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3" r:id="rId2"/>
    <p:sldId id="317" r:id="rId3"/>
    <p:sldId id="268" r:id="rId4"/>
    <p:sldId id="328" r:id="rId5"/>
    <p:sldId id="426" r:id="rId6"/>
    <p:sldId id="381" r:id="rId7"/>
    <p:sldId id="430" r:id="rId8"/>
    <p:sldId id="428" r:id="rId9"/>
    <p:sldId id="458" r:id="rId10"/>
    <p:sldId id="429" r:id="rId11"/>
    <p:sldId id="431" r:id="rId12"/>
    <p:sldId id="432" r:id="rId13"/>
    <p:sldId id="343" r:id="rId14"/>
    <p:sldId id="454" r:id="rId15"/>
    <p:sldId id="455" r:id="rId16"/>
    <p:sldId id="457" r:id="rId17"/>
    <p:sldId id="456" r:id="rId18"/>
    <p:sldId id="278" r:id="rId19"/>
    <p:sldId id="279" r:id="rId20"/>
    <p:sldId id="280" r:id="rId21"/>
    <p:sldId id="442" r:id="rId22"/>
    <p:sldId id="443" r:id="rId23"/>
    <p:sldId id="286" r:id="rId24"/>
    <p:sldId id="444" r:id="rId25"/>
    <p:sldId id="462" r:id="rId26"/>
    <p:sldId id="463" r:id="rId27"/>
    <p:sldId id="292" r:id="rId28"/>
    <p:sldId id="440" r:id="rId29"/>
    <p:sldId id="460" r:id="rId30"/>
    <p:sldId id="441" r:id="rId31"/>
    <p:sldId id="459" r:id="rId32"/>
    <p:sldId id="424" r:id="rId33"/>
    <p:sldId id="416" r:id="rId34"/>
    <p:sldId id="418" r:id="rId35"/>
    <p:sldId id="420" r:id="rId36"/>
    <p:sldId id="422" r:id="rId37"/>
    <p:sldId id="451" r:id="rId38"/>
    <p:sldId id="452" r:id="rId39"/>
    <p:sldId id="453" r:id="rId40"/>
    <p:sldId id="415" r:id="rId41"/>
    <p:sldId id="29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  <a:srgbClr val="B0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>
      <p:cViewPr>
        <p:scale>
          <a:sx n="75" d="100"/>
          <a:sy n="75" d="100"/>
        </p:scale>
        <p:origin x="-183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63E5-401D-47F3-B99A-0A8B067169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410C7-D6F2-43A6-AD81-C74A81EE903F}">
      <dgm:prSet custT="1"/>
      <dgm:spPr>
        <a:solidFill>
          <a:srgbClr val="3F6D57"/>
        </a:solidFill>
      </dgm:spPr>
      <dgm:t>
        <a:bodyPr/>
        <a:lstStyle/>
        <a:p>
          <a:pPr rtl="0"/>
          <a:r>
            <a:rPr lang="fr-BE" sz="2400" b="0" dirty="0" smtClean="0"/>
            <a:t>Via </a:t>
          </a:r>
          <a:r>
            <a:rPr lang="fr-BE" sz="2400" dirty="0" err="1" smtClean="0"/>
            <a:t>eID</a:t>
          </a:r>
          <a:r>
            <a:rPr lang="fr-BE" sz="2400" dirty="0" smtClean="0"/>
            <a:t> van de </a:t>
          </a:r>
          <a:r>
            <a:rPr lang="fr-BE" sz="2400" dirty="0" err="1" smtClean="0"/>
            <a:t>patiënt</a:t>
          </a:r>
          <a:endParaRPr lang="en-US" sz="2400" dirty="0"/>
        </a:p>
      </dgm:t>
    </dgm:pt>
    <dgm:pt modelId="{ACCFBA62-DDEF-4127-B645-520AA41B4F8A}" type="parTrans" cxnId="{03526AE1-05F1-4C32-8DE9-AE0A385864D3}">
      <dgm:prSet/>
      <dgm:spPr/>
      <dgm:t>
        <a:bodyPr/>
        <a:lstStyle/>
        <a:p>
          <a:endParaRPr lang="en-US"/>
        </a:p>
      </dgm:t>
    </dgm:pt>
    <dgm:pt modelId="{7DE52F99-A8E5-4399-B884-D16AC076D88F}" type="sibTrans" cxnId="{03526AE1-05F1-4C32-8DE9-AE0A385864D3}">
      <dgm:prSet/>
      <dgm:spPr/>
      <dgm:t>
        <a:bodyPr/>
        <a:lstStyle/>
        <a:p>
          <a:endParaRPr lang="en-US"/>
        </a:p>
      </dgm:t>
    </dgm:pt>
    <dgm:pt modelId="{9ED7CC8B-16A7-4240-9857-889C660DF3CC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rtl="0"/>
          <a:r>
            <a:rPr lang="fr-BE" dirty="0" err="1" smtClean="0"/>
            <a:t>Authentificatie</a:t>
          </a:r>
          <a:r>
            <a:rPr lang="fr-BE" dirty="0" smtClean="0"/>
            <a:t> van de </a:t>
          </a:r>
          <a:r>
            <a:rPr lang="fr-BE" dirty="0" err="1" smtClean="0"/>
            <a:t>identiteit</a:t>
          </a:r>
          <a:r>
            <a:rPr lang="fr-BE" dirty="0" smtClean="0"/>
            <a:t> van de </a:t>
          </a:r>
          <a:r>
            <a:rPr lang="fr-BE" dirty="0" err="1" smtClean="0"/>
            <a:t>patiënt</a:t>
          </a:r>
          <a:endParaRPr lang="en-US" dirty="0"/>
        </a:p>
      </dgm:t>
    </dgm:pt>
    <dgm:pt modelId="{7CD7F47E-A0C2-4D70-A837-75D86987CFEA}" type="parTrans" cxnId="{454C29D1-B97A-410D-8F3C-2464C2BF16F3}">
      <dgm:prSet/>
      <dgm:spPr/>
      <dgm:t>
        <a:bodyPr/>
        <a:lstStyle/>
        <a:p>
          <a:endParaRPr lang="en-US"/>
        </a:p>
      </dgm:t>
    </dgm:pt>
    <dgm:pt modelId="{E1988EE8-5A2B-4E71-A8DC-E0EEC5E18584}" type="sibTrans" cxnId="{454C29D1-B97A-410D-8F3C-2464C2BF16F3}">
      <dgm:prSet/>
      <dgm:spPr/>
      <dgm:t>
        <a:bodyPr/>
        <a:lstStyle/>
        <a:p>
          <a:endParaRPr lang="en-US"/>
        </a:p>
      </dgm:t>
    </dgm:pt>
    <dgm:pt modelId="{1E311E40-E000-44D7-84A4-C4BEA32188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rtl="0"/>
          <a:r>
            <a:rPr lang="fr-BE" b="0" dirty="0" err="1" smtClean="0"/>
            <a:t>Verificatie</a:t>
          </a:r>
          <a:r>
            <a:rPr lang="fr-BE" b="0" dirty="0" smtClean="0"/>
            <a:t> van de </a:t>
          </a:r>
          <a:r>
            <a:rPr lang="fr-BE" b="0" dirty="0" err="1" smtClean="0"/>
            <a:t>verzekerbaarheid</a:t>
          </a:r>
          <a:endParaRPr lang="en-US" dirty="0"/>
        </a:p>
      </dgm:t>
    </dgm:pt>
    <dgm:pt modelId="{9ADEE0A7-F9C3-4F11-8724-264B2AEA9E05}" type="parTrans" cxnId="{9C2AD73F-D409-4FA4-837A-6065326F38DB}">
      <dgm:prSet/>
      <dgm:spPr/>
      <dgm:t>
        <a:bodyPr/>
        <a:lstStyle/>
        <a:p>
          <a:endParaRPr lang="en-US"/>
        </a:p>
      </dgm:t>
    </dgm:pt>
    <dgm:pt modelId="{FE21A10D-7362-4B0C-9AE4-6D977132DF42}" type="sibTrans" cxnId="{9C2AD73F-D409-4FA4-837A-6065326F38DB}">
      <dgm:prSet/>
      <dgm:spPr/>
      <dgm:t>
        <a:bodyPr/>
        <a:lstStyle/>
        <a:p>
          <a:endParaRPr lang="en-US"/>
        </a:p>
      </dgm:t>
    </dgm:pt>
    <dgm:pt modelId="{A847D925-4B59-411E-810D-39A7FF79C7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rtl="0"/>
          <a:r>
            <a:rPr lang="fr-BE" dirty="0" smtClean="0"/>
            <a:t>GMD ?</a:t>
          </a:r>
          <a:endParaRPr lang="en-US" dirty="0"/>
        </a:p>
      </dgm:t>
    </dgm:pt>
    <dgm:pt modelId="{916EEA83-A545-4CCB-A801-62F757FD6A7D}" type="parTrans" cxnId="{5330D562-CAD3-4172-8A94-16732BE3A3C5}">
      <dgm:prSet/>
      <dgm:spPr/>
      <dgm:t>
        <a:bodyPr/>
        <a:lstStyle/>
        <a:p>
          <a:endParaRPr lang="en-US"/>
        </a:p>
      </dgm:t>
    </dgm:pt>
    <dgm:pt modelId="{78EB1F16-124A-4976-B5C7-C11E1B984E8C}" type="sibTrans" cxnId="{5330D562-CAD3-4172-8A94-16732BE3A3C5}">
      <dgm:prSet/>
      <dgm:spPr/>
      <dgm:t>
        <a:bodyPr/>
        <a:lstStyle/>
        <a:p>
          <a:endParaRPr lang="en-US"/>
        </a:p>
      </dgm:t>
    </dgm:pt>
    <dgm:pt modelId="{4F5301D4-6D10-4291-8DF6-6956AF37A1EA}" type="pres">
      <dgm:prSet presAssocID="{283E63E5-401D-47F3-B99A-0A8B06716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21AE-D9F3-4F7D-B4C1-A88FFE9E2366}" type="pres">
      <dgm:prSet presAssocID="{CB8410C7-D6F2-43A6-AD81-C74A81EE903F}" presName="linNode" presStyleCnt="0"/>
      <dgm:spPr/>
    </dgm:pt>
    <dgm:pt modelId="{6273677B-BEF3-4B28-96B6-2A414649EAEE}" type="pres">
      <dgm:prSet presAssocID="{CB8410C7-D6F2-43A6-AD81-C74A81EE903F}" presName="parentText" presStyleLbl="node1" presStyleIdx="0" presStyleCnt="1" custLinFactNeighborX="-4133" custLinFactNeighborY="-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EE27-CFB8-4A27-A48D-DB155A6B42B7}" type="pres">
      <dgm:prSet presAssocID="{CB8410C7-D6F2-43A6-AD81-C74A81EE90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3E21D-C3E9-4AF9-87B6-5FC354D086B5}" type="presOf" srcId="{283E63E5-401D-47F3-B99A-0A8B0671698F}" destId="{4F5301D4-6D10-4291-8DF6-6956AF37A1EA}" srcOrd="0" destOrd="0" presId="urn:microsoft.com/office/officeart/2005/8/layout/vList5"/>
    <dgm:cxn modelId="{37CAC4C9-EEE3-4AE4-BEEF-90E802189FB2}" type="presOf" srcId="{1E311E40-E000-44D7-84A4-C4BEA32188B7}" destId="{F13FEE27-CFB8-4A27-A48D-DB155A6B42B7}" srcOrd="0" destOrd="1" presId="urn:microsoft.com/office/officeart/2005/8/layout/vList5"/>
    <dgm:cxn modelId="{03526AE1-05F1-4C32-8DE9-AE0A385864D3}" srcId="{283E63E5-401D-47F3-B99A-0A8B0671698F}" destId="{CB8410C7-D6F2-43A6-AD81-C74A81EE903F}" srcOrd="0" destOrd="0" parTransId="{ACCFBA62-DDEF-4127-B645-520AA41B4F8A}" sibTransId="{7DE52F99-A8E5-4399-B884-D16AC076D88F}"/>
    <dgm:cxn modelId="{454C29D1-B97A-410D-8F3C-2464C2BF16F3}" srcId="{CB8410C7-D6F2-43A6-AD81-C74A81EE903F}" destId="{9ED7CC8B-16A7-4240-9857-889C660DF3CC}" srcOrd="0" destOrd="0" parTransId="{7CD7F47E-A0C2-4D70-A837-75D86987CFEA}" sibTransId="{E1988EE8-5A2B-4E71-A8DC-E0EEC5E18584}"/>
    <dgm:cxn modelId="{5330D562-CAD3-4172-8A94-16732BE3A3C5}" srcId="{CB8410C7-D6F2-43A6-AD81-C74A81EE903F}" destId="{A847D925-4B59-411E-810D-39A7FF79C7B7}" srcOrd="2" destOrd="0" parTransId="{916EEA83-A545-4CCB-A801-62F757FD6A7D}" sibTransId="{78EB1F16-124A-4976-B5C7-C11E1B984E8C}"/>
    <dgm:cxn modelId="{E3E4ECCA-4290-4BC5-80A7-D13003168170}" type="presOf" srcId="{9ED7CC8B-16A7-4240-9857-889C660DF3CC}" destId="{F13FEE27-CFB8-4A27-A48D-DB155A6B42B7}" srcOrd="0" destOrd="0" presId="urn:microsoft.com/office/officeart/2005/8/layout/vList5"/>
    <dgm:cxn modelId="{FC96CE59-6F69-4D82-B20A-EAD03128373E}" type="presOf" srcId="{CB8410C7-D6F2-43A6-AD81-C74A81EE903F}" destId="{6273677B-BEF3-4B28-96B6-2A414649EAEE}" srcOrd="0" destOrd="0" presId="urn:microsoft.com/office/officeart/2005/8/layout/vList5"/>
    <dgm:cxn modelId="{660360BA-6010-4ED5-AC1C-0790AADE2D7B}" type="presOf" srcId="{A847D925-4B59-411E-810D-39A7FF79C7B7}" destId="{F13FEE27-CFB8-4A27-A48D-DB155A6B42B7}" srcOrd="0" destOrd="2" presId="urn:microsoft.com/office/officeart/2005/8/layout/vList5"/>
    <dgm:cxn modelId="{9C2AD73F-D409-4FA4-837A-6065326F38DB}" srcId="{CB8410C7-D6F2-43A6-AD81-C74A81EE903F}" destId="{1E311E40-E000-44D7-84A4-C4BEA32188B7}" srcOrd="1" destOrd="0" parTransId="{9ADEE0A7-F9C3-4F11-8724-264B2AEA9E05}" sibTransId="{FE21A10D-7362-4B0C-9AE4-6D977132DF42}"/>
    <dgm:cxn modelId="{59413308-641F-4376-BFCF-2C88B8491CBD}" type="presParOf" srcId="{4F5301D4-6D10-4291-8DF6-6956AF37A1EA}" destId="{88B521AE-D9F3-4F7D-B4C1-A88FFE9E2366}" srcOrd="0" destOrd="0" presId="urn:microsoft.com/office/officeart/2005/8/layout/vList5"/>
    <dgm:cxn modelId="{EFED4660-0CDD-441A-8C83-8E42C9D681B3}" type="presParOf" srcId="{88B521AE-D9F3-4F7D-B4C1-A88FFE9E2366}" destId="{6273677B-BEF3-4B28-96B6-2A414649EAEE}" srcOrd="0" destOrd="0" presId="urn:microsoft.com/office/officeart/2005/8/layout/vList5"/>
    <dgm:cxn modelId="{050E3959-E154-4E55-BAF4-B7A2C8FDD47E}" type="presParOf" srcId="{88B521AE-D9F3-4F7D-B4C1-A88FFE9E2366}" destId="{F13FEE27-CFB8-4A27-A48D-DB155A6B4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F5161-79F0-4CD4-AC65-7F14DFD54A3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8464CD-9E2B-490F-ADB3-C1011DE5E033}">
      <dgm:prSet phldrT="[Text]"/>
      <dgm:spPr/>
      <dgm:t>
        <a:bodyPr/>
        <a:lstStyle/>
        <a:p>
          <a:r>
            <a:rPr lang="fr-FR" b="1" dirty="0" smtClean="0"/>
            <a:t>1</a:t>
          </a:r>
          <a:r>
            <a:t> Wet </a:t>
          </a:r>
          <a:endParaRPr lang="nl-BE" dirty="0"/>
        </a:p>
      </dgm:t>
    </dgm:pt>
    <dgm:pt modelId="{6533A033-1ED2-4C3B-A2E3-67A9D037D422}" type="parTrans" cxnId="{899E01C9-15D5-4463-BC75-AA69FBFE9FF5}">
      <dgm:prSet/>
      <dgm:spPr/>
      <dgm:t>
        <a:bodyPr/>
        <a:lstStyle/>
        <a:p>
          <a:endParaRPr lang="en-US"/>
        </a:p>
      </dgm:t>
    </dgm:pt>
    <dgm:pt modelId="{1C9918A4-5CE3-45A1-9C75-70AFAE7256A8}" type="sibTrans" cxnId="{899E01C9-15D5-4463-BC75-AA69FBFE9FF5}">
      <dgm:prSet/>
      <dgm:spPr/>
      <dgm:t>
        <a:bodyPr/>
        <a:lstStyle/>
        <a:p>
          <a:endParaRPr lang="en-US"/>
        </a:p>
      </dgm:t>
    </dgm:pt>
    <dgm:pt modelId="{A66FA92B-9BF7-4B83-A51E-DD8ACAA30288}">
      <dgm:prSet phldrT="[Text]"/>
      <dgm:spPr/>
      <dgm:t>
        <a:bodyPr/>
        <a:lstStyle/>
        <a:p>
          <a:r>
            <a:rPr lang="fr-FR" b="1" dirty="0" smtClean="0"/>
            <a:t>1</a:t>
          </a:r>
          <a:r>
            <a:t> bestuursovereenkomst</a:t>
          </a:r>
          <a:endParaRPr lang="nl-BE" dirty="0"/>
        </a:p>
      </dgm:t>
    </dgm:pt>
    <dgm:pt modelId="{C9253921-8C1A-448B-A3C7-43FBFA26D350}" type="parTrans" cxnId="{A3593CC6-400F-4915-8028-67EBEFE34F57}">
      <dgm:prSet/>
      <dgm:spPr/>
      <dgm:t>
        <a:bodyPr/>
        <a:lstStyle/>
        <a:p>
          <a:endParaRPr lang="en-US"/>
        </a:p>
      </dgm:t>
    </dgm:pt>
    <dgm:pt modelId="{BEFFE80C-90E7-4202-8304-B123CC04BB81}" type="sibTrans" cxnId="{A3593CC6-400F-4915-8028-67EBEFE34F57}">
      <dgm:prSet/>
      <dgm:spPr/>
      <dgm:t>
        <a:bodyPr/>
        <a:lstStyle/>
        <a:p>
          <a:endParaRPr lang="en-US"/>
        </a:p>
      </dgm:t>
    </dgm:pt>
    <dgm:pt modelId="{C13FBFCD-5513-4E6B-B81D-B6F172F28A1F}">
      <dgm:prSet phldrT="[Text]"/>
      <dgm:spPr/>
      <dgm:t>
        <a:bodyPr/>
        <a:lstStyle/>
        <a:p>
          <a:r>
            <a:rPr lang="fr-FR" b="1" dirty="0" smtClean="0"/>
            <a:t>1</a:t>
          </a:r>
          <a:r>
            <a:t> Beheerscomité</a:t>
          </a:r>
        </a:p>
      </dgm:t>
    </dgm:pt>
    <dgm:pt modelId="{29A470C3-6AEC-4755-A511-DB061B525BD1}" type="parTrans" cxnId="{E106E307-B3D8-45F3-83CA-C09EFDCBF1E6}">
      <dgm:prSet/>
      <dgm:spPr/>
      <dgm:t>
        <a:bodyPr/>
        <a:lstStyle/>
        <a:p>
          <a:endParaRPr lang="en-US"/>
        </a:p>
      </dgm:t>
    </dgm:pt>
    <dgm:pt modelId="{3356FC3A-E839-4EB4-9AF8-AA724EF1713A}" type="sibTrans" cxnId="{E106E307-B3D8-45F3-83CA-C09EFDCBF1E6}">
      <dgm:prSet/>
      <dgm:spPr/>
      <dgm:t>
        <a:bodyPr/>
        <a:lstStyle/>
        <a:p>
          <a:endParaRPr lang="en-US"/>
        </a:p>
      </dgm:t>
    </dgm:pt>
    <dgm:pt modelId="{14D985E1-2125-4443-B2DB-ACDC0F9ED84D}">
      <dgm:prSet/>
      <dgm:spPr/>
      <dgm:t>
        <a:bodyPr/>
        <a:lstStyle/>
        <a:p>
          <a:r>
            <a:t>4-jarig bestaan</a:t>
          </a:r>
          <a:endParaRPr lang="nl-BE" dirty="0"/>
        </a:p>
      </dgm:t>
    </dgm:pt>
    <dgm:pt modelId="{366EA50F-62A1-4308-9B14-3451BBA2D3ED}" type="parTrans" cxnId="{15C9A2CA-754F-4023-9745-5A5F4F209565}">
      <dgm:prSet/>
      <dgm:spPr/>
      <dgm:t>
        <a:bodyPr/>
        <a:lstStyle/>
        <a:p>
          <a:endParaRPr lang="en-US"/>
        </a:p>
      </dgm:t>
    </dgm:pt>
    <dgm:pt modelId="{DFF44BF9-607D-443D-8538-247D0CEDE5A5}" type="sibTrans" cxnId="{15C9A2CA-754F-4023-9745-5A5F4F209565}">
      <dgm:prSet/>
      <dgm:spPr/>
      <dgm:t>
        <a:bodyPr/>
        <a:lstStyle/>
        <a:p>
          <a:endParaRPr lang="en-US"/>
        </a:p>
      </dgm:t>
    </dgm:pt>
    <dgm:pt modelId="{AA8C3F86-6216-4E63-A9CF-72E8840B87D2}">
      <dgm:prSet/>
      <dgm:spPr/>
      <dgm:t>
        <a:bodyPr/>
        <a:lstStyle/>
        <a:p>
          <a:r>
            <a:rPr lang="fr-FR" b="1" dirty="0" smtClean="0"/>
            <a:t>1</a:t>
          </a:r>
          <a:r>
            <a:t> Overlegcomité</a:t>
          </a:r>
          <a:endParaRPr lang="nl-BE" dirty="0"/>
        </a:p>
      </dgm:t>
    </dgm:pt>
    <dgm:pt modelId="{149E85BE-7304-4003-9A9F-615B0972A22D}" type="parTrans" cxnId="{736E4CC2-DD11-4ABC-A8BD-A31812A848CA}">
      <dgm:prSet/>
      <dgm:spPr/>
      <dgm:t>
        <a:bodyPr/>
        <a:lstStyle/>
        <a:p>
          <a:endParaRPr lang="en-US"/>
        </a:p>
      </dgm:t>
    </dgm:pt>
    <dgm:pt modelId="{7015CDBB-2325-4893-931C-FA4E8A3EF35B}" type="sibTrans" cxnId="{736E4CC2-DD11-4ABC-A8BD-A31812A848CA}">
      <dgm:prSet/>
      <dgm:spPr/>
      <dgm:t>
        <a:bodyPr/>
        <a:lstStyle/>
        <a:p>
          <a:endParaRPr lang="en-US"/>
        </a:p>
      </dgm:t>
    </dgm:pt>
    <dgm:pt modelId="{06C37F2F-4539-4F8B-8222-7346FE8F7535}">
      <dgm:prSet/>
      <dgm:spPr/>
      <dgm:t>
        <a:bodyPr/>
        <a:lstStyle/>
        <a:p>
          <a:r>
            <a:rPr lang="nl-BE" b="1" dirty="0" smtClean="0"/>
            <a:t>10</a:t>
          </a:r>
          <a:r>
            <a:t> basisdiensten</a:t>
          </a:r>
          <a:endParaRPr lang="nl-BE" dirty="0"/>
        </a:p>
      </dgm:t>
    </dgm:pt>
    <dgm:pt modelId="{B4E40835-663E-40EB-A56D-79DE47D02BB5}" type="parTrans" cxnId="{F1CC833E-E774-4574-B914-50D8BB9607E1}">
      <dgm:prSet/>
      <dgm:spPr/>
      <dgm:t>
        <a:bodyPr/>
        <a:lstStyle/>
        <a:p>
          <a:endParaRPr lang="en-US"/>
        </a:p>
      </dgm:t>
    </dgm:pt>
    <dgm:pt modelId="{12B94D29-01F5-4572-8D37-009567D3ACCA}" type="sibTrans" cxnId="{F1CC833E-E774-4574-B914-50D8BB9607E1}">
      <dgm:prSet/>
      <dgm:spPr/>
      <dgm:t>
        <a:bodyPr/>
        <a:lstStyle/>
        <a:p>
          <a:endParaRPr lang="en-US"/>
        </a:p>
      </dgm:t>
    </dgm:pt>
    <dgm:pt modelId="{79E0E6B9-E216-4405-84D3-94CFD573D9E4}">
      <dgm:prSet/>
      <dgm:spPr/>
      <dgm:t>
        <a:bodyPr/>
        <a:lstStyle/>
        <a:p>
          <a:r>
            <a:rPr lang="nl-BE" b="1" dirty="0" smtClean="0"/>
            <a:t>10</a:t>
          </a:r>
          <a:r>
            <a:t> opdrachten</a:t>
          </a:r>
          <a:endParaRPr lang="nl-BE" dirty="0"/>
        </a:p>
      </dgm:t>
    </dgm:pt>
    <dgm:pt modelId="{569D5B31-81A6-4247-A0D5-D3383DBAE66E}" type="parTrans" cxnId="{34ADC101-6631-4C53-AD5C-7D51B9C83181}">
      <dgm:prSet/>
      <dgm:spPr/>
      <dgm:t>
        <a:bodyPr/>
        <a:lstStyle/>
        <a:p>
          <a:endParaRPr lang="en-US"/>
        </a:p>
      </dgm:t>
    </dgm:pt>
    <dgm:pt modelId="{1FFE2C02-B735-4DD6-B854-C259A545B38E}" type="sibTrans" cxnId="{34ADC101-6631-4C53-AD5C-7D51B9C83181}">
      <dgm:prSet/>
      <dgm:spPr/>
      <dgm:t>
        <a:bodyPr/>
        <a:lstStyle/>
        <a:p>
          <a:endParaRPr lang="en-US"/>
        </a:p>
      </dgm:t>
    </dgm:pt>
    <dgm:pt modelId="{77E75DFC-1B64-4012-A2E7-231D5EF47A5F}">
      <dgm:prSet/>
      <dgm:spPr/>
      <dgm:t>
        <a:bodyPr/>
        <a:lstStyle/>
        <a:p>
          <a:r>
            <a:rPr lang="fr-FR" b="1" dirty="0" smtClean="0"/>
            <a:t>1</a:t>
          </a:r>
          <a:r>
            <a:t> contactcentrum </a:t>
          </a:r>
          <a:endParaRPr lang="nl-BE" dirty="0"/>
        </a:p>
      </dgm:t>
    </dgm:pt>
    <dgm:pt modelId="{4CC98192-FB9F-459D-AB31-2CFE548B4EB3}" type="parTrans" cxnId="{3C39CF78-26AA-4747-A471-53080913AF8C}">
      <dgm:prSet/>
      <dgm:spPr/>
      <dgm:t>
        <a:bodyPr/>
        <a:lstStyle/>
        <a:p>
          <a:endParaRPr lang="en-US"/>
        </a:p>
      </dgm:t>
    </dgm:pt>
    <dgm:pt modelId="{BD6FAD01-B910-43A7-BB6F-475A61CED6B4}" type="sibTrans" cxnId="{3C39CF78-26AA-4747-A471-53080913AF8C}">
      <dgm:prSet/>
      <dgm:spPr/>
      <dgm:t>
        <a:bodyPr/>
        <a:lstStyle/>
        <a:p>
          <a:endParaRPr lang="en-US"/>
        </a:p>
      </dgm:t>
    </dgm:pt>
    <dgm:pt modelId="{0AB0DFEC-CA0D-4AB2-89F1-E9B8266FFD8F}">
      <dgm:prSet/>
      <dgm:spPr/>
      <dgm:t>
        <a:bodyPr/>
        <a:lstStyle/>
        <a:p>
          <a:r>
            <a:rPr lang="nl-BE" b="1" dirty="0" smtClean="0"/>
            <a:t>62</a:t>
          </a:r>
          <a:r>
            <a:t> online toepassingen </a:t>
          </a:r>
          <a:endParaRPr lang="nl-BE" dirty="0"/>
        </a:p>
      </dgm:t>
    </dgm:pt>
    <dgm:pt modelId="{2E6A96F3-5AED-4145-9E34-BD81F685FB46}" type="parTrans" cxnId="{CEBB7C6E-A91F-4AE8-BADF-3A2F0D8853C2}">
      <dgm:prSet/>
      <dgm:spPr/>
      <dgm:t>
        <a:bodyPr/>
        <a:lstStyle/>
        <a:p>
          <a:endParaRPr lang="en-US"/>
        </a:p>
      </dgm:t>
    </dgm:pt>
    <dgm:pt modelId="{C77C5763-F180-4B1F-A8BE-77516C919FE4}" type="sibTrans" cxnId="{CEBB7C6E-A91F-4AE8-BADF-3A2F0D8853C2}">
      <dgm:prSet/>
      <dgm:spPr/>
      <dgm:t>
        <a:bodyPr/>
        <a:lstStyle/>
        <a:p>
          <a:endParaRPr lang="en-US"/>
        </a:p>
      </dgm:t>
    </dgm:pt>
    <dgm:pt modelId="{469DFB3D-F1E0-408F-ADAD-B1FE294273C1}">
      <dgm:prSet/>
      <dgm:spPr/>
      <dgm:t>
        <a:bodyPr/>
        <a:lstStyle/>
        <a:p>
          <a:r>
            <a:rPr lang="fr-FR" b="1" dirty="0" smtClean="0"/>
            <a:t>1 </a:t>
          </a:r>
          <a:r>
            <a:rPr lang="nl-BE" b="0" dirty="0" smtClean="0"/>
            <a:t>Sectoraal Comité van de Sociale Zekerheid en van de Gezondheid</a:t>
          </a:r>
          <a:endParaRPr lang="nl-BE" dirty="0"/>
        </a:p>
      </dgm:t>
    </dgm:pt>
    <dgm:pt modelId="{A6BC3B94-293D-4223-B416-26EC0053BDF3}" type="parTrans" cxnId="{B61FA207-0B47-4175-B65C-E8AFC84AA3BA}">
      <dgm:prSet/>
      <dgm:spPr/>
      <dgm:t>
        <a:bodyPr/>
        <a:lstStyle/>
        <a:p>
          <a:endParaRPr lang="en-US"/>
        </a:p>
      </dgm:t>
    </dgm:pt>
    <dgm:pt modelId="{9CE425EB-95C7-4915-A09A-FC9A0CD96484}" type="sibTrans" cxnId="{B61FA207-0B47-4175-B65C-E8AFC84AA3BA}">
      <dgm:prSet/>
      <dgm:spPr/>
      <dgm:t>
        <a:bodyPr/>
        <a:lstStyle/>
        <a:p>
          <a:endParaRPr lang="en-US"/>
        </a:p>
      </dgm:t>
    </dgm:pt>
    <dgm:pt modelId="{105083AF-8E94-4AEF-BFEF-BD0F75E2E1F0}">
      <dgm:prSet/>
      <dgm:spPr/>
      <dgm:t>
        <a:bodyPr/>
        <a:lstStyle/>
        <a:p>
          <a:r>
            <a:rPr lang="nl-BE" b="1" dirty="0" smtClean="0"/>
            <a:t>1</a:t>
          </a:r>
          <a:r>
            <a:t> technische connector</a:t>
          </a:r>
          <a:endParaRPr lang="nl-BE"/>
        </a:p>
      </dgm:t>
    </dgm:pt>
    <dgm:pt modelId="{6FC5EAEB-01D3-4B1E-804B-B3A5EF7D68EA}" type="parTrans" cxnId="{0BBDD539-4BA6-4B13-886C-8C11BFCB3346}">
      <dgm:prSet/>
      <dgm:spPr/>
      <dgm:t>
        <a:bodyPr/>
        <a:lstStyle/>
        <a:p>
          <a:endParaRPr lang="en-US"/>
        </a:p>
      </dgm:t>
    </dgm:pt>
    <dgm:pt modelId="{659B3A8E-70BF-41CA-8AF8-3733E532191A}" type="sibTrans" cxnId="{0BBDD539-4BA6-4B13-886C-8C11BFCB3346}">
      <dgm:prSet/>
      <dgm:spPr/>
      <dgm:t>
        <a:bodyPr/>
        <a:lstStyle/>
        <a:p>
          <a:endParaRPr lang="en-US"/>
        </a:p>
      </dgm:t>
    </dgm:pt>
    <dgm:pt modelId="{5D9A1E29-7176-4B36-9AF9-C2FAF19C72C6}">
      <dgm:prSet/>
      <dgm:spPr/>
      <dgm:t>
        <a:bodyPr/>
        <a:lstStyle/>
        <a:p>
          <a:r>
            <a:rPr lang="fr-FR" b="1" dirty="0" smtClean="0"/>
            <a:t>42 </a:t>
          </a:r>
          <a:r>
            <a:t>medewerkers onder wie</a:t>
          </a:r>
          <a:r>
            <a:rPr lang="fr-FR" b="1" dirty="0" smtClean="0"/>
            <a:t> 2</a:t>
          </a:r>
          <a:r>
            <a:t> artsen, 2 juristen et </a:t>
          </a:r>
          <a:r>
            <a:rPr lang="fr-FR" b="1" dirty="0" smtClean="0"/>
            <a:t>22</a:t>
          </a:r>
          <a:r>
            <a:t> informatici</a:t>
          </a:r>
          <a:endParaRPr lang="nl-BE" dirty="0"/>
        </a:p>
      </dgm:t>
    </dgm:pt>
    <dgm:pt modelId="{E364ED72-C7C6-4FC7-9BAB-6C1613255E91}" type="parTrans" cxnId="{7F389BE1-2249-483C-83C2-15E8AE7637AA}">
      <dgm:prSet/>
      <dgm:spPr/>
      <dgm:t>
        <a:bodyPr/>
        <a:lstStyle/>
        <a:p>
          <a:endParaRPr lang="en-US"/>
        </a:p>
      </dgm:t>
    </dgm:pt>
    <dgm:pt modelId="{A3BFB561-63B7-40FB-A79E-7303309E0E1F}" type="sibTrans" cxnId="{7F389BE1-2249-483C-83C2-15E8AE7637AA}">
      <dgm:prSet/>
      <dgm:spPr/>
      <dgm:t>
        <a:bodyPr/>
        <a:lstStyle/>
        <a:p>
          <a:endParaRPr lang="en-US"/>
        </a:p>
      </dgm:t>
    </dgm:pt>
    <dgm:pt modelId="{341A062A-25D2-43C5-9600-D7CDF8645DDC}">
      <dgm:prSet/>
      <dgm:spPr/>
      <dgm:t>
        <a:bodyPr/>
        <a:lstStyle/>
        <a:p>
          <a:r>
            <a:rPr lang="fr-FR" b="1" dirty="0" smtClean="0"/>
            <a:t>1 </a:t>
          </a:r>
          <a:r>
            <a:t>opleidingsaanbod inzake informatieveiligheid</a:t>
          </a:r>
          <a:endParaRPr lang="nl-BE" dirty="0"/>
        </a:p>
      </dgm:t>
    </dgm:pt>
    <dgm:pt modelId="{5B6E6B49-43E1-4513-BD9C-F972C4EBF37E}" type="parTrans" cxnId="{70722D6E-8AA6-42F7-AD96-84086B090EF3}">
      <dgm:prSet/>
      <dgm:spPr/>
      <dgm:t>
        <a:bodyPr/>
        <a:lstStyle/>
        <a:p>
          <a:endParaRPr lang="en-US"/>
        </a:p>
      </dgm:t>
    </dgm:pt>
    <dgm:pt modelId="{C55657CB-1D55-49E8-B0B7-1AD05827A48A}" type="sibTrans" cxnId="{70722D6E-8AA6-42F7-AD96-84086B090EF3}">
      <dgm:prSet/>
      <dgm:spPr/>
      <dgm:t>
        <a:bodyPr/>
        <a:lstStyle/>
        <a:p>
          <a:endParaRPr lang="en-US"/>
        </a:p>
      </dgm:t>
    </dgm:pt>
    <dgm:pt modelId="{E66F4EF7-C269-44A8-95B1-A76545A9A0F4}">
      <dgm:prSet/>
      <dgm:spPr/>
      <dgm:t>
        <a:bodyPr/>
        <a:lstStyle/>
        <a:p>
          <a:r>
            <a:t>15,009,3000 € budget voor 2013</a:t>
          </a:r>
          <a:endParaRPr lang="nl-BE" dirty="0"/>
        </a:p>
      </dgm:t>
    </dgm:pt>
    <dgm:pt modelId="{E831FED9-5D21-465B-9072-9CFE34695F70}" type="parTrans" cxnId="{7AE2712A-D620-4B5D-A667-4902929940C2}">
      <dgm:prSet/>
      <dgm:spPr/>
      <dgm:t>
        <a:bodyPr/>
        <a:lstStyle/>
        <a:p>
          <a:endParaRPr lang="en-US"/>
        </a:p>
      </dgm:t>
    </dgm:pt>
    <dgm:pt modelId="{D1CCEA97-9AFD-4717-9280-B74033CB1341}" type="sibTrans" cxnId="{7AE2712A-D620-4B5D-A667-4902929940C2}">
      <dgm:prSet/>
      <dgm:spPr/>
      <dgm:t>
        <a:bodyPr/>
        <a:lstStyle/>
        <a:p>
          <a:endParaRPr lang="en-US"/>
        </a:p>
      </dgm:t>
    </dgm:pt>
    <dgm:pt modelId="{4A40A760-7DC0-4C8F-9D91-A80263F61C3C}">
      <dgm:prSet/>
      <dgm:spPr/>
      <dgm:t>
        <a:bodyPr/>
        <a:lstStyle/>
        <a:p>
          <a:r>
            <a:rPr lang="nl-BE" b="1" dirty="0" smtClean="0"/>
            <a:t>40</a:t>
          </a:r>
          <a:r>
            <a:t> toepassingen in onderzoek</a:t>
          </a:r>
          <a:endParaRPr lang="nl-BE" dirty="0"/>
        </a:p>
      </dgm:t>
    </dgm:pt>
    <dgm:pt modelId="{C50526A8-566E-44CF-872C-0053DF4FA221}" type="parTrans" cxnId="{BA967889-F34A-4676-BADD-2641551B2BD8}">
      <dgm:prSet/>
      <dgm:spPr/>
      <dgm:t>
        <a:bodyPr/>
        <a:lstStyle/>
        <a:p>
          <a:endParaRPr lang="en-US"/>
        </a:p>
      </dgm:t>
    </dgm:pt>
    <dgm:pt modelId="{192FA959-5B64-4A78-AB63-3D61CBACC612}" type="sibTrans" cxnId="{BA967889-F34A-4676-BADD-2641551B2BD8}">
      <dgm:prSet/>
      <dgm:spPr/>
      <dgm:t>
        <a:bodyPr/>
        <a:lstStyle/>
        <a:p>
          <a:endParaRPr lang="en-US"/>
        </a:p>
      </dgm:t>
    </dgm:pt>
    <dgm:pt modelId="{DEB68483-129E-43C3-9B78-2324EF94C28E}">
      <dgm:prSet/>
      <dgm:spPr/>
      <dgm:t>
        <a:bodyPr/>
        <a:lstStyle/>
        <a:p>
          <a:r>
            <a:rPr lang="fr-FR" b="1" dirty="0" smtClean="0"/>
            <a:t>99.9</a:t>
          </a:r>
          <a:r>
            <a:t> % beschikbaarheidsgarantie van de diensten</a:t>
          </a:r>
          <a:endParaRPr lang="nl-BE" dirty="0"/>
        </a:p>
      </dgm:t>
    </dgm:pt>
    <dgm:pt modelId="{664C62B3-DCDA-4BC3-99A7-3042DAE35840}" type="sibTrans" cxnId="{75E61A40-9279-492A-90AC-C8F79F289AFE}">
      <dgm:prSet/>
      <dgm:spPr/>
      <dgm:t>
        <a:bodyPr/>
        <a:lstStyle/>
        <a:p>
          <a:endParaRPr lang="en-US"/>
        </a:p>
      </dgm:t>
    </dgm:pt>
    <dgm:pt modelId="{003E84D9-ACFE-4847-9933-9A23AFCB8EB3}" type="parTrans" cxnId="{75E61A40-9279-492A-90AC-C8F79F289AFE}">
      <dgm:prSet/>
      <dgm:spPr/>
      <dgm:t>
        <a:bodyPr/>
        <a:lstStyle/>
        <a:p>
          <a:endParaRPr lang="en-US"/>
        </a:p>
      </dgm:t>
    </dgm:pt>
    <dgm:pt modelId="{7F90B872-C0A1-45D2-979E-C1FC96F5D511}" type="pres">
      <dgm:prSet presAssocID="{81DF5161-79F0-4CD4-AC65-7F14DFD54A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47AE3-5E08-427C-8657-C458E091900A}" type="pres">
      <dgm:prSet presAssocID="{3D8464CD-9E2B-490F-ADB3-C1011DE5E033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A0D47-B6C0-46CF-BCB0-D13181C701FB}" type="pres">
      <dgm:prSet presAssocID="{1C9918A4-5CE3-45A1-9C75-70AFAE7256A8}" presName="sibTrans" presStyleCnt="0"/>
      <dgm:spPr/>
      <dgm:t>
        <a:bodyPr/>
        <a:lstStyle/>
        <a:p>
          <a:endParaRPr lang="en-US"/>
        </a:p>
      </dgm:t>
    </dgm:pt>
    <dgm:pt modelId="{7D4524FA-3A24-46BC-8AB8-681148300AF7}" type="pres">
      <dgm:prSet presAssocID="{A66FA92B-9BF7-4B83-A51E-DD8ACAA30288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121DD-250D-46BC-A8A2-BEF14258B9E0}" type="pres">
      <dgm:prSet presAssocID="{BEFFE80C-90E7-4202-8304-B123CC04BB81}" presName="sibTrans" presStyleCnt="0"/>
      <dgm:spPr/>
      <dgm:t>
        <a:bodyPr/>
        <a:lstStyle/>
        <a:p>
          <a:endParaRPr lang="en-US"/>
        </a:p>
      </dgm:t>
    </dgm:pt>
    <dgm:pt modelId="{1CFE51B2-0958-449E-9F5B-D25EF1A17208}" type="pres">
      <dgm:prSet presAssocID="{14D985E1-2125-4443-B2DB-ACDC0F9ED84D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6A4D9-8B65-490F-8BE2-AC89E34E8BAB}" type="pres">
      <dgm:prSet presAssocID="{DFF44BF9-607D-443D-8538-247D0CEDE5A5}" presName="sibTrans" presStyleCnt="0"/>
      <dgm:spPr/>
      <dgm:t>
        <a:bodyPr/>
        <a:lstStyle/>
        <a:p>
          <a:endParaRPr lang="en-US"/>
        </a:p>
      </dgm:t>
    </dgm:pt>
    <dgm:pt modelId="{431F44D6-EB0D-40EC-A6E8-15B4BEBB1998}" type="pres">
      <dgm:prSet presAssocID="{C13FBFCD-5513-4E6B-B81D-B6F172F28A1F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5192A-0C61-49DD-9DA6-BF372C4165A8}" type="pres">
      <dgm:prSet presAssocID="{3356FC3A-E839-4EB4-9AF8-AA724EF1713A}" presName="sibTrans" presStyleCnt="0"/>
      <dgm:spPr/>
      <dgm:t>
        <a:bodyPr/>
        <a:lstStyle/>
        <a:p>
          <a:endParaRPr lang="en-US"/>
        </a:p>
      </dgm:t>
    </dgm:pt>
    <dgm:pt modelId="{4D846861-9082-4217-A2C6-2A35FBBE6A1C}" type="pres">
      <dgm:prSet presAssocID="{AA8C3F86-6216-4E63-A9CF-72E8840B87D2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023E5-65FE-448B-BCD7-1BCA106C3E91}" type="pres">
      <dgm:prSet presAssocID="{7015CDBB-2325-4893-931C-FA4E8A3EF35B}" presName="sibTrans" presStyleCnt="0"/>
      <dgm:spPr/>
      <dgm:t>
        <a:bodyPr/>
        <a:lstStyle/>
        <a:p>
          <a:endParaRPr lang="en-US"/>
        </a:p>
      </dgm:t>
    </dgm:pt>
    <dgm:pt modelId="{20BDD53C-8EB5-437F-BB57-EC9EBF3DFCB0}" type="pres">
      <dgm:prSet presAssocID="{469DFB3D-F1E0-408F-ADAD-B1FE294273C1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A2422-807F-4647-9144-B3B7D38F740C}" type="pres">
      <dgm:prSet presAssocID="{9CE425EB-95C7-4915-A09A-FC9A0CD96484}" presName="sibTrans" presStyleCnt="0"/>
      <dgm:spPr/>
      <dgm:t>
        <a:bodyPr/>
        <a:lstStyle/>
        <a:p>
          <a:endParaRPr lang="en-US"/>
        </a:p>
      </dgm:t>
    </dgm:pt>
    <dgm:pt modelId="{29B6F382-8B61-45D4-B0CE-7209129143E7}" type="pres">
      <dgm:prSet presAssocID="{06C37F2F-4539-4F8B-8222-7346FE8F7535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4699B-050B-41CC-B239-285191D5F11E}" type="pres">
      <dgm:prSet presAssocID="{12B94D29-01F5-4572-8D37-009567D3ACCA}" presName="sibTrans" presStyleCnt="0"/>
      <dgm:spPr/>
      <dgm:t>
        <a:bodyPr/>
        <a:lstStyle/>
        <a:p>
          <a:endParaRPr lang="en-US"/>
        </a:p>
      </dgm:t>
    </dgm:pt>
    <dgm:pt modelId="{1A5FCD06-DF15-4B26-A2D2-42BC54C28F91}" type="pres">
      <dgm:prSet presAssocID="{79E0E6B9-E216-4405-84D3-94CFD573D9E4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1C62F-BF69-4932-88F8-CF8B022D5EEA}" type="pres">
      <dgm:prSet presAssocID="{1FFE2C02-B735-4DD6-B854-C259A545B38E}" presName="sibTrans" presStyleCnt="0"/>
      <dgm:spPr/>
      <dgm:t>
        <a:bodyPr/>
        <a:lstStyle/>
        <a:p>
          <a:endParaRPr lang="en-US"/>
        </a:p>
      </dgm:t>
    </dgm:pt>
    <dgm:pt modelId="{121BB6E2-1402-476A-8067-9DFEE78FA673}" type="pres">
      <dgm:prSet presAssocID="{341A062A-25D2-43C5-9600-D7CDF8645DDC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0D2D2-04A9-413E-91C0-89A7DD29AD49}" type="pres">
      <dgm:prSet presAssocID="{C55657CB-1D55-49E8-B0B7-1AD05827A48A}" presName="sibTrans" presStyleCnt="0"/>
      <dgm:spPr/>
      <dgm:t>
        <a:bodyPr/>
        <a:lstStyle/>
        <a:p>
          <a:endParaRPr lang="en-US"/>
        </a:p>
      </dgm:t>
    </dgm:pt>
    <dgm:pt modelId="{3C3B5F32-93FA-4751-93F1-5DFF81332C46}" type="pres">
      <dgm:prSet presAssocID="{105083AF-8E94-4AEF-BFEF-BD0F75E2E1F0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1B3D5-9D42-4F7C-9319-8B7289CF9180}" type="pres">
      <dgm:prSet presAssocID="{659B3A8E-70BF-41CA-8AF8-3733E532191A}" presName="sibTrans" presStyleCnt="0"/>
      <dgm:spPr/>
      <dgm:t>
        <a:bodyPr/>
        <a:lstStyle/>
        <a:p>
          <a:endParaRPr lang="en-US"/>
        </a:p>
      </dgm:t>
    </dgm:pt>
    <dgm:pt modelId="{91752675-2832-4BAC-8788-5FAD4A3615EC}" type="pres">
      <dgm:prSet presAssocID="{5D9A1E29-7176-4B36-9AF9-C2FAF19C72C6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13A30-8417-4320-90C6-730C32D3019F}" type="pres">
      <dgm:prSet presAssocID="{A3BFB561-63B7-40FB-A79E-7303309E0E1F}" presName="sibTrans" presStyleCnt="0"/>
      <dgm:spPr/>
      <dgm:t>
        <a:bodyPr/>
        <a:lstStyle/>
        <a:p>
          <a:endParaRPr lang="en-US"/>
        </a:p>
      </dgm:t>
    </dgm:pt>
    <dgm:pt modelId="{85A04B86-825B-4914-B96D-47B00C6F07D6}" type="pres">
      <dgm:prSet presAssocID="{77E75DFC-1B64-4012-A2E7-231D5EF47A5F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C8BA1-1187-475B-B7C5-90DFCA93D372}" type="pres">
      <dgm:prSet presAssocID="{BD6FAD01-B910-43A7-BB6F-475A61CED6B4}" presName="sibTrans" presStyleCnt="0"/>
      <dgm:spPr/>
      <dgm:t>
        <a:bodyPr/>
        <a:lstStyle/>
        <a:p>
          <a:endParaRPr lang="en-US"/>
        </a:p>
      </dgm:t>
    </dgm:pt>
    <dgm:pt modelId="{5D59FBD6-B310-4C99-9921-4C8BF7F92FF5}" type="pres">
      <dgm:prSet presAssocID="{0AB0DFEC-CA0D-4AB2-89F1-E9B8266FFD8F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E4229-DE21-4C93-9CB3-3E834C6FE09A}" type="pres">
      <dgm:prSet presAssocID="{C77C5763-F180-4B1F-A8BE-77516C919FE4}" presName="sibTrans" presStyleCnt="0"/>
      <dgm:spPr/>
      <dgm:t>
        <a:bodyPr/>
        <a:lstStyle/>
        <a:p>
          <a:endParaRPr lang="en-US"/>
        </a:p>
      </dgm:t>
    </dgm:pt>
    <dgm:pt modelId="{587FFCAD-577A-4B5F-AD8B-DFAD82A8F1A6}" type="pres">
      <dgm:prSet presAssocID="{4A40A760-7DC0-4C8F-9D91-A80263F61C3C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3764F-B2B4-4B3E-B524-EADA51506B30}" type="pres">
      <dgm:prSet presAssocID="{192FA959-5B64-4A78-AB63-3D61CBACC612}" presName="sibTrans" presStyleCnt="0"/>
      <dgm:spPr/>
      <dgm:t>
        <a:bodyPr/>
        <a:lstStyle/>
        <a:p>
          <a:endParaRPr lang="en-US"/>
        </a:p>
      </dgm:t>
    </dgm:pt>
    <dgm:pt modelId="{D5E4C144-1D59-4A0F-A328-3B7AA2AB2DF8}" type="pres">
      <dgm:prSet presAssocID="{DEB68483-129E-43C3-9B78-2324EF94C28E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ADBD6-B8BE-47A5-B409-098DCE6416AB}" type="pres">
      <dgm:prSet presAssocID="{664C62B3-DCDA-4BC3-99A7-3042DAE35840}" presName="sibTrans" presStyleCnt="0"/>
      <dgm:spPr/>
      <dgm:t>
        <a:bodyPr/>
        <a:lstStyle/>
        <a:p>
          <a:endParaRPr lang="en-US"/>
        </a:p>
      </dgm:t>
    </dgm:pt>
    <dgm:pt modelId="{D33B23F5-43CA-4106-AF1A-0E5E8FB0D649}" type="pres">
      <dgm:prSet presAssocID="{E66F4EF7-C269-44A8-95B1-A76545A9A0F4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F4FFE-1279-4018-B208-5C391B030429}" type="presOf" srcId="{81DF5161-79F0-4CD4-AC65-7F14DFD54A3A}" destId="{7F90B872-C0A1-45D2-979E-C1FC96F5D511}" srcOrd="0" destOrd="0" presId="urn:microsoft.com/office/officeart/2005/8/layout/default"/>
    <dgm:cxn modelId="{70722D6E-8AA6-42F7-AD96-84086B090EF3}" srcId="{81DF5161-79F0-4CD4-AC65-7F14DFD54A3A}" destId="{341A062A-25D2-43C5-9600-D7CDF8645DDC}" srcOrd="8" destOrd="0" parTransId="{5B6E6B49-43E1-4513-BD9C-F972C4EBF37E}" sibTransId="{C55657CB-1D55-49E8-B0B7-1AD05827A48A}"/>
    <dgm:cxn modelId="{76504D3E-4E80-40FF-9758-8B8FBD265698}" type="presOf" srcId="{5D9A1E29-7176-4B36-9AF9-C2FAF19C72C6}" destId="{91752675-2832-4BAC-8788-5FAD4A3615EC}" srcOrd="0" destOrd="0" presId="urn:microsoft.com/office/officeart/2005/8/layout/default"/>
    <dgm:cxn modelId="{34ADC101-6631-4C53-AD5C-7D51B9C83181}" srcId="{81DF5161-79F0-4CD4-AC65-7F14DFD54A3A}" destId="{79E0E6B9-E216-4405-84D3-94CFD573D9E4}" srcOrd="7" destOrd="0" parTransId="{569D5B31-81A6-4247-A0D5-D3383DBAE66E}" sibTransId="{1FFE2C02-B735-4DD6-B854-C259A545B38E}"/>
    <dgm:cxn modelId="{F1CC833E-E774-4574-B914-50D8BB9607E1}" srcId="{81DF5161-79F0-4CD4-AC65-7F14DFD54A3A}" destId="{06C37F2F-4539-4F8B-8222-7346FE8F7535}" srcOrd="6" destOrd="0" parTransId="{B4E40835-663E-40EB-A56D-79DE47D02BB5}" sibTransId="{12B94D29-01F5-4572-8D37-009567D3ACCA}"/>
    <dgm:cxn modelId="{CEBB7C6E-A91F-4AE8-BADF-3A2F0D8853C2}" srcId="{81DF5161-79F0-4CD4-AC65-7F14DFD54A3A}" destId="{0AB0DFEC-CA0D-4AB2-89F1-E9B8266FFD8F}" srcOrd="12" destOrd="0" parTransId="{2E6A96F3-5AED-4145-9E34-BD81F685FB46}" sibTransId="{C77C5763-F180-4B1F-A8BE-77516C919FE4}"/>
    <dgm:cxn modelId="{7F389BE1-2249-483C-83C2-15E8AE7637AA}" srcId="{81DF5161-79F0-4CD4-AC65-7F14DFD54A3A}" destId="{5D9A1E29-7176-4B36-9AF9-C2FAF19C72C6}" srcOrd="10" destOrd="0" parTransId="{E364ED72-C7C6-4FC7-9BAB-6C1613255E91}" sibTransId="{A3BFB561-63B7-40FB-A79E-7303309E0E1F}"/>
    <dgm:cxn modelId="{899E01C9-15D5-4463-BC75-AA69FBFE9FF5}" srcId="{81DF5161-79F0-4CD4-AC65-7F14DFD54A3A}" destId="{3D8464CD-9E2B-490F-ADB3-C1011DE5E033}" srcOrd="0" destOrd="0" parTransId="{6533A033-1ED2-4C3B-A2E3-67A9D037D422}" sibTransId="{1C9918A4-5CE3-45A1-9C75-70AFAE7256A8}"/>
    <dgm:cxn modelId="{736E4CC2-DD11-4ABC-A8BD-A31812A848CA}" srcId="{81DF5161-79F0-4CD4-AC65-7F14DFD54A3A}" destId="{AA8C3F86-6216-4E63-A9CF-72E8840B87D2}" srcOrd="4" destOrd="0" parTransId="{149E85BE-7304-4003-9A9F-615B0972A22D}" sibTransId="{7015CDBB-2325-4893-931C-FA4E8A3EF35B}"/>
    <dgm:cxn modelId="{7C05BA07-4A82-4FD3-B23A-267166FC9923}" type="presOf" srcId="{79E0E6B9-E216-4405-84D3-94CFD573D9E4}" destId="{1A5FCD06-DF15-4B26-A2D2-42BC54C28F91}" srcOrd="0" destOrd="0" presId="urn:microsoft.com/office/officeart/2005/8/layout/default"/>
    <dgm:cxn modelId="{8F17543B-00E7-45B0-AEC4-C0C5C52F1C16}" type="presOf" srcId="{105083AF-8E94-4AEF-BFEF-BD0F75E2E1F0}" destId="{3C3B5F32-93FA-4751-93F1-5DFF81332C46}" srcOrd="0" destOrd="0" presId="urn:microsoft.com/office/officeart/2005/8/layout/default"/>
    <dgm:cxn modelId="{33A383CB-BCD5-4FB8-93FD-7711679CE110}" type="presOf" srcId="{341A062A-25D2-43C5-9600-D7CDF8645DDC}" destId="{121BB6E2-1402-476A-8067-9DFEE78FA673}" srcOrd="0" destOrd="0" presId="urn:microsoft.com/office/officeart/2005/8/layout/default"/>
    <dgm:cxn modelId="{0BBDD539-4BA6-4B13-886C-8C11BFCB3346}" srcId="{81DF5161-79F0-4CD4-AC65-7F14DFD54A3A}" destId="{105083AF-8E94-4AEF-BFEF-BD0F75E2E1F0}" srcOrd="9" destOrd="0" parTransId="{6FC5EAEB-01D3-4B1E-804B-B3A5EF7D68EA}" sibTransId="{659B3A8E-70BF-41CA-8AF8-3733E532191A}"/>
    <dgm:cxn modelId="{52ECDBE6-144B-4CDB-AE92-9CFAD4D97AFB}" type="presOf" srcId="{469DFB3D-F1E0-408F-ADAD-B1FE294273C1}" destId="{20BDD53C-8EB5-437F-BB57-EC9EBF3DFCB0}" srcOrd="0" destOrd="0" presId="urn:microsoft.com/office/officeart/2005/8/layout/default"/>
    <dgm:cxn modelId="{B61FA207-0B47-4175-B65C-E8AFC84AA3BA}" srcId="{81DF5161-79F0-4CD4-AC65-7F14DFD54A3A}" destId="{469DFB3D-F1E0-408F-ADAD-B1FE294273C1}" srcOrd="5" destOrd="0" parTransId="{A6BC3B94-293D-4223-B416-26EC0053BDF3}" sibTransId="{9CE425EB-95C7-4915-A09A-FC9A0CD96484}"/>
    <dgm:cxn modelId="{349E2C0E-1B1F-42E7-81E7-9D2181711369}" type="presOf" srcId="{E66F4EF7-C269-44A8-95B1-A76545A9A0F4}" destId="{D33B23F5-43CA-4106-AF1A-0E5E8FB0D649}" srcOrd="0" destOrd="0" presId="urn:microsoft.com/office/officeart/2005/8/layout/default"/>
    <dgm:cxn modelId="{21D2A580-94AD-4F35-B1AD-749E82F86A94}" type="presOf" srcId="{A66FA92B-9BF7-4B83-A51E-DD8ACAA30288}" destId="{7D4524FA-3A24-46BC-8AB8-681148300AF7}" srcOrd="0" destOrd="0" presId="urn:microsoft.com/office/officeart/2005/8/layout/default"/>
    <dgm:cxn modelId="{FB24BC75-7288-418E-A981-27A3773A8028}" type="presOf" srcId="{C13FBFCD-5513-4E6B-B81D-B6F172F28A1F}" destId="{431F44D6-EB0D-40EC-A6E8-15B4BEBB1998}" srcOrd="0" destOrd="0" presId="urn:microsoft.com/office/officeart/2005/8/layout/default"/>
    <dgm:cxn modelId="{E106E307-B3D8-45F3-83CA-C09EFDCBF1E6}" srcId="{81DF5161-79F0-4CD4-AC65-7F14DFD54A3A}" destId="{C13FBFCD-5513-4E6B-B81D-B6F172F28A1F}" srcOrd="3" destOrd="0" parTransId="{29A470C3-6AEC-4755-A511-DB061B525BD1}" sibTransId="{3356FC3A-E839-4EB4-9AF8-AA724EF1713A}"/>
    <dgm:cxn modelId="{35D56CD1-CC9B-45D7-9FE1-0DFA28A27185}" type="presOf" srcId="{06C37F2F-4539-4F8B-8222-7346FE8F7535}" destId="{29B6F382-8B61-45D4-B0CE-7209129143E7}" srcOrd="0" destOrd="0" presId="urn:microsoft.com/office/officeart/2005/8/layout/default"/>
    <dgm:cxn modelId="{9A116886-9763-41E8-967D-FB8408435FB7}" type="presOf" srcId="{AA8C3F86-6216-4E63-A9CF-72E8840B87D2}" destId="{4D846861-9082-4217-A2C6-2A35FBBE6A1C}" srcOrd="0" destOrd="0" presId="urn:microsoft.com/office/officeart/2005/8/layout/default"/>
    <dgm:cxn modelId="{A3593CC6-400F-4915-8028-67EBEFE34F57}" srcId="{81DF5161-79F0-4CD4-AC65-7F14DFD54A3A}" destId="{A66FA92B-9BF7-4B83-A51E-DD8ACAA30288}" srcOrd="1" destOrd="0" parTransId="{C9253921-8C1A-448B-A3C7-43FBFA26D350}" sibTransId="{BEFFE80C-90E7-4202-8304-B123CC04BB81}"/>
    <dgm:cxn modelId="{75E61A40-9279-492A-90AC-C8F79F289AFE}" srcId="{81DF5161-79F0-4CD4-AC65-7F14DFD54A3A}" destId="{DEB68483-129E-43C3-9B78-2324EF94C28E}" srcOrd="14" destOrd="0" parTransId="{003E84D9-ACFE-4847-9933-9A23AFCB8EB3}" sibTransId="{664C62B3-DCDA-4BC3-99A7-3042DAE35840}"/>
    <dgm:cxn modelId="{4F66E269-B238-46C0-B1AB-CE377920DECC}" type="presOf" srcId="{77E75DFC-1B64-4012-A2E7-231D5EF47A5F}" destId="{85A04B86-825B-4914-B96D-47B00C6F07D6}" srcOrd="0" destOrd="0" presId="urn:microsoft.com/office/officeart/2005/8/layout/default"/>
    <dgm:cxn modelId="{3C39CF78-26AA-4747-A471-53080913AF8C}" srcId="{81DF5161-79F0-4CD4-AC65-7F14DFD54A3A}" destId="{77E75DFC-1B64-4012-A2E7-231D5EF47A5F}" srcOrd="11" destOrd="0" parTransId="{4CC98192-FB9F-459D-AB31-2CFE548B4EB3}" sibTransId="{BD6FAD01-B910-43A7-BB6F-475A61CED6B4}"/>
    <dgm:cxn modelId="{7AE2712A-D620-4B5D-A667-4902929940C2}" srcId="{81DF5161-79F0-4CD4-AC65-7F14DFD54A3A}" destId="{E66F4EF7-C269-44A8-95B1-A76545A9A0F4}" srcOrd="15" destOrd="0" parTransId="{E831FED9-5D21-465B-9072-9CFE34695F70}" sibTransId="{D1CCEA97-9AFD-4717-9280-B74033CB1341}"/>
    <dgm:cxn modelId="{1DB429F3-5A81-409E-92C0-6D1AB9D871C9}" type="presOf" srcId="{0AB0DFEC-CA0D-4AB2-89F1-E9B8266FFD8F}" destId="{5D59FBD6-B310-4C99-9921-4C8BF7F92FF5}" srcOrd="0" destOrd="0" presId="urn:microsoft.com/office/officeart/2005/8/layout/default"/>
    <dgm:cxn modelId="{BA967889-F34A-4676-BADD-2641551B2BD8}" srcId="{81DF5161-79F0-4CD4-AC65-7F14DFD54A3A}" destId="{4A40A760-7DC0-4C8F-9D91-A80263F61C3C}" srcOrd="13" destOrd="0" parTransId="{C50526A8-566E-44CF-872C-0053DF4FA221}" sibTransId="{192FA959-5B64-4A78-AB63-3D61CBACC612}"/>
    <dgm:cxn modelId="{15C9A2CA-754F-4023-9745-5A5F4F209565}" srcId="{81DF5161-79F0-4CD4-AC65-7F14DFD54A3A}" destId="{14D985E1-2125-4443-B2DB-ACDC0F9ED84D}" srcOrd="2" destOrd="0" parTransId="{366EA50F-62A1-4308-9B14-3451BBA2D3ED}" sibTransId="{DFF44BF9-607D-443D-8538-247D0CEDE5A5}"/>
    <dgm:cxn modelId="{76B684DC-5B5A-4B62-AE9D-4713793113D6}" type="presOf" srcId="{4A40A760-7DC0-4C8F-9D91-A80263F61C3C}" destId="{587FFCAD-577A-4B5F-AD8B-DFAD82A8F1A6}" srcOrd="0" destOrd="0" presId="urn:microsoft.com/office/officeart/2005/8/layout/default"/>
    <dgm:cxn modelId="{C66DDCE1-22DD-4480-9684-324A60879FD6}" type="presOf" srcId="{3D8464CD-9E2B-490F-ADB3-C1011DE5E033}" destId="{4A047AE3-5E08-427C-8657-C458E091900A}" srcOrd="0" destOrd="0" presId="urn:microsoft.com/office/officeart/2005/8/layout/default"/>
    <dgm:cxn modelId="{3A88F4E6-CFE8-4F56-9E25-46CEFCB433F6}" type="presOf" srcId="{14D985E1-2125-4443-B2DB-ACDC0F9ED84D}" destId="{1CFE51B2-0958-449E-9F5B-D25EF1A17208}" srcOrd="0" destOrd="0" presId="urn:microsoft.com/office/officeart/2005/8/layout/default"/>
    <dgm:cxn modelId="{72658E80-227F-4796-A8FD-C43EEAEA774B}" type="presOf" srcId="{DEB68483-129E-43C3-9B78-2324EF94C28E}" destId="{D5E4C144-1D59-4A0F-A328-3B7AA2AB2DF8}" srcOrd="0" destOrd="0" presId="urn:microsoft.com/office/officeart/2005/8/layout/default"/>
    <dgm:cxn modelId="{1FED0801-0326-4A2F-8D10-3512587F809C}" type="presParOf" srcId="{7F90B872-C0A1-45D2-979E-C1FC96F5D511}" destId="{4A047AE3-5E08-427C-8657-C458E091900A}" srcOrd="0" destOrd="0" presId="urn:microsoft.com/office/officeart/2005/8/layout/default"/>
    <dgm:cxn modelId="{17360321-85EE-4036-A40F-AF169D70C938}" type="presParOf" srcId="{7F90B872-C0A1-45D2-979E-C1FC96F5D511}" destId="{065A0D47-B6C0-46CF-BCB0-D13181C701FB}" srcOrd="1" destOrd="0" presId="urn:microsoft.com/office/officeart/2005/8/layout/default"/>
    <dgm:cxn modelId="{3CDBDFA4-B77D-4833-8875-3E5146ED6D36}" type="presParOf" srcId="{7F90B872-C0A1-45D2-979E-C1FC96F5D511}" destId="{7D4524FA-3A24-46BC-8AB8-681148300AF7}" srcOrd="2" destOrd="0" presId="urn:microsoft.com/office/officeart/2005/8/layout/default"/>
    <dgm:cxn modelId="{5DE486A8-8D13-4080-BDAD-A427FE929F74}" type="presParOf" srcId="{7F90B872-C0A1-45D2-979E-C1FC96F5D511}" destId="{C9E121DD-250D-46BC-A8A2-BEF14258B9E0}" srcOrd="3" destOrd="0" presId="urn:microsoft.com/office/officeart/2005/8/layout/default"/>
    <dgm:cxn modelId="{A81467D7-E4DF-43D7-B386-1D5D411FF1DD}" type="presParOf" srcId="{7F90B872-C0A1-45D2-979E-C1FC96F5D511}" destId="{1CFE51B2-0958-449E-9F5B-D25EF1A17208}" srcOrd="4" destOrd="0" presId="urn:microsoft.com/office/officeart/2005/8/layout/default"/>
    <dgm:cxn modelId="{06ABFFCE-393B-47EA-9F3E-D5A59971ADD2}" type="presParOf" srcId="{7F90B872-C0A1-45D2-979E-C1FC96F5D511}" destId="{DB96A4D9-8B65-490F-8BE2-AC89E34E8BAB}" srcOrd="5" destOrd="0" presId="urn:microsoft.com/office/officeart/2005/8/layout/default"/>
    <dgm:cxn modelId="{A977FF00-1F58-4AD0-A879-BF02CA499EB3}" type="presParOf" srcId="{7F90B872-C0A1-45D2-979E-C1FC96F5D511}" destId="{431F44D6-EB0D-40EC-A6E8-15B4BEBB1998}" srcOrd="6" destOrd="0" presId="urn:microsoft.com/office/officeart/2005/8/layout/default"/>
    <dgm:cxn modelId="{AAFAF20B-7FB8-42A1-A17C-E3598B1BD1C3}" type="presParOf" srcId="{7F90B872-C0A1-45D2-979E-C1FC96F5D511}" destId="{0B45192A-0C61-49DD-9DA6-BF372C4165A8}" srcOrd="7" destOrd="0" presId="urn:microsoft.com/office/officeart/2005/8/layout/default"/>
    <dgm:cxn modelId="{ADF77958-F112-41F9-9A09-2984DCF7E99E}" type="presParOf" srcId="{7F90B872-C0A1-45D2-979E-C1FC96F5D511}" destId="{4D846861-9082-4217-A2C6-2A35FBBE6A1C}" srcOrd="8" destOrd="0" presId="urn:microsoft.com/office/officeart/2005/8/layout/default"/>
    <dgm:cxn modelId="{D6B02BB8-97C7-49F6-985B-2CE13D571AEE}" type="presParOf" srcId="{7F90B872-C0A1-45D2-979E-C1FC96F5D511}" destId="{63B023E5-65FE-448B-BCD7-1BCA106C3E91}" srcOrd="9" destOrd="0" presId="urn:microsoft.com/office/officeart/2005/8/layout/default"/>
    <dgm:cxn modelId="{E62DC9CC-69FA-410A-BFA9-5BD200908694}" type="presParOf" srcId="{7F90B872-C0A1-45D2-979E-C1FC96F5D511}" destId="{20BDD53C-8EB5-437F-BB57-EC9EBF3DFCB0}" srcOrd="10" destOrd="0" presId="urn:microsoft.com/office/officeart/2005/8/layout/default"/>
    <dgm:cxn modelId="{9E1FA1AF-83F5-4E10-AA41-50EA8D8D138A}" type="presParOf" srcId="{7F90B872-C0A1-45D2-979E-C1FC96F5D511}" destId="{D9CA2422-807F-4647-9144-B3B7D38F740C}" srcOrd="11" destOrd="0" presId="urn:microsoft.com/office/officeart/2005/8/layout/default"/>
    <dgm:cxn modelId="{64DB68B8-58BF-4136-A543-7F99113BA10F}" type="presParOf" srcId="{7F90B872-C0A1-45D2-979E-C1FC96F5D511}" destId="{29B6F382-8B61-45D4-B0CE-7209129143E7}" srcOrd="12" destOrd="0" presId="urn:microsoft.com/office/officeart/2005/8/layout/default"/>
    <dgm:cxn modelId="{BAD67F43-CA9E-4CC1-B9D1-ED2D0E1272CD}" type="presParOf" srcId="{7F90B872-C0A1-45D2-979E-C1FC96F5D511}" destId="{4954699B-050B-41CC-B239-285191D5F11E}" srcOrd="13" destOrd="0" presId="urn:microsoft.com/office/officeart/2005/8/layout/default"/>
    <dgm:cxn modelId="{31A0737A-E7C6-4C83-8DD4-F3983E4947DB}" type="presParOf" srcId="{7F90B872-C0A1-45D2-979E-C1FC96F5D511}" destId="{1A5FCD06-DF15-4B26-A2D2-42BC54C28F91}" srcOrd="14" destOrd="0" presId="urn:microsoft.com/office/officeart/2005/8/layout/default"/>
    <dgm:cxn modelId="{B61EBC10-BB01-422C-80E3-618F622E0891}" type="presParOf" srcId="{7F90B872-C0A1-45D2-979E-C1FC96F5D511}" destId="{B0C1C62F-BF69-4932-88F8-CF8B022D5EEA}" srcOrd="15" destOrd="0" presId="urn:microsoft.com/office/officeart/2005/8/layout/default"/>
    <dgm:cxn modelId="{1BEADE23-6DA7-4FD3-A815-D5D77D2461BB}" type="presParOf" srcId="{7F90B872-C0A1-45D2-979E-C1FC96F5D511}" destId="{121BB6E2-1402-476A-8067-9DFEE78FA673}" srcOrd="16" destOrd="0" presId="urn:microsoft.com/office/officeart/2005/8/layout/default"/>
    <dgm:cxn modelId="{8F6128A8-7011-4EF4-9E91-79A155732B13}" type="presParOf" srcId="{7F90B872-C0A1-45D2-979E-C1FC96F5D511}" destId="{9BA0D2D2-04A9-413E-91C0-89A7DD29AD49}" srcOrd="17" destOrd="0" presId="urn:microsoft.com/office/officeart/2005/8/layout/default"/>
    <dgm:cxn modelId="{5C7C99E7-8601-4CA5-BED0-7A8887C97130}" type="presParOf" srcId="{7F90B872-C0A1-45D2-979E-C1FC96F5D511}" destId="{3C3B5F32-93FA-4751-93F1-5DFF81332C46}" srcOrd="18" destOrd="0" presId="urn:microsoft.com/office/officeart/2005/8/layout/default"/>
    <dgm:cxn modelId="{0781624C-9D35-487B-84B3-40F894D54714}" type="presParOf" srcId="{7F90B872-C0A1-45D2-979E-C1FC96F5D511}" destId="{F3C1B3D5-9D42-4F7C-9319-8B7289CF9180}" srcOrd="19" destOrd="0" presId="urn:microsoft.com/office/officeart/2005/8/layout/default"/>
    <dgm:cxn modelId="{76EF8BCC-6F5F-489F-B168-27B648CB7C4D}" type="presParOf" srcId="{7F90B872-C0A1-45D2-979E-C1FC96F5D511}" destId="{91752675-2832-4BAC-8788-5FAD4A3615EC}" srcOrd="20" destOrd="0" presId="urn:microsoft.com/office/officeart/2005/8/layout/default"/>
    <dgm:cxn modelId="{7C4CD593-B645-425F-B43E-5593B87E54FB}" type="presParOf" srcId="{7F90B872-C0A1-45D2-979E-C1FC96F5D511}" destId="{1BF13A30-8417-4320-90C6-730C32D3019F}" srcOrd="21" destOrd="0" presId="urn:microsoft.com/office/officeart/2005/8/layout/default"/>
    <dgm:cxn modelId="{25BC1710-36A8-4F64-9972-9A165B414579}" type="presParOf" srcId="{7F90B872-C0A1-45D2-979E-C1FC96F5D511}" destId="{85A04B86-825B-4914-B96D-47B00C6F07D6}" srcOrd="22" destOrd="0" presId="urn:microsoft.com/office/officeart/2005/8/layout/default"/>
    <dgm:cxn modelId="{7F1A6CDA-2163-4B4A-8F65-6DE16022727E}" type="presParOf" srcId="{7F90B872-C0A1-45D2-979E-C1FC96F5D511}" destId="{B09C8BA1-1187-475B-B7C5-90DFCA93D372}" srcOrd="23" destOrd="0" presId="urn:microsoft.com/office/officeart/2005/8/layout/default"/>
    <dgm:cxn modelId="{4CAE843A-ABF1-4032-8033-BA1C5F93D174}" type="presParOf" srcId="{7F90B872-C0A1-45D2-979E-C1FC96F5D511}" destId="{5D59FBD6-B310-4C99-9921-4C8BF7F92FF5}" srcOrd="24" destOrd="0" presId="urn:microsoft.com/office/officeart/2005/8/layout/default"/>
    <dgm:cxn modelId="{D0C103E1-64CD-4EE0-993E-5EB7840F04F8}" type="presParOf" srcId="{7F90B872-C0A1-45D2-979E-C1FC96F5D511}" destId="{E57E4229-DE21-4C93-9CB3-3E834C6FE09A}" srcOrd="25" destOrd="0" presId="urn:microsoft.com/office/officeart/2005/8/layout/default"/>
    <dgm:cxn modelId="{A387B132-4B72-4F55-A777-6D4D84D63CBF}" type="presParOf" srcId="{7F90B872-C0A1-45D2-979E-C1FC96F5D511}" destId="{587FFCAD-577A-4B5F-AD8B-DFAD82A8F1A6}" srcOrd="26" destOrd="0" presId="urn:microsoft.com/office/officeart/2005/8/layout/default"/>
    <dgm:cxn modelId="{BFEA8893-B0D9-477A-BDB5-2513CE331E54}" type="presParOf" srcId="{7F90B872-C0A1-45D2-979E-C1FC96F5D511}" destId="{7BC3764F-B2B4-4B3E-B524-EADA51506B30}" srcOrd="27" destOrd="0" presId="urn:microsoft.com/office/officeart/2005/8/layout/default"/>
    <dgm:cxn modelId="{4103B6FE-1118-48EC-ACAC-29BDDF510202}" type="presParOf" srcId="{7F90B872-C0A1-45D2-979E-C1FC96F5D511}" destId="{D5E4C144-1D59-4A0F-A328-3B7AA2AB2DF8}" srcOrd="28" destOrd="0" presId="urn:microsoft.com/office/officeart/2005/8/layout/default"/>
    <dgm:cxn modelId="{B03147DD-E257-4C94-9239-37FFD5DEB540}" type="presParOf" srcId="{7F90B872-C0A1-45D2-979E-C1FC96F5D511}" destId="{A19ADBD6-B8BE-47A5-B409-098DCE6416AB}" srcOrd="29" destOrd="0" presId="urn:microsoft.com/office/officeart/2005/8/layout/default"/>
    <dgm:cxn modelId="{F7D9B66F-FFEF-414C-AC77-383B56F1A745}" type="presParOf" srcId="{7F90B872-C0A1-45D2-979E-C1FC96F5D511}" destId="{D33B23F5-43CA-4106-AF1A-0E5E8FB0D649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EE27-CFB8-4A27-A48D-DB155A6B42B7}">
      <dsp:nvSpPr>
        <dsp:cNvPr id="0" name=""/>
        <dsp:cNvSpPr/>
      </dsp:nvSpPr>
      <dsp:spPr>
        <a:xfrm rot="5400000">
          <a:off x="2455198" y="-728845"/>
          <a:ext cx="1094521" cy="2825843"/>
        </a:xfrm>
        <a:prstGeom prst="round2SameRect">
          <a:avLst/>
        </a:prstGeom>
        <a:solidFill>
          <a:srgbClr val="3F6D57">
            <a:alpha val="5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err="1" smtClean="0"/>
            <a:t>Authentificatie</a:t>
          </a:r>
          <a:r>
            <a:rPr lang="fr-BE" sz="1400" kern="1200" dirty="0" smtClean="0"/>
            <a:t> van de </a:t>
          </a:r>
          <a:r>
            <a:rPr lang="fr-BE" sz="1400" kern="1200" dirty="0" err="1" smtClean="0"/>
            <a:t>identiteit</a:t>
          </a:r>
          <a:r>
            <a:rPr lang="fr-BE" sz="1400" kern="1200" dirty="0" smtClean="0"/>
            <a:t> van de </a:t>
          </a:r>
          <a:r>
            <a:rPr lang="fr-BE" sz="1400" kern="1200" dirty="0" err="1" smtClean="0"/>
            <a:t>patiënt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0" kern="1200" dirty="0" err="1" smtClean="0"/>
            <a:t>Verificatie</a:t>
          </a:r>
          <a:r>
            <a:rPr lang="fr-BE" sz="1400" b="0" kern="1200" dirty="0" smtClean="0"/>
            <a:t> van de </a:t>
          </a:r>
          <a:r>
            <a:rPr lang="fr-BE" sz="1400" b="0" kern="1200" dirty="0" err="1" smtClean="0"/>
            <a:t>verzekerbaarheid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GMD ?</a:t>
          </a:r>
          <a:endParaRPr lang="en-US" sz="1400" kern="1200" dirty="0"/>
        </a:p>
      </dsp:txBody>
      <dsp:txXfrm rot="-5400000">
        <a:off x="1589537" y="190246"/>
        <a:ext cx="2772413" cy="987661"/>
      </dsp:txXfrm>
    </dsp:sp>
    <dsp:sp modelId="{6273677B-BEF3-4B28-96B6-2A414649EAEE}">
      <dsp:nvSpPr>
        <dsp:cNvPr id="0" name=""/>
        <dsp:cNvSpPr/>
      </dsp:nvSpPr>
      <dsp:spPr>
        <a:xfrm>
          <a:off x="0" y="0"/>
          <a:ext cx="1589537" cy="1368152"/>
        </a:xfrm>
        <a:prstGeom prst="roundRect">
          <a:avLst/>
        </a:prstGeom>
        <a:solidFill>
          <a:srgbClr val="3F6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0" kern="1200" dirty="0" smtClean="0"/>
            <a:t>Via </a:t>
          </a:r>
          <a:r>
            <a:rPr lang="fr-BE" sz="2400" kern="1200" dirty="0" err="1" smtClean="0"/>
            <a:t>eID</a:t>
          </a:r>
          <a:r>
            <a:rPr lang="fr-BE" sz="2400" kern="1200" dirty="0" smtClean="0"/>
            <a:t> van de </a:t>
          </a:r>
          <a:r>
            <a:rPr lang="fr-BE" sz="2400" kern="1200" dirty="0" err="1" smtClean="0"/>
            <a:t>patiënt</a:t>
          </a:r>
          <a:endParaRPr lang="en-US" sz="2400" kern="1200" dirty="0"/>
        </a:p>
      </dsp:txBody>
      <dsp:txXfrm>
        <a:off x="66788" y="66788"/>
        <a:ext cx="1455961" cy="123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CCB56E-9889-43CF-8CFE-25980B356AE8}" type="datetimeFigureOut">
              <a:rPr lang="en-GB"/>
              <a:pPr>
                <a:defRPr/>
              </a:pPr>
              <a:t>25/02/2013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CBD56E-3BB8-449A-8164-626E047A9840}" type="slidenum">
              <a:rPr lang="en-GB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7652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76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8" y="684265"/>
            <a:ext cx="5009767" cy="343009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76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2D491F-433D-4886-9D01-D1EB0B6E1C8F}" type="slidenum">
              <a:rPr lang="nl-NL" sz="1200"/>
              <a:pPr algn="r" eaLnBrk="1" hangingPunct="1"/>
              <a:t>3</a:t>
            </a:fld>
            <a:endParaRPr lang="nl-BE" sz="12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DF4F7F2-34B7-4D7B-9A95-CADDF26C1520}" type="slidenum">
              <a:rPr lang="nl-NL" sz="1200"/>
              <a:pPr algn="r" eaLnBrk="1" hangingPunct="1"/>
              <a:t>3</a:t>
            </a:fld>
            <a:endParaRPr lang="nl-BE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BD56E-3BB8-449A-8164-626E047A9840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8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BD56E-3BB8-449A-8164-626E047A9840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88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2464"/>
            <a:ext cx="5488264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30950" y="59832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BB2CA-7593-448C-B6DD-1D5543EAD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7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3569" y="2060848"/>
            <a:ext cx="7776864" cy="38164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84213" y="1484313"/>
            <a:ext cx="7775575" cy="504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28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330950" y="59832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30A616-3437-4BFB-BE04-F341DB882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85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5400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875463" y="635635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ACB2AD-417D-4E86-8B3A-A7C98C659389}" type="datetime1">
              <a:rPr lang="en-GB" smtClean="0"/>
              <a:t>25/02/2013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7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702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538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185"/>
            <a:ext cx="8267700" cy="5337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435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538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129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D81B2-C4A6-4697-ACE4-6AD0DBFC38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05105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15550D-5D9F-4B77-8462-E863963ACD31}" type="datetime1">
              <a:rPr lang="en-GB" smtClean="0"/>
              <a:t>25/02/2013</a:t>
            </a:fld>
            <a:endParaRPr lang="en-GB" dirty="0"/>
          </a:p>
        </p:txBody>
      </p:sp>
      <p:pic>
        <p:nvPicPr>
          <p:cNvPr id="1028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ealth.be/" TargetMode="External"/><Relationship Id="rId2" Type="http://schemas.openxmlformats.org/officeDocument/2006/relationships/hyperlink" Target="mailto:Frank.Robben@ehealth.fgov.b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aw.kuleuven.be/icri/frobb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2.wdp"/><Relationship Id="rId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ealth.fgov.be/nl/zorgverleners/online-diensten/ehealthconsent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0.wdp"/><Relationship Id="rId18" Type="http://schemas.openxmlformats.org/officeDocument/2006/relationships/image" Target="../media/image5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1.png"/><Relationship Id="rId17" Type="http://schemas.openxmlformats.org/officeDocument/2006/relationships/image" Target="../media/image55.jpeg"/><Relationship Id="rId2" Type="http://schemas.openxmlformats.org/officeDocument/2006/relationships/image" Target="../media/image48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microsoft.com/office/2007/relationships/hdphoto" Target="../media/hdphoto9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3.jpeg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.xml"/><Relationship Id="rId9" Type="http://schemas.microsoft.com/office/2007/relationships/hdphoto" Target="../media/hdphoto8.wdp"/><Relationship Id="rId1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57.png"/><Relationship Id="rId21" Type="http://schemas.openxmlformats.org/officeDocument/2006/relationships/image" Target="../media/image68.png"/><Relationship Id="rId7" Type="http://schemas.openxmlformats.org/officeDocument/2006/relationships/image" Target="../media/image59.png"/><Relationship Id="rId12" Type="http://schemas.microsoft.com/office/2007/relationships/hdphoto" Target="../media/hdphoto15.wdp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6" Type="http://schemas.microsoft.com/office/2007/relationships/hdphoto" Target="../media/hdphoto17.wdp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70.png"/><Relationship Id="rId10" Type="http://schemas.microsoft.com/office/2007/relationships/hdphoto" Target="../media/hdphoto14.wdp"/><Relationship Id="rId19" Type="http://schemas.openxmlformats.org/officeDocument/2006/relationships/image" Target="../media/image66.png"/><Relationship Id="rId4" Type="http://schemas.microsoft.com/office/2007/relationships/hdphoto" Target="../media/hdphoto11.wdp"/><Relationship Id="rId9" Type="http://schemas.openxmlformats.org/officeDocument/2006/relationships/image" Target="../media/image60.png"/><Relationship Id="rId14" Type="http://schemas.microsoft.com/office/2007/relationships/hdphoto" Target="../media/hdphoto16.wdp"/><Relationship Id="rId22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62.png"/><Relationship Id="rId18" Type="http://schemas.openxmlformats.org/officeDocument/2006/relationships/image" Target="../media/image74.png"/><Relationship Id="rId3" Type="http://schemas.openxmlformats.org/officeDocument/2006/relationships/image" Target="../media/image57.png"/><Relationship Id="rId21" Type="http://schemas.microsoft.com/office/2007/relationships/hdphoto" Target="../media/hdphoto19.wdp"/><Relationship Id="rId7" Type="http://schemas.openxmlformats.org/officeDocument/2006/relationships/image" Target="../media/image59.png"/><Relationship Id="rId12" Type="http://schemas.microsoft.com/office/2007/relationships/hdphoto" Target="../media/hdphoto15.wdp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2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microsoft.com/office/2007/relationships/hdphoto" Target="../media/hdphoto14.wdp"/><Relationship Id="rId19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60.png"/><Relationship Id="rId1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s://www.ehealth.fgov.be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3200" dirty="0" smtClean="0">
                <a:solidFill>
                  <a:srgbClr val="3E6E5A"/>
                </a:solidFill>
              </a:rPr>
              <a:t>eHealth:</a:t>
            </a:r>
            <a:r>
              <a:rPr lang="nl-BE" sz="3200" dirty="0" smtClean="0">
                <a:solidFill>
                  <a:srgbClr val="C00000"/>
                </a:solidFill>
              </a:rPr>
              <a:t> </a:t>
            </a:r>
            <a:r>
              <a:rPr lang="nl-BE" sz="3200" dirty="0" smtClean="0">
                <a:solidFill>
                  <a:srgbClr val="C00000"/>
                </a:solidFill>
              </a:rPr>
              <a:t>stand van zaken en toekomstperspectieven</a:t>
            </a:r>
            <a:endParaRPr lang="nl-BE" sz="32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4064F9-1EC7-471D-8E48-B7E24012B78E}" type="datetime1">
              <a:rPr lang="en-GB" smtClean="0">
                <a:solidFill>
                  <a:schemeClr val="bg1"/>
                </a:solidFill>
                <a:latin typeface="Arial" charset="0"/>
              </a:rPr>
              <a:t>25/02/2013</a:t>
            </a:fld>
            <a:endParaRPr lang="nl-BE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6016" y="4780507"/>
            <a:ext cx="4302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nl-BE" sz="1200" b="1" dirty="0" smtClean="0"/>
              <a:t>Frank Robben</a:t>
            </a:r>
          </a:p>
          <a:p>
            <a:pPr eaLnBrk="0" hangingPunct="0"/>
            <a:r>
              <a:rPr lang="nl-BE" sz="1200" dirty="0" smtClean="0"/>
              <a:t>Administrateur-generaal van het </a:t>
            </a:r>
            <a:r>
              <a:rPr lang="nl-BE" sz="1200" dirty="0" smtClean="0">
                <a:solidFill>
                  <a:srgbClr val="3E6E5A"/>
                </a:solidFill>
              </a:rPr>
              <a:t>eHealth</a:t>
            </a:r>
            <a:r>
              <a:rPr lang="nl-BE" sz="1200" dirty="0" smtClean="0"/>
              <a:t>-platform</a:t>
            </a:r>
          </a:p>
          <a:p>
            <a:pPr eaLnBrk="0" hangingPunct="0"/>
            <a:r>
              <a:rPr lang="nl-BE" sz="1200" dirty="0" smtClean="0"/>
              <a:t>Willebroekkaai 38</a:t>
            </a:r>
          </a:p>
          <a:p>
            <a:pPr eaLnBrk="0" hangingPunct="0"/>
            <a:r>
              <a:rPr lang="nl-BE" sz="1200" dirty="0" smtClean="0"/>
              <a:t>B-1000 Brussel</a:t>
            </a:r>
          </a:p>
          <a:p>
            <a:pPr eaLnBrk="0" hangingPunct="0"/>
            <a:r>
              <a:rPr lang="nl-BE" sz="1200" dirty="0" smtClean="0"/>
              <a:t>E-mail: </a:t>
            </a:r>
            <a:r>
              <a:rPr lang="nl-BE" sz="1200" dirty="0" smtClean="0">
                <a:hlinkClick r:id="rId2"/>
              </a:rPr>
              <a:t>Frank.Robben@ehealth.fgov.be</a:t>
            </a:r>
            <a:endParaRPr lang="nl-BE" sz="1200" dirty="0" smtClean="0"/>
          </a:p>
          <a:p>
            <a:pPr eaLnBrk="0" hangingPunct="0"/>
            <a:r>
              <a:rPr lang="nl-BE" sz="1200" dirty="0" smtClean="0"/>
              <a:t>Website </a:t>
            </a:r>
            <a:r>
              <a:rPr lang="nl-BE" sz="1200" dirty="0" smtClean="0">
                <a:solidFill>
                  <a:srgbClr val="3E6E5A"/>
                </a:solidFill>
              </a:rPr>
              <a:t>eHealth</a:t>
            </a:r>
            <a:r>
              <a:rPr lang="nl-BE" sz="1200" dirty="0" smtClean="0"/>
              <a:t>-platform </a:t>
            </a:r>
            <a:r>
              <a:rPr lang="nl-BE" sz="1200" dirty="0" smtClean="0">
                <a:hlinkClick r:id="rId3"/>
              </a:rPr>
              <a:t>https://www.ehealth.fgov.be</a:t>
            </a:r>
            <a:endParaRPr lang="nl-BE" sz="1200" dirty="0" smtClean="0"/>
          </a:p>
          <a:p>
            <a:pPr eaLnBrk="0" hangingPunct="0"/>
            <a:r>
              <a:rPr lang="nl-BE" sz="1200" dirty="0" smtClean="0"/>
              <a:t>Persoonlijke website: </a:t>
            </a:r>
            <a:r>
              <a:rPr lang="nl-BE" sz="1200" dirty="0" smtClean="0">
                <a:hlinkClick r:id="rId4"/>
              </a:rPr>
              <a:t>www.law.kuleuven.be/icri/frobben</a:t>
            </a:r>
            <a:endParaRPr lang="nl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10208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3200" b="1" dirty="0" smtClean="0"/>
              <a:t>10 </a:t>
            </a:r>
            <a:r>
              <a:rPr lang="nl-BE" sz="3200" b="1" dirty="0"/>
              <a:t>basisdiensten</a:t>
            </a:r>
            <a:r>
              <a:rPr dirty="0"/>
              <a:t/>
            </a:r>
            <a:br>
              <a:rPr dirty="0"/>
            </a:br>
            <a:endParaRPr lang="nl-BE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endParaRPr lang="nl-BE" sz="800" dirty="0" smtClean="0"/>
          </a:p>
          <a:p>
            <a:pPr marL="895350" lvl="1" indent="-811213">
              <a:lnSpc>
                <a:spcPct val="90000"/>
              </a:lnSpc>
              <a:buNone/>
              <a:tabLst>
                <a:tab pos="895350" algn="l"/>
              </a:tabLst>
            </a:pP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6.4.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Beheer van loggings: </a:t>
            </a:r>
            <a:r>
              <a:rPr lang="nl-BE" sz="2000" dirty="0">
                <a:sym typeface="Arial" charset="0"/>
              </a:rPr>
              <a:t>beheer van een toegangsregister tot het </a:t>
            </a:r>
            <a:r>
              <a:rPr lang="nl-BE" sz="2000" dirty="0" smtClean="0">
                <a:sym typeface="Arial" charset="0"/>
              </a:rPr>
              <a:t>gegevensbeheersysteem: </a:t>
            </a:r>
            <a:r>
              <a:rPr lang="nl-BE" sz="2000" dirty="0">
                <a:sym typeface="Arial" charset="0"/>
              </a:rPr>
              <a:t>alle lees- en schrijftoegangen en verwijderingen worden geregistreerd en gelden als bewijs indien er hieromtrent een klacht wordt ingediend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 startAt="4"/>
            </a:pPr>
            <a:endParaRPr lang="nl-BE" sz="80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895350" lvl="1" indent="-808038">
              <a:lnSpc>
                <a:spcPct val="90000"/>
              </a:lnSpc>
              <a:buNone/>
            </a:pP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6.5.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Systeem voor end-</a:t>
            </a:r>
            <a:r>
              <a:rPr lang="nl-BE" sz="2000" b="1" dirty="0" err="1">
                <a:solidFill>
                  <a:srgbClr val="000000"/>
                </a:solidFill>
                <a:sym typeface="Arial" charset="0"/>
              </a:rPr>
              <a:t>to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-end </a:t>
            </a:r>
            <a:r>
              <a:rPr lang="nl-BE" sz="2000" b="1" dirty="0" err="1">
                <a:solidFill>
                  <a:srgbClr val="000000"/>
                </a:solidFill>
                <a:sym typeface="Arial" charset="0"/>
              </a:rPr>
              <a:t>vercijfering</a:t>
            </a:r>
            <a:r>
              <a:rPr lang="nl-BE" sz="2000" dirty="0">
                <a:solidFill>
                  <a:srgbClr val="000000"/>
                </a:solidFill>
                <a:sym typeface="Arial" charset="0"/>
              </a:rPr>
              <a:t>: </a:t>
            </a:r>
            <a:r>
              <a:rPr lang="nl-BE" sz="2000" dirty="0">
                <a:sym typeface="Arial" charset="0"/>
              </a:rPr>
              <a:t>overdracht van volledige, niet gewijzigde gegevens van het ene punt naar het andere door ze met een sleutel onleesbaar te maken (</a:t>
            </a:r>
            <a:r>
              <a:rPr lang="nl-BE" sz="2000" dirty="0" err="1">
                <a:sym typeface="Arial" charset="0"/>
              </a:rPr>
              <a:t>vercijfering</a:t>
            </a:r>
            <a:r>
              <a:rPr lang="nl-BE" sz="2000" dirty="0">
                <a:sym typeface="Arial" charset="0"/>
              </a:rPr>
              <a:t>) zolang ze niet werden ontcijferd aan de hand van een </a:t>
            </a:r>
            <a:r>
              <a:rPr lang="nl-BE" sz="2000" dirty="0" smtClean="0">
                <a:sym typeface="Arial" charset="0"/>
              </a:rPr>
              <a:t>sleutel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nl-BE" sz="2000" dirty="0" smtClean="0">
                <a:sym typeface="Arial" charset="0"/>
              </a:rPr>
              <a:t>	2 </a:t>
            </a:r>
            <a:r>
              <a:rPr lang="nl-BE" sz="2000" dirty="0">
                <a:sym typeface="Arial" charset="0"/>
              </a:rPr>
              <a:t>methodes: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BE" sz="800" dirty="0">
              <a:sym typeface="Arial" charset="0"/>
            </a:endParaRPr>
          </a:p>
          <a:p>
            <a:pPr marL="1219200" lvl="2" indent="-304800">
              <a:lnSpc>
                <a:spcPct val="90000"/>
              </a:lnSpc>
            </a:pPr>
            <a:r>
              <a:rPr lang="nl-BE" sz="1800" dirty="0">
                <a:sym typeface="Arial" charset="0"/>
              </a:rPr>
              <a:t>wanneer de bestemmeling gekend is: gebruik van het asymmetrische </a:t>
            </a:r>
            <a:r>
              <a:rPr lang="nl-BE" sz="1800" dirty="0" err="1">
                <a:sym typeface="Arial" charset="0"/>
              </a:rPr>
              <a:t>vercijferingssysteem</a:t>
            </a:r>
            <a:r>
              <a:rPr lang="nl-BE" sz="1800" dirty="0">
                <a:sym typeface="Arial" charset="0"/>
              </a:rPr>
              <a:t> (2 sleutels)</a:t>
            </a:r>
          </a:p>
          <a:p>
            <a:pPr marL="1219200" lvl="2" indent="-304800">
              <a:lnSpc>
                <a:spcPct val="90000"/>
              </a:lnSpc>
            </a:pPr>
            <a:r>
              <a:rPr lang="nl-BE" sz="1800" dirty="0">
                <a:sym typeface="Arial" charset="0"/>
              </a:rPr>
              <a:t>wanneer de bestemmeling niet gekend is: gebruik van symmetrische </a:t>
            </a:r>
            <a:r>
              <a:rPr lang="nl-BE" sz="1800" dirty="0" err="1">
                <a:sym typeface="Arial" charset="0"/>
              </a:rPr>
              <a:t>vercijfering</a:t>
            </a:r>
            <a:r>
              <a:rPr lang="nl-BE" sz="1800" dirty="0">
                <a:sym typeface="Arial" charset="0"/>
              </a:rPr>
              <a:t> (de informatie wordt vercijferd en bewaard buiten het </a:t>
            </a:r>
            <a:r>
              <a:rPr lang="nl-BE" sz="1800" dirty="0" err="1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1800" dirty="0">
                <a:sym typeface="Arial" charset="0"/>
              </a:rPr>
              <a:t>-platform; de ontcijferingssleutel kan enkel via het </a:t>
            </a:r>
            <a:r>
              <a:rPr lang="nl-BE" sz="1800" dirty="0" err="1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1800" dirty="0">
                <a:sym typeface="Arial" charset="0"/>
              </a:rPr>
              <a:t>-platform verkregen worden)</a:t>
            </a:r>
          </a:p>
          <a:p>
            <a:pPr marL="457200" lvl="1" indent="0">
              <a:buNone/>
            </a:pPr>
            <a:endParaRPr lang="nl-BE" dirty="0" smtClean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2" y="1988840"/>
            <a:ext cx="736548" cy="4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2" y="3356992"/>
            <a:ext cx="792088" cy="4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10208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800" b="1" dirty="0">
                <a:sym typeface="Arial" charset="0"/>
              </a:rPr>
              <a:t/>
            </a:r>
            <a:br>
              <a:rPr lang="nl-BE" sz="800" b="1" dirty="0">
                <a:sym typeface="Arial" charset="0"/>
              </a:rPr>
            </a:br>
            <a:r>
              <a:rPr lang="nl-BE" sz="3200" b="1" dirty="0" smtClean="0"/>
              <a:t>10 </a:t>
            </a:r>
            <a:r>
              <a:rPr lang="nl-BE" sz="3200" b="1" dirty="0"/>
              <a:t>basisdiensten</a:t>
            </a:r>
            <a:r>
              <a:rPr dirty="0"/>
              <a:t/>
            </a:r>
            <a:br>
              <a:rPr dirty="0"/>
            </a:br>
            <a:endParaRPr lang="nl-BE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 marL="400050" lvl="2" indent="0">
              <a:buNone/>
            </a:pPr>
            <a:endParaRPr lang="nl-BE" sz="800" b="1" dirty="0" smtClean="0">
              <a:solidFill>
                <a:srgbClr val="000000"/>
              </a:solidFill>
              <a:sym typeface="Arial" charset="0"/>
            </a:endParaRPr>
          </a:p>
          <a:p>
            <a:pPr marL="895350" lvl="2" indent="-808038">
              <a:buNone/>
              <a:tabLst>
                <a:tab pos="84138" algn="l"/>
              </a:tabLst>
            </a:pPr>
            <a:r>
              <a:rPr lang="nl-BE" sz="2000" b="1" dirty="0" smtClean="0">
                <a:solidFill>
                  <a:srgbClr val="000000"/>
                </a:solidFill>
                <a:sym typeface="Arial" charset="0"/>
              </a:rPr>
              <a:t>6.6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Elektronische datering </a:t>
            </a:r>
            <a:r>
              <a:rPr lang="nl-BE" sz="2000" dirty="0">
                <a:solidFill>
                  <a:srgbClr val="000000"/>
                </a:solidFill>
                <a:sym typeface="Arial" charset="0"/>
              </a:rPr>
              <a:t>(timestamping): </a:t>
            </a: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  <a:p>
            <a:pPr marL="895350" lvl="2" indent="-808038">
              <a:buNone/>
              <a:tabLst>
                <a:tab pos="84138" algn="l"/>
              </a:tabLst>
            </a:pPr>
            <a:r>
              <a:rPr lang="nl-BE" sz="2000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dirty="0" smtClean="0">
                <a:sym typeface="Arial" charset="0"/>
              </a:rPr>
              <a:t>mogelijkheid </a:t>
            </a:r>
            <a:r>
              <a:rPr lang="nl-BE" sz="2000" dirty="0">
                <a:sym typeface="Arial" charset="0"/>
              </a:rPr>
              <a:t>om op de seconde na elk document dat in de gezondheidszorg werd opgemaakt, te dateren en aldus de geldigheid van de inhoud ervan in de tijd te waarborgen door een </a:t>
            </a:r>
            <a:r>
              <a:rPr lang="nl-BE" sz="2000" dirty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2000" dirty="0">
                <a:sym typeface="Arial" charset="0"/>
              </a:rPr>
              <a:t>-handtekening te </a:t>
            </a:r>
            <a:r>
              <a:rPr lang="nl-BE" sz="2000" dirty="0" smtClean="0">
                <a:sym typeface="Arial" charset="0"/>
              </a:rPr>
              <a:t>plaatsen</a:t>
            </a:r>
            <a:endParaRPr lang="nl-BE" sz="2000" dirty="0">
              <a:sym typeface="Arial" charset="0"/>
            </a:endParaRPr>
          </a:p>
          <a:p>
            <a:pPr marL="457200" indent="-457200">
              <a:buFont typeface="Wingdings" pitchFamily="2" charset="2"/>
              <a:buAutoNum type="arabicPeriod" startAt="9"/>
            </a:pPr>
            <a:endParaRPr lang="nl-BE" sz="80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895350" lvl="1" indent="-808038">
              <a:buNone/>
            </a:pP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6.7.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Codering en anonimisering</a:t>
            </a:r>
            <a:r>
              <a:rPr lang="nl-BE" sz="2000" dirty="0">
                <a:solidFill>
                  <a:srgbClr val="000000"/>
                </a:solidFill>
                <a:sym typeface="Arial" charset="0"/>
              </a:rPr>
              <a:t>: </a:t>
            </a: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  <a:p>
            <a:pPr marL="895350" lvl="1" indent="-808038">
              <a:buNone/>
            </a:pPr>
            <a:r>
              <a:rPr lang="nl-BE" sz="2000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dirty="0" smtClean="0">
                <a:solidFill>
                  <a:srgbClr val="000000"/>
                </a:solidFill>
                <a:sym typeface="Arial" charset="0"/>
              </a:rPr>
              <a:t>mogelijkheid </a:t>
            </a:r>
            <a:r>
              <a:rPr lang="nl-BE" sz="2000" dirty="0">
                <a:sym typeface="Arial" charset="0"/>
              </a:rPr>
              <a:t>om de identiteit van personen achter een </a:t>
            </a:r>
            <a:r>
              <a:rPr lang="nl-BE" sz="2000" i="1" dirty="0">
                <a:sym typeface="Arial" charset="0"/>
              </a:rPr>
              <a:t>code</a:t>
            </a:r>
            <a:r>
              <a:rPr lang="nl-BE" sz="2000" dirty="0">
                <a:sym typeface="Arial" charset="0"/>
              </a:rPr>
              <a:t> te verbergen opdat de nuttige gegevens van deze personen zouden kunnen worden gebruikt zonder dat hun privéleven </a:t>
            </a:r>
            <a:r>
              <a:rPr lang="nl-BE" sz="2000" dirty="0" smtClean="0">
                <a:sym typeface="Arial" charset="0"/>
              </a:rPr>
              <a:t>wordt geschonden, en </a:t>
            </a:r>
            <a:r>
              <a:rPr lang="nl-BE" sz="2000" dirty="0">
                <a:sym typeface="Arial" charset="0"/>
              </a:rPr>
              <a:t>mogelijkheid om gegevens </a:t>
            </a:r>
            <a:r>
              <a:rPr lang="nl-BE" sz="2000" dirty="0" smtClean="0">
                <a:sym typeface="Arial" charset="0"/>
              </a:rPr>
              <a:t>anoniem te maken</a:t>
            </a:r>
            <a:r>
              <a:rPr lang="nl-BE" dirty="0" smtClean="0"/>
              <a:t> </a:t>
            </a:r>
            <a:r>
              <a:rPr lang="nl-BE" sz="2000" dirty="0">
                <a:sym typeface="Arial" charset="0"/>
              </a:rPr>
              <a:t>door de gedetailleerde kenmerken ervan te vervangen door algemene </a:t>
            </a:r>
            <a:r>
              <a:rPr lang="nl-BE" sz="2000" dirty="0" smtClean="0">
                <a:sym typeface="Arial" charset="0"/>
              </a:rPr>
              <a:t>kenmerken; eenmaal </a:t>
            </a:r>
            <a:r>
              <a:rPr lang="nl-BE" sz="2000" dirty="0">
                <a:sym typeface="Arial" charset="0"/>
              </a:rPr>
              <a:t>gecodeerd of geanonimiseerd behouden de gegevens hun nut, maar het is niet meer mogelijk om de identiteit van de persoon er rechtstreeks of onrechtstreeks uit af te leiden</a:t>
            </a:r>
          </a:p>
          <a:p>
            <a:pPr marL="457200" lvl="1" indent="0">
              <a:buNone/>
            </a:pPr>
            <a:endParaRPr lang="nl-BE" dirty="0" smtClean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0" y="1988840"/>
            <a:ext cx="592067" cy="65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0" y="3861048"/>
            <a:ext cx="649281" cy="5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10208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3200" b="1" dirty="0" smtClean="0"/>
              <a:t>10 </a:t>
            </a:r>
            <a:r>
              <a:rPr lang="nl-BE" sz="3200" b="1" dirty="0"/>
              <a:t>basisdiensten</a:t>
            </a:r>
            <a:r>
              <a:rPr dirty="0"/>
              <a:t/>
            </a:r>
            <a:br>
              <a:rPr dirty="0"/>
            </a:br>
            <a:endParaRPr lang="nl-BE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 marL="400050" lvl="2" indent="0">
              <a:buNone/>
            </a:pPr>
            <a:endParaRPr lang="nl-BE" sz="800" b="1" dirty="0" smtClean="0">
              <a:sym typeface="Arial" charset="0"/>
            </a:endParaRPr>
          </a:p>
          <a:p>
            <a:pPr marL="811213" lvl="2" indent="-727075">
              <a:buNone/>
            </a:pPr>
            <a:r>
              <a:rPr lang="nl-BE" sz="2000" b="1" dirty="0" smtClean="0">
                <a:sym typeface="Arial" charset="0"/>
              </a:rPr>
              <a:t>6.8</a:t>
            </a:r>
            <a:r>
              <a:rPr lang="nl-BE" sz="2000" b="1" dirty="0">
                <a:sym typeface="Arial" charset="0"/>
              </a:rPr>
              <a:t>.</a:t>
            </a:r>
            <a:r>
              <a:rPr lang="en-US" sz="2000" b="1" dirty="0">
                <a:sym typeface="Arial" charset="0"/>
              </a:rPr>
              <a:t>	</a:t>
            </a:r>
            <a:r>
              <a:rPr lang="nl-BE" sz="2000" b="1" dirty="0">
                <a:sym typeface="Arial" charset="0"/>
              </a:rPr>
              <a:t>Raadpleging van het Rijksregister en van de KSZ-registers</a:t>
            </a:r>
            <a:r>
              <a:rPr lang="nl-BE" sz="2000" dirty="0">
                <a:sym typeface="Arial" charset="0"/>
              </a:rPr>
              <a:t>:</a:t>
            </a:r>
            <a:r>
              <a:rPr lang="nl-BE" dirty="0"/>
              <a:t> </a:t>
            </a:r>
            <a:endParaRPr lang="nl-BE" dirty="0" smtClean="0"/>
          </a:p>
          <a:p>
            <a:pPr marL="811213" lvl="2" indent="-727075">
              <a:buNone/>
            </a:pPr>
            <a:r>
              <a:rPr lang="nl-BE" sz="2000" dirty="0" smtClean="0">
                <a:sym typeface="Arial" charset="0"/>
              </a:rPr>
              <a:t>	toegang </a:t>
            </a:r>
            <a:r>
              <a:rPr lang="nl-BE" sz="2000" dirty="0">
                <a:sym typeface="Arial" charset="0"/>
              </a:rPr>
              <a:t>tot het Rijksregister en tot de Kruispuntbankregisters onder strikte voorwaarden door de hiertoe gemachtigde actoren in de gezondheidszorg</a:t>
            </a:r>
          </a:p>
          <a:p>
            <a:pPr marL="400050" lvl="2" indent="0">
              <a:buNone/>
            </a:pPr>
            <a:endParaRPr lang="nl-BE" sz="2000" dirty="0">
              <a:sym typeface="Arial" charset="0"/>
            </a:endParaRPr>
          </a:p>
          <a:p>
            <a:pPr marL="857250" lvl="2" indent="-457200">
              <a:buFont typeface="+mj-lt"/>
              <a:buAutoNum type="arabicPeriod" startAt="8"/>
            </a:pPr>
            <a:endParaRPr lang="nl-BE" sz="800" dirty="0">
              <a:sym typeface="Arial" charset="0"/>
            </a:endParaRPr>
          </a:p>
          <a:p>
            <a:pPr marL="400050" lvl="2" indent="-315913">
              <a:buNone/>
              <a:tabLst>
                <a:tab pos="811213" algn="l"/>
              </a:tabLst>
            </a:pPr>
            <a:r>
              <a:rPr lang="nl-BE" sz="2000" b="1" dirty="0">
                <a:sym typeface="Arial" charset="0"/>
              </a:rPr>
              <a:t>6.9.</a:t>
            </a:r>
            <a:r>
              <a:rPr lang="en-US" sz="2000" b="1" dirty="0">
                <a:sym typeface="Arial" charset="0"/>
              </a:rPr>
              <a:t>	</a:t>
            </a:r>
            <a:r>
              <a:rPr lang="nl-BE" sz="2000" b="1" dirty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2000" b="1" dirty="0">
                <a:sym typeface="Arial" charset="0"/>
              </a:rPr>
              <a:t>Box</a:t>
            </a:r>
            <a:r>
              <a:rPr lang="nl-BE" sz="2000" dirty="0">
                <a:sym typeface="Arial" charset="0"/>
              </a:rPr>
              <a:t>: </a:t>
            </a:r>
            <a:endParaRPr lang="nl-BE" sz="2000" dirty="0" smtClean="0">
              <a:sym typeface="Arial" charset="0"/>
            </a:endParaRPr>
          </a:p>
          <a:p>
            <a:pPr marL="400050" lvl="2" indent="-315913">
              <a:buNone/>
              <a:tabLst>
                <a:tab pos="811213" algn="l"/>
              </a:tabLst>
            </a:pPr>
            <a:r>
              <a:rPr lang="nl-BE" sz="2000" dirty="0">
                <a:sym typeface="Arial" charset="0"/>
              </a:rPr>
              <a:t>	</a:t>
            </a:r>
            <a:r>
              <a:rPr lang="nl-BE" sz="2000" dirty="0" smtClean="0">
                <a:sym typeface="Arial" charset="0"/>
              </a:rPr>
              <a:t>	beveiligde </a:t>
            </a:r>
            <a:r>
              <a:rPr lang="nl-BE" sz="2000" dirty="0">
                <a:sym typeface="Arial" charset="0"/>
              </a:rPr>
              <a:t>elektronische brievenbus voor de uitwisseling </a:t>
            </a:r>
            <a:r>
              <a:rPr lang="nl-BE" sz="2000" dirty="0" smtClean="0">
                <a:sym typeface="Arial" charset="0"/>
              </a:rPr>
              <a:t>van 	medische </a:t>
            </a:r>
            <a:r>
              <a:rPr lang="nl-BE" sz="2000" dirty="0">
                <a:sym typeface="Arial" charset="0"/>
              </a:rPr>
              <a:t>gegevens</a:t>
            </a:r>
          </a:p>
          <a:p>
            <a:pPr marL="400050" lvl="2" indent="0">
              <a:buNone/>
            </a:pPr>
            <a:endParaRPr lang="nl-BE" sz="2000" dirty="0">
              <a:sym typeface="Arial" charset="0"/>
            </a:endParaRPr>
          </a:p>
          <a:p>
            <a:pPr marL="857250" lvl="2" indent="-457200">
              <a:buFont typeface="+mj-lt"/>
              <a:buAutoNum type="arabicPeriod" startAt="8"/>
            </a:pPr>
            <a:endParaRPr lang="nl-BE" sz="800" dirty="0">
              <a:sym typeface="Arial" charset="0"/>
            </a:endParaRPr>
          </a:p>
          <a:p>
            <a:pPr marL="811213" lvl="2" indent="-727075">
              <a:buNone/>
            </a:pPr>
            <a:r>
              <a:rPr lang="nl-BE" sz="2000" b="1" dirty="0">
                <a:sym typeface="Arial" charset="0"/>
              </a:rPr>
              <a:t>6.10</a:t>
            </a:r>
            <a:r>
              <a:rPr lang="nl-BE" sz="2000" b="1" dirty="0" smtClean="0">
                <a:sym typeface="Arial" charset="0"/>
              </a:rPr>
              <a:t>.	Verwijzingsrepertorium</a:t>
            </a:r>
            <a:r>
              <a:rPr lang="nl-BE" sz="2000" dirty="0">
                <a:sym typeface="Arial" charset="0"/>
              </a:rPr>
              <a:t>: </a:t>
            </a:r>
            <a:endParaRPr lang="nl-BE" sz="2000" dirty="0" smtClean="0">
              <a:sym typeface="Arial" charset="0"/>
            </a:endParaRPr>
          </a:p>
          <a:p>
            <a:pPr marL="811213" lvl="2" indent="-727075">
              <a:buNone/>
            </a:pPr>
            <a:r>
              <a:rPr lang="nl-BE" sz="2000" dirty="0">
                <a:sym typeface="Arial" charset="0"/>
              </a:rPr>
              <a:t>	</a:t>
            </a:r>
            <a:r>
              <a:rPr lang="nl-BE" sz="2000" dirty="0" smtClean="0">
                <a:sym typeface="Arial" charset="0"/>
              </a:rPr>
              <a:t>geeft </a:t>
            </a:r>
            <a:r>
              <a:rPr lang="nl-BE" sz="2000" dirty="0">
                <a:sym typeface="Arial" charset="0"/>
              </a:rPr>
              <a:t>mits het akkoord van de betrokken patiënten aan bij welke actoren in de gezondheidszorg welke soort gegevens met betrekking tot welke patiënten worden bewaard</a:t>
            </a:r>
          </a:p>
          <a:p>
            <a:pPr marL="457200" lvl="1" indent="0">
              <a:buNone/>
            </a:pPr>
            <a:endParaRPr lang="nl-BE" dirty="0" smtClean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6" y="5517232"/>
            <a:ext cx="505304" cy="69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3" y="3925580"/>
            <a:ext cx="57079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9" y="2086851"/>
            <a:ext cx="517317" cy="6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0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2800" b="1" dirty="0" smtClean="0">
                <a:sym typeface="Arial" charset="0"/>
              </a:rPr>
              <a:t>Diensten </a:t>
            </a:r>
            <a:r>
              <a:rPr lang="nl-BE" sz="2800" b="1" dirty="0">
                <a:sym typeface="Arial" charset="0"/>
              </a:rPr>
              <a:t>met toegevoegde</a:t>
            </a:r>
            <a:r>
              <a:rPr lang="nl-BE" sz="2800" dirty="0"/>
              <a:t> </a:t>
            </a:r>
            <a:r>
              <a:rPr lang="nl-BE" sz="2800" b="1" dirty="0">
                <a:sym typeface="Arial" charset="0"/>
              </a:rPr>
              <a:t>waarde</a:t>
            </a:r>
            <a:endParaRPr lang="nl-BE" sz="2800" dirty="0" smtClean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801"/>
            <a:ext cx="8267700" cy="5129535"/>
          </a:xfrm>
        </p:spPr>
        <p:txBody>
          <a:bodyPr/>
          <a:lstStyle/>
          <a:p>
            <a:pPr marL="57150" indent="0" eaLnBrk="1" hangingPunct="1">
              <a:spcBef>
                <a:spcPct val="50000"/>
              </a:spcBef>
              <a:buNone/>
            </a:pPr>
            <a:endParaRPr lang="nl-BE" sz="800" b="1" dirty="0" smtClean="0">
              <a:solidFill>
                <a:srgbClr val="000000"/>
              </a:solidFill>
              <a:sym typeface="Arial" charset="0"/>
            </a:endParaRPr>
          </a:p>
          <a:p>
            <a:pPr marL="57150" indent="0" eaLnBrk="1" hangingPunct="1">
              <a:spcBef>
                <a:spcPct val="50000"/>
              </a:spcBef>
              <a:buNone/>
            </a:pPr>
            <a:r>
              <a:rPr lang="nl-BE" sz="2000" b="1" dirty="0" smtClean="0">
                <a:solidFill>
                  <a:srgbClr val="000000"/>
                </a:solidFill>
                <a:sym typeface="Arial" charset="0"/>
              </a:rPr>
              <a:t>62</a:t>
            </a:r>
            <a:r>
              <a:rPr lang="nl-BE" sz="2000" dirty="0" smtClean="0">
                <a:solidFill>
                  <a:srgbClr val="000000"/>
                </a:solidFill>
                <a:sym typeface="Arial" charset="0"/>
              </a:rPr>
              <a:t> diensten met toegevoegde waarde in productie</a:t>
            </a:r>
          </a:p>
          <a:p>
            <a:pPr marL="57150" indent="0" eaLnBrk="1" hangingPunct="1">
              <a:spcBef>
                <a:spcPct val="50000"/>
              </a:spcBef>
              <a:buNone/>
            </a:pPr>
            <a:endParaRPr lang="nl-BE" sz="800" dirty="0" smtClean="0">
              <a:solidFill>
                <a:srgbClr val="000000"/>
              </a:solidFill>
              <a:sym typeface="Arial" charset="0"/>
            </a:endParaRPr>
          </a:p>
          <a:p>
            <a:pPr marL="57150" indent="0">
              <a:buNone/>
            </a:pPr>
            <a:r>
              <a:rPr lang="nl-BE" sz="2000" dirty="0" smtClean="0">
                <a:solidFill>
                  <a:srgbClr val="000000"/>
                </a:solidFill>
                <a:sym typeface="Arial" charset="0"/>
              </a:rPr>
              <a:t>&gt; </a:t>
            </a:r>
            <a:r>
              <a:rPr lang="nl-BE" sz="2000" b="1" dirty="0" smtClean="0">
                <a:solidFill>
                  <a:srgbClr val="000000"/>
                </a:solidFill>
                <a:sym typeface="Arial" charset="0"/>
              </a:rPr>
              <a:t>40</a:t>
            </a:r>
            <a:r>
              <a:rPr lang="nl-BE" sz="2000" dirty="0" smtClean="0">
                <a:solidFill>
                  <a:srgbClr val="000000"/>
                </a:solidFill>
                <a:sym typeface="Arial" charset="0"/>
              </a:rPr>
              <a:t> diensten met toegevoegde waarde in onderzoek</a:t>
            </a:r>
          </a:p>
          <a:p>
            <a:pPr marL="57150" indent="0">
              <a:buNone/>
            </a:pPr>
            <a:endParaRPr lang="nl-BE" sz="800" dirty="0" smtClean="0">
              <a:solidFill>
                <a:srgbClr val="000000"/>
              </a:solidFill>
              <a:sym typeface="Arial" charset="0"/>
            </a:endParaRPr>
          </a:p>
          <a:p>
            <a:pPr marL="57150" indent="0">
              <a:buNone/>
            </a:pPr>
            <a:r>
              <a:rPr lang="nl-BE" sz="2000" b="1" u="sng" dirty="0" smtClean="0">
                <a:sym typeface="Arial" charset="0"/>
              </a:rPr>
              <a:t>Voorbeelden </a:t>
            </a:r>
            <a:r>
              <a:rPr lang="nl-BE" sz="2000" b="1" u="sng" dirty="0">
                <a:sym typeface="Arial" charset="0"/>
              </a:rPr>
              <a:t>van diensten met toegevoegde</a:t>
            </a:r>
            <a:r>
              <a:rPr lang="nl-BE" sz="2000" u="sng" dirty="0"/>
              <a:t> </a:t>
            </a:r>
            <a:r>
              <a:rPr lang="nl-BE" sz="2000" b="1" u="sng" dirty="0" smtClean="0">
                <a:sym typeface="Arial" charset="0"/>
              </a:rPr>
              <a:t>waarde</a:t>
            </a:r>
            <a:r>
              <a:rPr lang="nl-BE" sz="2000" b="1" dirty="0" smtClean="0">
                <a:sym typeface="Arial" charset="0"/>
              </a:rPr>
              <a:t>:</a:t>
            </a:r>
          </a:p>
          <a:p>
            <a:pPr marL="57150" indent="0">
              <a:buNone/>
            </a:pPr>
            <a:endParaRPr lang="nl-BE" sz="2000" b="1" dirty="0">
              <a:sym typeface="Arial" charset="0"/>
            </a:endParaRPr>
          </a:p>
          <a:p>
            <a:pPr eaLnBrk="1" hangingPunct="1"/>
            <a:r>
              <a:rPr lang="nl-BE" sz="2000" dirty="0"/>
              <a:t>Invoer in en raadpleging van</a:t>
            </a:r>
          </a:p>
          <a:p>
            <a:pPr eaLnBrk="1" hangingPunct="1"/>
            <a:endParaRPr lang="nl-BE" sz="800" dirty="0"/>
          </a:p>
          <a:p>
            <a:pPr lvl="1" eaLnBrk="1" hangingPunct="1"/>
            <a:r>
              <a:rPr lang="nl-BE" sz="1800" dirty="0"/>
              <a:t>het </a:t>
            </a:r>
            <a:r>
              <a:rPr lang="nl-BE" sz="1800" b="1" dirty="0"/>
              <a:t>Kankerregister</a:t>
            </a:r>
          </a:p>
          <a:p>
            <a:pPr lvl="1" eaLnBrk="1" hangingPunct="1"/>
            <a:endParaRPr lang="nl-BE" sz="800" dirty="0"/>
          </a:p>
          <a:p>
            <a:pPr lvl="1" eaLnBrk="1" hangingPunct="1"/>
            <a:r>
              <a:rPr lang="nl-BE" sz="1800" dirty="0"/>
              <a:t>het register m.b.t. de </a:t>
            </a:r>
            <a:r>
              <a:rPr lang="nl-BE" sz="1800" b="1" dirty="0"/>
              <a:t>heup- en knieprothesen</a:t>
            </a:r>
            <a:r>
              <a:rPr lang="nl-BE" sz="1800" dirty="0"/>
              <a:t> (</a:t>
            </a:r>
            <a:r>
              <a:rPr lang="nl-BE" sz="1800" dirty="0" err="1"/>
              <a:t>Orthopride</a:t>
            </a:r>
            <a:r>
              <a:rPr lang="nl-BE" sz="1800" dirty="0"/>
              <a:t>)</a:t>
            </a:r>
          </a:p>
          <a:p>
            <a:pPr lvl="1" eaLnBrk="1" hangingPunct="1"/>
            <a:endParaRPr lang="nl-BE" sz="800" dirty="0"/>
          </a:p>
          <a:p>
            <a:pPr lvl="1" eaLnBrk="1" hangingPunct="1"/>
            <a:r>
              <a:rPr lang="nl-BE" sz="1800" dirty="0"/>
              <a:t>de registers m.b.t. de verstrekte zorg inzake </a:t>
            </a:r>
            <a:r>
              <a:rPr lang="nl-BE" sz="1800" b="1" dirty="0"/>
              <a:t>hartimplantaten</a:t>
            </a:r>
            <a:r>
              <a:rPr lang="nl-BE" sz="1800" dirty="0"/>
              <a:t> (</a:t>
            </a:r>
            <a:r>
              <a:rPr lang="nl-BE" sz="1800" dirty="0" err="1"/>
              <a:t>Qermid</a:t>
            </a:r>
            <a:r>
              <a:rPr lang="nl-BE" sz="1800" dirty="0"/>
              <a:t>)</a:t>
            </a:r>
          </a:p>
          <a:p>
            <a:pPr lvl="1" eaLnBrk="1" hangingPunct="1"/>
            <a:endParaRPr lang="nl-BE" sz="800" dirty="0"/>
          </a:p>
          <a:p>
            <a:pPr lvl="1" eaLnBrk="1" hangingPunct="1"/>
            <a:r>
              <a:rPr lang="nl-BE" sz="1800" dirty="0"/>
              <a:t>het gedeelde elektronische </a:t>
            </a:r>
            <a:r>
              <a:rPr lang="nl-BE" sz="1800" b="1" dirty="0"/>
              <a:t>artritis</a:t>
            </a:r>
            <a:r>
              <a:rPr lang="nl-BE" sz="1800" dirty="0"/>
              <a:t>dossier, met inbegrip van elektronische processen voor </a:t>
            </a:r>
            <a:r>
              <a:rPr lang="nl-BE" sz="1800" b="1" dirty="0"/>
              <a:t>terugbetaling van anti-TNF-medicatie</a:t>
            </a:r>
            <a:r>
              <a:rPr lang="nl-BE" sz="1800" dirty="0"/>
              <a:t> (Safe)</a:t>
            </a:r>
          </a:p>
          <a:p>
            <a:pPr marL="57150" indent="0">
              <a:buNone/>
            </a:pPr>
            <a:endParaRPr lang="nl-BE" sz="2000" b="1" dirty="0" smtClean="0">
              <a:sym typeface="Arial" charset="0"/>
            </a:endParaRPr>
          </a:p>
          <a:p>
            <a:pPr marL="57150" indent="0">
              <a:buNone/>
            </a:pPr>
            <a:endParaRPr lang="nl-BE" sz="2000" b="1" dirty="0">
              <a:solidFill>
                <a:srgbClr val="000000"/>
              </a:solidFill>
              <a:sym typeface="Arial" charset="0"/>
            </a:endParaRPr>
          </a:p>
          <a:p>
            <a:pPr marL="57150" indent="0">
              <a:buNone/>
            </a:pP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4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2800" b="1" dirty="0" smtClean="0">
                <a:sym typeface="Arial" charset="0"/>
              </a:rPr>
              <a:t>Diensten </a:t>
            </a:r>
            <a:r>
              <a:rPr lang="nl-BE" sz="2800" b="1" dirty="0">
                <a:sym typeface="Arial" charset="0"/>
              </a:rPr>
              <a:t>met toegevoegde</a:t>
            </a:r>
            <a:r>
              <a:rPr lang="nl-BE" sz="2800" dirty="0"/>
              <a:t> </a:t>
            </a:r>
            <a:r>
              <a:rPr lang="nl-BE" sz="2800" b="1" dirty="0">
                <a:sym typeface="Arial" charset="0"/>
              </a:rPr>
              <a:t>waarde</a:t>
            </a:r>
            <a:endParaRPr lang="nl-BE" sz="2800" dirty="0" smtClean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801"/>
            <a:ext cx="8267700" cy="5129535"/>
          </a:xfrm>
        </p:spPr>
        <p:txBody>
          <a:bodyPr/>
          <a:lstStyle/>
          <a:p>
            <a:pPr marL="57150" indent="0" eaLnBrk="1" hangingPunct="1">
              <a:spcBef>
                <a:spcPct val="50000"/>
              </a:spcBef>
              <a:buNone/>
            </a:pPr>
            <a:endParaRPr lang="nl-BE" sz="800" b="1" dirty="0" smtClean="0">
              <a:solidFill>
                <a:srgbClr val="000000"/>
              </a:solidFill>
              <a:sym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BE" sz="2000" dirty="0"/>
              <a:t>PROCARE RX waarmee radiologen anoniem </a:t>
            </a:r>
            <a:r>
              <a:rPr lang="nl-BE" sz="2000" b="1" dirty="0"/>
              <a:t>radiografieën</a:t>
            </a:r>
            <a:r>
              <a:rPr lang="nl-BE" sz="2000" dirty="0"/>
              <a:t> en bijhorende informatie kunnen opladen en </a:t>
            </a:r>
            <a:r>
              <a:rPr lang="nl-BE" sz="2000" b="1" dirty="0"/>
              <a:t>opsturen</a:t>
            </a:r>
            <a:r>
              <a:rPr lang="nl-BE" sz="2000" dirty="0"/>
              <a:t> naar deskundigen voor revisie of second opinion</a:t>
            </a:r>
          </a:p>
          <a:p>
            <a:pPr eaLnBrk="1" hangingPunct="1">
              <a:buFont typeface="Arial" pitchFamily="34" charset="0"/>
              <a:buChar char="•"/>
            </a:pPr>
            <a:endParaRPr lang="nl-BE" sz="800" dirty="0"/>
          </a:p>
          <a:p>
            <a:pPr eaLnBrk="1" hangingPunct="1">
              <a:buFont typeface="Arial" pitchFamily="34" charset="0"/>
              <a:buChar char="•"/>
            </a:pPr>
            <a:r>
              <a:rPr lang="nl-BE" sz="2000" b="1" dirty="0"/>
              <a:t>Beheer van wachtdiensten</a:t>
            </a:r>
            <a:r>
              <a:rPr lang="nl-BE" sz="2000" dirty="0"/>
              <a:t> van huisartsen en tandartsen (Medega)</a:t>
            </a:r>
          </a:p>
          <a:p>
            <a:pPr eaLnBrk="1" hangingPunct="1">
              <a:buFont typeface="Arial" pitchFamily="34" charset="0"/>
              <a:buChar char="•"/>
            </a:pPr>
            <a:endParaRPr lang="nl-BE" sz="800" dirty="0"/>
          </a:p>
          <a:p>
            <a:pPr eaLnBrk="1" hangingPunct="1">
              <a:buFont typeface="Arial" pitchFamily="34" charset="0"/>
              <a:buChar char="•"/>
            </a:pPr>
            <a:r>
              <a:rPr lang="nl-BE" sz="2000" dirty="0"/>
              <a:t>Verslag over de </a:t>
            </a:r>
            <a:r>
              <a:rPr lang="nl-BE" sz="2000" b="1" dirty="0" smtClean="0"/>
              <a:t>MUG-interventies</a:t>
            </a:r>
          </a:p>
          <a:p>
            <a:pPr eaLnBrk="1" hangingPunct="1">
              <a:buFont typeface="Arial" pitchFamily="34" charset="0"/>
              <a:buChar char="•"/>
            </a:pPr>
            <a:endParaRPr lang="nl-BE" sz="800" b="1" dirty="0" smtClean="0"/>
          </a:p>
          <a:p>
            <a:pPr marL="363538" lvl="1" indent="-363538" eaLnBrk="1" hangingPunct="1">
              <a:buFont typeface="Arial" pitchFamily="34" charset="0"/>
              <a:buChar char="•"/>
            </a:pPr>
            <a:r>
              <a:rPr lang="nl-BE" sz="2000" dirty="0"/>
              <a:t>Elektronische mededeling van </a:t>
            </a:r>
            <a:r>
              <a:rPr lang="nl-BE" sz="2000" b="1" dirty="0"/>
              <a:t>wachtverslagen</a:t>
            </a:r>
            <a:r>
              <a:rPr lang="nl-BE" sz="2000" dirty="0"/>
              <a:t> door artsen van wacht aan de houder van een GMD</a:t>
            </a:r>
          </a:p>
          <a:p>
            <a:pPr marL="363538" lvl="1" indent="-363538" eaLnBrk="1" hangingPunct="1">
              <a:buFont typeface="Arial" pitchFamily="34" charset="0"/>
              <a:buChar char="•"/>
            </a:pPr>
            <a:endParaRPr lang="nl-BE" sz="800" dirty="0"/>
          </a:p>
          <a:p>
            <a:pPr eaLnBrk="1" hangingPunct="1">
              <a:buFont typeface="Arial" pitchFamily="34" charset="0"/>
              <a:buChar char="•"/>
            </a:pPr>
            <a:r>
              <a:rPr lang="nl-BE" sz="2000" dirty="0"/>
              <a:t>Resident Assessment Instrument (</a:t>
            </a:r>
            <a:r>
              <a:rPr lang="nl-BE" sz="2000" b="1" dirty="0" err="1"/>
              <a:t>BelRAI</a:t>
            </a:r>
            <a:r>
              <a:rPr lang="nl-BE" sz="2000" dirty="0"/>
              <a:t>)</a:t>
            </a:r>
          </a:p>
          <a:p>
            <a:pPr eaLnBrk="1" hangingPunct="1">
              <a:buFont typeface="Arial" pitchFamily="34" charset="0"/>
              <a:buChar char="•"/>
            </a:pPr>
            <a:endParaRPr lang="nl-BE" sz="800" b="1" dirty="0"/>
          </a:p>
          <a:p>
            <a:pPr eaLnBrk="1" hangingPunct="1">
              <a:buFont typeface="Arial" pitchFamily="34" charset="0"/>
              <a:buChar char="•"/>
            </a:pPr>
            <a:r>
              <a:rPr lang="nl-BE" sz="2000" dirty="0"/>
              <a:t>Elektronische raadpleging van de </a:t>
            </a:r>
            <a:r>
              <a:rPr lang="nl-BE" sz="2000" b="1" dirty="0"/>
              <a:t>verzekerbaarheid</a:t>
            </a:r>
            <a:r>
              <a:rPr lang="nl-BE" sz="2000" dirty="0"/>
              <a:t> in de ziekteverzekering door verplegers(groeperingen</a:t>
            </a:r>
            <a:r>
              <a:rPr lang="nl-BE" sz="2000" dirty="0" smtClean="0"/>
              <a:t>)</a:t>
            </a:r>
          </a:p>
          <a:p>
            <a:pPr eaLnBrk="1" hangingPunct="1">
              <a:buFont typeface="Arial" pitchFamily="34" charset="0"/>
              <a:buChar char="•"/>
            </a:pPr>
            <a:endParaRPr lang="nl-BE" sz="2000" dirty="0" smtClean="0"/>
          </a:p>
          <a:p>
            <a:pPr eaLnBrk="1" hangingPunct="1">
              <a:buFont typeface="Arial" pitchFamily="34" charset="0"/>
              <a:buChar char="•"/>
            </a:pPr>
            <a:endParaRPr lang="nl-BE" sz="2000" b="1" dirty="0" smtClean="0"/>
          </a:p>
          <a:p>
            <a:pPr marL="57150" indent="0">
              <a:buNone/>
            </a:pPr>
            <a:endParaRPr lang="nl-BE" sz="2000" b="1" dirty="0" smtClean="0">
              <a:sym typeface="Arial" charset="0"/>
            </a:endParaRPr>
          </a:p>
          <a:p>
            <a:pPr marL="57150" indent="0">
              <a:buNone/>
            </a:pPr>
            <a:endParaRPr lang="nl-BE" sz="2000" b="1" dirty="0">
              <a:solidFill>
                <a:srgbClr val="000000"/>
              </a:solidFill>
              <a:sym typeface="Arial" charset="0"/>
            </a:endParaRPr>
          </a:p>
          <a:p>
            <a:pPr marL="57150" indent="0">
              <a:buNone/>
            </a:pP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6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2800" b="1" dirty="0" smtClean="0">
                <a:sym typeface="Arial" charset="0"/>
              </a:rPr>
              <a:t>Diensten </a:t>
            </a:r>
            <a:r>
              <a:rPr lang="nl-BE" sz="2800" b="1" dirty="0">
                <a:sym typeface="Arial" charset="0"/>
              </a:rPr>
              <a:t>met toegevoegde</a:t>
            </a:r>
            <a:r>
              <a:rPr lang="nl-BE" sz="2800" dirty="0"/>
              <a:t> </a:t>
            </a:r>
            <a:r>
              <a:rPr lang="nl-BE" sz="2800" b="1" dirty="0">
                <a:sym typeface="Arial" charset="0"/>
              </a:rPr>
              <a:t>waarde</a:t>
            </a:r>
            <a:endParaRPr lang="nl-BE" sz="2800" dirty="0" smtClean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801"/>
            <a:ext cx="8267700" cy="512953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nl-BE" sz="800" dirty="0"/>
          </a:p>
          <a:p>
            <a:pPr eaLnBrk="1" hangingPunct="1">
              <a:buFont typeface="Arial" pitchFamily="34" charset="0"/>
              <a:buChar char="•"/>
            </a:pPr>
            <a:r>
              <a:rPr lang="nl-BE" sz="2000" dirty="0"/>
              <a:t>Platform voor gegevensuitwisseling tussen het Vlaams Agentschap voor Zorg en Gezondheid en de door haar erkende diensten (</a:t>
            </a:r>
            <a:r>
              <a:rPr lang="nl-BE" sz="2000" b="1" dirty="0"/>
              <a:t>VESTA</a:t>
            </a:r>
            <a:r>
              <a:rPr lang="nl-BE" sz="2000" dirty="0"/>
              <a:t>)</a:t>
            </a:r>
          </a:p>
          <a:p>
            <a:pPr eaLnBrk="1" hangingPunct="1">
              <a:buFont typeface="Arial" pitchFamily="34" charset="0"/>
              <a:buChar char="•"/>
            </a:pPr>
            <a:endParaRPr lang="nl-BE" sz="800" dirty="0"/>
          </a:p>
          <a:p>
            <a:pPr eaLnBrk="1" hangingPunct="1"/>
            <a:r>
              <a:rPr lang="nl-BE" sz="2000" dirty="0"/>
              <a:t>Ondersteuning van het intern elektronisch zorgvoorschrift in </a:t>
            </a:r>
            <a:r>
              <a:rPr lang="nl-BE" sz="2000" b="1" dirty="0"/>
              <a:t>98</a:t>
            </a:r>
            <a:r>
              <a:rPr lang="nl-BE" sz="2000" dirty="0"/>
              <a:t> ziekenhuizen (</a:t>
            </a:r>
            <a:r>
              <a:rPr lang="nl-BE" sz="2000" b="1" dirty="0"/>
              <a:t>87 % van de ziekenhuizen</a:t>
            </a:r>
            <a:r>
              <a:rPr lang="nl-BE" sz="2000" dirty="0" smtClean="0"/>
              <a:t>)</a:t>
            </a:r>
          </a:p>
          <a:p>
            <a:pPr eaLnBrk="1" hangingPunct="1"/>
            <a:endParaRPr lang="nl-BE" sz="800" dirty="0" smtClean="0"/>
          </a:p>
          <a:p>
            <a:pPr eaLnBrk="1" hangingPunct="1">
              <a:lnSpc>
                <a:spcPct val="90000"/>
              </a:lnSpc>
            </a:pPr>
            <a:r>
              <a:rPr lang="nl-BE" sz="2000" b="1" dirty="0"/>
              <a:t>Elektronische geboorteaangifte</a:t>
            </a:r>
            <a:r>
              <a:rPr lang="nl-BE" sz="2000" dirty="0"/>
              <a:t> – </a:t>
            </a:r>
            <a:r>
              <a:rPr lang="nl-BE" sz="2000" dirty="0" err="1"/>
              <a:t>eBirth</a:t>
            </a:r>
            <a:endParaRPr lang="nl-BE" sz="2000" dirty="0"/>
          </a:p>
          <a:p>
            <a:pPr eaLnBrk="1" hangingPunct="1">
              <a:lnSpc>
                <a:spcPct val="90000"/>
              </a:lnSpc>
            </a:pPr>
            <a:endParaRPr lang="nl-BE" sz="800" dirty="0"/>
          </a:p>
          <a:p>
            <a:pPr eaLnBrk="1" hangingPunct="1">
              <a:lnSpc>
                <a:spcPct val="90000"/>
              </a:lnSpc>
            </a:pPr>
            <a:r>
              <a:rPr lang="nl-BE" sz="2000" dirty="0"/>
              <a:t>Raadpleging van de wilsbeschikkingen inzake</a:t>
            </a:r>
            <a:r>
              <a:rPr lang="nl-BE" sz="2000" b="1" dirty="0"/>
              <a:t> euthanasie</a:t>
            </a:r>
          </a:p>
          <a:p>
            <a:pPr eaLnBrk="1" hangingPunct="1">
              <a:lnSpc>
                <a:spcPct val="90000"/>
              </a:lnSpc>
            </a:pPr>
            <a:endParaRPr lang="nl-BE" sz="800" b="1" dirty="0"/>
          </a:p>
          <a:p>
            <a:pPr eaLnBrk="1" hangingPunct="1">
              <a:lnSpc>
                <a:spcPct val="90000"/>
              </a:lnSpc>
            </a:pPr>
            <a:r>
              <a:rPr lang="nl-BE" sz="2000" dirty="0"/>
              <a:t>Elektronische invoer en raadpleging van de evaluatie van de </a:t>
            </a:r>
            <a:r>
              <a:rPr lang="nl-BE" sz="2000" b="1" dirty="0"/>
              <a:t>personen met een handicap</a:t>
            </a:r>
            <a:r>
              <a:rPr lang="nl-BE" sz="2000" dirty="0"/>
              <a:t> in het informatiesysteem van de FOD Sociale Zekerheid (</a:t>
            </a:r>
            <a:r>
              <a:rPr lang="nl-BE" sz="2000" dirty="0" err="1"/>
              <a:t>Medic</a:t>
            </a:r>
            <a:r>
              <a:rPr lang="nl-BE" sz="2000" dirty="0"/>
              <a:t>-e)</a:t>
            </a:r>
          </a:p>
          <a:p>
            <a:pPr eaLnBrk="1" hangingPunct="1">
              <a:lnSpc>
                <a:spcPct val="90000"/>
              </a:lnSpc>
            </a:pPr>
            <a:endParaRPr lang="nl-BE" sz="800" dirty="0"/>
          </a:p>
          <a:p>
            <a:pPr eaLnBrk="1" hangingPunct="1">
              <a:lnSpc>
                <a:spcPct val="90000"/>
              </a:lnSpc>
            </a:pPr>
            <a:r>
              <a:rPr lang="nl-BE" sz="2000" dirty="0"/>
              <a:t>Online registratiesysteem voor de private voorzieningen uit de sector </a:t>
            </a:r>
            <a:r>
              <a:rPr lang="nl-BE" sz="2000" b="1" dirty="0"/>
              <a:t>bijzondere jeugdzorg</a:t>
            </a:r>
            <a:r>
              <a:rPr lang="nl-BE" sz="2000" dirty="0"/>
              <a:t> in Vlaanderen</a:t>
            </a:r>
          </a:p>
          <a:p>
            <a:pPr eaLnBrk="1" hangingPunct="1"/>
            <a:endParaRPr lang="nl-BE" sz="2000" dirty="0"/>
          </a:p>
          <a:p>
            <a:pPr eaLnBrk="1" hangingPunct="1">
              <a:buFont typeface="Arial" pitchFamily="34" charset="0"/>
              <a:buChar char="•"/>
            </a:pPr>
            <a:endParaRPr lang="nl-BE" sz="2000" b="1" dirty="0" smtClean="0"/>
          </a:p>
          <a:p>
            <a:pPr marL="57150" indent="0">
              <a:buNone/>
            </a:pPr>
            <a:endParaRPr lang="nl-BE" sz="2000" b="1" dirty="0" smtClean="0">
              <a:sym typeface="Arial" charset="0"/>
            </a:endParaRPr>
          </a:p>
          <a:p>
            <a:pPr marL="57150" indent="0">
              <a:buNone/>
            </a:pPr>
            <a:endParaRPr lang="nl-BE" sz="2000" b="1" dirty="0">
              <a:solidFill>
                <a:srgbClr val="000000"/>
              </a:solidFill>
              <a:sym typeface="Arial" charset="0"/>
            </a:endParaRPr>
          </a:p>
          <a:p>
            <a:pPr marL="57150" indent="0">
              <a:buNone/>
            </a:pP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5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536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2800" b="1" dirty="0" smtClean="0"/>
              <a:t>Elektronisch voorschrift</a:t>
            </a:r>
            <a:br>
              <a:rPr lang="nl-BE" sz="2800" b="1" dirty="0" smtClean="0"/>
            </a:br>
            <a:r>
              <a:rPr lang="nl-BE" sz="2800" b="1" dirty="0" smtClean="0"/>
              <a:t> in ziekenhuizen (timestamping)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25475" y="1730375"/>
            <a:ext cx="3589338" cy="450532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b="1">
              <a:cs typeface="Arial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38200" y="2606675"/>
            <a:ext cx="16240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>
                <a:cs typeface="Arial" charset="0"/>
              </a:rPr>
              <a:t>Voorschrift  A</a:t>
            </a:r>
            <a:endParaRPr lang="en-US">
              <a:cs typeface="Arial" charset="0"/>
            </a:endParaRP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620713" y="2409825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cs typeface="Arial" charset="0"/>
              </a:rPr>
              <a:t>1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876300" y="3752850"/>
            <a:ext cx="1309688" cy="3381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 sz="1600">
                <a:cs typeface="Arial" charset="0"/>
              </a:rPr>
              <a:t>Hashcode A</a:t>
            </a:r>
            <a:endParaRPr lang="en-US" sz="1600">
              <a:cs typeface="Arial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4935538" y="1795463"/>
            <a:ext cx="3589337" cy="44481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b="1">
              <a:cs typeface="Arial" charset="0"/>
            </a:endParaRPr>
          </a:p>
        </p:txBody>
      </p:sp>
      <p:sp>
        <p:nvSpPr>
          <p:cNvPr id="12297" name="Oval 13"/>
          <p:cNvSpPr>
            <a:spLocks noChangeArrowheads="1"/>
          </p:cNvSpPr>
          <p:nvPr/>
        </p:nvSpPr>
        <p:spPr bwMode="auto">
          <a:xfrm>
            <a:off x="693738" y="34671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BE" sz="1200" b="1">
                <a:cs typeface="Arial" charset="0"/>
              </a:rPr>
              <a:t>2</a:t>
            </a:r>
            <a:endParaRPr lang="en-US" sz="1200" b="1">
              <a:cs typeface="Arial" charset="0"/>
            </a:endParaRPr>
          </a:p>
        </p:txBody>
      </p:sp>
      <p:sp>
        <p:nvSpPr>
          <p:cNvPr id="12298" name="Rectangle 17"/>
          <p:cNvSpPr>
            <a:spLocks noChangeArrowheads="1"/>
          </p:cNvSpPr>
          <p:nvPr/>
        </p:nvSpPr>
        <p:spPr bwMode="auto">
          <a:xfrm>
            <a:off x="2513013" y="2616200"/>
            <a:ext cx="163353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>
                <a:cs typeface="Arial" charset="0"/>
              </a:rPr>
              <a:t>Voorschrift B</a:t>
            </a:r>
            <a:endParaRPr lang="en-US">
              <a:cs typeface="Arial" charset="0"/>
            </a:endParaRPr>
          </a:p>
        </p:txBody>
      </p:sp>
      <p:sp>
        <p:nvSpPr>
          <p:cNvPr id="12299" name="Rectangle 18"/>
          <p:cNvSpPr>
            <a:spLocks noChangeArrowheads="1"/>
          </p:cNvSpPr>
          <p:nvPr/>
        </p:nvSpPr>
        <p:spPr bwMode="auto">
          <a:xfrm>
            <a:off x="2611438" y="3732213"/>
            <a:ext cx="1311275" cy="3381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 sz="1600">
                <a:cs typeface="Arial" charset="0"/>
              </a:rPr>
              <a:t>Hashcode B</a:t>
            </a:r>
            <a:endParaRPr lang="en-US" sz="1600">
              <a:cs typeface="Arial" charset="0"/>
            </a:endParaRPr>
          </a:p>
        </p:txBody>
      </p:sp>
      <p:sp>
        <p:nvSpPr>
          <p:cNvPr id="12300" name="Rectangle 23"/>
          <p:cNvSpPr>
            <a:spLocks noChangeArrowheads="1"/>
          </p:cNvSpPr>
          <p:nvPr/>
        </p:nvSpPr>
        <p:spPr bwMode="auto">
          <a:xfrm>
            <a:off x="1347788" y="4856163"/>
            <a:ext cx="2260600" cy="379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>
                <a:cs typeface="Arial" charset="0"/>
              </a:rPr>
              <a:t>Timestamp bag</a:t>
            </a:r>
            <a:endParaRPr lang="en-US">
              <a:cs typeface="Arial" charset="0"/>
            </a:endParaRPr>
          </a:p>
        </p:txBody>
      </p:sp>
      <p:sp>
        <p:nvSpPr>
          <p:cNvPr id="12301" name="Rectangle 26"/>
          <p:cNvSpPr>
            <a:spLocks noChangeArrowheads="1"/>
          </p:cNvSpPr>
          <p:nvPr/>
        </p:nvSpPr>
        <p:spPr bwMode="auto">
          <a:xfrm>
            <a:off x="5410200" y="5184775"/>
            <a:ext cx="16430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>
                <a:cs typeface="Arial" charset="0"/>
              </a:rPr>
              <a:t>Electronic</a:t>
            </a:r>
          </a:p>
          <a:p>
            <a:pPr algn="ctr" eaLnBrk="0" hangingPunct="0"/>
            <a:r>
              <a:rPr lang="fr-BE">
                <a:cs typeface="Arial" charset="0"/>
              </a:rPr>
              <a:t>timestamping</a:t>
            </a:r>
            <a:endParaRPr lang="en-US">
              <a:cs typeface="Arial" charset="0"/>
            </a:endParaRPr>
          </a:p>
        </p:txBody>
      </p:sp>
      <p:sp>
        <p:nvSpPr>
          <p:cNvPr id="12302" name="Oval 27"/>
          <p:cNvSpPr>
            <a:spLocks noChangeArrowheads="1"/>
          </p:cNvSpPr>
          <p:nvPr/>
        </p:nvSpPr>
        <p:spPr bwMode="auto">
          <a:xfrm>
            <a:off x="5264150" y="4964113"/>
            <a:ext cx="363538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BE" sz="1200" b="1">
                <a:cs typeface="Arial" charset="0"/>
              </a:rPr>
              <a:t>4</a:t>
            </a:r>
            <a:endParaRPr lang="en-US" sz="1200" b="1">
              <a:cs typeface="Arial" charset="0"/>
            </a:endParaRPr>
          </a:p>
        </p:txBody>
      </p:sp>
      <p:sp>
        <p:nvSpPr>
          <p:cNvPr id="12303" name="Rectangle 28"/>
          <p:cNvSpPr>
            <a:spLocks noChangeArrowheads="1"/>
          </p:cNvSpPr>
          <p:nvPr/>
        </p:nvSpPr>
        <p:spPr bwMode="auto">
          <a:xfrm>
            <a:off x="5946775" y="2619375"/>
            <a:ext cx="15668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BE">
                <a:cs typeface="Arial" charset="0"/>
              </a:rPr>
              <a:t>Electronic</a:t>
            </a:r>
          </a:p>
          <a:p>
            <a:pPr algn="ctr" eaLnBrk="0" hangingPunct="0"/>
            <a:r>
              <a:rPr lang="fr-BE">
                <a:cs typeface="Arial" charset="0"/>
              </a:rPr>
              <a:t>signature</a:t>
            </a:r>
            <a:endParaRPr lang="en-US">
              <a:cs typeface="Arial" charset="0"/>
            </a:endParaRPr>
          </a:p>
        </p:txBody>
      </p:sp>
      <p:sp>
        <p:nvSpPr>
          <p:cNvPr id="12304" name="Oval 30"/>
          <p:cNvSpPr>
            <a:spLocks noChangeArrowheads="1"/>
          </p:cNvSpPr>
          <p:nvPr/>
        </p:nvSpPr>
        <p:spPr bwMode="auto">
          <a:xfrm>
            <a:off x="5378450" y="3071813"/>
            <a:ext cx="363538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BE" sz="1200" b="1">
                <a:cs typeface="Arial" charset="0"/>
              </a:rPr>
              <a:t>5</a:t>
            </a:r>
            <a:endParaRPr lang="en-US" sz="1200" b="1">
              <a:cs typeface="Arial" charset="0"/>
            </a:endParaRPr>
          </a:p>
        </p:txBody>
      </p:sp>
      <p:sp>
        <p:nvSpPr>
          <p:cNvPr id="12305" name="Rectangle 31"/>
          <p:cNvSpPr>
            <a:spLocks noChangeArrowheads="1"/>
          </p:cNvSpPr>
          <p:nvPr/>
        </p:nvSpPr>
        <p:spPr bwMode="auto">
          <a:xfrm>
            <a:off x="1719263" y="5838825"/>
            <a:ext cx="95408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BE">
                <a:cs typeface="Arial" charset="0"/>
              </a:rPr>
              <a:t>Archive</a:t>
            </a:r>
            <a:endParaRPr lang="en-US" sz="1600">
              <a:cs typeface="Arial" charset="0"/>
            </a:endParaRPr>
          </a:p>
        </p:txBody>
      </p:sp>
      <p:sp>
        <p:nvSpPr>
          <p:cNvPr id="12306" name="Oval 32"/>
          <p:cNvSpPr>
            <a:spLocks noChangeArrowheads="1"/>
          </p:cNvSpPr>
          <p:nvPr/>
        </p:nvSpPr>
        <p:spPr bwMode="auto">
          <a:xfrm>
            <a:off x="1541463" y="5661025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BE" sz="1200" b="1">
                <a:cs typeface="Arial" charset="0"/>
              </a:rPr>
              <a:t>6</a:t>
            </a:r>
            <a:endParaRPr lang="en-US" sz="1200" b="1">
              <a:cs typeface="Arial" charset="0"/>
            </a:endParaRPr>
          </a:p>
        </p:txBody>
      </p:sp>
      <p:sp>
        <p:nvSpPr>
          <p:cNvPr id="12307" name="Rectangle 38"/>
          <p:cNvSpPr>
            <a:spLocks noChangeArrowheads="1"/>
          </p:cNvSpPr>
          <p:nvPr/>
        </p:nvSpPr>
        <p:spPr bwMode="auto">
          <a:xfrm>
            <a:off x="7494588" y="4943475"/>
            <a:ext cx="95408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BE">
                <a:cs typeface="Arial" charset="0"/>
              </a:rPr>
              <a:t>Archive</a:t>
            </a:r>
            <a:endParaRPr lang="en-US" sz="1600">
              <a:cs typeface="Arial" charset="0"/>
            </a:endParaRPr>
          </a:p>
        </p:txBody>
      </p:sp>
      <p:sp>
        <p:nvSpPr>
          <p:cNvPr id="12308" name="Oval 39"/>
          <p:cNvSpPr>
            <a:spLocks noChangeArrowheads="1"/>
          </p:cNvSpPr>
          <p:nvPr/>
        </p:nvSpPr>
        <p:spPr bwMode="auto">
          <a:xfrm>
            <a:off x="8015288" y="46609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BE" sz="1200" b="1">
                <a:cs typeface="Arial" charset="0"/>
              </a:rPr>
              <a:t>6</a:t>
            </a:r>
            <a:endParaRPr lang="en-US" sz="1200" b="1">
              <a:cs typeface="Arial" charset="0"/>
            </a:endParaRPr>
          </a:p>
        </p:txBody>
      </p: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1201738" y="46609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BE" sz="1200" b="1">
                <a:cs typeface="Arial" charset="0"/>
              </a:rPr>
              <a:t>3</a:t>
            </a:r>
            <a:endParaRPr lang="en-US" sz="1200" b="1">
              <a:cs typeface="Arial" charset="0"/>
            </a:endParaRPr>
          </a:p>
        </p:txBody>
      </p:sp>
      <p:sp>
        <p:nvSpPr>
          <p:cNvPr id="12312" name="Down Arrow 1"/>
          <p:cNvSpPr>
            <a:spLocks noChangeArrowheads="1"/>
          </p:cNvSpPr>
          <p:nvPr/>
        </p:nvSpPr>
        <p:spPr bwMode="auto">
          <a:xfrm>
            <a:off x="1395413" y="3065463"/>
            <a:ext cx="339725" cy="527050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fr-BE"/>
          </a:p>
        </p:txBody>
      </p:sp>
      <p:sp>
        <p:nvSpPr>
          <p:cNvPr id="12313" name="Down Arrow 36"/>
          <p:cNvSpPr>
            <a:spLocks noChangeArrowheads="1"/>
          </p:cNvSpPr>
          <p:nvPr/>
        </p:nvSpPr>
        <p:spPr bwMode="auto">
          <a:xfrm>
            <a:off x="3098800" y="3065463"/>
            <a:ext cx="339725" cy="527050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fr-BE"/>
          </a:p>
        </p:txBody>
      </p:sp>
      <p:sp>
        <p:nvSpPr>
          <p:cNvPr id="12314" name="Down Arrow 1"/>
          <p:cNvSpPr>
            <a:spLocks noChangeArrowheads="1"/>
          </p:cNvSpPr>
          <p:nvPr/>
        </p:nvSpPr>
        <p:spPr bwMode="auto">
          <a:xfrm>
            <a:off x="1531938" y="4205288"/>
            <a:ext cx="257175" cy="53816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fr-BE"/>
          </a:p>
        </p:txBody>
      </p:sp>
      <p:sp>
        <p:nvSpPr>
          <p:cNvPr id="12315" name="Down Arrow 35"/>
          <p:cNvSpPr>
            <a:spLocks noChangeArrowheads="1"/>
          </p:cNvSpPr>
          <p:nvPr/>
        </p:nvSpPr>
        <p:spPr bwMode="auto">
          <a:xfrm>
            <a:off x="3140075" y="4205288"/>
            <a:ext cx="257175" cy="53816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fr-BE"/>
          </a:p>
        </p:txBody>
      </p:sp>
      <p:sp>
        <p:nvSpPr>
          <p:cNvPr id="5" name="Bent-Up Arrow 4"/>
          <p:cNvSpPr/>
          <p:nvPr/>
        </p:nvSpPr>
        <p:spPr bwMode="auto">
          <a:xfrm rot="5400000">
            <a:off x="3829051" y="4138612"/>
            <a:ext cx="425450" cy="2619375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/>
          </a:p>
        </p:txBody>
      </p:sp>
      <p:sp>
        <p:nvSpPr>
          <p:cNvPr id="12317" name="Up Arrow 5"/>
          <p:cNvSpPr>
            <a:spLocks noChangeArrowheads="1"/>
          </p:cNvSpPr>
          <p:nvPr/>
        </p:nvSpPr>
        <p:spPr bwMode="auto">
          <a:xfrm>
            <a:off x="6230938" y="3454400"/>
            <a:ext cx="361950" cy="1592263"/>
          </a:xfrm>
          <a:prstGeom prst="upArrow">
            <a:avLst>
              <a:gd name="adj1" fmla="val 50000"/>
              <a:gd name="adj2" fmla="val 4991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fr-BE"/>
          </a:p>
        </p:txBody>
      </p:sp>
      <p:sp>
        <p:nvSpPr>
          <p:cNvPr id="8" name="Left-Up Arrow 7"/>
          <p:cNvSpPr/>
          <p:nvPr/>
        </p:nvSpPr>
        <p:spPr bwMode="auto">
          <a:xfrm>
            <a:off x="2746375" y="5456238"/>
            <a:ext cx="5627688" cy="711200"/>
          </a:xfrm>
          <a:prstGeom prst="leftUpArrow">
            <a:avLst>
              <a:gd name="adj1" fmla="val 20914"/>
              <a:gd name="adj2" fmla="val 23084"/>
              <a:gd name="adj3" fmla="val 2704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/>
          </a:p>
        </p:txBody>
      </p:sp>
      <p:sp>
        <p:nvSpPr>
          <p:cNvPr id="12319" name="Up Arrow 30"/>
          <p:cNvSpPr>
            <a:spLocks noChangeArrowheads="1"/>
          </p:cNvSpPr>
          <p:nvPr/>
        </p:nvSpPr>
        <p:spPr bwMode="auto">
          <a:xfrm>
            <a:off x="7053263" y="3328988"/>
            <a:ext cx="460375" cy="2695575"/>
          </a:xfrm>
          <a:prstGeom prst="up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33" y="1806438"/>
            <a:ext cx="663085" cy="663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41" y="1859058"/>
            <a:ext cx="1514447" cy="6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38200"/>
          </a:xfr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2800" b="1" dirty="0" smtClean="0">
                <a:sym typeface="Arial" charset="0"/>
              </a:rPr>
              <a:t>Diensten </a:t>
            </a:r>
            <a:r>
              <a:rPr lang="nl-BE" sz="2800" b="1" dirty="0">
                <a:sym typeface="Arial" charset="0"/>
              </a:rPr>
              <a:t>met toegevoegde</a:t>
            </a:r>
            <a:r>
              <a:rPr lang="nl-BE" sz="2800" dirty="0"/>
              <a:t> </a:t>
            </a:r>
            <a:r>
              <a:rPr lang="nl-BE" sz="2800" b="1" dirty="0">
                <a:sym typeface="Arial" charset="0"/>
              </a:rPr>
              <a:t>waarde</a:t>
            </a:r>
            <a:endParaRPr lang="nl-BE" sz="2800" dirty="0" smtClean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801"/>
            <a:ext cx="8267700" cy="512953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nl-BE" sz="800" dirty="0"/>
          </a:p>
          <a:p>
            <a:pPr eaLnBrk="1" hangingPunct="1">
              <a:lnSpc>
                <a:spcPct val="90000"/>
              </a:lnSpc>
            </a:pPr>
            <a:endParaRPr lang="nl-BE" sz="800" dirty="0"/>
          </a:p>
          <a:p>
            <a:pPr eaLnBrk="1" hangingPunct="1">
              <a:lnSpc>
                <a:spcPct val="90000"/>
              </a:lnSpc>
            </a:pPr>
            <a:r>
              <a:rPr lang="nl-BE" sz="2000" dirty="0"/>
              <a:t>Zorgportaal SARAI van het Ziekenhuisnetwerk Antwerpen (ZNA) ter ondersteuning van</a:t>
            </a:r>
          </a:p>
          <a:p>
            <a:pPr eaLnBrk="1" hangingPunct="1">
              <a:lnSpc>
                <a:spcPct val="90000"/>
              </a:lnSpc>
            </a:pPr>
            <a:endParaRPr lang="nl-BE" sz="800" dirty="0"/>
          </a:p>
          <a:p>
            <a:pPr lvl="1" eaLnBrk="1" hangingPunct="1">
              <a:lnSpc>
                <a:spcPct val="90000"/>
              </a:lnSpc>
            </a:pPr>
            <a:r>
              <a:rPr lang="nl-BE" sz="1800" dirty="0"/>
              <a:t>de samenwerking tussen huisartsen, specialisten en zorgteams in het kader van de </a:t>
            </a:r>
            <a:r>
              <a:rPr lang="nl-BE" sz="1800" b="1" dirty="0"/>
              <a:t>zorgtrajecten</a:t>
            </a:r>
            <a:r>
              <a:rPr lang="nl-BE" sz="1800" dirty="0"/>
              <a:t> </a:t>
            </a:r>
            <a:r>
              <a:rPr lang="nl-BE" sz="1800" b="1" dirty="0"/>
              <a:t>van het RIZIV</a:t>
            </a:r>
            <a:r>
              <a:rPr lang="nl-BE" sz="1800" dirty="0"/>
              <a:t> (diabetes en nierinsufficiëntie)</a:t>
            </a:r>
          </a:p>
          <a:p>
            <a:pPr lvl="1" eaLnBrk="1" hangingPunct="1">
              <a:lnSpc>
                <a:spcPct val="90000"/>
              </a:lnSpc>
            </a:pPr>
            <a:r>
              <a:rPr lang="nl-BE" sz="1800" dirty="0"/>
              <a:t>de bijdrage van huisartsen aan het </a:t>
            </a:r>
            <a:r>
              <a:rPr lang="nl-BE" sz="1800" b="1" dirty="0"/>
              <a:t>multidisciplinair oncologisch </a:t>
            </a:r>
            <a:r>
              <a:rPr lang="nl-BE" sz="1800" b="1" dirty="0" smtClean="0"/>
              <a:t>consult</a:t>
            </a:r>
          </a:p>
          <a:p>
            <a:pPr lvl="1" eaLnBrk="1" hangingPunct="1">
              <a:lnSpc>
                <a:spcPct val="90000"/>
              </a:lnSpc>
            </a:pPr>
            <a:endParaRPr lang="nl-BE" sz="800" b="1" dirty="0"/>
          </a:p>
          <a:p>
            <a:pPr eaLnBrk="1" hangingPunct="1">
              <a:lnSpc>
                <a:spcPct val="90000"/>
              </a:lnSpc>
            </a:pPr>
            <a:r>
              <a:rPr lang="nl-BE" sz="2000" dirty="0"/>
              <a:t>Elektronische overmaking van </a:t>
            </a:r>
            <a:r>
              <a:rPr lang="nl-BE" sz="2000" b="1" dirty="0"/>
              <a:t>facturen derde betaler</a:t>
            </a:r>
            <a:r>
              <a:rPr lang="nl-BE" sz="2000" dirty="0"/>
              <a:t> door verplegers(groeperingen) aan </a:t>
            </a:r>
            <a:r>
              <a:rPr lang="nl-BE" sz="2000" dirty="0" smtClean="0"/>
              <a:t>ziekenfondsen</a:t>
            </a:r>
          </a:p>
          <a:p>
            <a:pPr eaLnBrk="1" hangingPunct="1">
              <a:lnSpc>
                <a:spcPct val="90000"/>
              </a:lnSpc>
            </a:pPr>
            <a:endParaRPr lang="nl-BE" sz="800" dirty="0" smtClean="0"/>
          </a:p>
          <a:p>
            <a:pPr eaLnBrk="1" hangingPunct="1">
              <a:lnSpc>
                <a:spcPct val="90000"/>
              </a:lnSpc>
            </a:pPr>
            <a:r>
              <a:rPr lang="nl-BE" sz="20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Kwaliteitsindicator </a:t>
            </a:r>
            <a:r>
              <a:rPr lang="nl-BE" sz="2000" b="1" dirty="0">
                <a:solidFill>
                  <a:srgbClr val="000000"/>
                </a:solidFill>
                <a:cs typeface="Arial" charset="0"/>
                <a:sym typeface="Arial" charset="0"/>
              </a:rPr>
              <a:t>voor </a:t>
            </a:r>
            <a:r>
              <a:rPr lang="nl-BE" sz="20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ziekenhuizen </a:t>
            </a:r>
            <a:r>
              <a:rPr lang="nl-BE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(QI dataserver)</a:t>
            </a:r>
          </a:p>
          <a:p>
            <a:pPr eaLnBrk="1" hangingPunct="1">
              <a:lnSpc>
                <a:spcPct val="90000"/>
              </a:lnSpc>
            </a:pPr>
            <a:endParaRPr lang="nl-BE" sz="80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BE" sz="2000" dirty="0">
                <a:solidFill>
                  <a:srgbClr val="000000"/>
                </a:solidFill>
                <a:cs typeface="Arial" charset="0"/>
                <a:sym typeface="Arial" charset="0"/>
              </a:rPr>
              <a:t>R</a:t>
            </a:r>
            <a:r>
              <a:rPr lang="nl-BE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egistratie </a:t>
            </a:r>
            <a:r>
              <a:rPr lang="nl-BE" sz="2000" dirty="0">
                <a:solidFill>
                  <a:srgbClr val="000000"/>
                </a:solidFill>
                <a:cs typeface="Arial" charset="0"/>
                <a:sym typeface="Arial" charset="0"/>
              </a:rPr>
              <a:t>van </a:t>
            </a:r>
            <a:r>
              <a:rPr lang="nl-BE" sz="2000" b="1" dirty="0">
                <a:solidFill>
                  <a:srgbClr val="000000"/>
                </a:solidFill>
                <a:cs typeface="Arial" charset="0"/>
                <a:sym typeface="Arial" charset="0"/>
              </a:rPr>
              <a:t>gegevens in spoeddiensten </a:t>
            </a:r>
            <a:r>
              <a:rPr lang="nl-BE" sz="2000" dirty="0">
                <a:solidFill>
                  <a:srgbClr val="000000"/>
                </a:solidFill>
                <a:cs typeface="Arial" charset="0"/>
                <a:sym typeface="Arial" charset="0"/>
              </a:rPr>
              <a:t>van 2 deelnemende </a:t>
            </a:r>
            <a:r>
              <a:rPr lang="nl-BE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ziekenhuizen (UREG )</a:t>
            </a:r>
          </a:p>
          <a:p>
            <a:pPr eaLnBrk="1" hangingPunct="1">
              <a:lnSpc>
                <a:spcPct val="90000"/>
              </a:lnSpc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BE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Elektronische </a:t>
            </a:r>
            <a:r>
              <a:rPr lang="nl-BE" sz="2000" dirty="0">
                <a:solidFill>
                  <a:srgbClr val="000000"/>
                </a:solidFill>
                <a:cs typeface="Arial" charset="0"/>
                <a:sym typeface="Arial" charset="0"/>
              </a:rPr>
              <a:t>medische kaart voor </a:t>
            </a:r>
            <a:r>
              <a:rPr lang="nl-BE" sz="20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mensen zonder papieren (</a:t>
            </a:r>
            <a:r>
              <a:rPr lang="nl-BE" sz="2000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eCarmed</a:t>
            </a:r>
            <a:r>
              <a:rPr lang="nl-BE" sz="2000" dirty="0">
                <a:solidFill>
                  <a:srgbClr val="000000"/>
                </a:solidFill>
                <a:cs typeface="Arial" charset="0"/>
                <a:sym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nl-BE" sz="2200" dirty="0"/>
          </a:p>
          <a:p>
            <a:pPr eaLnBrk="1" hangingPunct="1"/>
            <a:endParaRPr lang="nl-BE" sz="2000" dirty="0"/>
          </a:p>
          <a:p>
            <a:pPr eaLnBrk="1" hangingPunct="1">
              <a:buFont typeface="Arial" pitchFamily="34" charset="0"/>
              <a:buChar char="•"/>
            </a:pPr>
            <a:endParaRPr lang="nl-BE" sz="2000" b="1" dirty="0" smtClean="0"/>
          </a:p>
          <a:p>
            <a:pPr marL="57150" indent="0">
              <a:buNone/>
            </a:pPr>
            <a:endParaRPr lang="nl-BE" sz="2000" b="1" dirty="0" smtClean="0">
              <a:sym typeface="Arial" charset="0"/>
            </a:endParaRPr>
          </a:p>
          <a:p>
            <a:pPr marL="57150" indent="0">
              <a:buNone/>
            </a:pPr>
            <a:endParaRPr lang="nl-BE" sz="2000" b="1" dirty="0">
              <a:solidFill>
                <a:srgbClr val="000000"/>
              </a:solidFill>
              <a:sym typeface="Arial" charset="0"/>
            </a:endParaRPr>
          </a:p>
          <a:p>
            <a:pPr marL="57150" indent="0">
              <a:buNone/>
            </a:pP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3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886098"/>
          </a:xfrm>
          <a:prstGeom prst="rect">
            <a:avLst/>
          </a:prstGeom>
        </p:spPr>
        <p:txBody>
          <a:bodyPr/>
          <a:lstStyle/>
          <a:p>
            <a:r>
              <a:rPr lang="nl-BE" sz="2800" b="1" dirty="0" smtClean="0"/>
              <a:t>Hoeksteen: </a:t>
            </a:r>
            <a:br>
              <a:rPr lang="nl-BE" sz="2800" b="1" dirty="0" smtClean="0"/>
            </a:br>
            <a:r>
              <a:rPr lang="nl-BE" sz="2800" b="1" dirty="0" smtClean="0"/>
              <a:t>Multidisciplinaire gegevensdeling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67700" cy="5025107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BE" sz="800" b="1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000" b="1" dirty="0" smtClean="0"/>
              <a:t>Gegevensoverdracht</a:t>
            </a:r>
          </a:p>
          <a:p>
            <a:endParaRPr lang="nl-BE" sz="800" dirty="0" smtClean="0"/>
          </a:p>
          <a:p>
            <a:pPr lvl="1"/>
            <a:r>
              <a:rPr lang="nl-BE" sz="1800" dirty="0" smtClean="0"/>
              <a:t>registratie van de gegevens op een bepaald ogenblik</a:t>
            </a:r>
          </a:p>
          <a:p>
            <a:pPr lvl="1"/>
            <a:endParaRPr lang="nl-BE" sz="800" dirty="0" smtClean="0"/>
          </a:p>
          <a:p>
            <a:pPr lvl="1"/>
            <a:r>
              <a:rPr lang="nl-BE" sz="1800" dirty="0" smtClean="0"/>
              <a:t>verzender kiest bestemmeling</a:t>
            </a:r>
          </a:p>
          <a:p>
            <a:pPr lvl="1"/>
            <a:endParaRPr lang="nl-BE" sz="800" dirty="0" smtClean="0"/>
          </a:p>
          <a:p>
            <a:pPr lvl="1"/>
            <a:r>
              <a:rPr lang="nl-BE" sz="1800" dirty="0" smtClean="0"/>
              <a:t>verzender is verantwoordelijk om de gegevens enkel te verzenden naar bestemmelingen die een rechtmatige toegang hebben tot deze gegevens</a:t>
            </a:r>
          </a:p>
          <a:p>
            <a:pPr lvl="1"/>
            <a:endParaRPr lang="nl-BE" sz="800" dirty="0"/>
          </a:p>
          <a:p>
            <a:pPr marL="514350" indent="-514350">
              <a:buFont typeface="+mj-lt"/>
              <a:buAutoNum type="arabicPeriod" startAt="2"/>
            </a:pPr>
            <a:r>
              <a:rPr lang="nl-BE" sz="2000" b="1" dirty="0"/>
              <a:t>Gegevensdeling</a:t>
            </a:r>
          </a:p>
          <a:p>
            <a:endParaRPr lang="nl-BE" sz="800" dirty="0"/>
          </a:p>
          <a:p>
            <a:pPr lvl="1"/>
            <a:r>
              <a:rPr lang="nl-BE" sz="1800" dirty="0"/>
              <a:t>evolutieve gegevens</a:t>
            </a:r>
          </a:p>
          <a:p>
            <a:pPr lvl="1"/>
            <a:endParaRPr lang="nl-BE" sz="800" dirty="0"/>
          </a:p>
          <a:p>
            <a:pPr lvl="1"/>
            <a:r>
              <a:rPr lang="nl-BE" sz="1800" dirty="0" smtClean="0"/>
              <a:t>de bron weet op voorhand niet wie de gegevens zal raadplegen (bv. arts met wachtdienst)</a:t>
            </a:r>
          </a:p>
          <a:p>
            <a:pPr lvl="1"/>
            <a:endParaRPr lang="nl-BE" sz="800" dirty="0"/>
          </a:p>
          <a:p>
            <a:pPr lvl="1"/>
            <a:r>
              <a:rPr lang="nl-BE" sz="1800" dirty="0"/>
              <a:t>duidelijkheid nodig over wie er toegang heeft tot de gegevens</a:t>
            </a:r>
          </a:p>
          <a:p>
            <a:pPr lvl="1"/>
            <a:endParaRPr lang="nl-BE" sz="1800" dirty="0" smtClean="0"/>
          </a:p>
          <a:p>
            <a:pPr marL="457200" lvl="1" indent="0">
              <a:buNone/>
            </a:pPr>
            <a:endParaRPr lang="nl-B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888206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smtClean="0"/>
              <a:t>Gegevensoverdracht:</a:t>
            </a:r>
            <a:r>
              <a:rPr lang="nl-BE" sz="3200" dirty="0" smtClean="0"/>
              <a:t> </a:t>
            </a:r>
            <a:br>
              <a:rPr lang="nl-BE" sz="3200" dirty="0" smtClean="0"/>
            </a:br>
            <a:r>
              <a:rPr lang="nl-BE" sz="2800" b="1" dirty="0" err="1" smtClean="0">
                <a:solidFill>
                  <a:srgbClr val="3E6E5A"/>
                </a:solidFill>
              </a:rPr>
              <a:t>eHealth</a:t>
            </a:r>
            <a:r>
              <a:rPr lang="nl-BE" sz="2800" b="1" dirty="0" err="1" smtClean="0"/>
              <a:t>Box</a:t>
            </a:r>
            <a:r>
              <a:rPr lang="nl-BE" sz="2800" dirty="0" smtClean="0"/>
              <a:t> 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67700" cy="5337175"/>
          </a:xfrm>
          <a:prstGeom prst="rect">
            <a:avLst/>
          </a:prstGeom>
        </p:spPr>
        <p:txBody>
          <a:bodyPr/>
          <a:lstStyle/>
          <a:p>
            <a:endParaRPr lang="nl-BE" sz="800" dirty="0" smtClean="0"/>
          </a:p>
          <a:p>
            <a:endParaRPr lang="nl-BE" sz="2000" b="1" dirty="0" smtClean="0"/>
          </a:p>
          <a:p>
            <a:endParaRPr lang="nl-BE" sz="800" b="1" dirty="0" smtClean="0"/>
          </a:p>
          <a:p>
            <a:r>
              <a:rPr lang="nl-BE" sz="2000" b="1" dirty="0" smtClean="0"/>
              <a:t>Verzenden van berichten naar "actoren in de gezondheidszorg"</a:t>
            </a:r>
          </a:p>
          <a:p>
            <a:pPr lvl="1"/>
            <a:r>
              <a:rPr lang="nl-BE" sz="1800" dirty="0" smtClean="0"/>
              <a:t>op basis van</a:t>
            </a:r>
          </a:p>
          <a:p>
            <a:pPr lvl="2"/>
            <a:r>
              <a:rPr lang="nl-BE" sz="1600" dirty="0" smtClean="0"/>
              <a:t>Rijksregisternummer</a:t>
            </a:r>
          </a:p>
          <a:p>
            <a:pPr lvl="2"/>
            <a:r>
              <a:rPr lang="nl-BE" sz="1600" dirty="0" smtClean="0"/>
              <a:t>RIZIV-nummer</a:t>
            </a:r>
          </a:p>
          <a:p>
            <a:pPr lvl="2"/>
            <a:r>
              <a:rPr lang="nl-BE" sz="1600" dirty="0" smtClean="0"/>
              <a:t>KBO-nummer</a:t>
            </a:r>
          </a:p>
          <a:p>
            <a:pPr lvl="1"/>
            <a:r>
              <a:rPr lang="nl-BE" sz="1800" dirty="0" smtClean="0"/>
              <a:t>via webtoepassing of geïntegreerd in het medisch dossier</a:t>
            </a:r>
          </a:p>
          <a:p>
            <a:pPr lvl="1"/>
            <a:r>
              <a:rPr lang="nl-BE" sz="1800" dirty="0" smtClean="0"/>
              <a:t>met (of zonder) vercijfering op basis van </a:t>
            </a:r>
            <a:r>
              <a:rPr lang="nl-BE" sz="1800" dirty="0" smtClean="0">
                <a:solidFill>
                  <a:srgbClr val="3E6E5A"/>
                </a:solidFill>
              </a:rPr>
              <a:t>eHealth</a:t>
            </a:r>
            <a:r>
              <a:rPr lang="nl-BE" sz="1800" dirty="0" smtClean="0"/>
              <a:t>-certificaten/ -sleutels</a:t>
            </a:r>
          </a:p>
          <a:p>
            <a:pPr lvl="1">
              <a:spcBef>
                <a:spcPct val="25000"/>
              </a:spcBef>
            </a:pPr>
            <a:r>
              <a:rPr lang="nl-BE" sz="1800" dirty="0"/>
              <a:t>andere functionaliteiten </a:t>
            </a:r>
          </a:p>
          <a:p>
            <a:pPr lvl="2">
              <a:spcBef>
                <a:spcPct val="25000"/>
              </a:spcBef>
            </a:pPr>
            <a:r>
              <a:rPr lang="nl-BE" sz="1600" dirty="0" smtClean="0"/>
              <a:t>ontvangst-, publicatie- en leesbevestiging</a:t>
            </a:r>
          </a:p>
          <a:p>
            <a:pPr lvl="2">
              <a:spcBef>
                <a:spcPct val="25000"/>
              </a:spcBef>
            </a:pPr>
            <a:r>
              <a:rPr lang="nl-BE" sz="1600" dirty="0" smtClean="0"/>
              <a:t>reply &amp; forward</a:t>
            </a:r>
          </a:p>
          <a:p>
            <a:pPr lvl="2">
              <a:spcBef>
                <a:spcPct val="25000"/>
              </a:spcBef>
            </a:pPr>
            <a:r>
              <a:rPr lang="nl-BE" sz="1600" dirty="0" smtClean="0"/>
              <a:t>raadpleging van meervoudige mailboxen</a:t>
            </a:r>
          </a:p>
          <a:p>
            <a:pPr lvl="2">
              <a:spcBef>
                <a:spcPct val="25000"/>
              </a:spcBef>
            </a:pPr>
            <a:r>
              <a:rPr lang="nl-BE" sz="1600" dirty="0" smtClean="0"/>
              <a:t>prioriteitsniveau</a:t>
            </a:r>
          </a:p>
          <a:p>
            <a:pPr lvl="2">
              <a:spcBef>
                <a:spcPct val="25000"/>
              </a:spcBef>
            </a:pPr>
            <a:r>
              <a:rPr lang="nl-BE" sz="1600" dirty="0" smtClean="0"/>
              <a:t>auto-delete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3717"/>
            <a:ext cx="619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3200" b="1" dirty="0" err="1" smtClean="0">
                <a:solidFill>
                  <a:srgbClr val="3E6E5A"/>
                </a:solidFill>
              </a:rPr>
              <a:t>eHealth</a:t>
            </a:r>
            <a:r>
              <a:rPr lang="nl-BE" sz="3200" b="1" dirty="0" smtClean="0"/>
              <a:t>-platform-Doelstellingen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0769"/>
            <a:ext cx="8267700" cy="504056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nl-BE" sz="800" b="1" dirty="0" smtClean="0"/>
          </a:p>
          <a:p>
            <a:pPr eaLnBrk="1" hangingPunct="1"/>
            <a:r>
              <a:rPr lang="nl-BE" sz="2000" b="1" dirty="0" smtClean="0"/>
              <a:t>Hoe?</a:t>
            </a:r>
          </a:p>
          <a:p>
            <a:pPr eaLnBrk="1" hangingPunct="1"/>
            <a:endParaRPr lang="nl-BE" sz="800" b="1" dirty="0" smtClean="0"/>
          </a:p>
          <a:p>
            <a:pPr lvl="1" eaLnBrk="1" hangingPunct="1"/>
            <a:r>
              <a:rPr lang="nl-BE" sz="1800" dirty="0" smtClean="0"/>
              <a:t>door </a:t>
            </a:r>
            <a:r>
              <a:rPr lang="nl-BE" sz="1800" b="1" dirty="0" smtClean="0"/>
              <a:t>een goed georganiseerde, onderlinge elektronische dienstverlening</a:t>
            </a:r>
            <a:r>
              <a:rPr lang="nl-BE" sz="1800" dirty="0" smtClean="0"/>
              <a:t> en </a:t>
            </a:r>
            <a:r>
              <a:rPr lang="nl-BE" sz="1800" b="1" dirty="0" smtClean="0"/>
              <a:t>informatie-uitwisseling</a:t>
            </a:r>
            <a:r>
              <a:rPr lang="nl-BE" sz="1800" dirty="0" smtClean="0"/>
              <a:t> tussen alle actoren in de gezondheidszorg</a:t>
            </a:r>
          </a:p>
          <a:p>
            <a:pPr lvl="1" eaLnBrk="1" hangingPunct="1"/>
            <a:r>
              <a:rPr lang="nl-BE" sz="1800" dirty="0" smtClean="0"/>
              <a:t>met de </a:t>
            </a:r>
            <a:r>
              <a:rPr lang="nl-BE" sz="1800" b="1" dirty="0" smtClean="0"/>
              <a:t>nodige waarborgen</a:t>
            </a:r>
            <a:r>
              <a:rPr lang="nl-BE" sz="1800" dirty="0" smtClean="0"/>
              <a:t> op het vlak van de </a:t>
            </a:r>
            <a:r>
              <a:rPr lang="nl-BE" sz="1800" b="1" dirty="0" smtClean="0"/>
              <a:t>informatieveiligheid</a:t>
            </a:r>
            <a:r>
              <a:rPr lang="nl-BE" sz="1800" dirty="0" smtClean="0"/>
              <a:t>, de </a:t>
            </a:r>
            <a:r>
              <a:rPr lang="nl-BE" sz="1800" b="1" dirty="0" smtClean="0"/>
              <a:t>bescherming van de persoonlijke levenssfeer</a:t>
            </a:r>
            <a:r>
              <a:rPr lang="nl-BE" sz="1800" dirty="0" smtClean="0"/>
              <a:t> en het </a:t>
            </a:r>
            <a:r>
              <a:rPr lang="nl-BE" sz="1800" b="1" dirty="0" smtClean="0"/>
              <a:t>beroepsgeheim</a:t>
            </a:r>
          </a:p>
          <a:p>
            <a:pPr lvl="1" eaLnBrk="1" hangingPunct="1"/>
            <a:endParaRPr lang="nl-BE" sz="800" b="1" dirty="0" smtClean="0"/>
          </a:p>
          <a:p>
            <a:pPr eaLnBrk="1" hangingPunct="1"/>
            <a:r>
              <a:rPr lang="nl-BE" sz="2000" b="1" dirty="0" smtClean="0"/>
              <a:t>Wat?</a:t>
            </a:r>
          </a:p>
          <a:p>
            <a:pPr eaLnBrk="1" hangingPunct="1"/>
            <a:endParaRPr lang="nl-BE" sz="800" b="1" dirty="0"/>
          </a:p>
          <a:p>
            <a:pPr lvl="1" eaLnBrk="1" hangingPunct="1"/>
            <a:r>
              <a:rPr lang="nl-BE" sz="1800" dirty="0" smtClean="0"/>
              <a:t>optimaliseren </a:t>
            </a:r>
            <a:r>
              <a:rPr lang="nl-BE" sz="1800" dirty="0"/>
              <a:t>van de </a:t>
            </a:r>
            <a:r>
              <a:rPr lang="nl-BE" sz="1800" b="1" dirty="0"/>
              <a:t>kwaliteit</a:t>
            </a:r>
            <a:r>
              <a:rPr lang="nl-BE" sz="1800" dirty="0"/>
              <a:t> en de </a:t>
            </a:r>
            <a:r>
              <a:rPr lang="nl-BE" sz="1800" b="1" dirty="0"/>
              <a:t>continuïteit</a:t>
            </a:r>
            <a:r>
              <a:rPr lang="nl-BE" sz="1800" dirty="0"/>
              <a:t> van de gezondheidszorgverstrekking </a:t>
            </a:r>
          </a:p>
          <a:p>
            <a:pPr lvl="1" eaLnBrk="1" hangingPunct="1"/>
            <a:r>
              <a:rPr lang="nl-BE" sz="1800" dirty="0" smtClean="0"/>
              <a:t>optimaliseren </a:t>
            </a:r>
            <a:r>
              <a:rPr lang="nl-BE" sz="1800" dirty="0"/>
              <a:t>van de </a:t>
            </a:r>
            <a:r>
              <a:rPr lang="nl-BE" sz="1800" b="1" dirty="0"/>
              <a:t>veiligheid van de patiënt</a:t>
            </a:r>
          </a:p>
          <a:p>
            <a:pPr lvl="1" eaLnBrk="1" hangingPunct="1"/>
            <a:r>
              <a:rPr lang="nl-BE" sz="1800" b="1" dirty="0" smtClean="0"/>
              <a:t>vereenvoudigen </a:t>
            </a:r>
            <a:r>
              <a:rPr lang="nl-BE" sz="1800" b="1" dirty="0"/>
              <a:t>van de administratieve formaliteiten</a:t>
            </a:r>
            <a:r>
              <a:rPr lang="nl-BE" sz="1800" dirty="0"/>
              <a:t> voor alle actoren in de gezondheidszorg</a:t>
            </a:r>
          </a:p>
          <a:p>
            <a:pPr lvl="1" eaLnBrk="1" hangingPunct="1"/>
            <a:r>
              <a:rPr lang="nl-BE" sz="1800" dirty="0" smtClean="0"/>
              <a:t>degelijk </a:t>
            </a:r>
            <a:r>
              <a:rPr lang="nl-BE" sz="1800" b="1" dirty="0"/>
              <a:t>ondersteunen</a:t>
            </a:r>
            <a:r>
              <a:rPr lang="nl-BE" sz="1800" dirty="0"/>
              <a:t> van het gezondheidszorgbeleid</a:t>
            </a:r>
          </a:p>
          <a:p>
            <a:pPr lvl="1" eaLnBrk="1" hangingPunct="1"/>
            <a:endParaRPr lang="nl-BE" dirty="0" smtClean="0"/>
          </a:p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9362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2800" b="1" dirty="0" smtClean="0"/>
              <a:t>Multidisciplinaire gegevensdeling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0491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nl-BE" sz="2400" b="1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nl-BE" sz="2000" b="1" dirty="0" smtClean="0"/>
              <a:t>Gegevens uit ziekenhuizen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nl-BE" sz="800" b="1" dirty="0" smtClean="0"/>
          </a:p>
          <a:p>
            <a:pPr lvl="1">
              <a:lnSpc>
                <a:spcPct val="90000"/>
              </a:lnSpc>
            </a:pPr>
            <a:r>
              <a:rPr lang="nl-BE" sz="1800" dirty="0" smtClean="0"/>
              <a:t>delen van documenten tussen ziekenhuizen en artsen</a:t>
            </a:r>
          </a:p>
          <a:p>
            <a:pPr lvl="1">
              <a:lnSpc>
                <a:spcPct val="90000"/>
              </a:lnSpc>
            </a:pPr>
            <a:r>
              <a:rPr lang="nl-BE" sz="1800" dirty="0" smtClean="0"/>
              <a:t>het  “hubs en metahub-systeem”</a:t>
            </a:r>
          </a:p>
          <a:p>
            <a:pPr lvl="1">
              <a:lnSpc>
                <a:spcPct val="90000"/>
              </a:lnSpc>
            </a:pPr>
            <a:endParaRPr lang="nl-BE" sz="800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nl-BE" sz="2000" b="1" dirty="0" smtClean="0"/>
              <a:t>Extramurale gegevens</a:t>
            </a: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nl-BE" sz="800" b="1" dirty="0" smtClean="0"/>
          </a:p>
          <a:p>
            <a:pPr lvl="1">
              <a:lnSpc>
                <a:spcPct val="90000"/>
              </a:lnSpc>
            </a:pPr>
            <a:r>
              <a:rPr lang="nl-BE" sz="1800" dirty="0" smtClean="0"/>
              <a:t>delen van gestructureerde gegevens tussen eerstelijns- en andere extramurale zorgverleners</a:t>
            </a:r>
          </a:p>
          <a:p>
            <a:pPr lvl="1">
              <a:lnSpc>
                <a:spcPct val="90000"/>
              </a:lnSpc>
            </a:pPr>
            <a:r>
              <a:rPr lang="nl-BE" sz="1800" dirty="0" smtClean="0"/>
              <a:t>de "extramurale gezondheidszorgkluizen"</a:t>
            </a:r>
          </a:p>
          <a:p>
            <a:pPr lvl="1">
              <a:lnSpc>
                <a:spcPct val="90000"/>
              </a:lnSpc>
            </a:pPr>
            <a:endParaRPr lang="nl-BE" sz="800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nl-BE" sz="2000" b="1" dirty="0" smtClean="0"/>
              <a:t>Gekoppeld en </a:t>
            </a:r>
            <a:r>
              <a:rPr lang="nl-BE" sz="2000" b="1" dirty="0" err="1" smtClean="0"/>
              <a:t>interoperabel</a:t>
            </a:r>
            <a:endParaRPr lang="nl-BE" sz="2000" b="1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nl-BE" sz="800" b="1" dirty="0" smtClean="0"/>
          </a:p>
          <a:p>
            <a:pPr lvl="1">
              <a:lnSpc>
                <a:spcPct val="90000"/>
              </a:lnSpc>
            </a:pPr>
            <a:r>
              <a:rPr lang="nl-BE" sz="1800" dirty="0" smtClean="0"/>
              <a:t>standaarden</a:t>
            </a:r>
          </a:p>
          <a:p>
            <a:pPr lvl="1">
              <a:lnSpc>
                <a:spcPct val="90000"/>
              </a:lnSpc>
            </a:pPr>
            <a:r>
              <a:rPr lang="nl-BE" sz="1800" dirty="0"/>
              <a:t>informed consent</a:t>
            </a:r>
          </a:p>
          <a:p>
            <a:pPr lvl="1">
              <a:lnSpc>
                <a:spcPct val="90000"/>
              </a:lnSpc>
            </a:pPr>
            <a:r>
              <a:rPr lang="nl-BE" sz="1800" dirty="0" smtClean="0"/>
              <a:t>therapeutische / zorgrelatie</a:t>
            </a:r>
          </a:p>
          <a:p>
            <a:pPr lvl="1">
              <a:lnSpc>
                <a:spcPct val="90000"/>
              </a:lnSpc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43056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smtClean="0">
                <a:sym typeface="Arial" charset="0"/>
              </a:rPr>
              <a:t>Hub–metahub: as is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6580011" y="259396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015586" y="254368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6337300" y="2966477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7010224" y="2880184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6991235" y="2505153"/>
            <a:ext cx="493712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6802700" y="2170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486401" y="4720951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5211083" y="5084876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823145" y="5140641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5360306" y="4294187"/>
            <a:ext cx="286296" cy="42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2561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3044 w 2174750"/>
              <a:gd name="T1" fmla="*/ 0 h 2979415"/>
              <a:gd name="T2" fmla="*/ 345253 w 2174750"/>
              <a:gd name="T3" fmla="*/ 2417412 h 2979415"/>
              <a:gd name="T4" fmla="*/ 2170367 w 2174750"/>
              <a:gd name="T5" fmla="*/ 2466414 h 29794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22562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2419 w 2994574"/>
              <a:gd name="T1" fmla="*/ 244929 h 2628900"/>
              <a:gd name="T2" fmla="*/ 326797 w 2994574"/>
              <a:gd name="T3" fmla="*/ 146957 h 2628900"/>
              <a:gd name="T4" fmla="*/ 473856 w 2994574"/>
              <a:gd name="T5" fmla="*/ 81643 h 2628900"/>
              <a:gd name="T6" fmla="*/ 604575 w 2994574"/>
              <a:gd name="T7" fmla="*/ 48986 h 2628900"/>
              <a:gd name="T8" fmla="*/ 882355 w 2994574"/>
              <a:gd name="T9" fmla="*/ 0 h 2628900"/>
              <a:gd name="T10" fmla="*/ 2009806 w 2994574"/>
              <a:gd name="T11" fmla="*/ 81643 h 2628900"/>
              <a:gd name="T12" fmla="*/ 2189545 w 2994574"/>
              <a:gd name="T13" fmla="*/ 179614 h 2628900"/>
              <a:gd name="T14" fmla="*/ 2385624 w 2994574"/>
              <a:gd name="T15" fmla="*/ 310243 h 2628900"/>
              <a:gd name="T16" fmla="*/ 2467324 w 2994574"/>
              <a:gd name="T17" fmla="*/ 424543 h 2628900"/>
              <a:gd name="T18" fmla="*/ 2581703 w 2994574"/>
              <a:gd name="T19" fmla="*/ 587829 h 2628900"/>
              <a:gd name="T20" fmla="*/ 2696082 w 2994574"/>
              <a:gd name="T21" fmla="*/ 751114 h 2628900"/>
              <a:gd name="T22" fmla="*/ 2826802 w 2994574"/>
              <a:gd name="T23" fmla="*/ 914400 h 2628900"/>
              <a:gd name="T24" fmla="*/ 2875820 w 2994574"/>
              <a:gd name="T25" fmla="*/ 1028700 h 2628900"/>
              <a:gd name="T26" fmla="*/ 2957520 w 2994574"/>
              <a:gd name="T27" fmla="*/ 1240971 h 2628900"/>
              <a:gd name="T28" fmla="*/ 2973860 w 2994574"/>
              <a:gd name="T29" fmla="*/ 1943100 h 2628900"/>
              <a:gd name="T30" fmla="*/ 2908501 w 2994574"/>
              <a:gd name="T31" fmla="*/ 2090057 h 2628900"/>
              <a:gd name="T32" fmla="*/ 2859481 w 2994574"/>
              <a:gd name="T33" fmla="*/ 2188029 h 2628900"/>
              <a:gd name="T34" fmla="*/ 2777782 w 2994574"/>
              <a:gd name="T35" fmla="*/ 2351314 h 2628900"/>
              <a:gd name="T36" fmla="*/ 2647062 w 2994574"/>
              <a:gd name="T37" fmla="*/ 2465614 h 2628900"/>
              <a:gd name="T38" fmla="*/ 2549023 w 2994574"/>
              <a:gd name="T39" fmla="*/ 2530929 h 2628900"/>
              <a:gd name="T40" fmla="*/ 2369285 w 2994574"/>
              <a:gd name="T41" fmla="*/ 2628900 h 2628900"/>
              <a:gd name="T42" fmla="*/ 1111113 w 2994574"/>
              <a:gd name="T43" fmla="*/ 2563586 h 2628900"/>
              <a:gd name="T44" fmla="*/ 866014 w 2994574"/>
              <a:gd name="T45" fmla="*/ 2498271 h 2628900"/>
              <a:gd name="T46" fmla="*/ 604575 w 2994574"/>
              <a:gd name="T47" fmla="*/ 2432957 h 2628900"/>
              <a:gd name="T48" fmla="*/ 522876 w 2994574"/>
              <a:gd name="T49" fmla="*/ 2383971 h 2628900"/>
              <a:gd name="T50" fmla="*/ 424837 w 2994574"/>
              <a:gd name="T51" fmla="*/ 2237014 h 2628900"/>
              <a:gd name="T52" fmla="*/ 343138 w 2994574"/>
              <a:gd name="T53" fmla="*/ 2073729 h 2628900"/>
              <a:gd name="T54" fmla="*/ 277778 w 2994574"/>
              <a:gd name="T55" fmla="*/ 1910443 h 2628900"/>
              <a:gd name="T56" fmla="*/ 147059 w 2994574"/>
              <a:gd name="T57" fmla="*/ 1567543 h 2628900"/>
              <a:gd name="T58" fmla="*/ 81699 w 2994574"/>
              <a:gd name="T59" fmla="*/ 1338943 h 2628900"/>
              <a:gd name="T60" fmla="*/ 49020 w 2994574"/>
              <a:gd name="T61" fmla="*/ 1191986 h 2628900"/>
              <a:gd name="T62" fmla="*/ 0 w 2994574"/>
              <a:gd name="T63" fmla="*/ 898071 h 2628900"/>
              <a:gd name="T64" fmla="*/ 49020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64" l="455" r="100000">
                        <a14:foregroundMark x1="26364" y1="19545" x2="26364" y2="19545"/>
                        <a14:foregroundMark x1="27273" y1="48636" x2="27273" y2="48636"/>
                        <a14:foregroundMark x1="37273" y1="68636" x2="37273" y2="68636"/>
                        <a14:foregroundMark x1="43636" y1="69545" x2="43636" y2="69545"/>
                        <a14:foregroundMark x1="48636" y1="88636" x2="48636" y2="88636"/>
                        <a14:foregroundMark x1="68636" y1="66364" x2="68636" y2="66364"/>
                        <a14:foregroundMark x1="52273" y1="44545" x2="52273" y2="44545"/>
                        <a14:foregroundMark x1="59545" y1="33636" x2="59545" y2="33636"/>
                        <a14:foregroundMark x1="87273" y1="32273" x2="87273" y2="32273"/>
                        <a14:foregroundMark x1="94545" y1="42273" x2="94545" y2="4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70" y="2145221"/>
            <a:ext cx="913408" cy="913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22" y="3840850"/>
            <a:ext cx="709047" cy="709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649" y1="16892" x2="48649" y2="16892"/>
                        <a14:foregroundMark x1="64865" y1="7432" x2="64865" y2="7432"/>
                        <a14:foregroundMark x1="77027" y1="27027" x2="77027" y2="27027"/>
                        <a14:foregroundMark x1="64865" y1="25676" x2="64865" y2="25676"/>
                        <a14:foregroundMark x1="32432" y1="20946" x2="32432" y2="20946"/>
                        <a14:foregroundMark x1="48649" y1="29730" x2="48649" y2="29730"/>
                        <a14:foregroundMark x1="73649" y1="49324" x2="73649" y2="49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09086"/>
            <a:ext cx="613966" cy="613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94" y="5018144"/>
            <a:ext cx="801573" cy="8015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17" y="3759059"/>
            <a:ext cx="709047" cy="7090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49897"/>
            <a:ext cx="709047" cy="7090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2" y="5418930"/>
            <a:ext cx="709047" cy="7090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17" y="4490209"/>
            <a:ext cx="709047" cy="7090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41" y="5444648"/>
            <a:ext cx="709047" cy="7090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7" y="4663620"/>
            <a:ext cx="801573" cy="8015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05" y="3759059"/>
            <a:ext cx="801573" cy="8015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53" y="5607163"/>
            <a:ext cx="709047" cy="7090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59" y="5472846"/>
            <a:ext cx="709047" cy="7090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77" y="3751818"/>
            <a:ext cx="709047" cy="7090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4" y="3131803"/>
            <a:ext cx="709047" cy="7090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94" y="3118921"/>
            <a:ext cx="709047" cy="70904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82" y="2183345"/>
            <a:ext cx="709047" cy="7090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676978"/>
            <a:ext cx="709047" cy="7090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92" y="2349066"/>
            <a:ext cx="709047" cy="7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1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43056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smtClean="0">
                <a:sym typeface="Arial" charset="0"/>
              </a:rPr>
              <a:t>Hub–metahub: to be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6501477" y="1994559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925214" y="2067584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6501477" y="2426359"/>
            <a:ext cx="1460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863427" y="2354921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6934864" y="1856446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6650947" y="1700807"/>
            <a:ext cx="68016" cy="293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2773362" y="3650455"/>
            <a:ext cx="1584969" cy="1362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 flipV="1">
            <a:off x="4991718" y="3650455"/>
            <a:ext cx="1956770" cy="1146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4799805" y="2323171"/>
            <a:ext cx="1609407" cy="791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297113" y="2557462"/>
            <a:ext cx="1905200" cy="701341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499889" y="2004084"/>
            <a:ext cx="430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nl-BE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 rot="1203491">
            <a:off x="2174125" y="2607610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sz="1200" b="1" dirty="0">
                <a:solidFill>
                  <a:srgbClr val="000000"/>
                </a:solidFill>
                <a:sym typeface="Arial" charset="0"/>
              </a:rPr>
              <a:t>1: Where can we find data?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 flipV="1">
            <a:off x="2206467" y="2648893"/>
            <a:ext cx="1842838" cy="688369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108201" y="2254248"/>
            <a:ext cx="4188224" cy="17557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7323139" y="4979987"/>
            <a:ext cx="537465" cy="476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6922164" y="2226334"/>
            <a:ext cx="97790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2923231" y="1946197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nl-BE" sz="1200" b="1" dirty="0">
                <a:solidFill>
                  <a:srgbClr val="000000"/>
                </a:solidFill>
                <a:sym typeface="Arial" charset="0"/>
              </a:rPr>
              <a:t>3: Fetch data from hub A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 rot="1389709">
            <a:off x="4027717" y="4141229"/>
            <a:ext cx="2055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sz="1200" b="1" dirty="0">
                <a:solidFill>
                  <a:srgbClr val="000000"/>
                </a:solidFill>
                <a:sym typeface="Arial" charset="0"/>
              </a:rPr>
              <a:t>3: Fetch data from hub C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1061016" y="3509451"/>
            <a:ext cx="95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sz="1200" b="1" dirty="0">
                <a:solidFill>
                  <a:srgbClr val="000000"/>
                </a:solidFill>
                <a:sym typeface="Arial" charset="0"/>
              </a:rPr>
              <a:t>     4:</a:t>
            </a:r>
            <a:r>
              <a:rPr dirty="0"/>
              <a:t/>
            </a:r>
            <a:br>
              <a:rPr dirty="0"/>
            </a:br>
            <a:r>
              <a:rPr lang="nl-BE" sz="1200" b="1" dirty="0">
                <a:solidFill>
                  <a:srgbClr val="000000"/>
                </a:solidFill>
                <a:sym typeface="Arial" charset="0"/>
              </a:rPr>
              <a:t>All data available</a:t>
            </a:r>
          </a:p>
        </p:txBody>
      </p:sp>
      <p:sp>
        <p:nvSpPr>
          <p:cNvPr id="23593" name="Text Box 42"/>
          <p:cNvSpPr txBox="1">
            <a:spLocks noChangeArrowheads="1"/>
          </p:cNvSpPr>
          <p:nvPr/>
        </p:nvSpPr>
        <p:spPr bwMode="auto">
          <a:xfrm rot="1314741">
            <a:off x="2373076" y="3152285"/>
            <a:ext cx="208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sz="1200" b="1" dirty="0">
                <a:solidFill>
                  <a:srgbClr val="990033"/>
                </a:solidFill>
                <a:sym typeface="Arial" charset="0"/>
              </a:rPr>
              <a:t>2: In hub A and C</a:t>
            </a:r>
          </a:p>
        </p:txBody>
      </p:sp>
      <p:sp>
        <p:nvSpPr>
          <p:cNvPr id="83" name="Line 34"/>
          <p:cNvSpPr>
            <a:spLocks noChangeShapeType="1"/>
          </p:cNvSpPr>
          <p:nvPr/>
        </p:nvSpPr>
        <p:spPr bwMode="auto">
          <a:xfrm flipH="1" flipV="1">
            <a:off x="6790401" y="2431780"/>
            <a:ext cx="326742" cy="8376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64" l="455" r="100000">
                        <a14:foregroundMark x1="26364" y1="19545" x2="26364" y2="19545"/>
                        <a14:foregroundMark x1="27273" y1="48636" x2="27273" y2="48636"/>
                        <a14:foregroundMark x1="37273" y1="68636" x2="37273" y2="68636"/>
                        <a14:foregroundMark x1="43636" y1="69545" x2="43636" y2="69545"/>
                        <a14:foregroundMark x1="48636" y1="88636" x2="48636" y2="88636"/>
                        <a14:foregroundMark x1="68636" y1="66364" x2="68636" y2="66364"/>
                        <a14:foregroundMark x1="52273" y1="44545" x2="52273" y2="44545"/>
                        <a14:foregroundMark x1="59545" y1="33636" x2="59545" y2="33636"/>
                        <a14:foregroundMark x1="87273" y1="32273" x2="87273" y2="32273"/>
                        <a14:foregroundMark x1="94545" y1="42273" x2="94545" y2="4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13" y="1884220"/>
            <a:ext cx="913408" cy="9134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2156676"/>
            <a:ext cx="801573" cy="8015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05" y="2141402"/>
            <a:ext cx="801573" cy="8015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92" y="4672920"/>
            <a:ext cx="801573" cy="8015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44" y="1325482"/>
            <a:ext cx="709047" cy="70904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66" y="1513318"/>
            <a:ext cx="709047" cy="7090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53" y="2500145"/>
            <a:ext cx="709047" cy="70904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36" y="2503635"/>
            <a:ext cx="709047" cy="70904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81" y="1562759"/>
            <a:ext cx="709047" cy="709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01" y="3814921"/>
            <a:ext cx="709047" cy="7090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78" y="4155564"/>
            <a:ext cx="709047" cy="70904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5235063"/>
            <a:ext cx="709047" cy="70904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78" y="5235064"/>
            <a:ext cx="709047" cy="70904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22" y="4676094"/>
            <a:ext cx="709047" cy="70904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03" y="5415473"/>
            <a:ext cx="709047" cy="70904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28" y="5318700"/>
            <a:ext cx="709047" cy="70904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706426"/>
            <a:ext cx="709047" cy="70904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9" y="4030850"/>
            <a:ext cx="709047" cy="70904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67" y="4809103"/>
            <a:ext cx="709047" cy="70904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6" b="100000" l="0" r="100000">
                        <a14:foregroundMark x1="13990" y1="47150" x2="13990" y2="47150"/>
                        <a14:foregroundMark x1="31088" y1="43523" x2="31088" y2="43523"/>
                        <a14:foregroundMark x1="69948" y1="44560" x2="69948" y2="4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00" y="3151751"/>
            <a:ext cx="801573" cy="801573"/>
          </a:xfrm>
          <a:prstGeom prst="rect">
            <a:avLst/>
          </a:prstGeom>
        </p:spPr>
      </p:pic>
      <p:pic>
        <p:nvPicPr>
          <p:cNvPr id="6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32" y="2820307"/>
            <a:ext cx="633386" cy="8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4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4670"/>
            <a:ext cx="9144000" cy="814090"/>
          </a:xfrm>
        </p:spPr>
        <p:txBody>
          <a:bodyPr/>
          <a:lstStyle/>
          <a:p>
            <a:r>
              <a:rPr lang="nl-BE" sz="3200" b="1" dirty="0" smtClean="0">
                <a:sym typeface="Arial" charset="0"/>
              </a:rPr>
              <a:t>Extramurale gegevens 1/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Arial" charset="0"/>
              <a:buNone/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lnSpc>
                <a:spcPct val="90000"/>
              </a:lnSpc>
              <a:buClrTx/>
              <a:buFont typeface="Arial" charset="0"/>
              <a:buNone/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>
              <a:lnSpc>
                <a:spcPct val="90000"/>
              </a:lnSpc>
            </a:pPr>
            <a:endParaRPr lang="nl-BE" sz="800" b="1" dirty="0" smtClean="0">
              <a:solidFill>
                <a:srgbClr val="000000"/>
              </a:solidFill>
              <a:sym typeface="Arial" charset="0"/>
            </a:endParaRPr>
          </a:p>
          <a:p>
            <a:pPr>
              <a:lnSpc>
                <a:spcPct val="90000"/>
              </a:lnSpc>
            </a:pPr>
            <a:r>
              <a:rPr lang="nl-BE" sz="2000" b="1" dirty="0" smtClean="0">
                <a:solidFill>
                  <a:srgbClr val="000000"/>
                </a:solidFill>
                <a:sym typeface="Arial" charset="0"/>
              </a:rPr>
              <a:t>Ondersteuning uitbouw platformen voor gegevensdeling tussen extramurale zorgverleners allerhande </a:t>
            </a:r>
            <a:r>
              <a:rPr lang="nl-BE" sz="1800" dirty="0" smtClean="0">
                <a:solidFill>
                  <a:srgbClr val="000000"/>
                </a:solidFill>
                <a:sym typeface="Arial" charset="0"/>
              </a:rPr>
              <a:t>(huisartsen, tandartsen, apothekers, kinesisten, thuisverplegers, diëtisten, psychologen, …) </a:t>
            </a:r>
          </a:p>
          <a:p>
            <a:pPr>
              <a:lnSpc>
                <a:spcPct val="90000"/>
              </a:lnSpc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>
              <a:lnSpc>
                <a:spcPct val="90000"/>
              </a:lnSpc>
            </a:pPr>
            <a:r>
              <a:rPr lang="nl-BE" sz="1800" dirty="0" smtClean="0">
                <a:solidFill>
                  <a:srgbClr val="000000"/>
                </a:solidFill>
                <a:sym typeface="Arial" charset="0"/>
              </a:rPr>
              <a:t>in samenwerking met de gemeenschappen (Eerstelijnszorgconferentie in Vlaanderen, Intermed-initiatief in Wallonië)</a:t>
            </a:r>
          </a:p>
          <a:p>
            <a:pPr>
              <a:lnSpc>
                <a:spcPct val="90000"/>
              </a:lnSpc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>
              <a:lnSpc>
                <a:spcPct val="90000"/>
              </a:lnSpc>
            </a:pPr>
            <a:r>
              <a:rPr lang="nl-BE" sz="1800" dirty="0" smtClean="0">
                <a:solidFill>
                  <a:srgbClr val="000000"/>
                </a:solidFill>
                <a:sym typeface="Arial" charset="0"/>
              </a:rPr>
              <a:t>voor ontsluiting van gegevens tussen lokale informatiesystemen van extramurale zorgverleners onderling en tussen deze systemen en de informatiesystemen van zorg/welzijnsinstellingen, via het hub/metahubsysteem</a:t>
            </a:r>
          </a:p>
          <a:p>
            <a:pPr>
              <a:lnSpc>
                <a:spcPct val="90000"/>
              </a:lnSpc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>
              <a:lnSpc>
                <a:spcPct val="90000"/>
              </a:lnSpc>
            </a:pPr>
            <a:r>
              <a:rPr lang="nl-BE" sz="1800" dirty="0" smtClean="0">
                <a:solidFill>
                  <a:srgbClr val="000000"/>
                </a:solidFill>
                <a:sym typeface="Arial" charset="0"/>
              </a:rPr>
              <a:t>en voor interactie met een uit te bouwen kluis inzake extramurale zorg</a:t>
            </a:r>
          </a:p>
          <a:p>
            <a:pPr>
              <a:lnSpc>
                <a:spcPct val="90000"/>
              </a:lnSpc>
            </a:pPr>
            <a:endParaRPr lang="nl-BE" sz="8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lvl="1"/>
            <a:r>
              <a:rPr lang="nl-BE" sz="1800" dirty="0">
                <a:solidFill>
                  <a:srgbClr val="000000"/>
                </a:solidFill>
                <a:sym typeface="Arial" charset="0"/>
              </a:rPr>
              <a:t>m</a:t>
            </a:r>
            <a:r>
              <a:rPr lang="nl-BE" sz="1800" dirty="0" smtClean="0">
                <a:solidFill>
                  <a:srgbClr val="000000"/>
                </a:solidFill>
                <a:sym typeface="Arial" charset="0"/>
              </a:rPr>
              <a:t>et hergebruik van de basisdiensten van het</a:t>
            </a:r>
            <a:r>
              <a:rPr lang="nl-BE" dirty="0" smtClean="0"/>
              <a:t> </a:t>
            </a:r>
            <a:r>
              <a:rPr lang="nl-BE" sz="1800" dirty="0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1800" dirty="0" smtClean="0">
                <a:solidFill>
                  <a:srgbClr val="000000"/>
                </a:solidFill>
                <a:sym typeface="Arial" charset="0"/>
              </a:rPr>
              <a:t>-platform en voortbouwend op een aantal verworvenheden bij het uitgebouwde platform voor gegevensdeling tussen ziekenhuizen en (huis)artsen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464196"/>
            <a:ext cx="9144000" cy="804564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nl-BE" sz="3200" b="1" dirty="0" smtClean="0">
                <a:sym typeface="Arial" charset="0"/>
              </a:rPr>
              <a:t>Extramurale gegevens 2/ 2</a:t>
            </a:r>
            <a:endParaRPr lang="nl-BE" sz="3200" b="1" dirty="0" smtClean="0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6657975" y="2158716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081712" y="2231741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6657975" y="2590516"/>
            <a:ext cx="1460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7019925" y="2519078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7091362" y="2020603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6804025" y="1916831"/>
            <a:ext cx="71435" cy="2418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996916" y="5143879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420654" y="5216904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2949291" y="5528054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347754" y="5532816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3447766" y="5262941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3212816" y="471207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3360454" y="3734732"/>
            <a:ext cx="1200982" cy="1480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 flipV="1">
            <a:off x="5076056" y="3557587"/>
            <a:ext cx="1872432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5008008" y="2480979"/>
            <a:ext cx="1659491" cy="698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656387" y="2168241"/>
            <a:ext cx="430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nl-BE" dirty="0">
                <a:solidFill>
                  <a:srgbClr val="000000"/>
                </a:solidFill>
                <a:sym typeface="Arial" charset="0"/>
              </a:rPr>
              <a:t>A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>
                <a:solidFill>
                  <a:srgbClr val="000000"/>
                </a:solidFill>
                <a:sym typeface="Arial" charset="0"/>
              </a:rPr>
              <a:t>C</a:t>
            </a: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3052479" y="5174041"/>
            <a:ext cx="258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>
                <a:solidFill>
                  <a:srgbClr val="000000"/>
                </a:solidFill>
                <a:sym typeface="Arial" charset="0"/>
              </a:rPr>
              <a:t>B</a:t>
            </a:r>
          </a:p>
        </p:txBody>
      </p:sp>
      <p:cxnSp>
        <p:nvCxnSpPr>
          <p:cNvPr id="25645" name="Straight Connector 2"/>
          <p:cNvCxnSpPr>
            <a:cxnSpLocks noChangeShapeType="1"/>
          </p:cNvCxnSpPr>
          <p:nvPr/>
        </p:nvCxnSpPr>
        <p:spPr bwMode="auto">
          <a:xfrm>
            <a:off x="2420653" y="4113138"/>
            <a:ext cx="665163" cy="110217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46" name="TextBox 74"/>
          <p:cNvSpPr txBox="1">
            <a:spLocks noChangeArrowheads="1"/>
          </p:cNvSpPr>
          <p:nvPr/>
        </p:nvSpPr>
        <p:spPr bwMode="auto">
          <a:xfrm>
            <a:off x="1797677" y="3362297"/>
            <a:ext cx="907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 sz="2000" b="1" dirty="0" smtClean="0">
                <a:solidFill>
                  <a:srgbClr val="00B0F0"/>
                </a:solidFill>
                <a:latin typeface="Consolas" pitchFamily="49" charset="0"/>
              </a:rPr>
              <a:t>Inter</a:t>
            </a:r>
          </a:p>
          <a:p>
            <a:r>
              <a:rPr lang="nl-BE" sz="2000" b="1" dirty="0" smtClean="0">
                <a:solidFill>
                  <a:srgbClr val="00B0F0"/>
                </a:solidFill>
                <a:latin typeface="Consolas" pitchFamily="49" charset="0"/>
              </a:rPr>
              <a:t>-</a:t>
            </a:r>
            <a:r>
              <a:rPr lang="nl-BE" sz="2000" b="1" dirty="0">
                <a:solidFill>
                  <a:srgbClr val="00B0F0"/>
                </a:solidFill>
                <a:latin typeface="Consolas" pitchFamily="49" charset="0"/>
              </a:rPr>
              <a:t>Med</a:t>
            </a:r>
            <a:endParaRPr lang="nl-BE" sz="2000" b="1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5647" name="Straight Connector 11"/>
          <p:cNvCxnSpPr>
            <a:cxnSpLocks noChangeShapeType="1"/>
          </p:cNvCxnSpPr>
          <p:nvPr/>
        </p:nvCxnSpPr>
        <p:spPr bwMode="auto">
          <a:xfrm>
            <a:off x="1028962" y="2986088"/>
            <a:ext cx="569516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8" name="Straight Connector 13"/>
          <p:cNvCxnSpPr>
            <a:cxnSpLocks noChangeShapeType="1"/>
          </p:cNvCxnSpPr>
          <p:nvPr/>
        </p:nvCxnSpPr>
        <p:spPr bwMode="auto">
          <a:xfrm>
            <a:off x="990862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9" name="Straight Connector 15"/>
          <p:cNvCxnSpPr>
            <a:cxnSpLocks noChangeShapeType="1"/>
          </p:cNvCxnSpPr>
          <p:nvPr/>
        </p:nvCxnSpPr>
        <p:spPr bwMode="auto">
          <a:xfrm flipV="1">
            <a:off x="990862" y="3911147"/>
            <a:ext cx="751632" cy="46082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1" name="Straight Connector 17"/>
          <p:cNvCxnSpPr>
            <a:cxnSpLocks noChangeShapeType="1"/>
          </p:cNvCxnSpPr>
          <p:nvPr/>
        </p:nvCxnSpPr>
        <p:spPr bwMode="auto">
          <a:xfrm flipV="1">
            <a:off x="2420653" y="1844675"/>
            <a:ext cx="420972" cy="3508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2" name="Straight Connector 19"/>
          <p:cNvCxnSpPr>
            <a:cxnSpLocks noChangeShapeType="1"/>
            <a:stCxn id="3" idx="0"/>
          </p:cNvCxnSpPr>
          <p:nvPr/>
        </p:nvCxnSpPr>
        <p:spPr bwMode="auto">
          <a:xfrm flipV="1">
            <a:off x="3021522" y="2089150"/>
            <a:ext cx="266191" cy="491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53" name="Straight Connector 21"/>
          <p:cNvCxnSpPr>
            <a:cxnSpLocks noChangeShapeType="1"/>
          </p:cNvCxnSpPr>
          <p:nvPr/>
        </p:nvCxnSpPr>
        <p:spPr bwMode="auto">
          <a:xfrm>
            <a:off x="2396006" y="1702278"/>
            <a:ext cx="379171" cy="2126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256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27" l="568" r="100000">
                        <a14:foregroundMark x1="25000" y1="20455" x2="25000" y2="20455"/>
                        <a14:foregroundMark x1="27273" y1="7955" x2="27273" y2="7955"/>
                        <a14:foregroundMark x1="28409" y1="56818" x2="28409" y2="56818"/>
                        <a14:foregroundMark x1="67614" y1="59091" x2="67614" y2="59091"/>
                        <a14:foregroundMark x1="61364" y1="67045" x2="61364" y2="67045"/>
                        <a14:foregroundMark x1="86364" y1="40341" x2="86364" y2="40341"/>
                        <a14:foregroundMark x1="39773" y1="85795" x2="39773" y2="85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0" y="1347788"/>
            <a:ext cx="730250" cy="73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" b="97260" l="0" r="97260">
                        <a14:foregroundMark x1="23973" y1="48630" x2="23973" y2="48630"/>
                        <a14:foregroundMark x1="30137" y1="19863" x2="30137" y2="19863"/>
                        <a14:foregroundMark x1="69178" y1="57534" x2="69178" y2="57534"/>
                        <a14:foregroundMark x1="61644" y1="33562" x2="61644" y2="33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72" y="2581050"/>
            <a:ext cx="781900" cy="7819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64" l="455" r="100000">
                        <a14:foregroundMark x1="26364" y1="19545" x2="26364" y2="19545"/>
                        <a14:foregroundMark x1="27273" y1="48636" x2="27273" y2="48636"/>
                        <a14:foregroundMark x1="37273" y1="68636" x2="37273" y2="68636"/>
                        <a14:foregroundMark x1="43636" y1="69545" x2="43636" y2="69545"/>
                        <a14:foregroundMark x1="48636" y1="88636" x2="48636" y2="88636"/>
                        <a14:foregroundMark x1="68636" y1="66364" x2="68636" y2="66364"/>
                        <a14:foregroundMark x1="52273" y1="44545" x2="52273" y2="44545"/>
                        <a14:foregroundMark x1="59545" y1="33636" x2="59545" y2="33636"/>
                        <a14:foregroundMark x1="87273" y1="32273" x2="87273" y2="32273"/>
                        <a14:foregroundMark x1="94545" y1="42273" x2="94545" y2="4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73" y="2057400"/>
            <a:ext cx="913408" cy="91340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64" l="455" r="100000">
                        <a14:foregroundMark x1="26364" y1="19545" x2="26364" y2="19545"/>
                        <a14:foregroundMark x1="27273" y1="48636" x2="27273" y2="48636"/>
                        <a14:foregroundMark x1="37273" y1="68636" x2="37273" y2="68636"/>
                        <a14:foregroundMark x1="43636" y1="69545" x2="43636" y2="69545"/>
                        <a14:foregroundMark x1="48636" y1="88636" x2="48636" y2="88636"/>
                        <a14:foregroundMark x1="68636" y1="66364" x2="68636" y2="66364"/>
                        <a14:foregroundMark x1="52273" y1="44545" x2="52273" y2="44545"/>
                        <a14:foregroundMark x1="59545" y1="33636" x2="59545" y2="33636"/>
                        <a14:foregroundMark x1="87273" y1="32273" x2="87273" y2="32273"/>
                        <a14:foregroundMark x1="94545" y1="42273" x2="94545" y2="4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991110"/>
            <a:ext cx="913408" cy="9134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64" l="455" r="100000">
                        <a14:foregroundMark x1="26364" y1="19545" x2="26364" y2="19545"/>
                        <a14:foregroundMark x1="27273" y1="48636" x2="27273" y2="48636"/>
                        <a14:foregroundMark x1="37273" y1="68636" x2="37273" y2="68636"/>
                        <a14:foregroundMark x1="43636" y1="69545" x2="43636" y2="69545"/>
                        <a14:foregroundMark x1="48636" y1="88636" x2="48636" y2="88636"/>
                        <a14:foregroundMark x1="68636" y1="66364" x2="68636" y2="66364"/>
                        <a14:foregroundMark x1="52273" y1="44545" x2="52273" y2="44545"/>
                        <a14:foregroundMark x1="59545" y1="33636" x2="59545" y2="33636"/>
                        <a14:foregroundMark x1="87273" y1="32273" x2="87273" y2="32273"/>
                        <a14:foregroundMark x1="94545" y1="42273" x2="94545" y2="4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2" y="3278028"/>
            <a:ext cx="913408" cy="91340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64" l="455" r="100000">
                        <a14:foregroundMark x1="26364" y1="19545" x2="26364" y2="19545"/>
                        <a14:foregroundMark x1="27273" y1="48636" x2="27273" y2="48636"/>
                        <a14:foregroundMark x1="37273" y1="68636" x2="37273" y2="68636"/>
                        <a14:foregroundMark x1="43636" y1="69545" x2="43636" y2="69545"/>
                        <a14:foregroundMark x1="48636" y1="88636" x2="48636" y2="88636"/>
                        <a14:foregroundMark x1="68636" y1="66364" x2="68636" y2="66364"/>
                        <a14:foregroundMark x1="52273" y1="44545" x2="52273" y2="44545"/>
                        <a14:foregroundMark x1="59545" y1="33636" x2="59545" y2="33636"/>
                        <a14:foregroundMark x1="87273" y1="32273" x2="87273" y2="32273"/>
                        <a14:foregroundMark x1="94545" y1="42273" x2="94545" y2="4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7" y="2571155"/>
            <a:ext cx="913408" cy="9134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48" y="4181247"/>
            <a:ext cx="709047" cy="7090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20" y="5005255"/>
            <a:ext cx="709047" cy="7090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4" y="5575679"/>
            <a:ext cx="709047" cy="7090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22" y="5500555"/>
            <a:ext cx="709047" cy="70904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89" y="4908417"/>
            <a:ext cx="709047" cy="7090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46" y="1655600"/>
            <a:ext cx="709047" cy="70904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69" y="1339300"/>
            <a:ext cx="709047" cy="70904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1665569"/>
            <a:ext cx="709047" cy="709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62" y="2666710"/>
            <a:ext cx="709047" cy="7090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43" y="2673335"/>
            <a:ext cx="709047" cy="70904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5200329"/>
            <a:ext cx="709047" cy="70904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34" y="4337875"/>
            <a:ext cx="709047" cy="70904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7" y="3828726"/>
            <a:ext cx="709047" cy="70904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52" y="4731826"/>
            <a:ext cx="709047" cy="70904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765" r="100000">
                        <a14:foregroundMark x1="31176" y1="22941" x2="31176" y2="22941"/>
                        <a14:foregroundMark x1="58235" y1="41176" x2="58235" y2="41176"/>
                        <a14:foregroundMark x1="74706" y1="40000" x2="74706" y2="40000"/>
                        <a14:foregroundMark x1="74706" y1="64118" x2="74706" y2="6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78" y="5235064"/>
            <a:ext cx="709047" cy="709047"/>
          </a:xfrm>
          <a:prstGeom prst="rect">
            <a:avLst/>
          </a:prstGeom>
        </p:spPr>
      </p:pic>
      <p:pic>
        <p:nvPicPr>
          <p:cNvPr id="65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89" y="2753113"/>
            <a:ext cx="691896" cy="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2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24128" y="1270000"/>
            <a:ext cx="2952328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1600" indent="-101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800" b="1" dirty="0" smtClean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800" b="1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800" b="1" dirty="0" smtClean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800" b="1" dirty="0" smtClean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BE" b="1" dirty="0" smtClean="0">
                <a:solidFill>
                  <a:prstClr val="black"/>
                </a:solidFill>
                <a:cs typeface="Arial" charset="0"/>
              </a:rPr>
              <a:t>Delen </a:t>
            </a:r>
            <a:r>
              <a:rPr lang="nl-BE" b="1" dirty="0">
                <a:solidFill>
                  <a:prstClr val="black"/>
                </a:solidFill>
                <a:cs typeface="Arial" charset="0"/>
              </a:rPr>
              <a:t>van gegevens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elke </a:t>
            </a:r>
            <a:r>
              <a:rPr lang="nl-BE" sz="1600" dirty="0">
                <a:solidFill>
                  <a:prstClr val="black"/>
                </a:solidFill>
                <a:cs typeface="Arial" charset="0"/>
              </a:rPr>
              <a:t>actor houdt zijn eigen dossier bij,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maar </a:t>
            </a:r>
            <a:r>
              <a:rPr lang="nl-BE" sz="1600" dirty="0">
                <a:solidFill>
                  <a:prstClr val="black"/>
                </a:solidFill>
                <a:cs typeface="Arial" charset="0"/>
              </a:rPr>
              <a:t>kan bepaalde onderdelen ervan delen met andere actoren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cs typeface="Arial" charset="0"/>
              </a:rPr>
              <a:t> voorbeelden :</a:t>
            </a:r>
          </a:p>
          <a:p>
            <a:pPr marL="800100" lvl="1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medicatieschema</a:t>
            </a:r>
            <a:endParaRPr lang="nl-BE" sz="16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cs typeface="Arial" charset="0"/>
              </a:rPr>
              <a:t> SUMEHR</a:t>
            </a:r>
          </a:p>
          <a:p>
            <a:pPr marL="800100" lvl="1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cs typeface="Arial" charset="0"/>
              </a:rPr>
              <a:t> parameters</a:t>
            </a:r>
          </a:p>
          <a:p>
            <a:pPr marL="800100" lvl="1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cs typeface="Arial" charset="0"/>
              </a:rPr>
              <a:t> journaal</a:t>
            </a:r>
          </a:p>
          <a:p>
            <a:pPr marL="800100" lvl="1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>
                <a:solidFill>
                  <a:prstClr val="black"/>
                </a:solidFill>
                <a:cs typeface="Arial" charset="0"/>
              </a:rPr>
              <a:t> …</a:t>
            </a:r>
            <a:endParaRPr lang="en-US" sz="1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82" y="1556792"/>
            <a:ext cx="2002085" cy="4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25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4" y="-1"/>
            <a:ext cx="916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2587" y="1295531"/>
            <a:ext cx="216023" cy="520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663704" y="1120231"/>
            <a:ext cx="345167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1600" indent="-101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800" b="1" dirty="0" smtClean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b="1" dirty="0" smtClean="0">
              <a:solidFill>
                <a:prstClr val="black"/>
              </a:solidFill>
              <a:cs typeface="Arial" charset="0"/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b="1" dirty="0" smtClean="0">
              <a:solidFill>
                <a:prstClr val="black"/>
              </a:solidFill>
              <a:cs typeface="Arial" charset="0"/>
            </a:endParaRPr>
          </a:p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BE" b="1" dirty="0" smtClean="0">
                <a:solidFill>
                  <a:prstClr val="black"/>
                </a:solidFill>
                <a:cs typeface="Arial" charset="0"/>
              </a:rPr>
              <a:t>Toegang </a:t>
            </a:r>
            <a:r>
              <a:rPr lang="nl-BE" dirty="0" smtClean="0">
                <a:solidFill>
                  <a:prstClr val="black"/>
                </a:solidFill>
                <a:cs typeface="Arial" charset="0"/>
              </a:rPr>
              <a:t>voor</a:t>
            </a:r>
            <a:br>
              <a:rPr lang="nl-BE" dirty="0" smtClean="0">
                <a:solidFill>
                  <a:prstClr val="black"/>
                </a:solidFill>
                <a:cs typeface="Arial" charset="0"/>
              </a:rPr>
            </a:br>
            <a:r>
              <a:rPr lang="nl-BE" dirty="0" smtClean="0">
                <a:solidFill>
                  <a:prstClr val="black"/>
                </a:solidFill>
                <a:cs typeface="Arial" charset="0"/>
              </a:rPr>
              <a:t>zorgverstrekkers</a:t>
            </a:r>
            <a:endParaRPr lang="nl-BE" sz="1000" dirty="0">
              <a:solidFill>
                <a:prstClr val="black"/>
              </a:solidFill>
              <a:cs typeface="Arial" charset="0"/>
            </a:endParaRP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met </a:t>
            </a:r>
            <a:r>
              <a:rPr lang="nl-BE" sz="1600" dirty="0">
                <a:solidFill>
                  <a:prstClr val="black"/>
                </a:solidFill>
                <a:cs typeface="Arial" charset="0"/>
              </a:rPr>
              <a:t>een “zorgrelatie”</a:t>
            </a: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afhankelijk </a:t>
            </a:r>
            <a:r>
              <a:rPr lang="nl-BE" sz="1600" dirty="0">
                <a:solidFill>
                  <a:prstClr val="black"/>
                </a:solidFill>
                <a:cs typeface="Arial" charset="0"/>
              </a:rPr>
              <a:t>van hun rol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800" dirty="0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BE" b="1" dirty="0">
                <a:solidFill>
                  <a:prstClr val="black"/>
                </a:solidFill>
                <a:cs typeface="Arial" charset="0"/>
              </a:rPr>
              <a:t>Geen toegang</a:t>
            </a:r>
            <a:r>
              <a:rPr lang="nl-BE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nl-BE" dirty="0" smtClean="0">
                <a:solidFill>
                  <a:prstClr val="black"/>
                </a:solidFill>
                <a:cs typeface="Arial" charset="0"/>
              </a:rPr>
              <a:t>voor</a:t>
            </a:r>
            <a:endParaRPr lang="nl-BE" sz="1000" dirty="0">
              <a:solidFill>
                <a:prstClr val="black"/>
              </a:solidFill>
              <a:cs typeface="Arial" charset="0"/>
            </a:endParaRP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IT-administrators, </a:t>
            </a:r>
            <a:r>
              <a:rPr lang="nl-BE" sz="1600" dirty="0" err="1" smtClean="0">
                <a:solidFill>
                  <a:prstClr val="black"/>
                </a:solidFill>
                <a:cs typeface="Arial" charset="0"/>
              </a:rPr>
              <a:t>hoster</a:t>
            </a: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,..</a:t>
            </a:r>
            <a:endParaRPr lang="nl-BE" sz="1600" dirty="0">
              <a:solidFill>
                <a:prstClr val="black"/>
              </a:solidFill>
              <a:cs typeface="Arial" charset="0"/>
            </a:endParaRP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err="1" smtClean="0">
                <a:solidFill>
                  <a:srgbClr val="3E6E5A"/>
                </a:solidFill>
                <a:cs typeface="Arial" charset="0"/>
              </a:rPr>
              <a:t>eHealth</a:t>
            </a: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-platform</a:t>
            </a:r>
            <a:endParaRPr lang="nl-BE" sz="1600" dirty="0">
              <a:solidFill>
                <a:prstClr val="black"/>
              </a:solidFill>
              <a:cs typeface="Arial" charset="0"/>
            </a:endParaRP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E6E5A"/>
              </a:buClr>
              <a:buFont typeface="Arial" pitchFamily="34" charset="0"/>
              <a:buChar char="•"/>
              <a:defRPr/>
            </a:pPr>
            <a:r>
              <a:rPr lang="nl-BE" sz="1600" dirty="0" smtClean="0">
                <a:solidFill>
                  <a:prstClr val="black"/>
                </a:solidFill>
                <a:cs typeface="Arial" charset="0"/>
              </a:rPr>
              <a:t>overheid</a:t>
            </a:r>
            <a:endParaRPr lang="nl-BE" sz="1600" dirty="0">
              <a:solidFill>
                <a:prstClr val="black"/>
              </a:solidFill>
              <a:cs typeface="Arial" charset="0"/>
            </a:endParaRP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BE" sz="1600" b="1" i="1" dirty="0" smtClean="0">
                <a:solidFill>
                  <a:prstClr val="black"/>
                </a:solidFill>
                <a:cs typeface="Arial" charset="0"/>
              </a:rPr>
              <a:t>zonder </a:t>
            </a:r>
            <a:r>
              <a:rPr lang="nl-BE" sz="1600" b="1" i="1" dirty="0">
                <a:solidFill>
                  <a:prstClr val="black"/>
                </a:solidFill>
                <a:cs typeface="Arial" charset="0"/>
              </a:rPr>
              <a:t>de actieve medewerking van de </a:t>
            </a:r>
            <a:br>
              <a:rPr lang="nl-BE" sz="1600" b="1" i="1" dirty="0">
                <a:solidFill>
                  <a:prstClr val="black"/>
                </a:solidFill>
                <a:cs typeface="Arial" charset="0"/>
              </a:rPr>
            </a:br>
            <a:r>
              <a:rPr lang="nl-BE" sz="1600" b="1" i="1" dirty="0" smtClean="0">
                <a:solidFill>
                  <a:prstClr val="black"/>
                </a:solidFill>
                <a:cs typeface="Arial" charset="0"/>
              </a:rPr>
              <a:t>houder </a:t>
            </a:r>
            <a:r>
              <a:rPr lang="nl-BE" sz="1600" b="1" i="1" dirty="0">
                <a:solidFill>
                  <a:prstClr val="black"/>
                </a:solidFill>
                <a:cs typeface="Arial" charset="0"/>
              </a:rPr>
              <a:t>van de 2</a:t>
            </a:r>
            <a:r>
              <a:rPr lang="nl-BE" sz="1600" b="1" i="1" baseline="30000" dirty="0">
                <a:solidFill>
                  <a:prstClr val="black"/>
                </a:solidFill>
                <a:cs typeface="Arial" charset="0"/>
              </a:rPr>
              <a:t>e</a:t>
            </a:r>
            <a:r>
              <a:rPr lang="nl-BE" sz="1600" b="1" i="1" dirty="0">
                <a:solidFill>
                  <a:prstClr val="black"/>
                </a:solidFill>
                <a:cs typeface="Arial" charset="0"/>
              </a:rPr>
              <a:t> sleutel </a:t>
            </a:r>
            <a:endParaRPr lang="en-US" sz="1600" b="1" i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5436096" cy="6858000"/>
            <a:chOff x="0" y="0"/>
            <a:chExt cx="5436096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5436096" cy="685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568" y="623360"/>
              <a:ext cx="4320480" cy="2304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310" y="1361716"/>
              <a:ext cx="4037722" cy="1054199"/>
            </a:xfrm>
            <a:prstGeom prst="rect">
              <a:avLst/>
            </a:prstGeom>
            <a:pattFill prst="dkDn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45564" y="64646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K</a:t>
              </a:r>
              <a:r>
                <a:rPr lang="nl-BE" b="1" dirty="0" smtClean="0"/>
                <a:t>luis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310" y="950793"/>
              <a:ext cx="1013386" cy="281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Governance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0939" y="958429"/>
              <a:ext cx="1013386" cy="281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Archivering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1275" y="966066"/>
              <a:ext cx="1013386" cy="281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Beheer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5564" y="1717110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Kluis data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310" y="2512647"/>
              <a:ext cx="1013386" cy="281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Authenticatie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6694" y="2512647"/>
              <a:ext cx="1013386" cy="281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...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99711" y="2512646"/>
              <a:ext cx="1013386" cy="281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Authorisatie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3229" y="5445224"/>
              <a:ext cx="3999867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499" y="5941279"/>
              <a:ext cx="1013386" cy="440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Data </a:t>
              </a:r>
            </a:p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quality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93750" y="5941279"/>
              <a:ext cx="1013386" cy="440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Encryptie</a:t>
              </a:r>
            </a:p>
            <a:p>
              <a:pPr algn="ctr"/>
              <a:r>
                <a:rPr lang="nl-BE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Decryptie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6152" y="5941278"/>
              <a:ext cx="1013386" cy="440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Authenticatie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230" y="5474193"/>
              <a:ext cx="3999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Kluis connector</a:t>
              </a:r>
              <a:endParaRPr lang="en-US" b="1" dirty="0"/>
            </a:p>
          </p:txBody>
        </p:sp>
        <p:pic>
          <p:nvPicPr>
            <p:cNvPr id="23" name="Picture 6" descr="C:\Documents and Settings\a21\Local Settings\Temporary Internet Files\Content.IE5\GLJ8L03F\MC900431599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2A6C4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364" y="1531179"/>
              <a:ext cx="701364" cy="70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432481" y="3524993"/>
              <a:ext cx="173949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bg1"/>
                  </a:solidFill>
                </a:rPr>
                <a:t>Treshold decryptie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748" y="2927616"/>
              <a:ext cx="21107" cy="2517608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25418" y="3726940"/>
              <a:ext cx="1190337" cy="35710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 rot="16200000">
              <a:off x="984167" y="3688791"/>
              <a:ext cx="1013386" cy="4400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Trusted </a:t>
              </a:r>
            </a:p>
            <a:p>
              <a:pPr algn="ctr"/>
              <a:r>
                <a:rPr lang="nl-BE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3rd party</a:t>
              </a:r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963629" y="3908815"/>
              <a:ext cx="1773" cy="1536409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624339" y="3916822"/>
              <a:ext cx="2" cy="1528402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937867" y="3871262"/>
              <a:ext cx="994173" cy="2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03952" y="3861048"/>
              <a:ext cx="851824" cy="3461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455162" y="3649728"/>
              <a:ext cx="338355" cy="338355"/>
              <a:chOff x="5703043" y="3331182"/>
              <a:chExt cx="338355" cy="338355"/>
            </a:xfrm>
          </p:grpSpPr>
          <p:pic>
            <p:nvPicPr>
              <p:cNvPr id="83" name="Picture 6" descr="C:\Documents and Settings\a21\Local Settings\Temporary Internet Files\Content.IE5\GLJ8L03F\MC900431599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2A6C4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3043" y="3331182"/>
                <a:ext cx="338355" cy="338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846459" y="3428999"/>
                <a:ext cx="165701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500" dirty="0" smtClean="0"/>
                  <a:t>2</a:t>
                </a:r>
                <a:endParaRPr lang="en-US" sz="5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794451" y="3663005"/>
              <a:ext cx="338355" cy="338355"/>
              <a:chOff x="5703043" y="3331182"/>
              <a:chExt cx="338355" cy="338355"/>
            </a:xfrm>
          </p:grpSpPr>
          <p:pic>
            <p:nvPicPr>
              <p:cNvPr id="81" name="Picture 6" descr="C:\Documents and Settings\a21\Local Settings\Temporary Internet Files\Content.IE5\GLJ8L03F\MC900431599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2A6C4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3043" y="3331182"/>
                <a:ext cx="338355" cy="338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5846459" y="3428999"/>
                <a:ext cx="165701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500" dirty="0" smtClean="0"/>
                  <a:t>1</a:t>
                </a:r>
                <a:endParaRPr lang="en-US" sz="500" dirty="0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4065021" y="4674439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868857" y="4682240"/>
              <a:ext cx="4196" cy="200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706449" y="4668738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525803" y="4676539"/>
              <a:ext cx="4196" cy="200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009269" y="3868920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813105" y="3876721"/>
              <a:ext cx="4196" cy="200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18" idx="3"/>
            </p:cNvCxnSpPr>
            <p:nvPr/>
          </p:nvCxnSpPr>
          <p:spPr>
            <a:xfrm flipV="1">
              <a:off x="4413096" y="4500659"/>
              <a:ext cx="707490" cy="1448621"/>
            </a:xfrm>
            <a:prstGeom prst="bentConnector2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218750" y="3948861"/>
              <a:ext cx="351842" cy="317278"/>
              <a:chOff x="1511277" y="4726948"/>
              <a:chExt cx="453276" cy="408747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1277" y="4727158"/>
                <a:ext cx="453276" cy="408537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69" y="4726948"/>
                <a:ext cx="405864" cy="405864"/>
              </a:xfrm>
              <a:prstGeom prst="rect">
                <a:avLst/>
              </a:prstGeom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3088" y="4860981"/>
                <a:ext cx="172605" cy="172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4140923" y="4625846"/>
              <a:ext cx="313210" cy="313210"/>
              <a:chOff x="2051720" y="4648126"/>
              <a:chExt cx="313210" cy="313210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648126"/>
                <a:ext cx="313210" cy="313210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4076" y="4751561"/>
                <a:ext cx="133201" cy="133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2793517" y="4620145"/>
              <a:ext cx="313210" cy="313210"/>
              <a:chOff x="2051720" y="4648126"/>
              <a:chExt cx="313210" cy="313210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648126"/>
                <a:ext cx="313210" cy="313210"/>
              </a:xfrm>
              <a:prstGeom prst="rect">
                <a:avLst/>
              </a:prstGeom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4076" y="4751561"/>
                <a:ext cx="133201" cy="133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023131" y="4616162"/>
              <a:ext cx="356165" cy="321176"/>
              <a:chOff x="1511277" y="4726948"/>
              <a:chExt cx="453276" cy="40874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1277" y="4727158"/>
                <a:ext cx="453276" cy="408537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69" y="4726948"/>
                <a:ext cx="405864" cy="405864"/>
              </a:xfrm>
              <a:prstGeom prst="rect">
                <a:avLst/>
              </a:prstGeom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3088" y="4860981"/>
                <a:ext cx="172605" cy="172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3424762" y="4621863"/>
              <a:ext cx="356165" cy="321176"/>
              <a:chOff x="1511277" y="4726948"/>
              <a:chExt cx="453276" cy="408747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1277" y="4727158"/>
                <a:ext cx="453276" cy="408537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369" y="4726948"/>
                <a:ext cx="405864" cy="405864"/>
              </a:xfrm>
              <a:prstGeom prst="rect">
                <a:avLst/>
              </a:prstGeom>
            </p:spPr>
          </p:pic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3088" y="4860981"/>
                <a:ext cx="172605" cy="172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5A766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7541"/>
            <a:stretch/>
          </p:blipFill>
          <p:spPr>
            <a:xfrm>
              <a:off x="490943" y="1426113"/>
              <a:ext cx="675190" cy="839851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99415" y="3301556"/>
              <a:ext cx="552463" cy="600426"/>
              <a:chOff x="99415" y="3301556"/>
              <a:chExt cx="552463" cy="60042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791"/>
              <a:stretch/>
            </p:blipFill>
            <p:spPr>
              <a:xfrm>
                <a:off x="218750" y="3301556"/>
                <a:ext cx="347808" cy="600426"/>
              </a:xfrm>
              <a:prstGeom prst="rect">
                <a:avLst/>
              </a:prstGeom>
            </p:spPr>
          </p:pic>
          <p:grpSp>
            <p:nvGrpSpPr>
              <p:cNvPr id="65" name="Group 64"/>
              <p:cNvGrpSpPr/>
              <p:nvPr/>
            </p:nvGrpSpPr>
            <p:grpSpPr>
              <a:xfrm>
                <a:off x="99415" y="3301778"/>
                <a:ext cx="552463" cy="562200"/>
                <a:chOff x="1650748" y="3637199"/>
                <a:chExt cx="552463" cy="562200"/>
              </a:xfrm>
            </p:grpSpPr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653" b="97521" l="9244" r="89916">
                              <a14:foregroundMark x1="33613" y1="47107" x2="33613" y2="47107"/>
                              <a14:foregroundMark x1="32773" y1="35537" x2="38655" y2="25620"/>
                              <a14:foregroundMark x1="42017" y1="27273" x2="63866" y2="28099"/>
                              <a14:foregroundMark x1="49580" y1="32231" x2="48739" y2="66942"/>
                              <a14:foregroundMark x1="50420" y1="14050" x2="50420" y2="140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0748" y="3637199"/>
                  <a:ext cx="552463" cy="562200"/>
                </a:xfrm>
                <a:prstGeom prst="rect">
                  <a:avLst/>
                </a:prstGeom>
              </p:spPr>
            </p:pic>
            <p:pic>
              <p:nvPicPr>
                <p:cNvPr id="67" name="Picture 6" descr="C:\Documents and Settings\a21\Local Settings\Temporary Internet Files\Content.IE5\GLJ8L03F\MC900431599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prstClr val="black"/>
                    <a:srgbClr val="2A6C48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5593" y="3981978"/>
                  <a:ext cx="206184" cy="2061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8" name="Group 47"/>
            <p:cNvGrpSpPr/>
            <p:nvPr/>
          </p:nvGrpSpPr>
          <p:grpSpPr>
            <a:xfrm>
              <a:off x="396311" y="1448899"/>
              <a:ext cx="858185" cy="821010"/>
              <a:chOff x="396311" y="1422589"/>
              <a:chExt cx="858185" cy="82101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71108" y="1422589"/>
                <a:ext cx="552463" cy="562200"/>
                <a:chOff x="2254278" y="3584697"/>
                <a:chExt cx="552463" cy="562200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653" b="97521" l="9244" r="89916">
                              <a14:foregroundMark x1="33613" y1="47107" x2="33613" y2="47107"/>
                              <a14:foregroundMark x1="32773" y1="35537" x2="38655" y2="25620"/>
                              <a14:foregroundMark x1="42017" y1="27273" x2="63866" y2="28099"/>
                              <a14:foregroundMark x1="49580" y1="32231" x2="48739" y2="66942"/>
                              <a14:foregroundMark x1="50420" y1="14050" x2="50420" y2="140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4278" y="3584697"/>
                  <a:ext cx="552463" cy="562200"/>
                </a:xfrm>
                <a:prstGeom prst="rect">
                  <a:avLst/>
                </a:prstGeom>
              </p:spPr>
            </p:pic>
            <p:pic>
              <p:nvPicPr>
                <p:cNvPr id="63" name="Picture 6" descr="C:\Documents and Settings\a21\Local Settings\Temporary Internet Files\Content.IE5\GLJ8L03F\MC900431599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prstClr val="black"/>
                    <a:srgbClr val="2A6C48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9123" y="3929476"/>
                  <a:ext cx="206184" cy="2061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396311" y="1559952"/>
                <a:ext cx="858185" cy="683647"/>
                <a:chOff x="750302" y="1486268"/>
                <a:chExt cx="858185" cy="683647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750302" y="1524242"/>
                  <a:ext cx="552463" cy="562200"/>
                  <a:chOff x="2254278" y="3584697"/>
                  <a:chExt cx="552463" cy="562200"/>
                </a:xfrm>
              </p:grpSpPr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653" b="97521" l="9244" r="89916">
                                <a14:foregroundMark x1="33613" y1="47107" x2="33613" y2="47107"/>
                                <a14:foregroundMark x1="32773" y1="35537" x2="38655" y2="25620"/>
                                <a14:foregroundMark x1="42017" y1="27273" x2="63866" y2="28099"/>
                                <a14:foregroundMark x1="49580" y1="32231" x2="48739" y2="66942"/>
                                <a14:foregroundMark x1="50420" y1="14050" x2="50420" y2="140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4278" y="3584697"/>
                    <a:ext cx="552463" cy="56220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" descr="C:\Documents and Settings\a21\Local Settings\Temporary Internet Files\Content.IE5\GLJ8L03F\MC900431599[1]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prstClr val="black"/>
                      <a:srgbClr val="2A6C48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9123" y="3929476"/>
                    <a:ext cx="206184" cy="2061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1056024" y="1486268"/>
                  <a:ext cx="552463" cy="562200"/>
                  <a:chOff x="2254278" y="3584697"/>
                  <a:chExt cx="552463" cy="562200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653" b="97521" l="9244" r="89916">
                                <a14:foregroundMark x1="33613" y1="47107" x2="33613" y2="47107"/>
                                <a14:foregroundMark x1="32773" y1="35537" x2="38655" y2="25620"/>
                                <a14:foregroundMark x1="42017" y1="27273" x2="63866" y2="28099"/>
                                <a14:foregroundMark x1="49580" y1="32231" x2="48739" y2="66942"/>
                                <a14:foregroundMark x1="50420" y1="14050" x2="50420" y2="140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4278" y="3584697"/>
                    <a:ext cx="552463" cy="562200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6" descr="C:\Documents and Settings\a21\Local Settings\Temporary Internet Files\Content.IE5\GLJ8L03F\MC900431599[1]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prstClr val="black"/>
                      <a:srgbClr val="2A6C48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9123" y="3929476"/>
                    <a:ext cx="206184" cy="2061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925098" y="1607715"/>
                  <a:ext cx="552463" cy="562200"/>
                  <a:chOff x="2254278" y="3584697"/>
                  <a:chExt cx="552463" cy="562200"/>
                </a:xfrm>
              </p:grpSpPr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653" b="97521" l="9244" r="89916">
                                <a14:foregroundMark x1="33613" y1="47107" x2="33613" y2="47107"/>
                                <a14:foregroundMark x1="32773" y1="35537" x2="38655" y2="25620"/>
                                <a14:foregroundMark x1="42017" y1="27273" x2="63866" y2="28099"/>
                                <a14:foregroundMark x1="49580" y1="32231" x2="48739" y2="66942"/>
                                <a14:foregroundMark x1="50420" y1="14050" x2="50420" y2="140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4278" y="3584697"/>
                    <a:ext cx="552463" cy="562200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6" descr="C:\Documents and Settings\a21\Local Settings\Temporary Internet Files\Content.IE5\GLJ8L03F\MC900431599[1]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prstClr val="black"/>
                      <a:srgbClr val="2A6C48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99123" y="3929476"/>
                    <a:ext cx="206184" cy="2061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5A766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87"/>
            <a:stretch/>
          </p:blipFill>
          <p:spPr>
            <a:xfrm>
              <a:off x="2427072" y="3517632"/>
              <a:ext cx="1761555" cy="6054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 rot="16200000">
              <a:off x="4057295" y="970910"/>
              <a:ext cx="1918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dirty="0" smtClean="0"/>
                <a:t>Kluis kern</a:t>
              </a:r>
              <a:endParaRPr lang="en-US" sz="2800" b="1" dirty="0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B00000"/>
          </a:solidFill>
          <a:ln w="22225"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462587" y="1295531"/>
            <a:ext cx="216023" cy="520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7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81" y="1556958"/>
            <a:ext cx="2002085" cy="4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3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958106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smtClean="0"/>
              <a:t>Informed consent</a:t>
            </a:r>
            <a:r>
              <a:t/>
            </a:r>
            <a:br/>
            <a:r>
              <a:rPr lang="nl-BE" sz="3200" b="1" dirty="0" smtClean="0"/>
              <a:t> &amp; therapeutische relatie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7"/>
            <a:ext cx="8267700" cy="5040561"/>
          </a:xfrm>
          <a:prstGeom prst="rect">
            <a:avLst/>
          </a:prstGeom>
        </p:spPr>
        <p:txBody>
          <a:bodyPr/>
          <a:lstStyle/>
          <a:p>
            <a:endParaRPr lang="nl-BE" sz="800" b="1" dirty="0" smtClean="0"/>
          </a:p>
          <a:p>
            <a:r>
              <a:rPr lang="nl-BE" sz="2000" b="1" dirty="0" err="1" smtClean="0"/>
              <a:t>Informed</a:t>
            </a:r>
            <a:r>
              <a:rPr lang="nl-BE" sz="2000" b="1" dirty="0" smtClean="0"/>
              <a:t> consent</a:t>
            </a:r>
          </a:p>
          <a:p>
            <a:endParaRPr lang="nl-BE" sz="800" b="1" dirty="0" smtClean="0"/>
          </a:p>
          <a:p>
            <a:pPr lvl="1"/>
            <a:r>
              <a:rPr lang="nl-BE" sz="1800" dirty="0" smtClean="0"/>
              <a:t>patiënt informeren over het systeem</a:t>
            </a:r>
          </a:p>
          <a:p>
            <a:pPr lvl="1"/>
            <a:r>
              <a:rPr lang="nl-BE" sz="1800" dirty="0" smtClean="0"/>
              <a:t>patiënt kan toestemming verlenen en besluiten "in het systeem te stappen"</a:t>
            </a:r>
          </a:p>
          <a:p>
            <a:pPr lvl="1"/>
            <a:r>
              <a:rPr lang="nl-BE" sz="1800" dirty="0" smtClean="0"/>
              <a:t>zorgverlener en patiënt bepalen samen welke informatie gedeeld wordt</a:t>
            </a:r>
          </a:p>
          <a:p>
            <a:pPr lvl="1"/>
            <a:r>
              <a:rPr lang="nl-BE" sz="1800" dirty="0" smtClean="0">
                <a:hlinkClick r:id="rId2"/>
              </a:rPr>
              <a:t>https://www.ehealth.fgov.be/nl/zorgverleners/online-diensten/ehealthconsent</a:t>
            </a:r>
            <a:endParaRPr lang="nl-BE" sz="1800" dirty="0" smtClean="0"/>
          </a:p>
          <a:p>
            <a:pPr lvl="1"/>
            <a:endParaRPr lang="nl-BE" sz="800" dirty="0" smtClean="0"/>
          </a:p>
          <a:p>
            <a:r>
              <a:rPr lang="nl-BE" sz="2000" b="1" dirty="0"/>
              <a:t>Therapeutische relatie</a:t>
            </a:r>
          </a:p>
          <a:p>
            <a:pPr lvl="1"/>
            <a:r>
              <a:rPr lang="nl-BE" sz="1800" dirty="0" smtClean="0"/>
              <a:t>enkel zorgverleners die een therapeutische relatie hebben met de patiënt (1) hebben toegang tot die informatie die ze nodig hebben om hun taak uit te voeren (2)</a:t>
            </a:r>
          </a:p>
          <a:p>
            <a:pPr lvl="1"/>
            <a:endParaRPr lang="nl-BE" sz="800" dirty="0"/>
          </a:p>
          <a:p>
            <a:pPr lvl="2"/>
            <a:r>
              <a:rPr lang="nl-BE" sz="1600" dirty="0" smtClean="0"/>
              <a:t>(1) bewijs van therapeutische relatie bepaalt toegang tot welke patiënt</a:t>
            </a:r>
          </a:p>
          <a:p>
            <a:pPr lvl="2"/>
            <a:r>
              <a:rPr lang="nl-BE" sz="1600" dirty="0" smtClean="0"/>
              <a:t>(2) rol bepaalt de toegang tot welk type gegevens</a:t>
            </a:r>
          </a:p>
          <a:p>
            <a:pPr lvl="1"/>
            <a:endParaRPr lang="nl-B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3200" b="1" dirty="0" err="1" smtClean="0">
                <a:solidFill>
                  <a:srgbClr val="3E6E5A"/>
                </a:solidFill>
              </a:rPr>
              <a:t>eHealth</a:t>
            </a:r>
            <a:r>
              <a:rPr lang="nl-BE" sz="3200" b="1" dirty="0" err="1" smtClean="0"/>
              <a:t>Consent</a:t>
            </a:r>
            <a:r>
              <a:rPr dirty="0"/>
              <a:t/>
            </a:r>
            <a:br>
              <a:rPr dirty="0"/>
            </a:br>
            <a:endParaRPr lang="nl-BE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7" y="1798454"/>
            <a:ext cx="8058246" cy="32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3200" b="1" dirty="0" err="1" smtClean="0">
                <a:solidFill>
                  <a:srgbClr val="3E6E5A"/>
                </a:solidFill>
              </a:rPr>
              <a:t>eHealth</a:t>
            </a:r>
            <a:r>
              <a:rPr lang="nl-BE" sz="3200" b="1" dirty="0" err="1" smtClean="0"/>
              <a:t>Consent</a:t>
            </a:r>
            <a:r>
              <a:rPr dirty="0"/>
              <a:t/>
            </a:r>
            <a:br>
              <a:rPr dirty="0"/>
            </a:br>
            <a:endParaRPr lang="nl-BE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039960" cy="35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val 83"/>
          <p:cNvSpPr>
            <a:spLocks noChangeArrowheads="1"/>
          </p:cNvSpPr>
          <p:nvPr/>
        </p:nvSpPr>
        <p:spPr bwMode="auto">
          <a:xfrm>
            <a:off x="474664" y="3858418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2400" b="1" i="1"/>
          </a:p>
        </p:txBody>
      </p:sp>
      <p:sp>
        <p:nvSpPr>
          <p:cNvPr id="6148" name="Oval 84"/>
          <p:cNvSpPr>
            <a:spLocks noChangeArrowheads="1"/>
          </p:cNvSpPr>
          <p:nvPr/>
        </p:nvSpPr>
        <p:spPr bwMode="auto">
          <a:xfrm>
            <a:off x="7835901" y="385127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717" name="Rectangle 85"/>
          <p:cNvSpPr>
            <a:spLocks noChangeArrowheads="1"/>
          </p:cNvSpPr>
          <p:nvPr/>
        </p:nvSpPr>
        <p:spPr bwMode="auto">
          <a:xfrm>
            <a:off x="985002" y="3858419"/>
            <a:ext cx="7363661" cy="1414462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15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720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Basisdiensten</a:t>
            </a:r>
            <a:endParaRPr lang="nl-BE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  <a:endParaRPr lang="nl-BE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153" name="Text Box 89"/>
          <p:cNvSpPr txBox="1">
            <a:spLocks noChangeArrowheads="1"/>
          </p:cNvSpPr>
          <p:nvPr/>
        </p:nvSpPr>
        <p:spPr bwMode="auto">
          <a:xfrm>
            <a:off x="423529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sz="2400" b="1" i="1" dirty="0"/>
              <a:t>Netwerk</a:t>
            </a:r>
          </a:p>
        </p:txBody>
      </p:sp>
      <p:sp>
        <p:nvSpPr>
          <p:cNvPr id="615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430560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BE" sz="3200" b="1" dirty="0" smtClean="0"/>
              <a:t>Basisarchitectuur</a:t>
            </a:r>
          </a:p>
        </p:txBody>
      </p:sp>
      <p:pic>
        <p:nvPicPr>
          <p:cNvPr id="615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5763" y="5710238"/>
            <a:ext cx="450850" cy="411162"/>
          </a:xfrm>
          <a:prstGeom prst="rect">
            <a:avLst/>
          </a:prstGeom>
        </p:spPr>
      </p:pic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476625" y="1289051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Patiënten, zorgverleners</a:t>
            </a:r>
          </a:p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zorginstellingen</a:t>
            </a:r>
            <a:endParaRPr lang="nl-BE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  <a:endParaRPr lang="nl-BE" sz="20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  <a:endParaRPr lang="nl-BE" sz="20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  <a:endParaRPr lang="nl-BE" sz="20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6160" name="Picture 20" descr="FOD_teken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1"/>
          <p:cNvSpPr>
            <a:spLocks noChangeArrowheads="1"/>
          </p:cNvSpPr>
          <p:nvPr/>
        </p:nvSpPr>
        <p:spPr bwMode="auto">
          <a:xfrm>
            <a:off x="315327" y="6029327"/>
            <a:ext cx="175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sz="2000" b="1" i="1" dirty="0">
                <a:solidFill>
                  <a:schemeClr val="hlink"/>
                </a:solidFill>
              </a:rPr>
              <a:t>Leveranciers</a:t>
            </a:r>
          </a:p>
        </p:txBody>
      </p:sp>
      <p:sp>
        <p:nvSpPr>
          <p:cNvPr id="6162" name="Rectangle 22"/>
          <p:cNvSpPr>
            <a:spLocks noChangeArrowheads="1"/>
          </p:cNvSpPr>
          <p:nvPr/>
        </p:nvSpPr>
        <p:spPr bwMode="auto">
          <a:xfrm>
            <a:off x="44449" y="3469481"/>
            <a:ext cx="2032001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sz="2000" b="1" i="1" dirty="0">
                <a:solidFill>
                  <a:schemeClr val="hlink"/>
                </a:solidFill>
              </a:rPr>
              <a:t>Gebruikers</a:t>
            </a:r>
            <a:endParaRPr lang="nl-BE" sz="2000" b="1" i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6965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portaal </a:t>
            </a: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grpSp>
        <p:nvGrpSpPr>
          <p:cNvPr id="6164" name="Group 24"/>
          <p:cNvGrpSpPr>
            <a:grpSpLocks/>
          </p:cNvGrpSpPr>
          <p:nvPr/>
        </p:nvGrpSpPr>
        <p:grpSpPr bwMode="auto">
          <a:xfrm>
            <a:off x="760413" y="1689101"/>
            <a:ext cx="1219200" cy="914400"/>
            <a:chOff x="432" y="1200"/>
            <a:chExt cx="912" cy="672"/>
          </a:xfrm>
        </p:grpSpPr>
        <p:sp>
          <p:nvSpPr>
            <p:cNvPr id="69657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nl-BE" sz="1000" i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9658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DTW</a:t>
              </a:r>
              <a:endPara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69659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DTW</a:t>
              </a:r>
              <a:endPara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69660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DTW</a:t>
              </a:r>
              <a:endPara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69661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DTW</a:t>
              </a:r>
              <a:endPara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pic>
          <p:nvPicPr>
            <p:cNvPr id="6216" name="Picture 30" descr="FOD_teken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1" y="2028825"/>
            <a:ext cx="1130299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zorginstelling</a:t>
            </a:r>
            <a:endParaRPr lang="nl-BE" sz="1000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6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79394" y="2502694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6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2894" y="2567782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6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981" y="2632869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6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1481" y="2697957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6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6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nl-BE" sz="1000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66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6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7862" y="1565275"/>
            <a:ext cx="1189239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zorgverlener</a:t>
            </a:r>
            <a:endParaRPr lang="nl-BE" sz="10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67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58920" y="2087108"/>
            <a:ext cx="449263" cy="19565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5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22420" y="2152196"/>
            <a:ext cx="449263" cy="19565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6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87507" y="2217283"/>
            <a:ext cx="447877" cy="196851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7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51007" y="2282372"/>
            <a:ext cx="449263" cy="1968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auto">
          <a:xfrm>
            <a:off x="1598613" y="2538186"/>
            <a:ext cx="381000" cy="1468664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auto">
          <a:xfrm>
            <a:off x="7936607" y="2538186"/>
            <a:ext cx="381000" cy="1504156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1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2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5283200" y="3259137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auto">
          <a:xfrm rot="5400000">
            <a:off x="2616994" y="145415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5" name="AutoShape 53"/>
          <p:cNvSpPr>
            <a:spLocks noChangeArrowheads="1"/>
          </p:cNvSpPr>
          <p:nvPr/>
        </p:nvSpPr>
        <p:spPr bwMode="auto">
          <a:xfrm rot="5400000">
            <a:off x="1239838" y="99824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6" name="AutoShape 54"/>
          <p:cNvSpPr>
            <a:spLocks noChangeArrowheads="1"/>
          </p:cNvSpPr>
          <p:nvPr/>
        </p:nvSpPr>
        <p:spPr bwMode="auto">
          <a:xfrm rot="5400000">
            <a:off x="5346700" y="17780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7" name="AutoShape 55"/>
          <p:cNvSpPr>
            <a:spLocks noChangeArrowheads="1"/>
          </p:cNvSpPr>
          <p:nvPr/>
        </p:nvSpPr>
        <p:spPr bwMode="auto">
          <a:xfrm rot="5400000">
            <a:off x="7808119" y="821234"/>
            <a:ext cx="228600" cy="1344613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88" name="AutoShape 56"/>
          <p:cNvSpPr>
            <a:spLocks noChangeArrowheads="1"/>
          </p:cNvSpPr>
          <p:nvPr/>
        </p:nvSpPr>
        <p:spPr bwMode="auto">
          <a:xfrm rot="5400000">
            <a:off x="6623049" y="1283494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969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nl-BE" sz="1000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69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9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9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9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DTW</a:t>
            </a:r>
            <a:endParaRPr lang="nl-BE" sz="16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6195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99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  <a:endParaRPr lang="nl-BE" sz="20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701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  <a:endParaRPr lang="nl-BE" sz="20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705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GAB</a:t>
            </a:r>
            <a:endParaRPr lang="nl-BE" sz="20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200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1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2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3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4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5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206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4" y="2570163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8" name="Picture 70" descr="Logo huis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9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81" y="2103664"/>
            <a:ext cx="367814" cy="3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3200" b="1" dirty="0" err="1" smtClean="0">
                <a:solidFill>
                  <a:srgbClr val="3E6E5A"/>
                </a:solidFill>
              </a:rPr>
              <a:t>eHealth</a:t>
            </a:r>
            <a:r>
              <a:rPr lang="nl-BE" sz="3200" b="1" dirty="0" err="1" smtClean="0"/>
              <a:t>Consent</a:t>
            </a:r>
            <a:r>
              <a:rPr dirty="0"/>
              <a:t/>
            </a:r>
            <a:br>
              <a:rPr dirty="0"/>
            </a:br>
            <a:endParaRPr lang="nl-BE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3" y="1493680"/>
            <a:ext cx="8076533" cy="38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3200" b="1" dirty="0" err="1" smtClean="0">
                <a:solidFill>
                  <a:srgbClr val="3E6E5A"/>
                </a:solidFill>
              </a:rPr>
              <a:t>eHealth</a:t>
            </a:r>
            <a:r>
              <a:rPr lang="nl-BE" sz="3200" b="1" dirty="0" err="1" smtClean="0"/>
              <a:t>Consent</a:t>
            </a:r>
            <a:r>
              <a:rPr dirty="0"/>
              <a:t/>
            </a:r>
            <a:br>
              <a:rPr dirty="0"/>
            </a:br>
            <a:endParaRPr lang="nl-BE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9" y="1460154"/>
            <a:ext cx="8064342" cy="3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536"/>
            <a:ext cx="9144000" cy="91020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BE" sz="2800" b="1" dirty="0" smtClean="0"/>
              <a:t>Informatisering van de gezondheidszorg</a:t>
            </a:r>
            <a:r>
              <a:rPr sz="2800" dirty="0"/>
              <a:t/>
            </a:r>
            <a:br>
              <a:rPr sz="2800" dirty="0"/>
            </a:br>
            <a:r>
              <a:rPr lang="nl-BE" sz="2800" b="1" dirty="0" smtClean="0"/>
              <a:t>Plan 2013-2018 / Overzicht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049143"/>
          </a:xfrm>
          <a:prstGeom prst="rect">
            <a:avLst/>
          </a:prstGeom>
        </p:spPr>
        <p:txBody>
          <a:bodyPr/>
          <a:lstStyle/>
          <a:p>
            <a:endParaRPr lang="nl-BE" sz="800" dirty="0" smtClean="0"/>
          </a:p>
          <a:p>
            <a:r>
              <a:rPr lang="nl-BE" sz="1800" dirty="0" smtClean="0"/>
              <a:t>Organisatie van een Rondetafelconferentie eind 2012 rond de ontwikkeling van de informatisering van de gezondheidszorg</a:t>
            </a:r>
          </a:p>
          <a:p>
            <a:endParaRPr lang="nl-BE" sz="800" dirty="0" smtClean="0"/>
          </a:p>
          <a:p>
            <a:r>
              <a:rPr lang="nl-BE" sz="1800" dirty="0" smtClean="0"/>
              <a:t>Deelname van ongeveer </a:t>
            </a:r>
            <a:r>
              <a:rPr lang="nl-BE" sz="1800" b="1" dirty="0" smtClean="0"/>
              <a:t>300</a:t>
            </a:r>
            <a:r>
              <a:rPr lang="nl-BE" sz="1800" dirty="0" smtClean="0"/>
              <a:t> </a:t>
            </a:r>
            <a:r>
              <a:rPr lang="nl-BE" sz="1800" b="1" dirty="0" smtClean="0"/>
              <a:t>personen uit de sector </a:t>
            </a:r>
          </a:p>
          <a:p>
            <a:endParaRPr lang="nl-BE" sz="800" b="1" dirty="0" smtClean="0"/>
          </a:p>
          <a:p>
            <a:r>
              <a:rPr lang="nl-BE" sz="1800" dirty="0" smtClean="0"/>
              <a:t>Er werd een concreet actieplan e-Gezondheid opgesteld voor 5 jaar</a:t>
            </a:r>
            <a:r>
              <a:rPr lang="nl-BE" sz="1800" dirty="0"/>
              <a:t> </a:t>
            </a:r>
            <a:r>
              <a:rPr lang="nl-BE" sz="1800" dirty="0" smtClean="0"/>
              <a:t>- </a:t>
            </a:r>
            <a:r>
              <a:rPr lang="nl-BE" sz="1800" b="1" dirty="0" err="1" smtClean="0"/>
              <a:t>Roadmap</a:t>
            </a:r>
            <a:r>
              <a:rPr lang="nl-BE" sz="1800" b="1" dirty="0" smtClean="0"/>
              <a:t> </a:t>
            </a:r>
          </a:p>
          <a:p>
            <a:endParaRPr lang="nl-BE" sz="800" b="1" dirty="0"/>
          </a:p>
          <a:p>
            <a:r>
              <a:rPr lang="nl-BE" sz="1800" dirty="0"/>
              <a:t>Het actieprogramma is opgebouwd rond</a:t>
            </a:r>
            <a:r>
              <a:rPr lang="nl-BE" sz="1800" b="1" dirty="0"/>
              <a:t> 5 pijlers</a:t>
            </a:r>
            <a:r>
              <a:rPr lang="nl-BE" sz="1800" dirty="0"/>
              <a:t>:   </a:t>
            </a:r>
          </a:p>
          <a:p>
            <a:pPr lvl="1"/>
            <a:r>
              <a:rPr lang="nl-BE" sz="1600" dirty="0" smtClean="0"/>
              <a:t>de uitwisseling van gegevens door zorgverleners op basis van een gemeenschappelijke architectuur ontwikkelen  </a:t>
            </a:r>
          </a:p>
          <a:p>
            <a:pPr lvl="1"/>
            <a:r>
              <a:rPr lang="nl-BE" sz="1600" dirty="0" smtClean="0"/>
              <a:t>de betrokkenheid van de patiënt en zijn kennis over e-gezondheid verhogen  </a:t>
            </a:r>
          </a:p>
          <a:p>
            <a:pPr lvl="1"/>
            <a:r>
              <a:rPr lang="nl-BE" sz="1600" dirty="0" smtClean="0"/>
              <a:t>een referentieterminologie uitwerken  </a:t>
            </a:r>
          </a:p>
          <a:p>
            <a:pPr lvl="1"/>
            <a:r>
              <a:rPr lang="nl-BE" sz="1600" dirty="0" smtClean="0"/>
              <a:t>administratieve vereenvoudiging en efficiëntie realiseren  </a:t>
            </a:r>
          </a:p>
          <a:p>
            <a:pPr lvl="1"/>
            <a:r>
              <a:rPr lang="nl-BE" sz="1600" dirty="0" smtClean="0"/>
              <a:t>een flexibele en transparantie governancestructuur invoeren waarin alle bevoegde overheden en stakeholders betrokken zijn</a:t>
            </a:r>
          </a:p>
          <a:p>
            <a:pPr lvl="1"/>
            <a:endParaRPr lang="nl-BE" sz="800" dirty="0"/>
          </a:p>
          <a:p>
            <a:r>
              <a:rPr lang="nl-BE" sz="1800" dirty="0"/>
              <a:t>Dit actieplan vormt een duidelijk kader waarin </a:t>
            </a:r>
            <a:r>
              <a:rPr lang="nl-BE" sz="1800" b="1" dirty="0"/>
              <a:t>20 concrete en meetbare doelstellingen</a:t>
            </a:r>
            <a:r>
              <a:rPr lang="nl-BE" sz="1800" dirty="0"/>
              <a:t> voor de komende vijf jaar zijn </a:t>
            </a:r>
            <a:r>
              <a:rPr lang="nl-BE" sz="1800" dirty="0" smtClean="0"/>
              <a:t>opgenomen</a:t>
            </a:r>
            <a:endParaRPr lang="nl-BE" sz="1800" dirty="0"/>
          </a:p>
          <a:p>
            <a:pPr marL="0" indent="0">
              <a:buNone/>
            </a:pPr>
            <a:endParaRPr lang="nl-BE" sz="2000" dirty="0"/>
          </a:p>
          <a:p>
            <a:pPr lvl="1" eaLnBrk="1" hangingPunct="1"/>
            <a:endParaRPr lang="nl-BE" dirty="0" smtClean="0"/>
          </a:p>
          <a:p>
            <a:pPr eaLnBrk="1" hangingPunct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68104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err="1" smtClean="0"/>
              <a:t>Roadmap</a:t>
            </a:r>
            <a:r>
              <a:rPr lang="nl-BE" sz="3200" b="1" dirty="0" smtClean="0"/>
              <a:t> 2013-2018 </a:t>
            </a:r>
            <a:br>
              <a:rPr lang="nl-BE" sz="3200" b="1" dirty="0" smtClean="0"/>
            </a:br>
            <a:r>
              <a:rPr lang="nl-BE" sz="2800" b="1" dirty="0" smtClean="0"/>
              <a:t>(www.rtreh.be)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nl-BE" sz="2000" dirty="0" smtClean="0"/>
          </a:p>
          <a:p>
            <a:pPr>
              <a:lnSpc>
                <a:spcPct val="90000"/>
              </a:lnSpc>
            </a:pPr>
            <a:r>
              <a:rPr lang="nl-BE" sz="2000" dirty="0"/>
              <a:t>E</a:t>
            </a:r>
            <a:r>
              <a:rPr lang="nl-BE" sz="2000" dirty="0" smtClean="0"/>
              <a:t>lke houder van een GMD beheert m.b.t. de betrokken patiënt een elektronisch dossier, updatet de relevante gegevens in een SUMEHR en deelt die via </a:t>
            </a:r>
            <a:r>
              <a:rPr lang="nl-BE" sz="2000" dirty="0" err="1" smtClean="0"/>
              <a:t>Vitalink</a:t>
            </a:r>
            <a:r>
              <a:rPr lang="nl-BE" sz="2000" dirty="0" smtClean="0"/>
              <a:t>/</a:t>
            </a:r>
            <a:r>
              <a:rPr lang="nl-BE" sz="2000" dirty="0" err="1" smtClean="0"/>
              <a:t>Intermed</a:t>
            </a:r>
            <a:endParaRPr lang="nl-BE" sz="2000" dirty="0" smtClean="0"/>
          </a:p>
          <a:p>
            <a:pPr lvl="1">
              <a:lnSpc>
                <a:spcPct val="90000"/>
              </a:lnSpc>
            </a:pPr>
            <a:endParaRPr lang="nl-BE" sz="800" dirty="0" smtClean="0"/>
          </a:p>
          <a:p>
            <a:pPr>
              <a:lnSpc>
                <a:spcPct val="90000"/>
              </a:lnSpc>
            </a:pPr>
            <a:r>
              <a:rPr lang="nl-BE" sz="2000" dirty="0"/>
              <a:t>E</a:t>
            </a:r>
            <a:r>
              <a:rPr lang="nl-BE" sz="2000" dirty="0" smtClean="0"/>
              <a:t>lk ziekenhuis beschikt over een gestructureerd elektronisch patiëntendossier</a:t>
            </a:r>
          </a:p>
          <a:p>
            <a:pPr>
              <a:lnSpc>
                <a:spcPct val="90000"/>
              </a:lnSpc>
            </a:pPr>
            <a:endParaRPr lang="nl-BE" sz="800" dirty="0" smtClean="0"/>
          </a:p>
          <a:p>
            <a:pPr>
              <a:lnSpc>
                <a:spcPct val="90000"/>
              </a:lnSpc>
            </a:pPr>
            <a:r>
              <a:rPr lang="nl-BE" sz="2000" dirty="0"/>
              <a:t>Z</a:t>
            </a:r>
            <a:r>
              <a:rPr lang="nl-BE" sz="2000" dirty="0" smtClean="0"/>
              <a:t>iekenhuisdocumenten worden veralgemeend gedeeld via het hub-</a:t>
            </a:r>
            <a:r>
              <a:rPr lang="nl-BE" sz="2000" dirty="0" err="1" smtClean="0"/>
              <a:t>metahub</a:t>
            </a:r>
            <a:r>
              <a:rPr lang="nl-BE" sz="2000" dirty="0" smtClean="0"/>
              <a:t>-systeem</a:t>
            </a:r>
          </a:p>
          <a:p>
            <a:pPr>
              <a:lnSpc>
                <a:spcPct val="90000"/>
              </a:lnSpc>
            </a:pPr>
            <a:endParaRPr lang="nl-BE" sz="800" dirty="0" smtClean="0"/>
          </a:p>
          <a:p>
            <a:pPr>
              <a:lnSpc>
                <a:spcPct val="90000"/>
              </a:lnSpc>
            </a:pPr>
            <a:r>
              <a:rPr lang="nl-BE" sz="2000" dirty="0"/>
              <a:t>I</a:t>
            </a:r>
            <a:r>
              <a:rPr lang="nl-BE" sz="2000" dirty="0" smtClean="0"/>
              <a:t>ntramurale en extramurale laboratoriumresultaten en verslagen van medische beeldvorming worden gedeeld via het hub-</a:t>
            </a:r>
            <a:r>
              <a:rPr lang="nl-BE" sz="2000" dirty="0" err="1" smtClean="0"/>
              <a:t>metahub</a:t>
            </a:r>
            <a:r>
              <a:rPr lang="nl-BE" sz="2000" dirty="0" smtClean="0"/>
              <a:t>-systeem of via </a:t>
            </a:r>
            <a:r>
              <a:rPr lang="nl-BE" sz="2000" dirty="0" err="1" smtClean="0"/>
              <a:t>Vitalink</a:t>
            </a:r>
            <a:r>
              <a:rPr lang="nl-BE" sz="2000" dirty="0" smtClean="0"/>
              <a:t>/</a:t>
            </a:r>
            <a:r>
              <a:rPr lang="nl-BE" sz="2000" dirty="0" err="1" smtClean="0"/>
              <a:t>Intermed</a:t>
            </a:r>
            <a:endParaRPr lang="nl-BE" sz="2000" dirty="0" smtClean="0"/>
          </a:p>
          <a:p>
            <a:pPr>
              <a:lnSpc>
                <a:spcPct val="90000"/>
              </a:lnSpc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89767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err="1" smtClean="0"/>
              <a:t>Roadmap</a:t>
            </a:r>
            <a:r>
              <a:rPr lang="nl-BE" sz="3200" b="1" dirty="0" smtClean="0"/>
              <a:t> 2013-2018 </a:t>
            </a:r>
            <a:br>
              <a:rPr lang="nl-BE" sz="3200" b="1" dirty="0" smtClean="0"/>
            </a:br>
            <a:r>
              <a:rPr lang="nl-BE" sz="2800" b="1" dirty="0" smtClean="0"/>
              <a:t>(www.rtreh.be)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nl-BE" sz="2000" dirty="0" smtClean="0"/>
          </a:p>
          <a:p>
            <a:pPr>
              <a:lnSpc>
                <a:spcPct val="90000"/>
              </a:lnSpc>
            </a:pPr>
            <a:r>
              <a:rPr lang="nl-BE" sz="2000" dirty="0"/>
              <a:t>D</a:t>
            </a:r>
            <a:r>
              <a:rPr lang="nl-BE" sz="2000" dirty="0" smtClean="0"/>
              <a:t>e </a:t>
            </a:r>
            <a:r>
              <a:rPr lang="nl-BE" sz="2000" dirty="0"/>
              <a:t>gegevens m.b.t. de afgeleverde </a:t>
            </a:r>
            <a:r>
              <a:rPr lang="nl-BE" sz="2000" dirty="0" smtClean="0"/>
              <a:t>geneesmiddelen en </a:t>
            </a:r>
            <a:r>
              <a:rPr lang="nl-BE" sz="2000" dirty="0"/>
              <a:t>het medicatieschema worden elektronisch </a:t>
            </a:r>
            <a:r>
              <a:rPr lang="nl-BE" sz="2000" dirty="0" smtClean="0"/>
              <a:t>gedeeld</a:t>
            </a:r>
          </a:p>
          <a:p>
            <a:pPr>
              <a:lnSpc>
                <a:spcPct val="90000"/>
              </a:lnSpc>
            </a:pPr>
            <a:endParaRPr lang="nl-BE" sz="800" dirty="0"/>
          </a:p>
          <a:p>
            <a:pPr lvl="1">
              <a:lnSpc>
                <a:spcPct val="90000"/>
              </a:lnSpc>
            </a:pPr>
            <a:r>
              <a:rPr lang="nl-BE" sz="2000" dirty="0"/>
              <a:t>gedeeld farmaceutisch dossier als authentieke bron voor de afgeleverde geneesmiddelen </a:t>
            </a:r>
            <a:endParaRPr lang="nl-BE" sz="2000" dirty="0" smtClean="0"/>
          </a:p>
          <a:p>
            <a:pPr lvl="1">
              <a:lnSpc>
                <a:spcPct val="90000"/>
              </a:lnSpc>
            </a:pPr>
            <a:endParaRPr lang="nl-BE" sz="800" dirty="0"/>
          </a:p>
          <a:p>
            <a:pPr lvl="1">
              <a:lnSpc>
                <a:spcPct val="90000"/>
              </a:lnSpc>
            </a:pPr>
            <a:r>
              <a:rPr lang="nl-BE" sz="2000" dirty="0" err="1"/>
              <a:t>Vitalink</a:t>
            </a:r>
            <a:r>
              <a:rPr lang="nl-BE" sz="2000" dirty="0"/>
              <a:t> en </a:t>
            </a:r>
            <a:r>
              <a:rPr lang="nl-BE" sz="2000" dirty="0" err="1"/>
              <a:t>Intermed</a:t>
            </a:r>
            <a:r>
              <a:rPr lang="nl-BE" sz="2000" dirty="0"/>
              <a:t> als authentieke bronnen voor het medicatieschema</a:t>
            </a:r>
          </a:p>
          <a:p>
            <a:pPr>
              <a:lnSpc>
                <a:spcPct val="90000"/>
              </a:lnSpc>
            </a:pPr>
            <a:endParaRPr lang="nl-BE" sz="800" dirty="0"/>
          </a:p>
          <a:p>
            <a:pPr>
              <a:lnSpc>
                <a:spcPct val="90000"/>
              </a:lnSpc>
            </a:pPr>
            <a:r>
              <a:rPr lang="nl-BE" sz="2000" dirty="0"/>
              <a:t>H</a:t>
            </a:r>
            <a:r>
              <a:rPr lang="nl-BE" sz="2000" dirty="0" smtClean="0"/>
              <a:t>et </a:t>
            </a:r>
            <a:r>
              <a:rPr lang="nl-BE" sz="2000" dirty="0"/>
              <a:t>ambulant elektronisch voorschrift voor geneesmiddelen wordt veralgemeend en uitgebreid tot andere voorschriften (kinesitherapie, verpleegkunde, laboratoriumonderzoeken, medische beeldvorming)</a:t>
            </a:r>
          </a:p>
          <a:p>
            <a:pPr>
              <a:lnSpc>
                <a:spcPct val="90000"/>
              </a:lnSpc>
            </a:pPr>
            <a:endParaRPr lang="nl-BE" sz="800" dirty="0"/>
          </a:p>
          <a:p>
            <a:pPr>
              <a:lnSpc>
                <a:spcPct val="90000"/>
              </a:lnSpc>
            </a:pPr>
            <a:r>
              <a:rPr lang="nl-BE" sz="2000" dirty="0"/>
              <a:t>P</a:t>
            </a:r>
            <a:r>
              <a:rPr lang="nl-BE" sz="2000" dirty="0" smtClean="0"/>
              <a:t>er </a:t>
            </a:r>
            <a:r>
              <a:rPr lang="nl-BE" sz="2000" dirty="0"/>
              <a:t>zorgberoep wordt de minimale inhoud van een elektronisch patiëntendossier vastgelegd</a:t>
            </a:r>
          </a:p>
          <a:p>
            <a:pPr>
              <a:lnSpc>
                <a:spcPct val="90000"/>
              </a:lnSpc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01340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err="1" smtClean="0"/>
              <a:t>Roadmap</a:t>
            </a:r>
            <a:r>
              <a:rPr lang="nl-BE" sz="3200" b="1" dirty="0" smtClean="0"/>
              <a:t> 2013-2018 </a:t>
            </a:r>
            <a:br>
              <a:rPr lang="nl-BE" sz="3200" b="1" dirty="0" smtClean="0"/>
            </a:br>
            <a:r>
              <a:rPr lang="nl-BE" sz="2800" b="1" dirty="0" smtClean="0"/>
              <a:t>(www.rtreh.be)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endParaRPr lang="nl-BE" sz="800" dirty="0" smtClean="0"/>
          </a:p>
          <a:p>
            <a:r>
              <a:rPr lang="nl-BE" sz="2000" dirty="0" smtClean="0"/>
              <a:t>Veralgemeend </a:t>
            </a:r>
            <a:r>
              <a:rPr lang="nl-BE" sz="2000" dirty="0"/>
              <a:t>gebruik van de </a:t>
            </a:r>
            <a:r>
              <a:rPr lang="nl-BE" sz="2000" dirty="0" err="1" smtClean="0">
                <a:solidFill>
                  <a:srgbClr val="3E6E5A"/>
                </a:solidFill>
              </a:rPr>
              <a:t>eHealth</a:t>
            </a:r>
            <a:r>
              <a:rPr lang="nl-BE" sz="2000" dirty="0" err="1" smtClean="0"/>
              <a:t>Box</a:t>
            </a:r>
            <a:endParaRPr lang="nl-BE" sz="2000" dirty="0" smtClean="0"/>
          </a:p>
          <a:p>
            <a:endParaRPr lang="nl-BE" sz="800" dirty="0"/>
          </a:p>
          <a:p>
            <a:r>
              <a:rPr lang="nl-BE" sz="2000" dirty="0"/>
              <a:t>T</a:t>
            </a:r>
            <a:r>
              <a:rPr lang="nl-BE" sz="2000" dirty="0" smtClean="0"/>
              <a:t>raceerbaarheid </a:t>
            </a:r>
            <a:r>
              <a:rPr lang="nl-BE" sz="2000" dirty="0"/>
              <a:t>van </a:t>
            </a:r>
            <a:r>
              <a:rPr lang="nl-BE" sz="2000" dirty="0" smtClean="0"/>
              <a:t>implantaten</a:t>
            </a:r>
          </a:p>
          <a:p>
            <a:endParaRPr lang="nl-BE" sz="800" dirty="0"/>
          </a:p>
          <a:p>
            <a:r>
              <a:rPr lang="nl-BE" sz="2000" dirty="0"/>
              <a:t>U</a:t>
            </a:r>
            <a:r>
              <a:rPr lang="nl-BE" sz="2000" dirty="0" smtClean="0"/>
              <a:t>itwerken </a:t>
            </a:r>
            <a:r>
              <a:rPr lang="nl-BE" sz="2000" dirty="0"/>
              <a:t>van een nationaal </a:t>
            </a:r>
            <a:r>
              <a:rPr lang="nl-BE" sz="2000" dirty="0" smtClean="0"/>
              <a:t>terminologiebeleid</a:t>
            </a:r>
          </a:p>
          <a:p>
            <a:endParaRPr lang="nl-BE" sz="800" dirty="0"/>
          </a:p>
          <a:p>
            <a:r>
              <a:rPr lang="nl-BE" sz="2000" dirty="0"/>
              <a:t>U</a:t>
            </a:r>
            <a:r>
              <a:rPr lang="nl-BE" sz="2000" dirty="0" smtClean="0"/>
              <a:t>itbreiding </a:t>
            </a:r>
            <a:r>
              <a:rPr lang="nl-BE" sz="2000" dirty="0"/>
              <a:t>van het hub-</a:t>
            </a:r>
            <a:r>
              <a:rPr lang="nl-BE" sz="2000" dirty="0" err="1"/>
              <a:t>metahubsysteem</a:t>
            </a:r>
            <a:r>
              <a:rPr lang="nl-BE" sz="2000" dirty="0"/>
              <a:t> tot psychiatrische ziekenhuizen en </a:t>
            </a:r>
            <a:r>
              <a:rPr lang="nl-BE" sz="2000" dirty="0" smtClean="0"/>
              <a:t>rustoorden</a:t>
            </a:r>
          </a:p>
          <a:p>
            <a:endParaRPr lang="nl-BE" sz="800" dirty="0"/>
          </a:p>
          <a:p>
            <a:r>
              <a:rPr lang="nl-BE" sz="2000" dirty="0"/>
              <a:t>E</a:t>
            </a:r>
            <a:r>
              <a:rPr lang="nl-BE" sz="2000" dirty="0" smtClean="0"/>
              <a:t>volutie </a:t>
            </a:r>
            <a:r>
              <a:rPr lang="nl-BE" sz="2000" dirty="0"/>
              <a:t>van </a:t>
            </a:r>
            <a:r>
              <a:rPr lang="nl-BE" sz="2000" dirty="0" err="1"/>
              <a:t>BelRAI</a:t>
            </a:r>
            <a:r>
              <a:rPr lang="nl-BE" sz="2000" dirty="0"/>
              <a:t> als </a:t>
            </a:r>
            <a:r>
              <a:rPr lang="nl-BE" sz="2000" dirty="0" smtClean="0"/>
              <a:t>evaluatie-instrument</a:t>
            </a:r>
          </a:p>
          <a:p>
            <a:endParaRPr lang="nl-BE" sz="800" dirty="0"/>
          </a:p>
          <a:p>
            <a:r>
              <a:rPr lang="nl-BE" sz="2000" dirty="0"/>
              <a:t>M</a:t>
            </a:r>
            <a:r>
              <a:rPr lang="nl-BE" sz="2000" dirty="0" smtClean="0"/>
              <a:t>aatschappelijk </a:t>
            </a:r>
            <a:r>
              <a:rPr lang="nl-BE" sz="2000" dirty="0"/>
              <a:t>debat over de al dan niet modulaire toegangsrechten tot </a:t>
            </a:r>
            <a:r>
              <a:rPr lang="nl-BE" sz="2000" dirty="0" smtClean="0"/>
              <a:t>patiëntgegevens</a:t>
            </a:r>
          </a:p>
          <a:p>
            <a:endParaRPr lang="nl-BE" sz="800" dirty="0"/>
          </a:p>
          <a:p>
            <a:r>
              <a:rPr lang="nl-BE" sz="2000" dirty="0"/>
              <a:t>O</a:t>
            </a:r>
            <a:r>
              <a:rPr lang="nl-BE" sz="2000" dirty="0" smtClean="0"/>
              <a:t>rganisatie </a:t>
            </a:r>
            <a:r>
              <a:rPr lang="nl-BE" sz="2000" dirty="0"/>
              <a:t>van toegang door de patiënt tot zijn </a:t>
            </a:r>
            <a:r>
              <a:rPr lang="nl-BE" sz="2000" dirty="0" smtClean="0"/>
              <a:t>gegevens</a:t>
            </a:r>
          </a:p>
          <a:p>
            <a:endParaRPr lang="nl-BE" sz="800" dirty="0"/>
          </a:p>
          <a:p>
            <a:r>
              <a:rPr lang="nl-BE" sz="2000" dirty="0"/>
              <a:t>A</a:t>
            </a:r>
            <a:r>
              <a:rPr lang="nl-BE" sz="2000" dirty="0" smtClean="0"/>
              <a:t>anpassing </a:t>
            </a:r>
            <a:r>
              <a:rPr lang="nl-BE" sz="2000" dirty="0"/>
              <a:t>van de reglementering en van de financiering als incentives voor het ICT-gebruik</a:t>
            </a:r>
          </a:p>
          <a:p>
            <a:endParaRPr lang="nl-NL" sz="2000" dirty="0"/>
          </a:p>
          <a:p>
            <a:pPr>
              <a:lnSpc>
                <a:spcPct val="90000"/>
              </a:lnSpc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58257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38200"/>
          </a:xfrm>
          <a:prstGeom prst="rect">
            <a:avLst/>
          </a:prstGeom>
        </p:spPr>
        <p:txBody>
          <a:bodyPr/>
          <a:lstStyle/>
          <a:p>
            <a:r>
              <a:rPr lang="nl-BE" sz="3200" b="1" dirty="0" err="1" smtClean="0"/>
              <a:t>Roadmap</a:t>
            </a:r>
            <a:r>
              <a:rPr lang="nl-BE" sz="3200" b="1" dirty="0" smtClean="0"/>
              <a:t> 2013-2018 </a:t>
            </a:r>
            <a:br>
              <a:rPr lang="nl-BE" sz="3200" b="1" dirty="0" smtClean="0"/>
            </a:br>
            <a:r>
              <a:rPr lang="nl-BE" sz="2800" b="1" dirty="0" smtClean="0"/>
              <a:t>(www.rtreh.be)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lang="nl-BE" sz="800" dirty="0" smtClean="0"/>
          </a:p>
          <a:p>
            <a:r>
              <a:rPr lang="nl-BE" sz="2000" dirty="0"/>
              <a:t>O</a:t>
            </a:r>
            <a:r>
              <a:rPr lang="nl-BE" sz="2000" dirty="0" smtClean="0"/>
              <a:t>pname </a:t>
            </a:r>
            <a:r>
              <a:rPr lang="nl-BE" sz="2000" dirty="0"/>
              <a:t>van e-gezondheid in de opleiding van </a:t>
            </a:r>
            <a:r>
              <a:rPr lang="nl-BE" sz="2000" dirty="0" smtClean="0"/>
              <a:t>zorgverstrekkers</a:t>
            </a:r>
          </a:p>
          <a:p>
            <a:endParaRPr lang="nl-BE" sz="800" dirty="0"/>
          </a:p>
          <a:p>
            <a:r>
              <a:rPr lang="nl-BE" sz="2000" dirty="0"/>
              <a:t>I</a:t>
            </a:r>
            <a:r>
              <a:rPr lang="nl-BE" sz="2000" dirty="0" smtClean="0"/>
              <a:t>nvoering </a:t>
            </a:r>
            <a:r>
              <a:rPr lang="nl-BE" sz="2000" dirty="0" err="1"/>
              <a:t>MyCarenet</a:t>
            </a:r>
            <a:r>
              <a:rPr lang="nl-BE" sz="2000" dirty="0"/>
              <a:t>-diensten (elektronische facturatie derde betaler, elektronische raadpleging verzekerbaarheid, elektronische uitwisseling tussen ziekenhuis en ziekenfonds bij hospitalisatie, </a:t>
            </a:r>
            <a:r>
              <a:rPr lang="nl-BE" sz="2000" dirty="0" smtClean="0"/>
              <a:t>...)</a:t>
            </a:r>
          </a:p>
          <a:p>
            <a:endParaRPr lang="nl-BE" sz="800" dirty="0"/>
          </a:p>
          <a:p>
            <a:r>
              <a:rPr lang="nl-BE" sz="2000" dirty="0"/>
              <a:t>I</a:t>
            </a:r>
            <a:r>
              <a:rPr lang="nl-BE" sz="2000" dirty="0" smtClean="0"/>
              <a:t>nventaris </a:t>
            </a:r>
            <a:r>
              <a:rPr lang="nl-BE" sz="2000" dirty="0"/>
              <a:t>en consolidatie van </a:t>
            </a:r>
            <a:r>
              <a:rPr lang="nl-BE" sz="2000" dirty="0" smtClean="0"/>
              <a:t>registers</a:t>
            </a:r>
          </a:p>
          <a:p>
            <a:endParaRPr lang="nl-BE" sz="800" dirty="0"/>
          </a:p>
          <a:p>
            <a:r>
              <a:rPr lang="nl-BE" sz="2000" dirty="0"/>
              <a:t>A</a:t>
            </a:r>
            <a:r>
              <a:rPr lang="nl-BE" sz="2000" dirty="0" smtClean="0"/>
              <a:t>ctieplan </a:t>
            </a:r>
            <a:r>
              <a:rPr lang="nl-BE" sz="2000" dirty="0"/>
              <a:t>voor verdere administratieve </a:t>
            </a:r>
            <a:r>
              <a:rPr lang="nl-BE" sz="2000" dirty="0" smtClean="0"/>
              <a:t>vereenvoudiging</a:t>
            </a:r>
          </a:p>
          <a:p>
            <a:endParaRPr lang="nl-BE" sz="800" dirty="0"/>
          </a:p>
          <a:p>
            <a:r>
              <a:rPr lang="nl-BE" sz="2000" dirty="0"/>
              <a:t>M</a:t>
            </a:r>
            <a:r>
              <a:rPr lang="nl-BE" sz="2000" dirty="0" smtClean="0"/>
              <a:t>onitoring </a:t>
            </a:r>
            <a:r>
              <a:rPr lang="nl-BE" sz="2000" dirty="0"/>
              <a:t>en uitvoering van het actieplan</a:t>
            </a:r>
            <a:endParaRPr lang="nl-NL" sz="2000" dirty="0"/>
          </a:p>
          <a:p>
            <a:endParaRPr lang="nl-NL" sz="2000" dirty="0"/>
          </a:p>
          <a:p>
            <a:pPr>
              <a:lnSpc>
                <a:spcPct val="90000"/>
              </a:lnSpc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964728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11123" y="3512892"/>
            <a:ext cx="4415381" cy="1822976"/>
            <a:chOff x="827584" y="4305393"/>
            <a:chExt cx="4415381" cy="182297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73" y="5589240"/>
              <a:ext cx="872121" cy="539129"/>
            </a:xfrm>
            <a:prstGeom prst="rect">
              <a:avLst/>
            </a:prstGeom>
          </p:spPr>
        </p:pic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2688068732"/>
                </p:ext>
              </p:extLst>
            </p:nvPr>
          </p:nvGraphicFramePr>
          <p:xfrm>
            <a:off x="827584" y="4305393"/>
            <a:ext cx="4415381" cy="1368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92" b="99189" l="0" r="100000">
                        <a14:foregroundMark x1="35946" y1="19189" x2="35946" y2="19189"/>
                        <a14:foregroundMark x1="57568" y1="27568" x2="57568" y2="27568"/>
                        <a14:foregroundMark x1="59459" y1="46216" x2="59459" y2="4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18" y="3304955"/>
            <a:ext cx="1536762" cy="1536762"/>
          </a:xfrm>
          <a:prstGeom prst="rect">
            <a:avLst/>
          </a:prstGeom>
          <a:ln>
            <a:noFill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3200" b="1" dirty="0" err="1" smtClean="0">
                <a:solidFill>
                  <a:srgbClr val="3E6E5A"/>
                </a:solidFill>
              </a:rPr>
              <a:t>eHealth</a:t>
            </a:r>
            <a:r>
              <a:rPr lang="fr-BE" sz="3200" b="1" dirty="0" err="1" smtClean="0"/>
              <a:t>-platform</a:t>
            </a:r>
            <a:r>
              <a:rPr lang="fr-BE" sz="3200" b="1" dirty="0" smtClean="0"/>
              <a:t> </a:t>
            </a:r>
            <a:br>
              <a:rPr lang="fr-BE" sz="3200" b="1" dirty="0" smtClean="0"/>
            </a:br>
            <a:r>
              <a:rPr lang="fr-BE" sz="2400" b="1" dirty="0" smtClean="0"/>
              <a:t>In de </a:t>
            </a:r>
            <a:r>
              <a:rPr lang="fr-BE" sz="2400" b="1" dirty="0" err="1" smtClean="0"/>
              <a:t>praktijk</a:t>
            </a:r>
            <a:endParaRPr lang="fr-BE" sz="2400" b="1" dirty="0" smtClean="0"/>
          </a:p>
        </p:txBody>
      </p:sp>
      <p:sp>
        <p:nvSpPr>
          <p:cNvPr id="8" name="Oval 7"/>
          <p:cNvSpPr/>
          <p:nvPr/>
        </p:nvSpPr>
        <p:spPr>
          <a:xfrm>
            <a:off x="1526319" y="1410608"/>
            <a:ext cx="1952625" cy="1952625"/>
          </a:xfrm>
          <a:prstGeom prst="ellipse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54333" y1="9000" x2="54333" y2="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3641102" y="1703354"/>
            <a:ext cx="2016224" cy="752011"/>
            <a:chOff x="2528844" y="2139533"/>
            <a:chExt cx="2016224" cy="752011"/>
          </a:xfrm>
        </p:grpSpPr>
        <p:sp>
          <p:nvSpPr>
            <p:cNvPr id="4" name="TextBox 3"/>
            <p:cNvSpPr txBox="1"/>
            <p:nvPr/>
          </p:nvSpPr>
          <p:spPr>
            <a:xfrm>
              <a:off x="2528844" y="2139533"/>
              <a:ext cx="2016224" cy="51577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fr-BE" sz="1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 </a:t>
              </a:r>
              <a:r>
                <a:rPr lang="fr-BE" sz="16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patiënt</a:t>
              </a:r>
              <a:r>
                <a:rPr lang="fr-BE" sz="1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raadpleegt</a:t>
              </a:r>
              <a:r>
                <a:rPr lang="fr-BE" sz="1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zijn</a:t>
              </a:r>
              <a:r>
                <a:rPr lang="fr-BE" sz="1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geneesheer</a:t>
              </a:r>
              <a:endParaRPr lang="fr-BE" sz="16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1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28844" y="2747528"/>
              <a:ext cx="2016224" cy="144016"/>
            </a:xfrm>
            <a:prstGeom prst="rightArrow">
              <a:avLst/>
            </a:prstGeom>
            <a:solidFill>
              <a:srgbClr val="3F6D57"/>
            </a:solidFill>
            <a:ln>
              <a:solidFill>
                <a:srgbClr val="3E6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24477" y="1477850"/>
            <a:ext cx="1857415" cy="1866117"/>
          </a:xfrm>
          <a:prstGeom prst="rect">
            <a:avLst/>
          </a:prstGeom>
          <a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24667" y1="24333" x2="24667" y2="24333"/>
                          <a14:foregroundMark x1="61000" y1="34667" x2="61000" y2="34667"/>
                          <a14:foregroundMark x1="85000" y1="32167" x2="85000" y2="32167"/>
                          <a14:foregroundMark x1="90500" y1="54833" x2="90500" y2="54833"/>
                          <a14:foregroundMark x1="81667" y1="63667" x2="81667" y2="63667"/>
                          <a14:foregroundMark x1="56500" y1="54833" x2="56500" y2="54833"/>
                          <a14:foregroundMark x1="28500" y1="73500" x2="28500" y2="73500"/>
                          <a14:foregroundMark x1="35000" y1="71000" x2="35000" y2="71000"/>
                          <a14:foregroundMark x1="45833" y1="90167" x2="45833" y2="90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16200000">
            <a:off x="4412174" y="1832499"/>
            <a:ext cx="391433" cy="3351115"/>
          </a:xfrm>
          <a:prstGeom prst="rect">
            <a:avLst/>
          </a:prstGeom>
        </p:spPr>
        <p:txBody>
          <a:bodyPr vert="vert" wrap="square" lIns="91440" tIns="45720" rIns="91440" bIns="45720" rtlCol="0">
            <a:noAutofit/>
          </a:bodyPr>
          <a:lstStyle/>
          <a:p>
            <a:pPr algn="ctr"/>
            <a:r>
              <a:rPr lang="nl-BE" b="1" dirty="0" smtClean="0">
                <a:solidFill>
                  <a:srgbClr val="C00000"/>
                </a:solidFill>
              </a:rPr>
              <a:t>Administratieve voordelen</a:t>
            </a:r>
          </a:p>
        </p:txBody>
      </p:sp>
      <p:sp>
        <p:nvSpPr>
          <p:cNvPr id="27" name="Curved Left Arrow 26"/>
          <p:cNvSpPr/>
          <p:nvPr/>
        </p:nvSpPr>
        <p:spPr>
          <a:xfrm flipH="1">
            <a:off x="882402" y="4368787"/>
            <a:ext cx="720080" cy="1585894"/>
          </a:xfrm>
          <a:prstGeom prst="curvedLeftArrow">
            <a:avLst/>
          </a:prstGeom>
          <a:solidFill>
            <a:srgbClr val="3E6E5A"/>
          </a:solidFill>
          <a:ln>
            <a:solidFill>
              <a:srgbClr val="3E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28" name="Group 1027"/>
          <p:cNvGrpSpPr/>
          <p:nvPr/>
        </p:nvGrpSpPr>
        <p:grpSpPr>
          <a:xfrm>
            <a:off x="1609313" y="5362230"/>
            <a:ext cx="6413643" cy="840772"/>
            <a:chOff x="1380654" y="5494811"/>
            <a:chExt cx="6413643" cy="840772"/>
          </a:xfrm>
        </p:grpSpPr>
        <p:sp>
          <p:nvSpPr>
            <p:cNvPr id="1027" name="Rectangle 1026"/>
            <p:cNvSpPr/>
            <p:nvPr/>
          </p:nvSpPr>
          <p:spPr>
            <a:xfrm>
              <a:off x="5859534" y="5494811"/>
              <a:ext cx="1934763" cy="840772"/>
            </a:xfrm>
            <a:prstGeom prst="rect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0654" y="5540558"/>
              <a:ext cx="4595876" cy="59970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l"/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Mogelijkheid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om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therapeutische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relaties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en </a:t>
              </a:r>
              <a:r>
                <a:rPr lang="fr-BE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geïnformeerde</a:t>
              </a:r>
              <a:r>
                <a:rPr lang="fr-BE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toestemming</a:t>
              </a:r>
              <a:r>
                <a:rPr lang="fr-BE" sz="1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te </a:t>
              </a:r>
              <a:r>
                <a:rPr lang="fr-BE" sz="1400" b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registreren</a:t>
              </a:r>
              <a:endPara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670" y="5531037"/>
              <a:ext cx="768319" cy="76831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49" y="5540558"/>
              <a:ext cx="768319" cy="76831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84" y="4616718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1" y="4616718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55" y="5960763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19" y="5960763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1" y="5960763"/>
            <a:ext cx="432000" cy="432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4437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2955608" y="2523164"/>
            <a:ext cx="3054830" cy="2657760"/>
            <a:chOff x="2955608" y="2523164"/>
            <a:chExt cx="3054830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848" y="2523164"/>
              <a:ext cx="2657760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40220" y="3179115"/>
              <a:ext cx="1385017" cy="1345859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 b="1" dirty="0">
                  <a:solidFill>
                    <a:schemeClr val="bg1"/>
                  </a:solidFill>
                </a:rPr>
                <a:t>Medische voordelen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9173" y="2669854"/>
              <a:ext cx="552302" cy="606746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094" y="2669854"/>
              <a:ext cx="562491" cy="63458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5237" y="3834211"/>
              <a:ext cx="785201" cy="960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094" y="4432257"/>
              <a:ext cx="562491" cy="6754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888" y="4425994"/>
              <a:ext cx="611405" cy="64065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825"/>
              <a:ext cx="884612" cy="212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3366605" y="4012647"/>
              <a:ext cx="483518" cy="48351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256567" y="4578498"/>
              <a:ext cx="488154" cy="48815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350" y1="24786" x2="27350" y2="24786"/>
                          <a14:foregroundMark x1="58120" y1="26496" x2="58120" y2="26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20318" y="4044588"/>
              <a:ext cx="488154" cy="48815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276225" y="2669854"/>
              <a:ext cx="482940" cy="48294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43115" y="3201159"/>
              <a:ext cx="482940" cy="4829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50877" y1="11404" x2="50877" y2="11404"/>
                          <a14:foregroundMark x1="66667" y1="51754" x2="67544" y2="50877"/>
                          <a14:foregroundMark x1="65789" y1="29825" x2="65789" y2="29825"/>
                          <a14:foregroundMark x1="33333" y1="29825" x2="33333" y2="29825"/>
                          <a14:foregroundMark x1="31579" y1="46491" x2="31579" y2="46491"/>
                          <a14:foregroundMark x1="78947" y1="79825" x2="78947" y2="79825"/>
                          <a14:foregroundMark x1="78070" y1="90351" x2="76316" y2="90351"/>
                          <a14:foregroundMark x1="59649" y1="89474" x2="59649" y2="89474"/>
                          <a14:foregroundMark x1="58772" y1="79825" x2="58772" y2="79825"/>
                          <a14:foregroundMark x1="40351" y1="81579" x2="40351" y2="81579"/>
                          <a14:foregroundMark x1="37719" y1="90351" x2="37719" y2="90351"/>
                          <a14:foregroundMark x1="21053" y1="89474" x2="21053" y2="89474"/>
                          <a14:foregroundMark x1="21053" y1="81579" x2="21053" y2="81579"/>
                          <a14:foregroundMark x1="24561" y1="66667" x2="24561" y2="66667"/>
                          <a14:foregroundMark x1="34211" y1="66667" x2="34211" y2="66667"/>
                          <a14:foregroundMark x1="64035" y1="64912" x2="64035" y2="64912"/>
                          <a14:foregroundMark x1="74561" y1="66667" x2="7456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90861" y="3204316"/>
              <a:ext cx="476625" cy="476625"/>
            </a:xfrm>
            <a:prstGeom prst="rect">
              <a:avLst/>
            </a:prstGeom>
          </p:spPr>
        </p:pic>
      </p:grpSp>
      <p:sp>
        <p:nvSpPr>
          <p:cNvPr id="9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1772" y="188640"/>
            <a:ext cx="822960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3200" dirty="0" err="1">
                <a:solidFill>
                  <a:srgbClr val="3E6E5A"/>
                </a:solidFill>
              </a:rPr>
              <a:t>eHealth</a:t>
            </a:r>
            <a:r>
              <a:rPr lang="fr-BE" sz="3200" dirty="0" err="1"/>
              <a:t>-platform</a:t>
            </a:r>
            <a:r>
              <a:rPr lang="fr-BE" sz="3200" dirty="0"/>
              <a:t> </a:t>
            </a:r>
            <a:br>
              <a:rPr lang="fr-BE" sz="3200" dirty="0"/>
            </a:br>
            <a:r>
              <a:rPr lang="fr-BE" sz="2400" b="1" dirty="0" smtClean="0"/>
              <a:t>In de </a:t>
            </a:r>
            <a:r>
              <a:rPr lang="fr-BE" sz="2400" b="1" dirty="0" err="1" smtClean="0"/>
              <a:t>praktijk</a:t>
            </a:r>
            <a:endParaRPr lang="fr-BE" sz="2400" b="1" dirty="0" smtClean="0"/>
          </a:p>
        </p:txBody>
      </p:sp>
      <p:grpSp>
        <p:nvGrpSpPr>
          <p:cNvPr id="108" name="Group 107"/>
          <p:cNvGrpSpPr/>
          <p:nvPr/>
        </p:nvGrpSpPr>
        <p:grpSpPr>
          <a:xfrm>
            <a:off x="483110" y="5136172"/>
            <a:ext cx="3240360" cy="1088504"/>
            <a:chOff x="483110" y="5136172"/>
            <a:chExt cx="3240360" cy="1088504"/>
          </a:xfrm>
        </p:grpSpPr>
        <p:grpSp>
          <p:nvGrpSpPr>
            <p:cNvPr id="68" name="Group 67"/>
            <p:cNvGrpSpPr/>
            <p:nvPr/>
          </p:nvGrpSpPr>
          <p:grpSpPr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40" y="5107746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21018" y="5137888"/>
                <a:ext cx="2023658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Raadplegen </a:t>
                </a:r>
                <a:r>
                  <a:rPr lang="nl-BE" dirty="0">
                    <a:solidFill>
                      <a:schemeClr val="bg1"/>
                    </a:solidFill>
                  </a:rPr>
                  <a:t>van laboresultaten </a:t>
                </a:r>
              </a:p>
              <a:p>
                <a:pPr algn="l"/>
                <a:endParaRPr lang="en-US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67" b="97667" l="500" r="100000">
                          <a14:foregroundMark x1="50500" y1="50333" x2="50500" y2="50333"/>
                          <a14:foregroundMark x1="81000" y1="75833" x2="81000" y2="75833"/>
                          <a14:foregroundMark x1="81667" y1="47167" x2="81667" y2="47167"/>
                          <a14:foregroundMark x1="89833" y1="49000" x2="89833" y2="4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19" y="5163796"/>
              <a:ext cx="1016496" cy="1016496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518456" y="1382445"/>
            <a:ext cx="3261456" cy="1158760"/>
            <a:chOff x="518456" y="1382445"/>
            <a:chExt cx="3261456" cy="1158760"/>
          </a:xfrm>
        </p:grpSpPr>
        <p:grpSp>
          <p:nvGrpSpPr>
            <p:cNvPr id="94" name="Group 93"/>
            <p:cNvGrpSpPr/>
            <p:nvPr/>
          </p:nvGrpSpPr>
          <p:grpSpPr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0994" cy="1080121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696" y="1772816"/>
                  <a:ext cx="2088232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680" y="1507880"/>
                <a:ext cx="2088232" cy="10627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 algn="ctr"/>
                <a:r>
                  <a:rPr lang="fr-BE" dirty="0" err="1" smtClean="0">
                    <a:solidFill>
                      <a:schemeClr val="bg1"/>
                    </a:solidFill>
                  </a:rPr>
                  <a:t>Opzoeken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dirty="0" err="1">
                    <a:solidFill>
                      <a:schemeClr val="bg1"/>
                    </a:solidFill>
                  </a:rPr>
                  <a:t>voorgeschiedenis</a:t>
                </a:r>
                <a:r>
                  <a:rPr lang="fr-BE" dirty="0">
                    <a:solidFill>
                      <a:schemeClr val="bg1"/>
                    </a:solidFill>
                  </a:rPr>
                  <a:t> via de </a:t>
                </a:r>
                <a:r>
                  <a:rPr lang="fr-BE" dirty="0" err="1">
                    <a:solidFill>
                      <a:schemeClr val="bg1"/>
                    </a:solidFill>
                  </a:rPr>
                  <a:t>SumEHR</a:t>
                </a:r>
                <a:endParaRPr lang="en-US" dirty="0"/>
              </a:p>
              <a:p>
                <a:pPr algn="l"/>
                <a:endParaRPr lang="en-US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56" y="1382445"/>
              <a:ext cx="1129308" cy="1129308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495636" y="3290765"/>
            <a:ext cx="2459972" cy="1205400"/>
            <a:chOff x="495636" y="3290765"/>
            <a:chExt cx="2459972" cy="1205400"/>
          </a:xfrm>
        </p:grpSpPr>
        <p:grpSp>
          <p:nvGrpSpPr>
            <p:cNvPr id="69" name="Group 68"/>
            <p:cNvGrpSpPr/>
            <p:nvPr/>
          </p:nvGrpSpPr>
          <p:grpSpPr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7972" y="3290765"/>
                <a:ext cx="1307844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68825" y="3462392"/>
                <a:ext cx="1246991" cy="103377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Medicatie-</a:t>
                </a:r>
                <a:r>
                  <a:rPr lang="nl-BE" dirty="0">
                    <a:solidFill>
                      <a:schemeClr val="bg1"/>
                    </a:solidFill>
                  </a:rPr>
                  <a:t/>
                </a:r>
                <a:br>
                  <a:rPr lang="nl-BE" dirty="0">
                    <a:solidFill>
                      <a:schemeClr val="bg1"/>
                    </a:solidFill>
                  </a:rPr>
                </a:br>
                <a:r>
                  <a:rPr lang="nl-BE" dirty="0" smtClean="0">
                    <a:solidFill>
                      <a:schemeClr val="bg1"/>
                    </a:solidFill>
                  </a:rPr>
                  <a:t>schema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26" y="3320177"/>
              <a:ext cx="1086712" cy="1086712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5403035" y="1443044"/>
            <a:ext cx="3255987" cy="1080120"/>
            <a:chOff x="5403035" y="1443044"/>
            <a:chExt cx="3255987" cy="1080120"/>
          </a:xfrm>
        </p:grpSpPr>
        <p:grpSp>
          <p:nvGrpSpPr>
            <p:cNvPr id="70" name="Group 69"/>
            <p:cNvGrpSpPr/>
            <p:nvPr/>
          </p:nvGrpSpPr>
          <p:grpSpPr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926" y="1315063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810" y="1344851"/>
                <a:ext cx="2085975" cy="10389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marL="82550" lvl="0" algn="ctr"/>
                <a:r>
                  <a:rPr lang="nl-BE" dirty="0" smtClean="0">
                    <a:solidFill>
                      <a:schemeClr val="bg1"/>
                    </a:solidFill>
                  </a:rPr>
                  <a:t>Online </a:t>
                </a:r>
                <a:r>
                  <a:rPr lang="nl-BE" dirty="0">
                    <a:solidFill>
                      <a:schemeClr val="bg1"/>
                    </a:solidFill>
                  </a:rPr>
                  <a:t>advies en 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guidelines</a:t>
                </a:r>
              </a:p>
            </p:txBody>
          </p:sp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394" y="1478427"/>
              <a:ext cx="985292" cy="98529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5389884" y="5107746"/>
            <a:ext cx="3269138" cy="1184852"/>
            <a:chOff x="5389884" y="5107746"/>
            <a:chExt cx="3269138" cy="1184852"/>
          </a:xfrm>
        </p:grpSpPr>
        <p:grpSp>
          <p:nvGrpSpPr>
            <p:cNvPr id="71" name="Group 70"/>
            <p:cNvGrpSpPr/>
            <p:nvPr/>
          </p:nvGrpSpPr>
          <p:grpSpPr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303" y="5117132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8188" y="5147274"/>
                <a:ext cx="2085974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marL="177800" lvl="0" algn="ctr"/>
                <a:r>
                  <a:rPr lang="nl-BE" dirty="0" smtClean="0">
                    <a:solidFill>
                      <a:schemeClr val="bg1"/>
                    </a:solidFill>
                  </a:rPr>
                  <a:t>Elektronische verwijsbrief</a:t>
                </a:r>
                <a:endParaRPr lang="en-US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9884" y="5104775"/>
                <a:ext cx="1241108" cy="124110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2196" y="5445224"/>
                <a:ext cx="174979" cy="174979"/>
              </a:xfrm>
              <a:prstGeom prst="rect">
                <a:avLst/>
              </a:prstGeom>
            </p:spPr>
          </p:pic>
        </p:grpSp>
      </p:grpSp>
      <p:grpSp>
        <p:nvGrpSpPr>
          <p:cNvPr id="110" name="Group 109"/>
          <p:cNvGrpSpPr/>
          <p:nvPr/>
        </p:nvGrpSpPr>
        <p:grpSpPr>
          <a:xfrm>
            <a:off x="6010438" y="3294151"/>
            <a:ext cx="2648583" cy="1118781"/>
            <a:chOff x="6010438" y="3294151"/>
            <a:chExt cx="2648583" cy="1118781"/>
          </a:xfrm>
        </p:grpSpPr>
        <p:grpSp>
          <p:nvGrpSpPr>
            <p:cNvPr id="41" name="Group 40"/>
            <p:cNvGrpSpPr/>
            <p:nvPr/>
          </p:nvGrpSpPr>
          <p:grpSpPr>
            <a:xfrm>
              <a:off x="6010438" y="3294151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729" y="3418319"/>
                <a:ext cx="1460703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730" y="3420196"/>
                <a:ext cx="1499199" cy="10801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Elektronische</a:t>
                </a:r>
                <a:r>
                  <a:rPr lang="nl-BE" dirty="0" smtClean="0"/>
                  <a:t> </a:t>
                </a:r>
                <a:r>
                  <a:rPr lang="nl-BE" dirty="0">
                    <a:solidFill>
                      <a:schemeClr val="bg1"/>
                    </a:solidFill>
                  </a:rPr>
                  <a:t>voorschriften</a:t>
                </a:r>
                <a:endParaRPr lang="en-US" dirty="0"/>
              </a:p>
              <a:p>
                <a:pPr algn="l"/>
                <a:endParaRPr lang="en-US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213" y="3401807"/>
                <a:ext cx="1080120" cy="108012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944" y="3481442"/>
                <a:ext cx="270030" cy="2700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54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3125369" y="2524478"/>
            <a:ext cx="2958799" cy="2776730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848" y="2523164"/>
              <a:ext cx="2657760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40220" y="3179115"/>
              <a:ext cx="1385017" cy="1345859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 b="1" dirty="0" smtClean="0">
                  <a:solidFill>
                    <a:schemeClr val="bg1"/>
                  </a:solidFill>
                </a:rPr>
                <a:t>Voordelen bij afsluiting </a:t>
              </a:r>
              <a:endParaRPr lang="nl-BE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3888" y="2549261"/>
              <a:ext cx="617587" cy="727339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494" y="2614303"/>
              <a:ext cx="583242" cy="6625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6171" y="4163972"/>
              <a:ext cx="871274" cy="199818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7695" y="4532743"/>
              <a:ext cx="0" cy="76715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20"/>
              <a:ext cx="803678" cy="153753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3732318" y="4484927"/>
              <a:ext cx="483518" cy="48351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798838" y="4498483"/>
              <a:ext cx="488154" cy="48815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350" y1="24786" x2="27350" y2="24786"/>
                          <a14:foregroundMark x1="58120" y1="26496" x2="58120" y2="26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86993" y="3749313"/>
              <a:ext cx="488154" cy="48815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4276225" y="2669854"/>
              <a:ext cx="482940" cy="48294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5243115" y="3201159"/>
              <a:ext cx="482940" cy="4829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50877" y1="11404" x2="50877" y2="11404"/>
                          <a14:foregroundMark x1="66667" y1="51754" x2="67544" y2="50877"/>
                          <a14:foregroundMark x1="65789" y1="29825" x2="65789" y2="29825"/>
                          <a14:foregroundMark x1="33333" y1="29825" x2="33333" y2="29825"/>
                          <a14:foregroundMark x1="31579" y1="46491" x2="31579" y2="46491"/>
                          <a14:foregroundMark x1="78947" y1="79825" x2="78947" y2="79825"/>
                          <a14:foregroundMark x1="78070" y1="90351" x2="76316" y2="90351"/>
                          <a14:foregroundMark x1="59649" y1="89474" x2="59649" y2="89474"/>
                          <a14:foregroundMark x1="58772" y1="79825" x2="58772" y2="79825"/>
                          <a14:foregroundMark x1="40351" y1="81579" x2="40351" y2="81579"/>
                          <a14:foregroundMark x1="37719" y1="90351" x2="37719" y2="90351"/>
                          <a14:foregroundMark x1="21053" y1="89474" x2="21053" y2="89474"/>
                          <a14:foregroundMark x1="21053" y1="81579" x2="21053" y2="81579"/>
                          <a14:foregroundMark x1="24561" y1="66667" x2="24561" y2="66667"/>
                          <a14:foregroundMark x1="34211" y1="66667" x2="34211" y2="66667"/>
                          <a14:foregroundMark x1="64035" y1="64912" x2="64035" y2="64912"/>
                          <a14:foregroundMark x1="74561" y1="66667" x2="74561" y2="6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25575" y="3365506"/>
              <a:ext cx="476625" cy="476625"/>
            </a:xfrm>
            <a:prstGeom prst="rect">
              <a:avLst/>
            </a:prstGeom>
          </p:spPr>
        </p:pic>
      </p:grpSp>
      <p:sp>
        <p:nvSpPr>
          <p:cNvPr id="9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1772" y="188640"/>
            <a:ext cx="822960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BE" sz="3200" dirty="0" err="1">
                <a:solidFill>
                  <a:srgbClr val="3E6E5A"/>
                </a:solidFill>
              </a:rPr>
              <a:t>eHealth</a:t>
            </a:r>
            <a:r>
              <a:rPr lang="fr-BE" sz="3200" dirty="0" err="1"/>
              <a:t>-platform</a:t>
            </a:r>
            <a:r>
              <a:rPr lang="fr-BE" sz="3200" dirty="0"/>
              <a:t> </a:t>
            </a:r>
            <a:br>
              <a:rPr lang="fr-BE" sz="3200" dirty="0"/>
            </a:br>
            <a:r>
              <a:rPr lang="fr-BE" sz="2400" b="1" dirty="0" smtClean="0"/>
              <a:t>In de </a:t>
            </a:r>
            <a:r>
              <a:rPr lang="fr-BE" sz="2400" b="1" dirty="0" err="1" smtClean="0"/>
              <a:t>praktijk</a:t>
            </a:r>
            <a:endParaRPr lang="fr-BE" sz="2400" b="1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46770" y="1394932"/>
            <a:ext cx="3233142" cy="1146273"/>
            <a:chOff x="546770" y="1394932"/>
            <a:chExt cx="3233142" cy="1146273"/>
          </a:xfrm>
        </p:grpSpPr>
        <p:grpSp>
          <p:nvGrpSpPr>
            <p:cNvPr id="94" name="Group 93"/>
            <p:cNvGrpSpPr/>
            <p:nvPr/>
          </p:nvGrpSpPr>
          <p:grpSpPr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0994" cy="1080121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696" y="1772816"/>
                  <a:ext cx="2088232" cy="1080120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680" y="1507880"/>
                <a:ext cx="2088232" cy="106277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177800" lvl="0"/>
                <a:endParaRPr lang="fr-BE" sz="300" dirty="0" smtClean="0">
                  <a:solidFill>
                    <a:schemeClr val="bg1"/>
                  </a:solidFill>
                </a:endParaRPr>
              </a:p>
              <a:p>
                <a:pPr lvl="0" algn="ctr"/>
                <a:endParaRPr lang="nl-BE" sz="200" dirty="0" smtClean="0">
                  <a:solidFill>
                    <a:schemeClr val="bg1"/>
                  </a:solidFill>
                </a:endParaRP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Tarificatie,</a:t>
                </a:r>
              </a:p>
              <a:p>
                <a:pPr lvl="0" algn="ctr"/>
                <a:r>
                  <a:rPr lang="nl-BE" dirty="0" smtClean="0">
                    <a:solidFill>
                      <a:schemeClr val="bg1"/>
                    </a:solidFill>
                  </a:rPr>
                  <a:t>facturatie</a:t>
                </a:r>
                <a:endParaRPr lang="en-US" dirty="0"/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09" y="1414578"/>
              <a:ext cx="1040828" cy="104082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7657" y="3605133"/>
            <a:ext cx="2648583" cy="1101151"/>
            <a:chOff x="477657" y="3605133"/>
            <a:chExt cx="2648583" cy="1101151"/>
          </a:xfrm>
        </p:grpSpPr>
        <p:grpSp>
          <p:nvGrpSpPr>
            <p:cNvPr id="41" name="Group 40"/>
            <p:cNvGrpSpPr/>
            <p:nvPr/>
          </p:nvGrpSpPr>
          <p:grpSpPr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729" y="3418319"/>
                <a:ext cx="1460703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730" y="3420196"/>
                <a:ext cx="1499199" cy="10801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algn="ctr"/>
                <a:endParaRPr lang="nl-BE" sz="3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BE" dirty="0" smtClean="0">
                    <a:solidFill>
                      <a:schemeClr val="bg1"/>
                    </a:solidFill>
                  </a:rPr>
                  <a:t>Attesten </a:t>
                </a:r>
                <a:r>
                  <a:rPr lang="nl-BE" dirty="0">
                    <a:solidFill>
                      <a:schemeClr val="bg1"/>
                    </a:solidFill>
                  </a:rPr>
                  <a:t>aanmaken en versturen</a:t>
                </a:r>
              </a:p>
              <a:p>
                <a:pPr algn="l"/>
                <a:endParaRPr lang="en-US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16" y="3605133"/>
              <a:ext cx="1082869" cy="108286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254692" y="1452701"/>
            <a:ext cx="3565781" cy="1097874"/>
            <a:chOff x="5254692" y="1452701"/>
            <a:chExt cx="3565781" cy="1097874"/>
          </a:xfrm>
        </p:grpSpPr>
        <p:grpSp>
          <p:nvGrpSpPr>
            <p:cNvPr id="68" name="Group 67"/>
            <p:cNvGrpSpPr/>
            <p:nvPr/>
          </p:nvGrpSpPr>
          <p:grpSpPr>
            <a:xfrm>
              <a:off x="5254692" y="1452701"/>
              <a:ext cx="3565781" cy="1088504"/>
              <a:chOff x="398612" y="5107746"/>
              <a:chExt cx="3373795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40" y="5107746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77285" y="5137888"/>
                <a:ext cx="2295122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BE" dirty="0">
                    <a:solidFill>
                      <a:schemeClr val="bg1"/>
                    </a:solidFill>
                  </a:rPr>
                  <a:t>SumEHR, medicatie-schema, ... updaten</a:t>
                </a:r>
              </a:p>
              <a:p>
                <a:pPr algn="l"/>
                <a:endParaRPr lang="en-US" sz="1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644" y="1473472"/>
              <a:ext cx="1077103" cy="107710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52328" y="5301208"/>
            <a:ext cx="3255987" cy="1088504"/>
            <a:chOff x="2952328" y="5301208"/>
            <a:chExt cx="3255987" cy="1088504"/>
          </a:xfrm>
        </p:grpSpPr>
        <p:grpSp>
          <p:nvGrpSpPr>
            <p:cNvPr id="71" name="Group 70"/>
            <p:cNvGrpSpPr/>
            <p:nvPr/>
          </p:nvGrpSpPr>
          <p:grpSpPr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303" y="5117132"/>
                <a:ext cx="2088232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8188" y="5147274"/>
                <a:ext cx="2085974" cy="105836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BE" dirty="0">
                    <a:solidFill>
                      <a:schemeClr val="bg1"/>
                    </a:solidFill>
                  </a:rPr>
                  <a:t>Verslag versturen naar GMD-houder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0000" l="0" r="100000">
                          <a14:foregroundMark x1="74167" y1="51333" x2="73833" y2="62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159" y="5322504"/>
              <a:ext cx="1063297" cy="106329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86088" y="3624287"/>
            <a:ext cx="2649656" cy="1090476"/>
            <a:chOff x="6264041" y="3624287"/>
            <a:chExt cx="2649656" cy="1090476"/>
          </a:xfrm>
        </p:grpSpPr>
        <p:grpSp>
          <p:nvGrpSpPr>
            <p:cNvPr id="70" name="Group 69"/>
            <p:cNvGrpSpPr/>
            <p:nvPr/>
          </p:nvGrpSpPr>
          <p:grpSpPr>
            <a:xfrm>
              <a:off x="6276206" y="3624287"/>
              <a:ext cx="2637491" cy="1090476"/>
              <a:chOff x="5588673" y="1304707"/>
              <a:chExt cx="3093112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8673" y="1304707"/>
                <a:ext cx="1152128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39498" y="1315063"/>
                <a:ext cx="1607807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810" y="1344851"/>
                <a:ext cx="2085975" cy="10389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marL="177800" lvl="0"/>
                <a:endParaRPr lang="nl-BE" sz="1000" dirty="0" smtClean="0">
                  <a:solidFill>
                    <a:schemeClr val="bg1"/>
                  </a:solidFill>
                </a:endParaRPr>
              </a:p>
              <a:p>
                <a:pPr marL="177800" lvl="0"/>
                <a:r>
                  <a:rPr lang="nl-BE" dirty="0" smtClean="0">
                    <a:solidFill>
                      <a:schemeClr val="bg1"/>
                    </a:solidFill>
                  </a:rPr>
                  <a:t>Registraties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667" b="98000" l="5000" r="100000">
                          <a14:foregroundMark x1="50667" y1="59000" x2="51333" y2="73167"/>
                          <a14:foregroundMark x1="42667" y1="31000" x2="42667" y2="31000"/>
                          <a14:foregroundMark x1="41833" y1="17667" x2="41833" y2="17667"/>
                          <a14:foregroundMark x1="23500" y1="23833" x2="58167" y2="10833"/>
                          <a14:foregroundMark x1="50500" y1="63000" x2="50667" y2="78333"/>
                          <a14:foregroundMark x1="21667" y1="34833" x2="21667" y2="34833"/>
                          <a14:foregroundMark x1="21833" y1="34667" x2="20000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41" y="3677967"/>
              <a:ext cx="993471" cy="99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9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838200"/>
          </a:xfrm>
        </p:spPr>
        <p:txBody>
          <a:bodyPr/>
          <a:lstStyle/>
          <a:p>
            <a:r>
              <a:rPr lang="nl-BE" sz="3200" b="1" dirty="0" smtClean="0">
                <a:sym typeface="Arial" charset="0"/>
              </a:rPr>
              <a:t>10 opdrachten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2185"/>
            <a:ext cx="8267700" cy="504914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12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12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b="0" dirty="0" smtClean="0">
                <a:sym typeface="Arial" charset="0"/>
              </a:rPr>
              <a:t>Ontwikkeling van een</a:t>
            </a:r>
            <a:r>
              <a:rPr lang="nl-BE" sz="2000" b="1" dirty="0" smtClean="0">
                <a:sym typeface="Arial" charset="0"/>
              </a:rPr>
              <a:t> visie</a:t>
            </a:r>
            <a:r>
              <a:rPr lang="nl-BE" sz="2000" dirty="0" smtClean="0">
                <a:sym typeface="Arial" charset="0"/>
              </a:rPr>
              <a:t> en van een </a:t>
            </a:r>
            <a:r>
              <a:rPr lang="nl-BE" sz="2000" b="1" dirty="0" smtClean="0">
                <a:sym typeface="Arial" charset="0"/>
              </a:rPr>
              <a:t>strategie</a:t>
            </a:r>
            <a:r>
              <a:rPr lang="nl-BE" sz="2000" dirty="0" smtClean="0">
                <a:sym typeface="Arial" charset="0"/>
              </a:rPr>
              <a:t> inzake </a:t>
            </a:r>
            <a:r>
              <a:rPr lang="nl-BE" sz="2000" dirty="0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dirty="0" smtClean="0"/>
              <a:t>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20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 smtClean="0">
                <a:sym typeface="Arial" charset="0"/>
              </a:rPr>
              <a:t>Organiseren van de </a:t>
            </a:r>
            <a:r>
              <a:rPr lang="nl-BE" sz="2000" b="1" dirty="0" smtClean="0">
                <a:sym typeface="Arial" charset="0"/>
              </a:rPr>
              <a:t>samenwerking</a:t>
            </a:r>
            <a:r>
              <a:rPr lang="nl-BE" sz="2000" dirty="0" smtClean="0">
                <a:sym typeface="Arial" charset="0"/>
              </a:rPr>
              <a:t> met andere overheidsinstanties</a:t>
            </a:r>
            <a:r>
              <a:rPr lang="nl-BE" sz="2000" b="1" dirty="0" smtClean="0">
                <a:sym typeface="Arial" charset="0"/>
              </a:rPr>
              <a:t> </a:t>
            </a:r>
            <a:r>
              <a:rPr lang="nl-BE" sz="2000" b="0" dirty="0" smtClean="0">
                <a:sym typeface="Arial" charset="0"/>
              </a:rPr>
              <a:t>die belast zijn met de</a:t>
            </a:r>
            <a:r>
              <a:rPr lang="nl-BE" sz="2000" b="1" dirty="0" smtClean="0">
                <a:sym typeface="Arial" charset="0"/>
              </a:rPr>
              <a:t> coördinatie van de elektronische dienstverlening</a:t>
            </a:r>
            <a:r>
              <a:rPr lang="nl-BE" dirty="0" smtClean="0"/>
              <a:t>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20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 smtClean="0">
                <a:sym typeface="Arial" charset="0"/>
              </a:rPr>
              <a:t>De </a:t>
            </a:r>
            <a:r>
              <a:rPr lang="nl-BE" sz="2000" b="1" dirty="0" smtClean="0">
                <a:sym typeface="Arial" charset="0"/>
              </a:rPr>
              <a:t>motor van de noodzakelijke veranderingen</a:t>
            </a:r>
            <a:r>
              <a:rPr lang="nl-BE" sz="2000" dirty="0" smtClean="0">
                <a:sym typeface="Arial" charset="0"/>
              </a:rPr>
              <a:t> zijn voor de uitvoering van de visie en de strategie inzake </a:t>
            </a:r>
            <a:r>
              <a:rPr lang="nl-BE" sz="2000" dirty="0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2000" dirty="0" smtClean="0">
                <a:sym typeface="Arial" charset="0"/>
              </a:rPr>
              <a:t> </a:t>
            </a:r>
            <a:r>
              <a:rPr lang="nl-BE" dirty="0" smtClean="0"/>
              <a:t>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20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 smtClean="0">
                <a:sym typeface="Arial" charset="0"/>
              </a:rPr>
              <a:t>Vastleggen van functionele en techische </a:t>
            </a:r>
            <a:r>
              <a:rPr lang="nl-BE" sz="2000" b="1" dirty="0" smtClean="0">
                <a:sym typeface="Arial" charset="0"/>
              </a:rPr>
              <a:t>normen, standaarden</a:t>
            </a:r>
            <a:r>
              <a:rPr lang="nl-BE" sz="2000" b="0" dirty="0" smtClean="0">
                <a:sym typeface="Arial" charset="0"/>
              </a:rPr>
              <a:t>,</a:t>
            </a:r>
            <a:r>
              <a:rPr lang="nl-BE" sz="2000" b="1" dirty="0" smtClean="0">
                <a:sym typeface="Arial" charset="0"/>
              </a:rPr>
              <a:t> specificaties</a:t>
            </a:r>
            <a:r>
              <a:rPr lang="nl-BE" sz="2000" dirty="0" smtClean="0">
                <a:sym typeface="Arial" charset="0"/>
              </a:rPr>
              <a:t> en </a:t>
            </a:r>
            <a:r>
              <a:rPr lang="nl-BE" sz="2000" b="1" dirty="0" smtClean="0">
                <a:sym typeface="Arial" charset="0"/>
              </a:rPr>
              <a:t>basisarchitectuur</a:t>
            </a:r>
            <a:r>
              <a:rPr lang="nl-BE" sz="2000" dirty="0" smtClean="0">
                <a:sym typeface="Arial" charset="0"/>
              </a:rPr>
              <a:t> inzake ICT 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20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sz="2000" dirty="0" smtClean="0">
                <a:sym typeface="Arial" charset="0"/>
              </a:rPr>
              <a:t>Registreren van </a:t>
            </a:r>
            <a:r>
              <a:rPr lang="nl-BE" sz="2000" b="1" dirty="0" smtClean="0">
                <a:sym typeface="Arial" charset="0"/>
              </a:rPr>
              <a:t>software</a:t>
            </a:r>
            <a:r>
              <a:rPr lang="nl-BE" sz="2000" dirty="0" smtClean="0">
                <a:sym typeface="Arial" charset="0"/>
              </a:rPr>
              <a:t> voor het beheer van elektronische patiëntendossiers 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8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568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BE" sz="3200" b="1" dirty="0" smtClean="0">
                <a:solidFill>
                  <a:srgbClr val="3E6E5A"/>
                </a:solidFill>
              </a:rPr>
              <a:t>eHealth</a:t>
            </a:r>
            <a:r>
              <a:rPr lang="nl-BE" sz="3200" b="1" dirty="0" smtClean="0"/>
              <a:t>-platform – Key facts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28700"/>
            <a:ext cx="8267700" cy="533717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fr-BE" b="1" dirty="0" smtClean="0"/>
          </a:p>
          <a:p>
            <a:pPr marL="0" indent="0">
              <a:buNone/>
            </a:pPr>
            <a:endParaRPr lang="fr-BE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82178373"/>
              </p:ext>
            </p:extLst>
          </p:nvPr>
        </p:nvGraphicFramePr>
        <p:xfrm>
          <a:off x="306000" y="1340768"/>
          <a:ext cx="8532000" cy="49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3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/>
            </a:r>
            <a:br/>
            <a:r>
              <a:rPr lang="nl-BE" sz="2400" dirty="0" smtClean="0"/>
              <a:t>BEDANKT!</a:t>
            </a:r>
            <a:r>
              <a:t/>
            </a:r>
            <a:br/>
            <a:r>
              <a:rPr lang="nl-BE" sz="2400" dirty="0" smtClean="0"/>
              <a:t>Vragen?</a:t>
            </a:r>
            <a:r>
              <a:t/>
            </a:r>
            <a:br/>
            <a:endParaRPr lang="nl-BE" sz="2400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5864D-1640-43F4-AB9D-B5CE9F667D9B}" type="datetime1">
              <a:rPr lang="en-GB" smtClean="0"/>
              <a:t>25/02/2013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41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838200"/>
          </a:xfrm>
        </p:spPr>
        <p:txBody>
          <a:bodyPr/>
          <a:lstStyle/>
          <a:p>
            <a:r>
              <a:rPr lang="nl-BE" sz="3200" b="1" dirty="0" smtClean="0">
                <a:sym typeface="Arial" charset="0"/>
              </a:rPr>
              <a:t>10 opdrachten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2185"/>
            <a:ext cx="8267700" cy="504914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nl-BE" sz="8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nl-BE" sz="800" dirty="0" smtClean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sz="2000" dirty="0" smtClean="0">
                <a:sym typeface="Arial" charset="0"/>
              </a:rPr>
              <a:t>Concipiëren</a:t>
            </a:r>
            <a:r>
              <a:rPr lang="nl-BE" sz="2000" dirty="0">
                <a:sym typeface="Arial" charset="0"/>
              </a:rPr>
              <a:t>, uitwerken en beheren van een </a:t>
            </a:r>
            <a:r>
              <a:rPr lang="nl-BE" sz="2000" b="1" dirty="0">
                <a:sym typeface="Arial" charset="0"/>
              </a:rPr>
              <a:t>samenwerkingsplatform</a:t>
            </a:r>
            <a:r>
              <a:rPr lang="nl-BE" sz="2000" dirty="0">
                <a:sym typeface="Arial" charset="0"/>
              </a:rPr>
              <a:t> voor de veilige elektronische gegevensuitwisseling met de bijhorende basisdiensten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nl-BE" sz="800" dirty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sz="2000" dirty="0">
                <a:sym typeface="Arial" charset="0"/>
              </a:rPr>
              <a:t>Een akkoord bereiken over een</a:t>
            </a:r>
            <a:r>
              <a:rPr lang="nl-BE" sz="2000" b="1" dirty="0">
                <a:sym typeface="Arial" charset="0"/>
              </a:rPr>
              <a:t> taakverdeling</a:t>
            </a:r>
            <a:r>
              <a:rPr lang="nl-BE" sz="2000" dirty="0">
                <a:sym typeface="Arial" charset="0"/>
              </a:rPr>
              <a:t> en over de</a:t>
            </a:r>
            <a:r>
              <a:rPr lang="nl-BE" sz="2000" b="1" dirty="0">
                <a:sym typeface="Arial" charset="0"/>
              </a:rPr>
              <a:t> kwaliteitsnormen</a:t>
            </a:r>
            <a:r>
              <a:rPr lang="nl-BE" sz="2000" dirty="0">
                <a:sym typeface="Arial" charset="0"/>
              </a:rPr>
              <a:t> en nagaan of de kwaliteitsnormen worden nageleefd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nl-BE" sz="800" dirty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sz="2000" dirty="0">
                <a:sym typeface="Arial" charset="0"/>
              </a:rPr>
              <a:t>Als </a:t>
            </a:r>
            <a:r>
              <a:rPr lang="nl-BE" sz="2000" b="1" dirty="0">
                <a:sym typeface="Arial" charset="0"/>
              </a:rPr>
              <a:t>onafhankelijke </a:t>
            </a:r>
            <a:r>
              <a:rPr lang="nl-BE" sz="2000" b="1" dirty="0" err="1">
                <a:sym typeface="Arial" charset="0"/>
              </a:rPr>
              <a:t>trusted</a:t>
            </a:r>
            <a:r>
              <a:rPr lang="nl-BE" sz="2000" b="1" dirty="0">
                <a:sym typeface="Arial" charset="0"/>
              </a:rPr>
              <a:t> </a:t>
            </a:r>
            <a:r>
              <a:rPr lang="nl-BE" sz="2000" b="1" dirty="0" err="1">
                <a:sym typeface="Arial" charset="0"/>
              </a:rPr>
              <a:t>third</a:t>
            </a:r>
            <a:r>
              <a:rPr lang="nl-BE" sz="2000" b="1" dirty="0">
                <a:sym typeface="Arial" charset="0"/>
              </a:rPr>
              <a:t> party (TTP)  </a:t>
            </a:r>
            <a:r>
              <a:rPr lang="nl-BE" sz="2000" dirty="0">
                <a:sym typeface="Arial" charset="0"/>
              </a:rPr>
              <a:t>optreden voor het</a:t>
            </a:r>
            <a:r>
              <a:rPr lang="nl-BE" sz="2000" b="1" dirty="0">
                <a:sym typeface="Arial" charset="0"/>
              </a:rPr>
              <a:t> coderen</a:t>
            </a:r>
            <a:r>
              <a:rPr lang="nl-BE" sz="2000" dirty="0">
                <a:sym typeface="Arial" charset="0"/>
              </a:rPr>
              <a:t> en </a:t>
            </a:r>
            <a:r>
              <a:rPr lang="nl-BE" sz="2000" b="1" dirty="0">
                <a:sym typeface="Arial" charset="0"/>
              </a:rPr>
              <a:t>anonimiseren</a:t>
            </a:r>
            <a:r>
              <a:rPr lang="nl-BE" sz="2000" dirty="0">
                <a:sym typeface="Arial" charset="0"/>
              </a:rPr>
              <a:t> van persoonsgegevens m.b.t. de gezondheid voor rekening van bepaalde, in de wet opgesomde instanties ter ondersteuning van het wetenschappelijk onderzoek en het beleid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nl-BE" sz="800" dirty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sz="2000" dirty="0">
                <a:sym typeface="Arial" charset="0"/>
              </a:rPr>
              <a:t>De </a:t>
            </a:r>
            <a:r>
              <a:rPr lang="nl-BE" sz="2000" b="1" dirty="0">
                <a:sym typeface="Arial" charset="0"/>
              </a:rPr>
              <a:t>totstandkoming van</a:t>
            </a:r>
            <a:r>
              <a:rPr lang="nl-BE" sz="2000" dirty="0">
                <a:sym typeface="Arial" charset="0"/>
              </a:rPr>
              <a:t> </a:t>
            </a:r>
            <a:r>
              <a:rPr lang="nl-BE" sz="2000" b="1" dirty="0">
                <a:sym typeface="Arial" charset="0"/>
              </a:rPr>
              <a:t>programma's</a:t>
            </a:r>
            <a:r>
              <a:rPr lang="nl-BE" sz="2000" dirty="0">
                <a:sym typeface="Arial" charset="0"/>
              </a:rPr>
              <a:t> en </a:t>
            </a:r>
            <a:r>
              <a:rPr lang="nl-BE" sz="2000" b="1" dirty="0">
                <a:sym typeface="Arial" charset="0"/>
              </a:rPr>
              <a:t>projecten</a:t>
            </a:r>
            <a:r>
              <a:rPr lang="nl-BE" sz="2000" dirty="0">
                <a:sym typeface="Arial" charset="0"/>
              </a:rPr>
              <a:t> promoten en coördineren</a:t>
            </a:r>
            <a:r>
              <a:rPr lang="nl-BE" sz="2000" dirty="0"/>
              <a:t>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nl-BE" sz="800" dirty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sz="2000" dirty="0">
                <a:sym typeface="Arial" charset="0"/>
              </a:rPr>
              <a:t>De ICT-aspecten van de gegevensuitwisseling beheren en coördineren in het kader van de </a:t>
            </a:r>
            <a:r>
              <a:rPr lang="nl-BE" sz="2000" b="1" dirty="0">
                <a:sym typeface="Arial" charset="0"/>
              </a:rPr>
              <a:t>elektronische patiëntendossiers</a:t>
            </a:r>
            <a:r>
              <a:rPr lang="nl-BE" sz="2000" dirty="0">
                <a:sym typeface="Arial" charset="0"/>
              </a:rPr>
              <a:t> en van de </a:t>
            </a:r>
            <a:r>
              <a:rPr lang="nl-BE" sz="2000" b="1" dirty="0">
                <a:sym typeface="Arial" charset="0"/>
              </a:rPr>
              <a:t>elektronische medische voorschriften</a:t>
            </a:r>
            <a:endParaRPr lang="nl-BE" sz="2000" dirty="0">
              <a:sym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endParaRPr lang="nl-BE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5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10208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3200" b="1" dirty="0" smtClean="0"/>
              <a:t>10 </a:t>
            </a:r>
            <a:r>
              <a:rPr lang="nl-BE" sz="3200" b="1" dirty="0"/>
              <a:t>basisdiensten</a:t>
            </a:r>
            <a:r>
              <a:rPr dirty="0"/>
              <a:t/>
            </a:r>
            <a:br>
              <a:rPr dirty="0"/>
            </a:br>
            <a:endParaRPr lang="nl-BE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endParaRPr lang="nl-BE" sz="800" dirty="0" smtClean="0"/>
          </a:p>
          <a:p>
            <a:pPr marL="514350" indent="-457200">
              <a:buFont typeface="+mj-lt"/>
              <a:buAutoNum type="arabicPeriod"/>
            </a:pPr>
            <a:r>
              <a:rPr lang="nl-BE" sz="2000" dirty="0" smtClean="0"/>
              <a:t>Coördinatie van elektronische deelprocessen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 smtClean="0"/>
              <a:t>Portaalomgeving (</a:t>
            </a:r>
            <a:r>
              <a:rPr lang="nl-BE" sz="2000" dirty="0" smtClean="0">
                <a:hlinkClick r:id="rId3"/>
              </a:rPr>
              <a:t>https://www.ehealth.fgov.be</a:t>
            </a:r>
            <a:r>
              <a:rPr lang="nl-BE" sz="2000" dirty="0" smtClean="0"/>
              <a:t>)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 smtClean="0"/>
              <a:t>Geïntegreerd gebruikers- en toegangsbeheer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 smtClean="0"/>
              <a:t>Beheer van loggings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 smtClean="0"/>
              <a:t>Systeem voor end-to-end vercijfering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 smtClean="0"/>
              <a:t>Persoonlijke elektronische brievenbus voor elke zorgverlener (</a:t>
            </a:r>
            <a:r>
              <a:rPr lang="nl-BE" sz="2000" dirty="0">
                <a:solidFill>
                  <a:srgbClr val="3E6E5A"/>
                </a:solidFill>
              </a:rPr>
              <a:t>eHealth</a:t>
            </a:r>
            <a:r>
              <a:rPr lang="nl-BE" sz="2000" dirty="0" smtClean="0"/>
              <a:t>Box)</a:t>
            </a:r>
            <a:endParaRPr lang="nl-BE" sz="2000" dirty="0"/>
          </a:p>
          <a:p>
            <a:pPr marL="514350" indent="-457200">
              <a:buFont typeface="+mj-lt"/>
              <a:buAutoNum type="arabicPeriod"/>
            </a:pPr>
            <a:r>
              <a:rPr lang="nl-BE" sz="2000" dirty="0"/>
              <a:t>Elektronische datering (timestamping)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/>
              <a:t>Codering en anonimisering</a:t>
            </a:r>
          </a:p>
          <a:p>
            <a:pPr marL="514350" indent="-457200">
              <a:buFont typeface="+mj-lt"/>
              <a:buAutoNum type="arabicPeriod"/>
            </a:pPr>
            <a:r>
              <a:rPr lang="nl-BE" sz="2000" dirty="0">
                <a:sym typeface="Arial" charset="0"/>
              </a:rPr>
              <a:t>Raadpleging van het Rijksregister en de </a:t>
            </a:r>
            <a:r>
              <a:rPr lang="nl-BE" sz="2000" dirty="0" smtClean="0">
                <a:sym typeface="Arial" charset="0"/>
              </a:rPr>
              <a:t>KSZ-registers</a:t>
            </a:r>
            <a:endParaRPr lang="nl-BE" sz="2000" dirty="0">
              <a:sym typeface="Arial" charset="0"/>
            </a:endParaRPr>
          </a:p>
          <a:p>
            <a:pPr marL="514350" indent="-457200" eaLnBrk="1" hangingPunct="1">
              <a:buFont typeface="+mj-lt"/>
              <a:buAutoNum type="arabicPeriod"/>
            </a:pPr>
            <a:r>
              <a:rPr lang="nl-BE" sz="2000" dirty="0"/>
              <a:t>Verwijzingsrepertorium (metahub)</a:t>
            </a:r>
          </a:p>
          <a:p>
            <a:pPr marL="838200" lvl="1" indent="-381000">
              <a:buFontTx/>
              <a:buAutoNum type="arabicPeriod" startAt="8"/>
            </a:pPr>
            <a:endParaRPr lang="nl-BE" dirty="0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14" y="1543098"/>
            <a:ext cx="309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07" y="1988840"/>
            <a:ext cx="3095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309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26" y="2720157"/>
            <a:ext cx="3095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2" y="3094484"/>
            <a:ext cx="3095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3" y="5160615"/>
            <a:ext cx="309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312058" cy="3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28" y="4465248"/>
            <a:ext cx="318740" cy="2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2" y="4037050"/>
            <a:ext cx="3095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8" y="3737794"/>
            <a:ext cx="3095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10208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800" b="1" dirty="0" smtClean="0"/>
              <a:t/>
            </a:r>
            <a:br>
              <a:rPr lang="nl-BE" sz="800" b="1" dirty="0" smtClean="0"/>
            </a:br>
            <a:r>
              <a:rPr lang="nl-BE" sz="3200" b="1" dirty="0" smtClean="0"/>
              <a:t>10 </a:t>
            </a:r>
            <a:r>
              <a:rPr lang="nl-BE" sz="3200" b="1" dirty="0"/>
              <a:t>basisdiensten</a:t>
            </a:r>
            <a:r>
              <a:rPr dirty="0"/>
              <a:t/>
            </a:r>
            <a:br>
              <a:rPr dirty="0"/>
            </a:br>
            <a:endParaRPr lang="nl-BE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endParaRPr lang="nl-BE" sz="800" dirty="0" smtClean="0"/>
          </a:p>
          <a:p>
            <a:pPr marL="806450" lvl="1" indent="-722313">
              <a:buNone/>
              <a:tabLst>
                <a:tab pos="811213" algn="l"/>
                <a:tab pos="1254125" algn="l"/>
              </a:tabLst>
            </a:pP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6.1.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Coördinatie van elektronische deelprocessen</a:t>
            </a:r>
            <a:r>
              <a:rPr lang="nl-BE" sz="2000" dirty="0">
                <a:solidFill>
                  <a:srgbClr val="000000"/>
                </a:solidFill>
                <a:sym typeface="Arial" charset="0"/>
              </a:rPr>
              <a:t>: </a:t>
            </a:r>
            <a:r>
              <a:rPr lang="nl-BE" sz="2000" dirty="0">
                <a:sym typeface="Arial" charset="0"/>
              </a:rPr>
              <a:t>maakt een soepele en harmonieuze integratie mogelijk van de verschillende processen met betrekking tot de implementatie van verschillende basisdiensten binnen eenzelfde toepassing</a:t>
            </a:r>
          </a:p>
          <a:p>
            <a:pPr marL="806450" lvl="2" indent="0">
              <a:buFontTx/>
              <a:buAutoNum type="arabicPeriod" startAt="8"/>
              <a:tabLst>
                <a:tab pos="811213" algn="l"/>
              </a:tabLst>
            </a:pPr>
            <a:endParaRPr lang="nl-BE" sz="80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806450" lvl="1" indent="-722313">
              <a:buNone/>
              <a:tabLst>
                <a:tab pos="811213" algn="l"/>
                <a:tab pos="1254125" algn="l"/>
              </a:tabLst>
            </a:pP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6.2.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Portaalomgeving</a:t>
            </a:r>
            <a:r>
              <a:rPr lang="nl-BE" sz="2000" dirty="0">
                <a:solidFill>
                  <a:srgbClr val="000000"/>
                </a:solidFill>
                <a:sym typeface="Arial" charset="0"/>
              </a:rPr>
              <a:t>: </a:t>
            </a:r>
            <a:r>
              <a:rPr lang="nl-BE" sz="2000" dirty="0" smtClean="0">
                <a:sym typeface="Arial" charset="0"/>
              </a:rPr>
              <a:t>venster </a:t>
            </a:r>
            <a:r>
              <a:rPr lang="nl-BE" sz="2000" dirty="0">
                <a:sym typeface="Arial" charset="0"/>
              </a:rPr>
              <a:t>op het web dat verschillende online diensten aanbiedt aan de actoren in de gezondheidszorg om hen te helpen bij het verstrekken van de best mogelijke </a:t>
            </a:r>
            <a:r>
              <a:rPr lang="nl-BE" sz="2000" dirty="0" smtClean="0">
                <a:sym typeface="Arial" charset="0"/>
              </a:rPr>
              <a:t>zorg; biedt </a:t>
            </a:r>
            <a:r>
              <a:rPr lang="nl-BE" sz="2000" dirty="0">
                <a:sym typeface="Arial" charset="0"/>
              </a:rPr>
              <a:t>alle nuttige informatie met betrekking tot de diensten die door het </a:t>
            </a:r>
            <a:r>
              <a:rPr lang="nl-BE" sz="2000" dirty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nl-BE" sz="2000" dirty="0">
                <a:sym typeface="Arial" charset="0"/>
              </a:rPr>
              <a:t>-platform worden aangeboden, zijn opdrachten, zijn standaarden, enz. </a:t>
            </a:r>
            <a:endParaRPr lang="nl-BE" sz="2000" dirty="0" smtClean="0">
              <a:sym typeface="Arial" charset="0"/>
            </a:endParaRPr>
          </a:p>
          <a:p>
            <a:pPr marL="806450" lvl="1" indent="0">
              <a:buNone/>
              <a:tabLst>
                <a:tab pos="811213" algn="l"/>
              </a:tabLst>
            </a:pPr>
            <a:r>
              <a:rPr lang="nl-BE" sz="2000" dirty="0" smtClean="0">
                <a:sym typeface="Arial" charset="0"/>
              </a:rPr>
              <a:t>De </a:t>
            </a:r>
            <a:r>
              <a:rPr lang="nl-BE" sz="2000" dirty="0">
                <a:sym typeface="Arial" charset="0"/>
              </a:rPr>
              <a:t>portaalomgeving bevat onder meer alle documenten die noodzakelijk zijn voor de gebruikers om de juiste configuraties te kunnen realiseren en aldus toegang te krijgen tot de beschikbare online diensten</a:t>
            </a:r>
          </a:p>
          <a:p>
            <a:pPr marL="838200" lvl="1" indent="-381000">
              <a:buFontTx/>
              <a:buAutoNum type="arabicPeriod" startAt="8"/>
            </a:pPr>
            <a:endParaRPr lang="nl-BE" dirty="0" smtClean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2" y="2132856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2" y="3813147"/>
            <a:ext cx="612092" cy="4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10208"/>
          </a:xfrm>
          <a:prstGeom prst="rect">
            <a:avLst/>
          </a:prstGeom>
        </p:spPr>
        <p:txBody>
          <a:bodyPr/>
          <a:lstStyle/>
          <a:p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800" b="1" dirty="0" smtClean="0">
                <a:sym typeface="Arial" charset="0"/>
              </a:rPr>
              <a:t/>
            </a:r>
            <a:br>
              <a:rPr lang="nl-BE" sz="800" b="1" dirty="0" smtClean="0">
                <a:sym typeface="Arial" charset="0"/>
              </a:rPr>
            </a:br>
            <a:r>
              <a:rPr lang="nl-BE" sz="3200" b="1" dirty="0" smtClean="0"/>
              <a:t>10 </a:t>
            </a:r>
            <a:r>
              <a:rPr lang="nl-BE" sz="3200" b="1" dirty="0"/>
              <a:t>basisdiensten</a:t>
            </a:r>
            <a:r>
              <a:rPr dirty="0"/>
              <a:t/>
            </a:r>
            <a:br>
              <a:rPr dirty="0"/>
            </a:br>
            <a:endParaRPr lang="nl-BE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2185"/>
            <a:ext cx="8267700" cy="5121151"/>
          </a:xfrm>
          <a:prstGeom prst="rect">
            <a:avLst/>
          </a:prstGeo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endParaRPr lang="nl-BE" sz="800" dirty="0" smtClean="0"/>
          </a:p>
          <a:p>
            <a:pPr marL="895350" lvl="1" indent="-809625">
              <a:buNone/>
            </a:pP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6.3.</a:t>
            </a:r>
            <a:r>
              <a:rPr lang="en-US" sz="2000" b="1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b="1" dirty="0">
                <a:solidFill>
                  <a:srgbClr val="000000"/>
                </a:solidFill>
                <a:sym typeface="Arial" charset="0"/>
              </a:rPr>
              <a:t>Geïntegreerd gebruikers- en toegangsbeheer</a:t>
            </a:r>
            <a:r>
              <a:rPr lang="nl-BE" sz="2000" dirty="0">
                <a:solidFill>
                  <a:srgbClr val="000000"/>
                </a:solidFill>
                <a:sym typeface="Arial" charset="0"/>
              </a:rPr>
              <a:t>: </a:t>
            </a:r>
            <a:endParaRPr lang="nl-BE" sz="2000" dirty="0" smtClean="0">
              <a:solidFill>
                <a:srgbClr val="000000"/>
              </a:solidFill>
              <a:sym typeface="Arial" charset="0"/>
            </a:endParaRPr>
          </a:p>
          <a:p>
            <a:pPr marL="895350" lvl="1" indent="-715963">
              <a:buNone/>
            </a:pPr>
            <a:r>
              <a:rPr lang="nl-BE" sz="2000" dirty="0">
                <a:solidFill>
                  <a:srgbClr val="000000"/>
                </a:solidFill>
                <a:sym typeface="Arial" charset="0"/>
              </a:rPr>
              <a:t>	</a:t>
            </a:r>
            <a:r>
              <a:rPr lang="nl-BE" sz="2000" dirty="0" smtClean="0">
                <a:sym typeface="Arial" charset="0"/>
              </a:rPr>
              <a:t>hierdoor </a:t>
            </a:r>
            <a:r>
              <a:rPr lang="nl-BE" sz="2000" dirty="0">
                <a:sym typeface="Arial" charset="0"/>
              </a:rPr>
              <a:t>wordt gegarandeerd dat enkel de gemachtigde zorgverleners/zorginstellingen toegang krijgen tot de persoonsgegevens waartoe ze toegang mogen </a:t>
            </a:r>
            <a:r>
              <a:rPr lang="nl-BE" sz="2000" dirty="0" smtClean="0">
                <a:sym typeface="Arial" charset="0"/>
              </a:rPr>
              <a:t>hebben:</a:t>
            </a:r>
            <a:endParaRPr lang="nl-BE" sz="2000" dirty="0">
              <a:sym typeface="Arial" charset="0"/>
            </a:endParaRPr>
          </a:p>
          <a:p>
            <a:pPr marL="838200" lvl="1" indent="-381000">
              <a:buFontTx/>
              <a:buAutoNum type="arabicPeriod" startAt="3"/>
            </a:pPr>
            <a:endParaRPr lang="nl-BE" sz="800" dirty="0">
              <a:sym typeface="Arial" charset="0"/>
            </a:endParaRPr>
          </a:p>
          <a:p>
            <a:pPr marL="1219200" lvl="2" indent="-304800">
              <a:buFontTx/>
              <a:buChar char="•"/>
            </a:pPr>
            <a:r>
              <a:rPr lang="nl-BE" sz="1800" dirty="0">
                <a:sym typeface="Arial" charset="0"/>
              </a:rPr>
              <a:t>toegangsregels worden onder meer opgelegd door de </a:t>
            </a:r>
            <a:r>
              <a:rPr lang="nl-BE" sz="1800" dirty="0" smtClean="0">
                <a:sym typeface="Arial" charset="0"/>
              </a:rPr>
              <a:t>wet of </a:t>
            </a:r>
            <a:r>
              <a:rPr lang="nl-BE" sz="1800" dirty="0">
                <a:sym typeface="Arial" charset="0"/>
              </a:rPr>
              <a:t>door de machtigingen van de afdeling Gezondheid van het Sectoraal Comité (opgericht binnen de Commissie voor de Bescherming van de Persoonlijke Levenssfeer) </a:t>
            </a:r>
          </a:p>
          <a:p>
            <a:pPr marL="1219200" lvl="2" indent="-304800">
              <a:buFontTx/>
              <a:buChar char="•"/>
            </a:pPr>
            <a:r>
              <a:rPr lang="nl-BE" sz="1800" dirty="0">
                <a:sym typeface="Arial" charset="0"/>
              </a:rPr>
              <a:t>voor elke toepassing worden er specifieke toegangsregels vastgelegd  </a:t>
            </a:r>
          </a:p>
          <a:p>
            <a:pPr marL="1219200" lvl="2" indent="-304800">
              <a:buFontTx/>
              <a:buChar char="•"/>
            </a:pPr>
            <a:r>
              <a:rPr lang="nl-BE" sz="1800" dirty="0">
                <a:sym typeface="Arial" charset="0"/>
              </a:rPr>
              <a:t>wanneer de gebruiker zijn identiteit authentiseert (via de elektronische identiteitskaart of de token), dan wordt het generisch verificatiemodel van de tool opgestart: het model raadpleegt de regels die voor de toepassing werden vastgelegd, gaat na of de gebruiker wel degelijk </a:t>
            </a:r>
            <a:r>
              <a:rPr lang="nl-BE" sz="1800" dirty="0" smtClean="0">
                <a:sym typeface="Arial" charset="0"/>
              </a:rPr>
              <a:t>voldoet aan deze regels en </a:t>
            </a:r>
            <a:r>
              <a:rPr lang="nl-BE" sz="1800" dirty="0">
                <a:sym typeface="Arial" charset="0"/>
              </a:rPr>
              <a:t>verleent al dan niet de toegang tot de </a:t>
            </a:r>
            <a:r>
              <a:rPr lang="nl-BE" sz="1800" dirty="0" smtClean="0">
                <a:sym typeface="Arial" charset="0"/>
              </a:rPr>
              <a:t>toepassing</a:t>
            </a:r>
            <a:endParaRPr lang="nl-BE" sz="1800" dirty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838200" lvl="1" indent="-381000">
              <a:buFontTx/>
              <a:buAutoNum type="arabicPeriod" startAt="8"/>
            </a:pPr>
            <a:endParaRPr lang="nl-B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97594" cy="6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538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BE" sz="2800" b="1" dirty="0" smtClean="0"/>
              <a:t>Geïntegreerd </a:t>
            </a:r>
            <a:r>
              <a:rPr lang="nl-BE" sz="2800" b="1" dirty="0"/>
              <a:t>gebruikers- en </a:t>
            </a:r>
            <a:r>
              <a:rPr lang="nl-BE" sz="2800" b="1" dirty="0" smtClean="0"/>
              <a:t/>
            </a:r>
            <a:br>
              <a:rPr lang="nl-BE" sz="2800" b="1" dirty="0" smtClean="0"/>
            </a:br>
            <a:r>
              <a:rPr lang="nl-BE" sz="2800" b="1" dirty="0" smtClean="0"/>
              <a:t>toegangsbeheer</a:t>
            </a:r>
            <a:r>
              <a:rPr lang="nl-BE" sz="2800" dirty="0"/>
              <a:t/>
            </a:r>
            <a:br>
              <a:rPr lang="nl-BE" sz="2800" dirty="0"/>
            </a:br>
            <a:endParaRPr lang="nl-BE" sz="2800" b="1" dirty="0" smtClean="0"/>
          </a:p>
        </p:txBody>
      </p:sp>
      <p:graphicFrame>
        <p:nvGraphicFramePr>
          <p:cNvPr id="574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35543"/>
              </p:ext>
            </p:extLst>
          </p:nvPr>
        </p:nvGraphicFramePr>
        <p:xfrm>
          <a:off x="467544" y="1340768"/>
          <a:ext cx="8208912" cy="504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Visio" r:id="rId3" imgW="8296656" imgH="5516499" progId="Visio.Drawing.11">
                  <p:embed/>
                </p:oleObj>
              </mc:Choice>
              <mc:Fallback>
                <p:oleObj name="Visio" r:id="rId3" imgW="8296656" imgH="55164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8208912" cy="5042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69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800" b="0" dirty="0" smtClean="0">
            <a:solidFill>
              <a:schemeClr val="tx1">
                <a:lumMod val="95000"/>
                <a:lumOff val="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1636</TotalTime>
  <Words>1630</Words>
  <Application>Microsoft Office PowerPoint</Application>
  <PresentationFormat>On-screen Show (4:3)</PresentationFormat>
  <Paragraphs>495</Paragraphs>
  <Slides>41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Visio</vt:lpstr>
      <vt:lpstr>eHealth: stand van zaken en toekomstperspectieven</vt:lpstr>
      <vt:lpstr> eHealth-platform-Doelstellingen</vt:lpstr>
      <vt:lpstr>Basisarchitectuur</vt:lpstr>
      <vt:lpstr>10 opdrachten</vt:lpstr>
      <vt:lpstr>10 opdrachten</vt:lpstr>
      <vt:lpstr>  10 basisdiensten </vt:lpstr>
      <vt:lpstr>  10 basisdiensten </vt:lpstr>
      <vt:lpstr>  10 basisdiensten </vt:lpstr>
      <vt:lpstr>Geïntegreerd gebruikers- en  toegangsbeheer </vt:lpstr>
      <vt:lpstr>  10 basisdiensten </vt:lpstr>
      <vt:lpstr>  10 basisdiensten </vt:lpstr>
      <vt:lpstr>  10 basisdiensten </vt:lpstr>
      <vt:lpstr> Diensten met toegevoegde waarde</vt:lpstr>
      <vt:lpstr> Diensten met toegevoegde waarde</vt:lpstr>
      <vt:lpstr> Diensten met toegevoegde waarde</vt:lpstr>
      <vt:lpstr>Elektronisch voorschrift  in ziekenhuizen (timestamping)</vt:lpstr>
      <vt:lpstr> Diensten met toegevoegde waarde</vt:lpstr>
      <vt:lpstr>Hoeksteen:  Multidisciplinaire gegevensdeling</vt:lpstr>
      <vt:lpstr>Gegevensoverdracht:  eHealthBox </vt:lpstr>
      <vt:lpstr> Multidisciplinaire gegevensdeling</vt:lpstr>
      <vt:lpstr>Hub–metahub: as is</vt:lpstr>
      <vt:lpstr>Hub–metahub: to be</vt:lpstr>
      <vt:lpstr>Extramurale gegevens 1/ 2</vt:lpstr>
      <vt:lpstr>Extramurale gegevens 2/ 2</vt:lpstr>
      <vt:lpstr>PowerPoint Presentation</vt:lpstr>
      <vt:lpstr>PowerPoint Presentation</vt:lpstr>
      <vt:lpstr>Informed consent  &amp; therapeutische relatie</vt:lpstr>
      <vt:lpstr> eHealthConsent </vt:lpstr>
      <vt:lpstr> eHealthConsent </vt:lpstr>
      <vt:lpstr> eHealthConsent </vt:lpstr>
      <vt:lpstr> eHealthConsent </vt:lpstr>
      <vt:lpstr>Informatisering van de gezondheidszorg Plan 2013-2018 / Overzicht</vt:lpstr>
      <vt:lpstr>Roadmap 2013-2018  (www.rtreh.be)</vt:lpstr>
      <vt:lpstr>Roadmap 2013-2018  (www.rtreh.be)</vt:lpstr>
      <vt:lpstr>Roadmap 2013-2018  (www.rtreh.be)</vt:lpstr>
      <vt:lpstr>Roadmap 2013-2018  (www.rtreh.be)</vt:lpstr>
      <vt:lpstr>PowerPoint Presentation</vt:lpstr>
      <vt:lpstr>eHealth-platform  In de praktijk</vt:lpstr>
      <vt:lpstr>eHealth-platform  In de praktijk</vt:lpstr>
      <vt:lpstr>eHealth-platform – Key facts</vt:lpstr>
      <vt:lpstr> BEDANKT! Vragen? 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 de la Plate-forme eHealth</dc:title>
  <dc:creator>Quentin Delsaut</dc:creator>
  <cp:lastModifiedBy>Frank Robben</cp:lastModifiedBy>
  <cp:revision>140</cp:revision>
  <dcterms:created xsi:type="dcterms:W3CDTF">2012-10-10T09:03:44Z</dcterms:created>
  <dcterms:modified xsi:type="dcterms:W3CDTF">2013-02-25T08:13:57Z</dcterms:modified>
</cp:coreProperties>
</file>