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5"/>
  </p:notesMasterIdLst>
  <p:handoutMasterIdLst>
    <p:handoutMasterId r:id="rId36"/>
  </p:handoutMasterIdLst>
  <p:sldIdLst>
    <p:sldId id="631" r:id="rId2"/>
    <p:sldId id="918" r:id="rId3"/>
    <p:sldId id="756" r:id="rId4"/>
    <p:sldId id="809" r:id="rId5"/>
    <p:sldId id="916" r:id="rId6"/>
    <p:sldId id="893" r:id="rId7"/>
    <p:sldId id="894" r:id="rId8"/>
    <p:sldId id="905" r:id="rId9"/>
    <p:sldId id="917" r:id="rId10"/>
    <p:sldId id="906" r:id="rId11"/>
    <p:sldId id="907" r:id="rId12"/>
    <p:sldId id="919" r:id="rId13"/>
    <p:sldId id="908" r:id="rId14"/>
    <p:sldId id="895" r:id="rId15"/>
    <p:sldId id="897" r:id="rId16"/>
    <p:sldId id="898" r:id="rId17"/>
    <p:sldId id="924" r:id="rId18"/>
    <p:sldId id="926" r:id="rId19"/>
    <p:sldId id="927" r:id="rId20"/>
    <p:sldId id="921" r:id="rId21"/>
    <p:sldId id="922" r:id="rId22"/>
    <p:sldId id="930" r:id="rId23"/>
    <p:sldId id="931" r:id="rId24"/>
    <p:sldId id="932" r:id="rId25"/>
    <p:sldId id="933" r:id="rId26"/>
    <p:sldId id="934" r:id="rId27"/>
    <p:sldId id="935" r:id="rId28"/>
    <p:sldId id="936" r:id="rId29"/>
    <p:sldId id="896" r:id="rId30"/>
    <p:sldId id="920" r:id="rId31"/>
    <p:sldId id="928" r:id="rId32"/>
    <p:sldId id="929" r:id="rId33"/>
    <p:sldId id="454" r:id="rId34"/>
  </p:sldIdLst>
  <p:sldSz cx="9144000" cy="6858000" type="screen4x3"/>
  <p:notesSz cx="7010400" cy="92964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3E6E5A"/>
    <a:srgbClr val="DDEEDA"/>
    <a:srgbClr val="D1E1C9"/>
    <a:srgbClr val="B8D0AC"/>
    <a:srgbClr val="E5E9D6"/>
    <a:srgbClr val="A50021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 autoAdjust="0"/>
  </p:normalViewPr>
  <p:slideViewPr>
    <p:cSldViewPr snapToGrid="0">
      <p:cViewPr>
        <p:scale>
          <a:sx n="104" d="100"/>
          <a:sy n="104" d="100"/>
        </p:scale>
        <p:origin x="-1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38"/>
    </p:cViewPr>
  </p:sorterViewPr>
  <p:notesViewPr>
    <p:cSldViewPr snapToGrid="0">
      <p:cViewPr varScale="1">
        <p:scale>
          <a:sx n="57" d="100"/>
          <a:sy n="57" d="100"/>
        </p:scale>
        <p:origin x="-1908" y="-102"/>
      </p:cViewPr>
      <p:guideLst>
        <p:guide orient="horz" pos="2927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fld id="{F68C352D-40C2-429A-A2EA-545D89E73AC5}" type="datetime1">
              <a:rPr lang="fr-FR" smtClean="0"/>
              <a:t>08/11/2012</a:t>
            </a:fld>
            <a:endParaRPr lang="en-US"/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fld id="{CCB7E603-AE2C-471B-9F1F-B21EBA107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3768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fld id="{DB489716-B659-4C43-BC92-4FB4B37C8F63}" type="datetime1">
              <a:rPr lang="fr-FR" smtClean="0"/>
              <a:t>08/11/2012</a:t>
            </a:fld>
            <a:endParaRPr lang="nl-NL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9788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fld id="{EAC4AC90-E2D9-4FD3-B46C-6D19E8177E7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828236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8822EB2-2549-438F-9D9E-608CF5C89D27}" type="slidenum">
              <a:rPr lang="nl-NL" sz="1200"/>
              <a:pPr algn="r" eaLnBrk="1" hangingPunct="1"/>
              <a:t>1</a:t>
            </a:fld>
            <a:endParaRPr lang="nl-NL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4DE9422-AB06-4FEF-892B-13C69900A32F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4838"/>
            <a:ext cx="5610225" cy="418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41AC2FF-DEEC-4FDE-BD27-ED676F348390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BE57EAD-4857-4C7C-8715-4BBEEBFBB875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3267D95-E0DD-4FF3-A27D-33A94493AD06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03EDE04-21CF-4C7C-AC48-7D8AFA4480D2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A789759-195F-4D62-A779-FDE1EE62EEAB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2A0DCA6-4BAC-4720-BED7-26CF529F4CB7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589462C-61D2-4A2D-A2E1-CADA6C829AAD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42DBEEC-B26C-4821-91C8-3A5C9D8D0398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C4AC90-E2D9-4FD3-B46C-6D19E8177E7A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EA7A5B4-B84E-4490-8982-186358CADE9F}" type="datetime1">
              <a:rPr lang="fr-FR" smtClean="0"/>
              <a:t>08/11/2012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1273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57183E-6145-4CAB-A97A-C079640F9262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7656764-FF0E-40DF-B609-0D8B9EA5C7E8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51375" cy="3487738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6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DC229E7-0431-405D-A8C0-3570070355C4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51375" cy="3487738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6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6F50C9E-E478-44D1-9470-569D59D85E13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D0C59E2-AADA-4509-BB20-473BE784EF48}" type="datetime1">
              <a:rPr lang="fr-FR" smtClean="0"/>
              <a:t>08/11/2012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AC4AC90-E2D9-4FD3-B46C-6D19E8177E7A}" type="slidenum">
              <a:rPr lang="nl-NL" smtClean="0"/>
              <a:pPr>
                <a:defRPr/>
              </a:pPr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2539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AEEF37D-5D18-447C-B402-EFB01AA95F3E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CE23F01-BE6B-43FF-B1F9-290A3F878442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02D491F-433D-4886-9D01-D1EB0B6E1C8F}" type="slidenum">
              <a:rPr lang="nl-NL" sz="1200"/>
              <a:pPr algn="r" eaLnBrk="1" hangingPunct="1"/>
              <a:t>4</a:t>
            </a:fld>
            <a:endParaRPr lang="nl-NL" sz="1200"/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DF4F7F2-34B7-4D7B-9A95-CADDF26C1520}" type="slidenum">
              <a:rPr lang="nl-NL" sz="1200"/>
              <a:pPr algn="r" eaLnBrk="1" hangingPunct="1"/>
              <a:t>4</a:t>
            </a:fld>
            <a:endParaRPr lang="nl-NL" sz="120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75B8469-FB6C-4A48-9204-0DC7F8FD4166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F4371B3-ACCE-43DA-8F2D-98FF71092C41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8ED2B72-FE87-4368-B43D-9F3D558A5E33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F7F4004-7CAF-4003-83FF-6009E7B6F006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4335CE3-8B32-4423-9088-F154B8775169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9F4A2AA-EBC4-4907-A50E-EB1E8CA71117}" type="datetime1">
              <a:rPr lang="fr-FR" smtClean="0"/>
              <a:t>08/11/2012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4352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36538"/>
            <a:ext cx="2286000" cy="61293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36538"/>
            <a:ext cx="6705600" cy="61293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12599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538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28700"/>
            <a:ext cx="4057650" cy="5337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250" y="1028700"/>
            <a:ext cx="4057650" cy="5337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51201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236538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28700"/>
            <a:ext cx="4057650" cy="2592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7250" y="1028700"/>
            <a:ext cx="4057650" cy="2592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73488"/>
            <a:ext cx="4057650" cy="2592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7250" y="3773488"/>
            <a:ext cx="4057650" cy="2592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388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DC1959-A9B3-488F-B363-FE6DF298EDA5}" type="datetime1">
              <a:rPr lang="fr-FR" smtClean="0"/>
              <a:t>08/11/2012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A89677-0B79-43E3-869A-AEF25B06D6E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3063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6506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28700"/>
            <a:ext cx="4057650" cy="5337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250" y="1028700"/>
            <a:ext cx="4057650" cy="5337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86445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421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708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702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19166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743629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63156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236538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8700"/>
            <a:ext cx="826770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om de opmaakprofielen van de modeltekst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</a:p>
        </p:txBody>
      </p:sp>
      <p:sp>
        <p:nvSpPr>
          <p:cNvPr id="1028" name="Rectangle 6"/>
          <p:cNvSpPr>
            <a:spLocks noChangeArrowheads="1"/>
          </p:cNvSpPr>
          <p:nvPr/>
        </p:nvSpPr>
        <p:spPr bwMode="auto">
          <a:xfrm>
            <a:off x="4151313" y="6491288"/>
            <a:ext cx="973137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nl-BE" sz="1200">
                <a:latin typeface="Verdana" pitchFamily="34" charset="0"/>
              </a:rPr>
              <a:t> </a:t>
            </a:r>
            <a:fld id="{A5EF5B7A-52C2-4F13-ADB1-A64D2EC656EC}" type="slidenum">
              <a:rPr lang="en-US" sz="1200">
                <a:solidFill>
                  <a:srgbClr val="A50021"/>
                </a:solidFill>
              </a:rPr>
              <a:pPr algn="ctr" eaLnBrk="0" hangingPunct="0"/>
              <a:t>‹#›</a:t>
            </a:fld>
            <a:endParaRPr lang="nl-BE" sz="1200">
              <a:solidFill>
                <a:srgbClr val="A50021"/>
              </a:solidFill>
            </a:endParaRP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6524625"/>
            <a:ext cx="11064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r" eaLnBrk="0" hangingPunct="0"/>
            <a:r>
              <a:rPr lang="fr-BE" sz="1200" dirty="0" smtClean="0">
                <a:solidFill>
                  <a:srgbClr val="A50021"/>
                </a:solidFill>
              </a:rPr>
              <a:t>09/11/2012</a:t>
            </a:r>
            <a:endParaRPr lang="fr-BE" sz="1200" dirty="0">
              <a:solidFill>
                <a:srgbClr val="A50021"/>
              </a:solidFill>
            </a:endParaRPr>
          </a:p>
        </p:txBody>
      </p:sp>
      <p:grpSp>
        <p:nvGrpSpPr>
          <p:cNvPr id="1030" name="Group 10"/>
          <p:cNvGrpSpPr>
            <a:grpSpLocks/>
          </p:cNvGrpSpPr>
          <p:nvPr/>
        </p:nvGrpSpPr>
        <p:grpSpPr bwMode="auto">
          <a:xfrm>
            <a:off x="7505700" y="6438900"/>
            <a:ext cx="1250950" cy="368300"/>
            <a:chOff x="1674" y="4160"/>
            <a:chExt cx="788" cy="232"/>
          </a:xfrm>
        </p:grpSpPr>
        <p:sp>
          <p:nvSpPr>
            <p:cNvPr id="1032" name="Oval 11"/>
            <p:cNvSpPr>
              <a:spLocks noChangeArrowheads="1"/>
            </p:cNvSpPr>
            <p:nvPr userDrawn="1"/>
          </p:nvSpPr>
          <p:spPr bwMode="auto">
            <a:xfrm>
              <a:off x="1918" y="4228"/>
              <a:ext cx="92" cy="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1033" name="Oval 12"/>
            <p:cNvSpPr>
              <a:spLocks noChangeArrowheads="1"/>
            </p:cNvSpPr>
            <p:nvPr userDrawn="1"/>
          </p:nvSpPr>
          <p:spPr bwMode="auto">
            <a:xfrm>
              <a:off x="1918" y="4228"/>
              <a:ext cx="92" cy="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1034" name="Oval 13"/>
            <p:cNvSpPr>
              <a:spLocks noChangeArrowheads="1"/>
            </p:cNvSpPr>
            <p:nvPr userDrawn="1"/>
          </p:nvSpPr>
          <p:spPr bwMode="auto">
            <a:xfrm>
              <a:off x="2154" y="4201"/>
              <a:ext cx="300" cy="1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pic>
          <p:nvPicPr>
            <p:cNvPr id="1035" name="Picture 14"/>
            <p:cNvPicPr>
              <a:picLocks noChangeAspect="1" noChangeArrowheads="1"/>
            </p:cNvPicPr>
            <p:nvPr userDrawn="1"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4" y="4160"/>
              <a:ext cx="788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1" name="Line 15"/>
          <p:cNvSpPr>
            <a:spLocks noChangeShapeType="1"/>
          </p:cNvSpPr>
          <p:nvPr/>
        </p:nvSpPr>
        <p:spPr bwMode="auto">
          <a:xfrm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ransition/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E6E5A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E6E5A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E6E5A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E6E5A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E6E5A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3E6E5A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3E6E5A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3E6E5A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3E6E5A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E6E5A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E6E5A"/>
        </a:buClr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E6E5A"/>
        </a:buClr>
        <a:buFont typeface="Arial" charset="0"/>
        <a:buChar char="-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E6E5A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E6E5A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E6E5A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E6E5A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E6E5A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E6E5A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w.kuleuven.be/icri/frobben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behealth.b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Frank.Robben@ehealth.fgov.be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health.fgov.be/nl/zorgverleners/online-diensten/hubs-metahub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wmf"/><Relationship Id="rId5" Type="http://schemas.openxmlformats.org/officeDocument/2006/relationships/image" Target="../media/image32.wmf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png"/><Relationship Id="rId7" Type="http://schemas.openxmlformats.org/officeDocument/2006/relationships/image" Target="../media/image37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health.fgov.be/nl/zorgverleners/online-diensten/ehealthconsent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ehealth.fgov.be/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health.fgov.be/nl/support/presentati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630238"/>
            <a:ext cx="3055937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432050"/>
            <a:ext cx="9144000" cy="2201863"/>
          </a:xfrm>
        </p:spPr>
        <p:txBody>
          <a:bodyPr/>
          <a:lstStyle/>
          <a:p>
            <a:pPr eaLnBrk="1" hangingPunct="1"/>
            <a:r>
              <a:rPr lang="nl-BE" sz="4000" b="1" smtClean="0"/>
              <a:t>eHealth</a:t>
            </a:r>
            <a:r>
              <a:rPr lang="nl-BE" sz="4000" b="1" smtClean="0">
                <a:solidFill>
                  <a:srgbClr val="A50021"/>
                </a:solidFill>
              </a:rPr>
              <a:t> &amp; elektronische communicatie</a:t>
            </a:r>
          </a:p>
        </p:txBody>
      </p:sp>
      <p:pic>
        <p:nvPicPr>
          <p:cNvPr id="3076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1613"/>
            <a:ext cx="1417638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4902200" y="5230813"/>
            <a:ext cx="4241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nl-BE" sz="1200" b="1"/>
              <a:t>Frank Robben</a:t>
            </a:r>
          </a:p>
          <a:p>
            <a:pPr eaLnBrk="0" hangingPunct="0"/>
            <a:r>
              <a:rPr lang="nl-BE" sz="1200"/>
              <a:t>Administrateur-generaal eHealth-platform</a:t>
            </a:r>
          </a:p>
          <a:p>
            <a:pPr eaLnBrk="0" hangingPunct="0"/>
            <a:r>
              <a:rPr lang="nl-BE" sz="1200"/>
              <a:t>Sint-Pieterssteenweg 375</a:t>
            </a:r>
          </a:p>
          <a:p>
            <a:pPr eaLnBrk="0" hangingPunct="0"/>
            <a:r>
              <a:rPr lang="nl-BE" sz="1200"/>
              <a:t>B-1040 Brussel</a:t>
            </a:r>
          </a:p>
          <a:p>
            <a:pPr eaLnBrk="0" hangingPunct="0"/>
            <a:r>
              <a:rPr lang="nl-BE" sz="1200"/>
              <a:t>E-mail: </a:t>
            </a:r>
            <a:r>
              <a:rPr lang="nl-BE" sz="1200">
                <a:hlinkClick r:id="rId6"/>
              </a:rPr>
              <a:t>Frank.Robben@ehealth.fgov.be</a:t>
            </a:r>
            <a:endParaRPr lang="nl-BE" sz="1200"/>
          </a:p>
          <a:p>
            <a:pPr eaLnBrk="0" hangingPunct="0"/>
            <a:r>
              <a:rPr lang="nl-BE" sz="1200"/>
              <a:t>Website eHealth-platform: </a:t>
            </a:r>
            <a:r>
              <a:rPr lang="nl-BE" sz="1200">
                <a:hlinkClick r:id="rId7"/>
              </a:rPr>
              <a:t>https://www.ehealth.fgov.be</a:t>
            </a:r>
            <a:endParaRPr lang="nl-BE" sz="1200"/>
          </a:p>
          <a:p>
            <a:pPr eaLnBrk="0" hangingPunct="0"/>
            <a:r>
              <a:rPr lang="nl-BE" sz="1200"/>
              <a:t>Persoonlijke website: </a:t>
            </a:r>
            <a:r>
              <a:rPr lang="nl-BE" sz="1200">
                <a:hlinkClick r:id="rId8"/>
              </a:rPr>
              <a:t>www.law.kuleuven.be/icri/frobben</a:t>
            </a:r>
            <a:endParaRPr lang="nl-BE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BE" sz="3200" b="1" smtClean="0"/>
              <a:t>Elektronisch voorschrift ziekenhuizen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GB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25475" y="1730375"/>
            <a:ext cx="3589338" cy="4505325"/>
          </a:xfrm>
          <a:prstGeom prst="rect">
            <a:avLst/>
          </a:prstGeom>
          <a:solidFill>
            <a:srgbClr val="3E6E5A">
              <a:alpha val="50195"/>
            </a:srgbClr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b="1">
              <a:cs typeface="Arial" charset="0"/>
            </a:endParaRP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838200" y="2606675"/>
            <a:ext cx="1624013" cy="369888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fr-BE">
                <a:cs typeface="Arial" charset="0"/>
              </a:rPr>
              <a:t>Voorschrift  A</a:t>
            </a:r>
            <a:endParaRPr lang="en-US">
              <a:cs typeface="Arial" charset="0"/>
            </a:endParaRPr>
          </a:p>
        </p:txBody>
      </p:sp>
      <p:sp>
        <p:nvSpPr>
          <p:cNvPr id="12294" name="Oval 8"/>
          <p:cNvSpPr>
            <a:spLocks noChangeArrowheads="1"/>
          </p:cNvSpPr>
          <p:nvPr/>
        </p:nvSpPr>
        <p:spPr bwMode="auto">
          <a:xfrm>
            <a:off x="620713" y="2409825"/>
            <a:ext cx="363537" cy="363538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200" b="1">
                <a:cs typeface="Arial" charset="0"/>
              </a:rPr>
              <a:t>1</a:t>
            </a:r>
          </a:p>
        </p:txBody>
      </p:sp>
      <p:sp>
        <p:nvSpPr>
          <p:cNvPr id="12295" name="Rectangle 10"/>
          <p:cNvSpPr>
            <a:spLocks noChangeArrowheads="1"/>
          </p:cNvSpPr>
          <p:nvPr/>
        </p:nvSpPr>
        <p:spPr bwMode="auto">
          <a:xfrm>
            <a:off x="876300" y="3752850"/>
            <a:ext cx="1309688" cy="338138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fr-BE" sz="1600">
                <a:cs typeface="Arial" charset="0"/>
              </a:rPr>
              <a:t>Hashcode A</a:t>
            </a:r>
            <a:endParaRPr lang="en-US" sz="1600">
              <a:cs typeface="Arial" charset="0"/>
            </a:endParaRPr>
          </a:p>
        </p:txBody>
      </p:sp>
      <p:sp>
        <p:nvSpPr>
          <p:cNvPr id="12296" name="Rectangle 12"/>
          <p:cNvSpPr>
            <a:spLocks noChangeArrowheads="1"/>
          </p:cNvSpPr>
          <p:nvPr/>
        </p:nvSpPr>
        <p:spPr bwMode="auto">
          <a:xfrm>
            <a:off x="4935538" y="1795463"/>
            <a:ext cx="3589337" cy="4448175"/>
          </a:xfrm>
          <a:prstGeom prst="rect">
            <a:avLst/>
          </a:prstGeom>
          <a:solidFill>
            <a:srgbClr val="3E6E5A">
              <a:alpha val="50195"/>
            </a:srgbClr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b="1">
              <a:cs typeface="Arial" charset="0"/>
            </a:endParaRPr>
          </a:p>
        </p:txBody>
      </p:sp>
      <p:sp>
        <p:nvSpPr>
          <p:cNvPr id="12297" name="Oval 13"/>
          <p:cNvSpPr>
            <a:spLocks noChangeArrowheads="1"/>
          </p:cNvSpPr>
          <p:nvPr/>
        </p:nvSpPr>
        <p:spPr bwMode="auto">
          <a:xfrm>
            <a:off x="693738" y="3467100"/>
            <a:ext cx="363537" cy="363538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fr-BE" sz="1200" b="1">
                <a:cs typeface="Arial" charset="0"/>
              </a:rPr>
              <a:t>2</a:t>
            </a:r>
            <a:endParaRPr lang="en-US" sz="1200" b="1">
              <a:cs typeface="Arial" charset="0"/>
            </a:endParaRPr>
          </a:p>
        </p:txBody>
      </p:sp>
      <p:sp>
        <p:nvSpPr>
          <p:cNvPr id="12298" name="Rectangle 17"/>
          <p:cNvSpPr>
            <a:spLocks noChangeArrowheads="1"/>
          </p:cNvSpPr>
          <p:nvPr/>
        </p:nvSpPr>
        <p:spPr bwMode="auto">
          <a:xfrm>
            <a:off x="2513013" y="2616200"/>
            <a:ext cx="1633537" cy="369888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fr-BE">
                <a:cs typeface="Arial" charset="0"/>
              </a:rPr>
              <a:t>Voorschrift B</a:t>
            </a:r>
            <a:endParaRPr lang="en-US">
              <a:cs typeface="Arial" charset="0"/>
            </a:endParaRPr>
          </a:p>
        </p:txBody>
      </p:sp>
      <p:sp>
        <p:nvSpPr>
          <p:cNvPr id="12299" name="Rectangle 18"/>
          <p:cNvSpPr>
            <a:spLocks noChangeArrowheads="1"/>
          </p:cNvSpPr>
          <p:nvPr/>
        </p:nvSpPr>
        <p:spPr bwMode="auto">
          <a:xfrm>
            <a:off x="2611438" y="3732213"/>
            <a:ext cx="1311275" cy="338137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fr-BE" sz="1600">
                <a:cs typeface="Arial" charset="0"/>
              </a:rPr>
              <a:t>Hashcode B</a:t>
            </a:r>
            <a:endParaRPr lang="en-US" sz="1600">
              <a:cs typeface="Arial" charset="0"/>
            </a:endParaRPr>
          </a:p>
        </p:txBody>
      </p:sp>
      <p:sp>
        <p:nvSpPr>
          <p:cNvPr id="12300" name="Rectangle 23"/>
          <p:cNvSpPr>
            <a:spLocks noChangeArrowheads="1"/>
          </p:cNvSpPr>
          <p:nvPr/>
        </p:nvSpPr>
        <p:spPr bwMode="auto">
          <a:xfrm>
            <a:off x="1347788" y="4856163"/>
            <a:ext cx="2260600" cy="379412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fr-BE">
                <a:cs typeface="Arial" charset="0"/>
              </a:rPr>
              <a:t>Timestamp bag</a:t>
            </a:r>
            <a:endParaRPr lang="en-US">
              <a:cs typeface="Arial" charset="0"/>
            </a:endParaRPr>
          </a:p>
        </p:txBody>
      </p:sp>
      <p:sp>
        <p:nvSpPr>
          <p:cNvPr id="12301" name="Rectangle 26"/>
          <p:cNvSpPr>
            <a:spLocks noChangeArrowheads="1"/>
          </p:cNvSpPr>
          <p:nvPr/>
        </p:nvSpPr>
        <p:spPr bwMode="auto">
          <a:xfrm>
            <a:off x="5410200" y="5184775"/>
            <a:ext cx="1643063" cy="65405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fr-BE">
                <a:cs typeface="Arial" charset="0"/>
              </a:rPr>
              <a:t>Electronic</a:t>
            </a:r>
          </a:p>
          <a:p>
            <a:pPr algn="ctr" eaLnBrk="0" hangingPunct="0"/>
            <a:r>
              <a:rPr lang="fr-BE">
                <a:cs typeface="Arial" charset="0"/>
              </a:rPr>
              <a:t>timestamping</a:t>
            </a:r>
            <a:endParaRPr lang="en-US">
              <a:cs typeface="Arial" charset="0"/>
            </a:endParaRPr>
          </a:p>
        </p:txBody>
      </p:sp>
      <p:sp>
        <p:nvSpPr>
          <p:cNvPr id="12302" name="Oval 27"/>
          <p:cNvSpPr>
            <a:spLocks noChangeArrowheads="1"/>
          </p:cNvSpPr>
          <p:nvPr/>
        </p:nvSpPr>
        <p:spPr bwMode="auto">
          <a:xfrm>
            <a:off x="5264150" y="4964113"/>
            <a:ext cx="363538" cy="363537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fr-BE" sz="1200" b="1">
                <a:cs typeface="Arial" charset="0"/>
              </a:rPr>
              <a:t>4</a:t>
            </a:r>
            <a:endParaRPr lang="en-US" sz="1200" b="1">
              <a:cs typeface="Arial" charset="0"/>
            </a:endParaRPr>
          </a:p>
        </p:txBody>
      </p:sp>
      <p:sp>
        <p:nvSpPr>
          <p:cNvPr id="12303" name="Rectangle 28"/>
          <p:cNvSpPr>
            <a:spLocks noChangeArrowheads="1"/>
          </p:cNvSpPr>
          <p:nvPr/>
        </p:nvSpPr>
        <p:spPr bwMode="auto">
          <a:xfrm>
            <a:off x="5946775" y="2619375"/>
            <a:ext cx="1566863" cy="65405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fr-BE">
                <a:cs typeface="Arial" charset="0"/>
              </a:rPr>
              <a:t>Electronic</a:t>
            </a:r>
          </a:p>
          <a:p>
            <a:pPr algn="ctr" eaLnBrk="0" hangingPunct="0"/>
            <a:r>
              <a:rPr lang="fr-BE">
                <a:cs typeface="Arial" charset="0"/>
              </a:rPr>
              <a:t>signature</a:t>
            </a:r>
            <a:endParaRPr lang="en-US">
              <a:cs typeface="Arial" charset="0"/>
            </a:endParaRPr>
          </a:p>
        </p:txBody>
      </p:sp>
      <p:sp>
        <p:nvSpPr>
          <p:cNvPr id="12304" name="Oval 30"/>
          <p:cNvSpPr>
            <a:spLocks noChangeArrowheads="1"/>
          </p:cNvSpPr>
          <p:nvPr/>
        </p:nvSpPr>
        <p:spPr bwMode="auto">
          <a:xfrm>
            <a:off x="5378450" y="3071813"/>
            <a:ext cx="363538" cy="363537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fr-BE" sz="1200" b="1">
                <a:cs typeface="Arial" charset="0"/>
              </a:rPr>
              <a:t>5</a:t>
            </a:r>
            <a:endParaRPr lang="en-US" sz="1200" b="1">
              <a:cs typeface="Arial" charset="0"/>
            </a:endParaRPr>
          </a:p>
        </p:txBody>
      </p:sp>
      <p:sp>
        <p:nvSpPr>
          <p:cNvPr id="12305" name="Rectangle 31"/>
          <p:cNvSpPr>
            <a:spLocks noChangeArrowheads="1"/>
          </p:cNvSpPr>
          <p:nvPr/>
        </p:nvSpPr>
        <p:spPr bwMode="auto">
          <a:xfrm>
            <a:off x="1719263" y="5838825"/>
            <a:ext cx="954087" cy="369888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fr-BE">
                <a:cs typeface="Arial" charset="0"/>
              </a:rPr>
              <a:t>Archive</a:t>
            </a:r>
            <a:endParaRPr lang="en-US" sz="1600">
              <a:cs typeface="Arial" charset="0"/>
            </a:endParaRPr>
          </a:p>
        </p:txBody>
      </p:sp>
      <p:sp>
        <p:nvSpPr>
          <p:cNvPr id="12306" name="Oval 32"/>
          <p:cNvSpPr>
            <a:spLocks noChangeArrowheads="1"/>
          </p:cNvSpPr>
          <p:nvPr/>
        </p:nvSpPr>
        <p:spPr bwMode="auto">
          <a:xfrm>
            <a:off x="1541463" y="5661025"/>
            <a:ext cx="363537" cy="363538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fr-BE" sz="1200" b="1">
                <a:cs typeface="Arial" charset="0"/>
              </a:rPr>
              <a:t>6</a:t>
            </a:r>
            <a:endParaRPr lang="en-US" sz="1200" b="1">
              <a:cs typeface="Arial" charset="0"/>
            </a:endParaRPr>
          </a:p>
        </p:txBody>
      </p:sp>
      <p:sp>
        <p:nvSpPr>
          <p:cNvPr id="12307" name="Rectangle 38"/>
          <p:cNvSpPr>
            <a:spLocks noChangeArrowheads="1"/>
          </p:cNvSpPr>
          <p:nvPr/>
        </p:nvSpPr>
        <p:spPr bwMode="auto">
          <a:xfrm>
            <a:off x="7494588" y="4943475"/>
            <a:ext cx="954087" cy="369888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fr-BE">
                <a:cs typeface="Arial" charset="0"/>
              </a:rPr>
              <a:t>Archive</a:t>
            </a:r>
            <a:endParaRPr lang="en-US" sz="1600">
              <a:cs typeface="Arial" charset="0"/>
            </a:endParaRPr>
          </a:p>
        </p:txBody>
      </p:sp>
      <p:sp>
        <p:nvSpPr>
          <p:cNvPr id="12308" name="Oval 39"/>
          <p:cNvSpPr>
            <a:spLocks noChangeArrowheads="1"/>
          </p:cNvSpPr>
          <p:nvPr/>
        </p:nvSpPr>
        <p:spPr bwMode="auto">
          <a:xfrm>
            <a:off x="8015288" y="4660900"/>
            <a:ext cx="363537" cy="363538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fr-BE" sz="1200" b="1">
                <a:cs typeface="Arial" charset="0"/>
              </a:rPr>
              <a:t>6</a:t>
            </a:r>
            <a:endParaRPr lang="en-US" sz="1200" b="1">
              <a:cs typeface="Arial" charset="0"/>
            </a:endParaRPr>
          </a:p>
        </p:txBody>
      </p:sp>
      <p:sp>
        <p:nvSpPr>
          <p:cNvPr id="12309" name="Oval 24"/>
          <p:cNvSpPr>
            <a:spLocks noChangeArrowheads="1"/>
          </p:cNvSpPr>
          <p:nvPr/>
        </p:nvSpPr>
        <p:spPr bwMode="auto">
          <a:xfrm>
            <a:off x="1201738" y="4660900"/>
            <a:ext cx="363537" cy="363538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fr-BE" sz="1200" b="1">
                <a:cs typeface="Arial" charset="0"/>
              </a:rPr>
              <a:t>3</a:t>
            </a:r>
            <a:endParaRPr lang="en-US" sz="1200" b="1">
              <a:cs typeface="Arial" charset="0"/>
            </a:endParaRPr>
          </a:p>
        </p:txBody>
      </p:sp>
      <p:pic>
        <p:nvPicPr>
          <p:cNvPr id="12310" name="Picture 34" descr="j0438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0906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1216025"/>
            <a:ext cx="15525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2" name="Down Arrow 1"/>
          <p:cNvSpPr>
            <a:spLocks noChangeArrowheads="1"/>
          </p:cNvSpPr>
          <p:nvPr/>
        </p:nvSpPr>
        <p:spPr bwMode="auto">
          <a:xfrm>
            <a:off x="1395413" y="3065463"/>
            <a:ext cx="339725" cy="527050"/>
          </a:xfrm>
          <a:prstGeom prst="downArrow">
            <a:avLst>
              <a:gd name="adj1" fmla="val 50000"/>
              <a:gd name="adj2" fmla="val 49925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fr-BE"/>
          </a:p>
        </p:txBody>
      </p:sp>
      <p:sp>
        <p:nvSpPr>
          <p:cNvPr id="12313" name="Down Arrow 36"/>
          <p:cNvSpPr>
            <a:spLocks noChangeArrowheads="1"/>
          </p:cNvSpPr>
          <p:nvPr/>
        </p:nvSpPr>
        <p:spPr bwMode="auto">
          <a:xfrm>
            <a:off x="3098800" y="3065463"/>
            <a:ext cx="339725" cy="527050"/>
          </a:xfrm>
          <a:prstGeom prst="downArrow">
            <a:avLst>
              <a:gd name="adj1" fmla="val 50000"/>
              <a:gd name="adj2" fmla="val 49925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fr-BE"/>
          </a:p>
        </p:txBody>
      </p:sp>
      <p:sp>
        <p:nvSpPr>
          <p:cNvPr id="12314" name="Down Arrow 1"/>
          <p:cNvSpPr>
            <a:spLocks noChangeArrowheads="1"/>
          </p:cNvSpPr>
          <p:nvPr/>
        </p:nvSpPr>
        <p:spPr bwMode="auto">
          <a:xfrm>
            <a:off x="1531938" y="4205288"/>
            <a:ext cx="257175" cy="538162"/>
          </a:xfrm>
          <a:prstGeom prst="downArrow">
            <a:avLst>
              <a:gd name="adj1" fmla="val 50000"/>
              <a:gd name="adj2" fmla="val 50193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fr-BE"/>
          </a:p>
        </p:txBody>
      </p:sp>
      <p:sp>
        <p:nvSpPr>
          <p:cNvPr id="12315" name="Down Arrow 35"/>
          <p:cNvSpPr>
            <a:spLocks noChangeArrowheads="1"/>
          </p:cNvSpPr>
          <p:nvPr/>
        </p:nvSpPr>
        <p:spPr bwMode="auto">
          <a:xfrm>
            <a:off x="3140075" y="4205288"/>
            <a:ext cx="257175" cy="538162"/>
          </a:xfrm>
          <a:prstGeom prst="downArrow">
            <a:avLst>
              <a:gd name="adj1" fmla="val 50000"/>
              <a:gd name="adj2" fmla="val 50193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fr-BE"/>
          </a:p>
        </p:txBody>
      </p:sp>
      <p:sp>
        <p:nvSpPr>
          <p:cNvPr id="5" name="Bent-Up Arrow 4"/>
          <p:cNvSpPr/>
          <p:nvPr/>
        </p:nvSpPr>
        <p:spPr bwMode="auto">
          <a:xfrm rot="5400000">
            <a:off x="3829051" y="4138612"/>
            <a:ext cx="425450" cy="2619375"/>
          </a:xfrm>
          <a:prstGeom prst="bent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endParaRPr lang="fr-BE"/>
          </a:p>
        </p:txBody>
      </p:sp>
      <p:sp>
        <p:nvSpPr>
          <p:cNvPr id="12317" name="Up Arrow 5"/>
          <p:cNvSpPr>
            <a:spLocks noChangeArrowheads="1"/>
          </p:cNvSpPr>
          <p:nvPr/>
        </p:nvSpPr>
        <p:spPr bwMode="auto">
          <a:xfrm>
            <a:off x="6230938" y="3454400"/>
            <a:ext cx="361950" cy="1592263"/>
          </a:xfrm>
          <a:prstGeom prst="upArrow">
            <a:avLst>
              <a:gd name="adj1" fmla="val 50000"/>
              <a:gd name="adj2" fmla="val 49918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fr-BE"/>
          </a:p>
        </p:txBody>
      </p:sp>
      <p:sp>
        <p:nvSpPr>
          <p:cNvPr id="8" name="Left-Up Arrow 7"/>
          <p:cNvSpPr/>
          <p:nvPr/>
        </p:nvSpPr>
        <p:spPr bwMode="auto">
          <a:xfrm>
            <a:off x="2746375" y="5456238"/>
            <a:ext cx="5627688" cy="711200"/>
          </a:xfrm>
          <a:prstGeom prst="leftUpArrow">
            <a:avLst>
              <a:gd name="adj1" fmla="val 20914"/>
              <a:gd name="adj2" fmla="val 23084"/>
              <a:gd name="adj3" fmla="val 27043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endParaRPr lang="fr-BE"/>
          </a:p>
        </p:txBody>
      </p:sp>
      <p:sp>
        <p:nvSpPr>
          <p:cNvPr id="12319" name="Up Arrow 30"/>
          <p:cNvSpPr>
            <a:spLocks noChangeArrowheads="1"/>
          </p:cNvSpPr>
          <p:nvPr/>
        </p:nvSpPr>
        <p:spPr bwMode="auto">
          <a:xfrm>
            <a:off x="7053263" y="3328988"/>
            <a:ext cx="460375" cy="2695575"/>
          </a:xfrm>
          <a:prstGeom prst="upArrow">
            <a:avLst>
              <a:gd name="adj1" fmla="val 50000"/>
              <a:gd name="adj2" fmla="val 50094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fr-B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sz="3200" b="1" smtClean="0"/>
              <a:t>Voorbeelden diensten toegevoegde waarde</a:t>
            </a:r>
            <a:endParaRPr lang="nl-BE" sz="320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42900" lvl="1" indent="-342900" eaLnBrk="1" hangingPunct="1">
              <a:buFont typeface="Wingdings" pitchFamily="2" charset="2"/>
              <a:buChar char="§"/>
            </a:pPr>
            <a:endParaRPr lang="nl-BE" sz="2400" smtClean="0"/>
          </a:p>
          <a:p>
            <a:pPr marL="342900" lvl="1" indent="-342900" eaLnBrk="1" hangingPunct="1">
              <a:buFont typeface="Wingdings" pitchFamily="2" charset="2"/>
              <a:buChar char="§"/>
            </a:pPr>
            <a:r>
              <a:rPr lang="nl-BE" sz="2400" smtClean="0"/>
              <a:t>Elektronische mededeling van wachtverslagen door geneesheren van wacht aan de houder van een GMD</a:t>
            </a:r>
          </a:p>
          <a:p>
            <a:pPr marL="342900" lvl="1" indent="-342900" eaLnBrk="1" hangingPunct="1">
              <a:buFont typeface="Wingdings" pitchFamily="2" charset="2"/>
              <a:buChar char="§"/>
            </a:pPr>
            <a:endParaRPr lang="nl-BE" sz="2400" smtClean="0"/>
          </a:p>
          <a:p>
            <a:pPr eaLnBrk="1" hangingPunct="1"/>
            <a:r>
              <a:rPr lang="nl-BE" smtClean="0"/>
              <a:t>Rapportering over</a:t>
            </a:r>
          </a:p>
          <a:p>
            <a:pPr lvl="2" eaLnBrk="1" hangingPunct="1"/>
            <a:r>
              <a:rPr lang="nl-BE" smtClean="0"/>
              <a:t>MUG-interventies</a:t>
            </a:r>
          </a:p>
          <a:p>
            <a:pPr lvl="2" eaLnBrk="1" hangingPunct="1"/>
            <a:r>
              <a:rPr lang="nl-BE" smtClean="0"/>
              <a:t>incidenties van bepaalde ziekten (bvb. H1N1-virus)</a:t>
            </a:r>
          </a:p>
          <a:p>
            <a:pPr lvl="2" eaLnBrk="1" hangingPunct="1"/>
            <a:endParaRPr lang="nl-BE" smtClean="0"/>
          </a:p>
          <a:p>
            <a:pPr eaLnBrk="1" hangingPunct="1"/>
            <a:r>
              <a:rPr lang="nl-BE" smtClean="0"/>
              <a:t>Elektronische raadpleging van verzekerbaarheid in de ziekteverzekering door verplegers(groeperingen)</a:t>
            </a:r>
          </a:p>
          <a:p>
            <a:pPr eaLnBrk="1" hangingPunct="1"/>
            <a:endParaRPr lang="nl-BE" smtClean="0"/>
          </a:p>
          <a:p>
            <a:pPr eaLnBrk="1" hangingPunct="1"/>
            <a:r>
              <a:rPr lang="nl-BE" smtClean="0"/>
              <a:t>Elektronische overmaking van facturen derde betaler door verplegers(groeperingen) aan ziekenfondsen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BE" sz="3200" b="1" smtClean="0"/>
              <a:t>Voorbeelden diensten toegevoegde waarde</a:t>
            </a:r>
            <a:endParaRPr lang="en-US" sz="3200" b="1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nl-BE" smtClean="0"/>
          </a:p>
          <a:p>
            <a:pPr eaLnBrk="1" hangingPunct="1">
              <a:lnSpc>
                <a:spcPct val="90000"/>
              </a:lnSpc>
            </a:pPr>
            <a:r>
              <a:rPr lang="nl-BE" smtClean="0"/>
              <a:t>Elektronische aangifte van de geboorte - eBirth</a:t>
            </a:r>
          </a:p>
          <a:p>
            <a:pPr eaLnBrk="1" hangingPunct="1">
              <a:lnSpc>
                <a:spcPct val="90000"/>
              </a:lnSpc>
            </a:pPr>
            <a:endParaRPr lang="nl-BE" smtClean="0"/>
          </a:p>
          <a:p>
            <a:pPr eaLnBrk="1" hangingPunct="1">
              <a:lnSpc>
                <a:spcPct val="90000"/>
              </a:lnSpc>
            </a:pPr>
            <a:r>
              <a:rPr lang="nl-BE" smtClean="0"/>
              <a:t>Raadpleging van de wilsbeschikkingen inzake euthanasie</a:t>
            </a:r>
          </a:p>
          <a:p>
            <a:pPr eaLnBrk="1" hangingPunct="1">
              <a:lnSpc>
                <a:spcPct val="90000"/>
              </a:lnSpc>
            </a:pPr>
            <a:endParaRPr lang="nl-BE" smtClean="0"/>
          </a:p>
          <a:p>
            <a:pPr eaLnBrk="1" hangingPunct="1">
              <a:lnSpc>
                <a:spcPct val="90000"/>
              </a:lnSpc>
            </a:pPr>
            <a:r>
              <a:rPr lang="nl-BE" smtClean="0"/>
              <a:t>Resident Assessment Instrument (BelRAI)</a:t>
            </a:r>
          </a:p>
          <a:p>
            <a:pPr eaLnBrk="1" hangingPunct="1">
              <a:lnSpc>
                <a:spcPct val="90000"/>
              </a:lnSpc>
            </a:pPr>
            <a:endParaRPr lang="nl-BE" smtClean="0"/>
          </a:p>
          <a:p>
            <a:pPr eaLnBrk="1" hangingPunct="1">
              <a:lnSpc>
                <a:spcPct val="90000"/>
              </a:lnSpc>
            </a:pPr>
            <a:r>
              <a:rPr lang="nl-BE" smtClean="0"/>
              <a:t>Elektronische invoer en raadpleging van de evaluatie van de gehandicapten in het informatiesysteem van de FOD Sociale Zekerheid (Medic-e)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BE" sz="3200" b="1" smtClean="0"/>
              <a:t>Voorbeelden diensten toegevoegde waarde</a:t>
            </a:r>
            <a:endParaRPr lang="en-US" sz="3200" b="1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nl-BE" smtClean="0"/>
          </a:p>
          <a:p>
            <a:pPr eaLnBrk="1" hangingPunct="1">
              <a:lnSpc>
                <a:spcPct val="90000"/>
              </a:lnSpc>
            </a:pPr>
            <a:r>
              <a:rPr lang="nl-BE" smtClean="0"/>
              <a:t>Platform voor gegevensuitwisseling tussen het Vlaams Agentschap voor Zorg en Gezondheid en de door haar erkende diensten (VESTA)</a:t>
            </a:r>
          </a:p>
          <a:p>
            <a:pPr eaLnBrk="1" hangingPunct="1">
              <a:lnSpc>
                <a:spcPct val="90000"/>
              </a:lnSpc>
            </a:pPr>
            <a:endParaRPr lang="nl-BE" smtClean="0"/>
          </a:p>
          <a:p>
            <a:pPr eaLnBrk="1" hangingPunct="1">
              <a:lnSpc>
                <a:spcPct val="90000"/>
              </a:lnSpc>
            </a:pPr>
            <a:r>
              <a:rPr lang="nl-BE" smtClean="0"/>
              <a:t>Online registratiesysteem voor de private voorzieningen uit de sector Bijzondere Jeugdzorg in Vlaanderen</a:t>
            </a:r>
          </a:p>
          <a:p>
            <a:pPr eaLnBrk="1" hangingPunct="1">
              <a:lnSpc>
                <a:spcPct val="90000"/>
              </a:lnSpc>
            </a:pPr>
            <a:endParaRPr lang="nl-BE" smtClean="0"/>
          </a:p>
          <a:p>
            <a:pPr eaLnBrk="1" hangingPunct="1">
              <a:lnSpc>
                <a:spcPct val="90000"/>
              </a:lnSpc>
            </a:pPr>
            <a:r>
              <a:rPr lang="nl-BE" smtClean="0"/>
              <a:t>Zorgportaal SARAI van het Ziekenhuisnetwerk Antwerpen (ZNA) ter ondersteuning van</a:t>
            </a:r>
          </a:p>
          <a:p>
            <a:pPr lvl="1" eaLnBrk="1" hangingPunct="1">
              <a:lnSpc>
                <a:spcPct val="90000"/>
              </a:lnSpc>
            </a:pPr>
            <a:r>
              <a:rPr lang="nl-BE" smtClean="0"/>
              <a:t>de samenwerking tussen huisartsen, specialisten en zorgteams in het kader van de zorgtrajecten van het RIZIV (diabetes en nierinsufficiëntie)</a:t>
            </a:r>
          </a:p>
          <a:p>
            <a:pPr lvl="1" eaLnBrk="1" hangingPunct="1">
              <a:lnSpc>
                <a:spcPct val="90000"/>
              </a:lnSpc>
            </a:pPr>
            <a:r>
              <a:rPr lang="nl-BE" smtClean="0"/>
              <a:t>de bijdrage van huisartsen aan het multidisciplinair oncologisch consult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BE" sz="3200" b="1" smtClean="0"/>
              <a:t>Prioriteit: Multidisciplinaire gegevensdeling</a:t>
            </a:r>
            <a:endParaRPr lang="en-US" sz="3200" b="1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nl-BE" sz="1000" smtClean="0"/>
          </a:p>
          <a:p>
            <a:r>
              <a:rPr lang="nl-BE" b="1" smtClean="0"/>
              <a:t>Verzenden</a:t>
            </a:r>
          </a:p>
          <a:p>
            <a:endParaRPr lang="nl-BE" sz="800" smtClean="0"/>
          </a:p>
          <a:p>
            <a:pPr lvl="1"/>
            <a:r>
              <a:rPr lang="nl-BE" smtClean="0"/>
              <a:t>momentopname van de gegevens (blijven niet up-to-date)</a:t>
            </a:r>
          </a:p>
          <a:p>
            <a:pPr lvl="1"/>
            <a:r>
              <a:rPr lang="nl-BE" smtClean="0"/>
              <a:t>verzender kiest bestemmeling</a:t>
            </a:r>
            <a:endParaRPr lang="en-US" smtClean="0"/>
          </a:p>
          <a:p>
            <a:pPr lvl="1"/>
            <a:r>
              <a:rPr lang="nl-BE" smtClean="0"/>
              <a:t>verzender is verantwoordelijk om de gegevens enkel te verzenden naar bestemmelingen die rechtmatige toegang hebben tot deze gegevens</a:t>
            </a:r>
          </a:p>
          <a:p>
            <a:pPr lvl="1">
              <a:buFont typeface="Wingdings" pitchFamily="2" charset="2"/>
              <a:buChar char="§"/>
            </a:pPr>
            <a:endParaRPr lang="nl-BE" smtClean="0"/>
          </a:p>
          <a:p>
            <a:r>
              <a:rPr lang="nl-BE" b="1" smtClean="0"/>
              <a:t>Delen</a:t>
            </a:r>
          </a:p>
          <a:p>
            <a:endParaRPr lang="nl-BE" sz="800" smtClean="0"/>
          </a:p>
          <a:p>
            <a:pPr lvl="1"/>
            <a:r>
              <a:rPr lang="nl-BE" smtClean="0"/>
              <a:t>evolutieve gegevens</a:t>
            </a:r>
          </a:p>
          <a:p>
            <a:pPr lvl="1"/>
            <a:r>
              <a:rPr lang="nl-BE" smtClean="0"/>
              <a:t>de bron weet niet op voorhand wie de gegevens zal raadplegen (bv. arts met wachtdienst)</a:t>
            </a:r>
          </a:p>
          <a:p>
            <a:pPr lvl="1"/>
            <a:r>
              <a:rPr lang="nl-BE" smtClean="0"/>
              <a:t>duidelijkheid nodig over wie toegang heeft tot de gegevens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BE" sz="3200" b="1" smtClean="0"/>
              <a:t>eHealthBox </a:t>
            </a:r>
            <a:endParaRPr lang="en-US" sz="3200" b="1" smtClean="0"/>
          </a:p>
        </p:txBody>
      </p:sp>
      <p:sp>
        <p:nvSpPr>
          <p:cNvPr id="17411" name="Content Placeholder 4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nl-BE" sz="800" smtClean="0"/>
          </a:p>
          <a:p>
            <a:r>
              <a:rPr lang="nl-BE" sz="2000" b="1" smtClean="0"/>
              <a:t>Verzenden van berichten naar “actoren in de gezondheidszorg”</a:t>
            </a:r>
          </a:p>
          <a:p>
            <a:endParaRPr lang="nl-BE" sz="800" b="1" smtClean="0"/>
          </a:p>
          <a:p>
            <a:pPr lvl="1"/>
            <a:r>
              <a:rPr lang="nl-BE" sz="1800" smtClean="0"/>
              <a:t>op basis van</a:t>
            </a:r>
          </a:p>
          <a:p>
            <a:pPr lvl="1"/>
            <a:endParaRPr lang="nl-BE" sz="800" smtClean="0"/>
          </a:p>
          <a:p>
            <a:pPr lvl="2"/>
            <a:r>
              <a:rPr lang="nl-BE" smtClean="0"/>
              <a:t>rijksregisternummer</a:t>
            </a:r>
          </a:p>
          <a:p>
            <a:pPr lvl="2"/>
            <a:r>
              <a:rPr lang="nl-BE" smtClean="0"/>
              <a:t>RIZIV-nummer</a:t>
            </a:r>
          </a:p>
          <a:p>
            <a:pPr lvl="2"/>
            <a:r>
              <a:rPr lang="nl-BE" smtClean="0"/>
              <a:t>KBO-nummer</a:t>
            </a:r>
          </a:p>
          <a:p>
            <a:pPr lvl="2"/>
            <a:endParaRPr lang="nl-BE" sz="800" smtClean="0"/>
          </a:p>
          <a:p>
            <a:pPr lvl="1"/>
            <a:r>
              <a:rPr lang="nl-BE" sz="1800" smtClean="0"/>
              <a:t>via webtoepassing of geïntegreerd in het medisch dossier</a:t>
            </a:r>
          </a:p>
          <a:p>
            <a:pPr lvl="1"/>
            <a:endParaRPr lang="nl-BE" sz="800" smtClean="0"/>
          </a:p>
          <a:p>
            <a:pPr lvl="1"/>
            <a:r>
              <a:rPr lang="nl-BE" sz="1800" smtClean="0"/>
              <a:t>met (of zonder) encryptie op basis van </a:t>
            </a:r>
            <a:r>
              <a:rPr lang="nl-BE" sz="1800" smtClean="0">
                <a:solidFill>
                  <a:srgbClr val="3E6E5A"/>
                </a:solidFill>
              </a:rPr>
              <a:t>eHealth</a:t>
            </a:r>
            <a:r>
              <a:rPr lang="nl-BE" sz="1800" smtClean="0"/>
              <a:t> certificaten/ sleutels</a:t>
            </a:r>
          </a:p>
          <a:p>
            <a:pPr lvl="1"/>
            <a:endParaRPr lang="nl-BE" sz="800" smtClean="0"/>
          </a:p>
          <a:p>
            <a:pPr lvl="1">
              <a:spcBef>
                <a:spcPct val="25000"/>
              </a:spcBef>
            </a:pPr>
            <a:r>
              <a:rPr lang="fr-FR" sz="1800" smtClean="0"/>
              <a:t>andere functionaliteiten: </a:t>
            </a:r>
          </a:p>
          <a:p>
            <a:pPr lvl="1">
              <a:spcBef>
                <a:spcPct val="25000"/>
              </a:spcBef>
            </a:pPr>
            <a:endParaRPr lang="fr-FR" sz="800" smtClean="0"/>
          </a:p>
          <a:p>
            <a:pPr lvl="2">
              <a:spcBef>
                <a:spcPct val="25000"/>
              </a:spcBef>
            </a:pPr>
            <a:r>
              <a:rPr lang="fr-FR" smtClean="0"/>
              <a:t>ontvangst-, publicatie-, leesbevestiging</a:t>
            </a:r>
          </a:p>
          <a:p>
            <a:pPr lvl="2">
              <a:spcBef>
                <a:spcPct val="25000"/>
              </a:spcBef>
            </a:pPr>
            <a:r>
              <a:rPr lang="fr-FR" smtClean="0"/>
              <a:t>r</a:t>
            </a:r>
            <a:r>
              <a:rPr lang="nl-BE" smtClean="0"/>
              <a:t>eply &amp; forward</a:t>
            </a:r>
          </a:p>
          <a:p>
            <a:pPr lvl="2">
              <a:spcBef>
                <a:spcPct val="25000"/>
              </a:spcBef>
            </a:pPr>
            <a:r>
              <a:rPr lang="nl-BE" smtClean="0"/>
              <a:t>raadpleging van meervoudige mailboxen</a:t>
            </a:r>
          </a:p>
          <a:p>
            <a:pPr lvl="2">
              <a:spcBef>
                <a:spcPct val="25000"/>
              </a:spcBef>
            </a:pPr>
            <a:r>
              <a:rPr lang="nl-BE" smtClean="0"/>
              <a:t>prioriteitsniveau</a:t>
            </a:r>
          </a:p>
          <a:p>
            <a:pPr lvl="2">
              <a:spcBef>
                <a:spcPct val="25000"/>
              </a:spcBef>
            </a:pPr>
            <a:r>
              <a:rPr lang="nl-BE" smtClean="0"/>
              <a:t>auto-delete</a:t>
            </a:r>
          </a:p>
          <a:p>
            <a:pPr lvl="2">
              <a:spcBef>
                <a:spcPct val="25000"/>
              </a:spcBef>
            </a:pPr>
            <a:r>
              <a:rPr lang="nl-BE" smtClean="0"/>
              <a:t>…</a:t>
            </a:r>
            <a:endParaRPr lang="en-US" smtClean="0"/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216025"/>
            <a:ext cx="6191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b="1" smtClean="0"/>
              <a:t>Multidisciplinaire gegevensdeling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nl-BE" sz="800" smtClean="0"/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nl-BE" b="1" smtClean="0"/>
              <a:t>Gegevens uit ziekenhuizen</a:t>
            </a: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endParaRPr lang="nl-BE" sz="800" smtClean="0"/>
          </a:p>
          <a:p>
            <a:pPr lvl="1">
              <a:lnSpc>
                <a:spcPct val="90000"/>
              </a:lnSpc>
            </a:pPr>
            <a:r>
              <a:rPr lang="nl-BE" smtClean="0"/>
              <a:t>delen van documenten tussen ziekenhuizen en artsen</a:t>
            </a:r>
          </a:p>
          <a:p>
            <a:pPr lvl="1">
              <a:lnSpc>
                <a:spcPct val="90000"/>
              </a:lnSpc>
            </a:pPr>
            <a:r>
              <a:rPr lang="nl-BE" smtClean="0"/>
              <a:t>het  “</a:t>
            </a:r>
            <a:r>
              <a:rPr lang="nl-BE" i="1" smtClean="0"/>
              <a:t>hubs en metahub systeem</a:t>
            </a:r>
            <a:r>
              <a:rPr lang="nl-BE" smtClean="0"/>
              <a:t>”</a:t>
            </a:r>
          </a:p>
          <a:p>
            <a:pPr lvl="1">
              <a:lnSpc>
                <a:spcPct val="90000"/>
              </a:lnSpc>
              <a:buFontTx/>
              <a:buAutoNum type="arabicPeriod"/>
            </a:pPr>
            <a:endParaRPr lang="nl-BE" smtClean="0"/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nl-BE" b="1" smtClean="0"/>
              <a:t>Extramurale gegevens</a:t>
            </a: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endParaRPr lang="nl-BE" sz="800" smtClean="0"/>
          </a:p>
          <a:p>
            <a:pPr lvl="1">
              <a:lnSpc>
                <a:spcPct val="90000"/>
              </a:lnSpc>
            </a:pPr>
            <a:r>
              <a:rPr lang="nl-BE" smtClean="0"/>
              <a:t>delen van gestructureerde gegevens tussen 1ste lijn en andere extramurale zorgverstrekkers</a:t>
            </a:r>
          </a:p>
          <a:p>
            <a:pPr lvl="1">
              <a:lnSpc>
                <a:spcPct val="90000"/>
              </a:lnSpc>
            </a:pPr>
            <a:r>
              <a:rPr lang="nl-BE" smtClean="0"/>
              <a:t>de “</a:t>
            </a:r>
            <a:r>
              <a:rPr lang="nl-BE" i="1" smtClean="0"/>
              <a:t>extramurale kluizen</a:t>
            </a:r>
            <a:r>
              <a:rPr lang="nl-BE" smtClean="0"/>
              <a:t>”</a:t>
            </a:r>
          </a:p>
          <a:p>
            <a:pPr lvl="1">
              <a:lnSpc>
                <a:spcPct val="90000"/>
              </a:lnSpc>
            </a:pPr>
            <a:endParaRPr lang="nl-BE" smtClean="0"/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nl-BE" b="1" smtClean="0"/>
              <a:t>Gekoppeld en interoperabel</a:t>
            </a: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endParaRPr lang="nl-BE" sz="800" smtClean="0"/>
          </a:p>
          <a:p>
            <a:pPr lvl="1">
              <a:lnSpc>
                <a:spcPct val="90000"/>
              </a:lnSpc>
            </a:pPr>
            <a:r>
              <a:rPr lang="nl-BE" smtClean="0"/>
              <a:t>standaarden</a:t>
            </a:r>
          </a:p>
          <a:p>
            <a:pPr lvl="1">
              <a:lnSpc>
                <a:spcPct val="90000"/>
              </a:lnSpc>
            </a:pPr>
            <a:r>
              <a:rPr lang="nl-BE" smtClean="0"/>
              <a:t>informed consent</a:t>
            </a:r>
          </a:p>
          <a:p>
            <a:pPr lvl="1">
              <a:lnSpc>
                <a:spcPct val="90000"/>
              </a:lnSpc>
            </a:pPr>
            <a:r>
              <a:rPr lang="nl-BE" smtClean="0"/>
              <a:t>therapeutische / zorg-relatie</a:t>
            </a:r>
          </a:p>
          <a:p>
            <a:pPr lvl="1">
              <a:lnSpc>
                <a:spcPct val="90000"/>
              </a:lnSpc>
            </a:pPr>
            <a:endParaRPr lang="nl-B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b="1" smtClean="0"/>
              <a:t>Hubs &amp; Metahub systeem: </a:t>
            </a:r>
            <a:r>
              <a:rPr lang="fr-FR" sz="2800" b="1" smtClean="0"/>
              <a:t>Algemene principes</a:t>
            </a:r>
            <a:endParaRPr lang="en-US" sz="2800" b="1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fr-FR" sz="1800" dirty="0" smtClean="0"/>
          </a:p>
          <a:p>
            <a:r>
              <a:rPr lang="fr-FR" sz="2000" dirty="0" smtClean="0"/>
              <a:t>Project ter </a:t>
            </a:r>
            <a:r>
              <a:rPr lang="fr-FR" sz="2000" dirty="0" err="1" smtClean="0"/>
              <a:t>ondersteuning</a:t>
            </a:r>
            <a:r>
              <a:rPr lang="fr-FR" sz="2000" dirty="0" smtClean="0"/>
              <a:t> van de </a:t>
            </a:r>
            <a:r>
              <a:rPr lang="fr-FR" sz="2000" b="1" dirty="0" err="1" smtClean="0"/>
              <a:t>continuïteit</a:t>
            </a:r>
            <a:r>
              <a:rPr lang="fr-FR" sz="2000" b="1" dirty="0" smtClean="0"/>
              <a:t> in de </a:t>
            </a:r>
            <a:r>
              <a:rPr lang="fr-FR" sz="2000" b="1" dirty="0" err="1" smtClean="0"/>
              <a:t>zorgverlening</a:t>
            </a:r>
            <a:endParaRPr lang="fr-FR" sz="2000" b="1" dirty="0" smtClean="0"/>
          </a:p>
          <a:p>
            <a:endParaRPr lang="fr-FR" sz="2000" dirty="0" smtClean="0"/>
          </a:p>
          <a:p>
            <a:r>
              <a:rPr lang="fr-FR" sz="2000" b="1" dirty="0" err="1" smtClean="0"/>
              <a:t>Geen</a:t>
            </a:r>
            <a:r>
              <a:rPr lang="fr-FR" sz="2000" b="1" dirty="0" smtClean="0"/>
              <a:t> centrale </a:t>
            </a:r>
            <a:r>
              <a:rPr lang="fr-FR" sz="2000" b="1" dirty="0" err="1" smtClean="0"/>
              <a:t>opslag</a:t>
            </a:r>
            <a:r>
              <a:rPr lang="fr-FR" sz="2000" b="1" dirty="0" smtClean="0"/>
              <a:t> </a:t>
            </a:r>
            <a:r>
              <a:rPr lang="fr-FR" sz="2000" dirty="0" smtClean="0"/>
              <a:t>van </a:t>
            </a:r>
            <a:r>
              <a:rPr lang="fr-FR" sz="2000" dirty="0" err="1" smtClean="0"/>
              <a:t>medische</a:t>
            </a:r>
            <a:r>
              <a:rPr lang="fr-FR" sz="2000" dirty="0" smtClean="0"/>
              <a:t> </a:t>
            </a:r>
            <a:r>
              <a:rPr lang="fr-FR" sz="2000" dirty="0" err="1" smtClean="0"/>
              <a:t>gegevens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fr-FR" sz="2000" b="1" dirty="0" smtClean="0"/>
              <a:t>Minimale </a:t>
            </a:r>
            <a:r>
              <a:rPr lang="fr-FR" sz="2000" b="1" dirty="0" err="1" smtClean="0"/>
              <a:t>tussenkomst</a:t>
            </a:r>
            <a:r>
              <a:rPr lang="fr-FR" sz="2000" b="1" dirty="0" smtClean="0"/>
              <a:t> </a:t>
            </a:r>
            <a:r>
              <a:rPr lang="fr-FR" sz="2000" dirty="0" smtClean="0"/>
              <a:t>in de </a:t>
            </a:r>
            <a:r>
              <a:rPr lang="fr-FR" sz="2000" dirty="0" err="1" smtClean="0"/>
              <a:t>bestaande</a:t>
            </a:r>
            <a:r>
              <a:rPr lang="fr-FR" sz="2000" dirty="0" smtClean="0"/>
              <a:t> </a:t>
            </a:r>
            <a:r>
              <a:rPr lang="fr-FR" sz="2000" dirty="0" err="1" smtClean="0"/>
              <a:t>systemen</a:t>
            </a:r>
            <a:r>
              <a:rPr lang="fr-FR" sz="2000" dirty="0" smtClean="0"/>
              <a:t> (op </a:t>
            </a:r>
            <a:r>
              <a:rPr lang="fr-FR" sz="2000" dirty="0" err="1" smtClean="0"/>
              <a:t>het</a:t>
            </a:r>
            <a:r>
              <a:rPr lang="fr-FR" sz="2000" dirty="0" smtClean="0"/>
              <a:t> niveau van de EMD)</a:t>
            </a:r>
          </a:p>
          <a:p>
            <a:endParaRPr lang="fr-FR" sz="2000" dirty="0" smtClean="0"/>
          </a:p>
          <a:p>
            <a:r>
              <a:rPr lang="fr-FR" sz="2000" dirty="0" err="1" smtClean="0"/>
              <a:t>Benutten</a:t>
            </a:r>
            <a:r>
              <a:rPr lang="fr-FR" sz="2000" dirty="0" smtClean="0"/>
              <a:t> en </a:t>
            </a:r>
            <a:r>
              <a:rPr lang="fr-FR" sz="2000" dirty="0" err="1" smtClean="0"/>
              <a:t>valoriseren</a:t>
            </a:r>
            <a:r>
              <a:rPr lang="fr-FR" sz="2000" dirty="0" smtClean="0"/>
              <a:t> van </a:t>
            </a:r>
            <a:r>
              <a:rPr lang="fr-FR" sz="2000" b="1" dirty="0" err="1" smtClean="0"/>
              <a:t>lokale</a:t>
            </a:r>
            <a:r>
              <a:rPr lang="fr-FR" sz="2000" dirty="0" smtClean="0"/>
              <a:t> en </a:t>
            </a:r>
            <a:r>
              <a:rPr lang="fr-FR" sz="2000" b="1" dirty="0" err="1" smtClean="0"/>
              <a:t>regionale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initiatieven</a:t>
            </a:r>
            <a:endParaRPr lang="fr-FR" sz="2000" b="1" dirty="0" smtClean="0"/>
          </a:p>
          <a:p>
            <a:endParaRPr lang="fr-FR" sz="2000" dirty="0" smtClean="0"/>
          </a:p>
          <a:p>
            <a:r>
              <a:rPr lang="fr-FR" sz="2000" b="1" dirty="0" err="1" smtClean="0"/>
              <a:t>Geleidelijke</a:t>
            </a:r>
            <a:r>
              <a:rPr lang="fr-FR" sz="2000" dirty="0" smtClean="0"/>
              <a:t> </a:t>
            </a:r>
            <a:r>
              <a:rPr lang="fr-FR" sz="2000" dirty="0" err="1" smtClean="0"/>
              <a:t>invoering</a:t>
            </a:r>
            <a:endParaRPr lang="fr-FR" sz="2000" dirty="0" smtClean="0"/>
          </a:p>
          <a:p>
            <a:endParaRPr lang="fr-FR" sz="1800" dirty="0" smtClean="0"/>
          </a:p>
          <a:p>
            <a:endParaRPr lang="fr-FR" sz="1800" dirty="0" smtClean="0"/>
          </a:p>
          <a:p>
            <a:endParaRPr lang="fr-FR" sz="2000" dirty="0" smtClean="0"/>
          </a:p>
        </p:txBody>
      </p:sp>
      <p:pic>
        <p:nvPicPr>
          <p:cNvPr id="1946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4465638"/>
            <a:ext cx="952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5943600"/>
            <a:ext cx="10477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446563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332413"/>
            <a:ext cx="17145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5418138"/>
            <a:ext cx="15970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smtClean="0"/>
              <a:t>Hubs &amp; Metahub systeem: </a:t>
            </a:r>
            <a:r>
              <a:rPr lang="nl-BE" sz="2800" b="1" smtClean="0"/>
              <a:t>Inbreng van het project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endParaRPr lang="nl-BE" sz="2000" dirty="0" smtClean="0"/>
          </a:p>
          <a:p>
            <a:pPr>
              <a:lnSpc>
                <a:spcPct val="80000"/>
              </a:lnSpc>
              <a:defRPr/>
            </a:pPr>
            <a:r>
              <a:rPr lang="nl-BE" sz="2000" dirty="0" smtClean="0"/>
              <a:t>Ondersteuning en harmonisering van lokale en regionale initiatieven</a:t>
            </a:r>
          </a:p>
          <a:p>
            <a:pPr>
              <a:lnSpc>
                <a:spcPct val="80000"/>
              </a:lnSpc>
              <a:defRPr/>
            </a:pPr>
            <a:endParaRPr lang="nl-BE" sz="800" dirty="0" smtClean="0"/>
          </a:p>
          <a:p>
            <a:pPr>
              <a:lnSpc>
                <a:spcPct val="80000"/>
              </a:lnSpc>
              <a:defRPr/>
            </a:pPr>
            <a:endParaRPr lang="nl-BE" sz="800" dirty="0" smtClean="0"/>
          </a:p>
          <a:p>
            <a:pPr lvl="1">
              <a:lnSpc>
                <a:spcPct val="80000"/>
              </a:lnSpc>
              <a:defRPr/>
            </a:pPr>
            <a:r>
              <a:rPr lang="nl-BE" sz="1600" dirty="0" smtClean="0"/>
              <a:t>Invoering van een centrale component ter ondersteuning van de uitwisselingen tussen netwerken ("</a:t>
            </a:r>
            <a:r>
              <a:rPr lang="nl-BE" sz="1600" b="1" dirty="0" err="1" smtClean="0"/>
              <a:t>metahub</a:t>
            </a:r>
            <a:r>
              <a:rPr lang="nl-BE" sz="1600" dirty="0" smtClean="0"/>
              <a:t>")</a:t>
            </a:r>
          </a:p>
          <a:p>
            <a:pPr lvl="1">
              <a:lnSpc>
                <a:spcPct val="80000"/>
              </a:lnSpc>
              <a:defRPr/>
            </a:pPr>
            <a:endParaRPr lang="nl-BE" sz="800" dirty="0" smtClean="0"/>
          </a:p>
          <a:p>
            <a:pPr lvl="1">
              <a:lnSpc>
                <a:spcPct val="80000"/>
              </a:lnSpc>
              <a:defRPr/>
            </a:pPr>
            <a:r>
              <a:rPr lang="nl-BE" sz="1600" dirty="0" smtClean="0"/>
              <a:t>Ontwikkeling van een technische specificatie voor de uitwisselingen</a:t>
            </a:r>
          </a:p>
          <a:p>
            <a:pPr lvl="1">
              <a:lnSpc>
                <a:spcPct val="80000"/>
              </a:lnSpc>
              <a:defRPr/>
            </a:pPr>
            <a:endParaRPr lang="nl-BE" sz="800" dirty="0" smtClean="0"/>
          </a:p>
          <a:p>
            <a:pPr lvl="2">
              <a:lnSpc>
                <a:spcPct val="80000"/>
              </a:lnSpc>
              <a:defRPr/>
            </a:pPr>
            <a:r>
              <a:rPr lang="nl-BE" dirty="0" smtClean="0"/>
              <a:t>Globale architectuur</a:t>
            </a:r>
          </a:p>
          <a:p>
            <a:pPr lvl="2">
              <a:lnSpc>
                <a:spcPct val="80000"/>
              </a:lnSpc>
              <a:defRPr/>
            </a:pPr>
            <a:r>
              <a:rPr lang="nl-BE" dirty="0" smtClean="0"/>
              <a:t>Standaardisering van de interfaces en </a:t>
            </a:r>
            <a:r>
              <a:rPr lang="nl-BE" dirty="0" err="1" smtClean="0"/>
              <a:t>uitwisselingsprotocols</a:t>
            </a:r>
            <a:endParaRPr lang="nl-BE" dirty="0" smtClean="0"/>
          </a:p>
          <a:p>
            <a:pPr lvl="2">
              <a:lnSpc>
                <a:spcPct val="80000"/>
              </a:lnSpc>
              <a:defRPr/>
            </a:pPr>
            <a:endParaRPr lang="nl-BE" sz="800" dirty="0" smtClean="0"/>
          </a:p>
          <a:p>
            <a:pPr lvl="1">
              <a:lnSpc>
                <a:spcPct val="80000"/>
              </a:lnSpc>
              <a:defRPr/>
            </a:pPr>
            <a:r>
              <a:rPr lang="nl-BE" sz="1600" dirty="0" smtClean="0"/>
              <a:t>Gemeenschappelijke definitie van regels en fundamentele concepten, bv.</a:t>
            </a:r>
          </a:p>
          <a:p>
            <a:pPr lvl="1">
              <a:lnSpc>
                <a:spcPct val="80000"/>
              </a:lnSpc>
              <a:defRPr/>
            </a:pPr>
            <a:endParaRPr lang="nl-BE" sz="800" dirty="0" smtClean="0"/>
          </a:p>
          <a:p>
            <a:pPr lvl="2">
              <a:lnSpc>
                <a:spcPct val="80000"/>
              </a:lnSpc>
              <a:defRPr/>
            </a:pPr>
            <a:r>
              <a:rPr lang="nl-BE" dirty="0" smtClean="0"/>
              <a:t>Identificatie van de zorgverleners en de patiënten</a:t>
            </a:r>
          </a:p>
          <a:p>
            <a:pPr lvl="2">
              <a:lnSpc>
                <a:spcPct val="80000"/>
              </a:lnSpc>
              <a:defRPr/>
            </a:pPr>
            <a:r>
              <a:rPr lang="nl-BE" dirty="0" smtClean="0"/>
              <a:t>Geïnformeerde toestemming van de patiënt</a:t>
            </a:r>
          </a:p>
          <a:p>
            <a:pPr lvl="2">
              <a:lnSpc>
                <a:spcPct val="80000"/>
              </a:lnSpc>
              <a:defRPr/>
            </a:pPr>
            <a:r>
              <a:rPr lang="nl-BE" dirty="0" smtClean="0"/>
              <a:t>Therapeutische relaties</a:t>
            </a:r>
          </a:p>
          <a:p>
            <a:pPr lvl="2">
              <a:lnSpc>
                <a:spcPct val="80000"/>
              </a:lnSpc>
              <a:defRPr/>
            </a:pPr>
            <a:endParaRPr lang="nl-BE" sz="800" dirty="0" smtClean="0"/>
          </a:p>
          <a:p>
            <a:pPr lvl="2">
              <a:lnSpc>
                <a:spcPct val="80000"/>
              </a:lnSpc>
              <a:defRPr/>
            </a:pPr>
            <a:endParaRPr lang="nl-BE" sz="800" dirty="0" smtClean="0"/>
          </a:p>
          <a:p>
            <a:pPr>
              <a:lnSpc>
                <a:spcPct val="80000"/>
              </a:lnSpc>
              <a:defRPr/>
            </a:pPr>
            <a:r>
              <a:rPr lang="nl-BE" sz="2000" dirty="0" smtClean="0"/>
              <a:t>Geleidelijke oprichting van netwerken ("</a:t>
            </a:r>
            <a:r>
              <a:rPr lang="nl-BE" sz="2000" b="1" dirty="0" smtClean="0"/>
              <a:t>hubs</a:t>
            </a:r>
            <a:r>
              <a:rPr lang="nl-BE" sz="2000" dirty="0" smtClean="0"/>
              <a:t>")</a:t>
            </a:r>
          </a:p>
          <a:p>
            <a:pPr>
              <a:lnSpc>
                <a:spcPct val="80000"/>
              </a:lnSpc>
              <a:defRPr/>
            </a:pPr>
            <a:endParaRPr lang="nl-BE" sz="800" dirty="0" smtClean="0"/>
          </a:p>
          <a:p>
            <a:pPr lvl="1">
              <a:lnSpc>
                <a:spcPct val="80000"/>
              </a:lnSpc>
              <a:defRPr/>
            </a:pPr>
            <a:r>
              <a:rPr lang="nl-BE" sz="1600" dirty="0" err="1" smtClean="0"/>
              <a:t>Telematicaprotocols</a:t>
            </a:r>
            <a:r>
              <a:rPr lang="nl-BE" sz="1600" dirty="0" smtClean="0"/>
              <a:t> FOD Volksgezondheid</a:t>
            </a:r>
          </a:p>
          <a:p>
            <a:pPr lvl="1">
              <a:lnSpc>
                <a:spcPct val="80000"/>
              </a:lnSpc>
              <a:defRPr/>
            </a:pPr>
            <a:endParaRPr lang="nl-BE" sz="800" dirty="0" smtClean="0"/>
          </a:p>
          <a:p>
            <a:pPr marL="400050">
              <a:lnSpc>
                <a:spcPct val="80000"/>
              </a:lnSpc>
              <a:defRPr/>
            </a:pPr>
            <a:r>
              <a:rPr lang="fr-FR" sz="2000" dirty="0" err="1" smtClean="0"/>
              <a:t>Meer</a:t>
            </a:r>
            <a:r>
              <a:rPr lang="fr-FR" sz="2000" dirty="0" smtClean="0"/>
              <a:t> </a:t>
            </a:r>
            <a:r>
              <a:rPr lang="fr-FR" sz="2000" dirty="0" err="1" smtClean="0"/>
              <a:t>informatie</a:t>
            </a:r>
            <a:r>
              <a:rPr lang="fr-FR" sz="2000" dirty="0" smtClean="0"/>
              <a:t>: </a:t>
            </a:r>
            <a:r>
              <a:rPr lang="fr-FR" sz="1600" dirty="0" smtClean="0">
                <a:hlinkClick r:id="rId2"/>
              </a:rPr>
              <a:t>https://www.ehealth.fgov.be/nl/zorgverleners/online-diensten/hubs-metahub</a:t>
            </a:r>
            <a:endParaRPr lang="fr-FR" sz="1600" dirty="0" smtClean="0"/>
          </a:p>
          <a:p>
            <a:pPr lvl="1">
              <a:lnSpc>
                <a:spcPct val="80000"/>
              </a:lnSpc>
              <a:defRPr/>
            </a:pPr>
            <a:endParaRPr lang="nl-BE" sz="1600" dirty="0" smtClean="0"/>
          </a:p>
          <a:p>
            <a:pPr>
              <a:lnSpc>
                <a:spcPct val="80000"/>
              </a:lnSpc>
              <a:defRPr/>
            </a:pPr>
            <a:endParaRPr lang="fr-FR" sz="15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07488" cy="855662"/>
          </a:xfrm>
        </p:spPr>
        <p:txBody>
          <a:bodyPr/>
          <a:lstStyle/>
          <a:p>
            <a:r>
              <a:rPr lang="en-US" sz="2800" b="1" smtClean="0"/>
              <a:t>Hubs &amp; Metahub systeem </a:t>
            </a:r>
            <a:r>
              <a:rPr lang="nl-BE" sz="2800" b="1" smtClean="0"/>
              <a:t>: oprichting van de "hubs"</a:t>
            </a:r>
          </a:p>
        </p:txBody>
      </p:sp>
      <p:pic>
        <p:nvPicPr>
          <p:cNvPr id="21508" name="Picture 11" descr="Hubs map 2011 v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341438"/>
            <a:ext cx="7346950" cy="53244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236538" y="3784600"/>
            <a:ext cx="3275012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E6E5A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01600" indent="-101600" algn="ctr">
              <a:spcBef>
                <a:spcPct val="50000"/>
              </a:spcBef>
              <a:buSzPct val="100000"/>
            </a:pPr>
            <a:r>
              <a:rPr lang="fr-FR">
                <a:solidFill>
                  <a:srgbClr val="000000"/>
                </a:solidFill>
                <a:cs typeface="Arial" charset="0"/>
              </a:rPr>
              <a:t>5 hubs</a:t>
            </a:r>
          </a:p>
          <a:p>
            <a:pPr marL="101600" indent="-101600" algn="ctr">
              <a:spcBef>
                <a:spcPct val="50000"/>
              </a:spcBef>
              <a:buSzPct val="100000"/>
            </a:pPr>
            <a:r>
              <a:rPr lang="fr-FR">
                <a:solidFill>
                  <a:srgbClr val="000000"/>
                </a:solidFill>
                <a:cs typeface="Arial" charset="0"/>
              </a:rPr>
              <a:t>3 technische implementaties</a:t>
            </a:r>
          </a:p>
          <a:p>
            <a:pPr marL="101600" indent="-101600" algn="ctr">
              <a:spcBef>
                <a:spcPct val="50000"/>
              </a:spcBef>
              <a:buSzPct val="100000"/>
            </a:pPr>
            <a:r>
              <a:rPr lang="fr-FR">
                <a:solidFill>
                  <a:srgbClr val="000000"/>
                </a:solidFill>
                <a:cs typeface="Arial" charset="0"/>
              </a:rPr>
              <a:t>95 % van de Belgische ziekenhuizen (hebben het protocol 2011 ondertekend)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sz="3200" b="1" smtClean="0"/>
              <a:t>Doel van het eHealth-platform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nl-BE" b="1" smtClean="0"/>
          </a:p>
          <a:p>
            <a:pPr eaLnBrk="1" hangingPunct="1"/>
            <a:r>
              <a:rPr lang="nl-BE" sz="2800" b="1" smtClean="0"/>
              <a:t>Hoe ?</a:t>
            </a:r>
          </a:p>
          <a:p>
            <a:pPr eaLnBrk="1" hangingPunct="1"/>
            <a:endParaRPr lang="nl-BE" b="1" smtClean="0"/>
          </a:p>
          <a:p>
            <a:pPr lvl="1" eaLnBrk="1" hangingPunct="1"/>
            <a:r>
              <a:rPr lang="nl-BE" sz="2400" smtClean="0"/>
              <a:t>door een </a:t>
            </a:r>
            <a:r>
              <a:rPr lang="nl-BE" sz="2400" b="1" smtClean="0"/>
              <a:t>goed georganiseerde</a:t>
            </a:r>
            <a:r>
              <a:rPr lang="nl-BE" sz="2400" smtClean="0"/>
              <a:t>, </a:t>
            </a:r>
            <a:r>
              <a:rPr lang="nl-BE" sz="2400" b="1" smtClean="0"/>
              <a:t>onderlinge elektronische dienstverlening </a:t>
            </a:r>
            <a:r>
              <a:rPr lang="nl-BE" sz="2400" smtClean="0"/>
              <a:t>en </a:t>
            </a:r>
            <a:r>
              <a:rPr lang="nl-BE" sz="2400" b="1" smtClean="0"/>
              <a:t>informatie-uitwisseling </a:t>
            </a:r>
            <a:r>
              <a:rPr lang="nl-BE" sz="2400" smtClean="0"/>
              <a:t>tussen alle actoren in de gezondheidszorg</a:t>
            </a:r>
          </a:p>
          <a:p>
            <a:pPr lvl="1" eaLnBrk="1" hangingPunct="1"/>
            <a:endParaRPr lang="nl-BE" sz="2400" smtClean="0"/>
          </a:p>
          <a:p>
            <a:pPr lvl="1" eaLnBrk="1" hangingPunct="1"/>
            <a:r>
              <a:rPr lang="nl-BE" sz="2400" smtClean="0"/>
              <a:t>met de </a:t>
            </a:r>
            <a:r>
              <a:rPr lang="nl-BE" sz="2400" b="1" smtClean="0"/>
              <a:t>nodige waarborgen </a:t>
            </a:r>
            <a:r>
              <a:rPr lang="nl-BE" sz="2400" smtClean="0"/>
              <a:t>op het vlak van de </a:t>
            </a:r>
            <a:r>
              <a:rPr lang="nl-BE" sz="2400" b="1" smtClean="0"/>
              <a:t>informatie-veiligheid</a:t>
            </a:r>
            <a:r>
              <a:rPr lang="nl-BE" sz="2400" smtClean="0"/>
              <a:t>, de </a:t>
            </a:r>
            <a:r>
              <a:rPr lang="nl-BE" sz="2400" b="1" smtClean="0"/>
              <a:t>bescherming</a:t>
            </a:r>
            <a:r>
              <a:rPr lang="nl-BE" sz="2400" smtClean="0"/>
              <a:t> van de </a:t>
            </a:r>
            <a:r>
              <a:rPr lang="nl-BE" sz="2400" b="1" smtClean="0"/>
              <a:t>persoonlijke levenssfeer </a:t>
            </a:r>
            <a:r>
              <a:rPr lang="nl-BE" sz="2400" smtClean="0"/>
              <a:t>en het </a:t>
            </a:r>
            <a:r>
              <a:rPr lang="nl-BE" sz="2400" b="1" smtClean="0"/>
              <a:t>beroepsgeheim</a:t>
            </a:r>
          </a:p>
          <a:p>
            <a:pPr lvl="1" eaLnBrk="1" hangingPunct="1"/>
            <a:endParaRPr lang="nl-BE" smtClean="0"/>
          </a:p>
          <a:p>
            <a:pPr eaLnBrk="1" hangingPunct="1"/>
            <a:endParaRPr lang="nl-BE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r>
              <a:rPr lang="en-GB" sz="3200" b="1" smtClean="0">
                <a:cs typeface="Arial" charset="0"/>
                <a:sym typeface="Arial" charset="0"/>
              </a:rPr>
              <a:t>Hub–metahub: as is</a:t>
            </a:r>
          </a:p>
        </p:txBody>
      </p:sp>
      <p:sp>
        <p:nvSpPr>
          <p:cNvPr id="22531" name="Oval 3"/>
          <p:cNvSpPr>
            <a:spLocks noChangeArrowheads="1"/>
          </p:cNvSpPr>
          <p:nvPr/>
        </p:nvSpPr>
        <p:spPr bwMode="auto">
          <a:xfrm>
            <a:off x="6489700" y="2116138"/>
            <a:ext cx="430213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BE"/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5913438" y="2189163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H="1">
            <a:off x="6280150" y="2519363"/>
            <a:ext cx="304800" cy="407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6848475" y="2476500"/>
            <a:ext cx="5762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V="1">
            <a:off x="6919913" y="2082800"/>
            <a:ext cx="493712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V="1">
            <a:off x="6704013" y="16843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6875463" y="4725988"/>
            <a:ext cx="431800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BE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H="1">
            <a:off x="6646863" y="5100638"/>
            <a:ext cx="298450" cy="522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7227888" y="5114925"/>
            <a:ext cx="374650" cy="608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V="1">
            <a:off x="7091363" y="42941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pic>
        <p:nvPicPr>
          <p:cNvPr id="22541" name="Picture 20" descr="j0438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47609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21" descr="j0438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47609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22" descr="j0438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4078288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23" descr="j0438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47609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24" descr="j0438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552926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j0438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552926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j0438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552926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7" descr="j0438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792288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8" descr="j0438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1125538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9" descr="j0438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1697038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30" descr="j0438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16238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31" descr="j0438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687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32" descr="j0438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5621338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33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5640388"/>
            <a:ext cx="515938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34" descr="j0438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29448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6" name="Picture 5" descr="C:\Documents and Settings\u10\Local Settings\Temporary Internet Files\Content.IE5\TOM91K6U\MC90029328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3" y="5594350"/>
            <a:ext cx="630237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6" descr="C:\Documents and Settings\u10\Local Settings\Temporary Internet Files\Content.IE5\TOM91K6U\MC90029328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1168400"/>
            <a:ext cx="630237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7" descr="C:\Documents and Settings\u10\Local Settings\Temporary Internet Files\Content.IE5\TOM91K6U\MC90029328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4273550"/>
            <a:ext cx="700087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8" descr="C:\Documents and Settings\u10\Local Settings\Temporary Internet Files\Content.IE5\NP3OCVY6\MC90028716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185863"/>
            <a:ext cx="2170113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0" name="Picture 5" descr="C:\Documents and Settings\u10\Local Settings\Temporary Internet Files\Content.IE5\TOM91K6U\MC90029328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2432050"/>
            <a:ext cx="630238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1" name="Freeform 2"/>
          <p:cNvSpPr>
            <a:spLocks/>
          </p:cNvSpPr>
          <p:nvPr/>
        </p:nvSpPr>
        <p:spPr bwMode="auto">
          <a:xfrm>
            <a:off x="536575" y="1208088"/>
            <a:ext cx="2173288" cy="2979737"/>
          </a:xfrm>
          <a:custGeom>
            <a:avLst/>
            <a:gdLst>
              <a:gd name="T0" fmla="*/ 3044 w 2174750"/>
              <a:gd name="T1" fmla="*/ 0 h 2979415"/>
              <a:gd name="T2" fmla="*/ 345253 w 2174750"/>
              <a:gd name="T3" fmla="*/ 2417412 h 2979415"/>
              <a:gd name="T4" fmla="*/ 2170367 w 2174750"/>
              <a:gd name="T5" fmla="*/ 2466414 h 297941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74750" h="2979415">
                <a:moveTo>
                  <a:pt x="3050" y="0"/>
                </a:moveTo>
                <a:cubicBezTo>
                  <a:pt x="-6475" y="1002846"/>
                  <a:pt x="-16000" y="2005693"/>
                  <a:pt x="345950" y="2416629"/>
                </a:cubicBezTo>
                <a:cubicBezTo>
                  <a:pt x="707900" y="2827565"/>
                  <a:pt x="999093" y="3420837"/>
                  <a:pt x="2174750" y="2465615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fr-BE"/>
          </a:p>
        </p:txBody>
      </p:sp>
      <p:sp>
        <p:nvSpPr>
          <p:cNvPr id="22562" name="Freeform 3"/>
          <p:cNvSpPr>
            <a:spLocks/>
          </p:cNvSpPr>
          <p:nvPr/>
        </p:nvSpPr>
        <p:spPr bwMode="auto">
          <a:xfrm>
            <a:off x="309563" y="1028700"/>
            <a:ext cx="2995612" cy="2628900"/>
          </a:xfrm>
          <a:custGeom>
            <a:avLst/>
            <a:gdLst>
              <a:gd name="T0" fmla="*/ 212419 w 2994574"/>
              <a:gd name="T1" fmla="*/ 244929 h 2628900"/>
              <a:gd name="T2" fmla="*/ 326797 w 2994574"/>
              <a:gd name="T3" fmla="*/ 146957 h 2628900"/>
              <a:gd name="T4" fmla="*/ 473856 w 2994574"/>
              <a:gd name="T5" fmla="*/ 81643 h 2628900"/>
              <a:gd name="T6" fmla="*/ 604575 w 2994574"/>
              <a:gd name="T7" fmla="*/ 48986 h 2628900"/>
              <a:gd name="T8" fmla="*/ 882355 w 2994574"/>
              <a:gd name="T9" fmla="*/ 0 h 2628900"/>
              <a:gd name="T10" fmla="*/ 2009806 w 2994574"/>
              <a:gd name="T11" fmla="*/ 81643 h 2628900"/>
              <a:gd name="T12" fmla="*/ 2189545 w 2994574"/>
              <a:gd name="T13" fmla="*/ 179614 h 2628900"/>
              <a:gd name="T14" fmla="*/ 2385624 w 2994574"/>
              <a:gd name="T15" fmla="*/ 310243 h 2628900"/>
              <a:gd name="T16" fmla="*/ 2467324 w 2994574"/>
              <a:gd name="T17" fmla="*/ 424543 h 2628900"/>
              <a:gd name="T18" fmla="*/ 2581703 w 2994574"/>
              <a:gd name="T19" fmla="*/ 587829 h 2628900"/>
              <a:gd name="T20" fmla="*/ 2696082 w 2994574"/>
              <a:gd name="T21" fmla="*/ 751114 h 2628900"/>
              <a:gd name="T22" fmla="*/ 2826802 w 2994574"/>
              <a:gd name="T23" fmla="*/ 914400 h 2628900"/>
              <a:gd name="T24" fmla="*/ 2875820 w 2994574"/>
              <a:gd name="T25" fmla="*/ 1028700 h 2628900"/>
              <a:gd name="T26" fmla="*/ 2957520 w 2994574"/>
              <a:gd name="T27" fmla="*/ 1240971 h 2628900"/>
              <a:gd name="T28" fmla="*/ 2973860 w 2994574"/>
              <a:gd name="T29" fmla="*/ 1943100 h 2628900"/>
              <a:gd name="T30" fmla="*/ 2908501 w 2994574"/>
              <a:gd name="T31" fmla="*/ 2090057 h 2628900"/>
              <a:gd name="T32" fmla="*/ 2859481 w 2994574"/>
              <a:gd name="T33" fmla="*/ 2188029 h 2628900"/>
              <a:gd name="T34" fmla="*/ 2777782 w 2994574"/>
              <a:gd name="T35" fmla="*/ 2351314 h 2628900"/>
              <a:gd name="T36" fmla="*/ 2647062 w 2994574"/>
              <a:gd name="T37" fmla="*/ 2465614 h 2628900"/>
              <a:gd name="T38" fmla="*/ 2549023 w 2994574"/>
              <a:gd name="T39" fmla="*/ 2530929 h 2628900"/>
              <a:gd name="T40" fmla="*/ 2369285 w 2994574"/>
              <a:gd name="T41" fmla="*/ 2628900 h 2628900"/>
              <a:gd name="T42" fmla="*/ 1111113 w 2994574"/>
              <a:gd name="T43" fmla="*/ 2563586 h 2628900"/>
              <a:gd name="T44" fmla="*/ 866014 w 2994574"/>
              <a:gd name="T45" fmla="*/ 2498271 h 2628900"/>
              <a:gd name="T46" fmla="*/ 604575 w 2994574"/>
              <a:gd name="T47" fmla="*/ 2432957 h 2628900"/>
              <a:gd name="T48" fmla="*/ 522876 w 2994574"/>
              <a:gd name="T49" fmla="*/ 2383971 h 2628900"/>
              <a:gd name="T50" fmla="*/ 424837 w 2994574"/>
              <a:gd name="T51" fmla="*/ 2237014 h 2628900"/>
              <a:gd name="T52" fmla="*/ 343138 w 2994574"/>
              <a:gd name="T53" fmla="*/ 2073729 h 2628900"/>
              <a:gd name="T54" fmla="*/ 277778 w 2994574"/>
              <a:gd name="T55" fmla="*/ 1910443 h 2628900"/>
              <a:gd name="T56" fmla="*/ 147059 w 2994574"/>
              <a:gd name="T57" fmla="*/ 1567543 h 2628900"/>
              <a:gd name="T58" fmla="*/ 81699 w 2994574"/>
              <a:gd name="T59" fmla="*/ 1338943 h 2628900"/>
              <a:gd name="T60" fmla="*/ 49020 w 2994574"/>
              <a:gd name="T61" fmla="*/ 1191986 h 2628900"/>
              <a:gd name="T62" fmla="*/ 0 w 2994574"/>
              <a:gd name="T63" fmla="*/ 898071 h 2628900"/>
              <a:gd name="T64" fmla="*/ 49020 w 2994574"/>
              <a:gd name="T65" fmla="*/ 228600 h 26289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994574" h="2628900">
                <a:moveTo>
                  <a:pt x="179614" y="391886"/>
                </a:moveTo>
                <a:cubicBezTo>
                  <a:pt x="190836" y="335779"/>
                  <a:pt x="196901" y="298725"/>
                  <a:pt x="212271" y="244929"/>
                </a:cubicBezTo>
                <a:cubicBezTo>
                  <a:pt x="216999" y="228379"/>
                  <a:pt x="217848" y="209383"/>
                  <a:pt x="228600" y="195943"/>
                </a:cubicBezTo>
                <a:cubicBezTo>
                  <a:pt x="259796" y="156949"/>
                  <a:pt x="287132" y="166677"/>
                  <a:pt x="326571" y="146957"/>
                </a:cubicBezTo>
                <a:cubicBezTo>
                  <a:pt x="344124" y="138181"/>
                  <a:pt x="357624" y="122270"/>
                  <a:pt x="375557" y="114300"/>
                </a:cubicBezTo>
                <a:cubicBezTo>
                  <a:pt x="407014" y="100319"/>
                  <a:pt x="440871" y="92529"/>
                  <a:pt x="473528" y="81643"/>
                </a:cubicBezTo>
                <a:cubicBezTo>
                  <a:pt x="489857" y="76200"/>
                  <a:pt x="505636" y="68689"/>
                  <a:pt x="522514" y="65314"/>
                </a:cubicBezTo>
                <a:cubicBezTo>
                  <a:pt x="549728" y="59871"/>
                  <a:pt x="577065" y="55007"/>
                  <a:pt x="604157" y="48986"/>
                </a:cubicBezTo>
                <a:cubicBezTo>
                  <a:pt x="626064" y="44118"/>
                  <a:pt x="647465" y="37058"/>
                  <a:pt x="669471" y="32657"/>
                </a:cubicBezTo>
                <a:cubicBezTo>
                  <a:pt x="726090" y="21333"/>
                  <a:pt x="826870" y="7839"/>
                  <a:pt x="881743" y="0"/>
                </a:cubicBezTo>
                <a:lnTo>
                  <a:pt x="1845128" y="32657"/>
                </a:lnTo>
                <a:cubicBezTo>
                  <a:pt x="1875974" y="34713"/>
                  <a:pt x="1993251" y="76589"/>
                  <a:pt x="2008414" y="81643"/>
                </a:cubicBezTo>
                <a:lnTo>
                  <a:pt x="2057400" y="97971"/>
                </a:lnTo>
                <a:cubicBezTo>
                  <a:pt x="2209011" y="211681"/>
                  <a:pt x="2038603" y="89959"/>
                  <a:pt x="2188028" y="179614"/>
                </a:cubicBezTo>
                <a:cubicBezTo>
                  <a:pt x="2221684" y="199808"/>
                  <a:pt x="2253343" y="223157"/>
                  <a:pt x="2286000" y="244929"/>
                </a:cubicBezTo>
                <a:cubicBezTo>
                  <a:pt x="2286001" y="244930"/>
                  <a:pt x="2383970" y="310241"/>
                  <a:pt x="2383971" y="310243"/>
                </a:cubicBezTo>
                <a:cubicBezTo>
                  <a:pt x="2400300" y="332014"/>
                  <a:pt x="2417139" y="353412"/>
                  <a:pt x="2432957" y="375557"/>
                </a:cubicBezTo>
                <a:cubicBezTo>
                  <a:pt x="2444364" y="391526"/>
                  <a:pt x="2453051" y="409467"/>
                  <a:pt x="2465614" y="424543"/>
                </a:cubicBezTo>
                <a:cubicBezTo>
                  <a:pt x="2480397" y="442283"/>
                  <a:pt x="2499817" y="455789"/>
                  <a:pt x="2514600" y="473529"/>
                </a:cubicBezTo>
                <a:cubicBezTo>
                  <a:pt x="2591738" y="566095"/>
                  <a:pt x="2500055" y="476027"/>
                  <a:pt x="2579914" y="587829"/>
                </a:cubicBezTo>
                <a:cubicBezTo>
                  <a:pt x="2593336" y="606620"/>
                  <a:pt x="2612571" y="620486"/>
                  <a:pt x="2628900" y="636814"/>
                </a:cubicBezTo>
                <a:cubicBezTo>
                  <a:pt x="2648864" y="676743"/>
                  <a:pt x="2665363" y="716493"/>
                  <a:pt x="2694214" y="751114"/>
                </a:cubicBezTo>
                <a:cubicBezTo>
                  <a:pt x="2708997" y="768854"/>
                  <a:pt x="2729778" y="781309"/>
                  <a:pt x="2743200" y="800100"/>
                </a:cubicBezTo>
                <a:cubicBezTo>
                  <a:pt x="2850661" y="950545"/>
                  <a:pt x="2697476" y="787033"/>
                  <a:pt x="2824843" y="914400"/>
                </a:cubicBezTo>
                <a:cubicBezTo>
                  <a:pt x="2830286" y="930729"/>
                  <a:pt x="2834391" y="947566"/>
                  <a:pt x="2841171" y="963386"/>
                </a:cubicBezTo>
                <a:cubicBezTo>
                  <a:pt x="2850759" y="985759"/>
                  <a:pt x="2866131" y="1005608"/>
                  <a:pt x="2873828" y="1028700"/>
                </a:cubicBezTo>
                <a:cubicBezTo>
                  <a:pt x="2882604" y="1055029"/>
                  <a:pt x="2880194" y="1084440"/>
                  <a:pt x="2890157" y="1110343"/>
                </a:cubicBezTo>
                <a:cubicBezTo>
                  <a:pt x="2907633" y="1155780"/>
                  <a:pt x="2940076" y="1194787"/>
                  <a:pt x="2955471" y="1240971"/>
                </a:cubicBezTo>
                <a:lnTo>
                  <a:pt x="2971800" y="1289957"/>
                </a:lnTo>
                <a:cubicBezTo>
                  <a:pt x="2999412" y="1566085"/>
                  <a:pt x="3004801" y="1547085"/>
                  <a:pt x="2971800" y="1943100"/>
                </a:cubicBezTo>
                <a:cubicBezTo>
                  <a:pt x="2968941" y="1977405"/>
                  <a:pt x="2958238" y="2012429"/>
                  <a:pt x="2939143" y="2041071"/>
                </a:cubicBezTo>
                <a:lnTo>
                  <a:pt x="2906486" y="2090057"/>
                </a:lnTo>
                <a:cubicBezTo>
                  <a:pt x="2901043" y="2111828"/>
                  <a:pt x="2900193" y="2135299"/>
                  <a:pt x="2890157" y="2155371"/>
                </a:cubicBezTo>
                <a:cubicBezTo>
                  <a:pt x="2883272" y="2169141"/>
                  <a:pt x="2864385" y="2174259"/>
                  <a:pt x="2857500" y="2188029"/>
                </a:cubicBezTo>
                <a:cubicBezTo>
                  <a:pt x="2842105" y="2218818"/>
                  <a:pt x="2845497" y="2258461"/>
                  <a:pt x="2824843" y="2286000"/>
                </a:cubicBezTo>
                <a:cubicBezTo>
                  <a:pt x="2808514" y="2307771"/>
                  <a:pt x="2791675" y="2329169"/>
                  <a:pt x="2775857" y="2351314"/>
                </a:cubicBezTo>
                <a:cubicBezTo>
                  <a:pt x="2764450" y="2367283"/>
                  <a:pt x="2757969" y="2387377"/>
                  <a:pt x="2743200" y="2400300"/>
                </a:cubicBezTo>
                <a:cubicBezTo>
                  <a:pt x="2713662" y="2426146"/>
                  <a:pt x="2672981" y="2437860"/>
                  <a:pt x="2645228" y="2465614"/>
                </a:cubicBezTo>
                <a:cubicBezTo>
                  <a:pt x="2628900" y="2481943"/>
                  <a:pt x="2615457" y="2501791"/>
                  <a:pt x="2596243" y="2514600"/>
                </a:cubicBezTo>
                <a:cubicBezTo>
                  <a:pt x="2581922" y="2524148"/>
                  <a:pt x="2562652" y="2523232"/>
                  <a:pt x="2547257" y="2530929"/>
                </a:cubicBezTo>
                <a:cubicBezTo>
                  <a:pt x="2529704" y="2539705"/>
                  <a:pt x="2515499" y="2554189"/>
                  <a:pt x="2498271" y="2563586"/>
                </a:cubicBezTo>
                <a:cubicBezTo>
                  <a:pt x="2455533" y="2586898"/>
                  <a:pt x="2367643" y="2628900"/>
                  <a:pt x="2367643" y="2628900"/>
                </a:cubicBezTo>
                <a:lnTo>
                  <a:pt x="1273628" y="2612571"/>
                </a:lnTo>
                <a:cubicBezTo>
                  <a:pt x="1186057" y="2610138"/>
                  <a:pt x="1193660" y="2585804"/>
                  <a:pt x="1110343" y="2563586"/>
                </a:cubicBezTo>
                <a:cubicBezTo>
                  <a:pt x="1056711" y="2549284"/>
                  <a:pt x="947057" y="2530929"/>
                  <a:pt x="947057" y="2530929"/>
                </a:cubicBezTo>
                <a:cubicBezTo>
                  <a:pt x="919843" y="2520043"/>
                  <a:pt x="893221" y="2507540"/>
                  <a:pt x="865414" y="2498271"/>
                </a:cubicBezTo>
                <a:cubicBezTo>
                  <a:pt x="807678" y="2479026"/>
                  <a:pt x="745285" y="2474112"/>
                  <a:pt x="685800" y="2465614"/>
                </a:cubicBezTo>
                <a:cubicBezTo>
                  <a:pt x="658586" y="2454728"/>
                  <a:pt x="631602" y="2443249"/>
                  <a:pt x="604157" y="2432957"/>
                </a:cubicBezTo>
                <a:cubicBezTo>
                  <a:pt x="588041" y="2426914"/>
                  <a:pt x="569930" y="2425484"/>
                  <a:pt x="555171" y="2416629"/>
                </a:cubicBezTo>
                <a:cubicBezTo>
                  <a:pt x="541970" y="2408708"/>
                  <a:pt x="534535" y="2393588"/>
                  <a:pt x="522514" y="2383971"/>
                </a:cubicBezTo>
                <a:cubicBezTo>
                  <a:pt x="507190" y="2371712"/>
                  <a:pt x="489857" y="2362200"/>
                  <a:pt x="473528" y="2351314"/>
                </a:cubicBezTo>
                <a:cubicBezTo>
                  <a:pt x="391541" y="2228335"/>
                  <a:pt x="487806" y="2384631"/>
                  <a:pt x="424543" y="2237014"/>
                </a:cubicBezTo>
                <a:cubicBezTo>
                  <a:pt x="416813" y="2218976"/>
                  <a:pt x="402772" y="2204357"/>
                  <a:pt x="391886" y="2188029"/>
                </a:cubicBezTo>
                <a:cubicBezTo>
                  <a:pt x="357902" y="2052095"/>
                  <a:pt x="399282" y="2186492"/>
                  <a:pt x="342900" y="2073729"/>
                </a:cubicBezTo>
                <a:cubicBezTo>
                  <a:pt x="311122" y="2010173"/>
                  <a:pt x="341636" y="2032680"/>
                  <a:pt x="310243" y="1959429"/>
                </a:cubicBezTo>
                <a:cubicBezTo>
                  <a:pt x="302513" y="1941391"/>
                  <a:pt x="288472" y="1926772"/>
                  <a:pt x="277586" y="1910443"/>
                </a:cubicBezTo>
                <a:cubicBezTo>
                  <a:pt x="248885" y="1766943"/>
                  <a:pt x="282566" y="1887747"/>
                  <a:pt x="212271" y="1747157"/>
                </a:cubicBezTo>
                <a:cubicBezTo>
                  <a:pt x="189551" y="1701717"/>
                  <a:pt x="162198" y="1613266"/>
                  <a:pt x="146957" y="1567543"/>
                </a:cubicBezTo>
                <a:cubicBezTo>
                  <a:pt x="76901" y="1357375"/>
                  <a:pt x="144127" y="1572554"/>
                  <a:pt x="97971" y="1387929"/>
                </a:cubicBezTo>
                <a:cubicBezTo>
                  <a:pt x="93797" y="1371231"/>
                  <a:pt x="86371" y="1355493"/>
                  <a:pt x="81643" y="1338943"/>
                </a:cubicBezTo>
                <a:cubicBezTo>
                  <a:pt x="75478" y="1317365"/>
                  <a:pt x="70182" y="1295536"/>
                  <a:pt x="65314" y="1273629"/>
                </a:cubicBezTo>
                <a:cubicBezTo>
                  <a:pt x="59293" y="1246537"/>
                  <a:pt x="55717" y="1218911"/>
                  <a:pt x="48986" y="1191986"/>
                </a:cubicBezTo>
                <a:cubicBezTo>
                  <a:pt x="44812" y="1175288"/>
                  <a:pt x="36391" y="1159802"/>
                  <a:pt x="32657" y="1143000"/>
                </a:cubicBezTo>
                <a:cubicBezTo>
                  <a:pt x="16368" y="1069700"/>
                  <a:pt x="7862" y="968829"/>
                  <a:pt x="0" y="898071"/>
                </a:cubicBezTo>
                <a:cubicBezTo>
                  <a:pt x="5443" y="740228"/>
                  <a:pt x="7567" y="582236"/>
                  <a:pt x="16328" y="424543"/>
                </a:cubicBezTo>
                <a:cubicBezTo>
                  <a:pt x="18852" y="379103"/>
                  <a:pt x="37894" y="278514"/>
                  <a:pt x="48986" y="228600"/>
                </a:cubicBezTo>
                <a:cubicBezTo>
                  <a:pt x="67954" y="143243"/>
                  <a:pt x="65314" y="190327"/>
                  <a:pt x="65314" y="130629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fr-B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r>
              <a:rPr lang="en-GB" sz="3200" b="1" smtClean="0">
                <a:cs typeface="Arial" charset="0"/>
                <a:sym typeface="Arial" charset="0"/>
              </a:rPr>
              <a:t>Hub–metahub: to be</a:t>
            </a:r>
          </a:p>
        </p:txBody>
      </p:sp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6802438" y="1773238"/>
            <a:ext cx="433387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BE"/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6226175" y="1846263"/>
            <a:ext cx="576263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 flipH="1">
            <a:off x="6802438" y="2205038"/>
            <a:ext cx="14605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7164388" y="2133600"/>
            <a:ext cx="576262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V="1">
            <a:off x="7235825" y="1635125"/>
            <a:ext cx="636588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 flipH="1" flipV="1">
            <a:off x="6934200" y="1341438"/>
            <a:ext cx="857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6877050" y="4725988"/>
            <a:ext cx="430213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BE"/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6291263" y="4913313"/>
            <a:ext cx="585787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 flipH="1">
            <a:off x="6877050" y="5157788"/>
            <a:ext cx="14287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7235825" y="5086350"/>
            <a:ext cx="5762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 flipV="1">
            <a:off x="7307263" y="4654550"/>
            <a:ext cx="3603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 flipV="1">
            <a:off x="7091363" y="42941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2409825" y="4941888"/>
            <a:ext cx="431800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BE"/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1833563" y="5014913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 flipH="1">
            <a:off x="2362200" y="5326063"/>
            <a:ext cx="1444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>
            <a:off x="2760663" y="5330825"/>
            <a:ext cx="357187" cy="322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 flipV="1">
            <a:off x="2860675" y="5060950"/>
            <a:ext cx="42703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 flipV="1">
            <a:off x="2625725" y="45100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73" name="Line 21"/>
          <p:cNvSpPr>
            <a:spLocks noChangeShapeType="1"/>
          </p:cNvSpPr>
          <p:nvPr/>
        </p:nvSpPr>
        <p:spPr bwMode="auto">
          <a:xfrm flipV="1">
            <a:off x="2773363" y="3557588"/>
            <a:ext cx="1485900" cy="1455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74" name="Line 22"/>
          <p:cNvSpPr>
            <a:spLocks noChangeShapeType="1"/>
          </p:cNvSpPr>
          <p:nvPr/>
        </p:nvSpPr>
        <p:spPr bwMode="auto">
          <a:xfrm flipH="1" flipV="1">
            <a:off x="5084763" y="3484563"/>
            <a:ext cx="1863725" cy="1312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75" name="Line 23"/>
          <p:cNvSpPr>
            <a:spLocks noChangeShapeType="1"/>
          </p:cNvSpPr>
          <p:nvPr/>
        </p:nvSpPr>
        <p:spPr bwMode="auto">
          <a:xfrm flipH="1">
            <a:off x="5027613" y="2060575"/>
            <a:ext cx="1778000" cy="822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76" name="Line 24"/>
          <p:cNvSpPr>
            <a:spLocks noChangeShapeType="1"/>
          </p:cNvSpPr>
          <p:nvPr/>
        </p:nvSpPr>
        <p:spPr bwMode="auto">
          <a:xfrm>
            <a:off x="2297113" y="2557463"/>
            <a:ext cx="1812925" cy="609600"/>
          </a:xfrm>
          <a:prstGeom prst="line">
            <a:avLst/>
          </a:prstGeom>
          <a:noFill/>
          <a:ln w="25400">
            <a:solidFill>
              <a:srgbClr val="0000FF"/>
            </a:solidFill>
            <a:prstDash val="lgDash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77" name="Text Box 25"/>
          <p:cNvSpPr txBox="1">
            <a:spLocks noChangeArrowheads="1"/>
          </p:cNvSpPr>
          <p:nvPr/>
        </p:nvSpPr>
        <p:spPr bwMode="auto">
          <a:xfrm>
            <a:off x="6800850" y="1782763"/>
            <a:ext cx="4302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SzPct val="100000"/>
            </a:pPr>
            <a:r>
              <a:rPr lang="nl-NL">
                <a:solidFill>
                  <a:srgbClr val="000000"/>
                </a:solidFill>
                <a:cs typeface="Arial" charset="0"/>
                <a:sym typeface="Arial" charset="0"/>
              </a:rPr>
              <a:t>A</a:t>
            </a:r>
          </a:p>
        </p:txBody>
      </p:sp>
      <p:sp>
        <p:nvSpPr>
          <p:cNvPr id="23578" name="Text Box 26"/>
          <p:cNvSpPr txBox="1">
            <a:spLocks noChangeArrowheads="1"/>
          </p:cNvSpPr>
          <p:nvPr/>
        </p:nvSpPr>
        <p:spPr bwMode="auto">
          <a:xfrm>
            <a:off x="6919913" y="4752975"/>
            <a:ext cx="287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NL">
                <a:solidFill>
                  <a:srgbClr val="000000"/>
                </a:solidFill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2465388" y="4972050"/>
            <a:ext cx="258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NL">
                <a:solidFill>
                  <a:srgbClr val="000000"/>
                </a:solidFill>
                <a:cs typeface="Arial" charset="0"/>
                <a:sym typeface="Arial" charset="0"/>
              </a:rPr>
              <a:t>B</a:t>
            </a:r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 rot="1012764">
            <a:off x="2098675" y="2579688"/>
            <a:ext cx="2279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NL" sz="1200" b="1">
                <a:solidFill>
                  <a:srgbClr val="000000"/>
                </a:solidFill>
                <a:cs typeface="Arial" charset="0"/>
                <a:sym typeface="Arial" charset="0"/>
              </a:rPr>
              <a:t>1: Where can we find data?</a:t>
            </a:r>
          </a:p>
        </p:txBody>
      </p:sp>
      <p:sp>
        <p:nvSpPr>
          <p:cNvPr id="23581" name="Line 29"/>
          <p:cNvSpPr>
            <a:spLocks noChangeShapeType="1"/>
          </p:cNvSpPr>
          <p:nvPr/>
        </p:nvSpPr>
        <p:spPr bwMode="auto">
          <a:xfrm flipH="1" flipV="1">
            <a:off x="2344738" y="2773363"/>
            <a:ext cx="1728787" cy="547687"/>
          </a:xfrm>
          <a:prstGeom prst="line">
            <a:avLst/>
          </a:prstGeom>
          <a:noFill/>
          <a:ln w="25400">
            <a:solidFill>
              <a:srgbClr val="0000FF"/>
            </a:solidFill>
            <a:prstDash val="lgDash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82" name="Line 30"/>
          <p:cNvSpPr>
            <a:spLocks noChangeShapeType="1"/>
          </p:cNvSpPr>
          <p:nvPr/>
        </p:nvSpPr>
        <p:spPr bwMode="auto">
          <a:xfrm flipV="1">
            <a:off x="2108200" y="2060575"/>
            <a:ext cx="4551363" cy="193675"/>
          </a:xfrm>
          <a:prstGeom prst="line">
            <a:avLst/>
          </a:prstGeom>
          <a:noFill/>
          <a:ln w="25400">
            <a:solidFill>
              <a:srgbClr val="3E6E5A"/>
            </a:solidFill>
            <a:prstDash val="lgDashDot"/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83" name="Line 31"/>
          <p:cNvSpPr>
            <a:spLocks noChangeShapeType="1"/>
          </p:cNvSpPr>
          <p:nvPr/>
        </p:nvSpPr>
        <p:spPr bwMode="auto">
          <a:xfrm>
            <a:off x="1997075" y="2816225"/>
            <a:ext cx="4879975" cy="1981200"/>
          </a:xfrm>
          <a:prstGeom prst="line">
            <a:avLst/>
          </a:prstGeom>
          <a:noFill/>
          <a:ln w="25400">
            <a:solidFill>
              <a:srgbClr val="3E6E5A"/>
            </a:solidFill>
            <a:prstDash val="lgDashDot"/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84" name="Line 32"/>
          <p:cNvSpPr>
            <a:spLocks noChangeShapeType="1"/>
          </p:cNvSpPr>
          <p:nvPr/>
        </p:nvSpPr>
        <p:spPr bwMode="auto">
          <a:xfrm flipV="1">
            <a:off x="7323138" y="4943475"/>
            <a:ext cx="1149350" cy="36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85" name="Line 33"/>
          <p:cNvSpPr>
            <a:spLocks noChangeShapeType="1"/>
          </p:cNvSpPr>
          <p:nvPr/>
        </p:nvSpPr>
        <p:spPr bwMode="auto">
          <a:xfrm>
            <a:off x="7223125" y="2005013"/>
            <a:ext cx="977900" cy="968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86" name="Line 34"/>
          <p:cNvSpPr>
            <a:spLocks noChangeShapeType="1"/>
          </p:cNvSpPr>
          <p:nvPr/>
        </p:nvSpPr>
        <p:spPr bwMode="auto">
          <a:xfrm flipH="1">
            <a:off x="7150100" y="1363663"/>
            <a:ext cx="377825" cy="428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87" name="Text Box 35"/>
          <p:cNvSpPr txBox="1">
            <a:spLocks noChangeArrowheads="1"/>
          </p:cNvSpPr>
          <p:nvPr/>
        </p:nvSpPr>
        <p:spPr bwMode="auto">
          <a:xfrm rot="-197355">
            <a:off x="3182938" y="1863725"/>
            <a:ext cx="2520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SzPct val="100000"/>
            </a:pPr>
            <a:r>
              <a:rPr lang="nl-NL" sz="1200" b="1">
                <a:solidFill>
                  <a:srgbClr val="000000"/>
                </a:solidFill>
                <a:cs typeface="Arial" charset="0"/>
                <a:sym typeface="Arial" charset="0"/>
              </a:rPr>
              <a:t>3: Fetch data from hub A</a:t>
            </a:r>
          </a:p>
        </p:txBody>
      </p:sp>
      <p:sp>
        <p:nvSpPr>
          <p:cNvPr id="23588" name="Text Box 36"/>
          <p:cNvSpPr txBox="1">
            <a:spLocks noChangeArrowheads="1"/>
          </p:cNvSpPr>
          <p:nvPr/>
        </p:nvSpPr>
        <p:spPr bwMode="auto">
          <a:xfrm rot="1073757">
            <a:off x="3771900" y="4119563"/>
            <a:ext cx="20558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NL" sz="1200" b="1">
                <a:solidFill>
                  <a:srgbClr val="000000"/>
                </a:solidFill>
                <a:cs typeface="Arial" charset="0"/>
                <a:sym typeface="Arial" charset="0"/>
              </a:rPr>
              <a:t>3: Fetch data from hub C</a:t>
            </a:r>
          </a:p>
        </p:txBody>
      </p:sp>
      <p:sp>
        <p:nvSpPr>
          <p:cNvPr id="23589" name="Oval 37"/>
          <p:cNvSpPr>
            <a:spLocks noChangeArrowheads="1"/>
          </p:cNvSpPr>
          <p:nvPr/>
        </p:nvSpPr>
        <p:spPr bwMode="auto">
          <a:xfrm>
            <a:off x="4140200" y="2708275"/>
            <a:ext cx="1008063" cy="1008063"/>
          </a:xfrm>
          <a:prstGeom prst="ellipse">
            <a:avLst/>
          </a:prstGeom>
          <a:solidFill>
            <a:srgbClr val="3E6E5A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BE"/>
          </a:p>
        </p:txBody>
      </p:sp>
      <p:sp>
        <p:nvSpPr>
          <p:cNvPr id="23590" name="Text Box 38"/>
          <p:cNvSpPr txBox="1">
            <a:spLocks noChangeArrowheads="1"/>
          </p:cNvSpPr>
          <p:nvPr/>
        </p:nvSpPr>
        <p:spPr bwMode="auto">
          <a:xfrm>
            <a:off x="4265613" y="2781300"/>
            <a:ext cx="793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SzPct val="100000"/>
            </a:pPr>
            <a:r>
              <a:rPr lang="nl-NL" b="1">
                <a:solidFill>
                  <a:srgbClr val="000000"/>
                </a:solidFill>
                <a:latin typeface="Consolas" pitchFamily="49" charset="0"/>
                <a:cs typeface="Consolas" pitchFamily="49" charset="0"/>
                <a:sym typeface="Arial" charset="0"/>
              </a:rPr>
              <a:t>METAHUB</a:t>
            </a:r>
          </a:p>
        </p:txBody>
      </p:sp>
      <p:sp>
        <p:nvSpPr>
          <p:cNvPr id="23591" name="Text Box 39"/>
          <p:cNvSpPr txBox="1">
            <a:spLocks noChangeArrowheads="1"/>
          </p:cNvSpPr>
          <p:nvPr/>
        </p:nvSpPr>
        <p:spPr bwMode="auto">
          <a:xfrm>
            <a:off x="201613" y="3327400"/>
            <a:ext cx="954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NL" sz="1200" b="1">
                <a:solidFill>
                  <a:srgbClr val="000000"/>
                </a:solidFill>
                <a:cs typeface="Arial" charset="0"/>
                <a:sym typeface="Arial" charset="0"/>
              </a:rPr>
              <a:t>     4:</a:t>
            </a:r>
            <a:br>
              <a:rPr lang="nl-NL" sz="1200" b="1">
                <a:solidFill>
                  <a:srgbClr val="000000"/>
                </a:solidFill>
                <a:cs typeface="Arial" charset="0"/>
                <a:sym typeface="Arial" charset="0"/>
              </a:rPr>
            </a:br>
            <a:r>
              <a:rPr lang="nl-NL" sz="1200" b="1">
                <a:solidFill>
                  <a:srgbClr val="000000"/>
                </a:solidFill>
                <a:cs typeface="Arial" charset="0"/>
                <a:sym typeface="Arial" charset="0"/>
              </a:rPr>
              <a:t>All data available</a:t>
            </a:r>
          </a:p>
        </p:txBody>
      </p:sp>
      <p:pic>
        <p:nvPicPr>
          <p:cNvPr id="23592" name="Picture 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3378200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93" name="Text Box 42"/>
          <p:cNvSpPr txBox="1">
            <a:spLocks noChangeArrowheads="1"/>
          </p:cNvSpPr>
          <p:nvPr/>
        </p:nvSpPr>
        <p:spPr bwMode="auto">
          <a:xfrm rot="1081187">
            <a:off x="2481263" y="3132138"/>
            <a:ext cx="2089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NL" sz="1200" b="1">
                <a:solidFill>
                  <a:srgbClr val="990033"/>
                </a:solidFill>
                <a:cs typeface="Arial" charset="0"/>
                <a:sym typeface="Arial" charset="0"/>
              </a:rPr>
              <a:t>2: In hub A and C</a:t>
            </a:r>
          </a:p>
        </p:txBody>
      </p:sp>
      <p:pic>
        <p:nvPicPr>
          <p:cNvPr id="23594" name="Picture 51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47228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5" name="Picture 52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4008438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6" name="Picture 53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474186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7" name="Picture 54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570538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8" name="Picture 55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56753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9" name="Picture 56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25892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0" name="Picture 57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2484438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1" name="Picture 58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00806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2" name="Picture 59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1322388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3" name="Picture 60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37322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4" name="Picture 61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40751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5" name="Picture 62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542766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6" name="Picture 63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5418138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7" name="Picture 64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46466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8" name="Picture 65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10652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9" name="Picture 8" descr="C:\Documents and Settings\u10\Local Settings\Temporary Internet Files\Content.IE5\NP3OCVY6\MC90028716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155700"/>
            <a:ext cx="18684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0" name="Picture 5" descr="C:\Documents and Settings\u10\Local Settings\Temporary Internet Files\Content.IE5\TOM91K6U\MC90029328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8" y="4656138"/>
            <a:ext cx="4127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1" name="Picture 5" descr="C:\Documents and Settings\u10\Local Settings\Temporary Internet Files\Content.IE5\TOM91K6U\MC90029328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719138"/>
            <a:ext cx="43338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2" name="Picture 5" descr="C:\Documents and Settings\u10\Local Settings\Temporary Internet Files\Content.IE5\TOM91K6U\MC90029328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1955800"/>
            <a:ext cx="39052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3" name="Picture 5" descr="C:\Documents and Settings\u10\Local Settings\Temporary Internet Files\Content.IE5\TOM91K6U\MC90029328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2982913"/>
            <a:ext cx="6318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4" name="Picture 5" descr="C:\Documents and Settings\u10\Local Settings\Temporary Internet Files\Content.IE5\TOM91K6U\MC90029328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716213"/>
            <a:ext cx="630238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5" name="Picture 5" descr="C:\Documents and Settings\u10\Local Settings\Temporary Internet Files\Content.IE5\TOM91K6U\MC90029328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589213"/>
            <a:ext cx="6318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4738"/>
          </a:xfrm>
        </p:spPr>
        <p:txBody>
          <a:bodyPr/>
          <a:lstStyle/>
          <a:p>
            <a:r>
              <a:rPr lang="nl-NL" sz="3200" b="1" smtClean="0">
                <a:cs typeface="Arial" charset="0"/>
                <a:sym typeface="Arial" charset="0"/>
              </a:rPr>
              <a:t>Extramurale gegevens 1/2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ClrTx/>
              <a:buFont typeface="Arial" charset="0"/>
              <a:buNone/>
            </a:pPr>
            <a:endParaRPr lang="nl-NL" sz="80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>
              <a:lnSpc>
                <a:spcPct val="90000"/>
              </a:lnSpc>
              <a:buClrTx/>
              <a:buFont typeface="Arial" charset="0"/>
              <a:buNone/>
            </a:pPr>
            <a:endParaRPr lang="nl-NL" sz="80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>
              <a:lnSpc>
                <a:spcPct val="90000"/>
              </a:lnSpc>
            </a:pPr>
            <a:r>
              <a:rPr lang="nl-NL" sz="2000" b="1" smtClean="0">
                <a:solidFill>
                  <a:srgbClr val="000000"/>
                </a:solidFill>
                <a:cs typeface="Arial" charset="0"/>
                <a:sym typeface="Arial" charset="0"/>
              </a:rPr>
              <a:t>Ondersteuning van de uitbouw van platformen voor gegevensdeling tussen extramurale zorgverleners allerhande  </a:t>
            </a:r>
            <a:r>
              <a:rPr lang="nl-NL" sz="1800" smtClean="0">
                <a:solidFill>
                  <a:srgbClr val="000000"/>
                </a:solidFill>
                <a:cs typeface="Arial" charset="0"/>
                <a:sym typeface="Arial" charset="0"/>
              </a:rPr>
              <a:t>(huisartsen, tandartsen, apothekers, kinesisten, thuisverpleegkundigen, diëtisten, psychologen, ...)</a:t>
            </a:r>
          </a:p>
          <a:p>
            <a:pPr>
              <a:lnSpc>
                <a:spcPct val="90000"/>
              </a:lnSpc>
            </a:pPr>
            <a:endParaRPr lang="nl-NL" sz="80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lvl="1">
              <a:lnSpc>
                <a:spcPct val="90000"/>
              </a:lnSpc>
            </a:pPr>
            <a:r>
              <a:rPr lang="nl-NL" sz="1800" smtClean="0">
                <a:solidFill>
                  <a:srgbClr val="000000"/>
                </a:solidFill>
                <a:cs typeface="Arial" charset="0"/>
                <a:sym typeface="Arial" charset="0"/>
              </a:rPr>
              <a:t>in samenwerking met de Gemeenschappen (Eerstelijnszorgconferentie in Vlaanderen, Intermed-initiatief in Wallonië)</a:t>
            </a:r>
          </a:p>
          <a:p>
            <a:pPr>
              <a:lnSpc>
                <a:spcPct val="90000"/>
              </a:lnSpc>
            </a:pPr>
            <a:endParaRPr lang="nl-NL" sz="80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lvl="1">
              <a:lnSpc>
                <a:spcPct val="90000"/>
              </a:lnSpc>
            </a:pPr>
            <a:r>
              <a:rPr lang="nl-NL" sz="1800" smtClean="0">
                <a:solidFill>
                  <a:srgbClr val="000000"/>
                </a:solidFill>
                <a:cs typeface="Arial" charset="0"/>
                <a:sym typeface="Arial" charset="0"/>
              </a:rPr>
              <a:t>voor ontsluiting van gegevens tussen lokale informatiesystemen van extramurale zorgverleners onderling en tussen deze systemen en de informatiesystemen van zorg/welzijnsinstellingen, via het hub/metahubsysteem</a:t>
            </a:r>
          </a:p>
          <a:p>
            <a:pPr>
              <a:lnSpc>
                <a:spcPct val="90000"/>
              </a:lnSpc>
            </a:pPr>
            <a:endParaRPr lang="nl-NL" sz="80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lvl="1">
              <a:lnSpc>
                <a:spcPct val="90000"/>
              </a:lnSpc>
            </a:pPr>
            <a:r>
              <a:rPr lang="nl-NL" sz="1800" smtClean="0">
                <a:solidFill>
                  <a:srgbClr val="000000"/>
                </a:solidFill>
                <a:cs typeface="Arial" charset="0"/>
                <a:sym typeface="Arial" charset="0"/>
              </a:rPr>
              <a:t>voor interactie met een uit te bouwen extramurale zorgkluis</a:t>
            </a:r>
          </a:p>
          <a:p>
            <a:pPr>
              <a:lnSpc>
                <a:spcPct val="90000"/>
              </a:lnSpc>
            </a:pPr>
            <a:endParaRPr lang="nl-NL" sz="80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lvl="1"/>
            <a:r>
              <a:rPr lang="nl-NL" sz="1800" smtClean="0">
                <a:solidFill>
                  <a:srgbClr val="000000"/>
                </a:solidFill>
                <a:cs typeface="Arial" charset="0"/>
                <a:sym typeface="Arial" charset="0"/>
              </a:rPr>
              <a:t>met hergebruik van de basisdiensten van het </a:t>
            </a:r>
            <a:r>
              <a:rPr lang="nl-NL" sz="1800" smtClean="0">
                <a:solidFill>
                  <a:srgbClr val="3E6E5A"/>
                </a:solidFill>
                <a:cs typeface="Arial" charset="0"/>
                <a:sym typeface="Arial" charset="0"/>
              </a:rPr>
              <a:t>eHealth</a:t>
            </a:r>
            <a:r>
              <a:rPr lang="nl-NL" sz="1800" smtClean="0">
                <a:solidFill>
                  <a:srgbClr val="000000"/>
                </a:solidFill>
                <a:cs typeface="Arial" charset="0"/>
                <a:sym typeface="Arial" charset="0"/>
              </a:rPr>
              <a:t>-platform en voortbouwend op een aantal verworvenheden bij het uitgebouwde platform voor gegevensdeling tussen ziekenhuizen en (huis)artsen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107950"/>
            <a:ext cx="9144000" cy="838200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nl-NL" sz="3200" b="1" smtClean="0">
                <a:cs typeface="Arial" charset="0"/>
                <a:sym typeface="Arial" charset="0"/>
              </a:rPr>
              <a:t>Extramurale gegevens 2/2</a:t>
            </a:r>
            <a:endParaRPr lang="nl-BE" sz="3200" b="1" smtClean="0"/>
          </a:p>
        </p:txBody>
      </p:sp>
      <p:sp>
        <p:nvSpPr>
          <p:cNvPr id="25603" name="Oval 3"/>
          <p:cNvSpPr>
            <a:spLocks noChangeArrowheads="1"/>
          </p:cNvSpPr>
          <p:nvPr/>
        </p:nvSpPr>
        <p:spPr bwMode="auto">
          <a:xfrm>
            <a:off x="6802438" y="1773238"/>
            <a:ext cx="433387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6226175" y="1846263"/>
            <a:ext cx="576263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H="1">
            <a:off x="6802438" y="2205038"/>
            <a:ext cx="14605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7164388" y="2133600"/>
            <a:ext cx="576262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V="1">
            <a:off x="7235825" y="1635125"/>
            <a:ext cx="636588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H="1" flipV="1">
            <a:off x="6934200" y="1341438"/>
            <a:ext cx="857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09" name="Oval 9"/>
          <p:cNvSpPr>
            <a:spLocks noChangeArrowheads="1"/>
          </p:cNvSpPr>
          <p:nvPr/>
        </p:nvSpPr>
        <p:spPr bwMode="auto">
          <a:xfrm>
            <a:off x="6877050" y="4725988"/>
            <a:ext cx="430213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6291263" y="4913313"/>
            <a:ext cx="585787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 flipH="1">
            <a:off x="6877050" y="5157788"/>
            <a:ext cx="14287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7235825" y="5086350"/>
            <a:ext cx="5762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flipV="1">
            <a:off x="7307263" y="4654550"/>
            <a:ext cx="3603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V="1">
            <a:off x="7091363" y="42941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15" name="Oval 15"/>
          <p:cNvSpPr>
            <a:spLocks noChangeArrowheads="1"/>
          </p:cNvSpPr>
          <p:nvPr/>
        </p:nvSpPr>
        <p:spPr bwMode="auto">
          <a:xfrm>
            <a:off x="2409825" y="4941888"/>
            <a:ext cx="431800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1833563" y="5014913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 flipH="1">
            <a:off x="2362200" y="5326063"/>
            <a:ext cx="1444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>
            <a:off x="2760663" y="5330825"/>
            <a:ext cx="357187" cy="322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 flipV="1">
            <a:off x="2860675" y="5060950"/>
            <a:ext cx="42703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 flipV="1">
            <a:off x="2625725" y="45100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 flipV="1">
            <a:off x="2773363" y="3557588"/>
            <a:ext cx="1485900" cy="1455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 flipH="1" flipV="1">
            <a:off x="5084763" y="3484563"/>
            <a:ext cx="1863725" cy="1312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23" name="Line 23"/>
          <p:cNvSpPr>
            <a:spLocks noChangeShapeType="1"/>
          </p:cNvSpPr>
          <p:nvPr/>
        </p:nvSpPr>
        <p:spPr bwMode="auto">
          <a:xfrm flipH="1">
            <a:off x="5027613" y="2060575"/>
            <a:ext cx="1778000" cy="822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5624" name="Text Box 25"/>
          <p:cNvSpPr txBox="1">
            <a:spLocks noChangeArrowheads="1"/>
          </p:cNvSpPr>
          <p:nvPr/>
        </p:nvSpPr>
        <p:spPr bwMode="auto">
          <a:xfrm>
            <a:off x="6800850" y="1782763"/>
            <a:ext cx="4302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SzPct val="100000"/>
            </a:pPr>
            <a:r>
              <a:rPr lang="nl-NL">
                <a:solidFill>
                  <a:srgbClr val="000000"/>
                </a:solidFill>
                <a:cs typeface="Arial" charset="0"/>
                <a:sym typeface="Arial" charset="0"/>
              </a:rPr>
              <a:t>A</a:t>
            </a:r>
          </a:p>
        </p:txBody>
      </p:sp>
      <p:sp>
        <p:nvSpPr>
          <p:cNvPr id="25625" name="Text Box 26"/>
          <p:cNvSpPr txBox="1">
            <a:spLocks noChangeArrowheads="1"/>
          </p:cNvSpPr>
          <p:nvPr/>
        </p:nvSpPr>
        <p:spPr bwMode="auto">
          <a:xfrm>
            <a:off x="6919913" y="4752975"/>
            <a:ext cx="287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NL">
                <a:solidFill>
                  <a:srgbClr val="000000"/>
                </a:solidFill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25626" name="Text Box 27"/>
          <p:cNvSpPr txBox="1">
            <a:spLocks noChangeArrowheads="1"/>
          </p:cNvSpPr>
          <p:nvPr/>
        </p:nvSpPr>
        <p:spPr bwMode="auto">
          <a:xfrm>
            <a:off x="2465388" y="4972050"/>
            <a:ext cx="258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NL">
                <a:solidFill>
                  <a:srgbClr val="000000"/>
                </a:solidFill>
                <a:cs typeface="Arial" charset="0"/>
                <a:sym typeface="Arial" charset="0"/>
              </a:rPr>
              <a:t>B</a:t>
            </a:r>
          </a:p>
        </p:txBody>
      </p:sp>
      <p:sp>
        <p:nvSpPr>
          <p:cNvPr id="25627" name="Oval 37"/>
          <p:cNvSpPr>
            <a:spLocks noChangeArrowheads="1"/>
          </p:cNvSpPr>
          <p:nvPr/>
        </p:nvSpPr>
        <p:spPr bwMode="auto">
          <a:xfrm>
            <a:off x="4140200" y="2708275"/>
            <a:ext cx="1008063" cy="1008063"/>
          </a:xfrm>
          <a:prstGeom prst="ellipse">
            <a:avLst/>
          </a:prstGeom>
          <a:solidFill>
            <a:srgbClr val="3E6E5A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5628" name="Text Box 38"/>
          <p:cNvSpPr txBox="1">
            <a:spLocks noChangeArrowheads="1"/>
          </p:cNvSpPr>
          <p:nvPr/>
        </p:nvSpPr>
        <p:spPr bwMode="auto">
          <a:xfrm>
            <a:off x="4265613" y="2781300"/>
            <a:ext cx="793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SzPct val="100000"/>
            </a:pPr>
            <a:r>
              <a:rPr lang="nl-NL" b="1">
                <a:solidFill>
                  <a:srgbClr val="000000"/>
                </a:solidFill>
                <a:latin typeface="Consolas" pitchFamily="49" charset="0"/>
                <a:cs typeface="Consolas" pitchFamily="49" charset="0"/>
                <a:sym typeface="Arial" charset="0"/>
              </a:rPr>
              <a:t>METAHUB</a:t>
            </a:r>
          </a:p>
        </p:txBody>
      </p:sp>
      <p:pic>
        <p:nvPicPr>
          <p:cNvPr id="25629" name="Picture 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357563"/>
            <a:ext cx="647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0" name="Picture 51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47228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1" name="Picture 52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4008438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2" name="Picture 53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474186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3" name="Picture 54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570538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4" name="Picture 55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56753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5" name="Picture 56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25892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6" name="Picture 57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2484438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7" name="Picture 58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00806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8" name="Picture 59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1322388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9" name="Picture 60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37322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40" name="Picture 61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40751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41" name="Picture 62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542766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42" name="Picture 63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5418138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43" name="Picture 64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46466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44" name="Picture 65" descr="j0438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1065213"/>
            <a:ext cx="501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45" name="Straight Connector 2"/>
          <p:cNvCxnSpPr>
            <a:cxnSpLocks noChangeShapeType="1"/>
          </p:cNvCxnSpPr>
          <p:nvPr/>
        </p:nvCxnSpPr>
        <p:spPr bwMode="auto">
          <a:xfrm>
            <a:off x="1819275" y="4141788"/>
            <a:ext cx="679450" cy="871537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46" name="TextBox 74"/>
          <p:cNvSpPr txBox="1">
            <a:spLocks noChangeArrowheads="1"/>
          </p:cNvSpPr>
          <p:nvPr/>
        </p:nvSpPr>
        <p:spPr bwMode="auto">
          <a:xfrm>
            <a:off x="898525" y="2976563"/>
            <a:ext cx="1970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BE" sz="2000" b="1">
                <a:solidFill>
                  <a:srgbClr val="00B0F0"/>
                </a:solidFill>
                <a:latin typeface="Consolas" pitchFamily="49" charset="0"/>
                <a:cs typeface="Consolas" pitchFamily="49" charset="0"/>
              </a:rPr>
              <a:t>Inter-Med</a:t>
            </a:r>
            <a:endParaRPr lang="en-US" sz="2000" b="1">
              <a:solidFill>
                <a:srgbClr val="00B0F0"/>
              </a:solidFill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25647" name="Straight Connector 11"/>
          <p:cNvCxnSpPr>
            <a:cxnSpLocks noChangeShapeType="1"/>
          </p:cNvCxnSpPr>
          <p:nvPr/>
        </p:nvCxnSpPr>
        <p:spPr bwMode="auto">
          <a:xfrm>
            <a:off x="546100" y="2986088"/>
            <a:ext cx="406400" cy="436562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48" name="Straight Connector 13"/>
          <p:cNvCxnSpPr>
            <a:cxnSpLocks noChangeShapeType="1"/>
          </p:cNvCxnSpPr>
          <p:nvPr/>
        </p:nvCxnSpPr>
        <p:spPr bwMode="auto">
          <a:xfrm>
            <a:off x="508000" y="3689350"/>
            <a:ext cx="4445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49" name="Straight Connector 15"/>
          <p:cNvCxnSpPr>
            <a:cxnSpLocks noChangeShapeType="1"/>
          </p:cNvCxnSpPr>
          <p:nvPr/>
        </p:nvCxnSpPr>
        <p:spPr bwMode="auto">
          <a:xfrm flipV="1">
            <a:off x="508000" y="4075113"/>
            <a:ext cx="444500" cy="296862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5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8"/>
          <a:stretch>
            <a:fillRect/>
          </a:stretch>
        </p:blipFill>
        <p:spPr bwMode="auto">
          <a:xfrm>
            <a:off x="2409825" y="2487613"/>
            <a:ext cx="3730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51" name="Straight Connector 17"/>
          <p:cNvCxnSpPr>
            <a:cxnSpLocks noChangeShapeType="1"/>
          </p:cNvCxnSpPr>
          <p:nvPr/>
        </p:nvCxnSpPr>
        <p:spPr bwMode="auto">
          <a:xfrm flipV="1">
            <a:off x="2263775" y="1782763"/>
            <a:ext cx="577850" cy="17145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52" name="Straight Connector 19"/>
          <p:cNvCxnSpPr>
            <a:cxnSpLocks noChangeShapeType="1"/>
          </p:cNvCxnSpPr>
          <p:nvPr/>
        </p:nvCxnSpPr>
        <p:spPr bwMode="auto">
          <a:xfrm flipV="1">
            <a:off x="2724150" y="2133600"/>
            <a:ext cx="214313" cy="354013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53" name="Straight Connector 21"/>
          <p:cNvCxnSpPr>
            <a:cxnSpLocks noChangeShapeType="1"/>
          </p:cNvCxnSpPr>
          <p:nvPr/>
        </p:nvCxnSpPr>
        <p:spPr bwMode="auto">
          <a:xfrm>
            <a:off x="2552700" y="1347788"/>
            <a:ext cx="260350" cy="109537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88" name="Line 60"/>
          <p:cNvSpPr>
            <a:spLocks noChangeShapeType="1"/>
          </p:cNvSpPr>
          <p:nvPr/>
        </p:nvSpPr>
        <p:spPr bwMode="auto">
          <a:xfrm>
            <a:off x="3952875" y="2265363"/>
            <a:ext cx="436563" cy="508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nl-BE"/>
          </a:p>
        </p:txBody>
      </p:sp>
      <p:pic>
        <p:nvPicPr>
          <p:cNvPr id="25655" name="Picture 2" descr="C:\Documents and Settings\u10\Local Settings\Temporary Internet Files\Content.IE5\LUMM0X0X\MC900441313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1185863"/>
            <a:ext cx="11811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56" name="Picture 2" descr="C:\Documents and Settings\u10\Local Settings\Temporary Internet Files\Content.IE5\LUMM0X0X\MC900441313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3228975"/>
            <a:ext cx="11811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57" name="Picture 5" descr="C:\Documents and Settings\u10\Local Settings\Temporary Internet Files\Content.IE5\LUMM0X0X\MC900347445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947863"/>
            <a:ext cx="49371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58" name="Picture 7" descr="C:\Documents and Settings\u10\Local Settings\Temporary Internet Files\Content.IE5\NP3OCVY6\MC90033403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08063"/>
            <a:ext cx="4683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59" name="Picture 5" descr="C:\Documents and Settings\u10\Local Settings\Temporary Internet Files\Content.IE5\LUMM0X0X\MC900347445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471738"/>
            <a:ext cx="4556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0" name="Picture 5" descr="C:\Documents and Settings\u10\Local Settings\Temporary Internet Files\Content.IE5\LUMM0X0X\MC900347445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3484563"/>
            <a:ext cx="43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1" name="Picture 5" descr="C:\Documents and Settings\u10\Local Settings\Temporary Internet Files\Content.IE5\LUMM0X0X\MC900347445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4367213"/>
            <a:ext cx="43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1413"/>
            <a:ext cx="19621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3"/>
          <p:cNvGraphicFramePr>
            <a:graphicFrameLocks noChangeAspect="1"/>
          </p:cNvGraphicFramePr>
          <p:nvPr/>
        </p:nvGraphicFramePr>
        <p:xfrm>
          <a:off x="0" y="0"/>
          <a:ext cx="5507038" cy="688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9" name="Photo Editor Photo" r:id="rId4" imgW="6373115" imgH="7466667" progId="MSPhotoEd.3">
                  <p:embed/>
                </p:oleObj>
              </mc:Choice>
              <mc:Fallback>
                <p:oleObj name="Photo Editor Photo" r:id="rId4" imgW="6373115" imgH="7466667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507038" cy="688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753100" y="1270000"/>
            <a:ext cx="31877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1600" indent="-101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BE" sz="2000" b="1" dirty="0"/>
              <a:t>Delen van gegevens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dirty="0" smtClean="0"/>
              <a:t>elke </a:t>
            </a:r>
            <a:r>
              <a:rPr lang="nl-BE" dirty="0"/>
              <a:t>actor houdt zijn eigen dossier bij,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dirty="0" smtClean="0"/>
              <a:t>maar </a:t>
            </a:r>
            <a:r>
              <a:rPr lang="nl-BE" dirty="0"/>
              <a:t>kan bepaalde onderdelen ervan delen met andere actoren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dirty="0"/>
              <a:t> voorbeelden :</a:t>
            </a:r>
          </a:p>
          <a:p>
            <a:pPr marL="800100" lvl="1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dirty="0"/>
              <a:t> medicatie schema</a:t>
            </a:r>
          </a:p>
          <a:p>
            <a:pPr marL="800100" lvl="1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dirty="0"/>
              <a:t> SUMEHR</a:t>
            </a:r>
          </a:p>
          <a:p>
            <a:pPr marL="800100" lvl="1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dirty="0"/>
              <a:t> parameters</a:t>
            </a:r>
          </a:p>
          <a:p>
            <a:pPr marL="800100" lvl="1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dirty="0"/>
              <a:t> journaal</a:t>
            </a:r>
          </a:p>
          <a:p>
            <a:pPr marL="800100" lvl="1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dirty="0"/>
              <a:t> …</a:t>
            </a:r>
            <a:endParaRPr lang="en-US" dirty="0"/>
          </a:p>
        </p:txBody>
      </p:sp>
      <p:pic>
        <p:nvPicPr>
          <p:cNvPr id="2662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0" y="187325"/>
            <a:ext cx="27066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0" y="0"/>
          <a:ext cx="56134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3" name="Photo Editor Photo" r:id="rId4" imgW="4772691" imgH="5830114" progId="MSPhotoEd.3">
                  <p:embed/>
                </p:oleObj>
              </mc:Choice>
              <mc:Fallback>
                <p:oleObj name="Photo Editor Photo" r:id="rId4" imgW="4772691" imgH="5830114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6134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584825" y="1219200"/>
            <a:ext cx="3559175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1600" indent="-101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BE" b="1" dirty="0"/>
              <a:t>Toegang  </a:t>
            </a:r>
            <a:r>
              <a:rPr lang="nl-BE" dirty="0" smtClean="0"/>
              <a:t>voor zorgverstrekkers</a:t>
            </a:r>
          </a:p>
          <a:p>
            <a:pPr eaLnBrk="1" hangingPunct="1">
              <a:spcBef>
                <a:spcPct val="50000"/>
              </a:spcBef>
              <a:defRPr/>
            </a:pPr>
            <a:endParaRPr lang="nl-BE" sz="1000" dirty="0"/>
          </a:p>
          <a:p>
            <a:pPr marL="285750" indent="-28575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dirty="0"/>
              <a:t> met een “zorgrelatie”</a:t>
            </a:r>
          </a:p>
          <a:p>
            <a:pPr marL="285750" indent="-28575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dirty="0"/>
              <a:t> afhankelijk van hun rol</a:t>
            </a:r>
          </a:p>
          <a:p>
            <a:pPr eaLnBrk="1" hangingPunct="1">
              <a:spcBef>
                <a:spcPct val="50000"/>
              </a:spcBef>
              <a:defRPr/>
            </a:pPr>
            <a:endParaRPr lang="nl-BE" sz="2000" dirty="0"/>
          </a:p>
          <a:p>
            <a:pPr eaLnBrk="1" hangingPunct="1">
              <a:spcBef>
                <a:spcPct val="50000"/>
              </a:spcBef>
              <a:defRPr/>
            </a:pPr>
            <a:r>
              <a:rPr lang="nl-BE" b="1" dirty="0"/>
              <a:t>Geen toegang</a:t>
            </a:r>
            <a:r>
              <a:rPr lang="nl-BE" dirty="0"/>
              <a:t>  </a:t>
            </a:r>
            <a:r>
              <a:rPr lang="nl-BE" dirty="0" smtClean="0"/>
              <a:t>voor</a:t>
            </a:r>
          </a:p>
          <a:p>
            <a:pPr eaLnBrk="1" hangingPunct="1">
              <a:spcBef>
                <a:spcPct val="50000"/>
              </a:spcBef>
              <a:defRPr/>
            </a:pPr>
            <a:endParaRPr lang="nl-BE" sz="1000" dirty="0"/>
          </a:p>
          <a:p>
            <a:pPr marL="285750" indent="-28575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dirty="0"/>
              <a:t> </a:t>
            </a:r>
            <a:r>
              <a:rPr lang="nl-BE" dirty="0" smtClean="0"/>
              <a:t>IT-administrators, </a:t>
            </a:r>
            <a:r>
              <a:rPr lang="nl-BE" dirty="0" err="1" smtClean="0"/>
              <a:t>hoster</a:t>
            </a:r>
            <a:r>
              <a:rPr lang="nl-BE" dirty="0"/>
              <a:t>,…</a:t>
            </a:r>
          </a:p>
          <a:p>
            <a:pPr marL="285750" indent="-28575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dirty="0"/>
              <a:t> </a:t>
            </a:r>
            <a:r>
              <a:rPr lang="nl-BE" dirty="0" err="1">
                <a:solidFill>
                  <a:srgbClr val="3E6E5A"/>
                </a:solidFill>
              </a:rPr>
              <a:t>eHealth</a:t>
            </a:r>
            <a:r>
              <a:rPr lang="nl-BE" dirty="0"/>
              <a:t>-platform</a:t>
            </a:r>
          </a:p>
          <a:p>
            <a:pPr marL="285750" indent="-28575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dirty="0"/>
              <a:t> overheid</a:t>
            </a:r>
          </a:p>
          <a:p>
            <a:pPr marL="285750" indent="-285750" eaLnBrk="1" hangingPunct="1">
              <a:spcBef>
                <a:spcPct val="50000"/>
              </a:spcBef>
              <a:buFontTx/>
              <a:buBlip>
                <a:blip r:embed="rId6"/>
              </a:buBlip>
              <a:defRPr/>
            </a:pPr>
            <a:r>
              <a:rPr lang="nl-BE" i="1" dirty="0" smtClean="0"/>
              <a:t>zonder </a:t>
            </a:r>
            <a:r>
              <a:rPr lang="nl-BE" i="1" dirty="0"/>
              <a:t>de actieve medewerking van de houder van de 2</a:t>
            </a:r>
            <a:r>
              <a:rPr lang="nl-BE" i="1" baseline="30000" dirty="0"/>
              <a:t>e</a:t>
            </a:r>
            <a:r>
              <a:rPr lang="nl-BE" i="1" dirty="0"/>
              <a:t> sleutel </a:t>
            </a:r>
            <a:endParaRPr lang="en-US" i="1" dirty="0"/>
          </a:p>
        </p:txBody>
      </p:sp>
      <p:pic>
        <p:nvPicPr>
          <p:cNvPr id="2765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0" y="187325"/>
            <a:ext cx="27066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b="1" smtClean="0"/>
              <a:t>Casus: Maria 79 jaar (1)</a:t>
            </a:r>
            <a:endParaRPr lang="en-US" sz="3200" b="1" smtClean="0"/>
          </a:p>
        </p:txBody>
      </p:sp>
      <p:sp>
        <p:nvSpPr>
          <p:cNvPr id="3174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sz="800" smtClean="0"/>
          </a:p>
          <a:p>
            <a:endParaRPr lang="nl-BE" sz="800" smtClean="0"/>
          </a:p>
          <a:p>
            <a:endParaRPr lang="nl-BE" sz="800" smtClean="0"/>
          </a:p>
          <a:p>
            <a:endParaRPr lang="nl-BE" sz="800" smtClean="0"/>
          </a:p>
          <a:p>
            <a:endParaRPr lang="nl-BE" sz="800" smtClean="0"/>
          </a:p>
          <a:p>
            <a:r>
              <a:rPr lang="nl-BE" sz="2000" b="1" smtClean="0"/>
              <a:t>Voorgeschiedenis:</a:t>
            </a:r>
          </a:p>
          <a:p>
            <a:endParaRPr lang="nl-BE" sz="800" smtClean="0"/>
          </a:p>
          <a:p>
            <a:pPr lvl="1"/>
            <a:r>
              <a:rPr lang="nl-BE" sz="1800" smtClean="0"/>
              <a:t>hartfalen NYHA klasse II post-infarct</a:t>
            </a:r>
          </a:p>
          <a:p>
            <a:pPr lvl="1"/>
            <a:r>
              <a:rPr lang="nl-BE" sz="1800" smtClean="0"/>
              <a:t>gekende diabetes type 2, behandeld met medicatie en dieet</a:t>
            </a:r>
          </a:p>
          <a:p>
            <a:endParaRPr lang="nl-BE" sz="800" smtClean="0"/>
          </a:p>
          <a:p>
            <a:r>
              <a:rPr lang="nl-BE" sz="2000" b="1" smtClean="0"/>
              <a:t>Op bezoek bij dochter, valt, breekt heup</a:t>
            </a:r>
          </a:p>
          <a:p>
            <a:endParaRPr lang="nl-BE" sz="800" smtClean="0"/>
          </a:p>
          <a:p>
            <a:r>
              <a:rPr lang="nl-BE" sz="2000" b="1" smtClean="0"/>
              <a:t>Opname in ziekenhuis waar ze ongekend is</a:t>
            </a:r>
          </a:p>
          <a:p>
            <a:endParaRPr lang="nl-BE" sz="800" smtClean="0"/>
          </a:p>
          <a:p>
            <a:pPr lvl="1"/>
            <a:r>
              <a:rPr lang="nl-BE" sz="1800" smtClean="0"/>
              <a:t>quid voorgeschiedenis?</a:t>
            </a:r>
            <a:r>
              <a:rPr lang="nl-BE" sz="1800" smtClean="0">
                <a:solidFill>
                  <a:srgbClr val="FF0000"/>
                </a:solidFill>
              </a:rPr>
              <a:t> </a:t>
            </a:r>
          </a:p>
          <a:p>
            <a:pPr lvl="2"/>
            <a:r>
              <a:rPr lang="nl-BE" sz="1400" b="1" smtClean="0">
                <a:solidFill>
                  <a:srgbClr val="3E6E5A"/>
                </a:solidFill>
              </a:rPr>
              <a:t>&gt;&gt; beschikbaar via Hubs-Metahub</a:t>
            </a:r>
          </a:p>
          <a:p>
            <a:pPr lvl="1"/>
            <a:r>
              <a:rPr lang="nl-BE" sz="1800" smtClean="0"/>
              <a:t>quid huidige medicatie?</a:t>
            </a:r>
          </a:p>
          <a:p>
            <a:pPr lvl="2"/>
            <a:r>
              <a:rPr lang="nl-BE" sz="1400" smtClean="0">
                <a:solidFill>
                  <a:srgbClr val="FF0000"/>
                </a:solidFill>
              </a:rPr>
              <a:t> </a:t>
            </a:r>
            <a:r>
              <a:rPr lang="nl-BE" sz="1400" b="1" smtClean="0">
                <a:solidFill>
                  <a:srgbClr val="3E6E5A"/>
                </a:solidFill>
              </a:rPr>
              <a:t>&gt;&gt; beschikbaar via Vitalink</a:t>
            </a:r>
          </a:p>
          <a:p>
            <a:pPr lvl="1"/>
            <a:endParaRPr lang="nl-BE" sz="800" smtClean="0"/>
          </a:p>
          <a:p>
            <a:endParaRPr lang="nl-BE" sz="800" smtClean="0"/>
          </a:p>
          <a:p>
            <a:r>
              <a:rPr lang="nl-BE" sz="2000" b="1" smtClean="0"/>
              <a:t>Heelkundige behandeling en ontslag naar woon-zorgcentrum</a:t>
            </a:r>
          </a:p>
          <a:p>
            <a:pPr lvl="1"/>
            <a:endParaRPr lang="nl-BE" b="1" smtClean="0"/>
          </a:p>
        </p:txBody>
      </p:sp>
      <p:pic>
        <p:nvPicPr>
          <p:cNvPr id="2867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93788"/>
            <a:ext cx="2359025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b="1" smtClean="0"/>
              <a:t>Casus: Maria 79 jaar (2)</a:t>
            </a:r>
            <a:endParaRPr lang="en-US" sz="3200" b="1" smtClean="0"/>
          </a:p>
        </p:txBody>
      </p:sp>
      <p:sp>
        <p:nvSpPr>
          <p:cNvPr id="3277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smtClean="0"/>
          </a:p>
          <a:p>
            <a:r>
              <a:rPr lang="nl-BE" sz="2000" b="1" smtClean="0"/>
              <a:t>Aankomst in woonzorgcentrum</a:t>
            </a:r>
          </a:p>
          <a:p>
            <a:endParaRPr lang="nl-BE" sz="800" b="1" smtClean="0"/>
          </a:p>
          <a:p>
            <a:pPr lvl="1"/>
            <a:r>
              <a:rPr lang="nl-BE" sz="1800" smtClean="0"/>
              <a:t>quid verdere verzorging ?</a:t>
            </a:r>
          </a:p>
          <a:p>
            <a:pPr lvl="2"/>
            <a:r>
              <a:rPr lang="nl-BE" b="1" smtClean="0">
                <a:solidFill>
                  <a:srgbClr val="3E6E5A"/>
                </a:solidFill>
              </a:rPr>
              <a:t>ontslagbrief via eHealthBox</a:t>
            </a:r>
          </a:p>
          <a:p>
            <a:pPr lvl="2"/>
            <a:r>
              <a:rPr lang="nl-BE" b="1" smtClean="0">
                <a:solidFill>
                  <a:srgbClr val="3E6E5A"/>
                </a:solidFill>
              </a:rPr>
              <a:t>verdere info in Hubs-Metahub</a:t>
            </a:r>
          </a:p>
          <a:p>
            <a:pPr lvl="1"/>
            <a:r>
              <a:rPr lang="nl-BE" sz="1800" smtClean="0"/>
              <a:t>quid medicatieschema ?</a:t>
            </a:r>
          </a:p>
          <a:p>
            <a:pPr lvl="2"/>
            <a:r>
              <a:rPr lang="nl-BE" b="1" smtClean="0">
                <a:solidFill>
                  <a:srgbClr val="3E6E5A"/>
                </a:solidFill>
              </a:rPr>
              <a:t>Vitalink</a:t>
            </a:r>
          </a:p>
          <a:p>
            <a:pPr lvl="1">
              <a:buFontTx/>
              <a:buNone/>
            </a:pPr>
            <a:endParaRPr lang="nl-BE" smtClean="0"/>
          </a:p>
          <a:p>
            <a:r>
              <a:rPr lang="nl-BE" sz="2000" b="1" smtClean="0"/>
              <a:t>Opvolging door huisarts</a:t>
            </a:r>
          </a:p>
          <a:p>
            <a:endParaRPr lang="nl-BE" sz="800" b="1" smtClean="0"/>
          </a:p>
          <a:p>
            <a:pPr lvl="1"/>
            <a:r>
              <a:rPr lang="nl-BE" sz="1800" smtClean="0"/>
              <a:t>2 dossiers (woonzorgcentrum en huisarts) </a:t>
            </a:r>
          </a:p>
          <a:p>
            <a:pPr lvl="2"/>
            <a:r>
              <a:rPr lang="nl-BE" b="1" smtClean="0">
                <a:solidFill>
                  <a:srgbClr val="3E6E5A"/>
                </a:solidFill>
              </a:rPr>
              <a:t>synchronisatie via Vitalink</a:t>
            </a:r>
          </a:p>
          <a:p>
            <a:pPr lvl="1"/>
            <a:r>
              <a:rPr lang="nl-BE" sz="1800" smtClean="0"/>
              <a:t>communicatie met verpleging </a:t>
            </a:r>
          </a:p>
          <a:p>
            <a:pPr lvl="2"/>
            <a:r>
              <a:rPr lang="nl-BE" b="1" smtClean="0">
                <a:solidFill>
                  <a:srgbClr val="3E6E5A"/>
                </a:solidFill>
              </a:rPr>
              <a:t>Vitalink, eHealthBox</a:t>
            </a:r>
          </a:p>
          <a:p>
            <a:pPr lvl="1"/>
            <a:endParaRPr lang="en-US" smtClean="0"/>
          </a:p>
        </p:txBody>
      </p:sp>
      <p:pic>
        <p:nvPicPr>
          <p:cNvPr id="297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1306513"/>
            <a:ext cx="30416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ontdek-alles-over-cloud-computing-in-de-wolkenwinkel-telene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58.6636" end="7185.10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7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BE" sz="3200" b="1" smtClean="0"/>
              <a:t>Informed consent/therapeutische relatie</a:t>
            </a:r>
            <a:endParaRPr lang="en-US" sz="3200" b="1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nl-BE" sz="800" b="1" smtClean="0"/>
          </a:p>
          <a:p>
            <a:r>
              <a:rPr lang="nl-BE" b="1" smtClean="0"/>
              <a:t>Informed consent</a:t>
            </a:r>
          </a:p>
          <a:p>
            <a:pPr lvl="1"/>
            <a:r>
              <a:rPr lang="nl-BE" smtClean="0"/>
              <a:t>patiënt informeren over het systeem</a:t>
            </a:r>
          </a:p>
          <a:p>
            <a:pPr lvl="1"/>
            <a:r>
              <a:rPr lang="nl-BE" smtClean="0"/>
              <a:t>patiënt kan toestemming verlenen en besluiten “in het systeem te stappen”</a:t>
            </a:r>
          </a:p>
          <a:p>
            <a:pPr lvl="1"/>
            <a:r>
              <a:rPr lang="nl-BE" smtClean="0"/>
              <a:t>zorgverstrekker en patiënt bepalen samen welke informatie gedeeld wordt</a:t>
            </a:r>
          </a:p>
          <a:p>
            <a:pPr lvl="1"/>
            <a:r>
              <a:rPr lang="nl-BE" smtClean="0">
                <a:hlinkClick r:id="rId2"/>
              </a:rPr>
              <a:t>https://www.ehealth.fgov.be/nl/zorgverleners/online-diensten/ehealthconsent</a:t>
            </a:r>
            <a:endParaRPr lang="nl-BE" smtClean="0"/>
          </a:p>
          <a:p>
            <a:pPr lvl="1"/>
            <a:endParaRPr lang="nl-BE" sz="800" smtClean="0"/>
          </a:p>
          <a:p>
            <a:r>
              <a:rPr lang="nl-BE" b="1" smtClean="0"/>
              <a:t>Therapeutische relatie</a:t>
            </a:r>
          </a:p>
          <a:p>
            <a:pPr lvl="1"/>
            <a:r>
              <a:rPr lang="nl-BE" smtClean="0"/>
              <a:t>enkel zorgverstrekkers die een therapeutische relatie hebben met de patiënt (1) hebben toegang tot die informatie die ze nodig hebben om hun taak uit te voeren (2)</a:t>
            </a:r>
          </a:p>
          <a:p>
            <a:pPr lvl="2"/>
            <a:r>
              <a:rPr lang="nl-BE" smtClean="0"/>
              <a:t>(1) bewijs van therapeutische relatie bepaalt toegang tot welke patient</a:t>
            </a:r>
          </a:p>
          <a:p>
            <a:pPr lvl="2"/>
            <a:r>
              <a:rPr lang="nl-BE" smtClean="0"/>
              <a:t>(2) rol bepaalt tot welk type gegevens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sz="3200" b="1" smtClean="0"/>
              <a:t>Doel van het eHealth-platform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nl-BE" sz="2800" b="1" smtClean="0"/>
          </a:p>
          <a:p>
            <a:pPr eaLnBrk="1" hangingPunct="1"/>
            <a:r>
              <a:rPr lang="nl-BE" sz="2800" b="1" smtClean="0"/>
              <a:t>Wat ?</a:t>
            </a:r>
          </a:p>
          <a:p>
            <a:pPr eaLnBrk="1" hangingPunct="1"/>
            <a:endParaRPr lang="nl-BE" sz="800" b="1" smtClean="0"/>
          </a:p>
          <a:p>
            <a:pPr eaLnBrk="1" hangingPunct="1"/>
            <a:endParaRPr lang="nl-BE" sz="800" b="1" smtClean="0"/>
          </a:p>
          <a:p>
            <a:pPr lvl="1" eaLnBrk="1" hangingPunct="1"/>
            <a:r>
              <a:rPr lang="nl-BE" sz="2400" smtClean="0"/>
              <a:t>optimaliseren van de </a:t>
            </a:r>
            <a:r>
              <a:rPr lang="nl-BE" sz="2400" b="1" smtClean="0"/>
              <a:t>kwaliteit</a:t>
            </a:r>
            <a:r>
              <a:rPr lang="nl-BE" sz="2400" smtClean="0"/>
              <a:t> en de </a:t>
            </a:r>
            <a:r>
              <a:rPr lang="nl-BE" sz="2400" b="1" smtClean="0"/>
              <a:t>continuïteit </a:t>
            </a:r>
            <a:r>
              <a:rPr lang="nl-BE" sz="2400" smtClean="0"/>
              <a:t>van de gezondheidszorgverstrekking </a:t>
            </a:r>
          </a:p>
          <a:p>
            <a:pPr lvl="1" eaLnBrk="1" hangingPunct="1"/>
            <a:endParaRPr lang="nl-BE" sz="800" smtClean="0"/>
          </a:p>
          <a:p>
            <a:pPr lvl="1" eaLnBrk="1" hangingPunct="1"/>
            <a:r>
              <a:rPr lang="nl-BE" sz="2400" smtClean="0"/>
              <a:t>optimaliseren van de </a:t>
            </a:r>
            <a:r>
              <a:rPr lang="nl-BE" sz="2400" b="1" smtClean="0"/>
              <a:t>veiligheid van de patiënt</a:t>
            </a:r>
          </a:p>
          <a:p>
            <a:pPr lvl="1" eaLnBrk="1" hangingPunct="1"/>
            <a:endParaRPr lang="nl-BE" sz="800" b="1" smtClean="0"/>
          </a:p>
          <a:p>
            <a:pPr lvl="1" eaLnBrk="1" hangingPunct="1"/>
            <a:r>
              <a:rPr lang="nl-BE" sz="2400" b="1" smtClean="0"/>
              <a:t>vereenvoudigen van de administratieve formaliteiten</a:t>
            </a:r>
            <a:r>
              <a:rPr lang="nl-BE" sz="2400" smtClean="0"/>
              <a:t> voor alle actoren in de gezondheidszorg</a:t>
            </a:r>
          </a:p>
          <a:p>
            <a:pPr lvl="1" eaLnBrk="1" hangingPunct="1"/>
            <a:endParaRPr lang="nl-BE" sz="800" smtClean="0"/>
          </a:p>
          <a:p>
            <a:pPr lvl="1" eaLnBrk="1" hangingPunct="1"/>
            <a:r>
              <a:rPr lang="nl-BE" sz="2400" smtClean="0"/>
              <a:t>degelijk </a:t>
            </a:r>
            <a:r>
              <a:rPr lang="nl-BE" sz="2400" b="1" smtClean="0"/>
              <a:t>ondersteunen</a:t>
            </a:r>
            <a:r>
              <a:rPr lang="nl-BE" sz="2400" smtClean="0"/>
              <a:t> van het gezondheidszorgbeleid</a:t>
            </a:r>
          </a:p>
          <a:p>
            <a:pPr lvl="1" eaLnBrk="1" hangingPunct="1"/>
            <a:endParaRPr lang="nl-BE" smtClean="0"/>
          </a:p>
          <a:p>
            <a:pPr eaLnBrk="1" hangingPunct="1"/>
            <a:endParaRPr lang="nl-BE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sz="3200" b="1" smtClean="0"/>
              <a:t>eHealthConsent</a:t>
            </a:r>
            <a:endParaRPr lang="en-US" sz="2400" b="1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nl-NL" sz="2000" smtClean="0"/>
          </a:p>
          <a:p>
            <a:r>
              <a:rPr lang="nl-NL" sz="2000" smtClean="0"/>
              <a:t>Dankzij de toepassing kunnen </a:t>
            </a:r>
            <a:r>
              <a:rPr lang="nl-NL" sz="2000" b="1" smtClean="0"/>
              <a:t>gemachtigde actoren </a:t>
            </a:r>
            <a:r>
              <a:rPr lang="nl-NL" sz="2000" smtClean="0"/>
              <a:t>de </a:t>
            </a:r>
            <a:r>
              <a:rPr lang="nl-NL" sz="2000" b="1" smtClean="0"/>
              <a:t>geïnformeerde toestemming van een burger registreren of intrekken</a:t>
            </a:r>
          </a:p>
          <a:p>
            <a:endParaRPr lang="nl-NL" sz="800" smtClean="0"/>
          </a:p>
          <a:p>
            <a:pPr lvl="1"/>
            <a:r>
              <a:rPr lang="nl-NL" sz="1600" smtClean="0"/>
              <a:t>De toestemming kan rechtstreeks door de burger geregistreerd worden, maar ook door een arts, een apotheker of het administratief personeel van een ziekenhuis op verzoek van de burger</a:t>
            </a:r>
          </a:p>
          <a:p>
            <a:pPr lvl="1"/>
            <a:endParaRPr lang="nl-NL" sz="1600" smtClean="0"/>
          </a:p>
          <a:p>
            <a:pPr lvl="1"/>
            <a:r>
              <a:rPr lang="nl-NL" sz="1600" smtClean="0"/>
              <a:t>Alle handelingen die verricht worden op het niveau van de toestemming zijn zichtbaar op het niveau van de toepassing « </a:t>
            </a:r>
            <a:r>
              <a:rPr lang="nl-NL" sz="1600" smtClean="0">
                <a:solidFill>
                  <a:srgbClr val="3E6E5A"/>
                </a:solidFill>
              </a:rPr>
              <a:t>eHealth</a:t>
            </a:r>
            <a:r>
              <a:rPr lang="nl-NL" sz="1600" smtClean="0"/>
              <a:t>Consent »</a:t>
            </a:r>
          </a:p>
          <a:p>
            <a:pPr lvl="1"/>
            <a:endParaRPr lang="nl-NL" sz="1600" smtClean="0"/>
          </a:p>
          <a:p>
            <a:pPr lvl="1"/>
            <a:r>
              <a:rPr lang="nl-NL" sz="1600" smtClean="0"/>
              <a:t>Via de toepassing kan de burger ook zijn lijst beheren met uitgesloten zorgverleners</a:t>
            </a:r>
          </a:p>
          <a:p>
            <a:pPr lvl="1"/>
            <a:endParaRPr lang="nl-NL" sz="1600" smtClean="0"/>
          </a:p>
          <a:p>
            <a:pPr lvl="1"/>
            <a:r>
              <a:rPr lang="nl-NL" sz="1600" smtClean="0"/>
              <a:t>Deze functionaliteit is enkel toegankelijk voor de burger zelf. De uitsluiting gebeurt op basis van het RIZIV-nummer van de arts. De toepassing bevat een zoekfunctie op basis van de naam en de voornaam van de arts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sz="3200" b="1" smtClean="0"/>
              <a:t>eHealthConsent</a:t>
            </a:r>
            <a:endParaRPr lang="en-US" sz="2400" b="1" smtClean="0"/>
          </a:p>
        </p:txBody>
      </p:sp>
      <p:pic>
        <p:nvPicPr>
          <p:cNvPr id="33795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0" y="1028700"/>
            <a:ext cx="7340600" cy="533717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sz="3200" b="1" smtClean="0"/>
              <a:t>eHealthConsent</a:t>
            </a:r>
            <a:endParaRPr lang="en-US" sz="2400" b="1" smtClean="0"/>
          </a:p>
        </p:txBody>
      </p:sp>
      <p:pic>
        <p:nvPicPr>
          <p:cNvPr id="34819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0" y="1028700"/>
            <a:ext cx="7340600" cy="533717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nl-BE" sz="5400" smtClean="0"/>
              <a:t/>
            </a:r>
            <a:br>
              <a:rPr lang="nl-BE" sz="5400" smtClean="0"/>
            </a:br>
            <a:r>
              <a:rPr lang="nl-BE" sz="5400" smtClean="0"/>
              <a:t/>
            </a:r>
            <a:br>
              <a:rPr lang="nl-BE" sz="5400" smtClean="0"/>
            </a:br>
            <a:r>
              <a:rPr lang="nl-BE" sz="5400" smtClean="0"/>
              <a:t>D</a:t>
            </a:r>
            <a:r>
              <a:rPr lang="nl-BE" sz="5400" smtClean="0">
                <a:solidFill>
                  <a:srgbClr val="A50021"/>
                </a:solidFill>
              </a:rPr>
              <a:t>@</a:t>
            </a:r>
            <a:r>
              <a:rPr lang="nl-BE" sz="5400" smtClean="0"/>
              <a:t>nk u !</a:t>
            </a:r>
            <a:br>
              <a:rPr lang="nl-BE" sz="5400" smtClean="0"/>
            </a:br>
            <a:r>
              <a:rPr lang="nl-BE" sz="5400" smtClean="0"/>
              <a:t/>
            </a:r>
            <a:br>
              <a:rPr lang="nl-BE" sz="5400" smtClean="0"/>
            </a:br>
            <a:r>
              <a:rPr lang="nl-BE" sz="5400" smtClean="0"/>
              <a:t>Vragen ?</a:t>
            </a:r>
            <a:endParaRPr lang="nl-BE" sz="3200" smtClean="0"/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3350"/>
            <a:ext cx="1417638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3" y="5810250"/>
            <a:ext cx="431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Oval 83"/>
          <p:cNvSpPr>
            <a:spLocks noChangeArrowheads="1"/>
          </p:cNvSpPr>
          <p:nvPr/>
        </p:nvSpPr>
        <p:spPr bwMode="auto">
          <a:xfrm>
            <a:off x="192088" y="3848100"/>
            <a:ext cx="989012" cy="1414463"/>
          </a:xfrm>
          <a:prstGeom prst="ellipse">
            <a:avLst/>
          </a:prstGeom>
          <a:gradFill rotWithShape="1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2400" b="1" i="1"/>
          </a:p>
        </p:txBody>
      </p:sp>
      <p:sp>
        <p:nvSpPr>
          <p:cNvPr id="6148" name="Oval 84"/>
          <p:cNvSpPr>
            <a:spLocks noChangeArrowheads="1"/>
          </p:cNvSpPr>
          <p:nvPr/>
        </p:nvSpPr>
        <p:spPr bwMode="auto">
          <a:xfrm>
            <a:off x="8027988" y="3841750"/>
            <a:ext cx="989012" cy="1414463"/>
          </a:xfrm>
          <a:prstGeom prst="ellipse">
            <a:avLst/>
          </a:prstGeom>
          <a:gradFill rotWithShape="1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9717" name="Rectangle 85"/>
          <p:cNvSpPr>
            <a:spLocks noChangeArrowheads="1"/>
          </p:cNvSpPr>
          <p:nvPr/>
        </p:nvSpPr>
        <p:spPr bwMode="auto">
          <a:xfrm>
            <a:off x="684213" y="3851275"/>
            <a:ext cx="7848600" cy="1414463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BE" sz="2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en-GB" sz="2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150" name="Oval 86"/>
          <p:cNvSpPr>
            <a:spLocks noChangeArrowheads="1"/>
          </p:cNvSpPr>
          <p:nvPr/>
        </p:nvSpPr>
        <p:spPr bwMode="auto">
          <a:xfrm>
            <a:off x="1754188" y="4114800"/>
            <a:ext cx="735012" cy="914400"/>
          </a:xfrm>
          <a:prstGeom prst="ellipse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51" name="Oval 87"/>
          <p:cNvSpPr>
            <a:spLocks noChangeArrowheads="1"/>
          </p:cNvSpPr>
          <p:nvPr/>
        </p:nvSpPr>
        <p:spPr bwMode="auto">
          <a:xfrm>
            <a:off x="7659688" y="4108450"/>
            <a:ext cx="735012" cy="914400"/>
          </a:xfrm>
          <a:prstGeom prst="ellipse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9720" name="Rectangle 88"/>
          <p:cNvSpPr>
            <a:spLocks noChangeArrowheads="1"/>
          </p:cNvSpPr>
          <p:nvPr/>
        </p:nvSpPr>
        <p:spPr bwMode="auto">
          <a:xfrm>
            <a:off x="2157413" y="4117975"/>
            <a:ext cx="5832475" cy="906463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shade val="46275"/>
                  <a:invGamma/>
                </a:srgbClr>
              </a:gs>
              <a:gs pos="5000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BE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Basisdiensten</a:t>
            </a:r>
            <a:endParaRPr lang="fr-BE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fr-BE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eHealth-platform</a:t>
            </a:r>
            <a:endParaRPr lang="en-GB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153" name="Text Box 89"/>
          <p:cNvSpPr txBox="1">
            <a:spLocks noChangeArrowheads="1"/>
          </p:cNvSpPr>
          <p:nvPr/>
        </p:nvSpPr>
        <p:spPr bwMode="auto">
          <a:xfrm>
            <a:off x="290513" y="4332288"/>
            <a:ext cx="1828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sz="2400" b="1" i="1"/>
              <a:t>Netwerk</a:t>
            </a:r>
            <a:endParaRPr lang="fr-FR" sz="2400" b="1" i="1"/>
          </a:p>
        </p:txBody>
      </p:sp>
      <p:sp>
        <p:nvSpPr>
          <p:cNvPr id="6154" name="Rectangle 2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pPr eaLnBrk="1" hangingPunct="1"/>
            <a:r>
              <a:rPr lang="nl-BE" b="1" smtClean="0"/>
              <a:t>Basisarchitectuur</a:t>
            </a:r>
          </a:p>
        </p:txBody>
      </p:sp>
      <p:pic>
        <p:nvPicPr>
          <p:cNvPr id="6155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5763" y="5710238"/>
            <a:ext cx="450850" cy="411162"/>
          </a:xfrm>
        </p:spPr>
      </p:pic>
      <p:sp>
        <p:nvSpPr>
          <p:cNvPr id="69637" name="Oval 5"/>
          <p:cNvSpPr>
            <a:spLocks noChangeArrowheads="1"/>
          </p:cNvSpPr>
          <p:nvPr/>
        </p:nvSpPr>
        <p:spPr bwMode="auto">
          <a:xfrm>
            <a:off x="3708400" y="1146175"/>
            <a:ext cx="2286000" cy="7620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BE" sz="2000" b="1" i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Patiënten, zorgverleners</a:t>
            </a:r>
          </a:p>
          <a:p>
            <a:pPr algn="ctr">
              <a:defRPr/>
            </a:pPr>
            <a:r>
              <a:rPr lang="fr-BE" sz="2000" b="1" i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en zorginstellingen</a:t>
            </a:r>
            <a:endParaRPr lang="en-GB" sz="2000" b="1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69645" name="AutoShape 13"/>
          <p:cNvSpPr>
            <a:spLocks noChangeArrowheads="1"/>
          </p:cNvSpPr>
          <p:nvPr/>
        </p:nvSpPr>
        <p:spPr bwMode="blackWhite">
          <a:xfrm>
            <a:off x="5926138" y="5561013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fr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GAB</a:t>
            </a:r>
            <a:endParaRPr lang="en-US" sz="2000" b="1" i="1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46" name="AutoShape 14"/>
          <p:cNvSpPr>
            <a:spLocks noChangeArrowheads="1"/>
          </p:cNvSpPr>
          <p:nvPr/>
        </p:nvSpPr>
        <p:spPr bwMode="blackWhite">
          <a:xfrm>
            <a:off x="7224713" y="5561013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fr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GAB</a:t>
            </a:r>
            <a:endParaRPr lang="en-US" sz="2000" b="1" i="1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48" name="AutoShape 16"/>
          <p:cNvSpPr>
            <a:spLocks noChangeArrowheads="1"/>
          </p:cNvSpPr>
          <p:nvPr/>
        </p:nvSpPr>
        <p:spPr bwMode="blackWhite">
          <a:xfrm>
            <a:off x="4741863" y="5561013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fr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GAB</a:t>
            </a:r>
            <a:endParaRPr lang="en-US" sz="2000" b="1" i="1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6160" name="Picture 20" descr="FOD_tekeni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740400"/>
            <a:ext cx="3921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1" name="Rectangle 21"/>
          <p:cNvSpPr>
            <a:spLocks noChangeArrowheads="1"/>
          </p:cNvSpPr>
          <p:nvPr/>
        </p:nvSpPr>
        <p:spPr bwMode="auto">
          <a:xfrm>
            <a:off x="-36513" y="6107113"/>
            <a:ext cx="175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000" b="1" i="1">
                <a:solidFill>
                  <a:schemeClr val="hlink"/>
                </a:solidFill>
                <a:cs typeface="Arial" charset="0"/>
              </a:rPr>
              <a:t>Leveranciers</a:t>
            </a:r>
          </a:p>
        </p:txBody>
      </p:sp>
      <p:sp>
        <p:nvSpPr>
          <p:cNvPr id="6162" name="Rectangle 22"/>
          <p:cNvSpPr>
            <a:spLocks noChangeArrowheads="1"/>
          </p:cNvSpPr>
          <p:nvPr/>
        </p:nvSpPr>
        <p:spPr bwMode="auto">
          <a:xfrm>
            <a:off x="-230188" y="3321050"/>
            <a:ext cx="2032001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BE" sz="2000" b="1" i="1">
                <a:solidFill>
                  <a:schemeClr val="hlink"/>
                </a:solidFill>
                <a:cs typeface="Arial" charset="0"/>
              </a:rPr>
              <a:t>Gebruikers</a:t>
            </a:r>
            <a:endParaRPr lang="en-GB" sz="2000" b="1" i="1">
              <a:solidFill>
                <a:schemeClr val="hlink"/>
              </a:solidFill>
              <a:cs typeface="Arial" charset="0"/>
            </a:endParaRPr>
          </a:p>
        </p:txBody>
      </p:sp>
      <p:sp>
        <p:nvSpPr>
          <p:cNvPr id="69655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3492500" y="2482850"/>
            <a:ext cx="1219200" cy="914400"/>
          </a:xfrm>
          <a:prstGeom prst="actionButtonBlank">
            <a:avLst/>
          </a:prstGeom>
          <a:gradFill rotWithShape="0">
            <a:gsLst>
              <a:gs pos="0">
                <a:srgbClr val="969696">
                  <a:gamma/>
                  <a:tint val="53725"/>
                  <a:invGamma/>
                </a:srgbClr>
              </a:gs>
              <a:gs pos="100000">
                <a:srgbClr val="969696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tabLst>
                <a:tab pos="4572000" algn="r"/>
              </a:tabLst>
              <a:defRPr/>
            </a:pPr>
            <a:r>
              <a:rPr lang="en-U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Portal</a:t>
            </a:r>
            <a:br>
              <a:rPr lang="en-U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en-US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eHealth</a:t>
            </a:r>
            <a:r>
              <a:rPr lang="en-U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-platform</a:t>
            </a:r>
          </a:p>
        </p:txBody>
      </p:sp>
      <p:grpSp>
        <p:nvGrpSpPr>
          <p:cNvPr id="6164" name="Group 24"/>
          <p:cNvGrpSpPr>
            <a:grpSpLocks/>
          </p:cNvGrpSpPr>
          <p:nvPr/>
        </p:nvGrpSpPr>
        <p:grpSpPr bwMode="auto">
          <a:xfrm>
            <a:off x="760413" y="1568450"/>
            <a:ext cx="1219200" cy="914400"/>
            <a:chOff x="432" y="1200"/>
            <a:chExt cx="912" cy="672"/>
          </a:xfrm>
        </p:grpSpPr>
        <p:sp>
          <p:nvSpPr>
            <p:cNvPr id="69657" name="AutoShape 2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432" y="1200"/>
              <a:ext cx="912" cy="672"/>
            </a:xfrm>
            <a:prstGeom prst="actionButtonBlank">
              <a:avLst/>
            </a:prstGeom>
            <a:gradFill rotWithShape="0">
              <a:gsLst>
                <a:gs pos="0">
                  <a:schemeClr val="hlink">
                    <a:gamma/>
                    <a:tint val="53725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72000" rIns="0"/>
            <a:lstStyle/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  <a:tabLst>
                  <a:tab pos="4572000" algn="r"/>
                </a:tabLst>
                <a:defRPr/>
              </a:pPr>
              <a:r>
                <a:rPr lang="en-US" sz="1400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Portal Health</a:t>
              </a:r>
              <a:endParaRPr lang="en-US" sz="1000" i="1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69658" name="AutoShape 26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768" y="1440"/>
              <a:ext cx="384" cy="190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algn="ctr">
                <a:lnSpc>
                  <a:spcPct val="80000"/>
                </a:lnSpc>
                <a:defRPr/>
              </a:pPr>
              <a:r>
                <a:rPr lang="fr-BE" sz="14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DTW</a:t>
              </a:r>
              <a:endParaRPr lang="en-US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  <p:sp>
          <p:nvSpPr>
            <p:cNvPr id="69659" name="AutoShape 27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816" y="1488"/>
              <a:ext cx="386" cy="191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algn="ctr">
                <a:lnSpc>
                  <a:spcPct val="80000"/>
                </a:lnSpc>
                <a:defRPr/>
              </a:pPr>
              <a:r>
                <a:rPr lang="fr-BE" sz="14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DTW</a:t>
              </a:r>
              <a:endParaRPr lang="en-US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  <p:sp>
          <p:nvSpPr>
            <p:cNvPr id="69660" name="AutoShape 28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864" y="1536"/>
              <a:ext cx="384" cy="193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algn="ctr">
                <a:lnSpc>
                  <a:spcPct val="80000"/>
                </a:lnSpc>
                <a:defRPr/>
              </a:pPr>
              <a:r>
                <a:rPr lang="fr-BE" sz="14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DTW</a:t>
              </a:r>
              <a:endParaRPr lang="en-US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  <p:sp>
          <p:nvSpPr>
            <p:cNvPr id="69661" name="AutoShape 29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912" y="1584"/>
              <a:ext cx="385" cy="192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algn="ctr">
                <a:lnSpc>
                  <a:spcPct val="80000"/>
                </a:lnSpc>
                <a:defRPr/>
              </a:pPr>
              <a:r>
                <a:rPr lang="fr-BE" sz="16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DTW</a:t>
              </a:r>
              <a:endParaRPr lang="en-US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  <p:pic>
          <p:nvPicPr>
            <p:cNvPr id="6216" name="Picture 30" descr="FOD_tekeni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605"/>
              <a:ext cx="24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9663" name="AutoShape 3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227763" y="2028825"/>
            <a:ext cx="1282700" cy="1039813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tabLst>
                <a:tab pos="4572000" algn="r"/>
              </a:tabLst>
              <a:defRPr/>
            </a:pPr>
            <a:r>
              <a:rPr lang="en-US" sz="14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Software zorginstelling</a:t>
            </a:r>
            <a:endParaRPr lang="en-US" sz="1000" i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9664" name="AutoShape 3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684963" y="2505075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80000"/>
              </a:lnSpc>
              <a:defRPr/>
            </a:pPr>
            <a:r>
              <a:rPr lang="fr-BE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DTW</a:t>
            </a:r>
            <a:endParaRPr lang="en-US" sz="1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65" name="AutoShape 3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748463" y="2570163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80000"/>
              </a:lnSpc>
              <a:defRPr/>
            </a:pPr>
            <a:r>
              <a:rPr lang="fr-BE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DTW</a:t>
            </a:r>
            <a:endParaRPr lang="en-US" sz="1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66" name="AutoShape 34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813550" y="2635250"/>
            <a:ext cx="512763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80000"/>
              </a:lnSpc>
              <a:defRPr/>
            </a:pPr>
            <a:r>
              <a:rPr lang="fr-BE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DTW</a:t>
            </a:r>
            <a:endParaRPr lang="en-US" sz="1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67" name="AutoShape 35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877050" y="2700338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80000"/>
              </a:lnSpc>
              <a:defRPr/>
            </a:pPr>
            <a:r>
              <a:rPr lang="fr-BE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DTW</a:t>
            </a:r>
            <a:endParaRPr lang="en-US" sz="16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68" name="AutoShape 36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4864100" y="2482850"/>
            <a:ext cx="1219200" cy="914400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tabLst>
                <a:tab pos="4572000" algn="r"/>
              </a:tabLst>
              <a:defRPr/>
            </a:pPr>
            <a:r>
              <a:rPr lang="en-US" sz="14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MyCareNet</a:t>
            </a:r>
            <a:endParaRPr lang="en-US" sz="1000" i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9669" name="AutoShape 37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313363" y="2809875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80000"/>
              </a:lnSpc>
              <a:defRPr/>
            </a:pPr>
            <a:r>
              <a:rPr lang="fr-BE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DTW</a:t>
            </a:r>
            <a:endParaRPr lang="en-US" sz="1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70" name="AutoShape 38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376863" y="2874963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80000"/>
              </a:lnSpc>
              <a:defRPr/>
            </a:pPr>
            <a:r>
              <a:rPr lang="fr-BE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DTW</a:t>
            </a:r>
            <a:endParaRPr lang="en-US" sz="1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71" name="AutoShape 39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441950" y="2940050"/>
            <a:ext cx="512763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80000"/>
              </a:lnSpc>
              <a:defRPr/>
            </a:pPr>
            <a:r>
              <a:rPr lang="fr-BE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DTW</a:t>
            </a:r>
            <a:endParaRPr lang="en-US" sz="1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72" name="AutoShape 40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505450" y="3005138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80000"/>
              </a:lnSpc>
              <a:defRPr/>
            </a:pPr>
            <a:r>
              <a:rPr lang="fr-BE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DTW</a:t>
            </a:r>
            <a:endParaRPr lang="en-US" sz="16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73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596188" y="1428750"/>
            <a:ext cx="1395412" cy="1063625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tabLst>
                <a:tab pos="4572000" algn="r"/>
              </a:tabLst>
              <a:defRPr/>
            </a:pPr>
            <a:r>
              <a:rPr lang="nl-BE" sz="14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Software zorgverlener</a:t>
            </a:r>
            <a:endParaRPr lang="en-US" sz="1000" i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9674" name="AutoShape 4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8183563" y="1895475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80000"/>
              </a:lnSpc>
              <a:defRPr/>
            </a:pPr>
            <a:r>
              <a:rPr lang="fr-BE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DTW</a:t>
            </a:r>
            <a:endParaRPr lang="en-US" sz="1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75" name="AutoShape 4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8247063" y="1960563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80000"/>
              </a:lnSpc>
              <a:defRPr/>
            </a:pPr>
            <a:r>
              <a:rPr lang="fr-BE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DTW</a:t>
            </a:r>
            <a:endParaRPr lang="en-US" sz="1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76" name="AutoShape 44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8312150" y="2025650"/>
            <a:ext cx="512763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80000"/>
              </a:lnSpc>
              <a:defRPr/>
            </a:pPr>
            <a:r>
              <a:rPr lang="fr-BE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DTW</a:t>
            </a:r>
            <a:endParaRPr lang="en-US" sz="1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77" name="AutoShape 45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8375650" y="2090738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80000"/>
              </a:lnSpc>
              <a:defRPr/>
            </a:pPr>
            <a:r>
              <a:rPr lang="fr-BE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DTW</a:t>
            </a:r>
            <a:endParaRPr lang="en-US" sz="16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78" name="AutoShape 46"/>
          <p:cNvSpPr>
            <a:spLocks noChangeArrowheads="1"/>
          </p:cNvSpPr>
          <p:nvPr/>
        </p:nvSpPr>
        <p:spPr bwMode="auto">
          <a:xfrm>
            <a:off x="1511300" y="2406650"/>
            <a:ext cx="381000" cy="1600200"/>
          </a:xfrm>
          <a:prstGeom prst="upDownArrow">
            <a:avLst>
              <a:gd name="adj1" fmla="val 60833"/>
              <a:gd name="adj2" fmla="val 64575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69679" name="AutoShape 47"/>
          <p:cNvSpPr>
            <a:spLocks noChangeArrowheads="1"/>
          </p:cNvSpPr>
          <p:nvPr/>
        </p:nvSpPr>
        <p:spPr bwMode="auto">
          <a:xfrm>
            <a:off x="8216900" y="2406650"/>
            <a:ext cx="381000" cy="1600200"/>
          </a:xfrm>
          <a:prstGeom prst="upDownArrow">
            <a:avLst>
              <a:gd name="adj1" fmla="val 60833"/>
              <a:gd name="adj2" fmla="val 64575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69681" name="AutoShape 49"/>
          <p:cNvSpPr>
            <a:spLocks noChangeArrowheads="1"/>
          </p:cNvSpPr>
          <p:nvPr/>
        </p:nvSpPr>
        <p:spPr bwMode="auto">
          <a:xfrm>
            <a:off x="6921500" y="3016250"/>
            <a:ext cx="381000" cy="990600"/>
          </a:xfrm>
          <a:prstGeom prst="upDownArrow">
            <a:avLst>
              <a:gd name="adj1" fmla="val 49167"/>
              <a:gd name="adj2" fmla="val 54588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69682" name="AutoShape 50"/>
          <p:cNvSpPr>
            <a:spLocks noChangeArrowheads="1"/>
          </p:cNvSpPr>
          <p:nvPr/>
        </p:nvSpPr>
        <p:spPr bwMode="auto">
          <a:xfrm>
            <a:off x="3949700" y="3244850"/>
            <a:ext cx="381000" cy="762000"/>
          </a:xfrm>
          <a:prstGeom prst="upDownArrow">
            <a:avLst>
              <a:gd name="adj1" fmla="val 38333"/>
              <a:gd name="adj2" fmla="val 50833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4000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69683" name="AutoShape 51"/>
          <p:cNvSpPr>
            <a:spLocks noChangeArrowheads="1"/>
          </p:cNvSpPr>
          <p:nvPr/>
        </p:nvSpPr>
        <p:spPr bwMode="auto">
          <a:xfrm>
            <a:off x="5549900" y="3244850"/>
            <a:ext cx="381000" cy="762000"/>
          </a:xfrm>
          <a:prstGeom prst="upDownArrow">
            <a:avLst>
              <a:gd name="adj1" fmla="val 38333"/>
              <a:gd name="adj2" fmla="val 50833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69684" name="AutoShape 52"/>
          <p:cNvSpPr>
            <a:spLocks noChangeArrowheads="1"/>
          </p:cNvSpPr>
          <p:nvPr/>
        </p:nvSpPr>
        <p:spPr bwMode="auto">
          <a:xfrm rot="5400000">
            <a:off x="2616200" y="1377950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69685" name="AutoShape 53"/>
          <p:cNvSpPr>
            <a:spLocks noChangeArrowheads="1"/>
          </p:cNvSpPr>
          <p:nvPr/>
        </p:nvSpPr>
        <p:spPr bwMode="auto">
          <a:xfrm rot="5400000">
            <a:off x="1244600" y="768350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69686" name="AutoShape 54"/>
          <p:cNvSpPr>
            <a:spLocks noChangeArrowheads="1"/>
          </p:cNvSpPr>
          <p:nvPr/>
        </p:nvSpPr>
        <p:spPr bwMode="auto">
          <a:xfrm rot="5400000">
            <a:off x="5359400" y="1682750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69687" name="AutoShape 55"/>
          <p:cNvSpPr>
            <a:spLocks noChangeArrowheads="1"/>
          </p:cNvSpPr>
          <p:nvPr/>
        </p:nvSpPr>
        <p:spPr bwMode="auto">
          <a:xfrm rot="5400000">
            <a:off x="8165307" y="578643"/>
            <a:ext cx="228600" cy="1344613"/>
          </a:xfrm>
          <a:prstGeom prst="upDownArrow">
            <a:avLst>
              <a:gd name="adj1" fmla="val 40843"/>
              <a:gd name="adj2" fmla="val 178092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69688" name="AutoShape 56"/>
          <p:cNvSpPr>
            <a:spLocks noChangeArrowheads="1"/>
          </p:cNvSpPr>
          <p:nvPr/>
        </p:nvSpPr>
        <p:spPr bwMode="auto">
          <a:xfrm rot="5400000">
            <a:off x="6761957" y="1207293"/>
            <a:ext cx="228600" cy="1306513"/>
          </a:xfrm>
          <a:prstGeom prst="upDownArrow">
            <a:avLst>
              <a:gd name="adj1" fmla="val 40843"/>
              <a:gd name="adj2" fmla="val 173046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69691" name="AutoShape 59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120900" y="2178050"/>
            <a:ext cx="1219200" cy="914400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tabLst>
                <a:tab pos="4572000" algn="r"/>
              </a:tabLst>
              <a:defRPr/>
            </a:pPr>
            <a:r>
              <a:rPr lang="en-US" sz="14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Site RIZIV</a:t>
            </a:r>
            <a:endParaRPr lang="en-US" sz="1000" i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9692" name="AutoShape 60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570163" y="2505075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80000"/>
              </a:lnSpc>
              <a:defRPr/>
            </a:pPr>
            <a:r>
              <a:rPr lang="fr-BE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DTW</a:t>
            </a:r>
            <a:endParaRPr lang="en-US" sz="1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93" name="AutoShape 6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633663" y="2570163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80000"/>
              </a:lnSpc>
              <a:defRPr/>
            </a:pPr>
            <a:r>
              <a:rPr lang="fr-BE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DTW</a:t>
            </a:r>
            <a:endParaRPr lang="en-US" sz="1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94" name="AutoShape 6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698750" y="2635250"/>
            <a:ext cx="512763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80000"/>
              </a:lnSpc>
              <a:defRPr/>
            </a:pPr>
            <a:r>
              <a:rPr lang="fr-BE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DTW</a:t>
            </a:r>
            <a:endParaRPr lang="en-US" sz="1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95" name="AutoShape 6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762250" y="2700338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80000"/>
              </a:lnSpc>
              <a:defRPr/>
            </a:pPr>
            <a:r>
              <a:rPr lang="fr-BE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DTW</a:t>
            </a:r>
            <a:endParaRPr lang="en-US" sz="16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6195" name="Picture 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124200"/>
            <a:ext cx="431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99" name="AutoShape 67"/>
          <p:cNvSpPr>
            <a:spLocks noChangeArrowheads="1"/>
          </p:cNvSpPr>
          <p:nvPr/>
        </p:nvSpPr>
        <p:spPr bwMode="blackWhite">
          <a:xfrm>
            <a:off x="3440113" y="5546725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fr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GAB</a:t>
            </a:r>
            <a:endParaRPr lang="en-US" sz="2000" b="1" i="1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701" name="AutoShape 69"/>
          <p:cNvSpPr>
            <a:spLocks noChangeArrowheads="1"/>
          </p:cNvSpPr>
          <p:nvPr/>
        </p:nvSpPr>
        <p:spPr bwMode="blackWhite">
          <a:xfrm>
            <a:off x="2076450" y="5546725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fr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GAB</a:t>
            </a:r>
            <a:endParaRPr lang="en-US" sz="2000" b="1" i="1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705" name="AutoShape 73"/>
          <p:cNvSpPr>
            <a:spLocks noChangeArrowheads="1"/>
          </p:cNvSpPr>
          <p:nvPr/>
        </p:nvSpPr>
        <p:spPr bwMode="blackWhite">
          <a:xfrm>
            <a:off x="755650" y="5546725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fr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GAB</a:t>
            </a:r>
            <a:endParaRPr lang="en-US" sz="2000" b="1" i="1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9680" name="AutoShape 48"/>
          <p:cNvSpPr>
            <a:spLocks noChangeArrowheads="1"/>
          </p:cNvSpPr>
          <p:nvPr/>
        </p:nvSpPr>
        <p:spPr bwMode="auto">
          <a:xfrm>
            <a:off x="2806700" y="3016250"/>
            <a:ext cx="381000" cy="990600"/>
          </a:xfrm>
          <a:prstGeom prst="upDownArrow">
            <a:avLst>
              <a:gd name="adj1" fmla="val 49167"/>
              <a:gd name="adj2" fmla="val 54588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6200" name="AutoShape 17"/>
          <p:cNvSpPr>
            <a:spLocks noChangeArrowheads="1"/>
          </p:cNvSpPr>
          <p:nvPr/>
        </p:nvSpPr>
        <p:spPr bwMode="auto">
          <a:xfrm>
            <a:off x="4970463" y="5103813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6201" name="AutoShape 18"/>
          <p:cNvSpPr>
            <a:spLocks noChangeArrowheads="1"/>
          </p:cNvSpPr>
          <p:nvPr/>
        </p:nvSpPr>
        <p:spPr bwMode="auto">
          <a:xfrm>
            <a:off x="6154738" y="5103813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6202" name="AutoShape 19"/>
          <p:cNvSpPr>
            <a:spLocks noChangeArrowheads="1"/>
          </p:cNvSpPr>
          <p:nvPr/>
        </p:nvSpPr>
        <p:spPr bwMode="auto">
          <a:xfrm>
            <a:off x="7453313" y="5103813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6203" name="AutoShape 68"/>
          <p:cNvSpPr>
            <a:spLocks noChangeArrowheads="1"/>
          </p:cNvSpPr>
          <p:nvPr/>
        </p:nvSpPr>
        <p:spPr bwMode="auto">
          <a:xfrm>
            <a:off x="3668713" y="5089525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6204" name="AutoShape 70"/>
          <p:cNvSpPr>
            <a:spLocks noChangeArrowheads="1"/>
          </p:cNvSpPr>
          <p:nvPr/>
        </p:nvSpPr>
        <p:spPr bwMode="auto">
          <a:xfrm>
            <a:off x="2305050" y="5089525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6205" name="AutoShape 74"/>
          <p:cNvSpPr>
            <a:spLocks noChangeArrowheads="1"/>
          </p:cNvSpPr>
          <p:nvPr/>
        </p:nvSpPr>
        <p:spPr bwMode="auto">
          <a:xfrm>
            <a:off x="984250" y="5089525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pic>
        <p:nvPicPr>
          <p:cNvPr id="6206" name="Picture 5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2730500"/>
            <a:ext cx="35877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7" name="Picture 69" descr="logo_ziekenhuis_1083990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2638425"/>
            <a:ext cx="3413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8" name="Picture 70" descr="Logo huisar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5715000"/>
            <a:ext cx="4191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9" name="Picture 71" descr="logo_ziekenhuis_1083990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5722938"/>
            <a:ext cx="392112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0" name="Picture 72" descr="Logo huisar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3" y="1971675"/>
            <a:ext cx="4191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BE" b="1" smtClean="0"/>
              <a:t>10 basisdiensten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838200" lvl="1" indent="-381000">
              <a:buFontTx/>
              <a:buAutoNum type="arabicPeriod"/>
            </a:pPr>
            <a:endParaRPr lang="nl-BE" smtClean="0"/>
          </a:p>
          <a:p>
            <a:pPr marL="838200" lvl="1" indent="-381000">
              <a:buFontTx/>
              <a:buAutoNum type="arabicPeriod"/>
            </a:pPr>
            <a:r>
              <a:rPr lang="nl-BE" smtClean="0"/>
              <a:t>Coördinatie van elektronische deelprocessen</a:t>
            </a:r>
          </a:p>
          <a:p>
            <a:pPr marL="838200" lvl="1" indent="-381000">
              <a:buFontTx/>
              <a:buAutoNum type="arabicPeriod"/>
            </a:pPr>
            <a:endParaRPr lang="nl-BE" smtClean="0"/>
          </a:p>
          <a:p>
            <a:pPr marL="838200" lvl="1" indent="-381000">
              <a:buFontTx/>
              <a:buAutoNum type="arabicPeriod"/>
            </a:pPr>
            <a:r>
              <a:rPr lang="nl-BE" smtClean="0"/>
              <a:t>Portaalomgeving (</a:t>
            </a:r>
            <a:r>
              <a:rPr lang="nl-BE" smtClean="0">
                <a:hlinkClick r:id="rId3"/>
              </a:rPr>
              <a:t>https://www.ehealth.fgov.be</a:t>
            </a:r>
            <a:r>
              <a:rPr lang="nl-BE" smtClean="0"/>
              <a:t>)</a:t>
            </a:r>
          </a:p>
          <a:p>
            <a:pPr marL="838200" lvl="1" indent="-381000">
              <a:buFontTx/>
              <a:buAutoNum type="arabicPeriod"/>
            </a:pPr>
            <a:endParaRPr lang="nl-BE" smtClean="0"/>
          </a:p>
          <a:p>
            <a:pPr marL="838200" lvl="1" indent="-381000">
              <a:buFontTx/>
              <a:buAutoNum type="arabicPeriod"/>
            </a:pPr>
            <a:r>
              <a:rPr lang="nl-BE" smtClean="0"/>
              <a:t>Geïntegreerd gebruikers- en toegangsbeheer</a:t>
            </a:r>
          </a:p>
          <a:p>
            <a:pPr marL="838200" lvl="1" indent="-381000">
              <a:buFontTx/>
              <a:buAutoNum type="arabicPeriod"/>
            </a:pPr>
            <a:endParaRPr lang="nl-BE" smtClean="0"/>
          </a:p>
          <a:p>
            <a:pPr marL="838200" lvl="1" indent="-381000">
              <a:buFontTx/>
              <a:buAutoNum type="arabicPeriod"/>
            </a:pPr>
            <a:r>
              <a:rPr lang="nl-BE" smtClean="0"/>
              <a:t>Beheer van loggings</a:t>
            </a:r>
          </a:p>
          <a:p>
            <a:pPr marL="838200" lvl="1" indent="-381000">
              <a:buFontTx/>
              <a:buAutoNum type="arabicPeriod"/>
            </a:pPr>
            <a:endParaRPr lang="nl-BE" smtClean="0"/>
          </a:p>
          <a:p>
            <a:pPr marL="838200" lvl="1" indent="-381000">
              <a:buFontTx/>
              <a:buAutoNum type="arabicPeriod"/>
            </a:pPr>
            <a:r>
              <a:rPr lang="nl-BE" smtClean="0"/>
              <a:t>Systeem voor end-to-end vercijfering</a:t>
            </a:r>
          </a:p>
          <a:p>
            <a:pPr marL="1219200" lvl="2" indent="-304800">
              <a:buFontTx/>
              <a:buChar char="•"/>
            </a:pPr>
            <a:r>
              <a:rPr lang="nl-BE" smtClean="0"/>
              <a:t>bij verzending naar een bestemmeling die gekend is op het moment van de vercijfering</a:t>
            </a:r>
          </a:p>
          <a:p>
            <a:pPr marL="1219200" lvl="2" indent="-304800">
              <a:buFontTx/>
              <a:buChar char="•"/>
            </a:pPr>
            <a:r>
              <a:rPr lang="nl-BE" smtClean="0"/>
              <a:t>bij verzending naar een bestemmeling die niet gekend is op het moment van de vercijfering</a:t>
            </a:r>
          </a:p>
          <a:p>
            <a:pPr marL="838200" lvl="1" indent="-381000">
              <a:buFontTx/>
              <a:buAutoNum type="arabicPeriod" startAt="8"/>
            </a:pPr>
            <a:endParaRPr lang="nl-BE" smtClean="0"/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277938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165350"/>
            <a:ext cx="6191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2800350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3554413"/>
            <a:ext cx="6191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4279900"/>
            <a:ext cx="6191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BE" b="1" smtClean="0"/>
              <a:t>10 basisdiensten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914400" lvl="1" indent="-457200">
              <a:buFontTx/>
              <a:buAutoNum type="arabicPeriod" startAt="6"/>
            </a:pPr>
            <a:endParaRPr lang="nl-BE" smtClean="0"/>
          </a:p>
          <a:p>
            <a:pPr marL="914400" lvl="1" indent="-457200">
              <a:buFontTx/>
              <a:buAutoNum type="arabicPeriod" startAt="6"/>
            </a:pPr>
            <a:r>
              <a:rPr lang="nl-BE" smtClean="0"/>
              <a:t>Persoonlijke elektronische brievenbus voor elke zorgverlener (</a:t>
            </a:r>
            <a:r>
              <a:rPr lang="nl-BE" smtClean="0">
                <a:solidFill>
                  <a:srgbClr val="3E6E5A"/>
                </a:solidFill>
              </a:rPr>
              <a:t>eHealth</a:t>
            </a:r>
            <a:r>
              <a:rPr lang="nl-BE" smtClean="0"/>
              <a:t>Box)</a:t>
            </a:r>
          </a:p>
          <a:p>
            <a:pPr marL="914400" lvl="1" indent="-457200">
              <a:buFontTx/>
              <a:buAutoNum type="arabicPeriod" startAt="6"/>
            </a:pPr>
            <a:endParaRPr lang="nl-BE" smtClean="0"/>
          </a:p>
          <a:p>
            <a:pPr marL="914400" lvl="1" indent="-457200">
              <a:buFontTx/>
              <a:buAutoNum type="arabicPeriod" startAt="6"/>
            </a:pPr>
            <a:r>
              <a:rPr lang="nl-BE" smtClean="0"/>
              <a:t>Elektronische datering (timestamping)</a:t>
            </a:r>
          </a:p>
          <a:p>
            <a:pPr marL="914400" lvl="1" indent="-457200">
              <a:buFontTx/>
              <a:buAutoNum type="arabicPeriod" startAt="6"/>
            </a:pPr>
            <a:endParaRPr lang="nl-BE" smtClean="0"/>
          </a:p>
          <a:p>
            <a:pPr marL="914400" lvl="1" indent="-457200">
              <a:buFontTx/>
              <a:buAutoNum type="arabicPeriod" startAt="8"/>
            </a:pPr>
            <a:r>
              <a:rPr lang="nl-BE" smtClean="0"/>
              <a:t>Codering en anonimisering</a:t>
            </a:r>
          </a:p>
          <a:p>
            <a:pPr marL="914400" lvl="1" indent="-457200">
              <a:buFontTx/>
              <a:buAutoNum type="arabicPeriod" startAt="8"/>
            </a:pPr>
            <a:endParaRPr lang="nl-BE" smtClean="0"/>
          </a:p>
          <a:p>
            <a:pPr marL="914400" lvl="1" indent="-457200">
              <a:buFontTx/>
              <a:buAutoNum type="arabicPeriod" startAt="8"/>
            </a:pPr>
            <a:r>
              <a:rPr lang="nl-NL" smtClean="0">
                <a:cs typeface="Arial" charset="0"/>
                <a:sym typeface="Arial" charset="0"/>
              </a:rPr>
              <a:t>Raadpleging Rijksregister en Kruispuntbankregisters</a:t>
            </a:r>
          </a:p>
          <a:p>
            <a:pPr marL="0" indent="0">
              <a:buFont typeface="Wingdings" pitchFamily="2" charset="2"/>
              <a:buNone/>
            </a:pPr>
            <a:endParaRPr lang="nl-BE" smtClean="0"/>
          </a:p>
          <a:p>
            <a:pPr marL="914400" lvl="1" indent="-457200" eaLnBrk="1" hangingPunct="1">
              <a:buFontTx/>
              <a:buAutoNum type="arabicPeriod" startAt="10"/>
            </a:pPr>
            <a:r>
              <a:rPr lang="nl-BE" smtClean="0"/>
              <a:t>Verwijzingsrepertorium (Metahub)</a:t>
            </a:r>
          </a:p>
          <a:p>
            <a:pPr marL="914400" lvl="1" indent="-457200">
              <a:buFontTx/>
              <a:buAutoNum type="arabicPeriod" startAt="8"/>
            </a:pPr>
            <a:endParaRPr lang="nl-BE" smtClean="0"/>
          </a:p>
        </p:txBody>
      </p:sp>
      <p:pic>
        <p:nvPicPr>
          <p:cNvPr id="819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1779588"/>
            <a:ext cx="6191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2187575"/>
            <a:ext cx="6191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3089275"/>
            <a:ext cx="619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3565525"/>
            <a:ext cx="6191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8" y="4451350"/>
            <a:ext cx="6191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b="1" smtClean="0"/>
              <a:t>10 basisdiensten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defRPr/>
            </a:pPr>
            <a:endParaRPr lang="nl-BE" dirty="0" smtClean="0"/>
          </a:p>
          <a:p>
            <a:pPr marL="457200" indent="-457200">
              <a:defRPr/>
            </a:pPr>
            <a:r>
              <a:rPr lang="nl-BE" dirty="0" smtClean="0"/>
              <a:t>Voor elke basisdienst</a:t>
            </a:r>
          </a:p>
          <a:p>
            <a:pPr marL="457200" indent="-457200">
              <a:defRPr/>
            </a:pPr>
            <a:endParaRPr lang="nl-BE" dirty="0" smtClean="0"/>
          </a:p>
          <a:p>
            <a:pPr marL="838200" lvl="1" indent="-381000">
              <a:defRPr/>
            </a:pPr>
            <a:r>
              <a:rPr lang="nl-BE" dirty="0" smtClean="0"/>
              <a:t>zijn de </a:t>
            </a:r>
            <a:r>
              <a:rPr lang="nl-BE" dirty="0" err="1" smtClean="0"/>
              <a:t>cookbooks</a:t>
            </a:r>
            <a:r>
              <a:rPr lang="nl-BE" dirty="0" smtClean="0"/>
              <a:t> voor het gebruik ervan gepubliceerd</a:t>
            </a:r>
          </a:p>
          <a:p>
            <a:pPr marL="838200" lvl="1" indent="-381000">
              <a:defRPr/>
            </a:pPr>
            <a:endParaRPr lang="nl-BE" dirty="0" smtClean="0"/>
          </a:p>
          <a:p>
            <a:pPr marL="838200" lvl="1" indent="-381000">
              <a:defRPr/>
            </a:pPr>
            <a:r>
              <a:rPr lang="nl-BE" dirty="0" smtClean="0"/>
              <a:t>zijn </a:t>
            </a:r>
            <a:r>
              <a:rPr lang="nl-BE" dirty="0" err="1" smtClean="0"/>
              <a:t>SLA’s</a:t>
            </a:r>
            <a:r>
              <a:rPr lang="nl-BE" dirty="0" smtClean="0"/>
              <a:t> inzake de beschikbaarheid en de </a:t>
            </a:r>
            <a:r>
              <a:rPr lang="nl-BE" dirty="0" err="1" smtClean="0"/>
              <a:t>performantie</a:t>
            </a:r>
            <a:r>
              <a:rPr lang="nl-BE" dirty="0" smtClean="0"/>
              <a:t> vastgelegd en gepubliceerd, en worden deze </a:t>
            </a:r>
            <a:r>
              <a:rPr lang="nl-BE" dirty="0" err="1" smtClean="0"/>
              <a:t>SLA’s</a:t>
            </a:r>
            <a:r>
              <a:rPr lang="nl-BE" dirty="0" smtClean="0"/>
              <a:t> systematisch gerespecteerd</a:t>
            </a:r>
          </a:p>
          <a:p>
            <a:pPr marL="838200" lvl="1" indent="-381000">
              <a:defRPr/>
            </a:pPr>
            <a:endParaRPr lang="nl-BE" dirty="0" smtClean="0"/>
          </a:p>
          <a:p>
            <a:pPr marL="838200" lvl="1" indent="-381000">
              <a:defRPr/>
            </a:pPr>
            <a:r>
              <a:rPr lang="nl-BE" dirty="0" smtClean="0">
                <a:hlinkClick r:id="rId3"/>
              </a:rPr>
              <a:t>https://www.ehealth.fgov.be/nl/support/presentatie</a:t>
            </a:r>
            <a:endParaRPr lang="nl-BE" dirty="0" smtClean="0"/>
          </a:p>
          <a:p>
            <a:pPr marL="457200" lvl="1" indent="0">
              <a:buFontTx/>
              <a:buNone/>
              <a:defRPr/>
            </a:pPr>
            <a:endParaRPr lang="nl-B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sz="3200" b="1" smtClean="0"/>
              <a:t>Voorbeelden diensten toegevoegde waarde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nl-BE" smtClean="0"/>
          </a:p>
          <a:p>
            <a:pPr eaLnBrk="1" hangingPunct="1"/>
            <a:r>
              <a:rPr lang="nl-BE" smtClean="0"/>
              <a:t>Invoer in en raadpleging van</a:t>
            </a:r>
          </a:p>
          <a:p>
            <a:pPr eaLnBrk="1" hangingPunct="1"/>
            <a:endParaRPr lang="nl-BE" smtClean="0"/>
          </a:p>
          <a:p>
            <a:pPr lvl="1" eaLnBrk="1" hangingPunct="1"/>
            <a:r>
              <a:rPr lang="nl-BE" smtClean="0"/>
              <a:t>het Kankerregister</a:t>
            </a:r>
          </a:p>
          <a:p>
            <a:pPr lvl="1" eaLnBrk="1" hangingPunct="1"/>
            <a:endParaRPr lang="nl-BE" smtClean="0"/>
          </a:p>
          <a:p>
            <a:pPr lvl="1" eaLnBrk="1" hangingPunct="1"/>
            <a:r>
              <a:rPr lang="nl-BE" smtClean="0"/>
              <a:t>het register m.b.t. de heup- en knieprothesen (Orthopride)</a:t>
            </a:r>
          </a:p>
          <a:p>
            <a:pPr lvl="1" eaLnBrk="1" hangingPunct="1"/>
            <a:endParaRPr lang="nl-BE" smtClean="0"/>
          </a:p>
          <a:p>
            <a:pPr lvl="1" eaLnBrk="1" hangingPunct="1"/>
            <a:r>
              <a:rPr lang="nl-BE" smtClean="0"/>
              <a:t>de registers m.b.t. de verstrekte zorgen inzake hartimplantaten (Qermid)</a:t>
            </a:r>
          </a:p>
          <a:p>
            <a:pPr lvl="1" eaLnBrk="1" hangingPunct="1"/>
            <a:endParaRPr lang="nl-BE" smtClean="0"/>
          </a:p>
          <a:p>
            <a:pPr lvl="1" eaLnBrk="1" hangingPunct="1"/>
            <a:r>
              <a:rPr lang="nl-BE" smtClean="0"/>
              <a:t>het gedeeld elektronisch artritisdossier, met inbegrip van elektronische processen voor terugbetaling van anti-TNF-medicatie (Safe)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sz="3200" b="1" smtClean="0"/>
              <a:t>Voorbeelden diensten toegevoegde waarde</a:t>
            </a:r>
            <a:endParaRPr lang="nl-BE" sz="320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nl-BE" smtClean="0"/>
          </a:p>
          <a:p>
            <a:pPr eaLnBrk="1" hangingPunct="1"/>
            <a:r>
              <a:rPr lang="nl-BE" smtClean="0"/>
              <a:t>PROCARE RX waarmee radiologen anoniem radiografieën en bijhorende informatie kunnen opladen en opsturen aan deskundigen voor revisie of second opinion</a:t>
            </a:r>
          </a:p>
          <a:p>
            <a:pPr eaLnBrk="1" hangingPunct="1"/>
            <a:endParaRPr lang="nl-BE" smtClean="0"/>
          </a:p>
          <a:p>
            <a:pPr eaLnBrk="1" hangingPunct="1"/>
            <a:r>
              <a:rPr lang="nl-BE" smtClean="0"/>
              <a:t>Beheer van wachtdiensten van huisartsen en tandartsen (Medega)</a:t>
            </a:r>
          </a:p>
          <a:p>
            <a:pPr eaLnBrk="1" hangingPunct="1"/>
            <a:endParaRPr lang="nl-BE" smtClean="0"/>
          </a:p>
          <a:p>
            <a:pPr eaLnBrk="1" hangingPunct="1"/>
            <a:r>
              <a:rPr lang="nl-BE" smtClean="0"/>
              <a:t>Ondersteuning van het elektronisch zorgvoorschrift in 95 ziekenhuizen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Ehealth_versie3">
  <a:themeElements>
    <a:clrScheme name="Template_Ehealth_versie3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990000"/>
      </a:hlink>
      <a:folHlink>
        <a:srgbClr val="99CC00"/>
      </a:folHlink>
    </a:clrScheme>
    <a:fontScheme name="Template_Ehealth_versie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_Ehealth_versie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health_versie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health_versie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health_versie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health_versie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health_versie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health_versie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health_versie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health_versie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health_versie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health_versie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health_versie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health_versie3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99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health_versie3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99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Template_Ehealth_versie3</Template>
  <TotalTime>5336</TotalTime>
  <Words>1410</Words>
  <Application>Microsoft Office PowerPoint</Application>
  <PresentationFormat>On-screen Show (4:3)</PresentationFormat>
  <Paragraphs>399</Paragraphs>
  <Slides>33</Slides>
  <Notes>23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Template_Ehealth_versie3</vt:lpstr>
      <vt:lpstr>Photo Editor Photo</vt:lpstr>
      <vt:lpstr>eHealth &amp; elektronische communicatie</vt:lpstr>
      <vt:lpstr>Doel van het eHealth-platform</vt:lpstr>
      <vt:lpstr>Doel van het eHealth-platform</vt:lpstr>
      <vt:lpstr>Basisarchitectuur</vt:lpstr>
      <vt:lpstr>10 basisdiensten</vt:lpstr>
      <vt:lpstr>10 basisdiensten</vt:lpstr>
      <vt:lpstr>10 basisdiensten</vt:lpstr>
      <vt:lpstr>Voorbeelden diensten toegevoegde waarde</vt:lpstr>
      <vt:lpstr>Voorbeelden diensten toegevoegde waarde</vt:lpstr>
      <vt:lpstr>Elektronisch voorschrift ziekenhuizen</vt:lpstr>
      <vt:lpstr>Voorbeelden diensten toegevoegde waarde</vt:lpstr>
      <vt:lpstr>Voorbeelden diensten toegevoegde waarde</vt:lpstr>
      <vt:lpstr>Voorbeelden diensten toegevoegde waarde</vt:lpstr>
      <vt:lpstr>Prioriteit: Multidisciplinaire gegevensdeling</vt:lpstr>
      <vt:lpstr>eHealthBox </vt:lpstr>
      <vt:lpstr>Multidisciplinaire gegevensdeling</vt:lpstr>
      <vt:lpstr>Hubs &amp; Metahub systeem: Algemene principes</vt:lpstr>
      <vt:lpstr>Hubs &amp; Metahub systeem: Inbreng van het project</vt:lpstr>
      <vt:lpstr>Hubs &amp; Metahub systeem : oprichting van de "hubs"</vt:lpstr>
      <vt:lpstr>Hub–metahub: as is</vt:lpstr>
      <vt:lpstr>Hub–metahub: to be</vt:lpstr>
      <vt:lpstr>Extramurale gegevens 1/2</vt:lpstr>
      <vt:lpstr>Extramurale gegevens 2/2</vt:lpstr>
      <vt:lpstr>PowerPoint Presentation</vt:lpstr>
      <vt:lpstr>PowerPoint Presentation</vt:lpstr>
      <vt:lpstr>Casus: Maria 79 jaar (1)</vt:lpstr>
      <vt:lpstr>Casus: Maria 79 jaar (2)</vt:lpstr>
      <vt:lpstr>PowerPoint Presentation</vt:lpstr>
      <vt:lpstr>Informed consent/therapeutische relatie</vt:lpstr>
      <vt:lpstr>eHealthConsent</vt:lpstr>
      <vt:lpstr>eHealthConsent</vt:lpstr>
      <vt:lpstr>eHealthConsent</vt:lpstr>
      <vt:lpstr>  D@nk u !  Vragen ?</vt:lpstr>
    </vt:vector>
  </TitlesOfParts>
  <Company>SmalS-MvM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eHealth-platform: doel, uitwerking en stand van zaken</dc:title>
  <dc:creator>DP</dc:creator>
  <cp:lastModifiedBy>Anne-Kathelyne De Keukelaere : A11</cp:lastModifiedBy>
  <cp:revision>285</cp:revision>
  <cp:lastPrinted>2012-09-27T12:53:55Z</cp:lastPrinted>
  <dcterms:created xsi:type="dcterms:W3CDTF">2008-08-25T07:39:51Z</dcterms:created>
  <dcterms:modified xsi:type="dcterms:W3CDTF">2012-11-08T10:15:14Z</dcterms:modified>
</cp:coreProperties>
</file>