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26" r:id="rId2"/>
    <p:sldId id="327" r:id="rId3"/>
    <p:sldId id="328" r:id="rId4"/>
    <p:sldId id="329" r:id="rId5"/>
    <p:sldId id="330" r:id="rId6"/>
    <p:sldId id="280" r:id="rId7"/>
    <p:sldId id="271" r:id="rId8"/>
    <p:sldId id="312" r:id="rId9"/>
    <p:sldId id="320" r:id="rId10"/>
    <p:sldId id="313" r:id="rId11"/>
    <p:sldId id="319" r:id="rId12"/>
    <p:sldId id="322" r:id="rId13"/>
    <p:sldId id="323" r:id="rId14"/>
    <p:sldId id="324" r:id="rId15"/>
    <p:sldId id="325" r:id="rId16"/>
    <p:sldId id="331" r:id="rId17"/>
    <p:sldId id="1417" r:id="rId18"/>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67A6D-8CE2-4CC4-91DF-F621EB81DE6B}" type="datetimeFigureOut">
              <a:rPr lang="nl-BE" smtClean="0"/>
              <a:t>15/10/2026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E2DDC8-2D52-4C4D-A609-6C04BFE07B76}" type="slidenum">
              <a:rPr lang="nl-BE" smtClean="0"/>
              <a:t>‹#›</a:t>
            </a:fld>
            <a:endParaRPr lang="nl-BE"/>
          </a:p>
        </p:txBody>
      </p:sp>
    </p:spTree>
    <p:extLst>
      <p:ext uri="{BB962C8B-B14F-4D97-AF65-F5344CB8AC3E}">
        <p14:creationId xmlns:p14="http://schemas.microsoft.com/office/powerpoint/2010/main" val="2650561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5BE2DDC8-2D52-4C4D-A609-6C04BFE07B76}" type="slidenum">
              <a:rPr lang="nl-BE" smtClean="0"/>
              <a:t>7</a:t>
            </a:fld>
            <a:endParaRPr lang="nl-BE"/>
          </a:p>
        </p:txBody>
      </p:sp>
    </p:spTree>
    <p:extLst>
      <p:ext uri="{BB962C8B-B14F-4D97-AF65-F5344CB8AC3E}">
        <p14:creationId xmlns:p14="http://schemas.microsoft.com/office/powerpoint/2010/main" val="3704727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2160" y="1265211"/>
            <a:ext cx="10363200" cy="1470025"/>
          </a:xfrm>
          <a:prstGeom prst="rect">
            <a:avLst/>
          </a:prstGeom>
        </p:spPr>
        <p:txBody>
          <a:bodyPr/>
          <a:lstStyle>
            <a:lvl1pPr algn="ctr">
              <a:defRPr>
                <a:solidFill>
                  <a:srgbClr val="0087BE"/>
                </a:solidFill>
                <a:latin typeface="+mn-lt"/>
              </a:defRPr>
            </a:lvl1pPr>
          </a:lstStyle>
          <a:p>
            <a:r>
              <a:rPr lang="en-US" dirty="0"/>
              <a:t>Click to edit Master title style</a:t>
            </a:r>
            <a:endParaRPr lang="fr-BE" dirty="0"/>
          </a:p>
        </p:txBody>
      </p:sp>
      <p:sp>
        <p:nvSpPr>
          <p:cNvPr id="3" name="Subtitle 2"/>
          <p:cNvSpPr>
            <a:spLocks noGrp="1"/>
          </p:cNvSpPr>
          <p:nvPr>
            <p:ph type="subTitle" idx="1"/>
          </p:nvPr>
        </p:nvSpPr>
        <p:spPr>
          <a:xfrm>
            <a:off x="2500875" y="2774426"/>
            <a:ext cx="8534400" cy="895961"/>
          </a:xfrm>
          <a:prstGeom prst="rect">
            <a:avLst/>
          </a:prstGeom>
        </p:spPr>
        <p:txBody>
          <a:bodyPr/>
          <a:lstStyle>
            <a:lvl1pPr marL="0" indent="0" algn="ctr">
              <a:buNone/>
              <a:defRPr>
                <a:solidFill>
                  <a:schemeClr val="tx1">
                    <a:tint val="75000"/>
                  </a:schemeClr>
                </a:solidFill>
              </a:defRPr>
            </a:lvl1pPr>
            <a:lvl2pPr marL="457192" indent="0" algn="ctr">
              <a:buNone/>
              <a:defRPr>
                <a:solidFill>
                  <a:schemeClr val="tx1">
                    <a:tint val="75000"/>
                  </a:schemeClr>
                </a:solidFill>
              </a:defRPr>
            </a:lvl2pPr>
            <a:lvl3pPr marL="914384" indent="0" algn="ctr">
              <a:buNone/>
              <a:defRPr>
                <a:solidFill>
                  <a:schemeClr val="tx1">
                    <a:tint val="75000"/>
                  </a:schemeClr>
                </a:solidFill>
              </a:defRPr>
            </a:lvl3pPr>
            <a:lvl4pPr marL="1371577" indent="0" algn="ctr">
              <a:buNone/>
              <a:defRPr>
                <a:solidFill>
                  <a:schemeClr val="tx1">
                    <a:tint val="75000"/>
                  </a:schemeClr>
                </a:solidFill>
              </a:defRPr>
            </a:lvl4pPr>
            <a:lvl5pPr marL="1828767" indent="0" algn="ctr">
              <a:buNone/>
              <a:defRPr>
                <a:solidFill>
                  <a:schemeClr val="tx1">
                    <a:tint val="75000"/>
                  </a:schemeClr>
                </a:solidFill>
              </a:defRPr>
            </a:lvl5pPr>
            <a:lvl6pPr marL="2285961" indent="0" algn="ctr">
              <a:buNone/>
              <a:defRPr>
                <a:solidFill>
                  <a:schemeClr val="tx1">
                    <a:tint val="75000"/>
                  </a:schemeClr>
                </a:solidFill>
              </a:defRPr>
            </a:lvl6pPr>
            <a:lvl7pPr marL="2743152" indent="0" algn="ctr">
              <a:buNone/>
              <a:defRPr>
                <a:solidFill>
                  <a:schemeClr val="tx1">
                    <a:tint val="75000"/>
                  </a:schemeClr>
                </a:solidFill>
              </a:defRPr>
            </a:lvl7pPr>
            <a:lvl8pPr marL="3200343" indent="0" algn="ctr">
              <a:buNone/>
              <a:defRPr>
                <a:solidFill>
                  <a:schemeClr val="tx1">
                    <a:tint val="75000"/>
                  </a:schemeClr>
                </a:solidFill>
              </a:defRPr>
            </a:lvl8pPr>
            <a:lvl9pPr marL="3657537" indent="0" algn="ctr">
              <a:buNone/>
              <a:defRPr>
                <a:solidFill>
                  <a:schemeClr val="tx1">
                    <a:tint val="75000"/>
                  </a:schemeClr>
                </a:solidFill>
              </a:defRPr>
            </a:lvl9pPr>
          </a:lstStyle>
          <a:p>
            <a:r>
              <a:rPr lang="en-US" dirty="0"/>
              <a:t>Click to edit Master subtitle style</a:t>
            </a:r>
            <a:endParaRPr lang="fr-BE" dirty="0"/>
          </a:p>
        </p:txBody>
      </p:sp>
      <p:grpSp>
        <p:nvGrpSpPr>
          <p:cNvPr id="6" name="Group 11"/>
          <p:cNvGrpSpPr>
            <a:grpSpLocks/>
          </p:cNvGrpSpPr>
          <p:nvPr userDrawn="1"/>
        </p:nvGrpSpPr>
        <p:grpSpPr bwMode="auto">
          <a:xfrm>
            <a:off x="6888087" y="3436545"/>
            <a:ext cx="5571705" cy="2800767"/>
            <a:chOff x="4496909" y="2676525"/>
            <a:chExt cx="4178779" cy="2802021"/>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6909" y="3629091"/>
              <a:ext cx="29093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fr-BE" altLang="en-US"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@FrRobben</a:t>
              </a:r>
            </a:p>
            <a:p>
              <a:pPr>
                <a:defRPr/>
              </a:pPr>
              <a:endParaRPr lang="fr-BE" altLang="en-US" sz="1600" dirty="0">
                <a:latin typeface="+mn-lt"/>
                <a:cs typeface="Arial" pitchFamily="34" charset="0"/>
                <a:sym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fr-BE" altLang="en-US" sz="1600" kern="1200" dirty="0">
                  <a:solidFill>
                    <a:schemeClr val="tx1"/>
                  </a:solidFill>
                  <a:latin typeface="+mn-lt"/>
                  <a:ea typeface="+mn-ea"/>
                  <a:cs typeface="Arial" pitchFamily="34" charset="0"/>
                  <a:sym typeface="Arial" pitchFamily="34" charset="0"/>
                </a:rPr>
                <a:t>https://www.frankrobben.be</a:t>
              </a:r>
              <a:endParaRPr lang="fr-BE" altLang="en-US" sz="1600" kern="1200" dirty="0">
                <a:solidFill>
                  <a:schemeClr val="tx1"/>
                </a:solidFill>
                <a:latin typeface="+mn-lt"/>
                <a:ea typeface="+mn-ea"/>
                <a:cs typeface="Arial" pitchFamily="34" charset="0"/>
              </a:endParaRPr>
            </a:p>
            <a:p>
              <a:pPr>
                <a:defRPr/>
              </a:pPr>
              <a:r>
                <a:rPr lang="nl-BE" altLang="en-US" sz="1600" dirty="0">
                  <a:latin typeface="+mn-lt"/>
                  <a:cs typeface="Arial" pitchFamily="34" charset="0"/>
                  <a:sym typeface="Arial" pitchFamily="34" charset="0"/>
                </a:rPr>
                <a:t>https://www.ksz.fgov.be</a:t>
              </a: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https://www.ehealth.fgov.be</a:t>
              </a:r>
            </a:p>
          </p:txBody>
        </p:sp>
      </p:grpSp>
      <p:pic>
        <p:nvPicPr>
          <p:cNvPr id="8" name="Picture 13">
            <a:extLst>
              <a:ext uri="{FF2B5EF4-FFF2-40B4-BE49-F238E27FC236}">
                <a16:creationId xmlns:a16="http://schemas.microsoft.com/office/drawing/2014/main" id="{3DBD84FE-60AA-46AC-A701-3E717886BB62}"/>
              </a:ext>
            </a:extLst>
          </p:cNvPr>
          <p:cNvPicPr>
            <a:picLocks noChangeAspect="1"/>
          </p:cNvPicPr>
          <p:nvPr userDrawn="1"/>
        </p:nvPicPr>
        <p:blipFill>
          <a:blip r:embed="rId3"/>
          <a:stretch>
            <a:fillRect/>
          </a:stretch>
        </p:blipFill>
        <p:spPr>
          <a:xfrm>
            <a:off x="6999187" y="4941168"/>
            <a:ext cx="256082" cy="256082"/>
          </a:xfrm>
          <a:prstGeom prst="rect">
            <a:avLst/>
          </a:prstGeom>
        </p:spPr>
      </p:pic>
    </p:spTree>
    <p:extLst>
      <p:ext uri="{BB962C8B-B14F-4D97-AF65-F5344CB8AC3E}">
        <p14:creationId xmlns:p14="http://schemas.microsoft.com/office/powerpoint/2010/main" val="274006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95400" y="1052736"/>
            <a:ext cx="10887000" cy="5256584"/>
          </a:xfrm>
          <a:prstGeom prst="rect">
            <a:avLst/>
          </a:prstGeom>
        </p:spPr>
        <p:txBody>
          <a:bodyPr/>
          <a:lstStyle>
            <a:lvl1pPr>
              <a:defRPr sz="2400"/>
            </a:lvl1pPr>
            <a:lvl2pPr marL="622300" indent="-266700">
              <a:defRPr sz="2200"/>
            </a:lvl2pPr>
            <a:lvl3pPr marL="809625" indent="-187325">
              <a:defRPr sz="1800"/>
            </a:lvl3pPr>
            <a:lvl4pPr marL="1076325" indent="-266700">
              <a:defRPr sz="1600"/>
            </a:lvl4pPr>
            <a:lvl5pPr marL="1254125" indent="-1778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8"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a:t>
            </a:fld>
            <a:r>
              <a:rPr lang="fr-BE" dirty="0"/>
              <a:t> </a:t>
            </a:r>
          </a:p>
        </p:txBody>
      </p:sp>
      <p:sp>
        <p:nvSpPr>
          <p:cNvPr id="5" name="Title Placeholder 1"/>
          <p:cNvSpPr>
            <a:spLocks noGrp="1"/>
          </p:cNvSpPr>
          <p:nvPr>
            <p:ph type="title"/>
          </p:nvPr>
        </p:nvSpPr>
        <p:spPr>
          <a:xfrm>
            <a:off x="695400" y="188640"/>
            <a:ext cx="10887000" cy="792088"/>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258513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without titl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07368" y="1063627"/>
            <a:ext cx="5589149" cy="5245697"/>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Content Placeholder 5"/>
          <p:cNvSpPr>
            <a:spLocks noGrp="1"/>
          </p:cNvSpPr>
          <p:nvPr>
            <p:ph sz="quarter" idx="4" hasCustomPrompt="1"/>
          </p:nvPr>
        </p:nvSpPr>
        <p:spPr>
          <a:xfrm>
            <a:off x="6193371" y="1063626"/>
            <a:ext cx="5589149" cy="5234811"/>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11"/>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0A9230E-FFBB-4CCB-ABD7-198084EDE768}" type="slidenum">
              <a:rPr lang="fr-BE" smtClean="0"/>
              <a:pPr/>
              <a:t>‹#›</a:t>
            </a:fld>
            <a:endParaRPr lang="fr-BE" dirty="0"/>
          </a:p>
        </p:txBody>
      </p:sp>
      <p:sp>
        <p:nvSpPr>
          <p:cNvPr id="7" name="Title Placeholder 1"/>
          <p:cNvSpPr>
            <a:spLocks noGrp="1"/>
          </p:cNvSpPr>
          <p:nvPr>
            <p:ph type="title"/>
          </p:nvPr>
        </p:nvSpPr>
        <p:spPr>
          <a:xfrm>
            <a:off x="407368" y="124161"/>
            <a:ext cx="11449277" cy="838861"/>
          </a:xfrm>
          <a:prstGeom prst="rect">
            <a:avLst/>
          </a:prstGeom>
        </p:spPr>
        <p:txBody>
          <a:bodyPr vert="horz" lIns="91440" tIns="45720" rIns="91440" bIns="45720" rtlCol="0" anchor="ctr">
            <a:normAutofit/>
          </a:bodyPr>
          <a:lstStyle>
            <a:lvl1pPr>
              <a:defRPr>
                <a:solidFill>
                  <a:schemeClr val="bg1">
                    <a:lumMod val="50000"/>
                  </a:schemeClr>
                </a:solidFill>
              </a:defRPr>
            </a:lvl1pPr>
          </a:lstStyle>
          <a:p>
            <a:r>
              <a:rPr lang="en-US" dirty="0"/>
              <a:t>Click to edit Master title style</a:t>
            </a:r>
            <a:endParaRPr lang="fr-BE" dirty="0"/>
          </a:p>
        </p:txBody>
      </p:sp>
    </p:spTree>
    <p:extLst>
      <p:ext uri="{BB962C8B-B14F-4D97-AF65-F5344CB8AC3E}">
        <p14:creationId xmlns:p14="http://schemas.microsoft.com/office/powerpoint/2010/main" val="2302848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a:t>
            </a:fld>
            <a:r>
              <a:rPr lang="fr-BE" dirty="0"/>
              <a:t> </a:t>
            </a:r>
          </a:p>
        </p:txBody>
      </p:sp>
      <p:sp>
        <p:nvSpPr>
          <p:cNvPr id="4" name="Title Placeholder 1"/>
          <p:cNvSpPr>
            <a:spLocks noGrp="1"/>
          </p:cNvSpPr>
          <p:nvPr>
            <p:ph type="title"/>
          </p:nvPr>
        </p:nvSpPr>
        <p:spPr>
          <a:xfrm>
            <a:off x="407368" y="188640"/>
            <a:ext cx="11305256" cy="864096"/>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2312451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a:t>
            </a:fld>
            <a:r>
              <a:rPr lang="fr-BE" dirty="0"/>
              <a:t> </a:t>
            </a:r>
          </a:p>
        </p:txBody>
      </p:sp>
      <p:sp>
        <p:nvSpPr>
          <p:cNvPr id="3" name="Rectangle 2"/>
          <p:cNvSpPr/>
          <p:nvPr userDrawn="1"/>
        </p:nvSpPr>
        <p:spPr>
          <a:xfrm>
            <a:off x="10719" y="836712"/>
            <a:ext cx="12162462"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405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ussentitel">
    <p:spTree>
      <p:nvGrpSpPr>
        <p:cNvPr id="1" name=""/>
        <p:cNvGrpSpPr/>
        <p:nvPr/>
      </p:nvGrpSpPr>
      <p:grpSpPr>
        <a:xfrm>
          <a:off x="0" y="0"/>
          <a:ext cx="0" cy="0"/>
          <a:chOff x="0" y="0"/>
          <a:chExt cx="0" cy="0"/>
        </a:xfrm>
      </p:grpSpPr>
      <p:sp>
        <p:nvSpPr>
          <p:cNvPr id="2" name="Tekstvak 4"/>
          <p:cNvSpPr txBox="1">
            <a:spLocks noChangeArrowheads="1"/>
          </p:cNvSpPr>
          <p:nvPr userDrawn="1"/>
        </p:nvSpPr>
        <p:spPr bwMode="auto">
          <a:xfrm>
            <a:off x="573618" y="1662114"/>
            <a:ext cx="11044767" cy="2308225"/>
          </a:xfrm>
          <a:prstGeom prst="rect">
            <a:avLst/>
          </a:prstGeom>
          <a:noFill/>
          <a:ln w="9525">
            <a:solidFill>
              <a:srgbClr val="0087B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p:txBody>
      </p:sp>
      <p:sp>
        <p:nvSpPr>
          <p:cNvPr id="3" name="Slide Number Placeholder 2"/>
          <p:cNvSpPr>
            <a:spLocks noGrp="1"/>
          </p:cNvSpPr>
          <p:nvPr>
            <p:ph type="sldNum" sz="quarter" idx="10"/>
          </p:nvPr>
        </p:nvSpPr>
        <p:spPr/>
        <p:txBody>
          <a:bodyPr/>
          <a:lstStyle>
            <a:lvl1pPr>
              <a:defRPr/>
            </a:lvl1pPr>
          </a:lstStyle>
          <a:p>
            <a:pPr>
              <a:defRPr/>
            </a:pPr>
            <a:fld id="{EF66DDCB-4F40-4F8C-A2FE-269D135B5A13}" type="slidenum">
              <a:rPr lang="en-GB"/>
              <a:pPr>
                <a:defRPr/>
              </a:pPr>
              <a:t>‹#›</a:t>
            </a:fld>
            <a:endParaRPr lang="en-GB" dirty="0"/>
          </a:p>
        </p:txBody>
      </p:sp>
      <p:sp>
        <p:nvSpPr>
          <p:cNvPr id="4" name="Title 1"/>
          <p:cNvSpPr>
            <a:spLocks noGrp="1"/>
          </p:cNvSpPr>
          <p:nvPr>
            <p:ph type="ctrTitle"/>
          </p:nvPr>
        </p:nvSpPr>
        <p:spPr>
          <a:xfrm>
            <a:off x="591376" y="1662115"/>
            <a:ext cx="11044767" cy="2308224"/>
          </a:xfrm>
          <a:prstGeom prst="rect">
            <a:avLst/>
          </a:prstGeom>
        </p:spPr>
        <p:txBody>
          <a:bodyPr>
            <a:normAutofit/>
          </a:bodyPr>
          <a:lstStyle>
            <a:lvl1pPr algn="ctr">
              <a:defRPr lang="fr-BE" sz="3599" kern="1200" dirty="0">
                <a:solidFill>
                  <a:srgbClr val="0087BE"/>
                </a:solidFill>
                <a:latin typeface="+mn-lt"/>
                <a:ea typeface="+mj-ea"/>
                <a:cs typeface="Arial" panose="020B0604020202020204" pitchFamily="34" charset="0"/>
              </a:defRPr>
            </a:lvl1pPr>
          </a:lstStyle>
          <a:p>
            <a:r>
              <a:rPr lang="en-US" dirty="0"/>
              <a:t>Click to edit Master title style</a:t>
            </a:r>
            <a:endParaRPr lang="fr-BE" dirty="0"/>
          </a:p>
        </p:txBody>
      </p:sp>
    </p:spTree>
    <p:extLst>
      <p:ext uri="{BB962C8B-B14F-4D97-AF65-F5344CB8AC3E}">
        <p14:creationId xmlns:p14="http://schemas.microsoft.com/office/powerpoint/2010/main" val="2217366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9E2E1-3E13-47B7-AA27-DA85A3C51615}"/>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063552" y="1340939"/>
            <a:ext cx="4524132" cy="4176122"/>
          </a:xfrm>
          <a:prstGeom prst="rect">
            <a:avLst/>
          </a:prstGeom>
          <a:solidFill>
            <a:schemeClr val="accent5">
              <a:lumMod val="75000"/>
            </a:schemeClr>
          </a:solidFill>
          <a:ln>
            <a:noFill/>
          </a:ln>
        </p:spPr>
      </p:pic>
      <p:grpSp>
        <p:nvGrpSpPr>
          <p:cNvPr id="2" name="Groep 1">
            <a:extLst>
              <a:ext uri="{FF2B5EF4-FFF2-40B4-BE49-F238E27FC236}">
                <a16:creationId xmlns:a16="http://schemas.microsoft.com/office/drawing/2014/main" id="{5E2B3136-00DF-4573-9093-6A7D553D0DEA}"/>
              </a:ext>
            </a:extLst>
          </p:cNvPr>
          <p:cNvGrpSpPr/>
          <p:nvPr userDrawn="1"/>
        </p:nvGrpSpPr>
        <p:grpSpPr>
          <a:xfrm>
            <a:off x="6888088" y="1772816"/>
            <a:ext cx="4624520" cy="2800767"/>
            <a:chOff x="6110430" y="2132863"/>
            <a:chExt cx="4624520" cy="2800767"/>
          </a:xfrm>
        </p:grpSpPr>
        <p:grpSp>
          <p:nvGrpSpPr>
            <p:cNvPr id="5" name="Group 11">
              <a:extLst>
                <a:ext uri="{FF2B5EF4-FFF2-40B4-BE49-F238E27FC236}">
                  <a16:creationId xmlns:a16="http://schemas.microsoft.com/office/drawing/2014/main" id="{485B8703-CEF2-472C-A197-7EFD9FA821D8}"/>
                </a:ext>
              </a:extLst>
            </p:cNvPr>
            <p:cNvGrpSpPr>
              <a:grpSpLocks/>
            </p:cNvGrpSpPr>
            <p:nvPr userDrawn="1"/>
          </p:nvGrpSpPr>
          <p:grpSpPr bwMode="auto">
            <a:xfrm>
              <a:off x="6110430" y="2132863"/>
              <a:ext cx="4624520" cy="2800767"/>
              <a:chOff x="4406900" y="2676525"/>
              <a:chExt cx="4268788" cy="2802021"/>
            </a:xfrm>
          </p:grpSpPr>
          <p:pic>
            <p:nvPicPr>
              <p:cNvPr id="6" name="Picture 10">
                <a:extLst>
                  <a:ext uri="{FF2B5EF4-FFF2-40B4-BE49-F238E27FC236}">
                    <a16:creationId xmlns:a16="http://schemas.microsoft.com/office/drawing/2014/main" id="{50EDC845-FFB1-4EAF-9B2D-EF90AE4006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06900" y="3629091"/>
                <a:ext cx="38094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2">
                <a:extLst>
                  <a:ext uri="{FF2B5EF4-FFF2-40B4-BE49-F238E27FC236}">
                    <a16:creationId xmlns:a16="http://schemas.microsoft.com/office/drawing/2014/main" id="{665A9F1E-01F2-488D-A770-4728805B23D2}"/>
                  </a:ext>
                </a:extLst>
              </p:cNvPr>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nl-BE"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a:t>
                </a:r>
                <a:r>
                  <a:rPr lang="nl-BE" sz="1600" dirty="0" err="1">
                    <a:latin typeface="+mn-lt"/>
                    <a:cs typeface="Arial" pitchFamily="34" charset="0"/>
                    <a:sym typeface="Arial" pitchFamily="34" charset="0"/>
                  </a:rPr>
                  <a:t>FrRobben</a:t>
                </a:r>
                <a:endParaRPr lang="nl-BE" sz="1600" dirty="0">
                  <a:latin typeface="+mn-lt"/>
                  <a:cs typeface="Arial" pitchFamily="34" charset="0"/>
                  <a:sym typeface="Arial" pitchFamily="34" charset="0"/>
                </a:endParaRP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https://www.frankrobben.be</a:t>
                </a:r>
              </a:p>
              <a:p>
                <a:pPr>
                  <a:defRPr/>
                </a:pPr>
                <a:r>
                  <a:rPr lang="nl-BE" sz="1600" dirty="0">
                    <a:latin typeface="+mn-lt"/>
                    <a:cs typeface="Arial" pitchFamily="34" charset="0"/>
                    <a:sym typeface="Arial" pitchFamily="34" charset="0"/>
                  </a:rPr>
                  <a:t>https://www.ksz.fgov.be</a:t>
                </a:r>
              </a:p>
              <a:p>
                <a:pPr>
                  <a:defRPr/>
                </a:pPr>
                <a:r>
                  <a:rPr lang="nl-BE" sz="1600" dirty="0">
                    <a:latin typeface="+mn-lt"/>
                    <a:cs typeface="Arial" pitchFamily="34" charset="0"/>
                    <a:sym typeface="Arial" pitchFamily="34" charset="0"/>
                  </a:rPr>
                  <a:t>https://www.ehealth.fgov.be</a:t>
                </a:r>
              </a:p>
            </p:txBody>
          </p:sp>
        </p:grpSp>
        <p:pic>
          <p:nvPicPr>
            <p:cNvPr id="9" name="Picture 13">
              <a:extLst>
                <a:ext uri="{FF2B5EF4-FFF2-40B4-BE49-F238E27FC236}">
                  <a16:creationId xmlns:a16="http://schemas.microsoft.com/office/drawing/2014/main" id="{810890A6-46E3-4C1D-AEF3-CEB1D3E621F1}"/>
                </a:ext>
              </a:extLst>
            </p:cNvPr>
            <p:cNvPicPr>
              <a:picLocks noChangeAspect="1"/>
            </p:cNvPicPr>
            <p:nvPr userDrawn="1"/>
          </p:nvPicPr>
          <p:blipFill>
            <a:blip r:embed="rId5"/>
            <a:stretch>
              <a:fillRect/>
            </a:stretch>
          </p:blipFill>
          <p:spPr>
            <a:xfrm>
              <a:off x="6188733" y="3645024"/>
              <a:ext cx="256082" cy="256082"/>
            </a:xfrm>
            <a:prstGeom prst="rect">
              <a:avLst/>
            </a:prstGeom>
          </p:spPr>
        </p:pic>
      </p:grpSp>
    </p:spTree>
    <p:extLst>
      <p:ext uri="{BB962C8B-B14F-4D97-AF65-F5344CB8AC3E}">
        <p14:creationId xmlns:p14="http://schemas.microsoft.com/office/powerpoint/2010/main" val="3872353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a:xfrm>
            <a:off x="527381" y="188640"/>
            <a:ext cx="11045069" cy="759611"/>
          </a:xfrm>
        </p:spPr>
        <p:txBody>
          <a:bodyPr/>
          <a:lstStyle/>
          <a:p>
            <a:r>
              <a:rPr lang="en-US" dirty="0"/>
              <a:t>Click to edit Master title style</a:t>
            </a:r>
            <a:endParaRPr lang="fr-BE" dirty="0"/>
          </a:p>
        </p:txBody>
      </p:sp>
      <p:sp>
        <p:nvSpPr>
          <p:cNvPr id="3" name="Date Placeholder 2"/>
          <p:cNvSpPr>
            <a:spLocks noGrp="1"/>
          </p:cNvSpPr>
          <p:nvPr>
            <p:ph type="dt" sz="half" idx="10"/>
          </p:nvPr>
        </p:nvSpPr>
        <p:spPr>
          <a:xfrm>
            <a:off x="1" y="6536343"/>
            <a:ext cx="1115415" cy="2160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nl-BE" sz="1000" b="0" i="0" u="none" strike="noStrike" kern="1200" cap="none" spc="0" normalizeH="0" baseline="0" noProof="0">
                <a:ln>
                  <a:noFill/>
                </a:ln>
                <a:solidFill>
                  <a:srgbClr val="364C9D"/>
                </a:solidFill>
                <a:effectLst/>
                <a:uLnTx/>
                <a:uFillTx/>
                <a:latin typeface="Calibri" pitchFamily="34" charset="0"/>
                <a:ea typeface="+mn-ea"/>
                <a:cs typeface="Arial" charset="0"/>
              </a:rPr>
              <a:t>14/01/2017</a:t>
            </a: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4" name="Footer Placeholder 3"/>
          <p:cNvSpPr>
            <a:spLocks noGrp="1"/>
          </p:cNvSpPr>
          <p:nvPr>
            <p:ph type="ftr" sz="quarter" idx="11"/>
          </p:nvPr>
        </p:nvSpPr>
        <p:spPr>
          <a:xfrm>
            <a:off x="1212454" y="6536343"/>
            <a:ext cx="9876100"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5" name="Slide Number Placeholder 4"/>
          <p:cNvSpPr>
            <a:spLocks noGrp="1"/>
          </p:cNvSpPr>
          <p:nvPr>
            <p:ph type="sldNum" sz="quarter" idx="12"/>
          </p:nvPr>
        </p:nvSpPr>
        <p:spPr>
          <a:xfrm>
            <a:off x="11152759" y="6536343"/>
            <a:ext cx="642189"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3B540AB-6939-4937-A918-1D15FF1C7CE3}" type="slidenum">
              <a:rPr kumimoji="0" lang="nl-BE" sz="1000" b="0" i="0" u="none" strike="noStrike" kern="1200" cap="none" spc="0" normalizeH="0" baseline="0" noProof="0" smtClean="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12" name="Text Placeholder 11"/>
          <p:cNvSpPr>
            <a:spLocks noGrp="1"/>
          </p:cNvSpPr>
          <p:nvPr>
            <p:ph type="body" sz="quarter" idx="13" hasCustomPrompt="1"/>
          </p:nvPr>
        </p:nvSpPr>
        <p:spPr>
          <a:xfrm>
            <a:off x="527381" y="1052736"/>
            <a:ext cx="11664619" cy="5472608"/>
          </a:xfrm>
        </p:spPr>
        <p:txBody>
          <a:bodyPr/>
          <a:lstStyle>
            <a:lvl1pPr marL="268288" indent="-268288">
              <a:defRPr sz="2600"/>
            </a:lvl1pPr>
            <a:lvl2pPr marL="536575" indent="-268288">
              <a:defRPr sz="2400"/>
            </a:lvl2pPr>
            <a:lvl3pPr marL="803275" indent="-266700">
              <a:defRPr sz="2000"/>
            </a:lvl3pPr>
            <a:lvl4pPr marL="1079500" indent="-276225">
              <a:defRPr/>
            </a:lvl4pPr>
            <a:lvl5pPr marL="1347788" indent="-26828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Tree>
    <p:extLst>
      <p:ext uri="{BB962C8B-B14F-4D97-AF65-F5344CB8AC3E}">
        <p14:creationId xmlns:p14="http://schemas.microsoft.com/office/powerpoint/2010/main" val="240372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8760"/>
            <a:ext cx="5384800" cy="485740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268760"/>
            <a:ext cx="5384800" cy="4857403"/>
          </a:xfrm>
          <a:prstGeom prst="rect">
            <a:avLst/>
          </a:prstGeo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lide Number Placeholder 6"/>
          <p:cNvSpPr>
            <a:spLocks noGrp="1"/>
          </p:cNvSpPr>
          <p:nvPr>
            <p:ph type="sldNum" sz="quarter" idx="10"/>
          </p:nvPr>
        </p:nvSpPr>
        <p:spPr>
          <a:xfrm>
            <a:off x="11152759" y="6536343"/>
            <a:ext cx="642189" cy="216000"/>
          </a:xfrm>
          <a:prstGeom prst="rect">
            <a:avLst/>
          </a:prstGeo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353B685-A2AB-4518-B31A-1C8B277EB988}" type="slidenum">
              <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a:t>
            </a:fld>
            <a:endPar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endParaRPr>
          </a:p>
        </p:txBody>
      </p:sp>
      <p:sp>
        <p:nvSpPr>
          <p:cNvPr id="6" name="Date Placeholder 1"/>
          <p:cNvSpPr>
            <a:spLocks noGrp="1"/>
          </p:cNvSpPr>
          <p:nvPr>
            <p:ph type="dt" sz="half" idx="11"/>
          </p:nvPr>
        </p:nvSpPr>
        <p:spPr>
          <a:xfrm>
            <a:off x="624417" y="6381751"/>
            <a:ext cx="2844800" cy="365125"/>
          </a:xfrm>
          <a:prstGeom prst="rect">
            <a:avLst/>
          </a:prstGeom>
        </p:spPr>
        <p:txBody>
          <a:bodyPr/>
          <a:lstStyle>
            <a:lvl1pPr fontAlgn="auto">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srgbClr val="364C9D"/>
                </a:solidFill>
                <a:effectLst/>
                <a:uLnTx/>
                <a:uFillTx/>
                <a:latin typeface="Calibri"/>
                <a:ea typeface="+mn-ea"/>
                <a:cs typeface="+mn-cs"/>
              </a:rPr>
              <a:t>14/01/2017</a:t>
            </a:r>
            <a:endParaRPr kumimoji="0" lang="en-GB" sz="1200" b="0" i="0" u="none" strike="noStrike" kern="1200" cap="none" spc="0" normalizeH="0" baseline="0" noProof="0">
              <a:ln>
                <a:noFill/>
              </a:ln>
              <a:solidFill>
                <a:srgbClr val="364C9D"/>
              </a:solidFill>
              <a:effectLst/>
              <a:uLnTx/>
              <a:uFillTx/>
              <a:latin typeface="Calibri"/>
              <a:ea typeface="+mn-ea"/>
              <a:cs typeface="+mn-cs"/>
            </a:endParaRPr>
          </a:p>
        </p:txBody>
      </p:sp>
      <p:sp>
        <p:nvSpPr>
          <p:cNvPr id="7" name="Title 1"/>
          <p:cNvSpPr>
            <a:spLocks noGrp="1"/>
          </p:cNvSpPr>
          <p:nvPr>
            <p:ph type="title"/>
          </p:nvPr>
        </p:nvSpPr>
        <p:spPr>
          <a:xfrm>
            <a:off x="1631504" y="137200"/>
            <a:ext cx="10392019" cy="656430"/>
          </a:xfrm>
        </p:spPr>
        <p:txBody>
          <a:bodyPr/>
          <a:lstStyle/>
          <a:p>
            <a:r>
              <a:rPr lang="en-US" dirty="0"/>
              <a:t>Click to edit Master title style</a:t>
            </a:r>
            <a:endParaRPr lang="fr-BE" dirty="0"/>
          </a:p>
        </p:txBody>
      </p:sp>
    </p:spTree>
    <p:extLst>
      <p:ext uri="{BB962C8B-B14F-4D97-AF65-F5344CB8AC3E}">
        <p14:creationId xmlns:p14="http://schemas.microsoft.com/office/powerpoint/2010/main" val="1821704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a:extLst>
              <a:ext uri="{FF2B5EF4-FFF2-40B4-BE49-F238E27FC236}">
                <a16:creationId xmlns:a16="http://schemas.microsoft.com/office/drawing/2014/main" id="{5A10ECE4-6A3A-8545-ABD5-D1E622AFEBB7}"/>
              </a:ext>
            </a:extLst>
          </p:cNvPr>
          <p:cNvSpPr>
            <a:spLocks noGrp="1"/>
          </p:cNvSpPr>
          <p:nvPr>
            <p:ph type="title" hasCustomPrompt="1"/>
          </p:nvPr>
        </p:nvSpPr>
        <p:spPr>
          <a:xfrm>
            <a:off x="576001" y="1272000"/>
            <a:ext cx="9996084" cy="1027200"/>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dirty="0"/>
              <a:t>2 line </a:t>
            </a:r>
            <a:br>
              <a:rPr lang="en-US" dirty="0"/>
            </a:br>
            <a:r>
              <a:rPr lang="en-US" dirty="0"/>
              <a:t>title</a:t>
            </a:r>
          </a:p>
        </p:txBody>
      </p:sp>
      <p:sp>
        <p:nvSpPr>
          <p:cNvPr id="12" name="Content Placeholder 2">
            <a:extLst>
              <a:ext uri="{FF2B5EF4-FFF2-40B4-BE49-F238E27FC236}">
                <a16:creationId xmlns:a16="http://schemas.microsoft.com/office/drawing/2014/main" id="{F87DB1E4-120A-7D40-8974-D3A61A61C802}"/>
              </a:ext>
            </a:extLst>
          </p:cNvPr>
          <p:cNvSpPr>
            <a:spLocks noGrp="1"/>
          </p:cNvSpPr>
          <p:nvPr>
            <p:ph idx="1" hasCustomPrompt="1"/>
          </p:nvPr>
        </p:nvSpPr>
        <p:spPr>
          <a:xfrm>
            <a:off x="576000" y="2352000"/>
            <a:ext cx="11040000" cy="3652800"/>
          </a:xfrm>
          <a:prstGeom prst="rect">
            <a:avLst/>
          </a:prstGeom>
        </p:spPr>
        <p:txBody>
          <a:bodyPr lIns="90000"/>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601" y="345600"/>
            <a:ext cx="2942449" cy="566400"/>
          </a:xfrm>
          <a:prstGeom prst="rect">
            <a:avLst/>
          </a:prstGeom>
        </p:spPr>
      </p:pic>
      <p:sp>
        <p:nvSpPr>
          <p:cNvPr id="9" name="Rectangle 8">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1" name="Rectangle 10">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16" name="Rectangle 15"/>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75200" y="345600"/>
            <a:ext cx="1170909" cy="1118400"/>
          </a:xfrm>
          <a:prstGeom prst="rect">
            <a:avLst/>
          </a:prstGeom>
        </p:spPr>
      </p:pic>
    </p:spTree>
    <p:extLst>
      <p:ext uri="{BB962C8B-B14F-4D97-AF65-F5344CB8AC3E}">
        <p14:creationId xmlns:p14="http://schemas.microsoft.com/office/powerpoint/2010/main" val="20821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23392" y="188640"/>
            <a:ext cx="10972800" cy="922114"/>
          </a:xfrm>
          <a:prstGeom prst="rect">
            <a:avLst/>
          </a:prstGeom>
        </p:spPr>
        <p:txBody>
          <a:bodyPr rtlCol="0">
            <a:normAutofit/>
          </a:bodyPr>
          <a:lstStyle>
            <a:lvl1pPr algn="ctr" defTabSz="914400" rtl="0" eaLnBrk="1" latinLnBrk="0" hangingPunct="1">
              <a:spcBef>
                <a:spcPct val="0"/>
              </a:spcBef>
              <a:buNone/>
              <a:defRPr lang="en-GB" sz="4000" b="0" kern="1200" dirty="0">
                <a:solidFill>
                  <a:srgbClr val="C00000"/>
                </a:solidFill>
                <a:latin typeface="+mj-lt"/>
                <a:ea typeface="+mj-ea"/>
                <a:cs typeface="Arial" panose="020B0604020202020204" pitchFamily="34" charset="0"/>
              </a:defRPr>
            </a:lvl1pPr>
          </a:lstStyle>
          <a:p>
            <a:r>
              <a:rPr lang="en-US" dirty="0"/>
              <a:t>Click to edit Master title style</a:t>
            </a:r>
            <a:endParaRPr lang="en-GB" dirty="0"/>
          </a:p>
        </p:txBody>
      </p:sp>
    </p:spTree>
    <p:extLst>
      <p:ext uri="{BB962C8B-B14F-4D97-AF65-F5344CB8AC3E}">
        <p14:creationId xmlns:p14="http://schemas.microsoft.com/office/powerpoint/2010/main" val="3271870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descr="A blue sky with white clouds&#10;&#10;AI-generated content may be incorrect.">
            <a:extLst>
              <a:ext uri="{FF2B5EF4-FFF2-40B4-BE49-F238E27FC236}">
                <a16:creationId xmlns:a16="http://schemas.microsoft.com/office/drawing/2014/main" id="{91074A8D-4D78-3720-A539-B72DAEF97F08}"/>
              </a:ext>
            </a:extLst>
          </p:cNvPr>
          <p:cNvPicPr>
            <a:picLocks noChangeAspect="1"/>
          </p:cNvPicPr>
          <p:nvPr userDrawn="1"/>
        </p:nvPicPr>
        <p:blipFill>
          <a:blip r:embed="rId2"/>
          <a:stretch>
            <a:fillRect/>
          </a:stretch>
        </p:blipFill>
        <p:spPr>
          <a:xfrm>
            <a:off x="0" y="4872300"/>
            <a:ext cx="12192000" cy="1985700"/>
          </a:xfrm>
          <a:prstGeom prst="rect">
            <a:avLst/>
          </a:prstGeom>
        </p:spPr>
      </p:pic>
      <p:sp>
        <p:nvSpPr>
          <p:cNvPr id="3" name="Title 2">
            <a:extLst>
              <a:ext uri="{FF2B5EF4-FFF2-40B4-BE49-F238E27FC236}">
                <a16:creationId xmlns:a16="http://schemas.microsoft.com/office/drawing/2014/main" id="{E7B90D63-BBFD-A3C4-9156-96B370EBC9E4}"/>
              </a:ext>
            </a:extLst>
          </p:cNvPr>
          <p:cNvSpPr>
            <a:spLocks noGrp="1"/>
          </p:cNvSpPr>
          <p:nvPr>
            <p:ph type="title"/>
          </p:nvPr>
        </p:nvSpPr>
        <p:spPr>
          <a:xfrm>
            <a:off x="838200" y="5167312"/>
            <a:ext cx="10515600" cy="1325563"/>
          </a:xfrm>
        </p:spPr>
        <p:txBody>
          <a:bodyPr>
            <a:normAutofit/>
          </a:bodyPr>
          <a:lstStyle>
            <a:lvl1pPr>
              <a:defRPr sz="4000">
                <a:solidFill>
                  <a:schemeClr val="bg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E19A513-8546-F9BC-87C5-31ADD09A3D16}"/>
              </a:ext>
            </a:extLst>
          </p:cNvPr>
          <p:cNvSpPr>
            <a:spLocks noGrp="1"/>
          </p:cNvSpPr>
          <p:nvPr>
            <p:ph type="pic" sz="quarter" idx="10"/>
          </p:nvPr>
        </p:nvSpPr>
        <p:spPr>
          <a:xfrm>
            <a:off x="0" y="0"/>
            <a:ext cx="12192000" cy="4872038"/>
          </a:xfrm>
        </p:spPr>
        <p:txBody>
          <a:bodyPr/>
          <a:lstStyle/>
          <a:p>
            <a:endParaRPr lang="en-BE"/>
          </a:p>
        </p:txBody>
      </p:sp>
    </p:spTree>
    <p:extLst>
      <p:ext uri="{BB962C8B-B14F-4D97-AF65-F5344CB8AC3E}">
        <p14:creationId xmlns:p14="http://schemas.microsoft.com/office/powerpoint/2010/main" val="269869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eneral - Title and Conten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C334D67-6D41-8530-F693-3BDF1F5C33E8}"/>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a:t>
            </a:fld>
            <a:endParaRPr lang="en-US" dirty="0"/>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10515600"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ue and green logo&#10;&#10;AI-generated content may be incorrect.">
            <a:extLst>
              <a:ext uri="{FF2B5EF4-FFF2-40B4-BE49-F238E27FC236}">
                <a16:creationId xmlns:a16="http://schemas.microsoft.com/office/drawing/2014/main" id="{34CAE1ED-37A5-2B9E-D99A-E117E8C4A6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796776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 columns - content &amp;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Freeform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673395" y="662645"/>
            <a:ext cx="5518605" cy="602488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sp>
        <p:nvSpPr>
          <p:cNvPr id="5" name="Footer Placeholder 4">
            <a:extLst>
              <a:ext uri="{FF2B5EF4-FFF2-40B4-BE49-F238E27FC236}">
                <a16:creationId xmlns:a16="http://schemas.microsoft.com/office/drawing/2014/main" id="{736D4933-CF22-B124-583C-5A3CCCB1BA51}"/>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3543FC40-3A02-CE44-97DF-95AD0875B1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
        <p:nvSpPr>
          <p:cNvPr id="41" name="Oval 40">
            <a:extLst>
              <a:ext uri="{FF2B5EF4-FFF2-40B4-BE49-F238E27FC236}">
                <a16:creationId xmlns:a16="http://schemas.microsoft.com/office/drawing/2014/main" id="{CF4481ED-9614-3331-A823-64E412A29E36}"/>
              </a:ext>
            </a:extLst>
          </p:cNvPr>
          <p:cNvSpPr/>
          <p:nvPr userDrawn="1"/>
        </p:nvSpPr>
        <p:spPr>
          <a:xfrm>
            <a:off x="1150099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42" name="Slide Number Placeholder 5">
            <a:extLst>
              <a:ext uri="{FF2B5EF4-FFF2-40B4-BE49-F238E27FC236}">
                <a16:creationId xmlns:a16="http://schemas.microsoft.com/office/drawing/2014/main" id="{418F8EE5-3FC3-9AB6-C698-DB25EB8EDE1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a:t>
            </a:fld>
            <a:endParaRPr lang="en-US" dirty="0"/>
          </a:p>
        </p:txBody>
      </p:sp>
    </p:spTree>
    <p:extLst>
      <p:ext uri="{BB962C8B-B14F-4D97-AF65-F5344CB8AC3E}">
        <p14:creationId xmlns:p14="http://schemas.microsoft.com/office/powerpoint/2010/main" val="2662594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lumns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22B7C-4539-51EF-E09B-77697BCDC4B9}"/>
              </a:ext>
            </a:extLst>
          </p:cNvPr>
          <p:cNvSpPr>
            <a:spLocks noGrp="1"/>
          </p:cNvSpPr>
          <p:nvPr>
            <p:ph sz="half" idx="1"/>
          </p:nvPr>
        </p:nvSpPr>
        <p:spPr>
          <a:xfrm>
            <a:off x="838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A8FB3B1-3A7B-4363-90A1-B4EEF4600FA7}"/>
              </a:ext>
            </a:extLst>
          </p:cNvPr>
          <p:cNvSpPr>
            <a:spLocks noGrp="1"/>
          </p:cNvSpPr>
          <p:nvPr>
            <p:ph sz="half" idx="2"/>
          </p:nvPr>
        </p:nvSpPr>
        <p:spPr>
          <a:xfrm>
            <a:off x="6172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blue sky with white clouds&#10;&#10;AI-generated content may be incorrect.">
            <a:extLst>
              <a:ext uri="{FF2B5EF4-FFF2-40B4-BE49-F238E27FC236}">
                <a16:creationId xmlns:a16="http://schemas.microsoft.com/office/drawing/2014/main" id="{0961CFFA-7701-BAF9-FED6-D56D48DB2CDC}"/>
              </a:ext>
            </a:extLst>
          </p:cNvPr>
          <p:cNvPicPr>
            <a:picLocks noChangeAspect="1"/>
          </p:cNvPicPr>
          <p:nvPr userDrawn="1"/>
        </p:nvPicPr>
        <p:blipFill>
          <a:blip r:embed="rId2"/>
          <a:srcRect b="15816"/>
          <a:stretch/>
        </p:blipFill>
        <p:spPr>
          <a:xfrm>
            <a:off x="0" y="0"/>
            <a:ext cx="12192000" cy="1690688"/>
          </a:xfrm>
          <a:prstGeom prst="rect">
            <a:avLst/>
          </a:prstGeom>
        </p:spPr>
      </p:pic>
      <p:sp>
        <p:nvSpPr>
          <p:cNvPr id="9" name="Title 1">
            <a:extLst>
              <a:ext uri="{FF2B5EF4-FFF2-40B4-BE49-F238E27FC236}">
                <a16:creationId xmlns:a16="http://schemas.microsoft.com/office/drawing/2014/main" id="{3F8BBFDC-262E-EEB3-D09F-616A1BA5BFBE}"/>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4" name="Oval 13">
            <a:extLst>
              <a:ext uri="{FF2B5EF4-FFF2-40B4-BE49-F238E27FC236}">
                <a16:creationId xmlns:a16="http://schemas.microsoft.com/office/drawing/2014/main" id="{8A14FCD4-1E56-82B1-68D1-8F32988173F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A82169E-BB14-6D86-6F10-50DB0C4E9AC1}"/>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a:t>
            </a:fld>
            <a:endParaRPr lang="en-US" dirty="0"/>
          </a:p>
        </p:txBody>
      </p:sp>
      <p:sp>
        <p:nvSpPr>
          <p:cNvPr id="7" name="Footer Placeholder 4">
            <a:extLst>
              <a:ext uri="{FF2B5EF4-FFF2-40B4-BE49-F238E27FC236}">
                <a16:creationId xmlns:a16="http://schemas.microsoft.com/office/drawing/2014/main" id="{F014E7C8-F66F-BBA3-2AB7-0D0A027401C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EC3714FE-4C04-4034-0506-D5839E5BC8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427171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tion Header + Text">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541789"/>
            <a:ext cx="4303643" cy="1049506"/>
          </a:xfrm>
          <a:prstGeom prst="rect">
            <a:avLst/>
          </a:prstGeom>
        </p:spPr>
        <p:txBody>
          <a:bodyPr anchor="t">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D13215-431D-0C8F-7E84-0408DE846DD5}"/>
              </a:ext>
            </a:extLst>
          </p:cNvPr>
          <p:cNvSpPr>
            <a:spLocks noGrp="1"/>
          </p:cNvSpPr>
          <p:nvPr>
            <p:ph idx="1"/>
          </p:nvPr>
        </p:nvSpPr>
        <p:spPr>
          <a:xfrm>
            <a:off x="6650181" y="541789"/>
            <a:ext cx="5035137" cy="5907158"/>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AACFD26E-4EDA-887C-AD7B-96895957341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130951B-C3EB-E8DC-3313-EBF8F1C6C3FE}"/>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a:t>
            </a:fld>
            <a:endParaRPr lang="en-US" dirty="0"/>
          </a:p>
        </p:txBody>
      </p:sp>
      <p:sp>
        <p:nvSpPr>
          <p:cNvPr id="6" name="Footer Placeholder 4">
            <a:extLst>
              <a:ext uri="{FF2B5EF4-FFF2-40B4-BE49-F238E27FC236}">
                <a16:creationId xmlns:a16="http://schemas.microsoft.com/office/drawing/2014/main" id="{08AE1931-AB3F-CF39-64E2-62B9F34659C7}"/>
              </a:ext>
            </a:extLst>
          </p:cNvPr>
          <p:cNvSpPr>
            <a:spLocks noGrp="1"/>
          </p:cNvSpPr>
          <p:nvPr>
            <p:ph type="ftr" sz="quarter" idx="11"/>
          </p:nvPr>
        </p:nvSpPr>
        <p:spPr>
          <a:xfrm>
            <a:off x="7244988" y="635067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0" name="Picture 9" descr="A blue and green logo&#10;&#10;AI-generated content may be incorrect.">
            <a:extLst>
              <a:ext uri="{FF2B5EF4-FFF2-40B4-BE49-F238E27FC236}">
                <a16:creationId xmlns:a16="http://schemas.microsoft.com/office/drawing/2014/main" id="{01612CA5-9F13-FE3B-7F80-6193E560E4B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0181" y="6377471"/>
            <a:ext cx="540000" cy="304375"/>
          </a:xfrm>
          <a:prstGeom prst="rect">
            <a:avLst/>
          </a:prstGeom>
        </p:spPr>
      </p:pic>
    </p:spTree>
    <p:extLst>
      <p:ext uri="{BB962C8B-B14F-4D97-AF65-F5344CB8AC3E}">
        <p14:creationId xmlns:p14="http://schemas.microsoft.com/office/powerpoint/2010/main" val="751126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6" name="Picture 2" descr="https://www.ehealth.fgov.be/file/ad17307cb17006fe0d8cf4f997fca3ebfdbd350a/725de192ed51cd431bba944e9a1a86e9563de984/ehealth.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36644" y="6244523"/>
            <a:ext cx="1117156" cy="3527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userDrawn="1"/>
        </p:nvSpPr>
        <p:spPr>
          <a:xfrm>
            <a:off x="0" y="0"/>
            <a:ext cx="12192000" cy="60350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ibre Franklin" panose="00000500000000000000" pitchFamily="2" charset="0"/>
            </a:endParaRPr>
          </a:p>
        </p:txBody>
      </p:sp>
      <p:sp>
        <p:nvSpPr>
          <p:cNvPr id="17" name="Title 1"/>
          <p:cNvSpPr>
            <a:spLocks noGrp="1"/>
          </p:cNvSpPr>
          <p:nvPr>
            <p:ph type="title"/>
          </p:nvPr>
        </p:nvSpPr>
        <p:spPr>
          <a:xfrm>
            <a:off x="839788" y="365125"/>
            <a:ext cx="10515600" cy="1163525"/>
          </a:xfrm>
        </p:spPr>
        <p:txBody>
          <a:bodyPr anchor="b"/>
          <a:lstStyle/>
          <a:p>
            <a:r>
              <a:rPr lang="en-US"/>
              <a:t>Click to edit Master title style</a:t>
            </a:r>
          </a:p>
        </p:txBody>
      </p:sp>
      <p:sp>
        <p:nvSpPr>
          <p:cNvPr id="18" name="Content Placeholder 2"/>
          <p:cNvSpPr>
            <a:spLocks noGrp="1"/>
          </p:cNvSpPr>
          <p:nvPr>
            <p:ph idx="1"/>
          </p:nvPr>
        </p:nvSpPr>
        <p:spPr>
          <a:xfrm>
            <a:off x="838200" y="2437881"/>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p:cNvSpPr>
            <a:spLocks noGrp="1"/>
          </p:cNvSpPr>
          <p:nvPr>
            <p:ph type="body" idx="12"/>
          </p:nvPr>
        </p:nvSpPr>
        <p:spPr>
          <a:xfrm>
            <a:off x="839788" y="1758248"/>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Content Placeholder 2"/>
          <p:cNvSpPr>
            <a:spLocks noGrp="1"/>
          </p:cNvSpPr>
          <p:nvPr>
            <p:ph idx="13"/>
          </p:nvPr>
        </p:nvSpPr>
        <p:spPr>
          <a:xfrm>
            <a:off x="8080919" y="2437881"/>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
          <p:cNvSpPr>
            <a:spLocks noGrp="1"/>
          </p:cNvSpPr>
          <p:nvPr>
            <p:ph type="body" idx="14"/>
          </p:nvPr>
        </p:nvSpPr>
        <p:spPr>
          <a:xfrm>
            <a:off x="8082507" y="1758248"/>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5" name="Content Placeholder 2"/>
          <p:cNvSpPr>
            <a:spLocks noGrp="1"/>
          </p:cNvSpPr>
          <p:nvPr>
            <p:ph idx="15"/>
          </p:nvPr>
        </p:nvSpPr>
        <p:spPr>
          <a:xfrm>
            <a:off x="4458766" y="2437881"/>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
          <p:cNvSpPr>
            <a:spLocks noGrp="1"/>
          </p:cNvSpPr>
          <p:nvPr>
            <p:ph type="body" idx="16"/>
          </p:nvPr>
        </p:nvSpPr>
        <p:spPr>
          <a:xfrm>
            <a:off x="4460354" y="1758248"/>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7" name="Content Placeholder 2"/>
          <p:cNvSpPr>
            <a:spLocks noGrp="1"/>
          </p:cNvSpPr>
          <p:nvPr>
            <p:ph idx="17"/>
          </p:nvPr>
        </p:nvSpPr>
        <p:spPr>
          <a:xfrm>
            <a:off x="838200" y="4433542"/>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
          <p:cNvSpPr>
            <a:spLocks noGrp="1"/>
          </p:cNvSpPr>
          <p:nvPr>
            <p:ph type="body" idx="18"/>
          </p:nvPr>
        </p:nvSpPr>
        <p:spPr>
          <a:xfrm>
            <a:off x="839788" y="3753909"/>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Content Placeholder 2"/>
          <p:cNvSpPr>
            <a:spLocks noGrp="1"/>
          </p:cNvSpPr>
          <p:nvPr>
            <p:ph idx="19"/>
          </p:nvPr>
        </p:nvSpPr>
        <p:spPr>
          <a:xfrm>
            <a:off x="8080919" y="4433542"/>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
          <p:cNvSpPr>
            <a:spLocks noGrp="1"/>
          </p:cNvSpPr>
          <p:nvPr>
            <p:ph type="body" idx="20"/>
          </p:nvPr>
        </p:nvSpPr>
        <p:spPr>
          <a:xfrm>
            <a:off x="8082507" y="3753909"/>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Content Placeholder 2"/>
          <p:cNvSpPr>
            <a:spLocks noGrp="1"/>
          </p:cNvSpPr>
          <p:nvPr>
            <p:ph idx="21"/>
          </p:nvPr>
        </p:nvSpPr>
        <p:spPr>
          <a:xfrm>
            <a:off x="4458766" y="4433542"/>
            <a:ext cx="3271787" cy="1086372"/>
          </a:xfrm>
        </p:spPr>
        <p:txBody>
          <a:bodyPr>
            <a:noAutofit/>
          </a:bodyPr>
          <a:lstStyle>
            <a:lvl1pPr marL="0" indent="0">
              <a:lnSpc>
                <a:spcPct val="150000"/>
              </a:lnSpc>
              <a:buFont typeface="Arial" panose="020B0604020202020204" pitchFamily="34" charset="0"/>
              <a:buNone/>
              <a:defRPr sz="1600">
                <a:solidFill>
                  <a:srgbClr val="1C1C1C"/>
                </a:solidFill>
                <a:latin typeface="Libre Franklin" panose="00000500000000000000" pitchFamily="2" charset="0"/>
              </a:defRPr>
            </a:lvl1pPr>
            <a:lvl2pPr marL="457200" indent="0">
              <a:lnSpc>
                <a:spcPct val="150000"/>
              </a:lnSpc>
              <a:buNone/>
              <a:defRPr sz="1400">
                <a:solidFill>
                  <a:srgbClr val="1C1C1C"/>
                </a:solidFill>
                <a:latin typeface="Libre Franklin" panose="00000500000000000000" pitchFamily="2" charset="0"/>
              </a:defRPr>
            </a:lvl2pPr>
            <a:lvl3pPr marL="914400" indent="0">
              <a:lnSpc>
                <a:spcPct val="150000"/>
              </a:lnSpc>
              <a:buNone/>
              <a:defRPr sz="1200">
                <a:solidFill>
                  <a:srgbClr val="1C1C1C"/>
                </a:solidFill>
                <a:latin typeface="Libre Franklin" panose="00000500000000000000" pitchFamily="2" charset="0"/>
              </a:defRPr>
            </a:lvl3pPr>
            <a:lvl4pPr marL="1371600" indent="0">
              <a:lnSpc>
                <a:spcPct val="150000"/>
              </a:lnSpc>
              <a:buNone/>
              <a:defRPr sz="1100">
                <a:solidFill>
                  <a:srgbClr val="1C1C1C"/>
                </a:solidFill>
                <a:latin typeface="Libre Franklin" panose="00000500000000000000" pitchFamily="2" charset="0"/>
              </a:defRPr>
            </a:lvl4pPr>
            <a:lvl5pPr marL="1828800" indent="0">
              <a:lnSpc>
                <a:spcPct val="150000"/>
              </a:lnSpc>
              <a:buNone/>
              <a:defRPr sz="1100">
                <a:solidFill>
                  <a:srgbClr val="1C1C1C"/>
                </a:solidFill>
                <a:latin typeface="Libre Franklin"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2"/>
          <p:cNvSpPr>
            <a:spLocks noGrp="1"/>
          </p:cNvSpPr>
          <p:nvPr>
            <p:ph type="body" idx="22"/>
          </p:nvPr>
        </p:nvSpPr>
        <p:spPr>
          <a:xfrm>
            <a:off x="4460354" y="3753909"/>
            <a:ext cx="3271293" cy="612071"/>
          </a:xfrm>
        </p:spPr>
        <p:txBody>
          <a:bodyPr anchor="ctr">
            <a:noAutofit/>
          </a:bodyPr>
          <a:lstStyle>
            <a:lvl1pPr marL="0" indent="0">
              <a:buNone/>
              <a:defRPr sz="2000" b="1">
                <a:solidFill>
                  <a:srgbClr val="087670"/>
                </a:solidFill>
                <a:latin typeface="Libre Franklin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3" name="Footer Placeholder 4"/>
          <p:cNvSpPr>
            <a:spLocks noGrp="1"/>
          </p:cNvSpPr>
          <p:nvPr>
            <p:ph type="ftr" sz="quarter" idx="11"/>
          </p:nvPr>
        </p:nvSpPr>
        <p:spPr>
          <a:xfrm>
            <a:off x="1995777" y="6264639"/>
            <a:ext cx="3490705" cy="365125"/>
          </a:xfrm>
        </p:spPr>
        <p:txBody>
          <a:bodyPr/>
          <a:lstStyle>
            <a:lvl1pPr algn="l">
              <a:defRPr sz="1100">
                <a:solidFill>
                  <a:schemeClr val="tx1">
                    <a:lumMod val="90000"/>
                    <a:lumOff val="10000"/>
                  </a:schemeClr>
                </a:solidFill>
                <a:latin typeface="Libre Franklin SemiBold" panose="00000700000000000000" pitchFamily="2" charset="0"/>
              </a:defRPr>
            </a:lvl1pPr>
          </a:lstStyle>
          <a:p>
            <a:endParaRPr lang="en-US"/>
          </a:p>
        </p:txBody>
      </p:sp>
      <p:sp>
        <p:nvSpPr>
          <p:cNvPr id="34" name="Date Placeholder 3"/>
          <p:cNvSpPr>
            <a:spLocks noGrp="1"/>
          </p:cNvSpPr>
          <p:nvPr>
            <p:ph type="dt" sz="half" idx="10"/>
          </p:nvPr>
        </p:nvSpPr>
        <p:spPr>
          <a:xfrm>
            <a:off x="1197178" y="6264639"/>
            <a:ext cx="798599" cy="365125"/>
          </a:xfrm>
        </p:spPr>
        <p:txBody>
          <a:bodyPr/>
          <a:lstStyle>
            <a:lvl1pPr>
              <a:defRPr sz="1000">
                <a:solidFill>
                  <a:schemeClr val="tx1">
                    <a:lumMod val="90000"/>
                    <a:lumOff val="10000"/>
                  </a:schemeClr>
                </a:solidFill>
                <a:latin typeface="Libre Franklin SemiBold" panose="00000700000000000000" pitchFamily="2" charset="0"/>
              </a:defRPr>
            </a:lvl1pPr>
          </a:lstStyle>
          <a:p>
            <a:fld id="{ECD0A39C-4C57-4068-89FE-FE3779C56D95}" type="datetime1">
              <a:rPr lang="fr-BE" smtClean="0"/>
              <a:t>15-10-26</a:t>
            </a:fld>
            <a:endParaRPr lang="en-US"/>
          </a:p>
        </p:txBody>
      </p:sp>
      <p:sp>
        <p:nvSpPr>
          <p:cNvPr id="2" name="Slide Number Placeholder 5">
            <a:extLst>
              <a:ext uri="{FF2B5EF4-FFF2-40B4-BE49-F238E27FC236}">
                <a16:creationId xmlns:a16="http://schemas.microsoft.com/office/drawing/2014/main" id="{143D2F6B-AF16-47AA-4EB0-B7BC9D50C399}"/>
              </a:ext>
            </a:extLst>
          </p:cNvPr>
          <p:cNvSpPr>
            <a:spLocks noGrp="1"/>
          </p:cNvSpPr>
          <p:nvPr>
            <p:ph type="sldNum" sz="quarter" idx="4"/>
          </p:nvPr>
        </p:nvSpPr>
        <p:spPr>
          <a:xfrm>
            <a:off x="9001125" y="6264639"/>
            <a:ext cx="2743200" cy="365125"/>
          </a:xfrm>
          <a:prstGeom prst="rect">
            <a:avLst/>
          </a:prstGeom>
        </p:spPr>
        <p:txBody>
          <a:bodyPr vert="horz" lIns="91440" tIns="45720" rIns="91440" bIns="45720" rtlCol="0" anchor="ctr"/>
          <a:lstStyle>
            <a:lvl1pPr algn="r">
              <a:defRPr sz="1000">
                <a:solidFill>
                  <a:schemeClr val="tx1">
                    <a:tint val="75000"/>
                  </a:schemeClr>
                </a:solidFill>
                <a:latin typeface="Libre Franklin" panose="00000500000000000000" pitchFamily="2" charset="0"/>
              </a:defRPr>
            </a:lvl1pPr>
          </a:lstStyle>
          <a:p>
            <a:fld id="{E1356E26-996F-433A-9CA0-83DB24D6E075}" type="slidenum">
              <a:rPr lang="en-US" smtClean="0"/>
              <a:pPr/>
              <a:t>‹#›</a:t>
            </a:fld>
            <a:endParaRPr lang="en-US" dirty="0"/>
          </a:p>
        </p:txBody>
      </p:sp>
    </p:spTree>
    <p:extLst>
      <p:ext uri="{BB962C8B-B14F-4D97-AF65-F5344CB8AC3E}">
        <p14:creationId xmlns:p14="http://schemas.microsoft.com/office/powerpoint/2010/main" val="2245934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with chart">
    <p:spTree>
      <p:nvGrpSpPr>
        <p:cNvPr id="1" name=""/>
        <p:cNvGrpSpPr/>
        <p:nvPr/>
      </p:nvGrpSpPr>
      <p:grpSpPr>
        <a:xfrm>
          <a:off x="0" y="0"/>
          <a:ext cx="0" cy="0"/>
          <a:chOff x="0" y="0"/>
          <a:chExt cx="0" cy="0"/>
        </a:xfrm>
      </p:grpSpPr>
      <p:sp>
        <p:nvSpPr>
          <p:cNvPr id="12" name="Chart Placeholder 7"/>
          <p:cNvSpPr>
            <a:spLocks noGrp="1"/>
          </p:cNvSpPr>
          <p:nvPr>
            <p:ph type="chart" sz="quarter" idx="12" hasCustomPrompt="1"/>
          </p:nvPr>
        </p:nvSpPr>
        <p:spPr>
          <a:xfrm>
            <a:off x="1504722" y="1853515"/>
            <a:ext cx="8438605" cy="3978874"/>
          </a:xfrm>
          <a:prstGeom prst="rect">
            <a:avLst/>
          </a:prstGeom>
        </p:spPr>
        <p:txBody>
          <a:bodyPr>
            <a:normAutofit/>
          </a:bodyPr>
          <a:lstStyle>
            <a:lvl1pPr marL="0" indent="0">
              <a:buNone/>
              <a:defRPr sz="1600">
                <a:latin typeface="Century Gothic" panose="020B0502020202020204" pitchFamily="34" charset="0"/>
              </a:defRPr>
            </a:lvl1pPr>
          </a:lstStyle>
          <a:p>
            <a:r>
              <a:rPr lang="en-US"/>
              <a:t>Click to add chart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0165" y="510250"/>
            <a:ext cx="334555" cy="328302"/>
          </a:xfrm>
          <a:prstGeom prst="rect">
            <a:avLst/>
          </a:prstGeom>
        </p:spPr>
      </p:pic>
      <p:sp>
        <p:nvSpPr>
          <p:cNvPr id="15" name="Footer Placeholder 14"/>
          <p:cNvSpPr>
            <a:spLocks noGrp="1"/>
          </p:cNvSpPr>
          <p:nvPr>
            <p:ph type="ftr" sz="quarter" idx="21"/>
          </p:nvPr>
        </p:nvSpPr>
        <p:spPr>
          <a:xfrm>
            <a:off x="1504720" y="6348112"/>
            <a:ext cx="9468079" cy="365125"/>
          </a:xfrm>
          <a:prstGeom prst="rect">
            <a:avLst/>
          </a:prstGeom>
        </p:spPr>
        <p:txBody>
          <a:bodyPr/>
          <a:lstStyle>
            <a:lvl1pPr algn="r">
              <a:defRPr>
                <a:solidFill>
                  <a:schemeClr val="tx1"/>
                </a:solidFill>
                <a:latin typeface="Calibri" panose="020F0502020204030204" pitchFamily="34" charset="0"/>
              </a:defRPr>
            </a:lvl1pPr>
          </a:lstStyle>
          <a:p>
            <a:endParaRPr lang="en-US"/>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21798" y="6203606"/>
            <a:ext cx="1100134" cy="654134"/>
          </a:xfrm>
          <a:prstGeom prst="rect">
            <a:avLst/>
          </a:prstGeom>
        </p:spPr>
      </p:pic>
      <p:sp>
        <p:nvSpPr>
          <p:cNvPr id="18" name="TextBox 17"/>
          <p:cNvSpPr txBox="1"/>
          <p:nvPr userDrawn="1"/>
        </p:nvSpPr>
        <p:spPr>
          <a:xfrm>
            <a:off x="11184532" y="6333824"/>
            <a:ext cx="480189" cy="276999"/>
          </a:xfrm>
          <a:prstGeom prst="rect">
            <a:avLst/>
          </a:prstGeom>
          <a:noFill/>
        </p:spPr>
        <p:txBody>
          <a:bodyPr wrap="square" rtlCol="0" anchor="ctr">
            <a:spAutoFit/>
          </a:bodyPr>
          <a:lstStyle/>
          <a:p>
            <a:pPr algn="ctr"/>
            <a:fld id="{0ADA4FF2-C4CA-46C5-86BF-D39CCB416EEE}" type="slidenum">
              <a:rPr lang="en-US" sz="1200" b="1" smtClean="0">
                <a:solidFill>
                  <a:schemeClr val="bg1"/>
                </a:solidFill>
                <a:latin typeface="Century Gothic" panose="020B0502020202020204" pitchFamily="34" charset="0"/>
              </a:rPr>
              <a:t>‹#›</a:t>
            </a:fld>
            <a:endParaRPr lang="en-US" sz="1200" b="1">
              <a:solidFill>
                <a:schemeClr val="bg1"/>
              </a:solidFill>
              <a:latin typeface="Century Gothic" panose="020B0502020202020204" pitchFamily="34" charset="0"/>
            </a:endParaRPr>
          </a:p>
        </p:txBody>
      </p:sp>
      <p:sp>
        <p:nvSpPr>
          <p:cNvPr id="19" name="Text Placeholder 4"/>
          <p:cNvSpPr>
            <a:spLocks noGrp="1"/>
          </p:cNvSpPr>
          <p:nvPr>
            <p:ph type="body" sz="quarter" idx="19" hasCustomPrompt="1"/>
          </p:nvPr>
        </p:nvSpPr>
        <p:spPr>
          <a:xfrm>
            <a:off x="1504722" y="674401"/>
            <a:ext cx="8438605" cy="654554"/>
          </a:xfrm>
        </p:spPr>
        <p:txBody>
          <a:bodyPr anchor="ctr">
            <a:noAutofit/>
          </a:bodyPr>
          <a:lstStyle>
            <a:lvl1pPr marL="0" indent="0" algn="l">
              <a:buNone/>
              <a:defRPr sz="2800" b="1" spc="100" baseline="0">
                <a:solidFill>
                  <a:srgbClr val="5DC5D2"/>
                </a:solidFill>
                <a:latin typeface="Calibri" panose="020F0502020204030204" pitchFamily="34" charset="0"/>
              </a:defRPr>
            </a:lvl1pPr>
          </a:lstStyle>
          <a:p>
            <a:pPr lvl="0"/>
            <a:r>
              <a:rPr lang="en-US"/>
              <a:t>Click to add a title</a:t>
            </a:r>
          </a:p>
        </p:txBody>
      </p:sp>
      <p:pic>
        <p:nvPicPr>
          <p:cNvPr id="9" name="Picture 8">
            <a:extLst>
              <a:ext uri="{FF2B5EF4-FFF2-40B4-BE49-F238E27FC236}">
                <a16:creationId xmlns:a16="http://schemas.microsoft.com/office/drawing/2014/main" id="{78EC0064-5AB9-4D79-ABD7-9513CB9C05D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28126" y="322651"/>
            <a:ext cx="1214590" cy="298276"/>
          </a:xfrm>
          <a:prstGeom prst="rect">
            <a:avLst/>
          </a:prstGeom>
        </p:spPr>
      </p:pic>
    </p:spTree>
    <p:extLst>
      <p:ext uri="{BB962C8B-B14F-4D97-AF65-F5344CB8AC3E}">
        <p14:creationId xmlns:p14="http://schemas.microsoft.com/office/powerpoint/2010/main" val="1638628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23392" y="188640"/>
            <a:ext cx="10972800" cy="922114"/>
          </a:xfrm>
          <a:prstGeom prst="rect">
            <a:avLst/>
          </a:prstGeom>
        </p:spPr>
        <p:txBody>
          <a:bodyPr rtlCol="0">
            <a:normAutofit/>
          </a:bodyPr>
          <a:lstStyle>
            <a:lvl1pPr>
              <a:defRPr sz="4000" b="0">
                <a:solidFill>
                  <a:srgbClr val="0087BE"/>
                </a:solidFill>
              </a:defRPr>
            </a:lvl1pPr>
          </a:lstStyle>
          <a:p>
            <a:r>
              <a:rPr lang="en-US" dirty="0"/>
              <a:t>Click to edit Master title style</a:t>
            </a:r>
            <a:endParaRPr lang="en-GB" dirty="0"/>
          </a:p>
        </p:txBody>
      </p:sp>
      <p:sp>
        <p:nvSpPr>
          <p:cNvPr id="8" name="Text Placeholder 2"/>
          <p:cNvSpPr>
            <a:spLocks noGrp="1"/>
          </p:cNvSpPr>
          <p:nvPr>
            <p:ph idx="1"/>
          </p:nvPr>
        </p:nvSpPr>
        <p:spPr>
          <a:xfrm>
            <a:off x="609600" y="1196752"/>
            <a:ext cx="10972800" cy="5112568"/>
          </a:xfrm>
          <a:prstGeom prst="rect">
            <a:avLst/>
          </a:prstGeom>
        </p:spPr>
        <p:txBody>
          <a:bodyPr rtlCol="0">
            <a:normAutofit/>
          </a:bodyPr>
          <a:lstStyle>
            <a:lvl1pPr>
              <a:defRPr sz="2200"/>
            </a:lvl1pPr>
            <a:lvl2pPr marL="742950" indent="-285750">
              <a:buFont typeface="Calibri" panose="020F0502020204030204" pitchFamily="34" charset="0"/>
              <a:buChar char="-"/>
              <a:defRPr sz="1800"/>
            </a:lvl2pPr>
            <a:lvl3pPr>
              <a:defRPr sz="1600"/>
            </a:lvl3pPr>
            <a:lvl4pPr marL="1600200" indent="-228600">
              <a:buFont typeface="Calibri" panose="020F0502020204030204" pitchFamily="34" charset="0"/>
              <a:buChar char="-"/>
              <a:defRPr sz="1600"/>
            </a:lvl4pPr>
            <a:lvl5pPr>
              <a:defRPr sz="160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4" name="Slide Number Placeholder 5"/>
          <p:cNvSpPr>
            <a:spLocks noGrp="1"/>
          </p:cNvSpPr>
          <p:nvPr>
            <p:ph type="sldNum" sz="quarter" idx="10"/>
          </p:nvPr>
        </p:nvSpPr>
        <p:spPr/>
        <p:txBody>
          <a:bodyPr/>
          <a:lstStyle>
            <a:lvl1pPr>
              <a:defRPr/>
            </a:lvl1pPr>
          </a:lstStyle>
          <a:p>
            <a:pPr>
              <a:defRPr/>
            </a:pPr>
            <a:fld id="{7A7F1E79-8225-48A0-95BD-5254C3720E2D}" type="slidenum">
              <a:rPr lang="en-GB"/>
              <a:pPr>
                <a:defRPr/>
              </a:pPr>
              <a:t>‹#›</a:t>
            </a:fld>
            <a:endParaRPr lang="en-GB" dirty="0"/>
          </a:p>
        </p:txBody>
      </p:sp>
      <p:sp>
        <p:nvSpPr>
          <p:cNvPr id="5" name="Date Placeholder 1"/>
          <p:cNvSpPr>
            <a:spLocks noGrp="1"/>
          </p:cNvSpPr>
          <p:nvPr>
            <p:ph type="dt" sz="half" idx="11"/>
          </p:nvPr>
        </p:nvSpPr>
        <p:spPr>
          <a:xfrm>
            <a:off x="839416" y="6453336"/>
            <a:ext cx="1151103" cy="365125"/>
          </a:xfrm>
          <a:prstGeom prst="rect">
            <a:avLst/>
          </a:prstGeom>
        </p:spPr>
        <p:txBody>
          <a:bodyPr/>
          <a:lstStyle>
            <a:lvl1pPr fontAlgn="auto">
              <a:spcBef>
                <a:spcPts val="0"/>
              </a:spcBef>
              <a:spcAft>
                <a:spcPts val="0"/>
              </a:spcAft>
              <a:defRPr sz="1200">
                <a:latin typeface="+mn-lt"/>
                <a:cs typeface="+mn-cs"/>
              </a:defRPr>
            </a:lvl1pPr>
          </a:lstStyle>
          <a:p>
            <a:pPr>
              <a:defRPr/>
            </a:pPr>
            <a:r>
              <a:rPr lang="en-US"/>
              <a:t>07/11/2023</a:t>
            </a:r>
            <a:endParaRPr lang="en-GB" dirty="0"/>
          </a:p>
        </p:txBody>
      </p:sp>
    </p:spTree>
    <p:extLst>
      <p:ext uri="{BB962C8B-B14F-4D97-AF65-F5344CB8AC3E}">
        <p14:creationId xmlns:p14="http://schemas.microsoft.com/office/powerpoint/2010/main" val="3917211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599" y="188640"/>
            <a:ext cx="10962851" cy="759611"/>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9" name="Text Placeholder 2"/>
          <p:cNvSpPr>
            <a:spLocks noGrp="1"/>
          </p:cNvSpPr>
          <p:nvPr>
            <p:ph type="body" idx="1"/>
          </p:nvPr>
        </p:nvSpPr>
        <p:spPr>
          <a:xfrm>
            <a:off x="609600" y="1052738"/>
            <a:ext cx="10972800" cy="5472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4"/>
          </p:nvPr>
        </p:nvSpPr>
        <p:spPr>
          <a:xfrm>
            <a:off x="4691360" y="6525344"/>
            <a:ext cx="2844800" cy="29312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a:t>
            </a:fld>
            <a:r>
              <a:rPr lang="fr-BE" dirty="0"/>
              <a:t> </a:t>
            </a:r>
          </a:p>
        </p:txBody>
      </p:sp>
    </p:spTree>
    <p:extLst>
      <p:ext uri="{BB962C8B-B14F-4D97-AF65-F5344CB8AC3E}">
        <p14:creationId xmlns:p14="http://schemas.microsoft.com/office/powerpoint/2010/main" val="1735913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ctr" defTabSz="914384" rtl="0" eaLnBrk="1" latinLnBrk="0" hangingPunct="1">
        <a:spcBef>
          <a:spcPct val="0"/>
        </a:spcBef>
        <a:buNone/>
        <a:defRPr sz="3599" kern="1200">
          <a:solidFill>
            <a:schemeClr val="bg1">
              <a:lumMod val="50000"/>
            </a:schemeClr>
          </a:solidFill>
          <a:latin typeface="+mn-lt"/>
          <a:ea typeface="+mj-ea"/>
          <a:cs typeface="Arial" panose="020B0604020202020204" pitchFamily="34" charset="0"/>
        </a:defRPr>
      </a:lvl1pPr>
    </p:titleStyle>
    <p:body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7" algn="l" defTabSz="914384" rtl="0" eaLnBrk="1" latinLnBrk="0" hangingPunct="1">
        <a:defRPr sz="1800" kern="1200">
          <a:solidFill>
            <a:schemeClr val="tx1"/>
          </a:solidFill>
          <a:latin typeface="+mn-lt"/>
          <a:ea typeface="+mn-ea"/>
          <a:cs typeface="+mn-cs"/>
        </a:defRPr>
      </a:lvl4pPr>
      <a:lvl5pPr marL="1828767" algn="l" defTabSz="914384" rtl="0" eaLnBrk="1" latinLnBrk="0" hangingPunct="1">
        <a:defRPr sz="1800" kern="1200">
          <a:solidFill>
            <a:schemeClr val="tx1"/>
          </a:solidFill>
          <a:latin typeface="+mn-lt"/>
          <a:ea typeface="+mn-ea"/>
          <a:cs typeface="+mn-cs"/>
        </a:defRPr>
      </a:lvl5pPr>
      <a:lvl6pPr marL="2285961"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3" algn="l" defTabSz="914384" rtl="0" eaLnBrk="1" latinLnBrk="0" hangingPunct="1">
        <a:defRPr sz="1800" kern="1200">
          <a:solidFill>
            <a:schemeClr val="tx1"/>
          </a:solidFill>
          <a:latin typeface="+mn-lt"/>
          <a:ea typeface="+mn-ea"/>
          <a:cs typeface="+mn-cs"/>
        </a:defRPr>
      </a:lvl8pPr>
      <a:lvl9pPr marL="3657537" algn="l" defTabSz="91438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frankrobben.be/fr/le-caractere-juridique-des-deliberations-du-comite-de-securite-de-linformation-cs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ehealth.fgov.be/ehealthplatform/fr/comite-de-securite-de-linformatio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685749-CE40-97DA-7789-0F11ECF819CC}"/>
              </a:ext>
            </a:extLst>
          </p:cNvPr>
          <p:cNvSpPr>
            <a:spLocks noGrp="1"/>
          </p:cNvSpPr>
          <p:nvPr>
            <p:ph type="ctrTitle"/>
          </p:nvPr>
        </p:nvSpPr>
        <p:spPr>
          <a:xfrm>
            <a:off x="914400" y="1958975"/>
            <a:ext cx="10363200" cy="1470025"/>
          </a:xfrm>
        </p:spPr>
        <p:txBody>
          <a:bodyPr/>
          <a:lstStyle/>
          <a:p>
            <a:r>
              <a:rPr lang="fr-BE" dirty="0"/>
              <a:t>Comité de </a:t>
            </a:r>
            <a:r>
              <a:rPr lang="nl-BE" dirty="0"/>
              <a:t>s</a:t>
            </a:r>
            <a:r>
              <a:rPr lang="fr-BE" dirty="0" err="1"/>
              <a:t>écurité</a:t>
            </a:r>
            <a:r>
              <a:rPr lang="fr-BE" dirty="0"/>
              <a:t> de l’information (CSI)</a:t>
            </a:r>
            <a:endParaRPr lang="en-BE" dirty="0"/>
          </a:p>
        </p:txBody>
      </p:sp>
      <p:sp>
        <p:nvSpPr>
          <p:cNvPr id="3" name="Slide Number Placeholder 2">
            <a:extLst>
              <a:ext uri="{FF2B5EF4-FFF2-40B4-BE49-F238E27FC236}">
                <a16:creationId xmlns:a16="http://schemas.microsoft.com/office/drawing/2014/main" id="{74BF0A98-82BE-F815-C232-FA8BE7A712E9}"/>
              </a:ext>
            </a:extLst>
          </p:cNvPr>
          <p:cNvSpPr>
            <a:spLocks noGrp="1"/>
          </p:cNvSpPr>
          <p:nvPr>
            <p:ph type="sldNum" sz="quarter" idx="4294967295"/>
          </p:nvPr>
        </p:nvSpPr>
        <p:spPr>
          <a:xfrm>
            <a:off x="9347200" y="6453188"/>
            <a:ext cx="2844800" cy="365125"/>
          </a:xfrm>
        </p:spPr>
        <p:txBody>
          <a:bodyPr/>
          <a:lstStyle/>
          <a:p>
            <a:r>
              <a:rPr lang="fr-BE"/>
              <a:t> </a:t>
            </a:r>
            <a:fld id="{30A9230E-FFBB-4CCB-ABD7-198084EDE768}" type="slidenum">
              <a:rPr lang="fr-BE" smtClean="0"/>
              <a:pPr/>
              <a:t>1</a:t>
            </a:fld>
            <a:r>
              <a:rPr lang="fr-BE"/>
              <a:t> </a:t>
            </a:r>
            <a:endParaRPr lang="fr-BE" dirty="0"/>
          </a:p>
        </p:txBody>
      </p:sp>
    </p:spTree>
    <p:extLst>
      <p:ext uri="{BB962C8B-B14F-4D97-AF65-F5344CB8AC3E}">
        <p14:creationId xmlns:p14="http://schemas.microsoft.com/office/powerpoint/2010/main" val="3171022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17242D0-EA4D-E74D-01A0-5B6C3BF706D5}"/>
              </a:ext>
            </a:extLst>
          </p:cNvPr>
          <p:cNvSpPr>
            <a:spLocks noGrp="1"/>
          </p:cNvSpPr>
          <p:nvPr>
            <p:ph idx="1"/>
          </p:nvPr>
        </p:nvSpPr>
        <p:spPr/>
        <p:txBody>
          <a:bodyPr>
            <a:normAutofit lnSpcReduction="10000"/>
          </a:bodyPr>
          <a:lstStyle/>
          <a:p>
            <a:r>
              <a:rPr lang="fr-BE" noProof="0" dirty="0"/>
              <a:t>clearing </a:t>
            </a:r>
            <a:r>
              <a:rPr lang="fr-BE" noProof="0" dirty="0" err="1"/>
              <a:t>houses</a:t>
            </a:r>
            <a:r>
              <a:rPr lang="fr-BE" noProof="0" dirty="0"/>
              <a:t> (modèle SWIFT)</a:t>
            </a:r>
          </a:p>
          <a:p>
            <a:pPr lvl="1"/>
            <a:r>
              <a:rPr lang="fr-BE" noProof="0" dirty="0"/>
              <a:t>Banque Carrefour de la sécurité sociale (BCSS)</a:t>
            </a:r>
          </a:p>
          <a:p>
            <a:pPr lvl="1"/>
            <a:r>
              <a:rPr lang="fr-BE" noProof="0" dirty="0"/>
              <a:t>Plate-forme eHealth</a:t>
            </a:r>
          </a:p>
          <a:p>
            <a:pPr lvl="1"/>
            <a:r>
              <a:rPr lang="fr-BE" noProof="0" dirty="0"/>
              <a:t>SPF BOSA – DG Simplification &amp; Digitalisation</a:t>
            </a:r>
          </a:p>
          <a:p>
            <a:pPr lvl="1"/>
            <a:r>
              <a:rPr lang="fr-BE" noProof="0" dirty="0"/>
              <a:t>L’Agence des données de (soins de) santé (ADS</a:t>
            </a:r>
            <a:r>
              <a:rPr lang="nl-BE" dirty="0"/>
              <a:t>)</a:t>
            </a:r>
            <a:endParaRPr lang="fr-FR" dirty="0"/>
          </a:p>
          <a:p>
            <a:r>
              <a:rPr lang="en-BE" dirty="0"/>
              <a:t>c</a:t>
            </a:r>
            <a:r>
              <a:rPr lang="fr-FR" dirty="0" err="1"/>
              <a:t>aractéristiques</a:t>
            </a:r>
            <a:endParaRPr lang="en-BE" dirty="0"/>
          </a:p>
          <a:p>
            <a:pPr lvl="1"/>
            <a:r>
              <a:rPr lang="fr-BE" noProof="0" dirty="0"/>
              <a:t>les clearing </a:t>
            </a:r>
            <a:r>
              <a:rPr lang="fr-BE" noProof="0" dirty="0" err="1"/>
              <a:t>houses</a:t>
            </a:r>
            <a:r>
              <a:rPr lang="fr-BE" noProof="0" dirty="0"/>
              <a:t> ne possèdent pas de mandat pour le traitement substantiel des données (le stockage et le traitement des données sont décentralisés)</a:t>
            </a:r>
          </a:p>
          <a:p>
            <a:pPr lvl="1"/>
            <a:r>
              <a:rPr lang="en-BE" dirty="0"/>
              <a:t>a</a:t>
            </a:r>
            <a:r>
              <a:rPr lang="fr-FR" dirty="0" err="1"/>
              <a:t>gissant</a:t>
            </a:r>
            <a:r>
              <a:rPr lang="fr-FR" dirty="0"/>
              <a:t> en tant que tiers de confiance, ils surveillent proactivement le respect des mesures de sécurité de l’information lors des échanges </a:t>
            </a:r>
            <a:r>
              <a:rPr lang="en-BE" dirty="0"/>
              <a:t>et/</a:t>
            </a:r>
            <a:r>
              <a:rPr lang="en-BE" dirty="0" err="1"/>
              <a:t>ou</a:t>
            </a:r>
            <a:r>
              <a:rPr lang="en-BE" dirty="0"/>
              <a:t> de</a:t>
            </a:r>
            <a:r>
              <a:rPr lang="nl-BE" dirty="0"/>
              <a:t>s</a:t>
            </a:r>
            <a:r>
              <a:rPr lang="en-BE" dirty="0"/>
              <a:t> </a:t>
            </a:r>
            <a:r>
              <a:rPr lang="en-BE" dirty="0" err="1"/>
              <a:t>couplage</a:t>
            </a:r>
            <a:r>
              <a:rPr lang="nl-BE" dirty="0"/>
              <a:t>s</a:t>
            </a:r>
            <a:r>
              <a:rPr lang="en-BE" dirty="0"/>
              <a:t> </a:t>
            </a:r>
            <a:r>
              <a:rPr lang="fr-FR" dirty="0"/>
              <a:t>de données</a:t>
            </a:r>
            <a:endParaRPr lang="en-BE" dirty="0"/>
          </a:p>
          <a:p>
            <a:r>
              <a:rPr lang="en-BE" dirty="0"/>
              <a:t>p</a:t>
            </a:r>
            <a:r>
              <a:rPr lang="fr-FR" dirty="0"/>
              <a:t>réparation des dossiers </a:t>
            </a:r>
            <a:r>
              <a:rPr lang="en-BE" dirty="0"/>
              <a:t>du CSI</a:t>
            </a:r>
          </a:p>
          <a:p>
            <a:pPr lvl="1"/>
            <a:r>
              <a:rPr lang="en-BE" dirty="0"/>
              <a:t>p</a:t>
            </a:r>
            <a:r>
              <a:rPr lang="fr-FR" dirty="0" err="1"/>
              <a:t>ar</a:t>
            </a:r>
            <a:r>
              <a:rPr lang="fr-FR" dirty="0"/>
              <a:t> des juristes des différentes c</a:t>
            </a:r>
            <a:r>
              <a:rPr lang="en-BE" dirty="0" err="1"/>
              <a:t>learing</a:t>
            </a:r>
            <a:r>
              <a:rPr lang="en-BE" dirty="0"/>
              <a:t> houses</a:t>
            </a:r>
          </a:p>
          <a:p>
            <a:pPr lvl="1"/>
            <a:r>
              <a:rPr lang="en-BE" dirty="0"/>
              <a:t>s</a:t>
            </a:r>
            <a:r>
              <a:rPr lang="fr-FR" dirty="0" err="1"/>
              <a:t>pécialisés</a:t>
            </a:r>
            <a:r>
              <a:rPr lang="fr-FR" dirty="0"/>
              <a:t> en sécurité de l’information</a:t>
            </a:r>
            <a:endParaRPr lang="en-BE" dirty="0"/>
          </a:p>
          <a:p>
            <a:r>
              <a:rPr lang="en-BE" dirty="0"/>
              <a:t>d</a:t>
            </a:r>
            <a:r>
              <a:rPr lang="fr-FR" dirty="0" err="1"/>
              <a:t>écision</a:t>
            </a:r>
            <a:r>
              <a:rPr lang="fr-FR" dirty="0"/>
              <a:t> finale par </a:t>
            </a:r>
            <a:r>
              <a:rPr lang="en-BE" dirty="0"/>
              <a:t>le CSI en tant </a:t>
            </a:r>
            <a:r>
              <a:rPr lang="en-BE" dirty="0" err="1"/>
              <a:t>qu’o</a:t>
            </a:r>
            <a:r>
              <a:rPr lang="fr-FR" dirty="0" err="1"/>
              <a:t>rganisme</a:t>
            </a:r>
            <a:r>
              <a:rPr lang="fr-FR" dirty="0"/>
              <a:t> indépendant</a:t>
            </a:r>
            <a:endParaRPr lang="nl-BE" dirty="0"/>
          </a:p>
        </p:txBody>
      </p:sp>
      <p:sp>
        <p:nvSpPr>
          <p:cNvPr id="3" name="Tijdelijke aanduiding voor dianummer 2">
            <a:extLst>
              <a:ext uri="{FF2B5EF4-FFF2-40B4-BE49-F238E27FC236}">
                <a16:creationId xmlns:a16="http://schemas.microsoft.com/office/drawing/2014/main" id="{8D5C3687-E6A0-9005-5CD9-3BE1748C8DA3}"/>
              </a:ext>
            </a:extLst>
          </p:cNvPr>
          <p:cNvSpPr>
            <a:spLocks noGrp="1"/>
          </p:cNvSpPr>
          <p:nvPr>
            <p:ph type="sldNum" sz="quarter" idx="4"/>
          </p:nvPr>
        </p:nvSpPr>
        <p:spPr/>
        <p:txBody>
          <a:bodyPr/>
          <a:lstStyle/>
          <a:p>
            <a:r>
              <a:rPr lang="fr-BE"/>
              <a:t> </a:t>
            </a:r>
            <a:fld id="{30A9230E-FFBB-4CCB-ABD7-198084EDE768}" type="slidenum">
              <a:rPr lang="fr-BE" smtClean="0"/>
              <a:pPr/>
              <a:t>2</a:t>
            </a:fld>
            <a:r>
              <a:rPr lang="fr-BE"/>
              <a:t> </a:t>
            </a:r>
            <a:endParaRPr lang="fr-BE" dirty="0"/>
          </a:p>
        </p:txBody>
      </p:sp>
      <p:sp>
        <p:nvSpPr>
          <p:cNvPr id="4" name="Titel 3">
            <a:extLst>
              <a:ext uri="{FF2B5EF4-FFF2-40B4-BE49-F238E27FC236}">
                <a16:creationId xmlns:a16="http://schemas.microsoft.com/office/drawing/2014/main" id="{6FF2EBF4-90EA-93F1-EB66-F42E7FF5EAF7}"/>
              </a:ext>
            </a:extLst>
          </p:cNvPr>
          <p:cNvSpPr>
            <a:spLocks noGrp="1"/>
          </p:cNvSpPr>
          <p:nvPr>
            <p:ph type="title"/>
          </p:nvPr>
        </p:nvSpPr>
        <p:spPr/>
        <p:txBody>
          <a:bodyPr/>
          <a:lstStyle/>
          <a:p>
            <a:r>
              <a:rPr lang="en-BE" dirty="0"/>
              <a:t>Raison d’être du CSI (1/3)</a:t>
            </a:r>
            <a:endParaRPr lang="nl-BE" dirty="0"/>
          </a:p>
        </p:txBody>
      </p:sp>
    </p:spTree>
    <p:extLst>
      <p:ext uri="{BB962C8B-B14F-4D97-AF65-F5344CB8AC3E}">
        <p14:creationId xmlns:p14="http://schemas.microsoft.com/office/powerpoint/2010/main" val="2699225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CE6BB4D-D39A-E55C-F215-44C6E32C0447}"/>
              </a:ext>
            </a:extLst>
          </p:cNvPr>
          <p:cNvSpPr>
            <a:spLocks noGrp="1"/>
          </p:cNvSpPr>
          <p:nvPr>
            <p:ph idx="1"/>
          </p:nvPr>
        </p:nvSpPr>
        <p:spPr/>
        <p:txBody>
          <a:bodyPr>
            <a:normAutofit/>
          </a:bodyPr>
          <a:lstStyle/>
          <a:p>
            <a:r>
              <a:rPr lang="fr-BE" noProof="0" dirty="0"/>
              <a:t>facteur de succès critique à la poursuite du développement flexible, sûr et conforme au droit du partage des données</a:t>
            </a:r>
          </a:p>
          <a:p>
            <a:pPr lvl="1"/>
            <a:r>
              <a:rPr lang="fr-BE" noProof="0" dirty="0"/>
              <a:t>dans le secteur social</a:t>
            </a:r>
          </a:p>
          <a:p>
            <a:pPr lvl="1"/>
            <a:r>
              <a:rPr lang="fr-BE" noProof="0" dirty="0"/>
              <a:t>dans le secteur de la santé</a:t>
            </a:r>
          </a:p>
          <a:p>
            <a:pPr lvl="1"/>
            <a:r>
              <a:rPr lang="fr-BE" noProof="0" dirty="0"/>
              <a:t>au sein de l'administration fédérale</a:t>
            </a:r>
          </a:p>
          <a:p>
            <a:r>
              <a:rPr lang="fr-BE" noProof="0" dirty="0"/>
              <a:t>organe indépendant chargé de déterminer quelles données à caractère personnel peuvent être partagées et à quelles conditions de sécurité</a:t>
            </a:r>
          </a:p>
          <a:p>
            <a:r>
              <a:rPr lang="fr-BE" noProof="0" dirty="0"/>
              <a:t>garant du respect des principes fondamentaux de la protection des données</a:t>
            </a:r>
          </a:p>
          <a:p>
            <a:pPr lvl="1"/>
            <a:r>
              <a:rPr lang="fr-BE" noProof="0" dirty="0"/>
              <a:t>limitation des finalités</a:t>
            </a:r>
          </a:p>
          <a:p>
            <a:pPr lvl="1"/>
            <a:r>
              <a:rPr lang="fr-BE" noProof="0" dirty="0"/>
              <a:t>traitement minimal des données et limitation de la conservation (proportionnalité)</a:t>
            </a:r>
          </a:p>
          <a:p>
            <a:pPr lvl="1"/>
            <a:r>
              <a:rPr lang="fr-BE" noProof="0" dirty="0"/>
              <a:t>intégrité et confidentialité (sécurité)</a:t>
            </a:r>
          </a:p>
          <a:p>
            <a:pPr lvl="1"/>
            <a:r>
              <a:rPr lang="fr-BE" noProof="0" dirty="0"/>
              <a:t>transparence vis-à-vis de la personne concernée</a:t>
            </a:r>
            <a:br>
              <a:rPr lang="fr-BE" noProof="0" dirty="0"/>
            </a:br>
            <a:endParaRPr lang="fr-BE" noProof="0" dirty="0"/>
          </a:p>
        </p:txBody>
      </p:sp>
      <p:sp>
        <p:nvSpPr>
          <p:cNvPr id="3" name="Tijdelijke aanduiding voor dianummer 2">
            <a:extLst>
              <a:ext uri="{FF2B5EF4-FFF2-40B4-BE49-F238E27FC236}">
                <a16:creationId xmlns:a16="http://schemas.microsoft.com/office/drawing/2014/main" id="{737A1ECE-FC37-7174-4D4D-FBE3F29B17EE}"/>
              </a:ext>
            </a:extLst>
          </p:cNvPr>
          <p:cNvSpPr>
            <a:spLocks noGrp="1"/>
          </p:cNvSpPr>
          <p:nvPr>
            <p:ph type="sldNum" sz="quarter" idx="4"/>
          </p:nvPr>
        </p:nvSpPr>
        <p:spPr/>
        <p:txBody>
          <a:bodyPr/>
          <a:lstStyle/>
          <a:p>
            <a:r>
              <a:rPr lang="fr-BE"/>
              <a:t> </a:t>
            </a:r>
            <a:fld id="{30A9230E-FFBB-4CCB-ABD7-198084EDE768}" type="slidenum">
              <a:rPr lang="fr-BE" smtClean="0"/>
              <a:pPr/>
              <a:t>3</a:t>
            </a:fld>
            <a:r>
              <a:rPr lang="fr-BE"/>
              <a:t> </a:t>
            </a:r>
            <a:endParaRPr lang="fr-BE" dirty="0"/>
          </a:p>
        </p:txBody>
      </p:sp>
      <p:sp>
        <p:nvSpPr>
          <p:cNvPr id="4" name="Titel 3">
            <a:extLst>
              <a:ext uri="{FF2B5EF4-FFF2-40B4-BE49-F238E27FC236}">
                <a16:creationId xmlns:a16="http://schemas.microsoft.com/office/drawing/2014/main" id="{7CEE656F-F7E4-4619-C3CE-F0AC5F6CED81}"/>
              </a:ext>
            </a:extLst>
          </p:cNvPr>
          <p:cNvSpPr>
            <a:spLocks noGrp="1"/>
          </p:cNvSpPr>
          <p:nvPr>
            <p:ph type="title"/>
          </p:nvPr>
        </p:nvSpPr>
        <p:spPr/>
        <p:txBody>
          <a:bodyPr/>
          <a:lstStyle/>
          <a:p>
            <a:r>
              <a:rPr lang="en-BE" dirty="0"/>
              <a:t>Raison d’être du CSI (2/3)</a:t>
            </a:r>
            <a:endParaRPr lang="nl-BE" dirty="0"/>
          </a:p>
        </p:txBody>
      </p:sp>
    </p:spTree>
    <p:extLst>
      <p:ext uri="{BB962C8B-B14F-4D97-AF65-F5344CB8AC3E}">
        <p14:creationId xmlns:p14="http://schemas.microsoft.com/office/powerpoint/2010/main" val="2143663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6F80246-1D46-CA83-78E2-FC8EC8A6F81E}"/>
              </a:ext>
            </a:extLst>
          </p:cNvPr>
          <p:cNvSpPr>
            <a:spLocks noGrp="1"/>
          </p:cNvSpPr>
          <p:nvPr>
            <p:ph idx="1"/>
          </p:nvPr>
        </p:nvSpPr>
        <p:spPr/>
        <p:txBody>
          <a:bodyPr>
            <a:normAutofit/>
          </a:bodyPr>
          <a:lstStyle/>
          <a:p>
            <a:r>
              <a:rPr lang="fr-BE" noProof="0" dirty="0"/>
              <a:t>les délibérations du CSI</a:t>
            </a:r>
          </a:p>
          <a:p>
            <a:pPr lvl="1"/>
            <a:r>
              <a:rPr lang="fr-BE" noProof="0" dirty="0"/>
              <a:t>encouragent les acteurs des secteurs concernés à procéder au partage des données nécessaires, en garantissant la sécurité de l'information et la protection de la vie privée</a:t>
            </a:r>
          </a:p>
          <a:p>
            <a:pPr lvl="1"/>
            <a:r>
              <a:rPr lang="fr-BE" noProof="0" dirty="0"/>
              <a:t>offrent aux acteurs des secteurs concernés une sécurité juridique quant au fait que le partage de données est légalement autorisé s’il respecte strictement les conditions énoncées dans les délibérations</a:t>
            </a:r>
          </a:p>
          <a:p>
            <a:pPr marL="355600" lvl="1" indent="0">
              <a:buNone/>
            </a:pPr>
            <a:endParaRPr lang="fr-BE" noProof="0" dirty="0"/>
          </a:p>
          <a:p>
            <a:r>
              <a:rPr lang="fr-BE" noProof="0" dirty="0"/>
              <a:t>en l’absence de sécurité juridique</a:t>
            </a:r>
          </a:p>
          <a:p>
            <a:pPr lvl="1"/>
            <a:r>
              <a:rPr lang="fr-BE" noProof="0" dirty="0"/>
              <a:t>le partage des données nécessaires risque de ne plus être effectué par certains acteurs</a:t>
            </a:r>
          </a:p>
          <a:p>
            <a:pPr lvl="1"/>
            <a:r>
              <a:rPr lang="fr-BE" noProof="0" dirty="0"/>
              <a:t>l’avance que la Belgique a acquise au niveau international en matière de partage de données risque de se perdre</a:t>
            </a:r>
            <a:br>
              <a:rPr lang="fr-BE" noProof="0" dirty="0"/>
            </a:br>
            <a:endParaRPr lang="fr-BE" noProof="0" dirty="0"/>
          </a:p>
        </p:txBody>
      </p:sp>
      <p:sp>
        <p:nvSpPr>
          <p:cNvPr id="3" name="Tijdelijke aanduiding voor dianummer 2">
            <a:extLst>
              <a:ext uri="{FF2B5EF4-FFF2-40B4-BE49-F238E27FC236}">
                <a16:creationId xmlns:a16="http://schemas.microsoft.com/office/drawing/2014/main" id="{2E206E68-E144-B9DF-58C1-0BB7852B093F}"/>
              </a:ext>
            </a:extLst>
          </p:cNvPr>
          <p:cNvSpPr>
            <a:spLocks noGrp="1"/>
          </p:cNvSpPr>
          <p:nvPr>
            <p:ph type="sldNum" sz="quarter" idx="4"/>
          </p:nvPr>
        </p:nvSpPr>
        <p:spPr/>
        <p:txBody>
          <a:bodyPr/>
          <a:lstStyle/>
          <a:p>
            <a:r>
              <a:rPr lang="fr-BE"/>
              <a:t> </a:t>
            </a:r>
            <a:fld id="{30A9230E-FFBB-4CCB-ABD7-198084EDE768}" type="slidenum">
              <a:rPr lang="fr-BE" smtClean="0"/>
              <a:pPr/>
              <a:t>4</a:t>
            </a:fld>
            <a:r>
              <a:rPr lang="fr-BE"/>
              <a:t> </a:t>
            </a:r>
            <a:endParaRPr lang="fr-BE" dirty="0"/>
          </a:p>
        </p:txBody>
      </p:sp>
      <p:sp>
        <p:nvSpPr>
          <p:cNvPr id="4" name="Titel 3">
            <a:extLst>
              <a:ext uri="{FF2B5EF4-FFF2-40B4-BE49-F238E27FC236}">
                <a16:creationId xmlns:a16="http://schemas.microsoft.com/office/drawing/2014/main" id="{7399EA9C-CB30-FC77-4C65-818B76B12338}"/>
              </a:ext>
            </a:extLst>
          </p:cNvPr>
          <p:cNvSpPr>
            <a:spLocks noGrp="1"/>
          </p:cNvSpPr>
          <p:nvPr>
            <p:ph type="title"/>
          </p:nvPr>
        </p:nvSpPr>
        <p:spPr/>
        <p:txBody>
          <a:bodyPr/>
          <a:lstStyle/>
          <a:p>
            <a:r>
              <a:rPr lang="en-BE" dirty="0"/>
              <a:t>Raison d’être du CSI (3/3)</a:t>
            </a:r>
            <a:endParaRPr lang="nl-BE" dirty="0"/>
          </a:p>
        </p:txBody>
      </p:sp>
    </p:spTree>
    <p:extLst>
      <p:ext uri="{BB962C8B-B14F-4D97-AF65-F5344CB8AC3E}">
        <p14:creationId xmlns:p14="http://schemas.microsoft.com/office/powerpoint/2010/main" val="104956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4A82C19-03E1-B41A-EBBD-F41E2E4E9862}"/>
              </a:ext>
            </a:extLst>
          </p:cNvPr>
          <p:cNvSpPr>
            <a:spLocks noGrp="1"/>
          </p:cNvSpPr>
          <p:nvPr>
            <p:ph idx="1"/>
          </p:nvPr>
        </p:nvSpPr>
        <p:spPr>
          <a:xfrm>
            <a:off x="695400" y="1052735"/>
            <a:ext cx="10887000" cy="5488107"/>
          </a:xfrm>
        </p:spPr>
        <p:txBody>
          <a:bodyPr>
            <a:normAutofit fontScale="92500" lnSpcReduction="10000"/>
          </a:bodyPr>
          <a:lstStyle/>
          <a:p>
            <a:r>
              <a:rPr lang="fr-BE" noProof="0" dirty="0"/>
              <a:t>membres désignés par la Chambre des représentants</a:t>
            </a:r>
          </a:p>
          <a:p>
            <a:r>
              <a:rPr lang="fr-BE" noProof="0" dirty="0"/>
              <a:t>8 membres effectifs (4 néerlandophones / 4 francophones)</a:t>
            </a:r>
          </a:p>
          <a:p>
            <a:pPr lvl="1"/>
            <a:r>
              <a:rPr lang="fr-BE" noProof="0" dirty="0"/>
              <a:t>membres des deux chambres</a:t>
            </a:r>
          </a:p>
          <a:p>
            <a:pPr lvl="2"/>
            <a:r>
              <a:rPr lang="fr-BE" noProof="0" dirty="0"/>
              <a:t>1 expert en sécurité de l'information et protection de la vie privée (= président)</a:t>
            </a:r>
          </a:p>
          <a:p>
            <a:pPr lvl="2"/>
            <a:r>
              <a:rPr lang="fr-BE" noProof="0" dirty="0"/>
              <a:t>1 expert en gestion de l'identité électronique</a:t>
            </a:r>
          </a:p>
          <a:p>
            <a:pPr lvl="1"/>
            <a:r>
              <a:rPr lang="fr-BE" noProof="0" dirty="0"/>
              <a:t>autres membres de la chambre « sécurité sociale et santé »</a:t>
            </a:r>
          </a:p>
          <a:p>
            <a:pPr lvl="2"/>
            <a:r>
              <a:rPr lang="fr-BE" noProof="0" dirty="0"/>
              <a:t>2 membres titulaires d'un doctorat, d'une licence ou d'un master en droit, experts en droit social ou en droit de la santé</a:t>
            </a:r>
          </a:p>
          <a:p>
            <a:pPr lvl="2"/>
            <a:r>
              <a:rPr lang="fr-BE" noProof="0" dirty="0"/>
              <a:t>2 membres exerçant la profession de médecin, experts en matière de gestion des données à caractère personnel relatives à la santé</a:t>
            </a:r>
          </a:p>
          <a:p>
            <a:pPr lvl="1"/>
            <a:r>
              <a:rPr lang="fr-BE" noProof="0" dirty="0"/>
              <a:t>autres membres de la chambre « autorité fédérale »</a:t>
            </a:r>
          </a:p>
          <a:p>
            <a:pPr lvl="2"/>
            <a:r>
              <a:rPr lang="fr-BE" noProof="0" dirty="0"/>
              <a:t>1 expert en sécurité de l'information et protection de la vie privée</a:t>
            </a:r>
          </a:p>
          <a:p>
            <a:pPr lvl="2"/>
            <a:r>
              <a:rPr lang="fr-BE" noProof="0" dirty="0"/>
              <a:t>1 expert en matières financières et fiscales</a:t>
            </a:r>
          </a:p>
          <a:p>
            <a:r>
              <a:rPr lang="fr-BE" noProof="0" dirty="0"/>
              <a:t>8 membres suppléants (4 néerlandophones / 4 francophones)</a:t>
            </a:r>
          </a:p>
          <a:p>
            <a:r>
              <a:rPr lang="fr-BE" noProof="0" dirty="0"/>
              <a:t>tous les membres disposent au minimum de connaissances de base en matière de</a:t>
            </a:r>
          </a:p>
          <a:p>
            <a:pPr lvl="1"/>
            <a:r>
              <a:rPr lang="fr-BE" noProof="0" dirty="0"/>
              <a:t>sécurité de l'information</a:t>
            </a:r>
          </a:p>
          <a:p>
            <a:pPr lvl="1"/>
            <a:r>
              <a:rPr lang="fr-BE" noProof="0" dirty="0"/>
              <a:t>protection de la vie privée</a:t>
            </a:r>
          </a:p>
          <a:p>
            <a:endParaRPr lang="nl-BE" dirty="0"/>
          </a:p>
        </p:txBody>
      </p:sp>
      <p:sp>
        <p:nvSpPr>
          <p:cNvPr id="3" name="Tijdelijke aanduiding voor dianummer 2">
            <a:extLst>
              <a:ext uri="{FF2B5EF4-FFF2-40B4-BE49-F238E27FC236}">
                <a16:creationId xmlns:a16="http://schemas.microsoft.com/office/drawing/2014/main" id="{DE059C69-8A04-93A4-D07D-986197D879BE}"/>
              </a:ext>
            </a:extLst>
          </p:cNvPr>
          <p:cNvSpPr>
            <a:spLocks noGrp="1"/>
          </p:cNvSpPr>
          <p:nvPr>
            <p:ph type="sldNum" sz="quarter" idx="4"/>
          </p:nvPr>
        </p:nvSpPr>
        <p:spPr/>
        <p:txBody>
          <a:bodyPr/>
          <a:lstStyle/>
          <a:p>
            <a:r>
              <a:rPr lang="fr-BE"/>
              <a:t> </a:t>
            </a:r>
            <a:fld id="{30A9230E-FFBB-4CCB-ABD7-198084EDE768}" type="slidenum">
              <a:rPr lang="fr-BE" smtClean="0"/>
              <a:pPr/>
              <a:t>5</a:t>
            </a:fld>
            <a:r>
              <a:rPr lang="fr-BE"/>
              <a:t> </a:t>
            </a:r>
            <a:endParaRPr lang="fr-BE" dirty="0"/>
          </a:p>
        </p:txBody>
      </p:sp>
      <p:sp>
        <p:nvSpPr>
          <p:cNvPr id="4" name="Titel 3">
            <a:extLst>
              <a:ext uri="{FF2B5EF4-FFF2-40B4-BE49-F238E27FC236}">
                <a16:creationId xmlns:a16="http://schemas.microsoft.com/office/drawing/2014/main" id="{634FC464-344C-AEB6-D227-2A58FA095BD7}"/>
              </a:ext>
            </a:extLst>
          </p:cNvPr>
          <p:cNvSpPr>
            <a:spLocks noGrp="1"/>
          </p:cNvSpPr>
          <p:nvPr>
            <p:ph type="title"/>
          </p:nvPr>
        </p:nvSpPr>
        <p:spPr/>
        <p:txBody>
          <a:bodyPr/>
          <a:lstStyle/>
          <a:p>
            <a:r>
              <a:rPr lang="en-BE" dirty="0"/>
              <a:t>Composition du CSI</a:t>
            </a:r>
            <a:endParaRPr lang="nl-BE" dirty="0"/>
          </a:p>
        </p:txBody>
      </p:sp>
    </p:spTree>
    <p:extLst>
      <p:ext uri="{BB962C8B-B14F-4D97-AF65-F5344CB8AC3E}">
        <p14:creationId xmlns:p14="http://schemas.microsoft.com/office/powerpoint/2010/main" val="2321119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endParaRPr lang="en-BE" dirty="0"/>
          </a:p>
          <a:p>
            <a:pPr lvl="0"/>
            <a:r>
              <a:rPr lang="fr-BE" dirty="0"/>
              <a:t>l’ADP est une autorité de contrôle au sens du RGPD et a</a:t>
            </a:r>
          </a:p>
          <a:p>
            <a:pPr lvl="1"/>
            <a:r>
              <a:rPr lang="fr-BE" dirty="0"/>
              <a:t>une compétence d’avis et de contrôle et un pouvoir de sanction, contrairement au CSI</a:t>
            </a:r>
          </a:p>
          <a:p>
            <a:pPr lvl="1"/>
            <a:r>
              <a:rPr lang="fr-BE" dirty="0"/>
              <a:t>la plénitude des compétences, éventuellement sur la base d’une plainte</a:t>
            </a:r>
          </a:p>
          <a:p>
            <a:pPr lvl="0"/>
            <a:endParaRPr lang="en-BE" dirty="0"/>
          </a:p>
          <a:p>
            <a:pPr lvl="0"/>
            <a:r>
              <a:rPr lang="fr-BE" dirty="0"/>
              <a:t>le CSI n’est pas une autorité de contrôle</a:t>
            </a:r>
          </a:p>
          <a:p>
            <a:pPr lvl="1"/>
            <a:r>
              <a:rPr lang="fr-BE" dirty="0"/>
              <a:t>le CSI règle la communication de données à caractère personnel entre les parties (par exemple, dans le cadre de la collecte de données en vertu du principe « </a:t>
            </a:r>
            <a:r>
              <a:rPr lang="fr-BE" dirty="0" err="1"/>
              <a:t>only</a:t>
            </a:r>
            <a:r>
              <a:rPr lang="fr-BE" dirty="0"/>
              <a:t> once »)</a:t>
            </a:r>
            <a:endParaRPr lang="en-BE" dirty="0"/>
          </a:p>
          <a:p>
            <a:pPr lvl="1"/>
            <a:endParaRPr lang="en-BE" dirty="0"/>
          </a:p>
          <a:p>
            <a:r>
              <a:rPr lang="fr-BE" noProof="0" dirty="0"/>
              <a:t>pour une description précise du caractère juridique des délibérations du CSI, voir </a:t>
            </a:r>
            <a:r>
              <a:rPr lang="nl-BE" dirty="0">
                <a:hlinkClick r:id="rId2"/>
              </a:rPr>
              <a:t>https://www.frankrobben.be/fr/le-caractere-juridique-des-deliberations-du-comite-de-securite-de-linformation-csi/</a:t>
            </a:r>
            <a:r>
              <a:rPr lang="en-BE" dirty="0"/>
              <a:t> </a:t>
            </a:r>
            <a:endParaRPr lang="fr-BE" dirty="0"/>
          </a:p>
          <a:p>
            <a:pPr lvl="0"/>
            <a:endParaRPr lang="en-BE" dirty="0"/>
          </a:p>
        </p:txBody>
      </p:sp>
      <p:sp>
        <p:nvSpPr>
          <p:cNvPr id="4" name="Slide Number Placeholder 3"/>
          <p:cNvSpPr>
            <a:spLocks noGrp="1"/>
          </p:cNvSpPr>
          <p:nvPr>
            <p:ph type="sldNum" sz="quarter" idx="4"/>
          </p:nvPr>
        </p:nvSpPr>
        <p:spPr/>
        <p:txBody>
          <a:bodyPr/>
          <a:lstStyle/>
          <a:p>
            <a:fld id="{84AEDDD6-2727-439E-A96F-E9FD4CA77376}" type="slidenum">
              <a:rPr lang="en-GB"/>
              <a:pPr/>
              <a:t>6</a:t>
            </a:fld>
            <a:endParaRPr lang="en-GB"/>
          </a:p>
        </p:txBody>
      </p:sp>
      <p:sp>
        <p:nvSpPr>
          <p:cNvPr id="2" name="Title 1"/>
          <p:cNvSpPr>
            <a:spLocks noGrp="1"/>
          </p:cNvSpPr>
          <p:nvPr>
            <p:ph type="title"/>
          </p:nvPr>
        </p:nvSpPr>
        <p:spPr/>
        <p:txBody>
          <a:bodyPr/>
          <a:lstStyle/>
          <a:p>
            <a:r>
              <a:rPr lang="fr-BE" dirty="0"/>
              <a:t>CSI – A</a:t>
            </a:r>
            <a:r>
              <a:rPr lang="en-BE" dirty="0" err="1"/>
              <a:t>utorité</a:t>
            </a:r>
            <a:r>
              <a:rPr lang="en-BE" dirty="0"/>
              <a:t> de Protection des Données</a:t>
            </a:r>
            <a:endParaRPr lang="fr-BE" dirty="0"/>
          </a:p>
        </p:txBody>
      </p:sp>
    </p:spTree>
    <p:extLst>
      <p:ext uri="{BB962C8B-B14F-4D97-AF65-F5344CB8AC3E}">
        <p14:creationId xmlns:p14="http://schemas.microsoft.com/office/powerpoint/2010/main" val="140278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BE" dirty="0"/>
              <a:t>chambre sécurité </a:t>
            </a:r>
            <a:r>
              <a:rPr lang="en-BE" dirty="0" err="1"/>
              <a:t>sociale</a:t>
            </a:r>
            <a:r>
              <a:rPr lang="en-BE" dirty="0"/>
              <a:t> et santé</a:t>
            </a:r>
            <a:endParaRPr lang="nl-BE" dirty="0"/>
          </a:p>
          <a:p>
            <a:pPr lvl="1"/>
            <a:r>
              <a:rPr lang="fr-BE" dirty="0"/>
              <a:t>rendre des délibérations relatives à</a:t>
            </a:r>
          </a:p>
          <a:p>
            <a:pPr lvl="2"/>
            <a:r>
              <a:rPr lang="fr-BE" dirty="0"/>
              <a:t>la communication de données anonymes (→ délibération n° 18/140)</a:t>
            </a:r>
          </a:p>
          <a:p>
            <a:pPr lvl="2"/>
            <a:r>
              <a:rPr lang="fr-BE" dirty="0"/>
              <a:t>la communication de données à caractère personnel (</a:t>
            </a:r>
            <a:r>
              <a:rPr lang="fr-BE" dirty="0" err="1"/>
              <a:t>pseudonymisées</a:t>
            </a:r>
            <a:r>
              <a:rPr lang="fr-BE" dirty="0"/>
              <a:t> ou non)</a:t>
            </a:r>
            <a:endParaRPr lang="en-BE" dirty="0"/>
          </a:p>
          <a:p>
            <a:pPr lvl="1"/>
            <a:r>
              <a:rPr lang="fr-BE" dirty="0"/>
              <a:t>formuler des bonnes pratiques</a:t>
            </a:r>
          </a:p>
          <a:p>
            <a:pPr lvl="1"/>
            <a:r>
              <a:rPr lang="fr-BE" dirty="0"/>
              <a:t>soutenir les délégués à la protection des données</a:t>
            </a:r>
            <a:endParaRPr lang="en-BE" dirty="0"/>
          </a:p>
          <a:p>
            <a:r>
              <a:rPr lang="fr-BE" dirty="0"/>
              <a:t>tenir à jour et publier une liste de délibérations</a:t>
            </a:r>
            <a:r>
              <a:rPr lang="en-BE" dirty="0"/>
              <a:t> sur les </a:t>
            </a:r>
            <a:r>
              <a:rPr lang="fr-BE" dirty="0"/>
              <a:t>site</a:t>
            </a:r>
            <a:r>
              <a:rPr lang="en-BE" dirty="0"/>
              <a:t>s</a:t>
            </a:r>
            <a:r>
              <a:rPr lang="fr-BE" dirty="0"/>
              <a:t> web de la </a:t>
            </a:r>
            <a:r>
              <a:rPr lang="en-BE" dirty="0"/>
              <a:t>BCSS </a:t>
            </a:r>
            <a:r>
              <a:rPr lang="en-BE" dirty="0" err="1"/>
              <a:t>respectivement</a:t>
            </a:r>
            <a:r>
              <a:rPr lang="en-BE" dirty="0"/>
              <a:t> de la </a:t>
            </a:r>
            <a:r>
              <a:rPr lang="fr-BE" dirty="0"/>
              <a:t>Plate-forme eHealth</a:t>
            </a:r>
          </a:p>
          <a:p>
            <a:r>
              <a:rPr lang="en-BE" dirty="0"/>
              <a:t>chambre </a:t>
            </a:r>
            <a:r>
              <a:rPr lang="nl-BE" dirty="0"/>
              <a:t>autorité</a:t>
            </a:r>
            <a:r>
              <a:rPr lang="en-BE" dirty="0"/>
              <a:t> </a:t>
            </a:r>
            <a:r>
              <a:rPr lang="en-BE" dirty="0" err="1"/>
              <a:t>fédérale</a:t>
            </a:r>
            <a:endParaRPr lang="en-BE" dirty="0"/>
          </a:p>
          <a:p>
            <a:pPr lvl="1"/>
            <a:r>
              <a:rPr lang="fr-BE" dirty="0"/>
              <a:t>rendre des délibérations pour des communications de données à caractère personnel par des services publics et organismes publics fédéraux</a:t>
            </a:r>
          </a:p>
          <a:p>
            <a:pPr lvl="1"/>
            <a:r>
              <a:rPr lang="fr-BE" dirty="0"/>
              <a:t>tenir à jour et publier une liste de délibérations</a:t>
            </a:r>
            <a:r>
              <a:rPr lang="en-BE" dirty="0"/>
              <a:t> </a:t>
            </a:r>
            <a:r>
              <a:rPr lang="fr-BE" dirty="0"/>
              <a:t>sur le site web du SPF </a:t>
            </a:r>
            <a:r>
              <a:rPr lang="en-BE" dirty="0"/>
              <a:t>BOSA</a:t>
            </a:r>
            <a:endParaRPr lang="fr-BE" dirty="0"/>
          </a:p>
          <a:p>
            <a:r>
              <a:rPr lang="fr-BE" dirty="0"/>
              <a:t>publier un rapport d’activités succinct</a:t>
            </a:r>
            <a:endParaRPr lang="en-BE" dirty="0"/>
          </a:p>
          <a:p>
            <a:endParaRPr lang="en-BE" dirty="0"/>
          </a:p>
          <a:p>
            <a:endParaRPr lang="en-BE" dirty="0"/>
          </a:p>
          <a:p>
            <a:endParaRPr lang="nl-BE" dirty="0"/>
          </a:p>
          <a:p>
            <a:pPr lvl="1"/>
            <a:endParaRPr lang="en-US" dirty="0"/>
          </a:p>
        </p:txBody>
      </p:sp>
      <p:sp>
        <p:nvSpPr>
          <p:cNvPr id="4" name="Slide Number Placeholder 3"/>
          <p:cNvSpPr>
            <a:spLocks noGrp="1"/>
          </p:cNvSpPr>
          <p:nvPr>
            <p:ph type="sldNum" sz="quarter" idx="4"/>
          </p:nvPr>
        </p:nvSpPr>
        <p:spPr/>
        <p:txBody>
          <a:bodyPr/>
          <a:lstStyle/>
          <a:p>
            <a:fld id="{84AEDDD6-2727-439E-A96F-E9FD4CA77376}" type="slidenum">
              <a:rPr lang="en-GB"/>
              <a:pPr/>
              <a:t>7</a:t>
            </a:fld>
            <a:endParaRPr lang="en-GB"/>
          </a:p>
        </p:txBody>
      </p:sp>
      <p:sp>
        <p:nvSpPr>
          <p:cNvPr id="2" name="Title 1"/>
          <p:cNvSpPr>
            <a:spLocks noGrp="1"/>
          </p:cNvSpPr>
          <p:nvPr>
            <p:ph type="title"/>
          </p:nvPr>
        </p:nvSpPr>
        <p:spPr/>
        <p:txBody>
          <a:bodyPr>
            <a:normAutofit/>
          </a:bodyPr>
          <a:lstStyle/>
          <a:p>
            <a:r>
              <a:rPr lang="fr-BE" dirty="0"/>
              <a:t>Compétences</a:t>
            </a:r>
            <a:r>
              <a:rPr lang="en-BE" dirty="0"/>
              <a:t> du CSI</a:t>
            </a:r>
            <a:endParaRPr lang="fr-BE" dirty="0"/>
          </a:p>
        </p:txBody>
      </p:sp>
    </p:spTree>
    <p:extLst>
      <p:ext uri="{BB962C8B-B14F-4D97-AF65-F5344CB8AC3E}">
        <p14:creationId xmlns:p14="http://schemas.microsoft.com/office/powerpoint/2010/main" val="2577580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fr-BE" dirty="0"/>
              <a:t>chambre </a:t>
            </a:r>
            <a:r>
              <a:rPr lang="en-BE" dirty="0"/>
              <a:t>sécurité </a:t>
            </a:r>
            <a:r>
              <a:rPr lang="en-BE" dirty="0" err="1"/>
              <a:t>sociale</a:t>
            </a:r>
            <a:r>
              <a:rPr lang="en-BE" dirty="0"/>
              <a:t> &amp; santé</a:t>
            </a:r>
            <a:r>
              <a:rPr lang="fr-BE" dirty="0"/>
              <a:t> - </a:t>
            </a:r>
            <a:r>
              <a:rPr lang="fr-BE" u="sng" dirty="0"/>
              <a:t>délibération obligatoire</a:t>
            </a:r>
          </a:p>
          <a:p>
            <a:pPr lvl="1"/>
            <a:r>
              <a:rPr lang="fr-BE" dirty="0"/>
              <a:t>les communications de données à caractère personnel</a:t>
            </a:r>
          </a:p>
          <a:p>
            <a:pPr lvl="1"/>
            <a:r>
              <a:rPr lang="fr-BE" dirty="0"/>
              <a:t>par la BCSS, une </a:t>
            </a:r>
            <a:r>
              <a:rPr lang="en-BE" dirty="0"/>
              <a:t>institution de sécurité </a:t>
            </a:r>
            <a:r>
              <a:rPr lang="en-BE" dirty="0" err="1"/>
              <a:t>sociale</a:t>
            </a:r>
            <a:r>
              <a:rPr lang="en-BE" dirty="0"/>
              <a:t> </a:t>
            </a:r>
            <a:r>
              <a:rPr lang="fr-BE" dirty="0"/>
              <a:t>ou une instance d’une Communauté/Région qui a intégré le réseau</a:t>
            </a:r>
            <a:r>
              <a:rPr lang="en-BE" dirty="0"/>
              <a:t> de la BCSS</a:t>
            </a:r>
            <a:endParaRPr lang="fr-BE" dirty="0"/>
          </a:p>
          <a:p>
            <a:pPr lvl="1"/>
            <a:r>
              <a:rPr lang="fr-BE" dirty="0"/>
              <a:t>à une autre </a:t>
            </a:r>
            <a:r>
              <a:rPr lang="en-BE" dirty="0"/>
              <a:t>institution de sécurité </a:t>
            </a:r>
            <a:r>
              <a:rPr lang="en-BE" dirty="0" err="1"/>
              <a:t>sociale</a:t>
            </a:r>
            <a:r>
              <a:rPr lang="fr-BE" dirty="0"/>
              <a:t> ou à une instance autre qu’un SPF, un SPP ou un organisme fédéral d’intérêt public </a:t>
            </a:r>
            <a:r>
              <a:rPr lang="en-BE" dirty="0"/>
              <a:t>non </a:t>
            </a:r>
            <a:r>
              <a:rPr lang="fr-BE" dirty="0"/>
              <a:t>actif dans la sécurité sociale</a:t>
            </a:r>
          </a:p>
          <a:p>
            <a:pPr lvl="1"/>
            <a:r>
              <a:rPr lang="fr-BE" dirty="0"/>
              <a:t>doivent faire l’objet d’une délibération de la chambre </a:t>
            </a:r>
            <a:r>
              <a:rPr lang="en-BE" dirty="0"/>
              <a:t>sécurité </a:t>
            </a:r>
            <a:r>
              <a:rPr lang="en-BE" dirty="0" err="1"/>
              <a:t>sociale</a:t>
            </a:r>
            <a:r>
              <a:rPr lang="en-BE" dirty="0"/>
              <a:t> et santé</a:t>
            </a:r>
            <a:endParaRPr lang="fr-BE" dirty="0"/>
          </a:p>
          <a:p>
            <a:pPr lvl="1"/>
            <a:r>
              <a:rPr lang="fr-BE" dirty="0"/>
              <a:t>exceptions</a:t>
            </a:r>
          </a:p>
          <a:p>
            <a:pPr lvl="2"/>
            <a:r>
              <a:rPr lang="fr-BE" dirty="0"/>
              <a:t>à déterminer par arrêté royal pour les communications de données à caractère personnel par la BCSS ou une </a:t>
            </a:r>
            <a:r>
              <a:rPr lang="en-BE" dirty="0"/>
              <a:t>institution de sécurité </a:t>
            </a:r>
            <a:r>
              <a:rPr lang="en-BE" dirty="0" err="1"/>
              <a:t>sociale</a:t>
            </a:r>
            <a:r>
              <a:rPr lang="fr-BE" dirty="0"/>
              <a:t> à une autre </a:t>
            </a:r>
            <a:r>
              <a:rPr lang="en-BE" dirty="0"/>
              <a:t>institution de sécurité </a:t>
            </a:r>
            <a:r>
              <a:rPr lang="en-BE" dirty="0" err="1"/>
              <a:t>sociale</a:t>
            </a:r>
            <a:r>
              <a:rPr lang="fr-BE" dirty="0"/>
              <a:t> (voir à cet effet l’arrêté royal du 4 février 1997) </a:t>
            </a:r>
          </a:p>
          <a:p>
            <a:pPr lvl="2"/>
            <a:r>
              <a:rPr lang="fr-BE" dirty="0"/>
              <a:t>communications de données à caractère personnel par une instance d’une Communauté/Région qui a intégré le réseau à une autre instance de la même Communauté ou Région, dans la mesure où elles n’ont pas lieu à l’intervention de la BCSS</a:t>
            </a:r>
          </a:p>
          <a:p>
            <a:pPr lvl="2"/>
            <a:r>
              <a:rPr lang="fr-BE" dirty="0"/>
              <a:t>communications aux archives générales du Royaume et aux Archives de l’État dans les provinces</a:t>
            </a:r>
          </a:p>
          <a:p>
            <a:pPr lvl="2"/>
            <a:r>
              <a:rPr lang="fr-BE" dirty="0"/>
              <a:t>communications de données à caractère personnel </a:t>
            </a:r>
            <a:r>
              <a:rPr lang="fr-BE" dirty="0" err="1"/>
              <a:t>pseudonymisées</a:t>
            </a:r>
            <a:r>
              <a:rPr lang="fr-BE" dirty="0"/>
              <a:t> à certains destinataires</a:t>
            </a:r>
          </a:p>
          <a:p>
            <a:r>
              <a:rPr lang="fr-BE" dirty="0"/>
              <a:t>chambre </a:t>
            </a:r>
            <a:r>
              <a:rPr lang="en-BE" dirty="0"/>
              <a:t>sécurité </a:t>
            </a:r>
            <a:r>
              <a:rPr lang="en-BE" dirty="0" err="1"/>
              <a:t>sociale</a:t>
            </a:r>
            <a:r>
              <a:rPr lang="en-BE" dirty="0"/>
              <a:t> &amp; santé</a:t>
            </a:r>
            <a:r>
              <a:rPr lang="fr-BE" dirty="0"/>
              <a:t> - </a:t>
            </a:r>
            <a:r>
              <a:rPr lang="fr-BE" u="sng" dirty="0"/>
              <a:t>délibération obligatoire</a:t>
            </a:r>
          </a:p>
          <a:p>
            <a:pPr lvl="1"/>
            <a:r>
              <a:rPr lang="fr-BE" dirty="0"/>
              <a:t>les communications de données à caractère personnel relatives à la </a:t>
            </a:r>
            <a:r>
              <a:rPr lang="fr-BE" dirty="0" err="1"/>
              <a:t>sant</a:t>
            </a:r>
            <a:r>
              <a:rPr lang="en-BE" dirty="0"/>
              <a:t>é</a:t>
            </a:r>
            <a:endParaRPr lang="fr-BE" dirty="0"/>
          </a:p>
          <a:p>
            <a:pPr lvl="1"/>
            <a:r>
              <a:rPr lang="fr-BE" dirty="0"/>
              <a:t>doivent, dans certains cas, faire l’objet d’une délibération de la chambre </a:t>
            </a:r>
            <a:r>
              <a:rPr lang="en-BE" dirty="0"/>
              <a:t>sécurité </a:t>
            </a:r>
            <a:r>
              <a:rPr lang="en-BE" dirty="0" err="1"/>
              <a:t>sociale</a:t>
            </a:r>
            <a:r>
              <a:rPr lang="en-BE" dirty="0"/>
              <a:t> &amp; santé</a:t>
            </a:r>
            <a:r>
              <a:rPr lang="fr-BE" dirty="0"/>
              <a:t> </a:t>
            </a:r>
          </a:p>
          <a:p>
            <a:endParaRPr lang="en-US" dirty="0"/>
          </a:p>
        </p:txBody>
      </p:sp>
      <p:sp>
        <p:nvSpPr>
          <p:cNvPr id="4" name="Slide Number Placeholder 3"/>
          <p:cNvSpPr>
            <a:spLocks noGrp="1"/>
          </p:cNvSpPr>
          <p:nvPr>
            <p:ph type="sldNum" sz="quarter" idx="4"/>
          </p:nvPr>
        </p:nvSpPr>
        <p:spPr/>
        <p:txBody>
          <a:bodyPr/>
          <a:lstStyle/>
          <a:p>
            <a:fld id="{84AEDDD6-2727-439E-A96F-E9FD4CA77376}" type="slidenum">
              <a:rPr lang="en-GB"/>
              <a:pPr/>
              <a:t>8</a:t>
            </a:fld>
            <a:endParaRPr lang="en-GB"/>
          </a:p>
        </p:txBody>
      </p:sp>
      <p:sp>
        <p:nvSpPr>
          <p:cNvPr id="2" name="Title 1"/>
          <p:cNvSpPr>
            <a:spLocks noGrp="1"/>
          </p:cNvSpPr>
          <p:nvPr>
            <p:ph type="title"/>
          </p:nvPr>
        </p:nvSpPr>
        <p:spPr/>
        <p:txBody>
          <a:bodyPr>
            <a:normAutofit/>
          </a:bodyPr>
          <a:lstStyle/>
          <a:p>
            <a:r>
              <a:rPr lang="fr-BE" dirty="0"/>
              <a:t>CSI – délibérations (1/</a:t>
            </a:r>
            <a:r>
              <a:rPr lang="en-BE" dirty="0"/>
              <a:t>3</a:t>
            </a:r>
            <a:r>
              <a:rPr lang="fr-BE" dirty="0"/>
              <a:t>)</a:t>
            </a:r>
          </a:p>
        </p:txBody>
      </p:sp>
    </p:spTree>
    <p:extLst>
      <p:ext uri="{BB962C8B-B14F-4D97-AF65-F5344CB8AC3E}">
        <p14:creationId xmlns:p14="http://schemas.microsoft.com/office/powerpoint/2010/main" val="4118170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fr-BE" dirty="0"/>
              <a:t>chambres réunies - </a:t>
            </a:r>
            <a:r>
              <a:rPr lang="fr-BE" u="sng" dirty="0"/>
              <a:t>délibération facultative</a:t>
            </a:r>
          </a:p>
          <a:p>
            <a:pPr lvl="1"/>
            <a:r>
              <a:rPr lang="fr-BE" dirty="0"/>
              <a:t>les communications de données à caractère personnel</a:t>
            </a:r>
          </a:p>
          <a:p>
            <a:pPr lvl="1"/>
            <a:r>
              <a:rPr lang="fr-BE" dirty="0"/>
              <a:t>par la BCSS, une institution publique de sécurité sociale ou une instance d’une Communauté/Région qui a intégré le réseau</a:t>
            </a:r>
            <a:r>
              <a:rPr lang="en-BE" dirty="0"/>
              <a:t> de la BCSS</a:t>
            </a:r>
            <a:endParaRPr lang="fr-BE" dirty="0"/>
          </a:p>
          <a:p>
            <a:pPr lvl="1"/>
            <a:r>
              <a:rPr lang="fr-BE" dirty="0"/>
              <a:t>à un SPF, un SPP ou à un organisme fédéral d’intérêt public autre qu’une institution de sécurité sociale</a:t>
            </a:r>
          </a:p>
          <a:p>
            <a:pPr lvl="1"/>
            <a:r>
              <a:rPr lang="fr-BE" dirty="0"/>
              <a:t>doivent faire l’objet d’une délibération des chambres réunies</a:t>
            </a:r>
          </a:p>
          <a:p>
            <a:pPr lvl="2"/>
            <a:r>
              <a:rPr lang="fr-BE" dirty="0"/>
              <a:t>si les responsables du traitement concernés ne parviennent pas à un accord</a:t>
            </a:r>
          </a:p>
          <a:p>
            <a:pPr lvl="2"/>
            <a:r>
              <a:rPr lang="fr-BE" dirty="0"/>
              <a:t>si au moins un des responsables du traitement concernés demande une délibération</a:t>
            </a:r>
          </a:p>
          <a:p>
            <a:r>
              <a:rPr lang="fr-BE" dirty="0"/>
              <a:t>chambres réunies</a:t>
            </a:r>
            <a:r>
              <a:rPr lang="en-BE" dirty="0"/>
              <a:t> </a:t>
            </a:r>
            <a:r>
              <a:rPr lang="fr-BE" dirty="0"/>
              <a:t>- </a:t>
            </a:r>
            <a:r>
              <a:rPr lang="fr-BE" u="sng" dirty="0"/>
              <a:t>délibération obligatoire</a:t>
            </a:r>
          </a:p>
          <a:p>
            <a:pPr lvl="1"/>
            <a:r>
              <a:rPr lang="fr-BE" dirty="0"/>
              <a:t>les communications de données à caractère personnel</a:t>
            </a:r>
          </a:p>
          <a:p>
            <a:pPr lvl="1"/>
            <a:r>
              <a:rPr lang="fr-BE" dirty="0"/>
              <a:t>par une </a:t>
            </a:r>
            <a:r>
              <a:rPr lang="en-BE" dirty="0"/>
              <a:t>institution de sécurité </a:t>
            </a:r>
            <a:r>
              <a:rPr lang="en-BE" dirty="0" err="1"/>
              <a:t>sociale</a:t>
            </a:r>
            <a:r>
              <a:rPr lang="fr-BE" dirty="0"/>
              <a:t> non publique</a:t>
            </a:r>
          </a:p>
          <a:p>
            <a:pPr lvl="1"/>
            <a:r>
              <a:rPr lang="fr-BE" dirty="0"/>
              <a:t>à un SPF, un SPP ou à un organisme fédéral d’intérêt public autre qu’une institution de sécurité sociale</a:t>
            </a:r>
          </a:p>
          <a:p>
            <a:pPr lvl="1"/>
            <a:r>
              <a:rPr lang="fr-BE" dirty="0"/>
              <a:t>doivent faire l’objet d’une délibération des chambres réunies</a:t>
            </a:r>
          </a:p>
        </p:txBody>
      </p:sp>
      <p:sp>
        <p:nvSpPr>
          <p:cNvPr id="4" name="Slide Number Placeholder 3"/>
          <p:cNvSpPr>
            <a:spLocks noGrp="1"/>
          </p:cNvSpPr>
          <p:nvPr>
            <p:ph type="sldNum" sz="quarter" idx="4"/>
          </p:nvPr>
        </p:nvSpPr>
        <p:spPr/>
        <p:txBody>
          <a:bodyPr/>
          <a:lstStyle/>
          <a:p>
            <a:fld id="{84AEDDD6-2727-439E-A96F-E9FD4CA77376}" type="slidenum">
              <a:rPr lang="en-GB"/>
              <a:pPr/>
              <a:t>9</a:t>
            </a:fld>
            <a:endParaRPr lang="en-GB"/>
          </a:p>
        </p:txBody>
      </p:sp>
      <p:sp>
        <p:nvSpPr>
          <p:cNvPr id="2" name="Title 1"/>
          <p:cNvSpPr>
            <a:spLocks noGrp="1"/>
          </p:cNvSpPr>
          <p:nvPr>
            <p:ph type="title"/>
          </p:nvPr>
        </p:nvSpPr>
        <p:spPr/>
        <p:txBody>
          <a:bodyPr>
            <a:normAutofit/>
          </a:bodyPr>
          <a:lstStyle/>
          <a:p>
            <a:r>
              <a:rPr lang="fr-BE" dirty="0"/>
              <a:t>CSI – délibérations (2/</a:t>
            </a:r>
            <a:r>
              <a:rPr lang="en-BE" dirty="0"/>
              <a:t>3</a:t>
            </a:r>
            <a:r>
              <a:rPr lang="fr-BE" dirty="0"/>
              <a:t>)</a:t>
            </a:r>
          </a:p>
        </p:txBody>
      </p:sp>
    </p:spTree>
    <p:extLst>
      <p:ext uri="{BB962C8B-B14F-4D97-AF65-F5344CB8AC3E}">
        <p14:creationId xmlns:p14="http://schemas.microsoft.com/office/powerpoint/2010/main" val="527359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fr-BE" dirty="0"/>
              <a:t>chambre </a:t>
            </a:r>
            <a:r>
              <a:rPr lang="nl-BE" dirty="0"/>
              <a:t>autorité</a:t>
            </a:r>
            <a:r>
              <a:rPr lang="en-BE" dirty="0"/>
              <a:t> </a:t>
            </a:r>
            <a:r>
              <a:rPr lang="en-BE" dirty="0" err="1"/>
              <a:t>fédérale</a:t>
            </a:r>
            <a:r>
              <a:rPr lang="fr-BE" dirty="0"/>
              <a:t> - </a:t>
            </a:r>
            <a:r>
              <a:rPr lang="fr-BE" u="sng" dirty="0"/>
              <a:t>délibération facultative</a:t>
            </a:r>
          </a:p>
          <a:p>
            <a:pPr lvl="1"/>
            <a:r>
              <a:rPr lang="fr-BE" dirty="0"/>
              <a:t>les communications de données à caractère personnel</a:t>
            </a:r>
          </a:p>
          <a:p>
            <a:pPr lvl="1"/>
            <a:r>
              <a:rPr lang="fr-BE" dirty="0"/>
              <a:t>par un SPF, un SPP ou un organisme fédéral d’intérêt public autre qu’une institution de sécurité sociale</a:t>
            </a:r>
          </a:p>
          <a:p>
            <a:pPr lvl="1"/>
            <a:r>
              <a:rPr lang="fr-BE" dirty="0"/>
              <a:t>à un tiers autre qu’une </a:t>
            </a:r>
            <a:r>
              <a:rPr lang="en-BE" dirty="0"/>
              <a:t>institution de sécurité </a:t>
            </a:r>
            <a:r>
              <a:rPr lang="en-BE" dirty="0" err="1"/>
              <a:t>sociale</a:t>
            </a:r>
            <a:endParaRPr lang="fr-BE" dirty="0"/>
          </a:p>
          <a:p>
            <a:pPr lvl="1"/>
            <a:r>
              <a:rPr lang="fr-BE" dirty="0"/>
              <a:t>doivent faire l’objet d’une délibération de la chambre </a:t>
            </a:r>
            <a:r>
              <a:rPr lang="nl-BE" dirty="0"/>
              <a:t>autorité</a:t>
            </a:r>
            <a:r>
              <a:rPr lang="en-BE" dirty="0"/>
              <a:t> </a:t>
            </a:r>
            <a:r>
              <a:rPr lang="en-BE" dirty="0" err="1"/>
              <a:t>fédérale</a:t>
            </a:r>
            <a:endParaRPr lang="fr-BE" dirty="0"/>
          </a:p>
          <a:p>
            <a:pPr lvl="2"/>
            <a:r>
              <a:rPr lang="fr-BE" dirty="0"/>
              <a:t>si les responsables du traitement concernés ne parviennent pas à un accord</a:t>
            </a:r>
          </a:p>
          <a:p>
            <a:pPr lvl="2"/>
            <a:r>
              <a:rPr lang="fr-BE" dirty="0"/>
              <a:t>si au moins un des responsables du traitement demande une délibération</a:t>
            </a:r>
          </a:p>
          <a:p>
            <a:r>
              <a:rPr lang="fr-BE" dirty="0"/>
              <a:t>chambres réunies - </a:t>
            </a:r>
            <a:r>
              <a:rPr lang="fr-BE" u="sng" dirty="0"/>
              <a:t>délibération facultative</a:t>
            </a:r>
          </a:p>
          <a:p>
            <a:pPr lvl="1"/>
            <a:r>
              <a:rPr lang="fr-BE" dirty="0"/>
              <a:t>les communications de données à caractère personnel</a:t>
            </a:r>
          </a:p>
          <a:p>
            <a:pPr lvl="1"/>
            <a:r>
              <a:rPr lang="fr-BE" dirty="0"/>
              <a:t>par un SPF, un SPP ou un organisme fédéral d’intérêt public autre qu’une institution de sécurité sociale</a:t>
            </a:r>
          </a:p>
          <a:p>
            <a:pPr lvl="1"/>
            <a:r>
              <a:rPr lang="fr-BE" dirty="0"/>
              <a:t>à une institution publique de sécurité sociale</a:t>
            </a:r>
          </a:p>
          <a:p>
            <a:pPr lvl="1"/>
            <a:r>
              <a:rPr lang="fr-BE" dirty="0"/>
              <a:t>doivent faire l’objet d’une délibération des chambres réunies</a:t>
            </a:r>
          </a:p>
          <a:p>
            <a:pPr lvl="2"/>
            <a:r>
              <a:rPr lang="fr-BE" dirty="0"/>
              <a:t>si les responsables du traitement concernés ne parviennent pas à un accord</a:t>
            </a:r>
          </a:p>
          <a:p>
            <a:pPr lvl="2"/>
            <a:r>
              <a:rPr lang="fr-BE" dirty="0"/>
              <a:t>si au moins un des responsables du traitement concernés demande une délibération</a:t>
            </a:r>
          </a:p>
          <a:p>
            <a:r>
              <a:rPr lang="fr-BE" dirty="0"/>
              <a:t>chambres réunies - </a:t>
            </a:r>
            <a:r>
              <a:rPr lang="fr-BE" u="sng" dirty="0"/>
              <a:t>délibération obligatoire</a:t>
            </a:r>
          </a:p>
          <a:p>
            <a:pPr lvl="1"/>
            <a:r>
              <a:rPr lang="fr-BE" dirty="0"/>
              <a:t>les communications de données à caractère personnel</a:t>
            </a:r>
          </a:p>
          <a:p>
            <a:pPr lvl="1"/>
            <a:r>
              <a:rPr lang="fr-BE" dirty="0"/>
              <a:t>par un SPF, un SPP ou un organisme fédéral d’intérêt public autre qu’une institution de sécurité sociale</a:t>
            </a:r>
          </a:p>
          <a:p>
            <a:pPr lvl="1"/>
            <a:r>
              <a:rPr lang="fr-BE" dirty="0"/>
              <a:t>à une </a:t>
            </a:r>
            <a:r>
              <a:rPr lang="en-BE" dirty="0"/>
              <a:t>institution de sécurité </a:t>
            </a:r>
            <a:r>
              <a:rPr lang="en-BE" dirty="0" err="1"/>
              <a:t>sociale</a:t>
            </a:r>
            <a:r>
              <a:rPr lang="fr-BE" dirty="0"/>
              <a:t> non publique</a:t>
            </a:r>
          </a:p>
          <a:p>
            <a:pPr lvl="1"/>
            <a:r>
              <a:rPr lang="fr-BE" dirty="0"/>
              <a:t>doivent faire l’objet d’une délibération des chambres réunies</a:t>
            </a:r>
          </a:p>
          <a:p>
            <a:endParaRPr lang="nl-BE" dirty="0"/>
          </a:p>
        </p:txBody>
      </p:sp>
      <p:sp>
        <p:nvSpPr>
          <p:cNvPr id="4" name="Slide Number Placeholder 3"/>
          <p:cNvSpPr>
            <a:spLocks noGrp="1"/>
          </p:cNvSpPr>
          <p:nvPr>
            <p:ph type="sldNum" sz="quarter" idx="4"/>
          </p:nvPr>
        </p:nvSpPr>
        <p:spPr/>
        <p:txBody>
          <a:bodyPr/>
          <a:lstStyle/>
          <a:p>
            <a:fld id="{84AEDDD6-2727-439E-A96F-E9FD4CA77376}" type="slidenum">
              <a:rPr lang="en-GB"/>
              <a:pPr/>
              <a:t>10</a:t>
            </a:fld>
            <a:endParaRPr lang="en-GB"/>
          </a:p>
        </p:txBody>
      </p:sp>
      <p:sp>
        <p:nvSpPr>
          <p:cNvPr id="2" name="Title 1"/>
          <p:cNvSpPr>
            <a:spLocks noGrp="1"/>
          </p:cNvSpPr>
          <p:nvPr>
            <p:ph type="title"/>
          </p:nvPr>
        </p:nvSpPr>
        <p:spPr/>
        <p:txBody>
          <a:bodyPr>
            <a:normAutofit/>
          </a:bodyPr>
          <a:lstStyle/>
          <a:p>
            <a:r>
              <a:rPr lang="fr-BE" dirty="0"/>
              <a:t>CSI – délibérations (3/</a:t>
            </a:r>
            <a:r>
              <a:rPr lang="en-BE" dirty="0"/>
              <a:t>3</a:t>
            </a:r>
            <a:r>
              <a:rPr lang="fr-BE" dirty="0"/>
              <a:t>)</a:t>
            </a:r>
          </a:p>
        </p:txBody>
      </p:sp>
    </p:spTree>
    <p:extLst>
      <p:ext uri="{BB962C8B-B14F-4D97-AF65-F5344CB8AC3E}">
        <p14:creationId xmlns:p14="http://schemas.microsoft.com/office/powerpoint/2010/main" val="278111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D8B0A1-D7F9-4407-BCF9-007A003E49E3}"/>
              </a:ext>
            </a:extLst>
          </p:cNvPr>
          <p:cNvSpPr>
            <a:spLocks noGrp="1"/>
          </p:cNvSpPr>
          <p:nvPr>
            <p:ph idx="1"/>
          </p:nvPr>
        </p:nvSpPr>
        <p:spPr/>
        <p:txBody>
          <a:bodyPr>
            <a:normAutofit fontScale="92500" lnSpcReduction="10000"/>
          </a:bodyPr>
          <a:lstStyle/>
          <a:p>
            <a:r>
              <a:rPr lang="fr-BE" dirty="0"/>
              <a:t>le ministre compétent peut réagir</a:t>
            </a:r>
          </a:p>
          <a:p>
            <a:pPr lvl="1"/>
            <a:r>
              <a:rPr lang="fr-BE" dirty="0"/>
              <a:t>s'il constate qu'une délibération est contraire aux règles en matière de protection de la vie privée</a:t>
            </a:r>
          </a:p>
          <a:p>
            <a:pPr lvl="1"/>
            <a:r>
              <a:rPr lang="fr-BE" dirty="0"/>
              <a:t>dans les dix jours ouvrables qui suivent la réunion</a:t>
            </a:r>
          </a:p>
          <a:p>
            <a:pPr lvl="1"/>
            <a:r>
              <a:rPr lang="fr-BE" dirty="0"/>
              <a:t>de manière motivée</a:t>
            </a:r>
          </a:p>
          <a:p>
            <a:pPr lvl="1"/>
            <a:r>
              <a:rPr lang="fr-BE" dirty="0"/>
              <a:t>il peut imposer au C</a:t>
            </a:r>
            <a:r>
              <a:rPr lang="en-BE" dirty="0"/>
              <a:t>SI</a:t>
            </a:r>
            <a:r>
              <a:rPr lang="fr-BE" dirty="0"/>
              <a:t> d’adapter la délibération sur les points qu’il indique</a:t>
            </a:r>
          </a:p>
          <a:p>
            <a:r>
              <a:rPr lang="fr-BE" dirty="0"/>
              <a:t>entrée en vigueur d’une délibération </a:t>
            </a:r>
          </a:p>
          <a:p>
            <a:pPr lvl="1"/>
            <a:r>
              <a:rPr lang="fr-BE" dirty="0"/>
              <a:t>si le ministre compétent ne réagit pas dans les dix jours ouvrables après la réunion</a:t>
            </a:r>
          </a:p>
          <a:p>
            <a:pPr lvl="2"/>
            <a:r>
              <a:rPr lang="fr-BE" dirty="0"/>
              <a:t>entrée en vigueur à l’issue de ce délai (onzième jour ouvrable à compter de la réunion)</a:t>
            </a:r>
          </a:p>
          <a:p>
            <a:pPr lvl="1"/>
            <a:r>
              <a:rPr lang="fr-BE" dirty="0"/>
              <a:t>si le ministre impose des modifications dans le délai imparti</a:t>
            </a:r>
          </a:p>
          <a:p>
            <a:pPr lvl="2"/>
            <a:r>
              <a:rPr lang="fr-BE" dirty="0"/>
              <a:t>le CSI envoie la délibération adaptée au ministre compétent</a:t>
            </a:r>
          </a:p>
          <a:p>
            <a:pPr lvl="2"/>
            <a:r>
              <a:rPr lang="fr-BE" dirty="0"/>
              <a:t>la délibération entre en vigueur à la date de cette notification par le CSI</a:t>
            </a:r>
          </a:p>
          <a:p>
            <a:r>
              <a:rPr lang="fr-BE" dirty="0"/>
              <a:t>publication des délibérations sur les sites web BCSS/Plate-forme eHealth/</a:t>
            </a:r>
            <a:r>
              <a:rPr lang="en-BE" dirty="0"/>
              <a:t>SPF </a:t>
            </a:r>
            <a:r>
              <a:rPr lang="fr-BE" dirty="0"/>
              <a:t>BOSA après leur entrée en vigueur</a:t>
            </a:r>
          </a:p>
          <a:p>
            <a:r>
              <a:rPr lang="fr-BE" dirty="0"/>
              <a:t>après leur publication, les délibérations sont envoyées, à titre d’information, à la Chambre des Représentants et à l’Autorité de </a:t>
            </a:r>
            <a:r>
              <a:rPr lang="en-BE" dirty="0"/>
              <a:t>P</a:t>
            </a:r>
            <a:r>
              <a:rPr lang="fr-BE" dirty="0" err="1"/>
              <a:t>rotection</a:t>
            </a:r>
            <a:r>
              <a:rPr lang="fr-BE" dirty="0"/>
              <a:t> des </a:t>
            </a:r>
            <a:r>
              <a:rPr lang="en-BE" dirty="0"/>
              <a:t>D</a:t>
            </a:r>
            <a:r>
              <a:rPr lang="fr-BE" dirty="0" err="1"/>
              <a:t>onnées</a:t>
            </a:r>
            <a:r>
              <a:rPr lang="fr-BE" dirty="0"/>
              <a:t> </a:t>
            </a:r>
          </a:p>
          <a:p>
            <a:pPr lvl="2"/>
            <a:endParaRPr lang="nl-NL" dirty="0"/>
          </a:p>
        </p:txBody>
      </p:sp>
      <p:sp>
        <p:nvSpPr>
          <p:cNvPr id="4" name="Slide Number Placeholder 3">
            <a:extLst>
              <a:ext uri="{FF2B5EF4-FFF2-40B4-BE49-F238E27FC236}">
                <a16:creationId xmlns:a16="http://schemas.microsoft.com/office/drawing/2014/main" id="{76B70E49-8DAC-4C12-AC1E-C9B819DE2DF6}"/>
              </a:ext>
            </a:extLst>
          </p:cNvPr>
          <p:cNvSpPr>
            <a:spLocks noGrp="1"/>
          </p:cNvSpPr>
          <p:nvPr>
            <p:ph type="sldNum" sz="quarter" idx="4"/>
          </p:nvPr>
        </p:nvSpPr>
        <p:spPr/>
        <p:txBody>
          <a:bodyPr/>
          <a:lstStyle/>
          <a:p>
            <a:fld id="{84AEDDD6-2727-439E-A96F-E9FD4CA77376}" type="slidenum">
              <a:rPr lang="en-GB" smtClean="0"/>
              <a:pPr/>
              <a:t>11</a:t>
            </a:fld>
            <a:endParaRPr lang="en-GB"/>
          </a:p>
        </p:txBody>
      </p:sp>
      <p:sp>
        <p:nvSpPr>
          <p:cNvPr id="2" name="Title 1">
            <a:extLst>
              <a:ext uri="{FF2B5EF4-FFF2-40B4-BE49-F238E27FC236}">
                <a16:creationId xmlns:a16="http://schemas.microsoft.com/office/drawing/2014/main" id="{C05C28B3-F5F1-4339-820C-FBE47044046B}"/>
              </a:ext>
            </a:extLst>
          </p:cNvPr>
          <p:cNvSpPr>
            <a:spLocks noGrp="1"/>
          </p:cNvSpPr>
          <p:nvPr>
            <p:ph type="title"/>
          </p:nvPr>
        </p:nvSpPr>
        <p:spPr/>
        <p:txBody>
          <a:bodyPr/>
          <a:lstStyle/>
          <a:p>
            <a:r>
              <a:rPr lang="en-BE" dirty="0" err="1"/>
              <a:t>Délibérations</a:t>
            </a:r>
            <a:r>
              <a:rPr lang="en-BE" dirty="0"/>
              <a:t> du CSI</a:t>
            </a:r>
            <a:endParaRPr lang="fr-BE" dirty="0"/>
          </a:p>
        </p:txBody>
      </p:sp>
    </p:spTree>
    <p:extLst>
      <p:ext uri="{BB962C8B-B14F-4D97-AF65-F5344CB8AC3E}">
        <p14:creationId xmlns:p14="http://schemas.microsoft.com/office/powerpoint/2010/main" val="4290247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4A08AD-7C7F-41DB-A96C-C7D11003F38F}"/>
              </a:ext>
            </a:extLst>
          </p:cNvPr>
          <p:cNvSpPr>
            <a:spLocks noGrp="1"/>
          </p:cNvSpPr>
          <p:nvPr>
            <p:ph idx="1"/>
          </p:nvPr>
        </p:nvSpPr>
        <p:spPr/>
        <p:txBody>
          <a:bodyPr>
            <a:normAutofit/>
          </a:bodyPr>
          <a:lstStyle/>
          <a:p>
            <a:r>
              <a:rPr lang="fr-BE" dirty="0"/>
              <a:t>formulaire de demande (</a:t>
            </a:r>
            <a:r>
              <a:rPr lang="fr-BE" dirty="0">
                <a:hlinkClick r:id="rId2"/>
              </a:rPr>
              <a:t>https://www.ehealth.fgov.be/ehealthplatform/fr/comite-de-securite-de-linformation</a:t>
            </a:r>
            <a:r>
              <a:rPr lang="fr-BE" dirty="0"/>
              <a:t>)</a:t>
            </a:r>
          </a:p>
          <a:p>
            <a:r>
              <a:rPr lang="fr-BE" dirty="0"/>
              <a:t>identification des instances concernées</a:t>
            </a:r>
          </a:p>
          <a:p>
            <a:pPr lvl="1"/>
            <a:r>
              <a:rPr lang="fr-BE" dirty="0"/>
              <a:t>responsable du traitement initial (fournisseur de données)</a:t>
            </a:r>
          </a:p>
          <a:p>
            <a:pPr lvl="1"/>
            <a:r>
              <a:rPr lang="fr-BE" dirty="0"/>
              <a:t>destinataire des données</a:t>
            </a:r>
          </a:p>
          <a:p>
            <a:pPr lvl="1"/>
            <a:r>
              <a:rPr lang="fr-BE" dirty="0"/>
              <a:t>intervention d’un sous-traitant</a:t>
            </a:r>
          </a:p>
          <a:p>
            <a:pPr lvl="1"/>
            <a:r>
              <a:rPr lang="fr-BE" dirty="0"/>
              <a:t>intervention d’un tiers de confiance</a:t>
            </a:r>
          </a:p>
          <a:p>
            <a:r>
              <a:rPr lang="fr-BE" dirty="0"/>
              <a:t>schéma des flux de données</a:t>
            </a:r>
          </a:p>
          <a:p>
            <a:pPr lvl="1"/>
            <a:r>
              <a:rPr lang="fr-BE" dirty="0"/>
              <a:t>les schéma techniques des flux de données doivent avoir fait l’objet d’une concertation avec les parties concernées AVANT l’introduction de la demande</a:t>
            </a:r>
          </a:p>
          <a:p>
            <a:pPr lvl="1"/>
            <a:r>
              <a:rPr lang="fr-BE" dirty="0"/>
              <a:t>preuve de l’accord des parties concernées (copie d’un mail, lettre…)</a:t>
            </a:r>
          </a:p>
          <a:p>
            <a:pPr lvl="1"/>
            <a:r>
              <a:rPr lang="fr-BE" dirty="0"/>
              <a:t>le schéma doit comporter les éléments essentiels du flux mais pas les informations relatives à la sécurité qui risqueraient de compromettre le flux</a:t>
            </a:r>
          </a:p>
          <a:p>
            <a:endParaRPr lang="en-BE" dirty="0"/>
          </a:p>
        </p:txBody>
      </p:sp>
      <p:sp>
        <p:nvSpPr>
          <p:cNvPr id="4" name="Slide Number Placeholder 3">
            <a:extLst>
              <a:ext uri="{FF2B5EF4-FFF2-40B4-BE49-F238E27FC236}">
                <a16:creationId xmlns:a16="http://schemas.microsoft.com/office/drawing/2014/main" id="{E381B20E-8634-47D0-B547-530F26E34515}"/>
              </a:ext>
            </a:extLst>
          </p:cNvPr>
          <p:cNvSpPr>
            <a:spLocks noGrp="1"/>
          </p:cNvSpPr>
          <p:nvPr>
            <p:ph type="sldNum" sz="quarter" idx="4"/>
          </p:nvPr>
        </p:nvSpPr>
        <p:spPr/>
        <p:txBody>
          <a:bodyPr/>
          <a:lstStyle/>
          <a:p>
            <a:fld id="{84AEDDD6-2727-439E-A96F-E9FD4CA77376}" type="slidenum">
              <a:rPr lang="en-GB" smtClean="0"/>
              <a:pPr/>
              <a:t>12</a:t>
            </a:fld>
            <a:endParaRPr lang="en-GB"/>
          </a:p>
        </p:txBody>
      </p:sp>
      <p:sp>
        <p:nvSpPr>
          <p:cNvPr id="2" name="Title 1">
            <a:extLst>
              <a:ext uri="{FF2B5EF4-FFF2-40B4-BE49-F238E27FC236}">
                <a16:creationId xmlns:a16="http://schemas.microsoft.com/office/drawing/2014/main" id="{C22B5B4C-0B96-4322-9523-E4F451C86CE5}"/>
              </a:ext>
            </a:extLst>
          </p:cNvPr>
          <p:cNvSpPr>
            <a:spLocks noGrp="1"/>
          </p:cNvSpPr>
          <p:nvPr>
            <p:ph type="title"/>
          </p:nvPr>
        </p:nvSpPr>
        <p:spPr/>
        <p:txBody>
          <a:bodyPr/>
          <a:lstStyle/>
          <a:p>
            <a:r>
              <a:rPr lang="fr-BE" dirty="0"/>
              <a:t>CSI - points d’attention (</a:t>
            </a:r>
            <a:r>
              <a:rPr lang="en-BE" dirty="0"/>
              <a:t>1/4</a:t>
            </a:r>
            <a:r>
              <a:rPr lang="fr-BE" dirty="0"/>
              <a:t>)</a:t>
            </a:r>
          </a:p>
        </p:txBody>
      </p:sp>
    </p:spTree>
    <p:extLst>
      <p:ext uri="{BB962C8B-B14F-4D97-AF65-F5344CB8AC3E}">
        <p14:creationId xmlns:p14="http://schemas.microsoft.com/office/powerpoint/2010/main" val="229124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2DE89-B0EA-4E14-98A3-A7D0F947EAFE}"/>
              </a:ext>
            </a:extLst>
          </p:cNvPr>
          <p:cNvSpPr>
            <a:spLocks noGrp="1"/>
          </p:cNvSpPr>
          <p:nvPr>
            <p:ph idx="1"/>
          </p:nvPr>
        </p:nvSpPr>
        <p:spPr/>
        <p:txBody>
          <a:bodyPr>
            <a:normAutofit lnSpcReduction="10000"/>
          </a:bodyPr>
          <a:lstStyle/>
          <a:p>
            <a:r>
              <a:rPr lang="fr-BE" dirty="0"/>
              <a:t>finalités</a:t>
            </a:r>
          </a:p>
          <a:p>
            <a:pPr lvl="1"/>
            <a:r>
              <a:rPr lang="fr-BE" dirty="0"/>
              <a:t>article 6 et 9 RGPD</a:t>
            </a:r>
          </a:p>
          <a:p>
            <a:pPr lvl="1"/>
            <a:r>
              <a:rPr lang="fr-BE" dirty="0"/>
              <a:t>un seul fondement légal </a:t>
            </a:r>
          </a:p>
          <a:p>
            <a:pPr lvl="1"/>
            <a:r>
              <a:rPr lang="fr-BE" dirty="0"/>
              <a:t>indiquer clairement la base légale au sens du RGPD + base légale en droit belge, par exemple</a:t>
            </a:r>
          </a:p>
          <a:p>
            <a:pPr lvl="2"/>
            <a:r>
              <a:rPr lang="fr-BE" dirty="0"/>
              <a:t>art, 9, §2, h) RGPD (médecine préventive, gestion des systèmes de soins de santé) + article loi belge;</a:t>
            </a:r>
          </a:p>
          <a:p>
            <a:pPr lvl="2"/>
            <a:r>
              <a:rPr lang="fr-BE" dirty="0"/>
              <a:t>art. 9, §2, i) RGPD (motifs d’intérêt public dans le domaine de la santé publique) + article loi belge;</a:t>
            </a:r>
          </a:p>
          <a:p>
            <a:pPr lvl="2"/>
            <a:r>
              <a:rPr lang="fr-BE" dirty="0"/>
              <a:t>art. 9, §2, j) RGPD (recherche scientifique) </a:t>
            </a:r>
          </a:p>
          <a:p>
            <a:pPr lvl="1"/>
            <a:r>
              <a:rPr lang="fr-BE" dirty="0"/>
              <a:t>résumer les finalités de manière concise (</a:t>
            </a:r>
            <a:r>
              <a:rPr lang="en-BE" dirty="0" err="1"/>
              <a:t>p.ex</a:t>
            </a:r>
            <a:r>
              <a:rPr lang="en-BE" dirty="0"/>
              <a:t>. </a:t>
            </a:r>
            <a:r>
              <a:rPr lang="fr-BE" dirty="0"/>
              <a:t>pas de recopiage de chapitres entiers de thèse de doctorat)</a:t>
            </a:r>
          </a:p>
          <a:p>
            <a:r>
              <a:rPr lang="fr-BE" dirty="0"/>
              <a:t>traitement ultérieur</a:t>
            </a:r>
          </a:p>
          <a:p>
            <a:pPr lvl="1"/>
            <a:r>
              <a:rPr lang="fr-BE" dirty="0"/>
              <a:t>le responsable du traitement initial des données communique les informations nécessaires pour compléter le formulaire</a:t>
            </a:r>
          </a:p>
          <a:p>
            <a:pPr lvl="1"/>
            <a:r>
              <a:rPr lang="fr-BE" dirty="0"/>
              <a:t>p. ex. accord préalable du SPF Santé Publique pour les données du RHM</a:t>
            </a:r>
          </a:p>
          <a:p>
            <a:pPr lvl="2"/>
            <a:endParaRPr lang="fr-FR" dirty="0"/>
          </a:p>
          <a:p>
            <a:endParaRPr lang="en-BE" dirty="0"/>
          </a:p>
        </p:txBody>
      </p:sp>
      <p:sp>
        <p:nvSpPr>
          <p:cNvPr id="4" name="Slide Number Placeholder 3">
            <a:extLst>
              <a:ext uri="{FF2B5EF4-FFF2-40B4-BE49-F238E27FC236}">
                <a16:creationId xmlns:a16="http://schemas.microsoft.com/office/drawing/2014/main" id="{BC9473BA-B388-49B3-8D76-44EF50BB6B05}"/>
              </a:ext>
            </a:extLst>
          </p:cNvPr>
          <p:cNvSpPr>
            <a:spLocks noGrp="1"/>
          </p:cNvSpPr>
          <p:nvPr>
            <p:ph type="sldNum" sz="quarter" idx="4"/>
          </p:nvPr>
        </p:nvSpPr>
        <p:spPr/>
        <p:txBody>
          <a:bodyPr/>
          <a:lstStyle/>
          <a:p>
            <a:fld id="{84AEDDD6-2727-439E-A96F-E9FD4CA77376}" type="slidenum">
              <a:rPr lang="en-GB" smtClean="0"/>
              <a:pPr/>
              <a:t>13</a:t>
            </a:fld>
            <a:endParaRPr lang="en-GB"/>
          </a:p>
        </p:txBody>
      </p:sp>
      <p:sp>
        <p:nvSpPr>
          <p:cNvPr id="2" name="Title 1">
            <a:extLst>
              <a:ext uri="{FF2B5EF4-FFF2-40B4-BE49-F238E27FC236}">
                <a16:creationId xmlns:a16="http://schemas.microsoft.com/office/drawing/2014/main" id="{6A56AB94-FE9D-4126-B471-579EAE3A9F95}"/>
              </a:ext>
            </a:extLst>
          </p:cNvPr>
          <p:cNvSpPr>
            <a:spLocks noGrp="1"/>
          </p:cNvSpPr>
          <p:nvPr>
            <p:ph type="title"/>
          </p:nvPr>
        </p:nvSpPr>
        <p:spPr/>
        <p:txBody>
          <a:bodyPr/>
          <a:lstStyle/>
          <a:p>
            <a:r>
              <a:rPr lang="fr-BE" dirty="0"/>
              <a:t>CSI - points d’attention (</a:t>
            </a:r>
            <a:r>
              <a:rPr lang="en-BE" dirty="0"/>
              <a:t>2</a:t>
            </a:r>
            <a:r>
              <a:rPr lang="fr-BE" dirty="0"/>
              <a:t>/</a:t>
            </a:r>
            <a:r>
              <a:rPr lang="en-BE" dirty="0"/>
              <a:t>4</a:t>
            </a:r>
            <a:r>
              <a:rPr lang="fr-BE" dirty="0"/>
              <a:t>)</a:t>
            </a:r>
          </a:p>
        </p:txBody>
      </p:sp>
    </p:spTree>
    <p:extLst>
      <p:ext uri="{BB962C8B-B14F-4D97-AF65-F5344CB8AC3E}">
        <p14:creationId xmlns:p14="http://schemas.microsoft.com/office/powerpoint/2010/main" val="3719457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8755B0-1A4B-4ED4-8C80-44C43D4D4DA3}"/>
              </a:ext>
            </a:extLst>
          </p:cNvPr>
          <p:cNvSpPr>
            <a:spLocks noGrp="1"/>
          </p:cNvSpPr>
          <p:nvPr>
            <p:ph idx="1"/>
          </p:nvPr>
        </p:nvSpPr>
        <p:spPr>
          <a:xfrm>
            <a:off x="695400" y="1052736"/>
            <a:ext cx="10887000" cy="5616624"/>
          </a:xfrm>
        </p:spPr>
        <p:txBody>
          <a:bodyPr>
            <a:normAutofit fontScale="85000" lnSpcReduction="20000"/>
          </a:bodyPr>
          <a:lstStyle/>
          <a:p>
            <a:r>
              <a:rPr lang="fr-BE" dirty="0"/>
              <a:t>transparence</a:t>
            </a:r>
          </a:p>
          <a:p>
            <a:pPr lvl="1"/>
            <a:r>
              <a:rPr lang="fr-BE" dirty="0"/>
              <a:t>art. 13 ou 14 RGPD</a:t>
            </a:r>
          </a:p>
          <a:p>
            <a:pPr lvl="1"/>
            <a:r>
              <a:rPr lang="fr-BE" dirty="0"/>
              <a:t>si le responsable du traitement des données invoque une exception, celle-ci doit être motivée</a:t>
            </a:r>
          </a:p>
          <a:p>
            <a:pPr lvl="1"/>
            <a:r>
              <a:rPr lang="fr-BE" dirty="0"/>
              <a:t>les lettres d’information des personnes concernées doivent être exactes et mises à jour</a:t>
            </a:r>
          </a:p>
          <a:p>
            <a:pPr lvl="1"/>
            <a:r>
              <a:rPr lang="fr-BE" dirty="0"/>
              <a:t>la lettre d’information n’est pas un formulaire de consentement !</a:t>
            </a:r>
          </a:p>
          <a:p>
            <a:r>
              <a:rPr lang="fr-BE" dirty="0"/>
              <a:t>type de données</a:t>
            </a:r>
          </a:p>
          <a:p>
            <a:pPr lvl="1"/>
            <a:r>
              <a:rPr lang="fr-BE" dirty="0"/>
              <a:t>respecter cascade RGPD</a:t>
            </a:r>
            <a:endParaRPr lang="en-BE" dirty="0"/>
          </a:p>
          <a:p>
            <a:pPr lvl="2"/>
            <a:r>
              <a:rPr lang="fr-FR" dirty="0"/>
              <a:t>les études doivent, en principe, être réalisées au moyen de données anonymes</a:t>
            </a:r>
            <a:endParaRPr lang="en-BE" dirty="0"/>
          </a:p>
          <a:p>
            <a:pPr lvl="2"/>
            <a:r>
              <a:rPr lang="en-BE" dirty="0"/>
              <a:t>c</a:t>
            </a:r>
            <a:r>
              <a:rPr lang="fr-BE" dirty="0"/>
              <a:t>e n’est que lorsqu’un traitement de données anonymes ne permet pas de réaliser les finalités de l’étude que des données à caractère personnel </a:t>
            </a:r>
            <a:r>
              <a:rPr lang="fr-BE" dirty="0" err="1"/>
              <a:t>pseudonymisées</a:t>
            </a:r>
            <a:r>
              <a:rPr lang="fr-BE" dirty="0"/>
              <a:t> peuvent être utilisées</a:t>
            </a:r>
            <a:endParaRPr lang="en-BE" dirty="0"/>
          </a:p>
          <a:p>
            <a:pPr lvl="2"/>
            <a:r>
              <a:rPr lang="en-BE" dirty="0"/>
              <a:t>c</a:t>
            </a:r>
            <a:r>
              <a:rPr lang="fr-BE" dirty="0"/>
              <a:t>e n’est que lorsqu’un traitement de données à caractère personnel </a:t>
            </a:r>
            <a:r>
              <a:rPr lang="fr-BE" dirty="0" err="1"/>
              <a:t>pseudonymisées</a:t>
            </a:r>
            <a:r>
              <a:rPr lang="fr-BE" dirty="0"/>
              <a:t> ne permet pas de réaliser les finalités de l’étude que des données à caractère personnel non </a:t>
            </a:r>
            <a:r>
              <a:rPr lang="fr-BE" dirty="0" err="1"/>
              <a:t>pseudonymisées</a:t>
            </a:r>
            <a:r>
              <a:rPr lang="fr-BE" dirty="0"/>
              <a:t> peuvent être utilisées</a:t>
            </a:r>
          </a:p>
          <a:p>
            <a:pPr lvl="1"/>
            <a:r>
              <a:rPr lang="fr-BE" dirty="0"/>
              <a:t>justifier le type de données demandées (</a:t>
            </a:r>
            <a:r>
              <a:rPr lang="fr-BE" dirty="0" err="1"/>
              <a:t>pseudonymisées</a:t>
            </a:r>
            <a:r>
              <a:rPr lang="fr-BE" dirty="0"/>
              <a:t> ou non </a:t>
            </a:r>
            <a:r>
              <a:rPr lang="fr-BE" dirty="0" err="1"/>
              <a:t>pseudonymisées</a:t>
            </a:r>
            <a:r>
              <a:rPr lang="fr-BE" dirty="0"/>
              <a:t>)</a:t>
            </a:r>
          </a:p>
          <a:p>
            <a:pPr lvl="1"/>
            <a:r>
              <a:rPr lang="fr-BE" dirty="0"/>
              <a:t>motivation de chaque donnée demandée ou des catégories de données demandées</a:t>
            </a:r>
          </a:p>
          <a:p>
            <a:pPr lvl="1"/>
            <a:r>
              <a:rPr lang="fr-BE" dirty="0"/>
              <a:t>motivation de toutes les variables considérées comme identifiantes (domicile, province, arrondissement, date de naissance, date de décès,….)</a:t>
            </a:r>
          </a:p>
          <a:p>
            <a:pPr lvl="1"/>
            <a:r>
              <a:rPr lang="fr-BE" dirty="0"/>
              <a:t>les mesures de </a:t>
            </a:r>
            <a:r>
              <a:rPr lang="fr-BE" dirty="0" err="1"/>
              <a:t>pseudonymisation</a:t>
            </a:r>
            <a:r>
              <a:rPr lang="fr-BE" dirty="0"/>
              <a:t> (et la méthode) et de limitation des risques de réidentification doivent être clairement indiquées</a:t>
            </a:r>
          </a:p>
          <a:p>
            <a:pPr lvl="1"/>
            <a:r>
              <a:rPr lang="fr-BE" dirty="0"/>
              <a:t>les données doivent être présentées de manière lisible: format tableau Word (pas de fichier Excel illisible)</a:t>
            </a:r>
            <a:endParaRPr lang="fr-FR" dirty="0"/>
          </a:p>
          <a:p>
            <a:endParaRPr lang="en-BE" dirty="0"/>
          </a:p>
        </p:txBody>
      </p:sp>
      <p:sp>
        <p:nvSpPr>
          <p:cNvPr id="4" name="Slide Number Placeholder 3">
            <a:extLst>
              <a:ext uri="{FF2B5EF4-FFF2-40B4-BE49-F238E27FC236}">
                <a16:creationId xmlns:a16="http://schemas.microsoft.com/office/drawing/2014/main" id="{ADAD9280-7CCE-454F-93A6-7AE3CA07E19B}"/>
              </a:ext>
            </a:extLst>
          </p:cNvPr>
          <p:cNvSpPr>
            <a:spLocks noGrp="1"/>
          </p:cNvSpPr>
          <p:nvPr>
            <p:ph type="sldNum" sz="quarter" idx="4"/>
          </p:nvPr>
        </p:nvSpPr>
        <p:spPr/>
        <p:txBody>
          <a:bodyPr/>
          <a:lstStyle/>
          <a:p>
            <a:fld id="{84AEDDD6-2727-439E-A96F-E9FD4CA77376}" type="slidenum">
              <a:rPr lang="en-GB" smtClean="0"/>
              <a:pPr/>
              <a:t>14</a:t>
            </a:fld>
            <a:endParaRPr lang="en-GB"/>
          </a:p>
        </p:txBody>
      </p:sp>
      <p:sp>
        <p:nvSpPr>
          <p:cNvPr id="2" name="Title 1">
            <a:extLst>
              <a:ext uri="{FF2B5EF4-FFF2-40B4-BE49-F238E27FC236}">
                <a16:creationId xmlns:a16="http://schemas.microsoft.com/office/drawing/2014/main" id="{6637DE64-D11D-4EDF-B7B0-8999E91B7798}"/>
              </a:ext>
            </a:extLst>
          </p:cNvPr>
          <p:cNvSpPr>
            <a:spLocks noGrp="1"/>
          </p:cNvSpPr>
          <p:nvPr>
            <p:ph type="title"/>
          </p:nvPr>
        </p:nvSpPr>
        <p:spPr/>
        <p:txBody>
          <a:bodyPr/>
          <a:lstStyle/>
          <a:p>
            <a:r>
              <a:rPr lang="fr-BE" dirty="0"/>
              <a:t>CSI - points d’attention (</a:t>
            </a:r>
            <a:r>
              <a:rPr lang="en-BE" dirty="0"/>
              <a:t>3</a:t>
            </a:r>
            <a:r>
              <a:rPr lang="fr-BE" dirty="0"/>
              <a:t>/</a:t>
            </a:r>
            <a:r>
              <a:rPr lang="en-BE" dirty="0"/>
              <a:t>4</a:t>
            </a:r>
            <a:r>
              <a:rPr lang="fr-BE" dirty="0"/>
              <a:t>)</a:t>
            </a:r>
          </a:p>
        </p:txBody>
      </p:sp>
    </p:spTree>
    <p:extLst>
      <p:ext uri="{BB962C8B-B14F-4D97-AF65-F5344CB8AC3E}">
        <p14:creationId xmlns:p14="http://schemas.microsoft.com/office/powerpoint/2010/main" val="4282109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25047-71D4-4662-97BA-3805027DDD4F}"/>
              </a:ext>
            </a:extLst>
          </p:cNvPr>
          <p:cNvSpPr>
            <a:spLocks noGrp="1"/>
          </p:cNvSpPr>
          <p:nvPr>
            <p:ph idx="1"/>
          </p:nvPr>
        </p:nvSpPr>
        <p:spPr/>
        <p:txBody>
          <a:bodyPr>
            <a:normAutofit/>
          </a:bodyPr>
          <a:lstStyle/>
          <a:p>
            <a:r>
              <a:rPr lang="fr-BE" dirty="0"/>
              <a:t>minimisation des données</a:t>
            </a:r>
          </a:p>
          <a:p>
            <a:pPr lvl="1"/>
            <a:r>
              <a:rPr lang="fr-BE" dirty="0"/>
              <a:t>délai de conservation des données finales</a:t>
            </a:r>
          </a:p>
          <a:p>
            <a:pPr lvl="1"/>
            <a:r>
              <a:rPr lang="fr-BE" dirty="0"/>
              <a:t>indiquer qui, comment et le lieu de conservation des données</a:t>
            </a:r>
          </a:p>
          <a:p>
            <a:r>
              <a:rPr lang="fr-BE" dirty="0"/>
              <a:t>mesures de sécurité</a:t>
            </a:r>
          </a:p>
          <a:p>
            <a:pPr lvl="1"/>
            <a:r>
              <a:rPr lang="fr-BE" dirty="0"/>
              <a:t>identité du DPO</a:t>
            </a:r>
          </a:p>
          <a:p>
            <a:pPr lvl="1"/>
            <a:r>
              <a:rPr lang="fr-BE" dirty="0"/>
              <a:t>identité du médecin ou du professionnel des soins de santé responsable du traitement des données</a:t>
            </a:r>
          </a:p>
          <a:p>
            <a:pPr lvl="1"/>
            <a:r>
              <a:rPr lang="fr-BE" dirty="0"/>
              <a:t>analyse d’impact relative à la protection des données à communiquer à l’introduction de la demande</a:t>
            </a:r>
          </a:p>
          <a:p>
            <a:pPr lvl="1"/>
            <a:r>
              <a:rPr lang="fr-BE" dirty="0"/>
              <a:t>contact préalable avec un chef de projet pour l’utilisation des services de base de la Plate-forme eHealth</a:t>
            </a:r>
          </a:p>
          <a:p>
            <a:pPr lvl="1"/>
            <a:r>
              <a:rPr lang="fr-BE" dirty="0"/>
              <a:t>analyse de risques </a:t>
            </a:r>
            <a:r>
              <a:rPr lang="en-BE" dirty="0"/>
              <a:t>s</a:t>
            </a:r>
            <a:r>
              <a:rPr lang="fr-BE" dirty="0" err="1"/>
              <a:t>mall</a:t>
            </a:r>
            <a:r>
              <a:rPr lang="fr-BE" dirty="0"/>
              <a:t> </a:t>
            </a:r>
            <a:r>
              <a:rPr lang="en-BE" dirty="0"/>
              <a:t>c</a:t>
            </a:r>
            <a:r>
              <a:rPr lang="fr-BE" dirty="0" err="1"/>
              <a:t>ell</a:t>
            </a:r>
            <a:r>
              <a:rPr lang="fr-BE" dirty="0"/>
              <a:t> + preuve de l’accord de l’instance qui la réalisera (KCE, AIM,….)</a:t>
            </a:r>
          </a:p>
        </p:txBody>
      </p:sp>
      <p:sp>
        <p:nvSpPr>
          <p:cNvPr id="4" name="Slide Number Placeholder 3">
            <a:extLst>
              <a:ext uri="{FF2B5EF4-FFF2-40B4-BE49-F238E27FC236}">
                <a16:creationId xmlns:a16="http://schemas.microsoft.com/office/drawing/2014/main" id="{EFB3A43F-4209-4925-B83E-F5C0062B7B1E}"/>
              </a:ext>
            </a:extLst>
          </p:cNvPr>
          <p:cNvSpPr>
            <a:spLocks noGrp="1"/>
          </p:cNvSpPr>
          <p:nvPr>
            <p:ph type="sldNum" sz="quarter" idx="4"/>
          </p:nvPr>
        </p:nvSpPr>
        <p:spPr/>
        <p:txBody>
          <a:bodyPr/>
          <a:lstStyle/>
          <a:p>
            <a:fld id="{84AEDDD6-2727-439E-A96F-E9FD4CA77376}" type="slidenum">
              <a:rPr lang="en-GB" smtClean="0"/>
              <a:pPr/>
              <a:t>15</a:t>
            </a:fld>
            <a:endParaRPr lang="en-GB"/>
          </a:p>
        </p:txBody>
      </p:sp>
      <p:sp>
        <p:nvSpPr>
          <p:cNvPr id="2" name="Title 1">
            <a:extLst>
              <a:ext uri="{FF2B5EF4-FFF2-40B4-BE49-F238E27FC236}">
                <a16:creationId xmlns:a16="http://schemas.microsoft.com/office/drawing/2014/main" id="{D9039214-CE88-4DA3-AE81-B79A39635588}"/>
              </a:ext>
            </a:extLst>
          </p:cNvPr>
          <p:cNvSpPr>
            <a:spLocks noGrp="1"/>
          </p:cNvSpPr>
          <p:nvPr>
            <p:ph type="title"/>
          </p:nvPr>
        </p:nvSpPr>
        <p:spPr/>
        <p:txBody>
          <a:bodyPr/>
          <a:lstStyle/>
          <a:p>
            <a:r>
              <a:rPr lang="fr-BE" dirty="0"/>
              <a:t>CSI - points d’attention (</a:t>
            </a:r>
            <a:r>
              <a:rPr lang="en-BE" dirty="0"/>
              <a:t>4</a:t>
            </a:r>
            <a:r>
              <a:rPr lang="fr-BE" dirty="0"/>
              <a:t>/</a:t>
            </a:r>
            <a:r>
              <a:rPr lang="en-BE" dirty="0"/>
              <a:t>4</a:t>
            </a:r>
            <a:r>
              <a:rPr lang="fr-BE" dirty="0"/>
              <a:t>)</a:t>
            </a:r>
          </a:p>
        </p:txBody>
      </p:sp>
    </p:spTree>
    <p:extLst>
      <p:ext uri="{BB962C8B-B14F-4D97-AF65-F5344CB8AC3E}">
        <p14:creationId xmlns:p14="http://schemas.microsoft.com/office/powerpoint/2010/main" val="257393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64022CB-E346-4FAE-EEC1-948F9958EA08}"/>
              </a:ext>
            </a:extLst>
          </p:cNvPr>
          <p:cNvSpPr>
            <a:spLocks noGrp="1"/>
          </p:cNvSpPr>
          <p:nvPr>
            <p:ph idx="1"/>
          </p:nvPr>
        </p:nvSpPr>
        <p:spPr/>
        <p:txBody>
          <a:bodyPr>
            <a:normAutofit/>
          </a:bodyPr>
          <a:lstStyle/>
          <a:p>
            <a:r>
              <a:rPr lang="fr-BE" noProof="0" dirty="0"/>
              <a:t>concept d’autorisation de traitement de données: une décision administrative délivrée par un organisme responsable de l’accès aux données de santé à un utilisateur de données de santé, lui donnant le droit de traiter certaines données de santé électroniques décrites dans l’autorisation de traitement de données à des fins d’utilisation secondaire spécifiques, sur la base des conditions énoncées au chapitre IV du présent règlement</a:t>
            </a:r>
          </a:p>
          <a:p>
            <a:r>
              <a:rPr lang="fr-BE" noProof="0" dirty="0"/>
              <a:t>le CSI soutiendra l’ADS en tant qu’organisme responsable de l’accès aux données de santé lors de la délivrance de l’autorisation de traitement de données et veillera en particulier au respect des principes fondamentaux de la protection des données</a:t>
            </a:r>
          </a:p>
          <a:p>
            <a:pPr lvl="1"/>
            <a:r>
              <a:rPr lang="fr-BE" noProof="0" dirty="0"/>
              <a:t>limitation des finalités</a:t>
            </a:r>
          </a:p>
          <a:p>
            <a:pPr lvl="1"/>
            <a:r>
              <a:rPr lang="fr-BE" noProof="0" dirty="0"/>
              <a:t>traitement minimal des données et limitation de la conservation (proportionnalité)</a:t>
            </a:r>
          </a:p>
          <a:p>
            <a:pPr lvl="1"/>
            <a:r>
              <a:rPr lang="fr-BE" noProof="0" dirty="0"/>
              <a:t>intégrité et confidentialité (sécurité)</a:t>
            </a:r>
          </a:p>
          <a:p>
            <a:pPr lvl="1"/>
            <a:r>
              <a:rPr lang="fr-BE" noProof="0" dirty="0"/>
              <a:t>transparence vis-à-vis de la personne concernée</a:t>
            </a:r>
            <a:endParaRPr lang="en-BE" dirty="0"/>
          </a:p>
        </p:txBody>
      </p:sp>
      <p:sp>
        <p:nvSpPr>
          <p:cNvPr id="3" name="Tijdelijke aanduiding voor dianummer 2">
            <a:extLst>
              <a:ext uri="{FF2B5EF4-FFF2-40B4-BE49-F238E27FC236}">
                <a16:creationId xmlns:a16="http://schemas.microsoft.com/office/drawing/2014/main" id="{DF891CE1-0D8E-BB36-7803-7631491B9574}"/>
              </a:ext>
            </a:extLst>
          </p:cNvPr>
          <p:cNvSpPr>
            <a:spLocks noGrp="1"/>
          </p:cNvSpPr>
          <p:nvPr>
            <p:ph type="sldNum" sz="quarter" idx="4"/>
          </p:nvPr>
        </p:nvSpPr>
        <p:spPr/>
        <p:txBody>
          <a:bodyPr/>
          <a:lstStyle/>
          <a:p>
            <a:r>
              <a:rPr lang="fr-BE"/>
              <a:t> </a:t>
            </a:r>
            <a:fld id="{30A9230E-FFBB-4CCB-ABD7-198084EDE768}" type="slidenum">
              <a:rPr lang="fr-BE" smtClean="0"/>
              <a:pPr/>
              <a:t>16</a:t>
            </a:fld>
            <a:r>
              <a:rPr lang="fr-BE"/>
              <a:t> </a:t>
            </a:r>
            <a:endParaRPr lang="fr-BE" dirty="0"/>
          </a:p>
        </p:txBody>
      </p:sp>
      <p:sp>
        <p:nvSpPr>
          <p:cNvPr id="4" name="Titel 3">
            <a:extLst>
              <a:ext uri="{FF2B5EF4-FFF2-40B4-BE49-F238E27FC236}">
                <a16:creationId xmlns:a16="http://schemas.microsoft.com/office/drawing/2014/main" id="{9A400F72-175D-3557-30FD-B23A4319DCDA}"/>
              </a:ext>
            </a:extLst>
          </p:cNvPr>
          <p:cNvSpPr>
            <a:spLocks noGrp="1"/>
          </p:cNvSpPr>
          <p:nvPr>
            <p:ph type="title"/>
          </p:nvPr>
        </p:nvSpPr>
        <p:spPr/>
        <p:txBody>
          <a:bodyPr/>
          <a:lstStyle/>
          <a:p>
            <a:r>
              <a:rPr lang="en-BE" dirty="0"/>
              <a:t>EHDS</a:t>
            </a:r>
            <a:endParaRPr lang="nl-BE" dirty="0"/>
          </a:p>
        </p:txBody>
      </p:sp>
    </p:spTree>
    <p:extLst>
      <p:ext uri="{BB962C8B-B14F-4D97-AF65-F5344CB8AC3E}">
        <p14:creationId xmlns:p14="http://schemas.microsoft.com/office/powerpoint/2010/main" val="2011944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3A7DA0E-F56E-4BA0-AB93-55DD5CDC1CDF}"/>
              </a:ext>
            </a:extLst>
          </p:cNvPr>
          <p:cNvSpPr>
            <a:spLocks noGrp="1"/>
          </p:cNvSpPr>
          <p:nvPr>
            <p:ph type="sldNum" sz="quarter" idx="4294967295"/>
          </p:nvPr>
        </p:nvSpPr>
        <p:spPr>
          <a:xfrm>
            <a:off x="4691360" y="6453346"/>
            <a:ext cx="2844800" cy="365125"/>
          </a:xfrm>
        </p:spPr>
        <p:txBody>
          <a:bodyPr/>
          <a:lstStyle/>
          <a:p>
            <a:r>
              <a:rPr lang="fr-BE"/>
              <a:t> </a:t>
            </a:r>
            <a:fld id="{30A9230E-FFBB-4CCB-ABD7-198084EDE768}" type="slidenum">
              <a:rPr lang="fr-BE" smtClean="0"/>
              <a:pPr/>
              <a:t>17</a:t>
            </a:fld>
            <a:r>
              <a:rPr lang="fr-BE"/>
              <a:t> </a:t>
            </a:r>
          </a:p>
        </p:txBody>
      </p:sp>
    </p:spTree>
    <p:extLst>
      <p:ext uri="{BB962C8B-B14F-4D97-AF65-F5344CB8AC3E}">
        <p14:creationId xmlns:p14="http://schemas.microsoft.com/office/powerpoint/2010/main" val="2502004679"/>
      </p:ext>
    </p:extLst>
  </p:cSld>
  <p:clrMapOvr>
    <a:masterClrMapping/>
  </p:clrMapOvr>
</p:sld>
</file>

<file path=ppt/theme/theme1.xml><?xml version="1.0" encoding="utf-8"?>
<a:theme xmlns:a="http://schemas.openxmlformats.org/drawingml/2006/main" name="2_Custom Design">
  <a:themeElements>
    <a:clrScheme name="Custom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87BE"/>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TotalTime>
  <Words>2225</Words>
  <Application>Microsoft Office PowerPoint</Application>
  <PresentationFormat>Widescreen</PresentationFormat>
  <Paragraphs>208</Paragraphs>
  <Slides>17</Slides>
  <Notes>1</Notes>
  <HiddenSlides>3</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Aptos</vt:lpstr>
      <vt:lpstr>Arial</vt:lpstr>
      <vt:lpstr>Calibri</vt:lpstr>
      <vt:lpstr>Century Gothic</vt:lpstr>
      <vt:lpstr>Libre Franklin</vt:lpstr>
      <vt:lpstr>Libre Franklin SemiBold</vt:lpstr>
      <vt:lpstr>Roboto</vt:lpstr>
      <vt:lpstr>STIXGeneral-Regular</vt:lpstr>
      <vt:lpstr>Wingdings</vt:lpstr>
      <vt:lpstr>2_Custom Design</vt:lpstr>
      <vt:lpstr>Comité de sécurité de l’information (CSI)</vt:lpstr>
      <vt:lpstr>Raison d’être du CSI (1/3)</vt:lpstr>
      <vt:lpstr>Raison d’être du CSI (2/3)</vt:lpstr>
      <vt:lpstr>Raison d’être du CSI (3/3)</vt:lpstr>
      <vt:lpstr>Composition du CSI</vt:lpstr>
      <vt:lpstr>CSI – Autorité de Protection des Données</vt:lpstr>
      <vt:lpstr>Compétences du CSI</vt:lpstr>
      <vt:lpstr>CSI – délibérations (1/3)</vt:lpstr>
      <vt:lpstr>CSI – délibérations (2/3)</vt:lpstr>
      <vt:lpstr>CSI – délibérations (3/3)</vt:lpstr>
      <vt:lpstr>Délibérations du CSI</vt:lpstr>
      <vt:lpstr>CSI - points d’attention (1/4)</vt:lpstr>
      <vt:lpstr>CSI - points d’attention (2/4)</vt:lpstr>
      <vt:lpstr>CSI - points d’attention (3/4)</vt:lpstr>
      <vt:lpstr>CSI - points d’attention (4/4)</vt:lpstr>
      <vt:lpstr>EHDS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Sanne Miseur</dc:creator>
  <cp:lastModifiedBy>Sanne Miseur</cp:lastModifiedBy>
  <cp:revision>15</cp:revision>
  <dcterms:created xsi:type="dcterms:W3CDTF">2026-06-17T13:25:28Z</dcterms:created>
  <dcterms:modified xsi:type="dcterms:W3CDTF">2026-10-15T07:21:45Z</dcterms:modified>
</cp:coreProperties>
</file>