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7" r:id="rId1"/>
    <p:sldMasterId id="2147483920" r:id="rId2"/>
  </p:sldMasterIdLst>
  <p:notesMasterIdLst>
    <p:notesMasterId r:id="rId123"/>
  </p:notesMasterIdLst>
  <p:handoutMasterIdLst>
    <p:handoutMasterId r:id="rId124"/>
  </p:handoutMasterIdLst>
  <p:sldIdLst>
    <p:sldId id="1414" r:id="rId3"/>
    <p:sldId id="1401" r:id="rId4"/>
    <p:sldId id="2147482513" r:id="rId5"/>
    <p:sldId id="2147482514" r:id="rId6"/>
    <p:sldId id="1415" r:id="rId7"/>
    <p:sldId id="2147482515" r:id="rId8"/>
    <p:sldId id="2147482516" r:id="rId9"/>
    <p:sldId id="1418" r:id="rId10"/>
    <p:sldId id="2147482517" r:id="rId11"/>
    <p:sldId id="2147482518" r:id="rId12"/>
    <p:sldId id="2147482519" r:id="rId13"/>
    <p:sldId id="2147482520" r:id="rId14"/>
    <p:sldId id="2147482521" r:id="rId15"/>
    <p:sldId id="2147482522" r:id="rId16"/>
    <p:sldId id="2147482523" r:id="rId17"/>
    <p:sldId id="2147482524" r:id="rId18"/>
    <p:sldId id="2147482525" r:id="rId19"/>
    <p:sldId id="2147482526" r:id="rId20"/>
    <p:sldId id="2147482527" r:id="rId21"/>
    <p:sldId id="2147482528" r:id="rId22"/>
    <p:sldId id="2147482529" r:id="rId23"/>
    <p:sldId id="2147482530" r:id="rId24"/>
    <p:sldId id="2147482531" r:id="rId25"/>
    <p:sldId id="1434" r:id="rId26"/>
    <p:sldId id="1435" r:id="rId27"/>
    <p:sldId id="1436" r:id="rId28"/>
    <p:sldId id="2147482532" r:id="rId29"/>
    <p:sldId id="1438" r:id="rId30"/>
    <p:sldId id="1439" r:id="rId31"/>
    <p:sldId id="1440" r:id="rId32"/>
    <p:sldId id="1441" r:id="rId33"/>
    <p:sldId id="1442" r:id="rId34"/>
    <p:sldId id="1443" r:id="rId35"/>
    <p:sldId id="1444" r:id="rId36"/>
    <p:sldId id="1445" r:id="rId37"/>
    <p:sldId id="2147482533" r:id="rId38"/>
    <p:sldId id="1535" r:id="rId39"/>
    <p:sldId id="1536" r:id="rId40"/>
    <p:sldId id="1537" r:id="rId41"/>
    <p:sldId id="1538" r:id="rId42"/>
    <p:sldId id="945" r:id="rId43"/>
    <p:sldId id="1318" r:id="rId44"/>
    <p:sldId id="1568" r:id="rId45"/>
    <p:sldId id="1416" r:id="rId46"/>
    <p:sldId id="2147482534" r:id="rId47"/>
    <p:sldId id="1420" r:id="rId48"/>
    <p:sldId id="2147482540" r:id="rId49"/>
    <p:sldId id="2147482541" r:id="rId50"/>
    <p:sldId id="1314" r:id="rId51"/>
    <p:sldId id="1565" r:id="rId52"/>
    <p:sldId id="2147482654" r:id="rId53"/>
    <p:sldId id="2147482655" r:id="rId54"/>
    <p:sldId id="2147482656" r:id="rId55"/>
    <p:sldId id="2147482657" r:id="rId56"/>
    <p:sldId id="1479" r:id="rId57"/>
    <p:sldId id="1481" r:id="rId58"/>
    <p:sldId id="1485" r:id="rId59"/>
    <p:sldId id="1486" r:id="rId60"/>
    <p:sldId id="1487" r:id="rId61"/>
    <p:sldId id="1478" r:id="rId62"/>
    <p:sldId id="1316" r:id="rId63"/>
    <p:sldId id="1321" r:id="rId64"/>
    <p:sldId id="1322" r:id="rId65"/>
    <p:sldId id="1317" r:id="rId66"/>
    <p:sldId id="1319" r:id="rId67"/>
    <p:sldId id="1320" r:id="rId68"/>
    <p:sldId id="1323" r:id="rId69"/>
    <p:sldId id="2147482542" r:id="rId70"/>
    <p:sldId id="2147482660" r:id="rId71"/>
    <p:sldId id="2147482661" r:id="rId72"/>
    <p:sldId id="2147482663" r:id="rId73"/>
    <p:sldId id="1324" r:id="rId74"/>
    <p:sldId id="1325" r:id="rId75"/>
    <p:sldId id="1326" r:id="rId76"/>
    <p:sldId id="1426" r:id="rId77"/>
    <p:sldId id="458" r:id="rId78"/>
    <p:sldId id="2147482543" r:id="rId79"/>
    <p:sldId id="1428" r:id="rId80"/>
    <p:sldId id="2147482544" r:id="rId81"/>
    <p:sldId id="400" r:id="rId82"/>
    <p:sldId id="1437" r:id="rId83"/>
    <p:sldId id="881" r:id="rId84"/>
    <p:sldId id="882" r:id="rId85"/>
    <p:sldId id="2147482652" r:id="rId86"/>
    <p:sldId id="2147482545" r:id="rId87"/>
    <p:sldId id="2147482546" r:id="rId88"/>
    <p:sldId id="2147482547" r:id="rId89"/>
    <p:sldId id="2147482550" r:id="rId90"/>
    <p:sldId id="2147482551" r:id="rId91"/>
    <p:sldId id="2147482552" r:id="rId92"/>
    <p:sldId id="2147482553" r:id="rId93"/>
    <p:sldId id="2147482554" r:id="rId94"/>
    <p:sldId id="2147482555" r:id="rId95"/>
    <p:sldId id="2147482556" r:id="rId96"/>
    <p:sldId id="2147482653" r:id="rId97"/>
    <p:sldId id="2147482558" r:id="rId98"/>
    <p:sldId id="2147482559" r:id="rId99"/>
    <p:sldId id="2147482560" r:id="rId100"/>
    <p:sldId id="1433" r:id="rId101"/>
    <p:sldId id="438" r:id="rId102"/>
    <p:sldId id="439" r:id="rId103"/>
    <p:sldId id="440" r:id="rId104"/>
    <p:sldId id="441" r:id="rId105"/>
    <p:sldId id="442" r:id="rId106"/>
    <p:sldId id="443" r:id="rId107"/>
    <p:sldId id="1421" r:id="rId108"/>
    <p:sldId id="2147482535" r:id="rId109"/>
    <p:sldId id="2147482548" r:id="rId110"/>
    <p:sldId id="2147482549" r:id="rId111"/>
    <p:sldId id="1008" r:id="rId112"/>
    <p:sldId id="479" r:id="rId113"/>
    <p:sldId id="480" r:id="rId114"/>
    <p:sldId id="481" r:id="rId115"/>
    <p:sldId id="473" r:id="rId116"/>
    <p:sldId id="476" r:id="rId117"/>
    <p:sldId id="463" r:id="rId118"/>
    <p:sldId id="2147482658" r:id="rId119"/>
    <p:sldId id="2147482659" r:id="rId120"/>
    <p:sldId id="2147482510" r:id="rId121"/>
    <p:sldId id="1417" r:id="rId122"/>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ky Vanhauwaert" initials="FV" lastIdx="4" clrIdx="0">
    <p:extLst>
      <p:ext uri="{19B8F6BF-5375-455C-9EA6-DF929625EA0E}">
        <p15:presenceInfo xmlns:p15="http://schemas.microsoft.com/office/powerpoint/2012/main" userId="S-1-5-21-136122031-3198374591-1304894904-11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7BE"/>
    <a:srgbClr val="005B85"/>
    <a:srgbClr val="0099D6"/>
    <a:srgbClr val="0082BE"/>
    <a:srgbClr val="0082B8"/>
    <a:srgbClr val="0082B4"/>
    <a:srgbClr val="0082AE"/>
    <a:srgbClr val="0078AE"/>
    <a:srgbClr val="0A78AE"/>
    <a:srgbClr val="0078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02" autoAdjust="0"/>
    <p:restoredTop sz="93446" autoAdjust="0"/>
  </p:normalViewPr>
  <p:slideViewPr>
    <p:cSldViewPr>
      <p:cViewPr varScale="1">
        <p:scale>
          <a:sx n="115" d="100"/>
          <a:sy n="115" d="100"/>
        </p:scale>
        <p:origin x="606" y="96"/>
      </p:cViewPr>
      <p:guideLst>
        <p:guide orient="horz" pos="2160"/>
        <p:guide pos="3840"/>
      </p:guideLst>
    </p:cSldViewPr>
  </p:slideViewPr>
  <p:outlineViewPr>
    <p:cViewPr>
      <p:scale>
        <a:sx n="33" d="100"/>
        <a:sy n="33" d="100"/>
      </p:scale>
      <p:origin x="0" y="-88512"/>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58" d="100"/>
          <a:sy n="58" d="100"/>
        </p:scale>
        <p:origin x="3254" y="53"/>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handoutMaster" Target="handoutMasters/handoutMaster1.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7CABF-C4D3-4E46-8CB2-F1BF8C0DDA94}" type="doc">
      <dgm:prSet loTypeId="urn:microsoft.com/office/officeart/2005/8/layout/hierarchy6" loCatId="hierarchy" qsTypeId="urn:microsoft.com/office/officeart/2005/8/quickstyle/simple1#1" qsCatId="simple" csTypeId="urn:microsoft.com/office/officeart/2005/8/colors/accent1_2#1" csCatId="accent1" phldr="1"/>
      <dgm:spPr/>
      <dgm:t>
        <a:bodyPr/>
        <a:lstStyle/>
        <a:p>
          <a:endParaRPr lang="en-US"/>
        </a:p>
      </dgm:t>
    </dgm:pt>
    <dgm:pt modelId="{96D8B4D9-92FF-4D1C-8111-B74FCEAD93D0}">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a:latin typeface="Roboto" panose="02000000000000000000" pitchFamily="2" charset="0"/>
              <a:ea typeface="Roboto"/>
              <a:cs typeface="Roboto" panose="02000000000000000000" pitchFamily="2" charset="0"/>
            </a:rPr>
            <a:t>Pouvoirs publics</a:t>
          </a:r>
        </a:p>
      </dgm:t>
    </dgm:pt>
    <dgm:pt modelId="{87D37558-7AA3-40EE-897D-AC94FFD5C4C6}" type="parTrans" cxnId="{8172E3DD-15EF-49DD-BD74-87E7CCA52130}">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F7F5AE2F-164C-4CBD-B1F1-34D03D93B765}" type="sibTrans" cxnId="{8172E3DD-15EF-49DD-BD74-87E7CCA52130}">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38B411DE-4B5E-4B7B-8930-D6C1F48E34F0}">
      <dgm:prSet phldrT="[Tex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dirty="0">
              <a:latin typeface="Roboto" panose="02000000000000000000" pitchFamily="2" charset="0"/>
              <a:ea typeface="Roboto"/>
              <a:cs typeface="Roboto" panose="02000000000000000000" pitchFamily="2" charset="0"/>
            </a:rPr>
            <a:t>G-Cloud Operations &amp; </a:t>
          </a:r>
          <a:r>
            <a:rPr lang="fr-BE" sz="1400" noProof="0" dirty="0">
              <a:latin typeface="Roboto" panose="02000000000000000000" pitchFamily="2" charset="0"/>
              <a:ea typeface="Roboto"/>
              <a:cs typeface="Roboto" panose="02000000000000000000" pitchFamily="2" charset="0"/>
            </a:rPr>
            <a:t>Programme </a:t>
          </a:r>
          <a:r>
            <a:rPr lang="fr-BE" sz="1400" dirty="0" err="1">
              <a:latin typeface="Roboto" panose="02000000000000000000" pitchFamily="2" charset="0"/>
              <a:ea typeface="Roboto"/>
              <a:cs typeface="Roboto" panose="02000000000000000000" pitchFamily="2" charset="0"/>
            </a:rPr>
            <a:t>Board</a:t>
          </a:r>
          <a:endParaRPr lang="fr-BE" sz="1400" dirty="0">
            <a:latin typeface="Roboto" panose="02000000000000000000" pitchFamily="2" charset="0"/>
            <a:ea typeface="Roboto"/>
            <a:cs typeface="Roboto" panose="02000000000000000000" pitchFamily="2" charset="0"/>
          </a:endParaRPr>
        </a:p>
      </dgm:t>
    </dgm:pt>
    <dgm:pt modelId="{40032254-4C80-4E86-82B3-8A87108DAC90}" type="sibTrans" cxnId="{C12819EF-AE26-4267-933A-E40223B8A5CC}">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8931F1E0-7628-4BEB-84A4-BC1CEF98712D}" type="parTrans" cxnId="{C12819EF-AE26-4267-933A-E40223B8A5CC}">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AF21F6B1-F4B5-49AB-AA90-887358530BF3}">
      <dgm:prSet phldrT="[Tex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BE" sz="1400" dirty="0">
              <a:latin typeface="Roboto" panose="02000000000000000000" pitchFamily="2" charset="0"/>
              <a:ea typeface="Roboto"/>
              <a:cs typeface="Roboto" panose="02000000000000000000" pitchFamily="2" charset="0"/>
            </a:rPr>
            <a:t>G-Cloud Strategic </a:t>
          </a:r>
          <a:r>
            <a:rPr lang="fr-BE" sz="1400" dirty="0" err="1">
              <a:latin typeface="Roboto" panose="02000000000000000000" pitchFamily="2" charset="0"/>
              <a:ea typeface="Roboto"/>
              <a:cs typeface="Roboto" panose="02000000000000000000" pitchFamily="2" charset="0"/>
            </a:rPr>
            <a:t>Board</a:t>
          </a:r>
          <a:endParaRPr lang="fr-BE" sz="1400" dirty="0">
            <a:latin typeface="Roboto" panose="02000000000000000000" pitchFamily="2" charset="0"/>
            <a:ea typeface="Roboto"/>
            <a:cs typeface="Roboto" panose="02000000000000000000" pitchFamily="2" charset="0"/>
          </a:endParaRPr>
        </a:p>
      </dgm:t>
    </dgm:pt>
    <dgm:pt modelId="{BBA71D42-7F51-481E-ABE0-20A25BF91406}" type="sibTrans" cxnId="{29D448B6-3171-44EA-8497-8C788FE2CE05}">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36C890F9-09F1-4E78-8C45-63FE13A49FCE}" type="parTrans" cxnId="{29D448B6-3171-44EA-8497-8C788FE2CE05}">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F430EE30-5580-4F71-8518-C178E57E206D}">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a:latin typeface="Roboto" panose="02000000000000000000" pitchFamily="2" charset="0"/>
              <a:ea typeface="Roboto"/>
              <a:cs typeface="Roboto" panose="02000000000000000000" pitchFamily="2" charset="0"/>
            </a:rPr>
            <a:t>SPF/SPP</a:t>
          </a:r>
          <a:br>
            <a:rPr lang="fr-BE" sz="1400">
              <a:latin typeface="Roboto" panose="02000000000000000000" pitchFamily="2" charset="0"/>
              <a:ea typeface="Roboto"/>
              <a:cs typeface="Roboto" panose="02000000000000000000" pitchFamily="2" charset="0"/>
            </a:rPr>
          </a:br>
          <a:r>
            <a:rPr lang="fr-BE" sz="1400">
              <a:latin typeface="Roboto" panose="02000000000000000000" pitchFamily="2" charset="0"/>
              <a:ea typeface="Roboto"/>
              <a:cs typeface="Roboto" panose="02000000000000000000" pitchFamily="2" charset="0"/>
            </a:rPr>
            <a:t>(SPF horizontaux, SPF FIN, Belnet, ...)</a:t>
          </a:r>
        </a:p>
      </dgm:t>
    </dgm:pt>
    <dgm:pt modelId="{8EAB2EAF-293E-4BF8-B15C-04C4020C711D}" type="parTrans" cxnId="{BA1711C6-F7C1-47B3-85DA-41D052D91703}">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B517E046-FDC5-4868-BFD0-BF88BB8ADA5F}" type="sibTrans" cxnId="{BA1711C6-F7C1-47B3-85DA-41D052D91703}">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10BCECCC-3286-41B1-BE04-C771606F7820}">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000">
              <a:latin typeface="Roboto" panose="02000000000000000000" pitchFamily="2" charset="0"/>
              <a:ea typeface="Roboto"/>
              <a:cs typeface="Roboto" panose="02000000000000000000" pitchFamily="2" charset="0"/>
            </a:rPr>
            <a:t>Institutions publiques de sécurité sociale, organismes d’intérêt public (Banque Carrefour de la sécurité sociale)</a:t>
          </a:r>
        </a:p>
      </dgm:t>
    </dgm:pt>
    <dgm:pt modelId="{B7D6A699-EE8D-44A7-B75B-34C841BCA3B8}" type="parTrans" cxnId="{74C09B2B-C49D-443D-A64B-6E9EC157AC05}">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D8DACB58-054E-4FCA-8191-9AD2432E5A87}" type="sibTrans" cxnId="{74C09B2B-C49D-443D-A64B-6E9EC157AC05}">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5F2AE96D-6AA0-4924-A53B-2425DDED6264}">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a:latin typeface="Roboto" panose="02000000000000000000" pitchFamily="2" charset="0"/>
              <a:ea typeface="Roboto"/>
              <a:cs typeface="Roboto" panose="02000000000000000000" pitchFamily="2" charset="0"/>
            </a:rPr>
            <a:t>Association de SPF/SPP/IPSS</a:t>
          </a:r>
        </a:p>
      </dgm:t>
    </dgm:pt>
    <dgm:pt modelId="{E3046455-3174-4E7D-81DB-C305D1125A45}" type="parTrans" cxnId="{85970516-D158-4413-97AC-8933BFF15FBD}">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02032209-A947-4267-B9BC-2023FE66DEF3}" type="sibTrans" cxnId="{85970516-D158-4413-97AC-8933BFF15FBD}">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D5877657-DD1C-4DF1-9C8B-74C149441555}">
      <dgm:prSet custT="1">
        <dgm:style>
          <a:lnRef idx="1">
            <a:schemeClr val="accent5"/>
          </a:lnRef>
          <a:fillRef idx="3">
            <a:schemeClr val="accent5"/>
          </a:fillRef>
          <a:effectRef idx="2">
            <a:schemeClr val="accent5"/>
          </a:effectRef>
          <a:fontRef idx="minor">
            <a:schemeClr val="lt1"/>
          </a:fontRef>
        </dgm:style>
      </dgm:prSet>
      <dgm:spPr>
        <a:solidFill>
          <a:schemeClr val="tx2">
            <a:lumMod val="40000"/>
            <a:lumOff val="60000"/>
          </a:schemeClr>
        </a:solidFill>
        <a:ln>
          <a:noFill/>
        </a:ln>
        <a:effectLst/>
      </dgm:spPr>
      <dgm:t>
        <a:bodyPr/>
        <a:lstStyle/>
        <a:p>
          <a:r>
            <a:rPr lang="fr-BE" sz="1200">
              <a:latin typeface="Roboto" panose="02000000000000000000" pitchFamily="2" charset="0"/>
              <a:ea typeface="Roboto"/>
              <a:cs typeface="Roboto" panose="02000000000000000000" pitchFamily="2" charset="0"/>
            </a:rPr>
            <a:t>Firmes TIC privées sous la direction SPF/SPP </a:t>
          </a:r>
        </a:p>
      </dgm:t>
    </dgm:pt>
    <dgm:pt modelId="{F7CFAA3F-3ECE-4546-92EE-B235278F1C15}" type="parTrans" cxnId="{11453AD5-D6AE-4645-90E2-52428AD3390E}">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0F035546-D055-415A-A591-2F4BEE411E46}" type="sibTrans" cxnId="{11453AD5-D6AE-4645-90E2-52428AD3390E}">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604BF32C-DEF7-4466-8382-C91F28728D50}" type="pres">
      <dgm:prSet presAssocID="{A317CABF-C4D3-4E46-8CB2-F1BF8C0DDA94}" presName="mainComposite" presStyleCnt="0">
        <dgm:presLayoutVars>
          <dgm:chPref val="1"/>
          <dgm:dir/>
          <dgm:animOne val="branch"/>
          <dgm:animLvl val="lvl"/>
          <dgm:resizeHandles val="exact"/>
        </dgm:presLayoutVars>
      </dgm:prSet>
      <dgm:spPr/>
    </dgm:pt>
    <dgm:pt modelId="{289A5DB4-DE7B-434B-BADD-FD6629BAE3DF}" type="pres">
      <dgm:prSet presAssocID="{A317CABF-C4D3-4E46-8CB2-F1BF8C0DDA94}" presName="hierFlow" presStyleCnt="0"/>
      <dgm:spPr/>
    </dgm:pt>
    <dgm:pt modelId="{AACED06D-AD31-47F4-8948-873838845214}" type="pres">
      <dgm:prSet presAssocID="{A317CABF-C4D3-4E46-8CB2-F1BF8C0DDA94}" presName="hierChild1" presStyleCnt="0">
        <dgm:presLayoutVars>
          <dgm:chPref val="1"/>
          <dgm:animOne val="branch"/>
          <dgm:animLvl val="lvl"/>
        </dgm:presLayoutVars>
      </dgm:prSet>
      <dgm:spPr/>
    </dgm:pt>
    <dgm:pt modelId="{A84C74B8-D5F8-4C63-B6AE-C740EC012BCD}" type="pres">
      <dgm:prSet presAssocID="{96D8B4D9-92FF-4D1C-8111-B74FCEAD93D0}" presName="Name14" presStyleCnt="0"/>
      <dgm:spPr/>
    </dgm:pt>
    <dgm:pt modelId="{EFBDBDBB-F016-42CB-9185-D17AE18730A2}" type="pres">
      <dgm:prSet presAssocID="{96D8B4D9-92FF-4D1C-8111-B74FCEAD93D0}" presName="level1Shape" presStyleLbl="node0" presStyleIdx="0" presStyleCnt="1" custScaleX="110604" custScaleY="64909">
        <dgm:presLayoutVars>
          <dgm:chPref val="3"/>
        </dgm:presLayoutVars>
      </dgm:prSet>
      <dgm:spPr/>
    </dgm:pt>
    <dgm:pt modelId="{87C704E9-22F4-4374-96C3-69F5CAD1DB1C}" type="pres">
      <dgm:prSet presAssocID="{96D8B4D9-92FF-4D1C-8111-B74FCEAD93D0}" presName="hierChild2" presStyleCnt="0"/>
      <dgm:spPr/>
    </dgm:pt>
    <dgm:pt modelId="{E753885E-5E29-4AA1-97C6-E523B79A20E0}" type="pres">
      <dgm:prSet presAssocID="{36C890F9-09F1-4E78-8C45-63FE13A49FCE}" presName="Name19" presStyleLbl="parChTrans1D2" presStyleIdx="0" presStyleCnt="1"/>
      <dgm:spPr/>
    </dgm:pt>
    <dgm:pt modelId="{F199B688-71AA-46D0-8335-ADF92C47C0DE}" type="pres">
      <dgm:prSet presAssocID="{AF21F6B1-F4B5-49AB-AA90-887358530BF3}" presName="Name21" presStyleCnt="0"/>
      <dgm:spPr/>
    </dgm:pt>
    <dgm:pt modelId="{FC62007E-0289-41CD-808B-B2867874EBE1}" type="pres">
      <dgm:prSet presAssocID="{AF21F6B1-F4B5-49AB-AA90-887358530BF3}" presName="level2Shape" presStyleLbl="node2" presStyleIdx="0" presStyleCnt="1"/>
      <dgm:spPr/>
    </dgm:pt>
    <dgm:pt modelId="{17BB4D9A-058A-49FF-9C88-03AE3DFD27D8}" type="pres">
      <dgm:prSet presAssocID="{AF21F6B1-F4B5-49AB-AA90-887358530BF3}" presName="hierChild3" presStyleCnt="0"/>
      <dgm:spPr/>
    </dgm:pt>
    <dgm:pt modelId="{2ABDDC3B-0E3F-4094-B2A0-81DDA2235859}" type="pres">
      <dgm:prSet presAssocID="{8931F1E0-7628-4BEB-84A4-BC1CEF98712D}" presName="Name19" presStyleLbl="parChTrans1D3" presStyleIdx="0" presStyleCnt="1"/>
      <dgm:spPr/>
    </dgm:pt>
    <dgm:pt modelId="{46DB721C-FC66-4A6D-B0C7-4838A570E708}" type="pres">
      <dgm:prSet presAssocID="{38B411DE-4B5E-4B7B-8930-D6C1F48E34F0}" presName="Name21" presStyleCnt="0"/>
      <dgm:spPr/>
    </dgm:pt>
    <dgm:pt modelId="{1719D184-4BDA-4438-BCFC-3C8F0189EFDE}" type="pres">
      <dgm:prSet presAssocID="{38B411DE-4B5E-4B7B-8930-D6C1F48E34F0}" presName="level2Shape" presStyleLbl="node3" presStyleIdx="0" presStyleCnt="1" custLinFactNeighborY="-7097"/>
      <dgm:spPr/>
    </dgm:pt>
    <dgm:pt modelId="{87D81BB3-A358-4DD2-BFA3-25700280D231}" type="pres">
      <dgm:prSet presAssocID="{38B411DE-4B5E-4B7B-8930-D6C1F48E34F0}" presName="hierChild3" presStyleCnt="0"/>
      <dgm:spPr/>
    </dgm:pt>
    <dgm:pt modelId="{10FA042D-5615-4BF9-958C-81FFB5A6DD35}" type="pres">
      <dgm:prSet presAssocID="{8EAB2EAF-293E-4BF8-B15C-04C4020C711D}" presName="Name19" presStyleLbl="parChTrans1D4" presStyleIdx="0" presStyleCnt="4"/>
      <dgm:spPr/>
    </dgm:pt>
    <dgm:pt modelId="{68128852-1A94-46BF-986E-52DDA8CBD552}" type="pres">
      <dgm:prSet presAssocID="{F430EE30-5580-4F71-8518-C178E57E206D}" presName="Name21" presStyleCnt="0"/>
      <dgm:spPr/>
    </dgm:pt>
    <dgm:pt modelId="{69F70529-B724-4F85-8AAE-BA0FB5B39E22}" type="pres">
      <dgm:prSet presAssocID="{F430EE30-5580-4F71-8518-C178E57E206D}" presName="level2Shape" presStyleLbl="node4" presStyleIdx="0" presStyleCnt="4" custLinFactNeighborX="-3512" custLinFactNeighborY="-7176"/>
      <dgm:spPr/>
    </dgm:pt>
    <dgm:pt modelId="{A5AB88D3-5F22-4E42-8A3C-08F45849A1CF}" type="pres">
      <dgm:prSet presAssocID="{F430EE30-5580-4F71-8518-C178E57E206D}" presName="hierChild3" presStyleCnt="0"/>
      <dgm:spPr/>
    </dgm:pt>
    <dgm:pt modelId="{16DB20CB-D959-404A-86D4-DBD9F03D41C8}" type="pres">
      <dgm:prSet presAssocID="{B7D6A699-EE8D-44A7-B75B-34C841BCA3B8}" presName="Name19" presStyleLbl="parChTrans1D4" presStyleIdx="1" presStyleCnt="4"/>
      <dgm:spPr/>
    </dgm:pt>
    <dgm:pt modelId="{5479D8CD-E0C4-4DF4-965C-69F44E106FAB}" type="pres">
      <dgm:prSet presAssocID="{10BCECCC-3286-41B1-BE04-C771606F7820}" presName="Name21" presStyleCnt="0"/>
      <dgm:spPr/>
    </dgm:pt>
    <dgm:pt modelId="{0C15A292-2059-4B9C-9C47-E66478AFF3EC}" type="pres">
      <dgm:prSet presAssocID="{10BCECCC-3286-41B1-BE04-C771606F7820}" presName="level2Shape" presStyleLbl="node4" presStyleIdx="1" presStyleCnt="4" custLinFactNeighborX="-3512" custLinFactNeighborY="-7176"/>
      <dgm:spPr/>
    </dgm:pt>
    <dgm:pt modelId="{831469DF-BC44-4131-848A-A8B29B0AA5C7}" type="pres">
      <dgm:prSet presAssocID="{10BCECCC-3286-41B1-BE04-C771606F7820}" presName="hierChild3" presStyleCnt="0"/>
      <dgm:spPr/>
    </dgm:pt>
    <dgm:pt modelId="{040AE0B6-74FA-4EA9-BB98-39A17B3C414B}" type="pres">
      <dgm:prSet presAssocID="{E3046455-3174-4E7D-81DB-C305D1125A45}" presName="Name19" presStyleLbl="parChTrans1D4" presStyleIdx="2" presStyleCnt="4"/>
      <dgm:spPr/>
    </dgm:pt>
    <dgm:pt modelId="{19A1C920-E555-45AD-AC9F-346DBA47834F}" type="pres">
      <dgm:prSet presAssocID="{5F2AE96D-6AA0-4924-A53B-2425DDED6264}" presName="Name21" presStyleCnt="0"/>
      <dgm:spPr/>
    </dgm:pt>
    <dgm:pt modelId="{DA09A7DB-7503-4C8C-93E2-88A6921B7EEA}" type="pres">
      <dgm:prSet presAssocID="{5F2AE96D-6AA0-4924-A53B-2425DDED6264}" presName="level2Shape" presStyleLbl="node4" presStyleIdx="2" presStyleCnt="4" custLinFactNeighborX="-3512" custLinFactNeighborY="-7176"/>
      <dgm:spPr/>
    </dgm:pt>
    <dgm:pt modelId="{9D9C7E91-4374-4874-9F63-A9226241D523}" type="pres">
      <dgm:prSet presAssocID="{5F2AE96D-6AA0-4924-A53B-2425DDED6264}" presName="hierChild3" presStyleCnt="0"/>
      <dgm:spPr/>
    </dgm:pt>
    <dgm:pt modelId="{CB131D3F-5060-48D1-BCD5-E503DCC482AE}" type="pres">
      <dgm:prSet presAssocID="{F7CFAA3F-3ECE-4546-92EE-B235278F1C15}" presName="Name19" presStyleLbl="parChTrans1D4" presStyleIdx="3" presStyleCnt="4"/>
      <dgm:spPr/>
    </dgm:pt>
    <dgm:pt modelId="{7137467F-8AC4-4131-97C6-D48AA837876B}" type="pres">
      <dgm:prSet presAssocID="{D5877657-DD1C-4DF1-9C8B-74C149441555}" presName="Name21" presStyleCnt="0"/>
      <dgm:spPr/>
    </dgm:pt>
    <dgm:pt modelId="{ED81BA74-ED83-4275-917A-DA21C4B264F1}" type="pres">
      <dgm:prSet presAssocID="{D5877657-DD1C-4DF1-9C8B-74C149441555}" presName="level2Shape" presStyleLbl="node4" presStyleIdx="3" presStyleCnt="4" custLinFactNeighborX="-3512" custLinFactNeighborY="-7176"/>
      <dgm:spPr/>
    </dgm:pt>
    <dgm:pt modelId="{64C9E638-BE39-4BE4-AE91-D70D6DD27F39}" type="pres">
      <dgm:prSet presAssocID="{D5877657-DD1C-4DF1-9C8B-74C149441555}" presName="hierChild3" presStyleCnt="0"/>
      <dgm:spPr/>
    </dgm:pt>
    <dgm:pt modelId="{57620202-8132-447B-BCC2-AD079B766F0D}" type="pres">
      <dgm:prSet presAssocID="{A317CABF-C4D3-4E46-8CB2-F1BF8C0DDA94}" presName="bgShapesFlow" presStyleCnt="0"/>
      <dgm:spPr/>
    </dgm:pt>
  </dgm:ptLst>
  <dgm:cxnLst>
    <dgm:cxn modelId="{9B150E02-2AC4-4D58-AA79-1EC524601D94}" type="presOf" srcId="{8EAB2EAF-293E-4BF8-B15C-04C4020C711D}" destId="{10FA042D-5615-4BF9-958C-81FFB5A6DD35}" srcOrd="0" destOrd="0" presId="urn:microsoft.com/office/officeart/2005/8/layout/hierarchy6"/>
    <dgm:cxn modelId="{85970516-D158-4413-97AC-8933BFF15FBD}" srcId="{38B411DE-4B5E-4B7B-8930-D6C1F48E34F0}" destId="{5F2AE96D-6AA0-4924-A53B-2425DDED6264}" srcOrd="2" destOrd="0" parTransId="{E3046455-3174-4E7D-81DB-C305D1125A45}" sibTransId="{02032209-A947-4267-B9BC-2023FE66DEF3}"/>
    <dgm:cxn modelId="{555DE123-23BB-41F9-9E15-6E97EC05F017}" type="presOf" srcId="{10BCECCC-3286-41B1-BE04-C771606F7820}" destId="{0C15A292-2059-4B9C-9C47-E66478AFF3EC}" srcOrd="0" destOrd="0" presId="urn:microsoft.com/office/officeart/2005/8/layout/hierarchy6"/>
    <dgm:cxn modelId="{74C09B2B-C49D-443D-A64B-6E9EC157AC05}" srcId="{38B411DE-4B5E-4B7B-8930-D6C1F48E34F0}" destId="{10BCECCC-3286-41B1-BE04-C771606F7820}" srcOrd="1" destOrd="0" parTransId="{B7D6A699-EE8D-44A7-B75B-34C841BCA3B8}" sibTransId="{D8DACB58-054E-4FCA-8191-9AD2432E5A87}"/>
    <dgm:cxn modelId="{EE33CB33-8E8F-4567-A6A9-BA1809667AF3}" type="presOf" srcId="{D5877657-DD1C-4DF1-9C8B-74C149441555}" destId="{ED81BA74-ED83-4275-917A-DA21C4B264F1}" srcOrd="0" destOrd="0" presId="urn:microsoft.com/office/officeart/2005/8/layout/hierarchy6"/>
    <dgm:cxn modelId="{27604C5F-FBE6-4052-ADF0-33450B61E4BE}" type="presOf" srcId="{B7D6A699-EE8D-44A7-B75B-34C841BCA3B8}" destId="{16DB20CB-D959-404A-86D4-DBD9F03D41C8}" srcOrd="0" destOrd="0" presId="urn:microsoft.com/office/officeart/2005/8/layout/hierarchy6"/>
    <dgm:cxn modelId="{D7AB0542-8B28-40E4-ADEA-69F1671DF1FF}" type="presOf" srcId="{AF21F6B1-F4B5-49AB-AA90-887358530BF3}" destId="{FC62007E-0289-41CD-808B-B2867874EBE1}" srcOrd="0" destOrd="0" presId="urn:microsoft.com/office/officeart/2005/8/layout/hierarchy6"/>
    <dgm:cxn modelId="{8B5F1247-07EC-4983-8AC8-066CA751FCCB}" type="presOf" srcId="{8931F1E0-7628-4BEB-84A4-BC1CEF98712D}" destId="{2ABDDC3B-0E3F-4094-B2A0-81DDA2235859}" srcOrd="0" destOrd="0" presId="urn:microsoft.com/office/officeart/2005/8/layout/hierarchy6"/>
    <dgm:cxn modelId="{C236E34D-3297-437C-B2F5-4FBA9F279A19}" type="presOf" srcId="{96D8B4D9-92FF-4D1C-8111-B74FCEAD93D0}" destId="{EFBDBDBB-F016-42CB-9185-D17AE18730A2}" srcOrd="0" destOrd="0" presId="urn:microsoft.com/office/officeart/2005/8/layout/hierarchy6"/>
    <dgm:cxn modelId="{16C7BE4E-4FBA-4DD0-811C-7008F356C1FB}" type="presOf" srcId="{E3046455-3174-4E7D-81DB-C305D1125A45}" destId="{040AE0B6-74FA-4EA9-BB98-39A17B3C414B}" srcOrd="0" destOrd="0" presId="urn:microsoft.com/office/officeart/2005/8/layout/hierarchy6"/>
    <dgm:cxn modelId="{4629DA4E-BCBD-4C30-BC2A-D7A5991C500B}" type="presOf" srcId="{F7CFAA3F-3ECE-4546-92EE-B235278F1C15}" destId="{CB131D3F-5060-48D1-BCD5-E503DCC482AE}" srcOrd="0" destOrd="0" presId="urn:microsoft.com/office/officeart/2005/8/layout/hierarchy6"/>
    <dgm:cxn modelId="{44FDB389-3E59-4FEE-BEB4-9F7609DFEE2A}" type="presOf" srcId="{A317CABF-C4D3-4E46-8CB2-F1BF8C0DDA94}" destId="{604BF32C-DEF7-4466-8382-C91F28728D50}" srcOrd="0" destOrd="0" presId="urn:microsoft.com/office/officeart/2005/8/layout/hierarchy6"/>
    <dgm:cxn modelId="{66A0A493-F40B-4F05-9474-2DFD24A7409B}" type="presOf" srcId="{38B411DE-4B5E-4B7B-8930-D6C1F48E34F0}" destId="{1719D184-4BDA-4438-BCFC-3C8F0189EFDE}" srcOrd="0" destOrd="0" presId="urn:microsoft.com/office/officeart/2005/8/layout/hierarchy6"/>
    <dgm:cxn modelId="{29D448B6-3171-44EA-8497-8C788FE2CE05}" srcId="{96D8B4D9-92FF-4D1C-8111-B74FCEAD93D0}" destId="{AF21F6B1-F4B5-49AB-AA90-887358530BF3}" srcOrd="0" destOrd="0" parTransId="{36C890F9-09F1-4E78-8C45-63FE13A49FCE}" sibTransId="{BBA71D42-7F51-481E-ABE0-20A25BF91406}"/>
    <dgm:cxn modelId="{BA1711C6-F7C1-47B3-85DA-41D052D91703}" srcId="{38B411DE-4B5E-4B7B-8930-D6C1F48E34F0}" destId="{F430EE30-5580-4F71-8518-C178E57E206D}" srcOrd="0" destOrd="0" parTransId="{8EAB2EAF-293E-4BF8-B15C-04C4020C711D}" sibTransId="{B517E046-FDC5-4868-BFD0-BF88BB8ADA5F}"/>
    <dgm:cxn modelId="{64A7D0C7-5505-470D-8044-91A670360A25}" type="presOf" srcId="{36C890F9-09F1-4E78-8C45-63FE13A49FCE}" destId="{E753885E-5E29-4AA1-97C6-E523B79A20E0}" srcOrd="0" destOrd="0" presId="urn:microsoft.com/office/officeart/2005/8/layout/hierarchy6"/>
    <dgm:cxn modelId="{11453AD5-D6AE-4645-90E2-52428AD3390E}" srcId="{38B411DE-4B5E-4B7B-8930-D6C1F48E34F0}" destId="{D5877657-DD1C-4DF1-9C8B-74C149441555}" srcOrd="3" destOrd="0" parTransId="{F7CFAA3F-3ECE-4546-92EE-B235278F1C15}" sibTransId="{0F035546-D055-415A-A591-2F4BEE411E46}"/>
    <dgm:cxn modelId="{8172E3DD-15EF-49DD-BD74-87E7CCA52130}" srcId="{A317CABF-C4D3-4E46-8CB2-F1BF8C0DDA94}" destId="{96D8B4D9-92FF-4D1C-8111-B74FCEAD93D0}" srcOrd="0" destOrd="0" parTransId="{87D37558-7AA3-40EE-897D-AC94FFD5C4C6}" sibTransId="{F7F5AE2F-164C-4CBD-B1F1-34D03D93B765}"/>
    <dgm:cxn modelId="{93ACBBEC-8CED-4A53-A9F1-ADF254F9E508}" type="presOf" srcId="{F430EE30-5580-4F71-8518-C178E57E206D}" destId="{69F70529-B724-4F85-8AAE-BA0FB5B39E22}" srcOrd="0" destOrd="0" presId="urn:microsoft.com/office/officeart/2005/8/layout/hierarchy6"/>
    <dgm:cxn modelId="{C12819EF-AE26-4267-933A-E40223B8A5CC}" srcId="{AF21F6B1-F4B5-49AB-AA90-887358530BF3}" destId="{38B411DE-4B5E-4B7B-8930-D6C1F48E34F0}" srcOrd="0" destOrd="0" parTransId="{8931F1E0-7628-4BEB-84A4-BC1CEF98712D}" sibTransId="{40032254-4C80-4E86-82B3-8A87108DAC90}"/>
    <dgm:cxn modelId="{F983B1F0-3438-48AF-824E-E5342A17BDB7}" type="presOf" srcId="{5F2AE96D-6AA0-4924-A53B-2425DDED6264}" destId="{DA09A7DB-7503-4C8C-93E2-88A6921B7EEA}" srcOrd="0" destOrd="0" presId="urn:microsoft.com/office/officeart/2005/8/layout/hierarchy6"/>
    <dgm:cxn modelId="{59A1DCFE-D130-4E38-8578-2BFDFBE1A76B}" type="presParOf" srcId="{604BF32C-DEF7-4466-8382-C91F28728D50}" destId="{289A5DB4-DE7B-434B-BADD-FD6629BAE3DF}" srcOrd="0" destOrd="0" presId="urn:microsoft.com/office/officeart/2005/8/layout/hierarchy6"/>
    <dgm:cxn modelId="{EB156A0D-D71C-430A-8DC7-59B8EE5BEB9E}" type="presParOf" srcId="{289A5DB4-DE7B-434B-BADD-FD6629BAE3DF}" destId="{AACED06D-AD31-47F4-8948-873838845214}" srcOrd="0" destOrd="0" presId="urn:microsoft.com/office/officeart/2005/8/layout/hierarchy6"/>
    <dgm:cxn modelId="{925F56F2-32E9-484E-9459-5424A210AC57}" type="presParOf" srcId="{AACED06D-AD31-47F4-8948-873838845214}" destId="{A84C74B8-D5F8-4C63-B6AE-C740EC012BCD}" srcOrd="0" destOrd="0" presId="urn:microsoft.com/office/officeart/2005/8/layout/hierarchy6"/>
    <dgm:cxn modelId="{E43AA92C-A261-407F-84E9-34DA3F1B7A15}" type="presParOf" srcId="{A84C74B8-D5F8-4C63-B6AE-C740EC012BCD}" destId="{EFBDBDBB-F016-42CB-9185-D17AE18730A2}" srcOrd="0" destOrd="0" presId="urn:microsoft.com/office/officeart/2005/8/layout/hierarchy6"/>
    <dgm:cxn modelId="{93E80FB2-4AA6-47C7-BDD1-A145A9025B26}" type="presParOf" srcId="{A84C74B8-D5F8-4C63-B6AE-C740EC012BCD}" destId="{87C704E9-22F4-4374-96C3-69F5CAD1DB1C}" srcOrd="1" destOrd="0" presId="urn:microsoft.com/office/officeart/2005/8/layout/hierarchy6"/>
    <dgm:cxn modelId="{5B196BF9-25D3-4C78-B482-AA954848BE1E}" type="presParOf" srcId="{87C704E9-22F4-4374-96C3-69F5CAD1DB1C}" destId="{E753885E-5E29-4AA1-97C6-E523B79A20E0}" srcOrd="0" destOrd="0" presId="urn:microsoft.com/office/officeart/2005/8/layout/hierarchy6"/>
    <dgm:cxn modelId="{959B71F3-1643-4672-A7A2-AFAA439AC2C7}" type="presParOf" srcId="{87C704E9-22F4-4374-96C3-69F5CAD1DB1C}" destId="{F199B688-71AA-46D0-8335-ADF92C47C0DE}" srcOrd="1" destOrd="0" presId="urn:microsoft.com/office/officeart/2005/8/layout/hierarchy6"/>
    <dgm:cxn modelId="{DA885697-6E6C-48C5-84DF-C39041C9D258}" type="presParOf" srcId="{F199B688-71AA-46D0-8335-ADF92C47C0DE}" destId="{FC62007E-0289-41CD-808B-B2867874EBE1}" srcOrd="0" destOrd="0" presId="urn:microsoft.com/office/officeart/2005/8/layout/hierarchy6"/>
    <dgm:cxn modelId="{DA67DBCD-0656-44FA-91B3-C7A701A3249F}" type="presParOf" srcId="{F199B688-71AA-46D0-8335-ADF92C47C0DE}" destId="{17BB4D9A-058A-49FF-9C88-03AE3DFD27D8}" srcOrd="1" destOrd="0" presId="urn:microsoft.com/office/officeart/2005/8/layout/hierarchy6"/>
    <dgm:cxn modelId="{4D763DF3-DBC5-40BE-A4AC-BBDD3C6133F5}" type="presParOf" srcId="{17BB4D9A-058A-49FF-9C88-03AE3DFD27D8}" destId="{2ABDDC3B-0E3F-4094-B2A0-81DDA2235859}" srcOrd="0" destOrd="0" presId="urn:microsoft.com/office/officeart/2005/8/layout/hierarchy6"/>
    <dgm:cxn modelId="{9C4D115B-8BA0-465B-92F2-9754EA8C5463}" type="presParOf" srcId="{17BB4D9A-058A-49FF-9C88-03AE3DFD27D8}" destId="{46DB721C-FC66-4A6D-B0C7-4838A570E708}" srcOrd="1" destOrd="0" presId="urn:microsoft.com/office/officeart/2005/8/layout/hierarchy6"/>
    <dgm:cxn modelId="{26DA88DE-C8B6-4647-BA67-76184A67A6D6}" type="presParOf" srcId="{46DB721C-FC66-4A6D-B0C7-4838A570E708}" destId="{1719D184-4BDA-4438-BCFC-3C8F0189EFDE}" srcOrd="0" destOrd="0" presId="urn:microsoft.com/office/officeart/2005/8/layout/hierarchy6"/>
    <dgm:cxn modelId="{76A49374-C43A-46EA-BFC4-392CB0683044}" type="presParOf" srcId="{46DB721C-FC66-4A6D-B0C7-4838A570E708}" destId="{87D81BB3-A358-4DD2-BFA3-25700280D231}" srcOrd="1" destOrd="0" presId="urn:microsoft.com/office/officeart/2005/8/layout/hierarchy6"/>
    <dgm:cxn modelId="{7CD82C94-92D2-478D-B795-D10492715C37}" type="presParOf" srcId="{87D81BB3-A358-4DD2-BFA3-25700280D231}" destId="{10FA042D-5615-4BF9-958C-81FFB5A6DD35}" srcOrd="0" destOrd="0" presId="urn:microsoft.com/office/officeart/2005/8/layout/hierarchy6"/>
    <dgm:cxn modelId="{2F04D499-836C-4539-B0AA-1C2E1DFB5020}" type="presParOf" srcId="{87D81BB3-A358-4DD2-BFA3-25700280D231}" destId="{68128852-1A94-46BF-986E-52DDA8CBD552}" srcOrd="1" destOrd="0" presId="urn:microsoft.com/office/officeart/2005/8/layout/hierarchy6"/>
    <dgm:cxn modelId="{C207B482-93D4-4A65-B434-539CA0E379BB}" type="presParOf" srcId="{68128852-1A94-46BF-986E-52DDA8CBD552}" destId="{69F70529-B724-4F85-8AAE-BA0FB5B39E22}" srcOrd="0" destOrd="0" presId="urn:microsoft.com/office/officeart/2005/8/layout/hierarchy6"/>
    <dgm:cxn modelId="{BD4185CE-A8C8-4A7A-B2D3-FCD4D1C1D0B6}" type="presParOf" srcId="{68128852-1A94-46BF-986E-52DDA8CBD552}" destId="{A5AB88D3-5F22-4E42-8A3C-08F45849A1CF}" srcOrd="1" destOrd="0" presId="urn:microsoft.com/office/officeart/2005/8/layout/hierarchy6"/>
    <dgm:cxn modelId="{C723B46C-D3E4-4E2C-97FF-B02FD7930FEE}" type="presParOf" srcId="{87D81BB3-A358-4DD2-BFA3-25700280D231}" destId="{16DB20CB-D959-404A-86D4-DBD9F03D41C8}" srcOrd="2" destOrd="0" presId="urn:microsoft.com/office/officeart/2005/8/layout/hierarchy6"/>
    <dgm:cxn modelId="{AACE451A-B374-49CC-8727-9A570F389841}" type="presParOf" srcId="{87D81BB3-A358-4DD2-BFA3-25700280D231}" destId="{5479D8CD-E0C4-4DF4-965C-69F44E106FAB}" srcOrd="3" destOrd="0" presId="urn:microsoft.com/office/officeart/2005/8/layout/hierarchy6"/>
    <dgm:cxn modelId="{4BB79134-35B8-4B32-806F-EBC7DB0230A2}" type="presParOf" srcId="{5479D8CD-E0C4-4DF4-965C-69F44E106FAB}" destId="{0C15A292-2059-4B9C-9C47-E66478AFF3EC}" srcOrd="0" destOrd="0" presId="urn:microsoft.com/office/officeart/2005/8/layout/hierarchy6"/>
    <dgm:cxn modelId="{18295465-9E47-4487-8C5E-20CA1D927696}" type="presParOf" srcId="{5479D8CD-E0C4-4DF4-965C-69F44E106FAB}" destId="{831469DF-BC44-4131-848A-A8B29B0AA5C7}" srcOrd="1" destOrd="0" presId="urn:microsoft.com/office/officeart/2005/8/layout/hierarchy6"/>
    <dgm:cxn modelId="{3BC2EA84-823B-41AE-B737-6AD4E4FE6B9A}" type="presParOf" srcId="{87D81BB3-A358-4DD2-BFA3-25700280D231}" destId="{040AE0B6-74FA-4EA9-BB98-39A17B3C414B}" srcOrd="4" destOrd="0" presId="urn:microsoft.com/office/officeart/2005/8/layout/hierarchy6"/>
    <dgm:cxn modelId="{14C96CD2-C641-4654-8642-B137B0AE1654}" type="presParOf" srcId="{87D81BB3-A358-4DD2-BFA3-25700280D231}" destId="{19A1C920-E555-45AD-AC9F-346DBA47834F}" srcOrd="5" destOrd="0" presId="urn:microsoft.com/office/officeart/2005/8/layout/hierarchy6"/>
    <dgm:cxn modelId="{9225759E-354D-410C-AAE4-E07CD5EE66E7}" type="presParOf" srcId="{19A1C920-E555-45AD-AC9F-346DBA47834F}" destId="{DA09A7DB-7503-4C8C-93E2-88A6921B7EEA}" srcOrd="0" destOrd="0" presId="urn:microsoft.com/office/officeart/2005/8/layout/hierarchy6"/>
    <dgm:cxn modelId="{AED3E734-96FB-41FC-A6E5-B93337788154}" type="presParOf" srcId="{19A1C920-E555-45AD-AC9F-346DBA47834F}" destId="{9D9C7E91-4374-4874-9F63-A9226241D523}" srcOrd="1" destOrd="0" presId="urn:microsoft.com/office/officeart/2005/8/layout/hierarchy6"/>
    <dgm:cxn modelId="{B4F8349A-3913-4353-AF25-87C20F8E3EB1}" type="presParOf" srcId="{87D81BB3-A358-4DD2-BFA3-25700280D231}" destId="{CB131D3F-5060-48D1-BCD5-E503DCC482AE}" srcOrd="6" destOrd="0" presId="urn:microsoft.com/office/officeart/2005/8/layout/hierarchy6"/>
    <dgm:cxn modelId="{24BDA8CB-F5D2-45F6-BBB1-CE943F1612AB}" type="presParOf" srcId="{87D81BB3-A358-4DD2-BFA3-25700280D231}" destId="{7137467F-8AC4-4131-97C6-D48AA837876B}" srcOrd="7" destOrd="0" presId="urn:microsoft.com/office/officeart/2005/8/layout/hierarchy6"/>
    <dgm:cxn modelId="{83A34597-26ED-4005-98DC-23CED98EFFA8}" type="presParOf" srcId="{7137467F-8AC4-4131-97C6-D48AA837876B}" destId="{ED81BA74-ED83-4275-917A-DA21C4B264F1}" srcOrd="0" destOrd="0" presId="urn:microsoft.com/office/officeart/2005/8/layout/hierarchy6"/>
    <dgm:cxn modelId="{10D1AB1A-63BC-444D-B576-961F6C567C34}" type="presParOf" srcId="{7137467F-8AC4-4131-97C6-D48AA837876B}" destId="{64C9E638-BE39-4BE4-AE91-D70D6DD27F39}" srcOrd="1" destOrd="0" presId="urn:microsoft.com/office/officeart/2005/8/layout/hierarchy6"/>
    <dgm:cxn modelId="{7B5F2DF4-AEFF-438E-A62D-0D6F29CD4EE5}" type="presParOf" srcId="{604BF32C-DEF7-4466-8382-C91F28728D50}" destId="{57620202-8132-447B-BCC2-AD079B766F0D}"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DBDBB-F016-42CB-9185-D17AE18730A2}">
      <dsp:nvSpPr>
        <dsp:cNvPr id="0" name=""/>
        <dsp:cNvSpPr/>
      </dsp:nvSpPr>
      <dsp:spPr>
        <a:xfrm>
          <a:off x="2639614" y="318221"/>
          <a:ext cx="1536851" cy="601277"/>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a:latin typeface="Roboto" panose="02000000000000000000" pitchFamily="2" charset="0"/>
              <a:ea typeface="Roboto"/>
              <a:cs typeface="Roboto" panose="02000000000000000000" pitchFamily="2" charset="0"/>
            </a:rPr>
            <a:t>Pouvoirs publics</a:t>
          </a:r>
        </a:p>
      </dsp:txBody>
      <dsp:txXfrm>
        <a:off x="2657225" y="335832"/>
        <a:ext cx="1501629" cy="566055"/>
      </dsp:txXfrm>
    </dsp:sp>
    <dsp:sp modelId="{E753885E-5E29-4AA1-97C6-E523B79A20E0}">
      <dsp:nvSpPr>
        <dsp:cNvPr id="0" name=""/>
        <dsp:cNvSpPr/>
      </dsp:nvSpPr>
      <dsp:spPr>
        <a:xfrm>
          <a:off x="3362320" y="919498"/>
          <a:ext cx="91440" cy="370535"/>
        </a:xfrm>
        <a:custGeom>
          <a:avLst/>
          <a:gdLst/>
          <a:ahLst/>
          <a:cxnLst/>
          <a:rect l="0" t="0" r="0" b="0"/>
          <a:pathLst>
            <a:path>
              <a:moveTo>
                <a:pt x="45720" y="0"/>
              </a:moveTo>
              <a:lnTo>
                <a:pt x="45720" y="370535"/>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FC62007E-0289-41CD-808B-B2867874EBE1}">
      <dsp:nvSpPr>
        <dsp:cNvPr id="0" name=""/>
        <dsp:cNvSpPr/>
      </dsp:nvSpPr>
      <dsp:spPr>
        <a:xfrm>
          <a:off x="2713285" y="1290034"/>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BE" sz="1400" kern="1200" dirty="0">
              <a:latin typeface="Roboto" panose="02000000000000000000" pitchFamily="2" charset="0"/>
              <a:ea typeface="Roboto"/>
              <a:cs typeface="Roboto" panose="02000000000000000000" pitchFamily="2" charset="0"/>
            </a:rPr>
            <a:t>G-Cloud Strategic </a:t>
          </a:r>
          <a:r>
            <a:rPr lang="fr-BE" sz="1400" kern="1200" dirty="0" err="1">
              <a:latin typeface="Roboto" panose="02000000000000000000" pitchFamily="2" charset="0"/>
              <a:ea typeface="Roboto"/>
              <a:cs typeface="Roboto" panose="02000000000000000000" pitchFamily="2" charset="0"/>
            </a:rPr>
            <a:t>Board</a:t>
          </a:r>
          <a:endParaRPr lang="fr-BE" sz="1400" kern="1200" dirty="0">
            <a:latin typeface="Roboto" panose="02000000000000000000" pitchFamily="2" charset="0"/>
            <a:ea typeface="Roboto"/>
            <a:cs typeface="Roboto" panose="02000000000000000000" pitchFamily="2" charset="0"/>
          </a:endParaRPr>
        </a:p>
      </dsp:txBody>
      <dsp:txXfrm>
        <a:off x="2740417" y="1317166"/>
        <a:ext cx="1335244" cy="872074"/>
      </dsp:txXfrm>
    </dsp:sp>
    <dsp:sp modelId="{2ABDDC3B-0E3F-4094-B2A0-81DDA2235859}">
      <dsp:nvSpPr>
        <dsp:cNvPr id="0" name=""/>
        <dsp:cNvSpPr/>
      </dsp:nvSpPr>
      <dsp:spPr>
        <a:xfrm>
          <a:off x="3362320" y="2216373"/>
          <a:ext cx="91440" cy="304793"/>
        </a:xfrm>
        <a:custGeom>
          <a:avLst/>
          <a:gdLst/>
          <a:ahLst/>
          <a:cxnLst/>
          <a:rect l="0" t="0" r="0" b="0"/>
          <a:pathLst>
            <a:path>
              <a:moveTo>
                <a:pt x="45720" y="0"/>
              </a:moveTo>
              <a:lnTo>
                <a:pt x="45720" y="30479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1719D184-4BDA-4438-BCFC-3C8F0189EFDE}">
      <dsp:nvSpPr>
        <dsp:cNvPr id="0" name=""/>
        <dsp:cNvSpPr/>
      </dsp:nvSpPr>
      <dsp:spPr>
        <a:xfrm>
          <a:off x="2713285" y="2521166"/>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dirty="0">
              <a:latin typeface="Roboto" panose="02000000000000000000" pitchFamily="2" charset="0"/>
              <a:ea typeface="Roboto"/>
              <a:cs typeface="Roboto" panose="02000000000000000000" pitchFamily="2" charset="0"/>
            </a:rPr>
            <a:t>G-Cloud Operations &amp; </a:t>
          </a:r>
          <a:r>
            <a:rPr lang="fr-BE" sz="1400" kern="1200" noProof="0" dirty="0">
              <a:latin typeface="Roboto" panose="02000000000000000000" pitchFamily="2" charset="0"/>
              <a:ea typeface="Roboto"/>
              <a:cs typeface="Roboto" panose="02000000000000000000" pitchFamily="2" charset="0"/>
            </a:rPr>
            <a:t>Programme </a:t>
          </a:r>
          <a:r>
            <a:rPr lang="fr-BE" sz="1400" kern="1200" dirty="0" err="1">
              <a:latin typeface="Roboto" panose="02000000000000000000" pitchFamily="2" charset="0"/>
              <a:ea typeface="Roboto"/>
              <a:cs typeface="Roboto" panose="02000000000000000000" pitchFamily="2" charset="0"/>
            </a:rPr>
            <a:t>Board</a:t>
          </a:r>
          <a:endParaRPr lang="fr-BE" sz="1400" kern="1200" dirty="0">
            <a:latin typeface="Roboto" panose="02000000000000000000" pitchFamily="2" charset="0"/>
            <a:ea typeface="Roboto"/>
            <a:cs typeface="Roboto" panose="02000000000000000000" pitchFamily="2" charset="0"/>
          </a:endParaRPr>
        </a:p>
      </dsp:txBody>
      <dsp:txXfrm>
        <a:off x="2740417" y="2548298"/>
        <a:ext cx="1335244" cy="872074"/>
      </dsp:txXfrm>
    </dsp:sp>
    <dsp:sp modelId="{10FA042D-5615-4BF9-958C-81FFB5A6DD35}">
      <dsp:nvSpPr>
        <dsp:cNvPr id="0" name=""/>
        <dsp:cNvSpPr/>
      </dsp:nvSpPr>
      <dsp:spPr>
        <a:xfrm>
          <a:off x="694754" y="3447505"/>
          <a:ext cx="2713285" cy="369803"/>
        </a:xfrm>
        <a:custGeom>
          <a:avLst/>
          <a:gdLst/>
          <a:ahLst/>
          <a:cxnLst/>
          <a:rect l="0" t="0" r="0" b="0"/>
          <a:pathLst>
            <a:path>
              <a:moveTo>
                <a:pt x="2713285" y="0"/>
              </a:moveTo>
              <a:lnTo>
                <a:pt x="2713285" y="184901"/>
              </a:lnTo>
              <a:lnTo>
                <a:pt x="0" y="184901"/>
              </a:lnTo>
              <a:lnTo>
                <a:pt x="0"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69F70529-B724-4F85-8AAE-BA0FB5B39E22}">
      <dsp:nvSpPr>
        <dsp:cNvPr id="0" name=""/>
        <dsp:cNvSpPr/>
      </dsp:nvSpPr>
      <dsp:spPr>
        <a:xfrm>
          <a:off x="0" y="3817309"/>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a:latin typeface="Roboto" panose="02000000000000000000" pitchFamily="2" charset="0"/>
              <a:ea typeface="Roboto"/>
              <a:cs typeface="Roboto" panose="02000000000000000000" pitchFamily="2" charset="0"/>
            </a:rPr>
            <a:t>SPF/SPP</a:t>
          </a:r>
          <a:br>
            <a:rPr lang="fr-BE" sz="1400" kern="1200">
              <a:latin typeface="Roboto" panose="02000000000000000000" pitchFamily="2" charset="0"/>
              <a:ea typeface="Roboto"/>
              <a:cs typeface="Roboto" panose="02000000000000000000" pitchFamily="2" charset="0"/>
            </a:rPr>
          </a:br>
          <a:r>
            <a:rPr lang="fr-BE" sz="1400" kern="1200">
              <a:latin typeface="Roboto" panose="02000000000000000000" pitchFamily="2" charset="0"/>
              <a:ea typeface="Roboto"/>
              <a:cs typeface="Roboto" panose="02000000000000000000" pitchFamily="2" charset="0"/>
            </a:rPr>
            <a:t>(SPF horizontaux, SPF FIN, Belnet, ...)</a:t>
          </a:r>
        </a:p>
      </dsp:txBody>
      <dsp:txXfrm>
        <a:off x="27132" y="3844441"/>
        <a:ext cx="1335244" cy="872074"/>
      </dsp:txXfrm>
    </dsp:sp>
    <dsp:sp modelId="{16DB20CB-D959-404A-86D4-DBD9F03D41C8}">
      <dsp:nvSpPr>
        <dsp:cNvPr id="0" name=""/>
        <dsp:cNvSpPr/>
      </dsp:nvSpPr>
      <dsp:spPr>
        <a:xfrm>
          <a:off x="2456059" y="3447505"/>
          <a:ext cx="951980" cy="369803"/>
        </a:xfrm>
        <a:custGeom>
          <a:avLst/>
          <a:gdLst/>
          <a:ahLst/>
          <a:cxnLst/>
          <a:rect l="0" t="0" r="0" b="0"/>
          <a:pathLst>
            <a:path>
              <a:moveTo>
                <a:pt x="951980" y="0"/>
              </a:moveTo>
              <a:lnTo>
                <a:pt x="951980" y="184901"/>
              </a:lnTo>
              <a:lnTo>
                <a:pt x="0" y="184901"/>
              </a:lnTo>
              <a:lnTo>
                <a:pt x="0"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0C15A292-2059-4B9C-9C47-E66478AFF3EC}">
      <dsp:nvSpPr>
        <dsp:cNvPr id="0" name=""/>
        <dsp:cNvSpPr/>
      </dsp:nvSpPr>
      <dsp:spPr>
        <a:xfrm>
          <a:off x="1761305" y="3817309"/>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BE" sz="1000" kern="1200">
              <a:latin typeface="Roboto" panose="02000000000000000000" pitchFamily="2" charset="0"/>
              <a:ea typeface="Roboto"/>
              <a:cs typeface="Roboto" panose="02000000000000000000" pitchFamily="2" charset="0"/>
            </a:rPr>
            <a:t>Institutions publiques de sécurité sociale, organismes d’intérêt public (Banque Carrefour de la sécurité sociale)</a:t>
          </a:r>
        </a:p>
      </dsp:txBody>
      <dsp:txXfrm>
        <a:off x="1788437" y="3844441"/>
        <a:ext cx="1335244" cy="872074"/>
      </dsp:txXfrm>
    </dsp:sp>
    <dsp:sp modelId="{040AE0B6-74FA-4EA9-BB98-39A17B3C414B}">
      <dsp:nvSpPr>
        <dsp:cNvPr id="0" name=""/>
        <dsp:cNvSpPr/>
      </dsp:nvSpPr>
      <dsp:spPr>
        <a:xfrm>
          <a:off x="3408040" y="3447505"/>
          <a:ext cx="854380" cy="369803"/>
        </a:xfrm>
        <a:custGeom>
          <a:avLst/>
          <a:gdLst/>
          <a:ahLst/>
          <a:cxnLst/>
          <a:rect l="0" t="0" r="0" b="0"/>
          <a:pathLst>
            <a:path>
              <a:moveTo>
                <a:pt x="0" y="0"/>
              </a:moveTo>
              <a:lnTo>
                <a:pt x="0" y="184901"/>
              </a:lnTo>
              <a:lnTo>
                <a:pt x="854380" y="184901"/>
              </a:lnTo>
              <a:lnTo>
                <a:pt x="854380"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DA09A7DB-7503-4C8C-93E2-88A6921B7EEA}">
      <dsp:nvSpPr>
        <dsp:cNvPr id="0" name=""/>
        <dsp:cNvSpPr/>
      </dsp:nvSpPr>
      <dsp:spPr>
        <a:xfrm>
          <a:off x="3567666" y="3817309"/>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a:latin typeface="Roboto" panose="02000000000000000000" pitchFamily="2" charset="0"/>
              <a:ea typeface="Roboto"/>
              <a:cs typeface="Roboto" panose="02000000000000000000" pitchFamily="2" charset="0"/>
            </a:rPr>
            <a:t>Association de SPF/SPP/IPSS</a:t>
          </a:r>
        </a:p>
      </dsp:txBody>
      <dsp:txXfrm>
        <a:off x="3594798" y="3844441"/>
        <a:ext cx="1335244" cy="872074"/>
      </dsp:txXfrm>
    </dsp:sp>
    <dsp:sp modelId="{CB131D3F-5060-48D1-BCD5-E503DCC482AE}">
      <dsp:nvSpPr>
        <dsp:cNvPr id="0" name=""/>
        <dsp:cNvSpPr/>
      </dsp:nvSpPr>
      <dsp:spPr>
        <a:xfrm>
          <a:off x="3408040" y="3447505"/>
          <a:ext cx="2660742" cy="369803"/>
        </a:xfrm>
        <a:custGeom>
          <a:avLst/>
          <a:gdLst/>
          <a:ahLst/>
          <a:cxnLst/>
          <a:rect l="0" t="0" r="0" b="0"/>
          <a:pathLst>
            <a:path>
              <a:moveTo>
                <a:pt x="0" y="0"/>
              </a:moveTo>
              <a:lnTo>
                <a:pt x="0" y="184901"/>
              </a:lnTo>
              <a:lnTo>
                <a:pt x="2660742" y="184901"/>
              </a:lnTo>
              <a:lnTo>
                <a:pt x="2660742"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ED81BA74-ED83-4275-917A-DA21C4B264F1}">
      <dsp:nvSpPr>
        <dsp:cNvPr id="0" name=""/>
        <dsp:cNvSpPr/>
      </dsp:nvSpPr>
      <dsp:spPr>
        <a:xfrm>
          <a:off x="5374027" y="3817309"/>
          <a:ext cx="1389508" cy="926338"/>
        </a:xfrm>
        <a:prstGeom prst="roundRect">
          <a:avLst>
            <a:gd name="adj" fmla="val 10000"/>
          </a:avLst>
        </a:prstGeom>
        <a:solidFill>
          <a:schemeClr val="tx2">
            <a:lumMod val="40000"/>
            <a:lumOff val="60000"/>
          </a:schemeClr>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BE" sz="1200" kern="1200">
              <a:latin typeface="Roboto" panose="02000000000000000000" pitchFamily="2" charset="0"/>
              <a:ea typeface="Roboto"/>
              <a:cs typeface="Roboto" panose="02000000000000000000" pitchFamily="2" charset="0"/>
            </a:rPr>
            <a:t>Firmes TIC privées sous la direction SPF/SPP </a:t>
          </a:r>
        </a:p>
      </dsp:txBody>
      <dsp:txXfrm>
        <a:off x="5401159" y="3844441"/>
        <a:ext cx="1335244" cy="8720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79963A8-760C-486B-97D3-9A1A32343ACB}" type="datetimeFigureOut">
              <a:rPr lang="en-US" smtClean="0"/>
              <a:t>9/30/2026</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12455AD-D708-4BED-A8DD-C24DB34DEF03}" type="slidenum">
              <a:rPr lang="en-US" smtClean="0"/>
              <a:t>‹nr.›</a:t>
            </a:fld>
            <a:endParaRPr lang="en-US"/>
          </a:p>
        </p:txBody>
      </p:sp>
    </p:spTree>
    <p:extLst>
      <p:ext uri="{BB962C8B-B14F-4D97-AF65-F5344CB8AC3E}">
        <p14:creationId xmlns:p14="http://schemas.microsoft.com/office/powerpoint/2010/main" val="1360783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pPr>
              <a:defRPr/>
            </a:pPr>
            <a:fld id="{7472D4DB-24C3-43B8-8E4A-324AA65BA7B2}" type="datetimeFigureOut">
              <a:rPr lang="en-US"/>
              <a:pPr>
                <a:defRPr/>
              </a:pPr>
              <a:t>9/30/2026</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pPr>
              <a:defRPr/>
            </a:pPr>
            <a:fld id="{B9A4C6B6-9186-44B6-AEB1-8528D7C6E6ED}" type="slidenum">
              <a:rPr lang="en-US"/>
              <a:pPr>
                <a:defRPr/>
              </a:pPr>
              <a:t>‹nr.›</a:t>
            </a:fld>
            <a:endParaRPr lang="en-US"/>
          </a:p>
        </p:txBody>
      </p:sp>
    </p:spTree>
    <p:extLst>
      <p:ext uri="{BB962C8B-B14F-4D97-AF65-F5344CB8AC3E}">
        <p14:creationId xmlns:p14="http://schemas.microsoft.com/office/powerpoint/2010/main" val="9608395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a:defRPr/>
            </a:pPr>
            <a:fld id="{B9A4C6B6-9186-44B6-AEB1-8528D7C6E6ED}" type="slidenum">
              <a:rPr lang="en-US" smtClean="0"/>
              <a:pPr>
                <a:defRPr/>
              </a:pPr>
              <a:t>1</a:t>
            </a:fld>
            <a:endParaRPr lang="en-US"/>
          </a:p>
        </p:txBody>
      </p:sp>
    </p:spTree>
    <p:extLst>
      <p:ext uri="{BB962C8B-B14F-4D97-AF65-F5344CB8AC3E}">
        <p14:creationId xmlns:p14="http://schemas.microsoft.com/office/powerpoint/2010/main" val="384671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4</a:t>
            </a:fld>
            <a:endParaRPr lang="en-GB"/>
          </a:p>
        </p:txBody>
      </p:sp>
    </p:spTree>
    <p:extLst>
      <p:ext uri="{BB962C8B-B14F-4D97-AF65-F5344CB8AC3E}">
        <p14:creationId xmlns:p14="http://schemas.microsoft.com/office/powerpoint/2010/main" val="231375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5</a:t>
            </a:fld>
            <a:endParaRPr lang="en-GB"/>
          </a:p>
        </p:txBody>
      </p:sp>
    </p:spTree>
    <p:extLst>
      <p:ext uri="{BB962C8B-B14F-4D97-AF65-F5344CB8AC3E}">
        <p14:creationId xmlns:p14="http://schemas.microsoft.com/office/powerpoint/2010/main" val="739883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6</a:t>
            </a:fld>
            <a:endParaRPr lang="en-GB"/>
          </a:p>
        </p:txBody>
      </p:sp>
    </p:spTree>
    <p:extLst>
      <p:ext uri="{BB962C8B-B14F-4D97-AF65-F5344CB8AC3E}">
        <p14:creationId xmlns:p14="http://schemas.microsoft.com/office/powerpoint/2010/main" val="3085200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7</a:t>
            </a:fld>
            <a:endParaRPr lang="en-GB"/>
          </a:p>
        </p:txBody>
      </p:sp>
    </p:spTree>
    <p:extLst>
      <p:ext uri="{BB962C8B-B14F-4D97-AF65-F5344CB8AC3E}">
        <p14:creationId xmlns:p14="http://schemas.microsoft.com/office/powerpoint/2010/main" val="59714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8</a:t>
            </a:fld>
            <a:endParaRPr lang="en-GB"/>
          </a:p>
        </p:txBody>
      </p:sp>
    </p:spTree>
    <p:extLst>
      <p:ext uri="{BB962C8B-B14F-4D97-AF65-F5344CB8AC3E}">
        <p14:creationId xmlns:p14="http://schemas.microsoft.com/office/powerpoint/2010/main" val="3547374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9</a:t>
            </a:fld>
            <a:endParaRPr lang="en-GB"/>
          </a:p>
        </p:txBody>
      </p:sp>
    </p:spTree>
    <p:extLst>
      <p:ext uri="{BB962C8B-B14F-4D97-AF65-F5344CB8AC3E}">
        <p14:creationId xmlns:p14="http://schemas.microsoft.com/office/powerpoint/2010/main" val="674924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10</a:t>
            </a:fld>
            <a:endParaRPr lang="en-GB"/>
          </a:p>
        </p:txBody>
      </p:sp>
    </p:spTree>
    <p:extLst>
      <p:ext uri="{BB962C8B-B14F-4D97-AF65-F5344CB8AC3E}">
        <p14:creationId xmlns:p14="http://schemas.microsoft.com/office/powerpoint/2010/main" val="655790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11</a:t>
            </a:fld>
            <a:endParaRPr lang="en-GB"/>
          </a:p>
        </p:txBody>
      </p:sp>
    </p:spTree>
    <p:extLst>
      <p:ext uri="{BB962C8B-B14F-4D97-AF65-F5344CB8AC3E}">
        <p14:creationId xmlns:p14="http://schemas.microsoft.com/office/powerpoint/2010/main" val="698768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12</a:t>
            </a:fld>
            <a:endParaRPr lang="en-GB"/>
          </a:p>
        </p:txBody>
      </p:sp>
    </p:spTree>
    <p:extLst>
      <p:ext uri="{BB962C8B-B14F-4D97-AF65-F5344CB8AC3E}">
        <p14:creationId xmlns:p14="http://schemas.microsoft.com/office/powerpoint/2010/main" val="3151308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13</a:t>
            </a:fld>
            <a:endParaRPr lang="en-GB"/>
          </a:p>
        </p:txBody>
      </p:sp>
    </p:spTree>
    <p:extLst>
      <p:ext uri="{BB962C8B-B14F-4D97-AF65-F5344CB8AC3E}">
        <p14:creationId xmlns:p14="http://schemas.microsoft.com/office/powerpoint/2010/main" val="2701245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14</a:t>
            </a:fld>
            <a:endParaRPr lang="en-GB"/>
          </a:p>
        </p:txBody>
      </p:sp>
    </p:spTree>
    <p:extLst>
      <p:ext uri="{BB962C8B-B14F-4D97-AF65-F5344CB8AC3E}">
        <p14:creationId xmlns:p14="http://schemas.microsoft.com/office/powerpoint/2010/main" val="3660767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15</a:t>
            </a:fld>
            <a:endParaRPr lang="en-GB"/>
          </a:p>
        </p:txBody>
      </p:sp>
    </p:spTree>
    <p:extLst>
      <p:ext uri="{BB962C8B-B14F-4D97-AF65-F5344CB8AC3E}">
        <p14:creationId xmlns:p14="http://schemas.microsoft.com/office/powerpoint/2010/main" val="1582505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16</a:t>
            </a:fld>
            <a:endParaRPr lang="en-GB"/>
          </a:p>
        </p:txBody>
      </p:sp>
    </p:spTree>
    <p:extLst>
      <p:ext uri="{BB962C8B-B14F-4D97-AF65-F5344CB8AC3E}">
        <p14:creationId xmlns:p14="http://schemas.microsoft.com/office/powerpoint/2010/main" val="1144491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17</a:t>
            </a:fld>
            <a:endParaRPr lang="en-GB"/>
          </a:p>
        </p:txBody>
      </p:sp>
    </p:spTree>
    <p:extLst>
      <p:ext uri="{BB962C8B-B14F-4D97-AF65-F5344CB8AC3E}">
        <p14:creationId xmlns:p14="http://schemas.microsoft.com/office/powerpoint/2010/main" val="3021245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18</a:t>
            </a:fld>
            <a:endParaRPr lang="en-GB"/>
          </a:p>
        </p:txBody>
      </p:sp>
    </p:spTree>
    <p:extLst>
      <p:ext uri="{BB962C8B-B14F-4D97-AF65-F5344CB8AC3E}">
        <p14:creationId xmlns:p14="http://schemas.microsoft.com/office/powerpoint/2010/main" val="3969677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19</a:t>
            </a:fld>
            <a:endParaRPr lang="en-GB"/>
          </a:p>
        </p:txBody>
      </p:sp>
    </p:spTree>
    <p:extLst>
      <p:ext uri="{BB962C8B-B14F-4D97-AF65-F5344CB8AC3E}">
        <p14:creationId xmlns:p14="http://schemas.microsoft.com/office/powerpoint/2010/main" val="175049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20</a:t>
            </a:fld>
            <a:endParaRPr lang="en-GB"/>
          </a:p>
        </p:txBody>
      </p:sp>
    </p:spTree>
    <p:extLst>
      <p:ext uri="{BB962C8B-B14F-4D97-AF65-F5344CB8AC3E}">
        <p14:creationId xmlns:p14="http://schemas.microsoft.com/office/powerpoint/2010/main" val="2701851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21</a:t>
            </a:fld>
            <a:endParaRPr lang="en-GB"/>
          </a:p>
        </p:txBody>
      </p:sp>
    </p:spTree>
    <p:extLst>
      <p:ext uri="{BB962C8B-B14F-4D97-AF65-F5344CB8AC3E}">
        <p14:creationId xmlns:p14="http://schemas.microsoft.com/office/powerpoint/2010/main" val="1205440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22</a:t>
            </a:fld>
            <a:endParaRPr lang="en-GB"/>
          </a:p>
        </p:txBody>
      </p:sp>
    </p:spTree>
    <p:extLst>
      <p:ext uri="{BB962C8B-B14F-4D97-AF65-F5344CB8AC3E}">
        <p14:creationId xmlns:p14="http://schemas.microsoft.com/office/powerpoint/2010/main" val="4144263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23</a:t>
            </a:fld>
            <a:endParaRPr lang="en-GB"/>
          </a:p>
        </p:txBody>
      </p:sp>
    </p:spTree>
    <p:extLst>
      <p:ext uri="{BB962C8B-B14F-4D97-AF65-F5344CB8AC3E}">
        <p14:creationId xmlns:p14="http://schemas.microsoft.com/office/powerpoint/2010/main" val="4000545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24</a:t>
            </a:fld>
            <a:endParaRPr lang="en-GB"/>
          </a:p>
        </p:txBody>
      </p:sp>
    </p:spTree>
    <p:extLst>
      <p:ext uri="{BB962C8B-B14F-4D97-AF65-F5344CB8AC3E}">
        <p14:creationId xmlns:p14="http://schemas.microsoft.com/office/powerpoint/2010/main" val="3689500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25</a:t>
            </a:fld>
            <a:endParaRPr lang="en-GB"/>
          </a:p>
        </p:txBody>
      </p:sp>
    </p:spTree>
    <p:extLst>
      <p:ext uri="{BB962C8B-B14F-4D97-AF65-F5344CB8AC3E}">
        <p14:creationId xmlns:p14="http://schemas.microsoft.com/office/powerpoint/2010/main" val="3146855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26</a:t>
            </a:fld>
            <a:endParaRPr lang="en-GB"/>
          </a:p>
        </p:txBody>
      </p:sp>
    </p:spTree>
    <p:extLst>
      <p:ext uri="{BB962C8B-B14F-4D97-AF65-F5344CB8AC3E}">
        <p14:creationId xmlns:p14="http://schemas.microsoft.com/office/powerpoint/2010/main" val="202211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27</a:t>
            </a:fld>
            <a:endParaRPr lang="en-GB"/>
          </a:p>
        </p:txBody>
      </p:sp>
    </p:spTree>
    <p:extLst>
      <p:ext uri="{BB962C8B-B14F-4D97-AF65-F5344CB8AC3E}">
        <p14:creationId xmlns:p14="http://schemas.microsoft.com/office/powerpoint/2010/main" val="822313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28</a:t>
            </a:fld>
            <a:endParaRPr lang="en-GB"/>
          </a:p>
        </p:txBody>
      </p:sp>
    </p:spTree>
    <p:extLst>
      <p:ext uri="{BB962C8B-B14F-4D97-AF65-F5344CB8AC3E}">
        <p14:creationId xmlns:p14="http://schemas.microsoft.com/office/powerpoint/2010/main" val="3982431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29</a:t>
            </a:fld>
            <a:endParaRPr lang="en-GB"/>
          </a:p>
        </p:txBody>
      </p:sp>
    </p:spTree>
    <p:extLst>
      <p:ext uri="{BB962C8B-B14F-4D97-AF65-F5344CB8AC3E}">
        <p14:creationId xmlns:p14="http://schemas.microsoft.com/office/powerpoint/2010/main" val="2083995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30</a:t>
            </a:fld>
            <a:endParaRPr lang="en-GB"/>
          </a:p>
        </p:txBody>
      </p:sp>
    </p:spTree>
    <p:extLst>
      <p:ext uri="{BB962C8B-B14F-4D97-AF65-F5344CB8AC3E}">
        <p14:creationId xmlns:p14="http://schemas.microsoft.com/office/powerpoint/2010/main" val="3587678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31</a:t>
            </a:fld>
            <a:endParaRPr lang="en-GB"/>
          </a:p>
        </p:txBody>
      </p:sp>
    </p:spTree>
    <p:extLst>
      <p:ext uri="{BB962C8B-B14F-4D97-AF65-F5344CB8AC3E}">
        <p14:creationId xmlns:p14="http://schemas.microsoft.com/office/powerpoint/2010/main" val="4291438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32</a:t>
            </a:fld>
            <a:endParaRPr lang="en-GB"/>
          </a:p>
        </p:txBody>
      </p:sp>
    </p:spTree>
    <p:extLst>
      <p:ext uri="{BB962C8B-B14F-4D97-AF65-F5344CB8AC3E}">
        <p14:creationId xmlns:p14="http://schemas.microsoft.com/office/powerpoint/2010/main" val="3490610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33</a:t>
            </a:fld>
            <a:endParaRPr lang="en-GB"/>
          </a:p>
        </p:txBody>
      </p:sp>
    </p:spTree>
    <p:extLst>
      <p:ext uri="{BB962C8B-B14F-4D97-AF65-F5344CB8AC3E}">
        <p14:creationId xmlns:p14="http://schemas.microsoft.com/office/powerpoint/2010/main" val="1207431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34</a:t>
            </a:fld>
            <a:endParaRPr lang="en-GB"/>
          </a:p>
        </p:txBody>
      </p:sp>
    </p:spTree>
    <p:extLst>
      <p:ext uri="{BB962C8B-B14F-4D97-AF65-F5344CB8AC3E}">
        <p14:creationId xmlns:p14="http://schemas.microsoft.com/office/powerpoint/2010/main" val="1378850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200" kern="1200" dirty="0">
                <a:solidFill>
                  <a:schemeClr val="tx1"/>
                </a:solidFill>
                <a:effectLst/>
                <a:latin typeface="+mn-lt"/>
                <a:ea typeface="+mn-ea"/>
                <a:cs typeface="+mn-cs"/>
              </a:rPr>
              <a:t>Let </a:t>
            </a:r>
            <a:r>
              <a:rPr lang="nl-BE" sz="1200" kern="1200" dirty="0" err="1">
                <a:solidFill>
                  <a:schemeClr val="tx1"/>
                </a:solidFill>
                <a:effectLst/>
                <a:latin typeface="+mn-lt"/>
                <a:ea typeface="+mn-ea"/>
                <a:cs typeface="+mn-cs"/>
              </a:rPr>
              <a:t>the</a:t>
            </a:r>
            <a:r>
              <a:rPr lang="nl-BE" sz="1200" kern="1200" dirty="0">
                <a:solidFill>
                  <a:schemeClr val="tx1"/>
                </a:solidFill>
                <a:effectLst/>
                <a:latin typeface="+mn-lt"/>
                <a:ea typeface="+mn-ea"/>
                <a:cs typeface="+mn-cs"/>
              </a:rPr>
              <a:t> computer do </a:t>
            </a:r>
            <a:r>
              <a:rPr lang="nl-BE" sz="1200" kern="1200" dirty="0" err="1">
                <a:solidFill>
                  <a:schemeClr val="tx1"/>
                </a:solidFill>
                <a:effectLst/>
                <a:latin typeface="+mn-lt"/>
                <a:ea typeface="+mn-ea"/>
                <a:cs typeface="+mn-cs"/>
              </a:rPr>
              <a:t>what</a:t>
            </a:r>
            <a:r>
              <a:rPr lang="nl-BE" sz="1200" kern="1200" dirty="0">
                <a:solidFill>
                  <a:schemeClr val="tx1"/>
                </a:solidFill>
                <a:effectLst/>
                <a:latin typeface="+mn-lt"/>
                <a:ea typeface="+mn-ea"/>
                <a:cs typeface="+mn-cs"/>
              </a:rPr>
              <a:t> </a:t>
            </a:r>
            <a:r>
              <a:rPr lang="nl-BE" sz="1200" kern="1200" dirty="0" err="1">
                <a:solidFill>
                  <a:schemeClr val="tx1"/>
                </a:solidFill>
                <a:effectLst/>
                <a:latin typeface="+mn-lt"/>
                <a:ea typeface="+mn-ea"/>
                <a:cs typeface="+mn-cs"/>
              </a:rPr>
              <a:t>it</a:t>
            </a:r>
            <a:r>
              <a:rPr lang="nl-BE" sz="1200" kern="1200" dirty="0">
                <a:solidFill>
                  <a:schemeClr val="tx1"/>
                </a:solidFill>
                <a:effectLst/>
                <a:latin typeface="+mn-lt"/>
                <a:ea typeface="+mn-ea"/>
                <a:cs typeface="+mn-cs"/>
              </a:rPr>
              <a:t> is </a:t>
            </a:r>
            <a:r>
              <a:rPr lang="nl-BE" sz="1200" kern="1200" dirty="0" err="1">
                <a:solidFill>
                  <a:schemeClr val="tx1"/>
                </a:solidFill>
                <a:effectLst/>
                <a:latin typeface="+mn-lt"/>
                <a:ea typeface="+mn-ea"/>
                <a:cs typeface="+mn-cs"/>
              </a:rPr>
              <a:t>good</a:t>
            </a:r>
            <a:r>
              <a:rPr lang="nl-BE" sz="1200" kern="1200" dirty="0">
                <a:solidFill>
                  <a:schemeClr val="tx1"/>
                </a:solidFill>
                <a:effectLst/>
                <a:latin typeface="+mn-lt"/>
                <a:ea typeface="+mn-ea"/>
                <a:cs typeface="+mn-cs"/>
              </a:rPr>
              <a:t> at </a:t>
            </a:r>
            <a:r>
              <a:rPr lang="nl-BE" sz="1200" kern="1200" dirty="0" err="1">
                <a:solidFill>
                  <a:schemeClr val="tx1"/>
                </a:solidFill>
                <a:effectLst/>
                <a:latin typeface="+mn-lt"/>
                <a:ea typeface="+mn-ea"/>
                <a:cs typeface="+mn-cs"/>
              </a:rPr>
              <a:t>and</a:t>
            </a:r>
            <a:r>
              <a:rPr lang="nl-BE" sz="1200" kern="1200" dirty="0">
                <a:solidFill>
                  <a:schemeClr val="tx1"/>
                </a:solidFill>
                <a:effectLst/>
                <a:latin typeface="+mn-lt"/>
                <a:ea typeface="+mn-ea"/>
                <a:cs typeface="+mn-cs"/>
              </a:rPr>
              <a:t> </a:t>
            </a:r>
            <a:r>
              <a:rPr lang="nl-BE" sz="1200" kern="1200" dirty="0" err="1">
                <a:solidFill>
                  <a:schemeClr val="tx1"/>
                </a:solidFill>
                <a:effectLst/>
                <a:latin typeface="+mn-lt"/>
                <a:ea typeface="+mn-ea"/>
                <a:cs typeface="+mn-cs"/>
              </a:rPr>
              <a:t>thereby</a:t>
            </a:r>
            <a:r>
              <a:rPr lang="nl-BE" sz="1200" kern="1200" dirty="0">
                <a:solidFill>
                  <a:schemeClr val="tx1"/>
                </a:solidFill>
                <a:effectLst/>
                <a:latin typeface="+mn-lt"/>
                <a:ea typeface="+mn-ea"/>
                <a:cs typeface="+mn-cs"/>
              </a:rPr>
              <a:t> make time </a:t>
            </a:r>
            <a:r>
              <a:rPr lang="nl-BE" sz="1200" kern="1200" dirty="0" err="1">
                <a:solidFill>
                  <a:schemeClr val="tx1"/>
                </a:solidFill>
                <a:effectLst/>
                <a:latin typeface="+mn-lt"/>
                <a:ea typeface="+mn-ea"/>
                <a:cs typeface="+mn-cs"/>
              </a:rPr>
              <a:t>available</a:t>
            </a:r>
            <a:r>
              <a:rPr lang="nl-BE" sz="1200" kern="1200" dirty="0">
                <a:solidFill>
                  <a:schemeClr val="tx1"/>
                </a:solidFill>
                <a:effectLst/>
                <a:latin typeface="+mn-lt"/>
                <a:ea typeface="+mn-ea"/>
                <a:cs typeface="+mn-cs"/>
              </a:rPr>
              <a:t> </a:t>
            </a:r>
            <a:r>
              <a:rPr lang="nl-BE" sz="1200" kern="1200" dirty="0" err="1">
                <a:solidFill>
                  <a:schemeClr val="tx1"/>
                </a:solidFill>
                <a:effectLst/>
                <a:latin typeface="+mn-lt"/>
                <a:ea typeface="+mn-ea"/>
                <a:cs typeface="+mn-cs"/>
              </a:rPr>
              <a:t>for</a:t>
            </a:r>
            <a:r>
              <a:rPr lang="nl-BE" sz="1200" kern="1200" dirty="0">
                <a:solidFill>
                  <a:schemeClr val="tx1"/>
                </a:solidFill>
                <a:effectLst/>
                <a:latin typeface="+mn-lt"/>
                <a:ea typeface="+mn-ea"/>
                <a:cs typeface="+mn-cs"/>
              </a:rPr>
              <a:t> human support </a:t>
            </a:r>
            <a:r>
              <a:rPr lang="nl-BE" sz="1200" kern="1200" dirty="0" err="1">
                <a:solidFill>
                  <a:schemeClr val="tx1"/>
                </a:solidFill>
                <a:effectLst/>
                <a:latin typeface="+mn-lt"/>
                <a:ea typeface="+mn-ea"/>
                <a:cs typeface="+mn-cs"/>
              </a:rPr>
              <a:t>where</a:t>
            </a:r>
            <a:r>
              <a:rPr lang="nl-BE" sz="1200" kern="1200" dirty="0">
                <a:solidFill>
                  <a:schemeClr val="tx1"/>
                </a:solidFill>
                <a:effectLst/>
                <a:latin typeface="+mn-lt"/>
                <a:ea typeface="+mn-ea"/>
                <a:cs typeface="+mn-cs"/>
              </a:rPr>
              <a:t> </a:t>
            </a:r>
            <a:r>
              <a:rPr lang="nl-BE" sz="1200" kern="1200" dirty="0" err="1">
                <a:solidFill>
                  <a:schemeClr val="tx1"/>
                </a:solidFill>
                <a:effectLst/>
                <a:latin typeface="+mn-lt"/>
                <a:ea typeface="+mn-ea"/>
                <a:cs typeface="+mn-cs"/>
              </a:rPr>
              <a:t>necessary</a:t>
            </a:r>
            <a:r>
              <a:rPr lang="en-US" sz="1200" kern="1200" dirty="0">
                <a:solidFill>
                  <a:schemeClr val="tx1"/>
                </a:solidFill>
                <a:effectLst/>
                <a:latin typeface="+mn-lt"/>
                <a:ea typeface="+mn-ea"/>
                <a:cs typeface="+mn-cs"/>
              </a:rPr>
              <a:t>. And remember: the network always wins</a:t>
            </a:r>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52CB37-1F2D-41FC-B879-2364470ACAA1}" type="slidenum">
              <a:rPr lang="en-GB" smtClean="0"/>
              <a:t>35</a:t>
            </a:fld>
            <a:endParaRPr lang="en-GB"/>
          </a:p>
        </p:txBody>
      </p:sp>
    </p:spTree>
    <p:extLst>
      <p:ext uri="{BB962C8B-B14F-4D97-AF65-F5344CB8AC3E}">
        <p14:creationId xmlns:p14="http://schemas.microsoft.com/office/powerpoint/2010/main" val="289754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B9A4C6B6-9186-44B6-AEB1-8528D7C6E6ED}" type="slidenum">
              <a:rPr lang="en-US" smtClean="0"/>
              <a:pPr>
                <a:defRPr/>
              </a:pPr>
              <a:t>37</a:t>
            </a:fld>
            <a:endParaRPr lang="en-US"/>
          </a:p>
        </p:txBody>
      </p:sp>
    </p:spTree>
    <p:extLst>
      <p:ext uri="{BB962C8B-B14F-4D97-AF65-F5344CB8AC3E}">
        <p14:creationId xmlns:p14="http://schemas.microsoft.com/office/powerpoint/2010/main" val="4043130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BE" dirty="0"/>
          </a:p>
        </p:txBody>
      </p:sp>
      <p:sp>
        <p:nvSpPr>
          <p:cNvPr id="4" name="Espace réservé du numéro de diapositive 3"/>
          <p:cNvSpPr>
            <a:spLocks noGrp="1"/>
          </p:cNvSpPr>
          <p:nvPr>
            <p:ph type="sldNum" sz="quarter" idx="5"/>
          </p:nvPr>
        </p:nvSpPr>
        <p:spPr/>
        <p:txBody>
          <a:bodyPr/>
          <a:lstStyle/>
          <a:p>
            <a:pPr>
              <a:defRPr/>
            </a:pPr>
            <a:fld id="{B9A4C6B6-9186-44B6-AEB1-8528D7C6E6ED}" type="slidenum">
              <a:rPr lang="en-US" smtClean="0"/>
              <a:pPr>
                <a:defRPr/>
              </a:pPr>
              <a:t>43</a:t>
            </a:fld>
            <a:endParaRPr lang="en-US"/>
          </a:p>
        </p:txBody>
      </p:sp>
    </p:spTree>
    <p:extLst>
      <p:ext uri="{BB962C8B-B14F-4D97-AF65-F5344CB8AC3E}">
        <p14:creationId xmlns:p14="http://schemas.microsoft.com/office/powerpoint/2010/main" val="4141992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15825" y="10235123"/>
            <a:ext cx="2920483" cy="5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pitchFamily="34" charset="0"/>
                <a:cs typeface="Arial" pitchFamily="34" charset="0"/>
              </a:defRPr>
            </a:lvl1pPr>
            <a:lvl2pPr marL="742950" indent="-285750" defTabSz="931863" eaLnBrk="0" hangingPunct="0">
              <a:defRPr>
                <a:solidFill>
                  <a:schemeClr val="tx1"/>
                </a:solidFill>
                <a:latin typeface="Arial" pitchFamily="34" charset="0"/>
                <a:cs typeface="Arial" pitchFamily="34" charset="0"/>
              </a:defRPr>
            </a:lvl2pPr>
            <a:lvl3pPr marL="1143000" indent="-228600" defTabSz="931863" eaLnBrk="0" hangingPunct="0">
              <a:defRPr>
                <a:solidFill>
                  <a:schemeClr val="tx1"/>
                </a:solidFill>
                <a:latin typeface="Arial" pitchFamily="34" charset="0"/>
                <a:cs typeface="Arial" pitchFamily="34" charset="0"/>
              </a:defRPr>
            </a:lvl3pPr>
            <a:lvl4pPr marL="1600200" indent="-228600" defTabSz="931863" eaLnBrk="0" hangingPunct="0">
              <a:defRPr>
                <a:solidFill>
                  <a:schemeClr val="tx1"/>
                </a:solidFill>
                <a:latin typeface="Arial" pitchFamily="34" charset="0"/>
                <a:cs typeface="Arial" pitchFamily="34" charset="0"/>
              </a:defRPr>
            </a:lvl4pPr>
            <a:lvl5pPr marL="2057400" indent="-228600" defTabSz="931863" eaLnBrk="0" hangingPunct="0">
              <a:defRPr>
                <a:solidFill>
                  <a:schemeClr val="tx1"/>
                </a:solidFill>
                <a:latin typeface="Arial" pitchFamily="34" charset="0"/>
                <a:cs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E8395028-FA5B-420C-9F9B-AF639738EEFF}" type="slidenum">
              <a:rPr lang="nl-NL" altLang="en-US" sz="1200">
                <a:solidFill>
                  <a:srgbClr val="000000"/>
                </a:solidFill>
              </a:rPr>
              <a:pPr algn="r" eaLnBrk="1" hangingPunct="1"/>
              <a:t>80</a:t>
            </a:fld>
            <a:endParaRPr lang="nl-BE" altLang="en-US" sz="1200">
              <a:solidFill>
                <a:srgbClr val="000000"/>
              </a:solidFill>
            </a:endParaRPr>
          </a:p>
        </p:txBody>
      </p:sp>
      <p:sp>
        <p:nvSpPr>
          <p:cNvPr id="113667" name="Rectangle 7"/>
          <p:cNvSpPr txBox="1">
            <a:spLocks noGrp="1" noChangeArrowheads="1"/>
          </p:cNvSpPr>
          <p:nvPr/>
        </p:nvSpPr>
        <p:spPr bwMode="auto">
          <a:xfrm>
            <a:off x="3815825" y="10235123"/>
            <a:ext cx="2920483" cy="5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pitchFamily="34" charset="0"/>
                <a:cs typeface="Arial" pitchFamily="34" charset="0"/>
              </a:defRPr>
            </a:lvl1pPr>
            <a:lvl2pPr marL="742950" indent="-285750" defTabSz="931863" eaLnBrk="0" hangingPunct="0">
              <a:defRPr>
                <a:solidFill>
                  <a:schemeClr val="tx1"/>
                </a:solidFill>
                <a:latin typeface="Arial" pitchFamily="34" charset="0"/>
                <a:cs typeface="Arial" pitchFamily="34" charset="0"/>
              </a:defRPr>
            </a:lvl2pPr>
            <a:lvl3pPr marL="1143000" indent="-228600" defTabSz="931863" eaLnBrk="0" hangingPunct="0">
              <a:defRPr>
                <a:solidFill>
                  <a:schemeClr val="tx1"/>
                </a:solidFill>
                <a:latin typeface="Arial" pitchFamily="34" charset="0"/>
                <a:cs typeface="Arial" pitchFamily="34" charset="0"/>
              </a:defRPr>
            </a:lvl3pPr>
            <a:lvl4pPr marL="1600200" indent="-228600" defTabSz="931863" eaLnBrk="0" hangingPunct="0">
              <a:defRPr>
                <a:solidFill>
                  <a:schemeClr val="tx1"/>
                </a:solidFill>
                <a:latin typeface="Arial" pitchFamily="34" charset="0"/>
                <a:cs typeface="Arial" pitchFamily="34" charset="0"/>
              </a:defRPr>
            </a:lvl4pPr>
            <a:lvl5pPr marL="2057400" indent="-228600" defTabSz="931863" eaLnBrk="0" hangingPunct="0">
              <a:defRPr>
                <a:solidFill>
                  <a:schemeClr val="tx1"/>
                </a:solidFill>
                <a:latin typeface="Arial" pitchFamily="34" charset="0"/>
                <a:cs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76DC74C9-80E9-4EF6-A9FE-91848821F12B}" type="slidenum">
              <a:rPr lang="nl-NL" altLang="en-US" sz="1200">
                <a:solidFill>
                  <a:srgbClr val="000000"/>
                </a:solidFill>
              </a:rPr>
              <a:pPr algn="r" eaLnBrk="1" hangingPunct="1"/>
              <a:t>80</a:t>
            </a:fld>
            <a:endParaRPr lang="nl-BE" altLang="en-US" sz="1200">
              <a:solidFill>
                <a:srgbClr val="000000"/>
              </a:solidFill>
            </a:endParaRPr>
          </a:p>
        </p:txBody>
      </p:sp>
      <p:sp>
        <p:nvSpPr>
          <p:cNvPr id="113668" name="Rectangle 2"/>
          <p:cNvSpPr>
            <a:spLocks noGrp="1" noRot="1" noChangeAspect="1" noChangeArrowheads="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extLst>
      <p:ext uri="{BB962C8B-B14F-4D97-AF65-F5344CB8AC3E}">
        <p14:creationId xmlns:p14="http://schemas.microsoft.com/office/powerpoint/2010/main" val="2146096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80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14B466-97F6-42AD-BA69-3128B6BE031F}"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fr-BE"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129361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90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D31976-9B74-4DEB-BA7A-338D8B7DCAC4}"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fr-BE"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758998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B2187-E5EA-93FF-2C3D-7F63EBE5E009}"/>
            </a:ext>
          </a:extLst>
        </p:cNvPr>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C3FDFF03-802E-91DE-A9A0-7DA2C24CFF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a:extLst>
              <a:ext uri="{FF2B5EF4-FFF2-40B4-BE49-F238E27FC236}">
                <a16:creationId xmlns:a16="http://schemas.microsoft.com/office/drawing/2014/main" id="{D7C8B569-E745-6F0E-7276-3E8EC31939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9092" name="Slide Number Placeholder 3">
            <a:extLst>
              <a:ext uri="{FF2B5EF4-FFF2-40B4-BE49-F238E27FC236}">
                <a16:creationId xmlns:a16="http://schemas.microsoft.com/office/drawing/2014/main" id="{58701C81-6444-EE2E-4B99-370611D0854E}"/>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D31976-9B74-4DEB-BA7A-338D8B7DCAC4}"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fr-BE"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6189676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A4C6B6-9186-44B6-AEB1-8528D7C6E6ED}" type="slidenum">
              <a:rPr lang="en-US" smtClean="0"/>
              <a:pPr>
                <a:defRPr/>
              </a:pPr>
              <a:t>86</a:t>
            </a:fld>
            <a:endParaRPr lang="en-US"/>
          </a:p>
        </p:txBody>
      </p:sp>
    </p:spTree>
    <p:extLst>
      <p:ext uri="{BB962C8B-B14F-4D97-AF65-F5344CB8AC3E}">
        <p14:creationId xmlns:p14="http://schemas.microsoft.com/office/powerpoint/2010/main" val="1631847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pPr>
              <a:defRPr/>
            </a:pPr>
            <a:fld id="{B9A4C6B6-9186-44B6-AEB1-8528D7C6E6ED}" type="slidenum">
              <a:rPr lang="en-US" smtClean="0"/>
              <a:pPr>
                <a:defRPr/>
              </a:pPr>
              <a:t>96</a:t>
            </a:fld>
            <a:endParaRPr lang="en-US"/>
          </a:p>
        </p:txBody>
      </p:sp>
    </p:spTree>
    <p:extLst>
      <p:ext uri="{BB962C8B-B14F-4D97-AF65-F5344CB8AC3E}">
        <p14:creationId xmlns:p14="http://schemas.microsoft.com/office/powerpoint/2010/main" val="32063016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A239CBA-0F14-4912-A4A3-E531654827E5}" type="slidenum">
              <a:rPr lang="fr-BE" smtClean="0"/>
              <a:t>100</a:t>
            </a:fld>
            <a:endParaRPr lang="fr-BE"/>
          </a:p>
        </p:txBody>
      </p:sp>
    </p:spTree>
    <p:extLst>
      <p:ext uri="{BB962C8B-B14F-4D97-AF65-F5344CB8AC3E}">
        <p14:creationId xmlns:p14="http://schemas.microsoft.com/office/powerpoint/2010/main" val="27969981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a:defRPr/>
            </a:pPr>
            <a:fld id="{B9A4C6B6-9186-44B6-AEB1-8528D7C6E6ED}" type="slidenum">
              <a:rPr lang="en-US" smtClean="0"/>
              <a:pPr>
                <a:defRPr/>
              </a:pPr>
              <a:t>111</a:t>
            </a:fld>
            <a:endParaRPr lang="en-US"/>
          </a:p>
        </p:txBody>
      </p:sp>
    </p:spTree>
    <p:extLst>
      <p:ext uri="{BB962C8B-B14F-4D97-AF65-F5344CB8AC3E}">
        <p14:creationId xmlns:p14="http://schemas.microsoft.com/office/powerpoint/2010/main" val="5567309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EDF498-6B22-4C23-B9DE-FBD91F7FCCAE}" type="slidenum">
              <a:rPr lang="fr-BE" smtClean="0"/>
              <a:t>117</a:t>
            </a:fld>
            <a:endParaRPr lang="fr-BE"/>
          </a:p>
        </p:txBody>
      </p:sp>
    </p:spTree>
    <p:extLst>
      <p:ext uri="{BB962C8B-B14F-4D97-AF65-F5344CB8AC3E}">
        <p14:creationId xmlns:p14="http://schemas.microsoft.com/office/powerpoint/2010/main" val="2404494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32160" y="1265211"/>
            <a:ext cx="10363200" cy="1470025"/>
          </a:xfrm>
          <a:prstGeom prst="rect">
            <a:avLst/>
          </a:prstGeom>
        </p:spPr>
        <p:txBody>
          <a:bodyPr/>
          <a:lstStyle>
            <a:lvl1pPr algn="ctr">
              <a:defRPr>
                <a:solidFill>
                  <a:srgbClr val="0087BE"/>
                </a:solidFill>
                <a:latin typeface="+mn-lt"/>
              </a:defRPr>
            </a:lvl1pPr>
          </a:lstStyle>
          <a:p>
            <a:r>
              <a:rPr lang="en-US" dirty="0"/>
              <a:t>Click to edit Master title style</a:t>
            </a:r>
            <a:endParaRPr lang="fr-BE" dirty="0"/>
          </a:p>
        </p:txBody>
      </p:sp>
      <p:sp>
        <p:nvSpPr>
          <p:cNvPr id="3" name="Subtitle 2"/>
          <p:cNvSpPr>
            <a:spLocks noGrp="1"/>
          </p:cNvSpPr>
          <p:nvPr>
            <p:ph type="subTitle" idx="1"/>
          </p:nvPr>
        </p:nvSpPr>
        <p:spPr>
          <a:xfrm>
            <a:off x="2500875" y="2774426"/>
            <a:ext cx="8534400" cy="895961"/>
          </a:xfrm>
          <a:prstGeom prst="rect">
            <a:avLst/>
          </a:prstGeom>
        </p:spPr>
        <p:txBody>
          <a:bodyPr/>
          <a:lstStyle>
            <a:lvl1pPr marL="0" indent="0" algn="ctr">
              <a:buNone/>
              <a:defRPr>
                <a:solidFill>
                  <a:schemeClr val="tx1">
                    <a:tint val="75000"/>
                  </a:schemeClr>
                </a:solidFill>
              </a:defRPr>
            </a:lvl1pPr>
            <a:lvl2pPr marL="457192" indent="0" algn="ctr">
              <a:buNone/>
              <a:defRPr>
                <a:solidFill>
                  <a:schemeClr val="tx1">
                    <a:tint val="75000"/>
                  </a:schemeClr>
                </a:solidFill>
              </a:defRPr>
            </a:lvl2pPr>
            <a:lvl3pPr marL="914384" indent="0" algn="ctr">
              <a:buNone/>
              <a:defRPr>
                <a:solidFill>
                  <a:schemeClr val="tx1">
                    <a:tint val="75000"/>
                  </a:schemeClr>
                </a:solidFill>
              </a:defRPr>
            </a:lvl3pPr>
            <a:lvl4pPr marL="1371577" indent="0" algn="ctr">
              <a:buNone/>
              <a:defRPr>
                <a:solidFill>
                  <a:schemeClr val="tx1">
                    <a:tint val="75000"/>
                  </a:schemeClr>
                </a:solidFill>
              </a:defRPr>
            </a:lvl4pPr>
            <a:lvl5pPr marL="1828767" indent="0" algn="ctr">
              <a:buNone/>
              <a:defRPr>
                <a:solidFill>
                  <a:schemeClr val="tx1">
                    <a:tint val="75000"/>
                  </a:schemeClr>
                </a:solidFill>
              </a:defRPr>
            </a:lvl5pPr>
            <a:lvl6pPr marL="2285961" indent="0" algn="ctr">
              <a:buNone/>
              <a:defRPr>
                <a:solidFill>
                  <a:schemeClr val="tx1">
                    <a:tint val="75000"/>
                  </a:schemeClr>
                </a:solidFill>
              </a:defRPr>
            </a:lvl6pPr>
            <a:lvl7pPr marL="2743152" indent="0" algn="ctr">
              <a:buNone/>
              <a:defRPr>
                <a:solidFill>
                  <a:schemeClr val="tx1">
                    <a:tint val="75000"/>
                  </a:schemeClr>
                </a:solidFill>
              </a:defRPr>
            </a:lvl7pPr>
            <a:lvl8pPr marL="3200343" indent="0" algn="ctr">
              <a:buNone/>
              <a:defRPr>
                <a:solidFill>
                  <a:schemeClr val="tx1">
                    <a:tint val="75000"/>
                  </a:schemeClr>
                </a:solidFill>
              </a:defRPr>
            </a:lvl8pPr>
            <a:lvl9pPr marL="3657537" indent="0" algn="ctr">
              <a:buNone/>
              <a:defRPr>
                <a:solidFill>
                  <a:schemeClr val="tx1">
                    <a:tint val="75000"/>
                  </a:schemeClr>
                </a:solidFill>
              </a:defRPr>
            </a:lvl9pPr>
          </a:lstStyle>
          <a:p>
            <a:r>
              <a:rPr lang="en-US" dirty="0"/>
              <a:t>Click to edit Master subtitle style</a:t>
            </a:r>
            <a:endParaRPr lang="fr-BE" dirty="0"/>
          </a:p>
        </p:txBody>
      </p:sp>
      <p:grpSp>
        <p:nvGrpSpPr>
          <p:cNvPr id="6" name="Group 11"/>
          <p:cNvGrpSpPr>
            <a:grpSpLocks/>
          </p:cNvGrpSpPr>
          <p:nvPr userDrawn="1"/>
        </p:nvGrpSpPr>
        <p:grpSpPr bwMode="auto">
          <a:xfrm>
            <a:off x="6888087" y="3436545"/>
            <a:ext cx="5571705" cy="2800767"/>
            <a:chOff x="4496909" y="2676525"/>
            <a:chExt cx="4178779" cy="2802021"/>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6909" y="3629091"/>
              <a:ext cx="290933" cy="39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userDrawn="1"/>
          </p:nvSpPr>
          <p:spPr bwMode="auto">
            <a:xfrm>
              <a:off x="4787900" y="2676525"/>
              <a:ext cx="3887788" cy="280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r>
                <a:rPr lang="fr-BE" altLang="en-US" sz="1600" dirty="0">
                  <a:latin typeface="+mn-lt"/>
                  <a:cs typeface="Arial" pitchFamily="34" charset="0"/>
                </a:rPr>
                <a:t>frank.robben@mail.fgov.be </a:t>
              </a:r>
            </a:p>
            <a:p>
              <a:pPr>
                <a:defRPr/>
              </a:pPr>
              <a:endParaRPr lang="fr-BE" altLang="en-US" sz="1600" dirty="0">
                <a:latin typeface="+mn-lt"/>
                <a:cs typeface="Arial" pitchFamily="34" charset="0"/>
                <a:sym typeface="Arial" pitchFamily="34" charset="0"/>
              </a:endParaRPr>
            </a:p>
            <a:p>
              <a:pPr>
                <a:defRPr/>
              </a:pPr>
              <a:r>
                <a:rPr lang="fr-BE" altLang="en-US" sz="1600" dirty="0">
                  <a:latin typeface="+mn-lt"/>
                  <a:cs typeface="Arial" pitchFamily="34" charset="0"/>
                  <a:sym typeface="Arial" pitchFamily="34" charset="0"/>
                </a:rPr>
                <a:t>@FrRobben</a:t>
              </a:r>
            </a:p>
            <a:p>
              <a:pPr>
                <a:defRPr/>
              </a:pPr>
              <a:endParaRPr lang="fr-BE" altLang="en-US" sz="1600" dirty="0">
                <a:latin typeface="+mn-lt"/>
                <a:cs typeface="Arial" pitchFamily="34" charset="0"/>
                <a:sym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fr-BE" altLang="en-US" sz="1600" kern="1200" dirty="0">
                  <a:solidFill>
                    <a:schemeClr val="tx1"/>
                  </a:solidFill>
                  <a:latin typeface="+mn-lt"/>
                  <a:ea typeface="+mn-ea"/>
                  <a:cs typeface="Arial" pitchFamily="34" charset="0"/>
                  <a:sym typeface="Arial" pitchFamily="34" charset="0"/>
                </a:rPr>
                <a:t>https://www.frankrobben.be</a:t>
              </a:r>
              <a:endParaRPr lang="fr-BE" altLang="en-US" sz="1600" kern="1200" dirty="0">
                <a:solidFill>
                  <a:schemeClr val="tx1"/>
                </a:solidFill>
                <a:latin typeface="+mn-lt"/>
                <a:ea typeface="+mn-ea"/>
                <a:cs typeface="Arial" pitchFamily="34" charset="0"/>
              </a:endParaRPr>
            </a:p>
            <a:p>
              <a:pPr>
                <a:defRPr/>
              </a:pPr>
              <a:r>
                <a:rPr lang="nl-BE" altLang="en-US" sz="1600" dirty="0">
                  <a:latin typeface="+mn-lt"/>
                  <a:cs typeface="Arial" pitchFamily="34" charset="0"/>
                  <a:sym typeface="Arial" pitchFamily="34" charset="0"/>
                </a:rPr>
                <a:t>https://www.ksz.fgov.be</a:t>
              </a:r>
              <a:endParaRPr lang="fr-BE" altLang="en-US" sz="1600" dirty="0">
                <a:latin typeface="+mn-lt"/>
                <a:cs typeface="Arial" pitchFamily="34" charset="0"/>
                <a:sym typeface="Arial" pitchFamily="34" charset="0"/>
              </a:endParaRPr>
            </a:p>
            <a:p>
              <a:pPr>
                <a:defRPr/>
              </a:pPr>
              <a:r>
                <a:rPr lang="fr-BE" altLang="en-US" sz="1600" dirty="0">
                  <a:latin typeface="+mn-lt"/>
                  <a:cs typeface="Arial" pitchFamily="34" charset="0"/>
                  <a:sym typeface="Arial" pitchFamily="34" charset="0"/>
                </a:rPr>
                <a:t>https://www.ehealth.fgov.be</a:t>
              </a:r>
            </a:p>
          </p:txBody>
        </p:sp>
      </p:grpSp>
      <p:pic>
        <p:nvPicPr>
          <p:cNvPr id="8" name="Picture 13">
            <a:extLst>
              <a:ext uri="{FF2B5EF4-FFF2-40B4-BE49-F238E27FC236}">
                <a16:creationId xmlns:a16="http://schemas.microsoft.com/office/drawing/2014/main" id="{3DBD84FE-60AA-46AC-A701-3E717886BB62}"/>
              </a:ext>
            </a:extLst>
          </p:cNvPr>
          <p:cNvPicPr>
            <a:picLocks noChangeAspect="1"/>
          </p:cNvPicPr>
          <p:nvPr userDrawn="1"/>
        </p:nvPicPr>
        <p:blipFill>
          <a:blip r:embed="rId3"/>
          <a:stretch>
            <a:fillRect/>
          </a:stretch>
        </p:blipFill>
        <p:spPr>
          <a:xfrm>
            <a:off x="6999187" y="4941168"/>
            <a:ext cx="256082" cy="256082"/>
          </a:xfrm>
          <a:prstGeom prst="rect">
            <a:avLst/>
          </a:prstGeom>
        </p:spPr>
      </p:pic>
    </p:spTree>
    <p:extLst>
      <p:ext uri="{BB962C8B-B14F-4D97-AF65-F5344CB8AC3E}">
        <p14:creationId xmlns:p14="http://schemas.microsoft.com/office/powerpoint/2010/main" val="267343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95400" y="1052736"/>
            <a:ext cx="10887000" cy="5256584"/>
          </a:xfrm>
          <a:prstGeom prst="rect">
            <a:avLst/>
          </a:prstGeom>
        </p:spPr>
        <p:txBody>
          <a:bodyPr/>
          <a:lstStyle>
            <a:lvl1pPr>
              <a:defRPr sz="2400"/>
            </a:lvl1pPr>
            <a:lvl2pPr marL="622300" indent="-266700">
              <a:defRPr sz="2200"/>
            </a:lvl2pPr>
            <a:lvl3pPr marL="809625" indent="-187325">
              <a:defRPr sz="1800"/>
            </a:lvl3pPr>
            <a:lvl4pPr marL="1076325" indent="-266700">
              <a:defRPr sz="1600"/>
            </a:lvl4pPr>
            <a:lvl5pPr marL="1254125" indent="-1778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8"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
        <p:nvSpPr>
          <p:cNvPr id="5" name="Title Placeholder 1"/>
          <p:cNvSpPr>
            <a:spLocks noGrp="1"/>
          </p:cNvSpPr>
          <p:nvPr>
            <p:ph type="title"/>
          </p:nvPr>
        </p:nvSpPr>
        <p:spPr>
          <a:xfrm>
            <a:off x="695400" y="188640"/>
            <a:ext cx="10887000" cy="792088"/>
          </a:xfrm>
          <a:prstGeom prst="rect">
            <a:avLst/>
          </a:prstGeom>
        </p:spPr>
        <p:txBody>
          <a:bodyPr vert="horz" lIns="91440" tIns="45720" rIns="91440" bIns="45720" rtlCol="0" anchor="ctr">
            <a:normAutofit/>
          </a:bodyPr>
          <a:lstStyle>
            <a:lvl1pPr>
              <a:defRPr>
                <a:solidFill>
                  <a:srgbClr val="0087BE"/>
                </a:solidFill>
              </a:defRPr>
            </a:lvl1pPr>
          </a:lstStyle>
          <a:p>
            <a:r>
              <a:rPr lang="en-US" dirty="0"/>
              <a:t>Click to edit Master title style</a:t>
            </a:r>
            <a:endParaRPr lang="fr-BE" dirty="0"/>
          </a:p>
        </p:txBody>
      </p:sp>
    </p:spTree>
    <p:extLst>
      <p:ext uri="{BB962C8B-B14F-4D97-AF65-F5344CB8AC3E}">
        <p14:creationId xmlns:p14="http://schemas.microsoft.com/office/powerpoint/2010/main" val="117503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without titl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07368" y="1063627"/>
            <a:ext cx="5589149" cy="5245697"/>
          </a:xfrm>
          <a:prstGeom prst="rect">
            <a:avLst/>
          </a:prstGeom>
        </p:spPr>
        <p:txBody>
          <a:bodyPr/>
          <a:lstStyle>
            <a:lvl1pPr marL="228600" indent="-228600">
              <a:defRPr sz="2000"/>
            </a:lvl1pPr>
            <a:lvl2pPr marL="457200" indent="-228600">
              <a:spcBef>
                <a:spcPts val="600"/>
              </a:spcBef>
              <a:defRPr sz="1800"/>
            </a:lvl2pPr>
            <a:lvl3pPr marL="685800" indent="-228600">
              <a:spcBef>
                <a:spcPts val="600"/>
              </a:spcBef>
              <a:defRPr sz="1600"/>
            </a:lvl3pPr>
            <a:lvl4pPr marL="914400" indent="-228600">
              <a:spcBef>
                <a:spcPts val="600"/>
              </a:spcBef>
              <a:defRPr sz="1600"/>
            </a:lvl4pPr>
            <a:lvl5pPr marL="1143000" indent="-228600">
              <a:spcBef>
                <a:spcPts val="60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Content Placeholder 5"/>
          <p:cNvSpPr>
            <a:spLocks noGrp="1"/>
          </p:cNvSpPr>
          <p:nvPr>
            <p:ph sz="quarter" idx="4" hasCustomPrompt="1"/>
          </p:nvPr>
        </p:nvSpPr>
        <p:spPr>
          <a:xfrm>
            <a:off x="6193371" y="1063626"/>
            <a:ext cx="5589149" cy="5234811"/>
          </a:xfrm>
          <a:prstGeom prst="rect">
            <a:avLst/>
          </a:prstGeom>
        </p:spPr>
        <p:txBody>
          <a:bodyPr/>
          <a:lstStyle>
            <a:lvl1pPr marL="228600" indent="-228600">
              <a:defRPr sz="2000"/>
            </a:lvl1pPr>
            <a:lvl2pPr marL="457200" indent="-228600">
              <a:spcBef>
                <a:spcPts val="600"/>
              </a:spcBef>
              <a:defRPr sz="1800"/>
            </a:lvl2pPr>
            <a:lvl3pPr marL="685800" indent="-228600">
              <a:spcBef>
                <a:spcPts val="600"/>
              </a:spcBef>
              <a:defRPr sz="1600"/>
            </a:lvl3pPr>
            <a:lvl4pPr marL="914400" indent="-228600">
              <a:spcBef>
                <a:spcPts val="600"/>
              </a:spcBef>
              <a:defRPr sz="1600"/>
            </a:lvl4pPr>
            <a:lvl5pPr marL="1143000" indent="-228600">
              <a:spcBef>
                <a:spcPts val="60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11" name="Slide Number Placeholder 5"/>
          <p:cNvSpPr>
            <a:spLocks noGrp="1"/>
          </p:cNvSpPr>
          <p:nvPr>
            <p:ph type="sldNum" sz="quarter" idx="11"/>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0A9230E-FFBB-4CCB-ABD7-198084EDE768}" type="slidenum">
              <a:rPr lang="fr-BE" smtClean="0"/>
              <a:pPr/>
              <a:t>‹nr.›</a:t>
            </a:fld>
            <a:endParaRPr lang="fr-BE" dirty="0"/>
          </a:p>
        </p:txBody>
      </p:sp>
      <p:sp>
        <p:nvSpPr>
          <p:cNvPr id="7" name="Title Placeholder 1"/>
          <p:cNvSpPr>
            <a:spLocks noGrp="1"/>
          </p:cNvSpPr>
          <p:nvPr>
            <p:ph type="title"/>
          </p:nvPr>
        </p:nvSpPr>
        <p:spPr>
          <a:xfrm>
            <a:off x="407368" y="124161"/>
            <a:ext cx="11449277" cy="838861"/>
          </a:xfrm>
          <a:prstGeom prst="rect">
            <a:avLst/>
          </a:prstGeom>
        </p:spPr>
        <p:txBody>
          <a:bodyPr vert="horz" lIns="91440" tIns="45720" rIns="91440" bIns="45720" rtlCol="0" anchor="ctr">
            <a:normAutofit/>
          </a:bodyPr>
          <a:lstStyle>
            <a:lvl1pPr>
              <a:defRPr>
                <a:solidFill>
                  <a:schemeClr val="bg1">
                    <a:lumMod val="50000"/>
                  </a:schemeClr>
                </a:solidFill>
              </a:defRPr>
            </a:lvl1pPr>
          </a:lstStyle>
          <a:p>
            <a:r>
              <a:rPr lang="en-US" dirty="0"/>
              <a:t>Click to edit Master title style</a:t>
            </a:r>
            <a:endParaRPr lang="fr-BE" dirty="0"/>
          </a:p>
        </p:txBody>
      </p:sp>
    </p:spTree>
    <p:extLst>
      <p:ext uri="{BB962C8B-B14F-4D97-AF65-F5344CB8AC3E}">
        <p14:creationId xmlns:p14="http://schemas.microsoft.com/office/powerpoint/2010/main" val="353201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
        <p:nvSpPr>
          <p:cNvPr id="4" name="Title Placeholder 1"/>
          <p:cNvSpPr>
            <a:spLocks noGrp="1"/>
          </p:cNvSpPr>
          <p:nvPr>
            <p:ph type="title"/>
          </p:nvPr>
        </p:nvSpPr>
        <p:spPr>
          <a:xfrm>
            <a:off x="407368" y="188640"/>
            <a:ext cx="11305256" cy="864096"/>
          </a:xfrm>
          <a:prstGeom prst="rect">
            <a:avLst/>
          </a:prstGeom>
        </p:spPr>
        <p:txBody>
          <a:bodyPr vert="horz" lIns="91440" tIns="45720" rIns="91440" bIns="45720" rtlCol="0" anchor="ctr">
            <a:normAutofit/>
          </a:bodyPr>
          <a:lstStyle>
            <a:lvl1pPr>
              <a:defRPr>
                <a:solidFill>
                  <a:srgbClr val="0087BE"/>
                </a:solidFill>
              </a:defRPr>
            </a:lvl1pPr>
          </a:lstStyle>
          <a:p>
            <a:r>
              <a:rPr lang="en-US" dirty="0"/>
              <a:t>Click to edit Master title style</a:t>
            </a:r>
            <a:endParaRPr lang="fr-BE" dirty="0"/>
          </a:p>
        </p:txBody>
      </p:sp>
    </p:spTree>
    <p:extLst>
      <p:ext uri="{BB962C8B-B14F-4D97-AF65-F5344CB8AC3E}">
        <p14:creationId xmlns:p14="http://schemas.microsoft.com/office/powerpoint/2010/main" val="405484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
        <p:nvSpPr>
          <p:cNvPr id="3" name="Rectangle 2"/>
          <p:cNvSpPr/>
          <p:nvPr userDrawn="1"/>
        </p:nvSpPr>
        <p:spPr>
          <a:xfrm>
            <a:off x="10719" y="836712"/>
            <a:ext cx="12162462"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8881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ussentitel">
    <p:spTree>
      <p:nvGrpSpPr>
        <p:cNvPr id="1" name=""/>
        <p:cNvGrpSpPr/>
        <p:nvPr/>
      </p:nvGrpSpPr>
      <p:grpSpPr>
        <a:xfrm>
          <a:off x="0" y="0"/>
          <a:ext cx="0" cy="0"/>
          <a:chOff x="0" y="0"/>
          <a:chExt cx="0" cy="0"/>
        </a:xfrm>
      </p:grpSpPr>
      <p:sp>
        <p:nvSpPr>
          <p:cNvPr id="2" name="Tekstvak 4"/>
          <p:cNvSpPr txBox="1">
            <a:spLocks noChangeArrowheads="1"/>
          </p:cNvSpPr>
          <p:nvPr userDrawn="1"/>
        </p:nvSpPr>
        <p:spPr bwMode="auto">
          <a:xfrm>
            <a:off x="573618" y="1662114"/>
            <a:ext cx="11044767" cy="2308225"/>
          </a:xfrm>
          <a:prstGeom prst="rect">
            <a:avLst/>
          </a:prstGeom>
          <a:noFill/>
          <a:ln w="9525">
            <a:solidFill>
              <a:srgbClr val="0087B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p:txBody>
      </p:sp>
      <p:sp>
        <p:nvSpPr>
          <p:cNvPr id="3" name="Slide Number Placeholder 2"/>
          <p:cNvSpPr>
            <a:spLocks noGrp="1"/>
          </p:cNvSpPr>
          <p:nvPr>
            <p:ph type="sldNum" sz="quarter" idx="10"/>
          </p:nvPr>
        </p:nvSpPr>
        <p:spPr/>
        <p:txBody>
          <a:bodyPr/>
          <a:lstStyle>
            <a:lvl1pPr>
              <a:defRPr/>
            </a:lvl1pPr>
          </a:lstStyle>
          <a:p>
            <a:pPr>
              <a:defRPr/>
            </a:pPr>
            <a:fld id="{EF66DDCB-4F40-4F8C-A2FE-269D135B5A13}" type="slidenum">
              <a:rPr lang="en-GB"/>
              <a:pPr>
                <a:defRPr/>
              </a:pPr>
              <a:t>‹nr.›</a:t>
            </a:fld>
            <a:endParaRPr lang="en-GB" dirty="0"/>
          </a:p>
        </p:txBody>
      </p:sp>
      <p:sp>
        <p:nvSpPr>
          <p:cNvPr id="4" name="Title 1"/>
          <p:cNvSpPr>
            <a:spLocks noGrp="1"/>
          </p:cNvSpPr>
          <p:nvPr>
            <p:ph type="ctrTitle"/>
          </p:nvPr>
        </p:nvSpPr>
        <p:spPr>
          <a:xfrm>
            <a:off x="591376" y="1662115"/>
            <a:ext cx="11044767" cy="2308224"/>
          </a:xfrm>
          <a:prstGeom prst="rect">
            <a:avLst/>
          </a:prstGeom>
        </p:spPr>
        <p:txBody>
          <a:bodyPr>
            <a:normAutofit/>
          </a:bodyPr>
          <a:lstStyle>
            <a:lvl1pPr algn="ctr">
              <a:defRPr lang="fr-BE" sz="3599" kern="1200" dirty="0">
                <a:solidFill>
                  <a:srgbClr val="0087BE"/>
                </a:solidFill>
                <a:latin typeface="+mn-lt"/>
                <a:ea typeface="+mj-ea"/>
                <a:cs typeface="Arial" panose="020B0604020202020204" pitchFamily="34" charset="0"/>
              </a:defRPr>
            </a:lvl1pPr>
          </a:lstStyle>
          <a:p>
            <a:r>
              <a:rPr lang="en-US" dirty="0"/>
              <a:t>Click to edit Master title style</a:t>
            </a:r>
            <a:endParaRPr lang="fr-BE" dirty="0"/>
          </a:p>
        </p:txBody>
      </p:sp>
    </p:spTree>
    <p:extLst>
      <p:ext uri="{BB962C8B-B14F-4D97-AF65-F5344CB8AC3E}">
        <p14:creationId xmlns:p14="http://schemas.microsoft.com/office/powerpoint/2010/main" val="1805370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9E2E1-3E13-47B7-AA27-DA85A3C51615}"/>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063552" y="1340939"/>
            <a:ext cx="4524132" cy="4176122"/>
          </a:xfrm>
          <a:prstGeom prst="rect">
            <a:avLst/>
          </a:prstGeom>
          <a:solidFill>
            <a:schemeClr val="accent5">
              <a:lumMod val="75000"/>
            </a:schemeClr>
          </a:solidFill>
          <a:ln>
            <a:noFill/>
          </a:ln>
        </p:spPr>
      </p:pic>
      <p:grpSp>
        <p:nvGrpSpPr>
          <p:cNvPr id="2" name="Groep 1">
            <a:extLst>
              <a:ext uri="{FF2B5EF4-FFF2-40B4-BE49-F238E27FC236}">
                <a16:creationId xmlns:a16="http://schemas.microsoft.com/office/drawing/2014/main" id="{5E2B3136-00DF-4573-9093-6A7D553D0DEA}"/>
              </a:ext>
            </a:extLst>
          </p:cNvPr>
          <p:cNvGrpSpPr/>
          <p:nvPr userDrawn="1"/>
        </p:nvGrpSpPr>
        <p:grpSpPr>
          <a:xfrm>
            <a:off x="6888088" y="1772816"/>
            <a:ext cx="4624520" cy="2800767"/>
            <a:chOff x="6110430" y="2132863"/>
            <a:chExt cx="4624520" cy="2800767"/>
          </a:xfrm>
        </p:grpSpPr>
        <p:grpSp>
          <p:nvGrpSpPr>
            <p:cNvPr id="5" name="Group 11">
              <a:extLst>
                <a:ext uri="{FF2B5EF4-FFF2-40B4-BE49-F238E27FC236}">
                  <a16:creationId xmlns:a16="http://schemas.microsoft.com/office/drawing/2014/main" id="{485B8703-CEF2-472C-A197-7EFD9FA821D8}"/>
                </a:ext>
              </a:extLst>
            </p:cNvPr>
            <p:cNvGrpSpPr>
              <a:grpSpLocks/>
            </p:cNvGrpSpPr>
            <p:nvPr userDrawn="1"/>
          </p:nvGrpSpPr>
          <p:grpSpPr bwMode="auto">
            <a:xfrm>
              <a:off x="6110430" y="2132863"/>
              <a:ext cx="4624520" cy="2800767"/>
              <a:chOff x="4406900" y="2676525"/>
              <a:chExt cx="4268788" cy="2802021"/>
            </a:xfrm>
          </p:grpSpPr>
          <p:pic>
            <p:nvPicPr>
              <p:cNvPr id="6" name="Picture 10">
                <a:extLst>
                  <a:ext uri="{FF2B5EF4-FFF2-40B4-BE49-F238E27FC236}">
                    <a16:creationId xmlns:a16="http://schemas.microsoft.com/office/drawing/2014/main" id="{50EDC845-FFB1-4EAF-9B2D-EF90AE4006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06900" y="3629091"/>
                <a:ext cx="380943" cy="39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2">
                <a:extLst>
                  <a:ext uri="{FF2B5EF4-FFF2-40B4-BE49-F238E27FC236}">
                    <a16:creationId xmlns:a16="http://schemas.microsoft.com/office/drawing/2014/main" id="{665A9F1E-01F2-488D-A770-4728805B23D2}"/>
                  </a:ext>
                </a:extLst>
              </p:cNvPr>
              <p:cNvSpPr txBox="1">
                <a:spLocks noChangeArrowheads="1"/>
              </p:cNvSpPr>
              <p:nvPr userDrawn="1"/>
            </p:nvSpPr>
            <p:spPr bwMode="auto">
              <a:xfrm>
                <a:off x="4787900" y="2676525"/>
                <a:ext cx="3887788" cy="280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r>
                  <a:rPr lang="nl-BE" sz="1600" dirty="0">
                    <a:latin typeface="+mn-lt"/>
                    <a:cs typeface="Arial" pitchFamily="34" charset="0"/>
                  </a:rPr>
                  <a:t>frank.robben@mail.fgov.be </a:t>
                </a:r>
              </a:p>
              <a:p>
                <a:pPr>
                  <a:defRPr/>
                </a:pPr>
                <a:endParaRPr lang="fr-BE" altLang="en-US" sz="1600" dirty="0">
                  <a:latin typeface="+mn-lt"/>
                  <a:cs typeface="Arial" pitchFamily="34" charset="0"/>
                  <a:sym typeface="Arial" pitchFamily="34" charset="0"/>
                </a:endParaRPr>
              </a:p>
              <a:p>
                <a:pPr>
                  <a:defRPr/>
                </a:pPr>
                <a:r>
                  <a:rPr lang="nl-BE" sz="1600" dirty="0">
                    <a:latin typeface="+mn-lt"/>
                    <a:cs typeface="Arial" pitchFamily="34" charset="0"/>
                    <a:sym typeface="Arial" pitchFamily="34" charset="0"/>
                  </a:rPr>
                  <a:t>@</a:t>
                </a:r>
                <a:r>
                  <a:rPr lang="nl-BE" sz="1600" dirty="0" err="1">
                    <a:latin typeface="+mn-lt"/>
                    <a:cs typeface="Arial" pitchFamily="34" charset="0"/>
                    <a:sym typeface="Arial" pitchFamily="34" charset="0"/>
                  </a:rPr>
                  <a:t>FrRobben</a:t>
                </a:r>
                <a:endParaRPr lang="nl-BE" sz="1600" dirty="0">
                  <a:latin typeface="+mn-lt"/>
                  <a:cs typeface="Arial" pitchFamily="34" charset="0"/>
                  <a:sym typeface="Arial" pitchFamily="34" charset="0"/>
                </a:endParaRPr>
              </a:p>
              <a:p>
                <a:pPr>
                  <a:defRPr/>
                </a:pPr>
                <a:endParaRPr lang="fr-BE" altLang="en-US" sz="1600" dirty="0">
                  <a:latin typeface="+mn-lt"/>
                  <a:cs typeface="Arial" pitchFamily="34" charset="0"/>
                  <a:sym typeface="Arial" pitchFamily="34" charset="0"/>
                </a:endParaRPr>
              </a:p>
              <a:p>
                <a:pPr>
                  <a:defRPr/>
                </a:pPr>
                <a:r>
                  <a:rPr lang="nl-BE" sz="1600" dirty="0">
                    <a:latin typeface="+mn-lt"/>
                    <a:cs typeface="Arial" pitchFamily="34" charset="0"/>
                    <a:sym typeface="Arial" pitchFamily="34" charset="0"/>
                  </a:rPr>
                  <a:t>https://www.frankrobben.be</a:t>
                </a:r>
              </a:p>
              <a:p>
                <a:pPr>
                  <a:defRPr/>
                </a:pPr>
                <a:r>
                  <a:rPr lang="nl-BE" sz="1600" dirty="0">
                    <a:latin typeface="+mn-lt"/>
                    <a:cs typeface="Arial" pitchFamily="34" charset="0"/>
                    <a:sym typeface="Arial" pitchFamily="34" charset="0"/>
                  </a:rPr>
                  <a:t>https://www.ksz.fgov.be</a:t>
                </a:r>
              </a:p>
              <a:p>
                <a:pPr>
                  <a:defRPr/>
                </a:pPr>
                <a:r>
                  <a:rPr lang="nl-BE" sz="1600" dirty="0">
                    <a:latin typeface="+mn-lt"/>
                    <a:cs typeface="Arial" pitchFamily="34" charset="0"/>
                    <a:sym typeface="Arial" pitchFamily="34" charset="0"/>
                  </a:rPr>
                  <a:t>https://www.ehealth.fgov.be</a:t>
                </a:r>
              </a:p>
            </p:txBody>
          </p:sp>
        </p:grpSp>
        <p:pic>
          <p:nvPicPr>
            <p:cNvPr id="9" name="Picture 13">
              <a:extLst>
                <a:ext uri="{FF2B5EF4-FFF2-40B4-BE49-F238E27FC236}">
                  <a16:creationId xmlns:a16="http://schemas.microsoft.com/office/drawing/2014/main" id="{810890A6-46E3-4C1D-AEF3-CEB1D3E621F1}"/>
                </a:ext>
              </a:extLst>
            </p:cNvPr>
            <p:cNvPicPr>
              <a:picLocks noChangeAspect="1"/>
            </p:cNvPicPr>
            <p:nvPr userDrawn="1"/>
          </p:nvPicPr>
          <p:blipFill>
            <a:blip r:embed="rId5"/>
            <a:stretch>
              <a:fillRect/>
            </a:stretch>
          </p:blipFill>
          <p:spPr>
            <a:xfrm>
              <a:off x="6188733" y="3645024"/>
              <a:ext cx="256082" cy="256082"/>
            </a:xfrm>
            <a:prstGeom prst="rect">
              <a:avLst/>
            </a:prstGeom>
          </p:spPr>
        </p:pic>
      </p:grpSp>
    </p:spTree>
    <p:extLst>
      <p:ext uri="{BB962C8B-B14F-4D97-AF65-F5344CB8AC3E}">
        <p14:creationId xmlns:p14="http://schemas.microsoft.com/office/powerpoint/2010/main" val="74696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fr-BE" dirty="0"/>
          </a:p>
        </p:txBody>
      </p:sp>
      <p:sp>
        <p:nvSpPr>
          <p:cNvPr id="3" name="Date Placeholder 2"/>
          <p:cNvSpPr>
            <a:spLocks noGrp="1"/>
          </p:cNvSpPr>
          <p:nvPr>
            <p:ph type="dt" sz="half" idx="10"/>
          </p:nvPr>
        </p:nvSpPr>
        <p:spPr>
          <a:xfrm>
            <a:off x="1" y="6536343"/>
            <a:ext cx="1115415" cy="2160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nl-BE" sz="1000" b="0" i="0" u="none" strike="noStrike" kern="1200" cap="none" spc="0" normalizeH="0" baseline="0" noProof="0">
                <a:ln>
                  <a:noFill/>
                </a:ln>
                <a:solidFill>
                  <a:srgbClr val="364C9D"/>
                </a:solidFill>
                <a:effectLst/>
                <a:uLnTx/>
                <a:uFillTx/>
                <a:latin typeface="Calibri" pitchFamily="34" charset="0"/>
                <a:ea typeface="+mn-ea"/>
                <a:cs typeface="Arial" charset="0"/>
              </a:rPr>
              <a:t>14/01/2017</a:t>
            </a:r>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4" name="Footer Placeholder 3"/>
          <p:cNvSpPr>
            <a:spLocks noGrp="1"/>
          </p:cNvSpPr>
          <p:nvPr>
            <p:ph type="ftr" sz="quarter" idx="11"/>
          </p:nvPr>
        </p:nvSpPr>
        <p:spPr>
          <a:xfrm>
            <a:off x="1212454" y="6536343"/>
            <a:ext cx="9876100" cy="216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5" name="Slide Number Placeholder 4"/>
          <p:cNvSpPr>
            <a:spLocks noGrp="1"/>
          </p:cNvSpPr>
          <p:nvPr>
            <p:ph type="sldNum" sz="quarter" idx="12"/>
          </p:nvPr>
        </p:nvSpPr>
        <p:spPr>
          <a:xfrm>
            <a:off x="11152759" y="6536343"/>
            <a:ext cx="642189" cy="216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13B540AB-6939-4937-A918-1D15FF1C7CE3}" type="slidenum">
              <a:rPr kumimoji="0" lang="nl-BE" sz="1000" b="0" i="0" u="none" strike="noStrike" kern="1200" cap="none" spc="0" normalizeH="0" baseline="0" noProof="0" smtClean="0">
                <a:ln>
                  <a:noFill/>
                </a:ln>
                <a:solidFill>
                  <a:srgbClr val="364C9D"/>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‹nr.›</a:t>
            </a:fld>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12" name="Text Placeholder 11"/>
          <p:cNvSpPr>
            <a:spLocks noGrp="1"/>
          </p:cNvSpPr>
          <p:nvPr>
            <p:ph type="body" sz="quarter" idx="13"/>
          </p:nvPr>
        </p:nvSpPr>
        <p:spPr>
          <a:xfrm>
            <a:off x="527381" y="1052736"/>
            <a:ext cx="11664619" cy="5472608"/>
          </a:xfrm>
        </p:spPr>
        <p:txBody>
          <a:bodyPr/>
          <a:lstStyle>
            <a:lvl1pPr>
              <a:defRPr sz="26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Tree>
    <p:extLst>
      <p:ext uri="{BB962C8B-B14F-4D97-AF65-F5344CB8AC3E}">
        <p14:creationId xmlns:p14="http://schemas.microsoft.com/office/powerpoint/2010/main" val="166716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68760"/>
            <a:ext cx="5384800" cy="485740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268760"/>
            <a:ext cx="5384800" cy="4857403"/>
          </a:xfrm>
          <a:prstGeom prst="rect">
            <a:avLst/>
          </a:prstGeo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lide Number Placeholder 6"/>
          <p:cNvSpPr>
            <a:spLocks noGrp="1"/>
          </p:cNvSpPr>
          <p:nvPr>
            <p:ph type="sldNum" sz="quarter" idx="10"/>
          </p:nvPr>
        </p:nvSpPr>
        <p:spPr>
          <a:xfrm>
            <a:off x="11152759" y="6536343"/>
            <a:ext cx="642189" cy="216000"/>
          </a:xfrm>
          <a:prstGeom prst="rect">
            <a:avLst/>
          </a:prstGeo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353B685-A2AB-4518-B31A-1C8B277EB988}" type="slidenum">
              <a:rPr kumimoji="0" lang="en-GB" sz="1000" b="0" i="0" u="none" strike="noStrike" kern="1200" cap="none" spc="0" normalizeH="0" baseline="0" noProof="0">
                <a:ln>
                  <a:noFill/>
                </a:ln>
                <a:solidFill>
                  <a:srgbClr val="364C9D"/>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‹nr.›</a:t>
            </a:fld>
            <a:endParaRPr kumimoji="0" lang="en-GB" sz="1000" b="0" i="0" u="none" strike="noStrike" kern="1200" cap="none" spc="0" normalizeH="0" baseline="0" noProof="0">
              <a:ln>
                <a:noFill/>
              </a:ln>
              <a:solidFill>
                <a:srgbClr val="364C9D"/>
              </a:solidFill>
              <a:effectLst/>
              <a:uLnTx/>
              <a:uFillTx/>
              <a:latin typeface="Calibri" pitchFamily="34" charset="0"/>
              <a:ea typeface="+mn-ea"/>
              <a:cs typeface="Arial" charset="0"/>
            </a:endParaRPr>
          </a:p>
        </p:txBody>
      </p:sp>
      <p:sp>
        <p:nvSpPr>
          <p:cNvPr id="6" name="Date Placeholder 1"/>
          <p:cNvSpPr>
            <a:spLocks noGrp="1"/>
          </p:cNvSpPr>
          <p:nvPr>
            <p:ph type="dt" sz="half" idx="11"/>
          </p:nvPr>
        </p:nvSpPr>
        <p:spPr>
          <a:xfrm>
            <a:off x="624417" y="6381751"/>
            <a:ext cx="2844800" cy="365125"/>
          </a:xfrm>
          <a:prstGeom prst="rect">
            <a:avLst/>
          </a:prstGeom>
        </p:spPr>
        <p:txBody>
          <a:bodyPr/>
          <a:lstStyle>
            <a:lvl1pPr fontAlgn="auto">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a:ln>
                  <a:noFill/>
                </a:ln>
                <a:solidFill>
                  <a:srgbClr val="364C9D"/>
                </a:solidFill>
                <a:effectLst/>
                <a:uLnTx/>
                <a:uFillTx/>
                <a:latin typeface="Calibri"/>
                <a:ea typeface="+mn-ea"/>
                <a:cs typeface="+mn-cs"/>
              </a:rPr>
              <a:t>14/01/2017</a:t>
            </a:r>
            <a:endParaRPr kumimoji="0" lang="en-GB" sz="1200" b="0" i="0" u="none" strike="noStrike" kern="1200" cap="none" spc="0" normalizeH="0" baseline="0" noProof="0">
              <a:ln>
                <a:noFill/>
              </a:ln>
              <a:solidFill>
                <a:srgbClr val="364C9D"/>
              </a:solidFill>
              <a:effectLst/>
              <a:uLnTx/>
              <a:uFillTx/>
              <a:latin typeface="Calibri"/>
              <a:ea typeface="+mn-ea"/>
              <a:cs typeface="+mn-cs"/>
            </a:endParaRPr>
          </a:p>
        </p:txBody>
      </p:sp>
      <p:sp>
        <p:nvSpPr>
          <p:cNvPr id="7" name="Title 1"/>
          <p:cNvSpPr>
            <a:spLocks noGrp="1"/>
          </p:cNvSpPr>
          <p:nvPr>
            <p:ph type="title"/>
          </p:nvPr>
        </p:nvSpPr>
        <p:spPr>
          <a:xfrm>
            <a:off x="1631504" y="137200"/>
            <a:ext cx="10392019" cy="656430"/>
          </a:xfrm>
        </p:spPr>
        <p:txBody>
          <a:bodyPr/>
          <a:lstStyle/>
          <a:p>
            <a:r>
              <a:rPr lang="en-US" dirty="0"/>
              <a:t>Click to edit Master title style</a:t>
            </a:r>
            <a:endParaRPr lang="fr-BE" dirty="0"/>
          </a:p>
        </p:txBody>
      </p:sp>
    </p:spTree>
    <p:extLst>
      <p:ext uri="{BB962C8B-B14F-4D97-AF65-F5344CB8AC3E}">
        <p14:creationId xmlns:p14="http://schemas.microsoft.com/office/powerpoint/2010/main" val="366843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DEE48-30C6-B240-8E52-B34414283768}"/>
              </a:ext>
            </a:extLst>
          </p:cNvPr>
          <p:cNvSpPr/>
          <p:nvPr userDrawn="1"/>
        </p:nvSpPr>
        <p:spPr>
          <a:xfrm>
            <a:off x="3" y="6006662"/>
            <a:ext cx="425669" cy="425669"/>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14C723DF-8B08-9D48-A995-24211E0CFD0A}"/>
              </a:ext>
            </a:extLst>
          </p:cNvPr>
          <p:cNvSpPr/>
          <p:nvPr userDrawn="1"/>
        </p:nvSpPr>
        <p:spPr>
          <a:xfrm>
            <a:off x="425672" y="6432331"/>
            <a:ext cx="425669" cy="425669"/>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a:extLst>
              <a:ext uri="{FF2B5EF4-FFF2-40B4-BE49-F238E27FC236}">
                <a16:creationId xmlns:a16="http://schemas.microsoft.com/office/drawing/2014/main" id="{5A10ECE4-6A3A-8545-ABD5-D1E622AFEBB7}"/>
              </a:ext>
            </a:extLst>
          </p:cNvPr>
          <p:cNvSpPr>
            <a:spLocks noGrp="1"/>
          </p:cNvSpPr>
          <p:nvPr>
            <p:ph type="title" hasCustomPrompt="1"/>
          </p:nvPr>
        </p:nvSpPr>
        <p:spPr>
          <a:xfrm>
            <a:off x="576001" y="1272000"/>
            <a:ext cx="9996084" cy="1027200"/>
          </a:xfrm>
          <a:prstGeom prst="rect">
            <a:avLst/>
          </a:prstGeom>
        </p:spPr>
        <p:txBody>
          <a:bodyPr vert="horz" lIns="91440" tIns="45720" rIns="91440" bIns="45720" rtlCol="0" anchor="t">
            <a:noAutofit/>
          </a:bodyPr>
          <a:lstStyle>
            <a:lvl1pPr>
              <a:defRPr sz="3200" b="1">
                <a:solidFill>
                  <a:srgbClr val="6697AD"/>
                </a:solidFill>
                <a:latin typeface="Arial" panose="020B0604020202020204" pitchFamily="34" charset="0"/>
                <a:cs typeface="Arial" panose="020B0604020202020204" pitchFamily="34" charset="0"/>
              </a:defRPr>
            </a:lvl1pPr>
          </a:lstStyle>
          <a:p>
            <a:r>
              <a:rPr lang="en-US" dirty="0"/>
              <a:t>2 line </a:t>
            </a:r>
            <a:br>
              <a:rPr lang="en-US" dirty="0"/>
            </a:br>
            <a:r>
              <a:rPr lang="en-US" dirty="0"/>
              <a:t>title</a:t>
            </a:r>
          </a:p>
        </p:txBody>
      </p:sp>
      <p:sp>
        <p:nvSpPr>
          <p:cNvPr id="12" name="Content Placeholder 2">
            <a:extLst>
              <a:ext uri="{FF2B5EF4-FFF2-40B4-BE49-F238E27FC236}">
                <a16:creationId xmlns:a16="http://schemas.microsoft.com/office/drawing/2014/main" id="{F87DB1E4-120A-7D40-8974-D3A61A61C802}"/>
              </a:ext>
            </a:extLst>
          </p:cNvPr>
          <p:cNvSpPr>
            <a:spLocks noGrp="1"/>
          </p:cNvSpPr>
          <p:nvPr>
            <p:ph idx="1" hasCustomPrompt="1"/>
          </p:nvPr>
        </p:nvSpPr>
        <p:spPr>
          <a:xfrm>
            <a:off x="576000" y="2352000"/>
            <a:ext cx="11040000" cy="3652800"/>
          </a:xfrm>
          <a:prstGeom prst="rect">
            <a:avLst/>
          </a:prstGeom>
        </p:spPr>
        <p:txBody>
          <a:bodyPr lIns="90000"/>
          <a:lstStyle>
            <a:lvl1pPr marL="228594" indent="-228594">
              <a:buClr>
                <a:srgbClr val="A7B341"/>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1pPr>
            <a:lvl2pPr marL="685783" indent="-228594">
              <a:buClr>
                <a:srgbClr val="6697AD"/>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2pPr>
            <a:lvl3pPr marL="1142971"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3pPr>
            <a:lvl4pPr marL="1600160"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4pPr>
            <a:lvl5pPr marL="2057349"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5601" y="345600"/>
            <a:ext cx="2942449" cy="566400"/>
          </a:xfrm>
          <a:prstGeom prst="rect">
            <a:avLst/>
          </a:prstGeom>
        </p:spPr>
      </p:pic>
      <p:sp>
        <p:nvSpPr>
          <p:cNvPr id="9" name="Rectangle 8">
            <a:extLst>
              <a:ext uri="{FF2B5EF4-FFF2-40B4-BE49-F238E27FC236}">
                <a16:creationId xmlns:a16="http://schemas.microsoft.com/office/drawing/2014/main" id="{FE016E78-0C25-A14C-BD63-3F3DB41ED914}"/>
              </a:ext>
            </a:extLst>
          </p:cNvPr>
          <p:cNvSpPr/>
          <p:nvPr userDrawn="1"/>
        </p:nvSpPr>
        <p:spPr>
          <a:xfrm>
            <a:off x="851340" y="6501538"/>
            <a:ext cx="2789896" cy="256545"/>
          </a:xfrm>
          <a:prstGeom prst="rect">
            <a:avLst/>
          </a:prstGeom>
        </p:spPr>
        <p:txBody>
          <a:bodyPr wrap="square">
            <a:spAutoFit/>
          </a:bodyPr>
          <a:lstStyle/>
          <a:p>
            <a:r>
              <a:rPr lang="en-US" sz="1067" dirty="0">
                <a:solidFill>
                  <a:srgbClr val="878787"/>
                </a:solidFill>
                <a:latin typeface="Arial" panose="020B0604020202020204" pitchFamily="34" charset="0"/>
                <a:cs typeface="Arial" panose="020B0604020202020204" pitchFamily="34" charset="0"/>
              </a:rPr>
              <a:t>www.issa.int/wssf2019</a:t>
            </a:r>
          </a:p>
        </p:txBody>
      </p:sp>
      <p:sp>
        <p:nvSpPr>
          <p:cNvPr id="11" name="Rectangle 10">
            <a:extLst>
              <a:ext uri="{FF2B5EF4-FFF2-40B4-BE49-F238E27FC236}">
                <a16:creationId xmlns:a16="http://schemas.microsoft.com/office/drawing/2014/main" id="{FE016E78-0C25-A14C-BD63-3F3DB41ED914}"/>
              </a:ext>
            </a:extLst>
          </p:cNvPr>
          <p:cNvSpPr/>
          <p:nvPr userDrawn="1"/>
        </p:nvSpPr>
        <p:spPr>
          <a:xfrm>
            <a:off x="10284333" y="6501538"/>
            <a:ext cx="1561776" cy="256545"/>
          </a:xfrm>
          <a:prstGeom prst="rect">
            <a:avLst/>
          </a:prstGeom>
        </p:spPr>
        <p:txBody>
          <a:bodyPr wrap="square" rIns="0">
            <a:spAutoFit/>
          </a:bodyPr>
          <a:lstStyle/>
          <a:p>
            <a:pPr marL="0" marR="0" indent="0" algn="r" defTabSz="914377" rtl="0" eaLnBrk="1" fontAlgn="auto" latinLnBrk="0" hangingPunct="1">
              <a:lnSpc>
                <a:spcPct val="100000"/>
              </a:lnSpc>
              <a:spcBef>
                <a:spcPts val="0"/>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p>
        </p:txBody>
      </p:sp>
      <p:sp>
        <p:nvSpPr>
          <p:cNvPr id="16" name="Rectangle 15"/>
          <p:cNvSpPr/>
          <p:nvPr userDrawn="1"/>
        </p:nvSpPr>
        <p:spPr>
          <a:xfrm>
            <a:off x="5443200" y="6493123"/>
            <a:ext cx="1378904" cy="256545"/>
          </a:xfrm>
          <a:prstGeom prst="rect">
            <a:avLst/>
          </a:prstGeom>
        </p:spPr>
        <p:txBody>
          <a:bodyPr wrap="none">
            <a:spAutoFit/>
          </a:bodyPr>
          <a:lstStyle/>
          <a:p>
            <a:r>
              <a:rPr lang="en-US" sz="1067" kern="1200" dirty="0">
                <a:solidFill>
                  <a:srgbClr val="878787"/>
                </a:solidFill>
                <a:latin typeface="Arial" panose="020B0604020202020204" pitchFamily="34" charset="0"/>
                <a:ea typeface="+mn-ea"/>
                <a:cs typeface="Arial" panose="020B0604020202020204" pitchFamily="34" charset="0"/>
              </a:rPr>
              <a:t>#protectingyou2019</a:t>
            </a:r>
            <a:endParaRPr lang="en-GB" sz="1067" kern="1200" dirty="0">
              <a:solidFill>
                <a:srgbClr val="878787"/>
              </a:solidFill>
              <a:latin typeface="Arial" panose="020B0604020202020204" pitchFamily="34" charset="0"/>
              <a:ea typeface="+mn-ea"/>
              <a:cs typeface="Arial" panose="020B0604020202020204" pitchFamily="34" charset="0"/>
            </a:endParaRP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75200" y="345600"/>
            <a:ext cx="1170909" cy="1118400"/>
          </a:xfrm>
          <a:prstGeom prst="rect">
            <a:avLst/>
          </a:prstGeom>
        </p:spPr>
      </p:pic>
    </p:spTree>
    <p:extLst>
      <p:ext uri="{BB962C8B-B14F-4D97-AF65-F5344CB8AC3E}">
        <p14:creationId xmlns:p14="http://schemas.microsoft.com/office/powerpoint/2010/main" val="83420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descr="A blue sky with white clouds&#10;&#10;AI-generated content may be incorrect.">
            <a:extLst>
              <a:ext uri="{FF2B5EF4-FFF2-40B4-BE49-F238E27FC236}">
                <a16:creationId xmlns:a16="http://schemas.microsoft.com/office/drawing/2014/main" id="{91074A8D-4D78-3720-A539-B72DAEF97F08}"/>
              </a:ext>
            </a:extLst>
          </p:cNvPr>
          <p:cNvPicPr>
            <a:picLocks noChangeAspect="1"/>
          </p:cNvPicPr>
          <p:nvPr userDrawn="1"/>
        </p:nvPicPr>
        <p:blipFill>
          <a:blip r:embed="rId2"/>
          <a:stretch>
            <a:fillRect/>
          </a:stretch>
        </p:blipFill>
        <p:spPr>
          <a:xfrm>
            <a:off x="0" y="4872300"/>
            <a:ext cx="12192000" cy="1985700"/>
          </a:xfrm>
          <a:prstGeom prst="rect">
            <a:avLst/>
          </a:prstGeom>
        </p:spPr>
      </p:pic>
      <p:sp>
        <p:nvSpPr>
          <p:cNvPr id="3" name="Title 2">
            <a:extLst>
              <a:ext uri="{FF2B5EF4-FFF2-40B4-BE49-F238E27FC236}">
                <a16:creationId xmlns:a16="http://schemas.microsoft.com/office/drawing/2014/main" id="{E7B90D63-BBFD-A3C4-9156-96B370EBC9E4}"/>
              </a:ext>
            </a:extLst>
          </p:cNvPr>
          <p:cNvSpPr>
            <a:spLocks noGrp="1"/>
          </p:cNvSpPr>
          <p:nvPr>
            <p:ph type="title"/>
          </p:nvPr>
        </p:nvSpPr>
        <p:spPr>
          <a:xfrm>
            <a:off x="838200" y="5167312"/>
            <a:ext cx="10515600" cy="1325563"/>
          </a:xfrm>
        </p:spPr>
        <p:txBody>
          <a:bodyPr>
            <a:normAutofit/>
          </a:bodyPr>
          <a:lstStyle>
            <a:lvl1pPr>
              <a:defRPr sz="4000">
                <a:solidFill>
                  <a:schemeClr val="bg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E19A513-8546-F9BC-87C5-31ADD09A3D16}"/>
              </a:ext>
            </a:extLst>
          </p:cNvPr>
          <p:cNvSpPr>
            <a:spLocks noGrp="1"/>
          </p:cNvSpPr>
          <p:nvPr>
            <p:ph type="pic" sz="quarter" idx="10"/>
          </p:nvPr>
        </p:nvSpPr>
        <p:spPr>
          <a:xfrm>
            <a:off x="0" y="0"/>
            <a:ext cx="12192000" cy="4872038"/>
          </a:xfrm>
        </p:spPr>
        <p:txBody>
          <a:bodyPr/>
          <a:lstStyle/>
          <a:p>
            <a:endParaRPr lang="en-BE"/>
          </a:p>
        </p:txBody>
      </p:sp>
    </p:spTree>
    <p:extLst>
      <p:ext uri="{BB962C8B-B14F-4D97-AF65-F5344CB8AC3E}">
        <p14:creationId xmlns:p14="http://schemas.microsoft.com/office/powerpoint/2010/main" val="2095310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al - Title and Conten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C334D67-6D41-8530-F693-3BDF1F5C33E8}"/>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dirty="0"/>
              <a:t>G-Cloud | De Community van de </a:t>
            </a:r>
            <a:r>
              <a:rPr lang="en-US" dirty="0" err="1"/>
              <a:t>overheid</a:t>
            </a:r>
            <a:endParaRPr lang="en-US" dirty="0"/>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10515600"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ue and green logo&#10;&#10;AI-generated content may be incorrect.">
            <a:extLst>
              <a:ext uri="{FF2B5EF4-FFF2-40B4-BE49-F238E27FC236}">
                <a16:creationId xmlns:a16="http://schemas.microsoft.com/office/drawing/2014/main" id="{34CAE1ED-37A5-2B9E-D99A-E117E8C4A6C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091092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 columns - content &amp;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Freeform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673395" y="662645"/>
            <a:ext cx="5518605" cy="602488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sp>
        <p:nvSpPr>
          <p:cNvPr id="5" name="Footer Placeholder 4">
            <a:extLst>
              <a:ext uri="{FF2B5EF4-FFF2-40B4-BE49-F238E27FC236}">
                <a16:creationId xmlns:a16="http://schemas.microsoft.com/office/drawing/2014/main" id="{736D4933-CF22-B124-583C-5A3CCCB1BA51}"/>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3543FC40-3A02-CE44-97DF-95AD0875B1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
        <p:nvSpPr>
          <p:cNvPr id="41" name="Oval 40">
            <a:extLst>
              <a:ext uri="{FF2B5EF4-FFF2-40B4-BE49-F238E27FC236}">
                <a16:creationId xmlns:a16="http://schemas.microsoft.com/office/drawing/2014/main" id="{CF4481ED-9614-3331-A823-64E412A29E36}"/>
              </a:ext>
            </a:extLst>
          </p:cNvPr>
          <p:cNvSpPr/>
          <p:nvPr userDrawn="1"/>
        </p:nvSpPr>
        <p:spPr>
          <a:xfrm>
            <a:off x="1150099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42" name="Slide Number Placeholder 5">
            <a:extLst>
              <a:ext uri="{FF2B5EF4-FFF2-40B4-BE49-F238E27FC236}">
                <a16:creationId xmlns:a16="http://schemas.microsoft.com/office/drawing/2014/main" id="{418F8EE5-3FC3-9AB6-C698-DB25EB8EDE1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3305145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lumns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22B7C-4539-51EF-E09B-77697BCDC4B9}"/>
              </a:ext>
            </a:extLst>
          </p:cNvPr>
          <p:cNvSpPr>
            <a:spLocks noGrp="1"/>
          </p:cNvSpPr>
          <p:nvPr>
            <p:ph sz="half" idx="1"/>
          </p:nvPr>
        </p:nvSpPr>
        <p:spPr>
          <a:xfrm>
            <a:off x="838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A8FB3B1-3A7B-4363-90A1-B4EEF4600FA7}"/>
              </a:ext>
            </a:extLst>
          </p:cNvPr>
          <p:cNvSpPr>
            <a:spLocks noGrp="1"/>
          </p:cNvSpPr>
          <p:nvPr>
            <p:ph sz="half" idx="2"/>
          </p:nvPr>
        </p:nvSpPr>
        <p:spPr>
          <a:xfrm>
            <a:off x="6172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blue sky with white clouds&#10;&#10;AI-generated content may be incorrect.">
            <a:extLst>
              <a:ext uri="{FF2B5EF4-FFF2-40B4-BE49-F238E27FC236}">
                <a16:creationId xmlns:a16="http://schemas.microsoft.com/office/drawing/2014/main" id="{0961CFFA-7701-BAF9-FED6-D56D48DB2CDC}"/>
              </a:ext>
            </a:extLst>
          </p:cNvPr>
          <p:cNvPicPr>
            <a:picLocks noChangeAspect="1"/>
          </p:cNvPicPr>
          <p:nvPr userDrawn="1"/>
        </p:nvPicPr>
        <p:blipFill>
          <a:blip r:embed="rId2"/>
          <a:srcRect b="15816"/>
          <a:stretch/>
        </p:blipFill>
        <p:spPr>
          <a:xfrm>
            <a:off x="0" y="0"/>
            <a:ext cx="12192000" cy="1690688"/>
          </a:xfrm>
          <a:prstGeom prst="rect">
            <a:avLst/>
          </a:prstGeom>
        </p:spPr>
      </p:pic>
      <p:sp>
        <p:nvSpPr>
          <p:cNvPr id="9" name="Title 1">
            <a:extLst>
              <a:ext uri="{FF2B5EF4-FFF2-40B4-BE49-F238E27FC236}">
                <a16:creationId xmlns:a16="http://schemas.microsoft.com/office/drawing/2014/main" id="{3F8BBFDC-262E-EEB3-D09F-616A1BA5BFBE}"/>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4" name="Oval 13">
            <a:extLst>
              <a:ext uri="{FF2B5EF4-FFF2-40B4-BE49-F238E27FC236}">
                <a16:creationId xmlns:a16="http://schemas.microsoft.com/office/drawing/2014/main" id="{8A14FCD4-1E56-82B1-68D1-8F32988173F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A82169E-BB14-6D86-6F10-50DB0C4E9AC1}"/>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Footer Placeholder 4">
            <a:extLst>
              <a:ext uri="{FF2B5EF4-FFF2-40B4-BE49-F238E27FC236}">
                <a16:creationId xmlns:a16="http://schemas.microsoft.com/office/drawing/2014/main" id="{F014E7C8-F66F-BBA3-2AB7-0D0A027401C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EC3714FE-4C04-4034-0506-D5839E5BC8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1898503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Header + Text">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541789"/>
            <a:ext cx="4303643" cy="1049506"/>
          </a:xfrm>
          <a:prstGeom prst="rect">
            <a:avLst/>
          </a:prstGeom>
        </p:spPr>
        <p:txBody>
          <a:bodyPr anchor="t">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AD13215-431D-0C8F-7E84-0408DE846DD5}"/>
              </a:ext>
            </a:extLst>
          </p:cNvPr>
          <p:cNvSpPr>
            <a:spLocks noGrp="1"/>
          </p:cNvSpPr>
          <p:nvPr>
            <p:ph idx="1"/>
          </p:nvPr>
        </p:nvSpPr>
        <p:spPr>
          <a:xfrm>
            <a:off x="6650181" y="541789"/>
            <a:ext cx="5035137" cy="5907158"/>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AACFD26E-4EDA-887C-AD7B-96895957341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130951B-C3EB-E8DC-3313-EBF8F1C6C3FE}"/>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6" name="Footer Placeholder 4">
            <a:extLst>
              <a:ext uri="{FF2B5EF4-FFF2-40B4-BE49-F238E27FC236}">
                <a16:creationId xmlns:a16="http://schemas.microsoft.com/office/drawing/2014/main" id="{08AE1931-AB3F-CF39-64E2-62B9F34659C7}"/>
              </a:ext>
            </a:extLst>
          </p:cNvPr>
          <p:cNvSpPr>
            <a:spLocks noGrp="1"/>
          </p:cNvSpPr>
          <p:nvPr>
            <p:ph type="ftr" sz="quarter" idx="11"/>
          </p:nvPr>
        </p:nvSpPr>
        <p:spPr>
          <a:xfrm>
            <a:off x="7244988" y="635067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0" name="Picture 9" descr="A blue and green logo&#10;&#10;AI-generated content may be incorrect.">
            <a:extLst>
              <a:ext uri="{FF2B5EF4-FFF2-40B4-BE49-F238E27FC236}">
                <a16:creationId xmlns:a16="http://schemas.microsoft.com/office/drawing/2014/main" id="{01612CA5-9F13-FE3B-7F80-6193E560E4B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50181" y="6377471"/>
            <a:ext cx="540000" cy="304375"/>
          </a:xfrm>
          <a:prstGeom prst="rect">
            <a:avLst/>
          </a:prstGeom>
        </p:spPr>
      </p:pic>
    </p:spTree>
    <p:extLst>
      <p:ext uri="{BB962C8B-B14F-4D97-AF65-F5344CB8AC3E}">
        <p14:creationId xmlns:p14="http://schemas.microsoft.com/office/powerpoint/2010/main" val="190869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blue sky with white clouds&#10;&#10;AI-generated content may be incorrect.">
            <a:extLst>
              <a:ext uri="{FF2B5EF4-FFF2-40B4-BE49-F238E27FC236}">
                <a16:creationId xmlns:a16="http://schemas.microsoft.com/office/drawing/2014/main" id="{91074A8D-4D78-3720-A539-B72DAEF97F08}"/>
              </a:ext>
            </a:extLst>
          </p:cNvPr>
          <p:cNvPicPr>
            <a:picLocks noChangeAspect="1"/>
          </p:cNvPicPr>
          <p:nvPr userDrawn="1"/>
        </p:nvPicPr>
        <p:blipFill>
          <a:blip r:embed="rId2"/>
          <a:stretch>
            <a:fillRect/>
          </a:stretch>
        </p:blipFill>
        <p:spPr>
          <a:xfrm>
            <a:off x="0" y="4872300"/>
            <a:ext cx="12192000" cy="1985700"/>
          </a:xfrm>
          <a:prstGeom prst="rect">
            <a:avLst/>
          </a:prstGeom>
        </p:spPr>
      </p:pic>
      <p:sp>
        <p:nvSpPr>
          <p:cNvPr id="3" name="Title 2">
            <a:extLst>
              <a:ext uri="{FF2B5EF4-FFF2-40B4-BE49-F238E27FC236}">
                <a16:creationId xmlns:a16="http://schemas.microsoft.com/office/drawing/2014/main" id="{E7B90D63-BBFD-A3C4-9156-96B370EBC9E4}"/>
              </a:ext>
            </a:extLst>
          </p:cNvPr>
          <p:cNvSpPr>
            <a:spLocks noGrp="1"/>
          </p:cNvSpPr>
          <p:nvPr>
            <p:ph type="title"/>
          </p:nvPr>
        </p:nvSpPr>
        <p:spPr>
          <a:xfrm>
            <a:off x="838200" y="5167312"/>
            <a:ext cx="10515600" cy="1325563"/>
          </a:xfrm>
        </p:spPr>
        <p:txBody>
          <a:bodyPr>
            <a:normAutofit/>
          </a:bodyPr>
          <a:lstStyle>
            <a:lvl1pPr>
              <a:defRPr sz="4000">
                <a:solidFill>
                  <a:schemeClr val="bg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E19A513-8546-F9BC-87C5-31ADD09A3D16}"/>
              </a:ext>
            </a:extLst>
          </p:cNvPr>
          <p:cNvSpPr>
            <a:spLocks noGrp="1"/>
          </p:cNvSpPr>
          <p:nvPr>
            <p:ph type="pic" sz="quarter" idx="10"/>
          </p:nvPr>
        </p:nvSpPr>
        <p:spPr>
          <a:xfrm>
            <a:off x="0" y="0"/>
            <a:ext cx="12192000" cy="4872038"/>
          </a:xfrm>
        </p:spPr>
        <p:txBody>
          <a:bodyPr/>
          <a:lstStyle/>
          <a:p>
            <a:endParaRPr lang="en-BE"/>
          </a:p>
        </p:txBody>
      </p:sp>
    </p:spTree>
    <p:extLst>
      <p:ext uri="{BB962C8B-B14F-4D97-AF65-F5344CB8AC3E}">
        <p14:creationId xmlns:p14="http://schemas.microsoft.com/office/powerpoint/2010/main" val="3791048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neral - Title and Conten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C334D67-6D41-8530-F693-3BDF1F5C33E8}"/>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10515600"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ue and green logo&#10;&#10;AI-generated content may be incorrect.">
            <a:extLst>
              <a:ext uri="{FF2B5EF4-FFF2-40B4-BE49-F238E27FC236}">
                <a16:creationId xmlns:a16="http://schemas.microsoft.com/office/drawing/2014/main" id="{34CAE1ED-37A5-2B9E-D99A-E117E8C4A6C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1569714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s - content &amp;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Freeform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673395" y="662645"/>
            <a:ext cx="5518605" cy="602488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sp>
        <p:nvSpPr>
          <p:cNvPr id="5" name="Footer Placeholder 4">
            <a:extLst>
              <a:ext uri="{FF2B5EF4-FFF2-40B4-BE49-F238E27FC236}">
                <a16:creationId xmlns:a16="http://schemas.microsoft.com/office/drawing/2014/main" id="{736D4933-CF22-B124-583C-5A3CCCB1BA51}"/>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3543FC40-3A02-CE44-97DF-95AD0875B1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
        <p:nvSpPr>
          <p:cNvPr id="41" name="Oval 40">
            <a:extLst>
              <a:ext uri="{FF2B5EF4-FFF2-40B4-BE49-F238E27FC236}">
                <a16:creationId xmlns:a16="http://schemas.microsoft.com/office/drawing/2014/main" id="{CF4481ED-9614-3331-A823-64E412A29E36}"/>
              </a:ext>
            </a:extLst>
          </p:cNvPr>
          <p:cNvSpPr/>
          <p:nvPr userDrawn="1"/>
        </p:nvSpPr>
        <p:spPr>
          <a:xfrm>
            <a:off x="1150099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42" name="Slide Number Placeholder 5">
            <a:extLst>
              <a:ext uri="{FF2B5EF4-FFF2-40B4-BE49-F238E27FC236}">
                <a16:creationId xmlns:a16="http://schemas.microsoft.com/office/drawing/2014/main" id="{418F8EE5-3FC3-9AB6-C698-DB25EB8EDE1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4205453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s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22B7C-4539-51EF-E09B-77697BCDC4B9}"/>
              </a:ext>
            </a:extLst>
          </p:cNvPr>
          <p:cNvSpPr>
            <a:spLocks noGrp="1"/>
          </p:cNvSpPr>
          <p:nvPr>
            <p:ph sz="half" idx="1"/>
          </p:nvPr>
        </p:nvSpPr>
        <p:spPr>
          <a:xfrm>
            <a:off x="838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A8FB3B1-3A7B-4363-90A1-B4EEF4600FA7}"/>
              </a:ext>
            </a:extLst>
          </p:cNvPr>
          <p:cNvSpPr>
            <a:spLocks noGrp="1"/>
          </p:cNvSpPr>
          <p:nvPr>
            <p:ph sz="half" idx="2"/>
          </p:nvPr>
        </p:nvSpPr>
        <p:spPr>
          <a:xfrm>
            <a:off x="6172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blue sky with white clouds&#10;&#10;AI-generated content may be incorrect.">
            <a:extLst>
              <a:ext uri="{FF2B5EF4-FFF2-40B4-BE49-F238E27FC236}">
                <a16:creationId xmlns:a16="http://schemas.microsoft.com/office/drawing/2014/main" id="{0961CFFA-7701-BAF9-FED6-D56D48DB2CDC}"/>
              </a:ext>
            </a:extLst>
          </p:cNvPr>
          <p:cNvPicPr>
            <a:picLocks noChangeAspect="1"/>
          </p:cNvPicPr>
          <p:nvPr userDrawn="1"/>
        </p:nvPicPr>
        <p:blipFill>
          <a:blip r:embed="rId2"/>
          <a:srcRect b="15816"/>
          <a:stretch/>
        </p:blipFill>
        <p:spPr>
          <a:xfrm>
            <a:off x="0" y="0"/>
            <a:ext cx="12192000" cy="1690688"/>
          </a:xfrm>
          <a:prstGeom prst="rect">
            <a:avLst/>
          </a:prstGeom>
        </p:spPr>
      </p:pic>
      <p:sp>
        <p:nvSpPr>
          <p:cNvPr id="9" name="Title 1">
            <a:extLst>
              <a:ext uri="{FF2B5EF4-FFF2-40B4-BE49-F238E27FC236}">
                <a16:creationId xmlns:a16="http://schemas.microsoft.com/office/drawing/2014/main" id="{3F8BBFDC-262E-EEB3-D09F-616A1BA5BFBE}"/>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4" name="Oval 13">
            <a:extLst>
              <a:ext uri="{FF2B5EF4-FFF2-40B4-BE49-F238E27FC236}">
                <a16:creationId xmlns:a16="http://schemas.microsoft.com/office/drawing/2014/main" id="{8A14FCD4-1E56-82B1-68D1-8F32988173F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A82169E-BB14-6D86-6F10-50DB0C4E9AC1}"/>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Footer Placeholder 4">
            <a:extLst>
              <a:ext uri="{FF2B5EF4-FFF2-40B4-BE49-F238E27FC236}">
                <a16:creationId xmlns:a16="http://schemas.microsoft.com/office/drawing/2014/main" id="{F014E7C8-F66F-BBA3-2AB7-0D0A027401C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EC3714FE-4C04-4034-0506-D5839E5BC8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19470263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4" name="Chart Placeholder 3">
            <a:extLst>
              <a:ext uri="{FF2B5EF4-FFF2-40B4-BE49-F238E27FC236}">
                <a16:creationId xmlns:a16="http://schemas.microsoft.com/office/drawing/2014/main" id="{E42699C6-12F3-3D11-C8A9-9E4FCAC0BF95}"/>
              </a:ext>
            </a:extLst>
          </p:cNvPr>
          <p:cNvSpPr>
            <a:spLocks noGrp="1"/>
          </p:cNvSpPr>
          <p:nvPr>
            <p:ph type="chart" sz="quarter" idx="13" hasCustomPrompt="1"/>
          </p:nvPr>
        </p:nvSpPr>
        <p:spPr>
          <a:xfrm>
            <a:off x="2636837" y="1948070"/>
            <a:ext cx="6918325" cy="3856038"/>
          </a:xfrm>
        </p:spPr>
        <p:txBody>
          <a:bodyPr/>
          <a:lstStyle>
            <a:lvl1pPr marL="0" indent="0">
              <a:buNone/>
              <a:defRPr>
                <a:solidFill>
                  <a:schemeClr val="bg2"/>
                </a:solidFill>
              </a:defRPr>
            </a:lvl1pPr>
          </a:lstStyle>
          <a:p>
            <a:r>
              <a:rPr lang="en-US" dirty="0"/>
              <a:t>Click to insert a chart</a:t>
            </a:r>
          </a:p>
        </p:txBody>
      </p:sp>
      <p:sp>
        <p:nvSpPr>
          <p:cNvPr id="10" name="Footer Placeholder 4">
            <a:extLst>
              <a:ext uri="{FF2B5EF4-FFF2-40B4-BE49-F238E27FC236}">
                <a16:creationId xmlns:a16="http://schemas.microsoft.com/office/drawing/2014/main" id="{48B02151-1C9C-D396-0185-0D5874F0143E}"/>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5E0E42ED-4211-6CBD-89AE-C64790F01AD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64249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Picture">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482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bg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Oval 6">
            <a:extLst>
              <a:ext uri="{FF2B5EF4-FFF2-40B4-BE49-F238E27FC236}">
                <a16:creationId xmlns:a16="http://schemas.microsoft.com/office/drawing/2014/main" id="{1E85C9FA-B6D6-751A-8E76-843E51A2EDC6}"/>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200166A-2728-C42E-7258-31D59FD75C25}"/>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4" name="Title 1">
            <a:extLst>
              <a:ext uri="{FF2B5EF4-FFF2-40B4-BE49-F238E27FC236}">
                <a16:creationId xmlns:a16="http://schemas.microsoft.com/office/drawing/2014/main" id="{EC8FE843-7D08-0A23-5933-AC17319A688A}"/>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954125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 Text">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541789"/>
            <a:ext cx="4303643" cy="1049506"/>
          </a:xfrm>
          <a:prstGeom prst="rect">
            <a:avLst/>
          </a:prstGeom>
        </p:spPr>
        <p:txBody>
          <a:bodyPr anchor="t">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AD13215-431D-0C8F-7E84-0408DE846DD5}"/>
              </a:ext>
            </a:extLst>
          </p:cNvPr>
          <p:cNvSpPr>
            <a:spLocks noGrp="1"/>
          </p:cNvSpPr>
          <p:nvPr>
            <p:ph idx="1"/>
          </p:nvPr>
        </p:nvSpPr>
        <p:spPr>
          <a:xfrm>
            <a:off x="6650181" y="541789"/>
            <a:ext cx="5035137" cy="5907158"/>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AACFD26E-4EDA-887C-AD7B-96895957341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130951B-C3EB-E8DC-3313-EBF8F1C6C3FE}"/>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6" name="Footer Placeholder 4">
            <a:extLst>
              <a:ext uri="{FF2B5EF4-FFF2-40B4-BE49-F238E27FC236}">
                <a16:creationId xmlns:a16="http://schemas.microsoft.com/office/drawing/2014/main" id="{08AE1931-AB3F-CF39-64E2-62B9F34659C7}"/>
              </a:ext>
            </a:extLst>
          </p:cNvPr>
          <p:cNvSpPr>
            <a:spLocks noGrp="1"/>
          </p:cNvSpPr>
          <p:nvPr>
            <p:ph type="ftr" sz="quarter" idx="11"/>
          </p:nvPr>
        </p:nvSpPr>
        <p:spPr>
          <a:xfrm>
            <a:off x="7244988" y="635067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0" name="Picture 9" descr="A blue and green logo&#10;&#10;AI-generated content may be incorrect.">
            <a:extLst>
              <a:ext uri="{FF2B5EF4-FFF2-40B4-BE49-F238E27FC236}">
                <a16:creationId xmlns:a16="http://schemas.microsoft.com/office/drawing/2014/main" id="{01612CA5-9F13-FE3B-7F80-6193E560E4B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50181" y="6377471"/>
            <a:ext cx="540000" cy="304375"/>
          </a:xfrm>
          <a:prstGeom prst="rect">
            <a:avLst/>
          </a:prstGeom>
        </p:spPr>
      </p:pic>
    </p:spTree>
    <p:extLst>
      <p:ext uri="{BB962C8B-B14F-4D97-AF65-F5344CB8AC3E}">
        <p14:creationId xmlns:p14="http://schemas.microsoft.com/office/powerpoint/2010/main" val="1393206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6C099B-0C3A-8B2E-F2D6-5C595BEBA653}"/>
              </a:ext>
            </a:extLst>
          </p:cNvPr>
          <p:cNvSpPr>
            <a:spLocks noGrp="1"/>
          </p:cNvSpPr>
          <p:nvPr>
            <p:ph type="body" idx="1"/>
          </p:nvPr>
        </p:nvSpPr>
        <p:spPr>
          <a:xfrm>
            <a:off x="839788" y="1858291"/>
            <a:ext cx="5157787" cy="6467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AF544F5-CF70-F5D4-0258-9E5978B1B768}"/>
              </a:ext>
            </a:extLst>
          </p:cNvPr>
          <p:cNvSpPr>
            <a:spLocks noGrp="1"/>
          </p:cNvSpPr>
          <p:nvPr>
            <p:ph sz="half" idx="2"/>
          </p:nvPr>
        </p:nvSpPr>
        <p:spPr>
          <a:xfrm>
            <a:off x="839788" y="2505075"/>
            <a:ext cx="5157787" cy="3684588"/>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0C7B5CE-BA3E-DFBE-F031-49192BEB23F2}"/>
              </a:ext>
            </a:extLst>
          </p:cNvPr>
          <p:cNvSpPr>
            <a:spLocks noGrp="1"/>
          </p:cNvSpPr>
          <p:nvPr>
            <p:ph type="body" sz="quarter" idx="3"/>
          </p:nvPr>
        </p:nvSpPr>
        <p:spPr>
          <a:xfrm>
            <a:off x="6172200" y="1858291"/>
            <a:ext cx="5183188" cy="6467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0CF936-5768-A6BA-22E7-F51D0EA6AA95}"/>
              </a:ext>
            </a:extLst>
          </p:cNvPr>
          <p:cNvSpPr>
            <a:spLocks noGrp="1"/>
          </p:cNvSpPr>
          <p:nvPr>
            <p:ph sz="quarter" idx="4"/>
          </p:nvPr>
        </p:nvSpPr>
        <p:spPr>
          <a:xfrm>
            <a:off x="6172200" y="2505075"/>
            <a:ext cx="5183188" cy="3684588"/>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ue sky with white clouds&#10;&#10;AI-generated content may be incorrect.">
            <a:extLst>
              <a:ext uri="{FF2B5EF4-FFF2-40B4-BE49-F238E27FC236}">
                <a16:creationId xmlns:a16="http://schemas.microsoft.com/office/drawing/2014/main" id="{35D228C1-EC05-F840-8A80-17E790F08691}"/>
              </a:ext>
            </a:extLst>
          </p:cNvPr>
          <p:cNvPicPr>
            <a:picLocks noChangeAspect="1"/>
          </p:cNvPicPr>
          <p:nvPr userDrawn="1"/>
        </p:nvPicPr>
        <p:blipFill>
          <a:blip r:embed="rId2"/>
          <a:srcRect b="15816"/>
          <a:stretch/>
        </p:blipFill>
        <p:spPr>
          <a:xfrm>
            <a:off x="0" y="0"/>
            <a:ext cx="12192000" cy="1690688"/>
          </a:xfrm>
          <a:prstGeom prst="rect">
            <a:avLst/>
          </a:prstGeom>
        </p:spPr>
      </p:pic>
      <p:sp>
        <p:nvSpPr>
          <p:cNvPr id="11" name="Title 1">
            <a:extLst>
              <a:ext uri="{FF2B5EF4-FFF2-40B4-BE49-F238E27FC236}">
                <a16:creationId xmlns:a16="http://schemas.microsoft.com/office/drawing/2014/main" id="{9E09ECF5-96DB-4221-7217-03A7D93613A0}"/>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6" name="Oval 15">
            <a:extLst>
              <a:ext uri="{FF2B5EF4-FFF2-40B4-BE49-F238E27FC236}">
                <a16:creationId xmlns:a16="http://schemas.microsoft.com/office/drawing/2014/main" id="{91BFE1D1-5C67-5BEB-AA9A-A0A92011B8A3}"/>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7" name="Slide Number Placeholder 5">
            <a:extLst>
              <a:ext uri="{FF2B5EF4-FFF2-40B4-BE49-F238E27FC236}">
                <a16:creationId xmlns:a16="http://schemas.microsoft.com/office/drawing/2014/main" id="{257E8D97-D510-1A2D-E912-41B7B0DF55CC}"/>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8" name="Footer Placeholder 4">
            <a:extLst>
              <a:ext uri="{FF2B5EF4-FFF2-40B4-BE49-F238E27FC236}">
                <a16:creationId xmlns:a16="http://schemas.microsoft.com/office/drawing/2014/main" id="{29A97F3F-C58C-7C6B-D870-9D3067ECC56C}"/>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9" name="Picture 8" descr="A blue and green logo&#10;&#10;AI-generated content may be incorrect.">
            <a:extLst>
              <a:ext uri="{FF2B5EF4-FFF2-40B4-BE49-F238E27FC236}">
                <a16:creationId xmlns:a16="http://schemas.microsoft.com/office/drawing/2014/main" id="{60C65506-6F8B-F200-5C5C-EACD2E11FF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594530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ternative_Title and Content and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t="30873" b="63689"/>
          <a:stretch/>
        </p:blipFill>
        <p:spPr>
          <a:xfrm>
            <a:off x="0" y="1"/>
            <a:ext cx="12192000" cy="109212"/>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638346"/>
            <a:ext cx="10515600" cy="835823"/>
          </a:xfrm>
          <a:prstGeom prst="rect">
            <a:avLst/>
          </a:prstGeom>
        </p:spPr>
        <p:txBody>
          <a:bodyPr anchor="t">
            <a:normAutofit/>
          </a:bodyPr>
          <a:lstStyle>
            <a:lvl1pPr>
              <a:defRPr sz="3200">
                <a:solidFill>
                  <a:schemeClr val="tx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1909470"/>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Picture Placeholder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486409" y="309891"/>
            <a:ext cx="5705591" cy="622902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cxnSp>
        <p:nvCxnSpPr>
          <p:cNvPr id="9" name="Straight Connector 8">
            <a:extLst>
              <a:ext uri="{FF2B5EF4-FFF2-40B4-BE49-F238E27FC236}">
                <a16:creationId xmlns:a16="http://schemas.microsoft.com/office/drawing/2014/main" id="{FB821677-D534-17CA-AEC4-9BAA64F5E406}"/>
              </a:ext>
            </a:extLst>
          </p:cNvPr>
          <p:cNvCxnSpPr>
            <a:cxnSpLocks/>
          </p:cNvCxnSpPr>
          <p:nvPr userDrawn="1"/>
        </p:nvCxnSpPr>
        <p:spPr>
          <a:xfrm flipH="1">
            <a:off x="887232" y="437668"/>
            <a:ext cx="487858" cy="0"/>
          </a:xfrm>
          <a:prstGeom prst="line">
            <a:avLst/>
          </a:prstGeom>
          <a:ln w="38100">
            <a:solidFill>
              <a:srgbClr val="0079B7"/>
            </a:solidFill>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3DF8A812-82F2-FD50-5646-E4CAF2160607}"/>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8" name="Slide Number Placeholder 5">
            <a:extLst>
              <a:ext uri="{FF2B5EF4-FFF2-40B4-BE49-F238E27FC236}">
                <a16:creationId xmlns:a16="http://schemas.microsoft.com/office/drawing/2014/main" id="{41E480BD-13BF-F398-83AC-5577D2BC47C4}"/>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4FA15890-E49D-3DC1-BACE-5CA5506E9FC7}"/>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F1F25EAE-68BC-49E6-41CB-7EC481BD47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825898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lternative2_Title and Content and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t="30873" b="63689"/>
          <a:stretch/>
        </p:blipFill>
        <p:spPr>
          <a:xfrm>
            <a:off x="0" y="6748788"/>
            <a:ext cx="12192000" cy="109212"/>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647545"/>
            <a:ext cx="10515600" cy="783440"/>
          </a:xfrm>
          <a:prstGeom prst="rect">
            <a:avLst/>
          </a:prstGeom>
        </p:spPr>
        <p:txBody>
          <a:bodyPr anchor="t">
            <a:normAutofit/>
          </a:bodyPr>
          <a:lstStyle>
            <a:lvl1pPr>
              <a:defRPr sz="3200">
                <a:solidFill>
                  <a:schemeClr val="tx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1773044"/>
            <a:ext cx="5395332" cy="4238580"/>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Picture Placeholder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486409" y="309891"/>
            <a:ext cx="5705591" cy="622902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cxnSp>
        <p:nvCxnSpPr>
          <p:cNvPr id="9" name="Straight Connector 8">
            <a:extLst>
              <a:ext uri="{FF2B5EF4-FFF2-40B4-BE49-F238E27FC236}">
                <a16:creationId xmlns:a16="http://schemas.microsoft.com/office/drawing/2014/main" id="{392D2B88-28C0-FF16-502D-F3B80D7AC395}"/>
              </a:ext>
            </a:extLst>
          </p:cNvPr>
          <p:cNvCxnSpPr>
            <a:cxnSpLocks/>
          </p:cNvCxnSpPr>
          <p:nvPr userDrawn="1"/>
        </p:nvCxnSpPr>
        <p:spPr>
          <a:xfrm flipH="1">
            <a:off x="887232" y="437668"/>
            <a:ext cx="487858" cy="0"/>
          </a:xfrm>
          <a:prstGeom prst="line">
            <a:avLst/>
          </a:prstGeom>
          <a:ln w="38100">
            <a:solidFill>
              <a:srgbClr val="0079B7"/>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D412EA7C-97D3-5510-6118-0E46D7D7A615}"/>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28E7ABC-5373-B84B-4E0F-917221397DB6}"/>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0D0231BD-3DE5-AEE2-E588-26F8724F032D}"/>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7ED9310B-375E-7B09-6494-83543A31A6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7572075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Pic - Green">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bg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bg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Oval 7">
            <a:extLst>
              <a:ext uri="{FF2B5EF4-FFF2-40B4-BE49-F238E27FC236}">
                <a16:creationId xmlns:a16="http://schemas.microsoft.com/office/drawing/2014/main" id="{2EB4A119-DB7C-C37A-58FE-D96B471723CD}"/>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0" name="Slide Number Placeholder 5">
            <a:extLst>
              <a:ext uri="{FF2B5EF4-FFF2-40B4-BE49-F238E27FC236}">
                <a16:creationId xmlns:a16="http://schemas.microsoft.com/office/drawing/2014/main" id="{F9F4F7D0-3A5D-7A5A-6AFA-FF41FA6A65ED}"/>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4214879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t="7428" b="7428"/>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D6BC2538-1F69-22B6-F64F-4E7E1CA517EC}"/>
              </a:ext>
            </a:extLst>
          </p:cNvPr>
          <p:cNvSpPr>
            <a:spLocks noGrp="1"/>
          </p:cNvSpPr>
          <p:nvPr>
            <p:ph idx="1"/>
          </p:nvPr>
        </p:nvSpPr>
        <p:spPr>
          <a:xfrm>
            <a:off x="838200" y="2074809"/>
            <a:ext cx="10515600" cy="4102154"/>
          </a:xfrm>
        </p:spPr>
        <p:txBody>
          <a:bodyPr>
            <a:normAutofit/>
          </a:bodyPr>
          <a:lstStyle>
            <a:lvl1pPr marL="177800" indent="-177800">
              <a:buClr>
                <a:srgbClr val="91C139"/>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rgbClr val="91C139"/>
              </a:buClr>
              <a:buFont typeface="Arial" panose="020B0604020202020204" pitchFamily="34" charset="0"/>
              <a:buChar char="•"/>
              <a:defRPr sz="1800">
                <a:solidFill>
                  <a:schemeClr val="bg2">
                    <a:lumMod val="10000"/>
                  </a:schemeClr>
                </a:solidFill>
              </a:defRPr>
            </a:lvl2pPr>
            <a:lvl3pPr marL="1143000" indent="-228600">
              <a:buClr>
                <a:srgbClr val="91C139"/>
              </a:buClr>
              <a:buFont typeface="Arial" panose="020B0604020202020204" pitchFamily="34" charset="0"/>
              <a:buChar char="•"/>
              <a:defRPr sz="1600">
                <a:solidFill>
                  <a:schemeClr val="bg2">
                    <a:lumMod val="10000"/>
                  </a:schemeClr>
                </a:solidFill>
              </a:defRPr>
            </a:lvl3pPr>
            <a:lvl4pPr marL="1600200" indent="-228600">
              <a:buClr>
                <a:srgbClr val="91C139"/>
              </a:buClr>
              <a:buFont typeface="Arial" panose="020B0604020202020204" pitchFamily="34" charset="0"/>
              <a:buChar char="•"/>
              <a:defRPr sz="1400">
                <a:solidFill>
                  <a:schemeClr val="bg2">
                    <a:lumMod val="10000"/>
                  </a:schemeClr>
                </a:solidFill>
              </a:defRPr>
            </a:lvl4pPr>
            <a:lvl5pPr marL="2057400" indent="-228600">
              <a:buClr>
                <a:srgbClr val="91C139"/>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Oval 12">
            <a:extLst>
              <a:ext uri="{FF2B5EF4-FFF2-40B4-BE49-F238E27FC236}">
                <a16:creationId xmlns:a16="http://schemas.microsoft.com/office/drawing/2014/main" id="{DF666430-2BC2-FE49-6A2E-71AC52C00B8C}"/>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4" name="Slide Number Placeholder 5">
            <a:extLst>
              <a:ext uri="{FF2B5EF4-FFF2-40B4-BE49-F238E27FC236}">
                <a16:creationId xmlns:a16="http://schemas.microsoft.com/office/drawing/2014/main" id="{E995BB24-E7E2-7DE3-5268-BF99D0FC0BEB}"/>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51CBC1E1-BC30-738F-2317-DD99C90C9467}"/>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2A9B0FD4-5940-544E-B25D-857EC68C7C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333064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Pic - Re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bg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bg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D9C28A9E-D264-AA21-4957-D1BE85B40DCB}"/>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7" name="Slide Number Placeholder 5">
            <a:extLst>
              <a:ext uri="{FF2B5EF4-FFF2-40B4-BE49-F238E27FC236}">
                <a16:creationId xmlns:a16="http://schemas.microsoft.com/office/drawing/2014/main" id="{693D5E4C-307B-1032-E5F9-5B0927B6427B}"/>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617956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Re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t="7474" b="7474"/>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7D73FAF2-7CFE-DB4B-43B3-4A55DE10741C}"/>
              </a:ext>
            </a:extLst>
          </p:cNvPr>
          <p:cNvSpPr>
            <a:spLocks noGrp="1"/>
          </p:cNvSpPr>
          <p:nvPr>
            <p:ph idx="1"/>
          </p:nvPr>
        </p:nvSpPr>
        <p:spPr>
          <a:xfrm>
            <a:off x="838200" y="2074809"/>
            <a:ext cx="10515600" cy="4102154"/>
          </a:xfrm>
        </p:spPr>
        <p:txBody>
          <a:bodyPr>
            <a:normAutofit/>
          </a:bodyPr>
          <a:lstStyle>
            <a:lvl1pPr marL="177800" indent="-177800">
              <a:buClr>
                <a:srgbClr val="EC2826"/>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rgbClr val="EC2826"/>
              </a:buClr>
              <a:buFont typeface="Arial" panose="020B0604020202020204" pitchFamily="34" charset="0"/>
              <a:buChar char="•"/>
              <a:defRPr sz="1800">
                <a:solidFill>
                  <a:schemeClr val="bg2">
                    <a:lumMod val="10000"/>
                  </a:schemeClr>
                </a:solidFill>
              </a:defRPr>
            </a:lvl2pPr>
            <a:lvl3pPr marL="1143000" indent="-228600">
              <a:buClr>
                <a:srgbClr val="EC2826"/>
              </a:buClr>
              <a:buFont typeface="Arial" panose="020B0604020202020204" pitchFamily="34" charset="0"/>
              <a:buChar char="•"/>
              <a:defRPr sz="1600">
                <a:solidFill>
                  <a:schemeClr val="bg2">
                    <a:lumMod val="10000"/>
                  </a:schemeClr>
                </a:solidFill>
              </a:defRPr>
            </a:lvl3pPr>
            <a:lvl4pPr marL="1600200" indent="-228600">
              <a:buClr>
                <a:srgbClr val="EC2826"/>
              </a:buClr>
              <a:buFont typeface="Arial" panose="020B0604020202020204" pitchFamily="34" charset="0"/>
              <a:buChar char="•"/>
              <a:defRPr sz="1400">
                <a:solidFill>
                  <a:schemeClr val="bg2">
                    <a:lumMod val="10000"/>
                  </a:schemeClr>
                </a:solidFill>
              </a:defRPr>
            </a:lvl4pPr>
            <a:lvl5pPr marL="2057400" indent="-228600">
              <a:buClr>
                <a:srgbClr val="EC2826"/>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Oval 12">
            <a:extLst>
              <a:ext uri="{FF2B5EF4-FFF2-40B4-BE49-F238E27FC236}">
                <a16:creationId xmlns:a16="http://schemas.microsoft.com/office/drawing/2014/main" id="{BF31AFFD-35D1-EF21-BFFD-5CDD8762B5EC}"/>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4" name="Slide Number Placeholder 5">
            <a:extLst>
              <a:ext uri="{FF2B5EF4-FFF2-40B4-BE49-F238E27FC236}">
                <a16:creationId xmlns:a16="http://schemas.microsoft.com/office/drawing/2014/main" id="{4BAC7A77-3544-D4ED-EBF0-8E94B8ED57D9}"/>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A5E06AC5-B59C-E816-B41A-0AC22782A9B2}"/>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8DAA9575-375B-C0C2-DA60-A702DB9017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348624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Pic - Yellow">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tx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tx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41BEAD09-4421-A8F4-B5FA-AB35B1A8BE2D}"/>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7" name="Slide Number Placeholder 5">
            <a:extLst>
              <a:ext uri="{FF2B5EF4-FFF2-40B4-BE49-F238E27FC236}">
                <a16:creationId xmlns:a16="http://schemas.microsoft.com/office/drawing/2014/main" id="{6FFD9963-92A9-4AAC-C63C-FE5251DD6BA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3240516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 Yello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t="7393" b="7393"/>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tx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35FEE566-77A5-2C94-50B1-7616B599E593}"/>
              </a:ext>
            </a:extLst>
          </p:cNvPr>
          <p:cNvSpPr>
            <a:spLocks noGrp="1"/>
          </p:cNvSpPr>
          <p:nvPr>
            <p:ph idx="1"/>
          </p:nvPr>
        </p:nvSpPr>
        <p:spPr>
          <a:xfrm>
            <a:off x="838200" y="2074809"/>
            <a:ext cx="10515600" cy="4102154"/>
          </a:xfrm>
        </p:spPr>
        <p:txBody>
          <a:bodyPr>
            <a:normAutofit/>
          </a:bodyPr>
          <a:lstStyle>
            <a:lvl1pPr marL="177800" indent="-177800">
              <a:buClr>
                <a:srgbClr val="FDE700"/>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rgbClr val="FDE700"/>
              </a:buClr>
              <a:buFont typeface="Arial" panose="020B0604020202020204" pitchFamily="34" charset="0"/>
              <a:buChar char="•"/>
              <a:defRPr sz="1800">
                <a:solidFill>
                  <a:schemeClr val="bg2">
                    <a:lumMod val="10000"/>
                  </a:schemeClr>
                </a:solidFill>
              </a:defRPr>
            </a:lvl2pPr>
            <a:lvl3pPr marL="1143000" indent="-228600">
              <a:buClr>
                <a:srgbClr val="FDE700"/>
              </a:buClr>
              <a:buFont typeface="Arial" panose="020B0604020202020204" pitchFamily="34" charset="0"/>
              <a:buChar char="•"/>
              <a:defRPr sz="1600">
                <a:solidFill>
                  <a:schemeClr val="bg2">
                    <a:lumMod val="10000"/>
                  </a:schemeClr>
                </a:solidFill>
              </a:defRPr>
            </a:lvl3pPr>
            <a:lvl4pPr marL="1600200" indent="-228600">
              <a:buClr>
                <a:srgbClr val="FDE700"/>
              </a:buClr>
              <a:buFont typeface="Arial" panose="020B0604020202020204" pitchFamily="34" charset="0"/>
              <a:buChar char="•"/>
              <a:defRPr sz="1400">
                <a:solidFill>
                  <a:schemeClr val="bg2">
                    <a:lumMod val="10000"/>
                  </a:schemeClr>
                </a:solidFill>
              </a:defRPr>
            </a:lvl4pPr>
            <a:lvl5pPr marL="2057400" indent="-228600">
              <a:buClr>
                <a:srgbClr val="FDE700"/>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Oval 12">
            <a:extLst>
              <a:ext uri="{FF2B5EF4-FFF2-40B4-BE49-F238E27FC236}">
                <a16:creationId xmlns:a16="http://schemas.microsoft.com/office/drawing/2014/main" id="{33F73673-8BD7-C378-F4C6-19A865B27B0F}"/>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4" name="Slide Number Placeholder 5">
            <a:extLst>
              <a:ext uri="{FF2B5EF4-FFF2-40B4-BE49-F238E27FC236}">
                <a16:creationId xmlns:a16="http://schemas.microsoft.com/office/drawing/2014/main" id="{E49343C0-4EBF-6AF0-30B9-7A30C3663AB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3CA33165-74AC-1893-7594-FF6372F8277E}"/>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CFA347E4-F0A3-FA15-B363-EC3C2107D26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3589157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Pic - Gre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tx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tx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2A51243D-3BC0-61C2-C0F9-6CC87A35D47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7" name="Slide Number Placeholder 5">
            <a:extLst>
              <a:ext uri="{FF2B5EF4-FFF2-40B4-BE49-F238E27FC236}">
                <a16:creationId xmlns:a16="http://schemas.microsoft.com/office/drawing/2014/main" id="{4939E9DF-FDFE-8240-727D-66C2D9237BE5}"/>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1239752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 Gre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t="7357" b="7357"/>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38BCC5B-F3D2-D986-F8C7-8A3A46614EED}"/>
              </a:ext>
            </a:extLst>
          </p:cNvPr>
          <p:cNvSpPr>
            <a:spLocks noGrp="1"/>
          </p:cNvSpPr>
          <p:nvPr>
            <p:ph idx="1"/>
          </p:nvPr>
        </p:nvSpPr>
        <p:spPr>
          <a:xfrm>
            <a:off x="838200" y="2074809"/>
            <a:ext cx="10515600" cy="4102154"/>
          </a:xfrm>
        </p:spPr>
        <p:txBody>
          <a:bodyPr>
            <a:normAutofit/>
          </a:bodyPr>
          <a:lstStyle>
            <a:lvl1pPr marL="177800" indent="-177800">
              <a:buClr>
                <a:schemeClr val="bg1">
                  <a:lumMod val="65000"/>
                </a:schemeClr>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bg1">
                  <a:lumMod val="65000"/>
                </a:schemeClr>
              </a:buClr>
              <a:buFont typeface="Arial" panose="020B0604020202020204" pitchFamily="34" charset="0"/>
              <a:buChar char="•"/>
              <a:defRPr sz="1800">
                <a:solidFill>
                  <a:schemeClr val="bg2">
                    <a:lumMod val="10000"/>
                  </a:schemeClr>
                </a:solidFill>
              </a:defRPr>
            </a:lvl2pPr>
            <a:lvl3pPr marL="1143000" indent="-228600">
              <a:buClr>
                <a:schemeClr val="bg1">
                  <a:lumMod val="65000"/>
                </a:schemeClr>
              </a:buClr>
              <a:buFont typeface="Arial" panose="020B0604020202020204" pitchFamily="34" charset="0"/>
              <a:buChar char="•"/>
              <a:defRPr sz="1600">
                <a:solidFill>
                  <a:schemeClr val="bg2">
                    <a:lumMod val="10000"/>
                  </a:schemeClr>
                </a:solidFill>
              </a:defRPr>
            </a:lvl3pPr>
            <a:lvl4pPr marL="1600200" indent="-228600">
              <a:buClr>
                <a:schemeClr val="bg1">
                  <a:lumMod val="65000"/>
                </a:schemeClr>
              </a:buClr>
              <a:buFont typeface="Arial" panose="020B0604020202020204" pitchFamily="34" charset="0"/>
              <a:buChar char="•"/>
              <a:defRPr sz="1400">
                <a:solidFill>
                  <a:schemeClr val="bg2">
                    <a:lumMod val="10000"/>
                  </a:schemeClr>
                </a:solidFill>
              </a:defRPr>
            </a:lvl4pPr>
            <a:lvl5pPr marL="2057400" indent="-228600">
              <a:buClr>
                <a:schemeClr val="bg1">
                  <a:lumMod val="6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Oval 11">
            <a:extLst>
              <a:ext uri="{FF2B5EF4-FFF2-40B4-BE49-F238E27FC236}">
                <a16:creationId xmlns:a16="http://schemas.microsoft.com/office/drawing/2014/main" id="{D542CE5A-AAC9-5EC3-4FA1-97487EDB7BD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3" name="Slide Number Placeholder 5">
            <a:extLst>
              <a:ext uri="{FF2B5EF4-FFF2-40B4-BE49-F238E27FC236}">
                <a16:creationId xmlns:a16="http://schemas.microsoft.com/office/drawing/2014/main" id="{E5BEDEC6-9230-643A-7FE4-2B7800A9FA3F}"/>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6" name="Footer Placeholder 4">
            <a:extLst>
              <a:ext uri="{FF2B5EF4-FFF2-40B4-BE49-F238E27FC236}">
                <a16:creationId xmlns:a16="http://schemas.microsoft.com/office/drawing/2014/main" id="{EBDC3526-9758-1075-EAFC-0A0F2EC37F2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9" name="Picture 8" descr="A blue and green logo&#10;&#10;AI-generated content may be incorrect.">
            <a:extLst>
              <a:ext uri="{FF2B5EF4-FFF2-40B4-BE49-F238E27FC236}">
                <a16:creationId xmlns:a16="http://schemas.microsoft.com/office/drawing/2014/main" id="{DC8C81ED-1F3E-1E3C-B30D-02200DCBF6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101005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F448B0-6D41-B09B-1429-BDBAC07DA04A}"/>
              </a:ext>
            </a:extLst>
          </p:cNvPr>
          <p:cNvPicPr>
            <a:picLocks noChangeAspect="1"/>
          </p:cNvPicPr>
          <p:nvPr userDrawn="1"/>
        </p:nvPicPr>
        <p:blipFill>
          <a:blip r:embed="rId2">
            <a:extLst>
              <a:ext uri="{28A0092B-C50C-407E-A947-70E740481C1C}">
                <a14:useLocalDpi xmlns:a14="http://schemas.microsoft.com/office/drawing/2010/main" val="0"/>
              </a:ext>
            </a:extLst>
          </a:blip>
          <a:srcRect l="8821" r="8364"/>
          <a:stretch/>
        </p:blipFill>
        <p:spPr>
          <a:xfrm>
            <a:off x="-9886" y="10"/>
            <a:ext cx="7572605" cy="6857990"/>
          </a:xfrm>
          <a:prstGeom prst="rect">
            <a:avLst/>
          </a:prstGeom>
        </p:spPr>
      </p:pic>
      <p:cxnSp>
        <p:nvCxnSpPr>
          <p:cNvPr id="4" name="Straight Connector 3">
            <a:extLst>
              <a:ext uri="{FF2B5EF4-FFF2-40B4-BE49-F238E27FC236}">
                <a16:creationId xmlns:a16="http://schemas.microsoft.com/office/drawing/2014/main" id="{DF221563-1420-2EC1-694A-C2DF672E45CA}"/>
              </a:ext>
            </a:extLst>
          </p:cNvPr>
          <p:cNvCxnSpPr/>
          <p:nvPr userDrawn="1"/>
        </p:nvCxnSpPr>
        <p:spPr>
          <a:xfrm>
            <a:off x="8229600" y="949910"/>
            <a:ext cx="834501" cy="0"/>
          </a:xfrm>
          <a:prstGeom prst="line">
            <a:avLst/>
          </a:prstGeom>
          <a:ln w="57150">
            <a:solidFill>
              <a:schemeClr val="accent1"/>
            </a:solidFill>
          </a:ln>
        </p:spPr>
        <p:style>
          <a:lnRef idx="2">
            <a:schemeClr val="accent1"/>
          </a:lnRef>
          <a:fillRef idx="0">
            <a:schemeClr val="accent1"/>
          </a:fillRef>
          <a:effectRef idx="1">
            <a:schemeClr val="accent1"/>
          </a:effectRef>
          <a:fontRef idx="minor">
            <a:schemeClr val="tx1"/>
          </a:fontRef>
        </p:style>
      </p:cxnSp>
      <p:sp>
        <p:nvSpPr>
          <p:cNvPr id="6" name="Text Placeholder 5">
            <a:extLst>
              <a:ext uri="{FF2B5EF4-FFF2-40B4-BE49-F238E27FC236}">
                <a16:creationId xmlns:a16="http://schemas.microsoft.com/office/drawing/2014/main" id="{1C22B496-6C42-7686-CD2F-CF9173886AD8}"/>
              </a:ext>
            </a:extLst>
          </p:cNvPr>
          <p:cNvSpPr>
            <a:spLocks noGrp="1"/>
          </p:cNvSpPr>
          <p:nvPr>
            <p:ph type="body" sz="quarter" idx="10"/>
          </p:nvPr>
        </p:nvSpPr>
        <p:spPr>
          <a:xfrm>
            <a:off x="8229600" y="1406818"/>
            <a:ext cx="3231472" cy="13493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BE" dirty="0"/>
          </a:p>
        </p:txBody>
      </p:sp>
      <p:sp>
        <p:nvSpPr>
          <p:cNvPr id="8" name="Content Placeholder 7">
            <a:extLst>
              <a:ext uri="{FF2B5EF4-FFF2-40B4-BE49-F238E27FC236}">
                <a16:creationId xmlns:a16="http://schemas.microsoft.com/office/drawing/2014/main" id="{6259D463-F316-1241-FBF3-ADD69503DC11}"/>
              </a:ext>
            </a:extLst>
          </p:cNvPr>
          <p:cNvSpPr>
            <a:spLocks noGrp="1"/>
          </p:cNvSpPr>
          <p:nvPr>
            <p:ph sz="quarter" idx="11" hasCustomPrompt="1"/>
          </p:nvPr>
        </p:nvSpPr>
        <p:spPr>
          <a:xfrm>
            <a:off x="8229600" y="5753225"/>
            <a:ext cx="3231471" cy="84288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contact information</a:t>
            </a:r>
          </a:p>
        </p:txBody>
      </p:sp>
      <p:sp>
        <p:nvSpPr>
          <p:cNvPr id="7" name="Oval 6">
            <a:extLst>
              <a:ext uri="{FF2B5EF4-FFF2-40B4-BE49-F238E27FC236}">
                <a16:creationId xmlns:a16="http://schemas.microsoft.com/office/drawing/2014/main" id="{258722A3-19D0-20B7-23A6-AF5E28759A64}"/>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9" name="Slide Number Placeholder 5">
            <a:extLst>
              <a:ext uri="{FF2B5EF4-FFF2-40B4-BE49-F238E27FC236}">
                <a16:creationId xmlns:a16="http://schemas.microsoft.com/office/drawing/2014/main" id="{39E5AB7B-5DD9-49B8-7149-AAF518F3B87B}"/>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48554645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599" y="188640"/>
            <a:ext cx="10962851" cy="759611"/>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9" name="Text Placeholder 2"/>
          <p:cNvSpPr>
            <a:spLocks noGrp="1"/>
          </p:cNvSpPr>
          <p:nvPr>
            <p:ph type="body" idx="1"/>
          </p:nvPr>
        </p:nvSpPr>
        <p:spPr>
          <a:xfrm>
            <a:off x="609600" y="1052738"/>
            <a:ext cx="10972800" cy="54726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11" name="Slide Number Placeholder 5"/>
          <p:cNvSpPr>
            <a:spLocks noGrp="1"/>
          </p:cNvSpPr>
          <p:nvPr>
            <p:ph type="sldNum" sz="quarter" idx="4"/>
          </p:nvPr>
        </p:nvSpPr>
        <p:spPr>
          <a:xfrm>
            <a:off x="4691360" y="6525344"/>
            <a:ext cx="2844800" cy="29312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Tree>
    <p:extLst>
      <p:ext uri="{BB962C8B-B14F-4D97-AF65-F5344CB8AC3E}">
        <p14:creationId xmlns:p14="http://schemas.microsoft.com/office/powerpoint/2010/main" val="3465335338"/>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8" r:id="rId3"/>
    <p:sldLayoutId id="2147483911" r:id="rId4"/>
    <p:sldLayoutId id="2147483912" r:id="rId5"/>
    <p:sldLayoutId id="2147483917" r:id="rId6"/>
    <p:sldLayoutId id="2147483919" r:id="rId7"/>
    <p:sldLayoutId id="2147483940" r:id="rId8"/>
    <p:sldLayoutId id="2147483941" r:id="rId9"/>
    <p:sldLayoutId id="2147483942" r:id="rId10"/>
    <p:sldLayoutId id="2147483945" r:id="rId11"/>
    <p:sldLayoutId id="2147483946" r:id="rId12"/>
    <p:sldLayoutId id="2147483947" r:id="rId13"/>
    <p:sldLayoutId id="2147483948" r:id="rId14"/>
    <p:sldLayoutId id="2147483949" r:id="rId15"/>
  </p:sldLayoutIdLst>
  <p:hf hdr="0" ftr="0" dt="0"/>
  <p:txStyles>
    <p:titleStyle>
      <a:lvl1pPr algn="ctr" defTabSz="914384" rtl="0" eaLnBrk="1" latinLnBrk="0" hangingPunct="1">
        <a:spcBef>
          <a:spcPct val="0"/>
        </a:spcBef>
        <a:buNone/>
        <a:defRPr sz="3599" kern="1200">
          <a:solidFill>
            <a:schemeClr val="bg1">
              <a:lumMod val="50000"/>
            </a:schemeClr>
          </a:solidFill>
          <a:latin typeface="+mn-lt"/>
          <a:ea typeface="+mj-ea"/>
          <a:cs typeface="Arial" panose="020B0604020202020204" pitchFamily="34" charset="0"/>
        </a:defRPr>
      </a:lvl1pPr>
    </p:titleStyle>
    <p:body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7" algn="l" defTabSz="914384" rtl="0" eaLnBrk="1" latinLnBrk="0" hangingPunct="1">
        <a:defRPr sz="1800" kern="1200">
          <a:solidFill>
            <a:schemeClr val="tx1"/>
          </a:solidFill>
          <a:latin typeface="+mn-lt"/>
          <a:ea typeface="+mn-ea"/>
          <a:cs typeface="+mn-cs"/>
        </a:defRPr>
      </a:lvl4pPr>
      <a:lvl5pPr marL="1828767" algn="l" defTabSz="914384" rtl="0" eaLnBrk="1" latinLnBrk="0" hangingPunct="1">
        <a:defRPr sz="1800" kern="1200">
          <a:solidFill>
            <a:schemeClr val="tx1"/>
          </a:solidFill>
          <a:latin typeface="+mn-lt"/>
          <a:ea typeface="+mn-ea"/>
          <a:cs typeface="+mn-cs"/>
        </a:defRPr>
      </a:lvl5pPr>
      <a:lvl6pPr marL="2285961"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3" algn="l" defTabSz="914384" rtl="0" eaLnBrk="1" latinLnBrk="0" hangingPunct="1">
        <a:defRPr sz="1800" kern="1200">
          <a:solidFill>
            <a:schemeClr val="tx1"/>
          </a:solidFill>
          <a:latin typeface="+mn-lt"/>
          <a:ea typeface="+mn-ea"/>
          <a:cs typeface="+mn-cs"/>
        </a:defRPr>
      </a:lvl8pPr>
      <a:lvl9pPr marL="3657537"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D6499C-6DEE-82AD-4EC1-EECFCBABA5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7">
            <a:extLst>
              <a:ext uri="{FF2B5EF4-FFF2-40B4-BE49-F238E27FC236}">
                <a16:creationId xmlns:a16="http://schemas.microsoft.com/office/drawing/2014/main" id="{D2A4B600-ED48-A7CC-8EB1-BE2F925779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2" name="Footer Placeholder 4">
            <a:extLst>
              <a:ext uri="{FF2B5EF4-FFF2-40B4-BE49-F238E27FC236}">
                <a16:creationId xmlns:a16="http://schemas.microsoft.com/office/drawing/2014/main" id="{3946E251-C4D8-0F1F-7536-78FC647B877F}"/>
              </a:ext>
            </a:extLst>
          </p:cNvPr>
          <p:cNvSpPr>
            <a:spLocks noGrp="1"/>
          </p:cNvSpPr>
          <p:nvPr>
            <p:ph type="ftr" sz="quarter" idx="3"/>
          </p:nvPr>
        </p:nvSpPr>
        <p:spPr>
          <a:xfrm>
            <a:off x="838200" y="6356350"/>
            <a:ext cx="4815724" cy="365125"/>
          </a:xfrm>
          <a:prstGeom prst="rect">
            <a:avLst/>
          </a:prstGeom>
        </p:spPr>
        <p:txBody>
          <a:bodyPr anchor="ctr"/>
          <a:lstStyle>
            <a:lvl1pPr algn="l">
              <a:defRPr sz="1050" b="1">
                <a:latin typeface="Roboto" panose="02000000000000000000" pitchFamily="2" charset="0"/>
                <a:ea typeface="Roboto" panose="02000000000000000000" pitchFamily="2" charset="0"/>
                <a:cs typeface="Roboto" panose="02000000000000000000" pitchFamily="2" charset="0"/>
              </a:defRPr>
            </a:lvl1pPr>
          </a:lstStyle>
          <a:p>
            <a:r>
              <a:rPr lang="en-US" dirty="0"/>
              <a:t>G-Cloud | De Community van de </a:t>
            </a:r>
            <a:r>
              <a:rPr lang="en-US" dirty="0" err="1"/>
              <a:t>overheid</a:t>
            </a:r>
            <a:endParaRPr lang="en-US" dirty="0"/>
          </a:p>
        </p:txBody>
      </p:sp>
      <p:sp>
        <p:nvSpPr>
          <p:cNvPr id="5" name="Slide Number Placeholder 5">
            <a:extLst>
              <a:ext uri="{FF2B5EF4-FFF2-40B4-BE49-F238E27FC236}">
                <a16:creationId xmlns:a16="http://schemas.microsoft.com/office/drawing/2014/main" id="{C199CF56-EB6B-A06E-8FEE-637BE599DEE0}"/>
              </a:ext>
            </a:extLst>
          </p:cNvPr>
          <p:cNvSpPr>
            <a:spLocks noGrp="1"/>
          </p:cNvSpPr>
          <p:nvPr>
            <p:ph type="sldNum" sz="quarter" idx="4"/>
          </p:nvPr>
        </p:nvSpPr>
        <p:spPr>
          <a:xfrm>
            <a:off x="9127132" y="6356350"/>
            <a:ext cx="2743200" cy="365125"/>
          </a:xfrm>
          <a:prstGeom prst="rect">
            <a:avLst/>
          </a:prstGeom>
        </p:spPr>
        <p:txBody>
          <a:bodyPr anchor="ctr"/>
          <a:lstStyle>
            <a:lvl1pPr algn="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a:p>
        </p:txBody>
      </p:sp>
    </p:spTree>
    <p:extLst>
      <p:ext uri="{BB962C8B-B14F-4D97-AF65-F5344CB8AC3E}">
        <p14:creationId xmlns:p14="http://schemas.microsoft.com/office/powerpoint/2010/main" val="194259288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hyperlink" Target="https://www.ksz-bcss.fgov.be/fr/cadre-juridiqu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hyperlink" Target="https://www.ksz-bcss.fgov.be/fr/a-propos-de-la-bcss/missions-et-objectif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hyperlink" Target="https://www.ksz-bcss.fgov.be/fr/a-propos-de-la-bcss/missions-et-objectifs%23objectifs-strategique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68.png"/><Relationship Id="rId3" Type="http://schemas.openxmlformats.org/officeDocument/2006/relationships/image" Target="../media/image59.wmf"/><Relationship Id="rId7" Type="http://schemas.openxmlformats.org/officeDocument/2006/relationships/image" Target="../media/image63.png"/><Relationship Id="rId12" Type="http://schemas.openxmlformats.org/officeDocument/2006/relationships/image" Target="../media/image67.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6.png"/><Relationship Id="rId5" Type="http://schemas.openxmlformats.org/officeDocument/2006/relationships/image" Target="../media/image61.png"/><Relationship Id="rId10" Type="http://schemas.openxmlformats.org/officeDocument/2006/relationships/image" Target="../media/image65.png"/><Relationship Id="rId4" Type="http://schemas.openxmlformats.org/officeDocument/2006/relationships/image" Target="../media/image60.png"/><Relationship Id="rId9" Type="http://schemas.openxmlformats.org/officeDocument/2006/relationships/image" Target="../media/image64.wmf"/><Relationship Id="rId14" Type="http://schemas.openxmlformats.org/officeDocument/2006/relationships/image" Target="../media/image53.jpg"/></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hyperlink" Target="https://www.ksz-bcss.fgov.be/sites/default/files/assets/over_de_ksz/Priorities_2026.pdf"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hyperlink" Target="https://www.ehealth.fgov.be/ehealthplatform/fr/legislation"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hyperlink" Target="https://www.ehealth.fgov.be/ehealthplatform/fr/mission"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hyperlink" Target="https://www.ehealth.fgov.be/ehealthplatform/fr/taches"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76.jpeg"/><Relationship Id="rId11" Type="http://schemas.openxmlformats.org/officeDocument/2006/relationships/image" Target="../media/image72.jpg"/><Relationship Id="rId5" Type="http://schemas.openxmlformats.org/officeDocument/2006/relationships/image" Target="../media/image75.jpe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jpeg"/></Relationships>
</file>

<file path=ppt/slides/_rels/slide81.xml.rels><?xml version="1.0" encoding="UTF-8" standalone="yes"?>
<Relationships xmlns="http://schemas.openxmlformats.org/package/2006/relationships"><Relationship Id="rId8" Type="http://schemas.openxmlformats.org/officeDocument/2006/relationships/image" Target="../media/image86.svg"/><Relationship Id="rId13" Type="http://schemas.openxmlformats.org/officeDocument/2006/relationships/image" Target="../media/image91.svg"/><Relationship Id="rId3" Type="http://schemas.openxmlformats.org/officeDocument/2006/relationships/image" Target="../media/image81.svg"/><Relationship Id="rId7" Type="http://schemas.openxmlformats.org/officeDocument/2006/relationships/image" Target="../media/image85.svg"/><Relationship Id="rId12" Type="http://schemas.openxmlformats.org/officeDocument/2006/relationships/image" Target="../media/image90.svg"/><Relationship Id="rId2" Type="http://schemas.openxmlformats.org/officeDocument/2006/relationships/hyperlink" Target="https://www.ehealth.fgov.be/ehealthplatform/fr/documentation-technique" TargetMode="External"/><Relationship Id="rId1" Type="http://schemas.openxmlformats.org/officeDocument/2006/relationships/slideLayout" Target="../slideLayouts/slideLayout2.xml"/><Relationship Id="rId6" Type="http://schemas.openxmlformats.org/officeDocument/2006/relationships/image" Target="../media/image84.svg"/><Relationship Id="rId11" Type="http://schemas.openxmlformats.org/officeDocument/2006/relationships/image" Target="../media/image89.svg"/><Relationship Id="rId5" Type="http://schemas.openxmlformats.org/officeDocument/2006/relationships/image" Target="../media/image83.svg"/><Relationship Id="rId10" Type="http://schemas.openxmlformats.org/officeDocument/2006/relationships/image" Target="../media/image88.svg"/><Relationship Id="rId4" Type="http://schemas.openxmlformats.org/officeDocument/2006/relationships/image" Target="../media/image82.svg"/><Relationship Id="rId9" Type="http://schemas.openxmlformats.org/officeDocument/2006/relationships/image" Target="../media/image87.svg"/><Relationship Id="rId14" Type="http://schemas.openxmlformats.org/officeDocument/2006/relationships/image" Target="../media/image72.jpg"/></Relationships>
</file>

<file path=ppt/slides/_rels/slide82.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png"/><Relationship Id="rId17" Type="http://schemas.openxmlformats.org/officeDocument/2006/relationships/image" Target="../media/image72.jpg"/><Relationship Id="rId2" Type="http://schemas.openxmlformats.org/officeDocument/2006/relationships/notesSlide" Target="../notesSlides/notesSlide37.xml"/><Relationship Id="rId16"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5" Type="http://schemas.openxmlformats.org/officeDocument/2006/relationships/image" Target="../media/image10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 Id="rId14" Type="http://schemas.openxmlformats.org/officeDocument/2006/relationships/image" Target="../media/image103.png"/></Relationships>
</file>

<file path=ppt/slides/_rels/slide83.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10.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9.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108.png"/><Relationship Id="rId5" Type="http://schemas.openxmlformats.org/officeDocument/2006/relationships/image" Target="../media/image94.png"/><Relationship Id="rId10" Type="http://schemas.openxmlformats.org/officeDocument/2006/relationships/image" Target="../media/image107.png"/><Relationship Id="rId4" Type="http://schemas.openxmlformats.org/officeDocument/2006/relationships/image" Target="../media/image93.png"/><Relationship Id="rId9" Type="http://schemas.openxmlformats.org/officeDocument/2006/relationships/image" Target="../media/image106.png"/><Relationship Id="rId14" Type="http://schemas.openxmlformats.org/officeDocument/2006/relationships/image" Target="../media/image72.jpg"/></Relationships>
</file>

<file path=ppt/slides/_rels/slide8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www.frankrobben.be/wp-content/uploads/2023/03/B-IHR.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87.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image" Target="../media/image113.emf"/><Relationship Id="rId1" Type="http://schemas.openxmlformats.org/officeDocument/2006/relationships/slideLayout" Target="../slideLayouts/slideLayout12.xml"/><Relationship Id="rId5" Type="http://schemas.openxmlformats.org/officeDocument/2006/relationships/image" Target="../media/image116.emf"/><Relationship Id="rId4" Type="http://schemas.openxmlformats.org/officeDocument/2006/relationships/image" Target="../media/image115.emf"/></Relationships>
</file>

<file path=ppt/slides/_rels/slide90.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image" Target="../media/image118.jpeg"/><Relationship Id="rId1" Type="http://schemas.openxmlformats.org/officeDocument/2006/relationships/slideLayout" Target="../slideLayouts/slideLayout14.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92.xml.rels><?xml version="1.0" encoding="UTF-8" standalone="yes"?>
<Relationships xmlns="http://schemas.openxmlformats.org/package/2006/relationships"><Relationship Id="rId8" Type="http://schemas.openxmlformats.org/officeDocument/2006/relationships/image" Target="../media/image131.svg"/><Relationship Id="rId13" Type="http://schemas.openxmlformats.org/officeDocument/2006/relationships/image" Target="../media/image136.svg"/><Relationship Id="rId18" Type="http://schemas.openxmlformats.org/officeDocument/2006/relationships/image" Target="../media/image140.svg"/><Relationship Id="rId26" Type="http://schemas.openxmlformats.org/officeDocument/2006/relationships/image" Target="../media/image148.svg"/><Relationship Id="rId3" Type="http://schemas.openxmlformats.org/officeDocument/2006/relationships/image" Target="../media/image126.svg"/><Relationship Id="rId21" Type="http://schemas.openxmlformats.org/officeDocument/2006/relationships/image" Target="../media/image143.svg"/><Relationship Id="rId7" Type="http://schemas.openxmlformats.org/officeDocument/2006/relationships/image" Target="../media/image130.svg"/><Relationship Id="rId12" Type="http://schemas.openxmlformats.org/officeDocument/2006/relationships/image" Target="../media/image135.svg"/><Relationship Id="rId17" Type="http://schemas.openxmlformats.org/officeDocument/2006/relationships/image" Target="../media/image139.svg"/><Relationship Id="rId25" Type="http://schemas.openxmlformats.org/officeDocument/2006/relationships/image" Target="../media/image147.svg"/><Relationship Id="rId2" Type="http://schemas.openxmlformats.org/officeDocument/2006/relationships/image" Target="../media/image125.svg"/><Relationship Id="rId16" Type="http://schemas.openxmlformats.org/officeDocument/2006/relationships/image" Target="../media/image138.svg"/><Relationship Id="rId20" Type="http://schemas.openxmlformats.org/officeDocument/2006/relationships/image" Target="../media/image142.svg"/><Relationship Id="rId1" Type="http://schemas.openxmlformats.org/officeDocument/2006/relationships/slideLayout" Target="../slideLayouts/slideLayout12.xml"/><Relationship Id="rId6" Type="http://schemas.openxmlformats.org/officeDocument/2006/relationships/image" Target="../media/image129.svg"/><Relationship Id="rId11" Type="http://schemas.openxmlformats.org/officeDocument/2006/relationships/image" Target="../media/image134.svg"/><Relationship Id="rId24" Type="http://schemas.openxmlformats.org/officeDocument/2006/relationships/image" Target="../media/image146.svg"/><Relationship Id="rId5" Type="http://schemas.openxmlformats.org/officeDocument/2006/relationships/image" Target="../media/image128.svg"/><Relationship Id="rId15" Type="http://schemas.openxmlformats.org/officeDocument/2006/relationships/image" Target="../media/image7.png"/><Relationship Id="rId23" Type="http://schemas.openxmlformats.org/officeDocument/2006/relationships/image" Target="../media/image145.svg"/><Relationship Id="rId10" Type="http://schemas.openxmlformats.org/officeDocument/2006/relationships/image" Target="../media/image133.svg"/><Relationship Id="rId19" Type="http://schemas.openxmlformats.org/officeDocument/2006/relationships/image" Target="../media/image141.svg"/><Relationship Id="rId4" Type="http://schemas.openxmlformats.org/officeDocument/2006/relationships/image" Target="../media/image127.svg"/><Relationship Id="rId9" Type="http://schemas.openxmlformats.org/officeDocument/2006/relationships/image" Target="../media/image132.svg"/><Relationship Id="rId14" Type="http://schemas.openxmlformats.org/officeDocument/2006/relationships/image" Target="../media/image137.svg"/><Relationship Id="rId22" Type="http://schemas.openxmlformats.org/officeDocument/2006/relationships/image" Target="../media/image144.svg"/></Relationships>
</file>

<file path=ppt/slides/_rels/slide93.xml.rels><?xml version="1.0" encoding="UTF-8" standalone="yes"?>
<Relationships xmlns="http://schemas.openxmlformats.org/package/2006/relationships"><Relationship Id="rId2" Type="http://schemas.openxmlformats.org/officeDocument/2006/relationships/image" Target="../media/image149.emf"/><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0.png"/><Relationship Id="rId1" Type="http://schemas.openxmlformats.org/officeDocument/2006/relationships/slideLayout" Target="../slideLayouts/slideLayout12.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9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hyperlink" Target="https://www.smals.be/fr"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56.jpg"/></Relationships>
</file>

<file path=ppt/slides/_rels/slide101.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hyperlink" Target="https://www.smalsresearch.be/"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59.emf"/><Relationship Id="rId2" Type="http://schemas.openxmlformats.org/officeDocument/2006/relationships/image" Target="../media/image158.emf"/><Relationship Id="rId1" Type="http://schemas.openxmlformats.org/officeDocument/2006/relationships/slideLayout" Target="../slideLayouts/slideLayout2.xml"/><Relationship Id="rId4" Type="http://schemas.openxmlformats.org/officeDocument/2006/relationships/image" Target="../media/image160.emf"/></Relationships>
</file>

<file path=ppt/slides/_rels/slide116.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image" Target="../media/image161.png"/><Relationship Id="rId1" Type="http://schemas.openxmlformats.org/officeDocument/2006/relationships/slideLayout" Target="../slideLayouts/slideLayout2.xml"/><Relationship Id="rId4" Type="http://schemas.openxmlformats.org/officeDocument/2006/relationships/image" Target="../media/image163.emf"/></Relationships>
</file>

<file path=ppt/slides/_rels/slide117.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174.png"/><Relationship Id="rId18" Type="http://schemas.openxmlformats.org/officeDocument/2006/relationships/image" Target="../media/image179.png"/><Relationship Id="rId3" Type="http://schemas.openxmlformats.org/officeDocument/2006/relationships/image" Target="../media/image164.emf"/><Relationship Id="rId7" Type="http://schemas.openxmlformats.org/officeDocument/2006/relationships/image" Target="../media/image168.emf"/><Relationship Id="rId12" Type="http://schemas.openxmlformats.org/officeDocument/2006/relationships/image" Target="../media/image173.emf"/><Relationship Id="rId17" Type="http://schemas.openxmlformats.org/officeDocument/2006/relationships/image" Target="../media/image178.png"/><Relationship Id="rId2" Type="http://schemas.openxmlformats.org/officeDocument/2006/relationships/notesSlide" Target="../notesSlides/notesSlide44.xml"/><Relationship Id="rId16" Type="http://schemas.openxmlformats.org/officeDocument/2006/relationships/image" Target="../media/image177.png"/><Relationship Id="rId20" Type="http://schemas.openxmlformats.org/officeDocument/2006/relationships/image" Target="../media/image181.emf"/><Relationship Id="rId1" Type="http://schemas.openxmlformats.org/officeDocument/2006/relationships/slideLayout" Target="../slideLayouts/slideLayout4.xml"/><Relationship Id="rId6" Type="http://schemas.openxmlformats.org/officeDocument/2006/relationships/image" Target="../media/image167.emf"/><Relationship Id="rId11" Type="http://schemas.openxmlformats.org/officeDocument/2006/relationships/image" Target="../media/image172.png"/><Relationship Id="rId5" Type="http://schemas.openxmlformats.org/officeDocument/2006/relationships/image" Target="../media/image166.emf"/><Relationship Id="rId15" Type="http://schemas.openxmlformats.org/officeDocument/2006/relationships/image" Target="../media/image176.png"/><Relationship Id="rId10" Type="http://schemas.openxmlformats.org/officeDocument/2006/relationships/image" Target="../media/image171.emf"/><Relationship Id="rId19" Type="http://schemas.openxmlformats.org/officeDocument/2006/relationships/image" Target="../media/image180.png"/><Relationship Id="rId4" Type="http://schemas.openxmlformats.org/officeDocument/2006/relationships/image" Target="../media/image165.emf"/><Relationship Id="rId9" Type="http://schemas.openxmlformats.org/officeDocument/2006/relationships/image" Target="../media/image170.emf"/><Relationship Id="rId14" Type="http://schemas.openxmlformats.org/officeDocument/2006/relationships/image" Target="../media/image175.png"/></Relationships>
</file>

<file path=ppt/slides/_rels/slide118.xml.rels><?xml version="1.0" encoding="UTF-8" standalone="yes"?>
<Relationships xmlns="http://schemas.openxmlformats.org/package/2006/relationships"><Relationship Id="rId8" Type="http://schemas.openxmlformats.org/officeDocument/2006/relationships/image" Target="../media/image168.emf"/><Relationship Id="rId13" Type="http://schemas.openxmlformats.org/officeDocument/2006/relationships/image" Target="../media/image173.emf"/><Relationship Id="rId3" Type="http://schemas.openxmlformats.org/officeDocument/2006/relationships/image" Target="../media/image165.emf"/><Relationship Id="rId7" Type="http://schemas.openxmlformats.org/officeDocument/2006/relationships/image" Target="../media/image167.emf"/><Relationship Id="rId12" Type="http://schemas.openxmlformats.org/officeDocument/2006/relationships/image" Target="../media/image172.png"/><Relationship Id="rId2" Type="http://schemas.openxmlformats.org/officeDocument/2006/relationships/image" Target="../media/image164.emf"/><Relationship Id="rId16" Type="http://schemas.openxmlformats.org/officeDocument/2006/relationships/image" Target="../media/image185.jpeg"/><Relationship Id="rId1" Type="http://schemas.openxmlformats.org/officeDocument/2006/relationships/slideLayout" Target="../slideLayouts/slideLayout4.xml"/><Relationship Id="rId6" Type="http://schemas.openxmlformats.org/officeDocument/2006/relationships/image" Target="../media/image166.emf"/><Relationship Id="rId11" Type="http://schemas.openxmlformats.org/officeDocument/2006/relationships/image" Target="../media/image171.emf"/><Relationship Id="rId5" Type="http://schemas.openxmlformats.org/officeDocument/2006/relationships/image" Target="../media/image183.jpg"/><Relationship Id="rId15" Type="http://schemas.openxmlformats.org/officeDocument/2006/relationships/image" Target="../media/image181.emf"/><Relationship Id="rId10" Type="http://schemas.openxmlformats.org/officeDocument/2006/relationships/image" Target="../media/image170.emf"/><Relationship Id="rId4" Type="http://schemas.openxmlformats.org/officeDocument/2006/relationships/image" Target="../media/image182.png"/><Relationship Id="rId9" Type="http://schemas.openxmlformats.org/officeDocument/2006/relationships/image" Target="../media/image184.png"/><Relationship Id="rId14" Type="http://schemas.openxmlformats.org/officeDocument/2006/relationships/image" Target="../media/image177.png"/></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7.png"/><Relationship Id="rId4" Type="http://schemas.openxmlformats.org/officeDocument/2006/relationships/image" Target="../media/image18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FCC915B-7544-43D5-B897-28C8AE2D9327}"/>
              </a:ext>
            </a:extLst>
          </p:cNvPr>
          <p:cNvSpPr>
            <a:spLocks noGrp="1"/>
          </p:cNvSpPr>
          <p:nvPr>
            <p:ph type="ctrTitle"/>
          </p:nvPr>
        </p:nvSpPr>
        <p:spPr>
          <a:xfrm>
            <a:off x="914400" y="1556792"/>
            <a:ext cx="10363200" cy="1470025"/>
          </a:xfrm>
        </p:spPr>
        <p:txBody>
          <a:bodyPr/>
          <a:lstStyle/>
          <a:p>
            <a:r>
              <a:rPr lang="fr-BE" noProof="0" dirty="0"/>
              <a:t>La Banque Carrefour de la sécurité sociale, la Plate-forme eHealth, le G-Cloud et Smals </a:t>
            </a:r>
          </a:p>
        </p:txBody>
      </p:sp>
    </p:spTree>
    <p:extLst>
      <p:ext uri="{BB962C8B-B14F-4D97-AF65-F5344CB8AC3E}">
        <p14:creationId xmlns:p14="http://schemas.microsoft.com/office/powerpoint/2010/main" val="941433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fontScale="92500" lnSpcReduction="10000"/>
          </a:bodyPr>
          <a:lstStyle/>
          <a:p>
            <a:r>
              <a:rPr lang="fr-BE" noProof="0" dirty="0"/>
              <a:t>Formation: droits, informatique, audit des TIC, management, coaching personnel</a:t>
            </a:r>
          </a:p>
          <a:p>
            <a:r>
              <a:rPr lang="fr-BE" noProof="0" dirty="0"/>
              <a:t>activités professionnelles</a:t>
            </a:r>
          </a:p>
          <a:p>
            <a:pPr lvl="1"/>
            <a:r>
              <a:rPr lang="fr-BE" noProof="0" dirty="0"/>
              <a:t>Banque Carrefour de la sécurité sociale</a:t>
            </a:r>
          </a:p>
          <a:p>
            <a:pPr lvl="2"/>
            <a:r>
              <a:rPr lang="fr-BE" noProof="0" dirty="0"/>
              <a:t>1986-1991: initiateur en tant que conseiller du ministre des Affaires sociales et du Premier ministre</a:t>
            </a:r>
          </a:p>
          <a:p>
            <a:pPr lvl="2"/>
            <a:r>
              <a:rPr lang="fr-BE" noProof="0" dirty="0"/>
              <a:t>depuis 1991: CEO</a:t>
            </a:r>
          </a:p>
          <a:p>
            <a:pPr lvl="1"/>
            <a:r>
              <a:rPr lang="fr-BE" noProof="0" dirty="0"/>
              <a:t>Autorité de protection des données</a:t>
            </a:r>
          </a:p>
          <a:p>
            <a:pPr lvl="2"/>
            <a:r>
              <a:rPr lang="fr-BE" noProof="0" dirty="0"/>
              <a:t>1991-2022: membre externe</a:t>
            </a:r>
          </a:p>
          <a:p>
            <a:pPr lvl="1"/>
            <a:r>
              <a:rPr lang="fr-BE" noProof="0" dirty="0"/>
              <a:t>Ministère fédéral des Technologies de l'information et de la communication</a:t>
            </a:r>
          </a:p>
          <a:p>
            <a:pPr lvl="2"/>
            <a:r>
              <a:rPr lang="fr-BE" noProof="0" dirty="0"/>
              <a:t>2000-2001: initiateur en que conseiller du ministre des TIC (conception de la carte d’identité électronique)</a:t>
            </a:r>
          </a:p>
          <a:p>
            <a:pPr lvl="1"/>
            <a:r>
              <a:rPr lang="fr-BE" noProof="0" dirty="0"/>
              <a:t>Smals (association sans but lucratif spécialisée dans les technologies de l'information et de la communication (TIC) et regroupant des organismes publics de sécurité sociale et de santé)</a:t>
            </a:r>
          </a:p>
          <a:p>
            <a:pPr lvl="2"/>
            <a:r>
              <a:rPr lang="fr-BE" noProof="0" dirty="0"/>
              <a:t>depuis 2004: CEO (initiateur de l’initiative G-Cloud)</a:t>
            </a:r>
          </a:p>
          <a:p>
            <a:pPr lvl="1"/>
            <a:r>
              <a:rPr lang="fr-BE" noProof="0" dirty="0"/>
              <a:t>la plate-forme eHealth</a:t>
            </a:r>
          </a:p>
          <a:p>
            <a:pPr lvl="2"/>
            <a:r>
              <a:rPr lang="fr-BE" noProof="0" dirty="0"/>
              <a:t>2007-2008: initiateur en tant que conseiller du ministre de la Santé publique</a:t>
            </a:r>
          </a:p>
          <a:p>
            <a:pPr lvl="2"/>
            <a:r>
              <a:rPr lang="fr-BE" noProof="0" dirty="0"/>
              <a:t>depuis 2008: CEO</a:t>
            </a:r>
          </a:p>
          <a:p>
            <a:pPr lvl="2"/>
            <a:r>
              <a:rPr lang="fr-BE" noProof="0" dirty="0"/>
              <a:t>2020-2021: architecte d’entreprise du système d’information belge de lutte contre la pandémie COVID-19 (dépistage, traçage, vaccination) et participant au développement de composants au niveau de l'UE et de l'OMS</a:t>
            </a:r>
          </a:p>
        </p:txBody>
      </p:sp>
      <p:sp>
        <p:nvSpPr>
          <p:cNvPr id="3" name="Tijdelijke aanduiding voor dianummer 2"/>
          <p:cNvSpPr>
            <a:spLocks noGrp="1"/>
          </p:cNvSpPr>
          <p:nvPr>
            <p:ph type="sldNum" sz="quarter" idx="4"/>
          </p:nvPr>
        </p:nvSpPr>
        <p:spPr/>
        <p:txBody>
          <a:bodyPr/>
          <a:lstStyle/>
          <a:p>
            <a:r>
              <a:rPr lang="fr-BE"/>
              <a:t> </a:t>
            </a:r>
            <a:fld id="{30A9230E-FFBB-4CCB-ABD7-198084EDE768}" type="slidenum">
              <a:rPr lang="fr-BE" smtClean="0"/>
              <a:pPr/>
              <a:t>2</a:t>
            </a:fld>
            <a:r>
              <a:rPr lang="fr-BE"/>
              <a:t> </a:t>
            </a:r>
          </a:p>
        </p:txBody>
      </p:sp>
      <p:sp>
        <p:nvSpPr>
          <p:cNvPr id="4" name="Titel 3"/>
          <p:cNvSpPr>
            <a:spLocks noGrp="1"/>
          </p:cNvSpPr>
          <p:nvPr>
            <p:ph type="title"/>
          </p:nvPr>
        </p:nvSpPr>
        <p:spPr/>
        <p:txBody>
          <a:bodyPr/>
          <a:lstStyle/>
          <a:p>
            <a:r>
              <a:rPr lang="fr-BE" noProof="0"/>
              <a:t>À propos de moi (°1961)</a:t>
            </a:r>
          </a:p>
        </p:txBody>
      </p:sp>
    </p:spTree>
    <p:extLst>
      <p:ext uri="{BB962C8B-B14F-4D97-AF65-F5344CB8AC3E}">
        <p14:creationId xmlns:p14="http://schemas.microsoft.com/office/powerpoint/2010/main" val="1195958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378E5-EA7D-8573-BA96-1F3002F3784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FE9A8A-E965-8F29-DFFF-460DEC8F37F0}"/>
              </a:ext>
            </a:extLst>
          </p:cNvPr>
          <p:cNvSpPr>
            <a:spLocks noGrp="1"/>
          </p:cNvSpPr>
          <p:nvPr>
            <p:ph type="sldNum" sz="quarter" idx="10"/>
          </p:nvPr>
        </p:nvSpPr>
        <p:spPr/>
        <p:txBody>
          <a:bodyPr/>
          <a:lstStyle/>
          <a:p>
            <a:pPr>
              <a:defRPr/>
            </a:pPr>
            <a:fld id="{EF66DDCB-4F40-4F8C-A2FE-269D135B5A13}" type="slidenum">
              <a:rPr lang="en-GB" smtClean="0"/>
              <a:pPr>
                <a:defRPr/>
              </a:pPr>
              <a:t>3</a:t>
            </a:fld>
            <a:endParaRPr lang="en-GB"/>
          </a:p>
        </p:txBody>
      </p:sp>
      <p:sp>
        <p:nvSpPr>
          <p:cNvPr id="3" name="Title 2">
            <a:extLst>
              <a:ext uri="{FF2B5EF4-FFF2-40B4-BE49-F238E27FC236}">
                <a16:creationId xmlns:a16="http://schemas.microsoft.com/office/drawing/2014/main" id="{C5212E74-F2D5-0E4E-738D-51488749617E}"/>
              </a:ext>
            </a:extLst>
          </p:cNvPr>
          <p:cNvSpPr>
            <a:spLocks noGrp="1"/>
          </p:cNvSpPr>
          <p:nvPr>
            <p:ph type="ctrTitle"/>
          </p:nvPr>
        </p:nvSpPr>
        <p:spPr>
          <a:xfrm>
            <a:off x="573618" y="1662115"/>
            <a:ext cx="11044767" cy="2308224"/>
          </a:xfrm>
        </p:spPr>
        <p:txBody>
          <a:bodyPr/>
          <a:lstStyle/>
          <a:p>
            <a:r>
              <a:rPr lang="fr-BE" noProof="0"/>
              <a:t>Contexte</a:t>
            </a:r>
          </a:p>
        </p:txBody>
      </p:sp>
    </p:spTree>
    <p:extLst>
      <p:ext uri="{BB962C8B-B14F-4D97-AF65-F5344CB8AC3E}">
        <p14:creationId xmlns:p14="http://schemas.microsoft.com/office/powerpoint/2010/main" val="2743016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630" b="1800"/>
          <a:stretch/>
        </p:blipFill>
        <p:spPr>
          <a:xfrm>
            <a:off x="0" y="0"/>
            <a:ext cx="12893987" cy="7128469"/>
          </a:xfrm>
          <a:prstGeom prst="rect">
            <a:avLst/>
          </a:prstGeom>
        </p:spPr>
      </p:pic>
    </p:spTree>
    <p:extLst>
      <p:ext uri="{BB962C8B-B14F-4D97-AF65-F5344CB8AC3E}">
        <p14:creationId xmlns:p14="http://schemas.microsoft.com/office/powerpoint/2010/main" val="30565327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9"/>
            <a:ext cx="12199523" cy="6856131"/>
          </a:xfrm>
          <a:prstGeom prst="rect">
            <a:avLst/>
          </a:prstGeom>
        </p:spPr>
      </p:pic>
    </p:spTree>
    <p:extLst>
      <p:ext uri="{BB962C8B-B14F-4D97-AF65-F5344CB8AC3E}">
        <p14:creationId xmlns:p14="http://schemas.microsoft.com/office/powerpoint/2010/main" val="588793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22592"/>
          </a:xfrm>
          <a:prstGeom prst="rect">
            <a:avLst/>
          </a:prstGeom>
        </p:spPr>
      </p:pic>
    </p:spTree>
    <p:extLst>
      <p:ext uri="{BB962C8B-B14F-4D97-AF65-F5344CB8AC3E}">
        <p14:creationId xmlns:p14="http://schemas.microsoft.com/office/powerpoint/2010/main" val="1192842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3422608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673708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304768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35264476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974400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1125106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9019543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0672"/>
          </a:xfrm>
          <a:prstGeom prst="rect">
            <a:avLst/>
          </a:prstGeom>
        </p:spPr>
      </p:pic>
    </p:spTree>
    <p:extLst>
      <p:ext uri="{BB962C8B-B14F-4D97-AF65-F5344CB8AC3E}">
        <p14:creationId xmlns:p14="http://schemas.microsoft.com/office/powerpoint/2010/main" val="4113801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9627690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14" y="0"/>
            <a:ext cx="12159573" cy="6858000"/>
          </a:xfrm>
          <a:prstGeom prst="rect">
            <a:avLst/>
          </a:prstGeom>
        </p:spPr>
      </p:pic>
    </p:spTree>
    <p:extLst>
      <p:ext uri="{BB962C8B-B14F-4D97-AF65-F5344CB8AC3E}">
        <p14:creationId xmlns:p14="http://schemas.microsoft.com/office/powerpoint/2010/main" val="30609851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4076007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9747019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4806974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4724612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6844006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3664612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2" y="0"/>
            <a:ext cx="12186576" cy="6858000"/>
          </a:xfrm>
          <a:prstGeom prst="rect">
            <a:avLst/>
          </a:prstGeom>
        </p:spPr>
      </p:pic>
    </p:spTree>
    <p:extLst>
      <p:ext uri="{BB962C8B-B14F-4D97-AF65-F5344CB8AC3E}">
        <p14:creationId xmlns:p14="http://schemas.microsoft.com/office/powerpoint/2010/main" val="13647880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08800"/>
          </a:xfrm>
          <a:prstGeom prst="rect">
            <a:avLst/>
          </a:prstGeom>
        </p:spPr>
      </p:pic>
    </p:spTree>
    <p:extLst>
      <p:ext uri="{BB962C8B-B14F-4D97-AF65-F5344CB8AC3E}">
        <p14:creationId xmlns:p14="http://schemas.microsoft.com/office/powerpoint/2010/main" val="2292833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7423" cy="6854951"/>
          </a:xfrm>
          <a:prstGeom prst="rect">
            <a:avLst/>
          </a:prstGeom>
        </p:spPr>
      </p:pic>
    </p:spTree>
    <p:extLst>
      <p:ext uri="{BB962C8B-B14F-4D97-AF65-F5344CB8AC3E}">
        <p14:creationId xmlns:p14="http://schemas.microsoft.com/office/powerpoint/2010/main" val="11020856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7424" cy="6854952"/>
          </a:xfrm>
          <a:prstGeom prst="rect">
            <a:avLst/>
          </a:prstGeom>
        </p:spPr>
      </p:pic>
    </p:spTree>
    <p:extLst>
      <p:ext uri="{BB962C8B-B14F-4D97-AF65-F5344CB8AC3E}">
        <p14:creationId xmlns:p14="http://schemas.microsoft.com/office/powerpoint/2010/main" val="33111859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3394075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3"/>
            <a:ext cx="12192000" cy="6856475"/>
          </a:xfrm>
          <a:prstGeom prst="rect">
            <a:avLst/>
          </a:prstGeom>
        </p:spPr>
      </p:pic>
    </p:spTree>
    <p:extLst>
      <p:ext uri="{BB962C8B-B14F-4D97-AF65-F5344CB8AC3E}">
        <p14:creationId xmlns:p14="http://schemas.microsoft.com/office/powerpoint/2010/main" val="3146875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22375384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18052937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9692094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Tree>
    <p:extLst>
      <p:ext uri="{BB962C8B-B14F-4D97-AF65-F5344CB8AC3E}">
        <p14:creationId xmlns:p14="http://schemas.microsoft.com/office/powerpoint/2010/main" val="14132549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957568"/>
          </a:xfrm>
          <a:prstGeom prst="rect">
            <a:avLst/>
          </a:prstGeom>
        </p:spPr>
      </p:pic>
    </p:spTree>
    <p:extLst>
      <p:ext uri="{BB962C8B-B14F-4D97-AF65-F5344CB8AC3E}">
        <p14:creationId xmlns:p14="http://schemas.microsoft.com/office/powerpoint/2010/main" val="768053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5393"/>
            <a:ext cx="12298533" cy="6893393"/>
          </a:xfrm>
          <a:prstGeom prst="rect">
            <a:avLst/>
          </a:prstGeom>
        </p:spPr>
      </p:pic>
    </p:spTree>
    <p:extLst>
      <p:ext uri="{BB962C8B-B14F-4D97-AF65-F5344CB8AC3E}">
        <p14:creationId xmlns:p14="http://schemas.microsoft.com/office/powerpoint/2010/main" val="20864421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0"/>
            <a:ext cx="12192000" cy="6847340"/>
          </a:xfrm>
          <a:prstGeom prst="rect">
            <a:avLst/>
          </a:prstGeom>
        </p:spPr>
      </p:pic>
    </p:spTree>
    <p:extLst>
      <p:ext uri="{BB962C8B-B14F-4D97-AF65-F5344CB8AC3E}">
        <p14:creationId xmlns:p14="http://schemas.microsoft.com/office/powerpoint/2010/main" val="2373794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5349-0E84-423C-89DE-69CF6481620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B4042D-3718-A839-4EB4-B211D82A898A}"/>
              </a:ext>
            </a:extLst>
          </p:cNvPr>
          <p:cNvSpPr>
            <a:spLocks noGrp="1"/>
          </p:cNvSpPr>
          <p:nvPr>
            <p:ph type="sldNum" sz="quarter" idx="10"/>
          </p:nvPr>
        </p:nvSpPr>
        <p:spPr/>
        <p:txBody>
          <a:bodyPr/>
          <a:lstStyle/>
          <a:p>
            <a:pPr>
              <a:defRPr/>
            </a:pPr>
            <a:fld id="{EF66DDCB-4F40-4F8C-A2FE-269D135B5A13}" type="slidenum">
              <a:rPr lang="en-GB" smtClean="0"/>
              <a:pPr>
                <a:defRPr/>
              </a:pPr>
              <a:t>36</a:t>
            </a:fld>
            <a:endParaRPr lang="en-GB"/>
          </a:p>
        </p:txBody>
      </p:sp>
      <p:sp>
        <p:nvSpPr>
          <p:cNvPr id="3" name="Title 2">
            <a:extLst>
              <a:ext uri="{FF2B5EF4-FFF2-40B4-BE49-F238E27FC236}">
                <a16:creationId xmlns:a16="http://schemas.microsoft.com/office/drawing/2014/main" id="{546B92E9-DFB0-CD28-4C5B-0A33FE972F10}"/>
              </a:ext>
            </a:extLst>
          </p:cNvPr>
          <p:cNvSpPr>
            <a:spLocks noGrp="1"/>
          </p:cNvSpPr>
          <p:nvPr>
            <p:ph type="ctrTitle"/>
          </p:nvPr>
        </p:nvSpPr>
        <p:spPr>
          <a:xfrm>
            <a:off x="573618" y="1662115"/>
            <a:ext cx="11044767" cy="2308224"/>
          </a:xfrm>
        </p:spPr>
        <p:txBody>
          <a:bodyPr/>
          <a:lstStyle/>
          <a:p>
            <a:r>
              <a:rPr lang="fr-BE" noProof="0" dirty="0"/>
              <a:t>Principes d'architecture d'entreprise liés à la gestion de l'information et à la sécurité de l'information</a:t>
            </a:r>
            <a:br>
              <a:rPr lang="en-BE" dirty="0"/>
            </a:br>
            <a:r>
              <a:rPr lang="en-BE" noProof="0" dirty="0"/>
              <a:t>dans le </a:t>
            </a:r>
            <a:r>
              <a:rPr lang="en-BE" noProof="0" dirty="0" err="1"/>
              <a:t>secteur</a:t>
            </a:r>
            <a:r>
              <a:rPr lang="en-BE" noProof="0" dirty="0"/>
              <a:t> social</a:t>
            </a:r>
            <a:endParaRPr lang="fr-BE" noProof="0" dirty="0"/>
          </a:p>
        </p:txBody>
      </p:sp>
    </p:spTree>
    <p:extLst>
      <p:ext uri="{BB962C8B-B14F-4D97-AF65-F5344CB8AC3E}">
        <p14:creationId xmlns:p14="http://schemas.microsoft.com/office/powerpoint/2010/main" val="3254132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fr-BE" noProof="0" dirty="0"/>
              <a:t>les informations sont modélisées</a:t>
            </a:r>
          </a:p>
          <a:p>
            <a:pPr lvl="1"/>
            <a:r>
              <a:rPr lang="fr-BE" noProof="0" dirty="0"/>
              <a:t>d’une façon qui se rapproche le plus possible de la réalité</a:t>
            </a:r>
          </a:p>
          <a:p>
            <a:pPr lvl="1"/>
            <a:r>
              <a:rPr lang="fr-BE" noProof="0" dirty="0"/>
              <a:t>afin de permettre une utilisation multifonctionnelle des données </a:t>
            </a:r>
          </a:p>
          <a:p>
            <a:pPr lvl="0"/>
            <a:r>
              <a:rPr lang="fr-BE" noProof="0" dirty="0"/>
              <a:t>les informations ne sont collectées qu'une seule fois auprès des citoyens et des entreprises par le secteur public dans son ensemble</a:t>
            </a:r>
          </a:p>
          <a:p>
            <a:pPr lvl="1"/>
            <a:r>
              <a:rPr lang="fr-BE" noProof="0" dirty="0"/>
              <a:t>au moyen d’un canal choisi par les citoyens et les entreprises</a:t>
            </a:r>
          </a:p>
          <a:p>
            <a:pPr lvl="1"/>
            <a:r>
              <a:rPr lang="fr-BE" noProof="0" dirty="0"/>
              <a:t>de préférence, d’application à application</a:t>
            </a:r>
          </a:p>
          <a:p>
            <a:pPr lvl="1"/>
            <a:r>
              <a:rPr lang="fr-BE" noProof="0" dirty="0"/>
              <a:t>et avec la possibilité d’un contrôle de qualité par le fournisseur de l’information avant le transfert des informations</a:t>
            </a:r>
          </a:p>
          <a:p>
            <a:pPr lvl="0"/>
            <a:r>
              <a:rPr lang="fr-BE" noProof="0" dirty="0"/>
              <a:t>les informations collectées sont validées une seule fois</a:t>
            </a:r>
          </a:p>
          <a:p>
            <a:pPr lvl="1"/>
            <a:r>
              <a:rPr lang="fr-BE" noProof="0" dirty="0"/>
              <a:t>selon les critères de répartition des tâches établis</a:t>
            </a:r>
          </a:p>
          <a:p>
            <a:pPr lvl="1"/>
            <a:r>
              <a:rPr lang="fr-BE" noProof="0" dirty="0"/>
              <a:t>par l'acteur le plus habilité à le faire ou par celui qui a le plus grand intérêt à ce qu'elles soient validées correctement</a:t>
            </a:r>
          </a:p>
          <a:p>
            <a:endParaRPr lang="en-GB" noProof="0" dirty="0"/>
          </a:p>
        </p:txBody>
      </p:sp>
      <p:sp>
        <p:nvSpPr>
          <p:cNvPr id="2" name="Title 1"/>
          <p:cNvSpPr>
            <a:spLocks noGrp="1"/>
          </p:cNvSpPr>
          <p:nvPr>
            <p:ph type="title"/>
          </p:nvPr>
        </p:nvSpPr>
        <p:spPr/>
        <p:txBody>
          <a:bodyPr/>
          <a:lstStyle/>
          <a:p>
            <a:r>
              <a:rPr lang="fr-BE" noProof="0"/>
              <a:t>Gestion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37</a:t>
            </a:fld>
            <a:r>
              <a:rPr lang="fr-BE"/>
              <a:t> </a:t>
            </a:r>
          </a:p>
        </p:txBody>
      </p:sp>
    </p:spTree>
    <p:extLst>
      <p:ext uri="{BB962C8B-B14F-4D97-AF65-F5344CB8AC3E}">
        <p14:creationId xmlns:p14="http://schemas.microsoft.com/office/powerpoint/2010/main" val="4114588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r-FR" dirty="0"/>
              <a:t>un modèle de répartition des tâches a été défini permettant ainsi de savoir quel acteur conserve, gère et met à disposition quelles informations en tant que source authentique pour tous les utilisateurs autorisés</a:t>
            </a:r>
          </a:p>
          <a:p>
            <a:r>
              <a:rPr lang="fr-BE" noProof="0" dirty="0"/>
              <a:t>les informations peuvent être agrégées de manière flexible en fonction des concepts légaux changeants</a:t>
            </a:r>
          </a:p>
          <a:p>
            <a:pPr lvl="0"/>
            <a:r>
              <a:rPr lang="fr-BE" noProof="0" dirty="0"/>
              <a:t>tout acteur est tenu de signaler les erreurs supposées dans les informations à</a:t>
            </a:r>
            <a:r>
              <a:rPr lang="fr-BE" dirty="0"/>
              <a:t> l’acteur</a:t>
            </a:r>
            <a:r>
              <a:rPr lang="fr-BE" noProof="0" dirty="0"/>
              <a:t> qui doit les valider conformément à la répartition des tâches établie</a:t>
            </a:r>
          </a:p>
          <a:p>
            <a:pPr lvl="0"/>
            <a:r>
              <a:rPr lang="fr-BE" noProof="0" dirty="0"/>
              <a:t>tout acteur qui doit valider les informations conformément à la répartition des tâches définie est tenu d’examiner les erreurs supposées signalées, si nécessaire de les corriger et de mettre les informations corrigées à la disposition des acteurs intéressés connus</a:t>
            </a:r>
          </a:p>
          <a:p>
            <a:pPr lvl="0"/>
            <a:r>
              <a:rPr lang="fr-BE" noProof="0" dirty="0"/>
              <a:t>une fois recueillies et validées, les informations sont le plus possible stockées, gérées et échangées électroniquement pour éviter une réintroduction manuelle</a:t>
            </a:r>
          </a:p>
        </p:txBody>
      </p:sp>
      <p:sp>
        <p:nvSpPr>
          <p:cNvPr id="2" name="Title 1"/>
          <p:cNvSpPr>
            <a:spLocks noGrp="1"/>
          </p:cNvSpPr>
          <p:nvPr>
            <p:ph type="title"/>
          </p:nvPr>
        </p:nvSpPr>
        <p:spPr/>
        <p:txBody>
          <a:bodyPr/>
          <a:lstStyle/>
          <a:p>
            <a:r>
              <a:rPr lang="fr-BE" noProof="0"/>
              <a:t>Gestion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38</a:t>
            </a:fld>
            <a:r>
              <a:rPr lang="fr-BE"/>
              <a:t> </a:t>
            </a:r>
          </a:p>
        </p:txBody>
      </p:sp>
    </p:spTree>
    <p:extLst>
      <p:ext uri="{BB962C8B-B14F-4D97-AF65-F5344CB8AC3E}">
        <p14:creationId xmlns:p14="http://schemas.microsoft.com/office/powerpoint/2010/main" val="3132857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BE" noProof="0"/>
              <a:t>l’échange électronique d’informations est effectué à l’initiative de</a:t>
            </a:r>
          </a:p>
          <a:p>
            <a:pPr lvl="1"/>
            <a:r>
              <a:rPr lang="fr-BE" noProof="0"/>
              <a:t>l’acteur qui dispose des informations ou</a:t>
            </a:r>
          </a:p>
          <a:p>
            <a:pPr lvl="1"/>
            <a:r>
              <a:rPr lang="fr-BE" noProof="0"/>
              <a:t>l’acteur qui a besoin des informations ou</a:t>
            </a:r>
          </a:p>
          <a:p>
            <a:pPr lvl="1"/>
            <a:r>
              <a:rPr lang="fr-BE" noProof="0"/>
              <a:t>l’organisation qui gère le cadre d’interopérabilité</a:t>
            </a:r>
          </a:p>
          <a:p>
            <a:pPr lvl="0"/>
            <a:r>
              <a:rPr lang="fr-BE" noProof="0"/>
              <a:t>l’échange électronique d’informations s’opère au moyen d’un cadre d’interopérabilité fonctionnelle et technique qui évolue, progressivement mais en permanence, conformément aux standards ouverts de marché et est indépendant de la technique d’échange d’informations utilisée</a:t>
            </a:r>
          </a:p>
          <a:p>
            <a:pPr lvl="0"/>
            <a:r>
              <a:rPr lang="fr-BE" noProof="0"/>
              <a:t>les informations disponibles sont utilisées de façon proactive pour</a:t>
            </a:r>
          </a:p>
          <a:p>
            <a:pPr lvl="1"/>
            <a:r>
              <a:rPr lang="fr-BE" noProof="0"/>
              <a:t>l’octroi automatique de droits</a:t>
            </a:r>
          </a:p>
          <a:p>
            <a:pPr lvl="1"/>
            <a:r>
              <a:rPr lang="fr-BE" noProof="0"/>
              <a:t>le préremplissage lors de la collecte d’informations</a:t>
            </a:r>
          </a:p>
          <a:p>
            <a:endParaRPr lang="en-GB" noProof="0" dirty="0"/>
          </a:p>
        </p:txBody>
      </p:sp>
      <p:sp>
        <p:nvSpPr>
          <p:cNvPr id="2" name="Title 1"/>
          <p:cNvSpPr>
            <a:spLocks noGrp="1"/>
          </p:cNvSpPr>
          <p:nvPr>
            <p:ph type="title"/>
          </p:nvPr>
        </p:nvSpPr>
        <p:spPr/>
        <p:txBody>
          <a:bodyPr/>
          <a:lstStyle/>
          <a:p>
            <a:r>
              <a:rPr lang="fr-BE" noProof="0"/>
              <a:t>Gestion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39</a:t>
            </a:fld>
            <a:r>
              <a:rPr lang="fr-BE"/>
              <a:t> </a:t>
            </a:r>
          </a:p>
        </p:txBody>
      </p:sp>
    </p:spTree>
    <p:extLst>
      <p:ext uri="{BB962C8B-B14F-4D97-AF65-F5344CB8AC3E}">
        <p14:creationId xmlns:p14="http://schemas.microsoft.com/office/powerpoint/2010/main" val="3248789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BE" noProof="0" dirty="0"/>
              <a:t>la sécurité, la disponibilité, l'intégrité et la confidentialité des informations sont garanties par des mesures de sécurité intégrées — structurelles, institutionnelles, organisationnelles, relatives aux ressources humaines, techniques et autres — conformément aux politiques convenues</a:t>
            </a:r>
          </a:p>
          <a:p>
            <a:r>
              <a:rPr lang="fr-BE" noProof="0" dirty="0"/>
              <a:t>les données à caractère personnel sont uniquement utilisées à des fins conciliables avec les fins pour lesquelles elles ont été recueillies</a:t>
            </a:r>
          </a:p>
          <a:p>
            <a:r>
              <a:rPr lang="fr-BE" noProof="0" dirty="0"/>
              <a:t>les données à caractère personnel sont uniquement accessibles aux acteurs et utilisateurs mandatés à cette fin en fonction des besoins de l'entreprise, de la réglementation ou de l’application de la politique</a:t>
            </a:r>
          </a:p>
          <a:p>
            <a:r>
              <a:rPr lang="fr-BE" noProof="0" dirty="0"/>
              <a:t>l’autorisation d’accès aux données à caractère personnel est accordée par un Comité de sécurité de l'information, nommé par le Parlement, après qu’il ait été constaté que les conditions précitées sont remplies</a:t>
            </a:r>
          </a:p>
          <a:p>
            <a:r>
              <a:rPr lang="fr-BE" noProof="0" dirty="0"/>
              <a:t>les autorisations d’accès sont publiques</a:t>
            </a:r>
          </a:p>
          <a:p>
            <a:endParaRPr lang="en-GB" noProof="0" dirty="0"/>
          </a:p>
        </p:txBody>
      </p:sp>
      <p:sp>
        <p:nvSpPr>
          <p:cNvPr id="2" name="Title 1"/>
          <p:cNvSpPr>
            <a:spLocks noGrp="1"/>
          </p:cNvSpPr>
          <p:nvPr>
            <p:ph type="title"/>
          </p:nvPr>
        </p:nvSpPr>
        <p:spPr/>
        <p:txBody>
          <a:bodyPr/>
          <a:lstStyle/>
          <a:p>
            <a:r>
              <a:rPr lang="fr-BE" noProof="0"/>
              <a:t>Sécurité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40</a:t>
            </a:fld>
            <a:r>
              <a:rPr lang="fr-BE"/>
              <a:t> </a:t>
            </a:r>
          </a:p>
        </p:txBody>
      </p:sp>
    </p:spTree>
    <p:extLst>
      <p:ext uri="{BB962C8B-B14F-4D97-AF65-F5344CB8AC3E}">
        <p14:creationId xmlns:p14="http://schemas.microsoft.com/office/powerpoint/2010/main" val="4095639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2"/>
          <p:cNvSpPr>
            <a:spLocks noGrp="1"/>
          </p:cNvSpPr>
          <p:nvPr>
            <p:ph idx="1"/>
          </p:nvPr>
        </p:nvSpPr>
        <p:spPr/>
        <p:txBody>
          <a:bodyPr/>
          <a:lstStyle/>
          <a:p>
            <a:r>
              <a:rPr lang="fr-BE" noProof="0" dirty="0"/>
              <a:t>tout échange électronique actuel de données à caractère personnel doit transiter par un tiers de confiance indépendant et faire l'objet d'un contrôle préventif par ce tiers de confiance afin de vérifier sa conformité avec les autorisations d'accès en vigueur</a:t>
            </a:r>
          </a:p>
          <a:p>
            <a:r>
              <a:rPr lang="fr-FR" dirty="0"/>
              <a:t>tout échange électronique de données à caractère personnel fait l’objet d’une prise de traces, pour pouvoir tracer par la suite, le cas échéant, un usage impropre</a:t>
            </a:r>
          </a:p>
          <a:p>
            <a:r>
              <a:rPr lang="fr-BE" noProof="0" dirty="0"/>
              <a:t>chaque fois que les informations sont utilisées pour une décision, les informations utilisées sont communiquées à l’intéressé lors de la notification de la décision </a:t>
            </a:r>
          </a:p>
          <a:p>
            <a:r>
              <a:rPr lang="fr-BE" noProof="0" dirty="0"/>
              <a:t>toute personne a un droit de consultation et de rectification de ses propres données à caractère personnel</a:t>
            </a:r>
          </a:p>
          <a:p>
            <a:r>
              <a:rPr lang="fr-BE" noProof="0" dirty="0"/>
              <a:t>tout acteur du secteur social dispose d’un conseiller en sécurité de l’information ayant des missions de conseil, de stimulation, de documentation et de contrôle</a:t>
            </a:r>
          </a:p>
        </p:txBody>
      </p:sp>
      <p:sp>
        <p:nvSpPr>
          <p:cNvPr id="2" name="Title 1"/>
          <p:cNvSpPr>
            <a:spLocks noGrp="1"/>
          </p:cNvSpPr>
          <p:nvPr>
            <p:ph type="title"/>
          </p:nvPr>
        </p:nvSpPr>
        <p:spPr/>
        <p:txBody>
          <a:bodyPr/>
          <a:lstStyle/>
          <a:p>
            <a:r>
              <a:rPr lang="fr-BE" noProof="0"/>
              <a:t>Sécurité de l’information</a:t>
            </a:r>
          </a:p>
        </p:txBody>
      </p:sp>
      <p:sp>
        <p:nvSpPr>
          <p:cNvPr id="3" name="Slide Number Placeholder 2"/>
          <p:cNvSpPr>
            <a:spLocks noGrp="1"/>
          </p:cNvSpPr>
          <p:nvPr>
            <p:ph type="sldNum" sz="quarter" idx="4"/>
          </p:nvPr>
        </p:nvSpPr>
        <p:spPr/>
        <p:txBody>
          <a:bodyPr/>
          <a:lstStyle/>
          <a:p>
            <a:r>
              <a:rPr lang="fr-BE"/>
              <a:t> </a:t>
            </a:r>
            <a:fld id="{30A9230E-FFBB-4CCB-ABD7-198084EDE768}" type="slidenum">
              <a:rPr lang="fr-BE" smtClean="0"/>
              <a:pPr/>
              <a:t>41</a:t>
            </a:fld>
            <a:r>
              <a:rPr lang="fr-BE"/>
              <a:t> </a:t>
            </a:r>
          </a:p>
        </p:txBody>
      </p:sp>
    </p:spTree>
    <p:extLst>
      <p:ext uri="{BB962C8B-B14F-4D97-AF65-F5344CB8AC3E}">
        <p14:creationId xmlns:p14="http://schemas.microsoft.com/office/powerpoint/2010/main" val="278079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fr-BE" noProof="0"/>
              <a:t>transcription légale</a:t>
            </a:r>
          </a:p>
          <a:p>
            <a:pPr lvl="1"/>
            <a:r>
              <a:rPr lang="fr-BE" noProof="0"/>
              <a:t>des principes communs de gestion des informations</a:t>
            </a:r>
          </a:p>
          <a:p>
            <a:pPr lvl="1"/>
            <a:r>
              <a:rPr lang="fr-BE" noProof="0"/>
              <a:t>des principes fondamentaux de sécurité de l’information et de protection de la vie privée</a:t>
            </a:r>
          </a:p>
          <a:p>
            <a:pPr lvl="1"/>
            <a:r>
              <a:rPr lang="fr-BE" noProof="0"/>
              <a:t>de l’obligation d’utiliser des clés d’identification uniques</a:t>
            </a:r>
          </a:p>
          <a:p>
            <a:r>
              <a:rPr lang="fr-BE" noProof="0"/>
              <a:t>création d’une institution publique (p.ex. BCSS, Plate-forme eHealth) qui joue un rôle moteur</a:t>
            </a:r>
          </a:p>
          <a:p>
            <a:pPr lvl="1"/>
            <a:r>
              <a:rPr lang="fr-BE" noProof="0"/>
              <a:t>mission et tâches</a:t>
            </a:r>
          </a:p>
          <a:p>
            <a:pPr lvl="1"/>
            <a:r>
              <a:rPr lang="fr-BE" noProof="0"/>
              <a:t>gouvernance</a:t>
            </a:r>
          </a:p>
          <a:p>
            <a:pPr lvl="1"/>
            <a:r>
              <a:rPr lang="fr-BE" noProof="0"/>
              <a:t>principes de financement</a:t>
            </a:r>
          </a:p>
          <a:p>
            <a:r>
              <a:rPr lang="fr-BE" noProof="0"/>
              <a:t>création d'un comité de contrôle chargé de la sécurité de l'information et de la protection de la vie privée</a:t>
            </a:r>
          </a:p>
          <a:p>
            <a:r>
              <a:rPr lang="fr-BE" noProof="0"/>
              <a:t>valeur probante du stockage et de l'échange d'informations électroniques</a:t>
            </a:r>
          </a:p>
          <a:p>
            <a:r>
              <a:rPr lang="fr-BE" noProof="0"/>
              <a:t>sanctions en cas d’abus du système</a:t>
            </a:r>
          </a:p>
          <a:p>
            <a:r>
              <a:rPr lang="fr-BE" noProof="0"/>
              <a:t>progressivement, coordination ou harmonisation des concepts légaux de base</a:t>
            </a:r>
          </a:p>
          <a:p>
            <a:r>
              <a:rPr lang="fr-BE" noProof="0"/>
              <a:t>progressivement, adaptation des processus métier prévus par la loi</a:t>
            </a:r>
          </a:p>
          <a:p>
            <a:endParaRPr lang="en-GB" noProof="0" dirty="0"/>
          </a:p>
        </p:txBody>
      </p:sp>
      <p:sp>
        <p:nvSpPr>
          <p:cNvPr id="24578" name="Title 1"/>
          <p:cNvSpPr>
            <a:spLocks noGrp="1"/>
          </p:cNvSpPr>
          <p:nvPr>
            <p:ph type="title"/>
          </p:nvPr>
        </p:nvSpPr>
        <p:spPr/>
        <p:txBody>
          <a:bodyPr/>
          <a:lstStyle/>
          <a:p>
            <a:r>
              <a:rPr lang="fr-BE" noProof="0"/>
              <a:t>Modifications législatives utiles</a:t>
            </a:r>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42</a:t>
            </a:fld>
            <a:r>
              <a:rPr lang="fr-BE"/>
              <a:t> </a:t>
            </a:r>
          </a:p>
        </p:txBody>
      </p:sp>
    </p:spTree>
    <p:extLst>
      <p:ext uri="{BB962C8B-B14F-4D97-AF65-F5344CB8AC3E}">
        <p14:creationId xmlns:p14="http://schemas.microsoft.com/office/powerpoint/2010/main" val="3714250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F6586F-8E44-4795-A683-55ECDCD0015E}"/>
              </a:ext>
            </a:extLst>
          </p:cNvPr>
          <p:cNvSpPr>
            <a:spLocks noGrp="1"/>
          </p:cNvSpPr>
          <p:nvPr>
            <p:ph type="sldNum" sz="quarter" idx="4"/>
          </p:nvPr>
        </p:nvSpPr>
        <p:spPr>
          <a:xfrm>
            <a:off x="4691360" y="6561853"/>
            <a:ext cx="2844800" cy="365125"/>
          </a:xfrm>
        </p:spPr>
        <p:txBody>
          <a:bodyPr/>
          <a:lstStyle/>
          <a:p>
            <a:r>
              <a:rPr lang="fr-BE"/>
              <a:t> </a:t>
            </a:r>
            <a:fld id="{30A9230E-FFBB-4CCB-ABD7-198084EDE768}" type="slidenum">
              <a:rPr lang="fr-BE" smtClean="0"/>
              <a:pPr/>
              <a:t>43</a:t>
            </a:fld>
            <a:r>
              <a:rPr lang="fr-BE"/>
              <a:t> </a:t>
            </a:r>
          </a:p>
        </p:txBody>
      </p:sp>
      <p:sp>
        <p:nvSpPr>
          <p:cNvPr id="5" name="Title 4">
            <a:extLst>
              <a:ext uri="{FF2B5EF4-FFF2-40B4-BE49-F238E27FC236}">
                <a16:creationId xmlns:a16="http://schemas.microsoft.com/office/drawing/2014/main" id="{CEEDFB9D-DCC5-414B-BA03-D6847D09F635}"/>
              </a:ext>
            </a:extLst>
          </p:cNvPr>
          <p:cNvSpPr>
            <a:spLocks noGrp="1"/>
          </p:cNvSpPr>
          <p:nvPr>
            <p:ph type="title"/>
          </p:nvPr>
        </p:nvSpPr>
        <p:spPr>
          <a:xfrm>
            <a:off x="407368" y="-27384"/>
            <a:ext cx="11305256" cy="864096"/>
          </a:xfrm>
        </p:spPr>
        <p:txBody>
          <a:bodyPr/>
          <a:lstStyle/>
          <a:p>
            <a:r>
              <a:rPr lang="fr-BE" noProof="0"/>
              <a:t>Architecture d'entreprise au niveau national : cadre</a:t>
            </a:r>
          </a:p>
        </p:txBody>
      </p:sp>
      <p:grpSp>
        <p:nvGrpSpPr>
          <p:cNvPr id="144" name="Group 143">
            <a:extLst>
              <a:ext uri="{FF2B5EF4-FFF2-40B4-BE49-F238E27FC236}">
                <a16:creationId xmlns:a16="http://schemas.microsoft.com/office/drawing/2014/main" id="{F750CD2B-2885-461E-B0E9-AA69E5946055}"/>
              </a:ext>
            </a:extLst>
          </p:cNvPr>
          <p:cNvGrpSpPr/>
          <p:nvPr/>
        </p:nvGrpSpPr>
        <p:grpSpPr>
          <a:xfrm>
            <a:off x="1742004" y="1584357"/>
            <a:ext cx="8640000" cy="999117"/>
            <a:chOff x="1742004" y="1475850"/>
            <a:chExt cx="8640000" cy="999117"/>
          </a:xfrm>
        </p:grpSpPr>
        <p:sp>
          <p:nvSpPr>
            <p:cNvPr id="145" name="Rounded Rectangle 100">
              <a:extLst>
                <a:ext uri="{FF2B5EF4-FFF2-40B4-BE49-F238E27FC236}">
                  <a16:creationId xmlns:a16="http://schemas.microsoft.com/office/drawing/2014/main" id="{A8413A51-F8E3-4650-A1AC-D46F23801E0A}"/>
                </a:ext>
              </a:extLst>
            </p:cNvPr>
            <p:cNvSpPr/>
            <p:nvPr/>
          </p:nvSpPr>
          <p:spPr>
            <a:xfrm>
              <a:off x="1750713" y="1487001"/>
              <a:ext cx="2282232" cy="987966"/>
            </a:xfrm>
            <a:prstGeom prst="roundRect">
              <a:avLst/>
            </a:prstGeom>
            <a:solidFill>
              <a:sysClr val="window" lastClr="FFFFF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46" name="Rounded Rectangle 16">
              <a:extLst>
                <a:ext uri="{FF2B5EF4-FFF2-40B4-BE49-F238E27FC236}">
                  <a16:creationId xmlns:a16="http://schemas.microsoft.com/office/drawing/2014/main" id="{1FA0052F-E572-489D-96C2-F941C033DE50}"/>
                </a:ext>
              </a:extLst>
            </p:cNvPr>
            <p:cNvSpPr/>
            <p:nvPr/>
          </p:nvSpPr>
          <p:spPr>
            <a:xfrm>
              <a:off x="8099772" y="1475850"/>
              <a:ext cx="2282232" cy="987966"/>
            </a:xfrm>
            <a:prstGeom prst="round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47" name="Rectangle 146">
              <a:extLst>
                <a:ext uri="{FF2B5EF4-FFF2-40B4-BE49-F238E27FC236}">
                  <a16:creationId xmlns:a16="http://schemas.microsoft.com/office/drawing/2014/main" id="{A39E3CF5-3156-41E1-8811-28BBF66BC883}"/>
                </a:ext>
              </a:extLst>
            </p:cNvPr>
            <p:cNvSpPr/>
            <p:nvPr/>
          </p:nvSpPr>
          <p:spPr>
            <a:xfrm>
              <a:off x="6062004" y="1475850"/>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48" name="Rectangle 147">
              <a:extLst>
                <a:ext uri="{FF2B5EF4-FFF2-40B4-BE49-F238E27FC236}">
                  <a16:creationId xmlns:a16="http://schemas.microsoft.com/office/drawing/2014/main" id="{FA65B9D6-E4F1-4C9B-84A6-20C13ED9FA06}"/>
                </a:ext>
              </a:extLst>
            </p:cNvPr>
            <p:cNvSpPr/>
            <p:nvPr/>
          </p:nvSpPr>
          <p:spPr>
            <a:xfrm>
              <a:off x="3902004" y="1475850"/>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a:ea typeface="+mn-ea"/>
                <a:cs typeface="+mn-cs"/>
              </a:endParaRPr>
            </a:p>
          </p:txBody>
        </p:sp>
        <p:sp>
          <p:nvSpPr>
            <p:cNvPr id="149" name="Rounded Rectangle 3">
              <a:extLst>
                <a:ext uri="{FF2B5EF4-FFF2-40B4-BE49-F238E27FC236}">
                  <a16:creationId xmlns:a16="http://schemas.microsoft.com/office/drawing/2014/main" id="{2D7D6488-0D81-4C9A-B193-8D8ABED8DD8C}"/>
                </a:ext>
              </a:extLst>
            </p:cNvPr>
            <p:cNvSpPr/>
            <p:nvPr/>
          </p:nvSpPr>
          <p:spPr>
            <a:xfrm>
              <a:off x="1742004" y="1475850"/>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50" name="TextBox 149">
              <a:extLst>
                <a:ext uri="{FF2B5EF4-FFF2-40B4-BE49-F238E27FC236}">
                  <a16:creationId xmlns:a16="http://schemas.microsoft.com/office/drawing/2014/main" id="{3F148AE2-0257-4D51-ACA3-DA2E61B00DDA}"/>
                </a:ext>
              </a:extLst>
            </p:cNvPr>
            <p:cNvSpPr txBox="1"/>
            <p:nvPr/>
          </p:nvSpPr>
          <p:spPr>
            <a:xfrm>
              <a:off x="4097311" y="1954780"/>
              <a:ext cx="172675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prstClr val="white"/>
                  </a:solidFill>
                  <a:effectLst/>
                  <a:uLnTx/>
                  <a:uFillTx/>
                  <a:latin typeface="Fira Sans"/>
                </a:rPr>
                <a:t>Sécurité sociale</a:t>
              </a:r>
            </a:p>
          </p:txBody>
        </p:sp>
        <p:sp>
          <p:nvSpPr>
            <p:cNvPr id="151" name="TextBox 150">
              <a:extLst>
                <a:ext uri="{FF2B5EF4-FFF2-40B4-BE49-F238E27FC236}">
                  <a16:creationId xmlns:a16="http://schemas.microsoft.com/office/drawing/2014/main" id="{1C1021DA-56D1-49EC-B91E-2641A791729C}"/>
                </a:ext>
              </a:extLst>
            </p:cNvPr>
            <p:cNvSpPr txBox="1"/>
            <p:nvPr/>
          </p:nvSpPr>
          <p:spPr>
            <a:xfrm>
              <a:off x="6683993" y="1947727"/>
              <a:ext cx="88357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prstClr val="white"/>
                  </a:solidFill>
                  <a:effectLst/>
                  <a:uLnTx/>
                  <a:uFillTx/>
                  <a:latin typeface="Fira Sans"/>
                </a:rPr>
                <a:t>Santé</a:t>
              </a:r>
            </a:p>
          </p:txBody>
        </p:sp>
        <p:pic>
          <p:nvPicPr>
            <p:cNvPr id="152" name="Picture 151">
              <a:extLst>
                <a:ext uri="{FF2B5EF4-FFF2-40B4-BE49-F238E27FC236}">
                  <a16:creationId xmlns:a16="http://schemas.microsoft.com/office/drawing/2014/main" id="{9E72EB8E-41A0-4C69-98A0-3B2DDEFF12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894" b="-6207"/>
            <a:stretch/>
          </p:blipFill>
          <p:spPr>
            <a:xfrm>
              <a:off x="4805160" y="1565384"/>
              <a:ext cx="394140" cy="382343"/>
            </a:xfrm>
            <a:prstGeom prst="rect">
              <a:avLst/>
            </a:prstGeom>
          </p:spPr>
        </p:pic>
        <p:pic>
          <p:nvPicPr>
            <p:cNvPr id="153" name="Picture 152">
              <a:extLst>
                <a:ext uri="{FF2B5EF4-FFF2-40B4-BE49-F238E27FC236}">
                  <a16:creationId xmlns:a16="http://schemas.microsoft.com/office/drawing/2014/main" id="{A56553F4-F7A5-4A7F-A133-571CAA0102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2450" y="1497523"/>
              <a:ext cx="342890" cy="468000"/>
            </a:xfrm>
            <a:prstGeom prst="rect">
              <a:avLst/>
            </a:prstGeom>
          </p:spPr>
        </p:pic>
        <p:sp>
          <p:nvSpPr>
            <p:cNvPr id="154" name="TextBox 153">
              <a:extLst>
                <a:ext uri="{FF2B5EF4-FFF2-40B4-BE49-F238E27FC236}">
                  <a16:creationId xmlns:a16="http://schemas.microsoft.com/office/drawing/2014/main" id="{2883BE40-041C-430C-9F33-03A184D61678}"/>
                </a:ext>
              </a:extLst>
            </p:cNvPr>
            <p:cNvSpPr txBox="1"/>
            <p:nvPr/>
          </p:nvSpPr>
          <p:spPr>
            <a:xfrm>
              <a:off x="8908306" y="1965152"/>
              <a:ext cx="78739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prstClr val="white"/>
                  </a:solidFill>
                  <a:effectLst/>
                  <a:uLnTx/>
                  <a:uFillTx/>
                  <a:latin typeface="Fira Sans"/>
                </a:rPr>
                <a:t>Autre</a:t>
              </a:r>
            </a:p>
          </p:txBody>
        </p:sp>
        <p:sp>
          <p:nvSpPr>
            <p:cNvPr id="155" name="TextBox 154">
              <a:extLst>
                <a:ext uri="{FF2B5EF4-FFF2-40B4-BE49-F238E27FC236}">
                  <a16:creationId xmlns:a16="http://schemas.microsoft.com/office/drawing/2014/main" id="{92D86556-64CA-45C3-A183-A07DFAB2DC6D}"/>
                </a:ext>
              </a:extLst>
            </p:cNvPr>
            <p:cNvSpPr txBox="1"/>
            <p:nvPr/>
          </p:nvSpPr>
          <p:spPr>
            <a:xfrm>
              <a:off x="2012897" y="1769282"/>
              <a:ext cx="112242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Domaines</a:t>
              </a:r>
            </a:p>
          </p:txBody>
        </p:sp>
      </p:grpSp>
      <p:grpSp>
        <p:nvGrpSpPr>
          <p:cNvPr id="156" name="Group 155">
            <a:extLst>
              <a:ext uri="{FF2B5EF4-FFF2-40B4-BE49-F238E27FC236}">
                <a16:creationId xmlns:a16="http://schemas.microsoft.com/office/drawing/2014/main" id="{73EFBA66-6CD9-4609-AD0B-CD26A1E9068E}"/>
              </a:ext>
            </a:extLst>
          </p:cNvPr>
          <p:cNvGrpSpPr/>
          <p:nvPr/>
        </p:nvGrpSpPr>
        <p:grpSpPr>
          <a:xfrm>
            <a:off x="1742004" y="3978793"/>
            <a:ext cx="8640000" cy="1008033"/>
            <a:chOff x="1742004" y="3870286"/>
            <a:chExt cx="8640000" cy="1008033"/>
          </a:xfrm>
        </p:grpSpPr>
        <p:sp>
          <p:nvSpPr>
            <p:cNvPr id="157" name="Rounded Rectangle 98">
              <a:extLst>
                <a:ext uri="{FF2B5EF4-FFF2-40B4-BE49-F238E27FC236}">
                  <a16:creationId xmlns:a16="http://schemas.microsoft.com/office/drawing/2014/main" id="{D822C2B9-5B85-4172-9C8B-71D6F348687F}"/>
                </a:ext>
              </a:extLst>
            </p:cNvPr>
            <p:cNvSpPr/>
            <p:nvPr/>
          </p:nvSpPr>
          <p:spPr>
            <a:xfrm>
              <a:off x="1750713" y="3890353"/>
              <a:ext cx="2282232" cy="987966"/>
            </a:xfrm>
            <a:prstGeom prst="roundRect">
              <a:avLst/>
            </a:prstGeom>
            <a:solidFill>
              <a:sysClr val="window" lastClr="FFFFFF"/>
            </a:solid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58" name="Rounded Rectangle 18">
              <a:extLst>
                <a:ext uri="{FF2B5EF4-FFF2-40B4-BE49-F238E27FC236}">
                  <a16:creationId xmlns:a16="http://schemas.microsoft.com/office/drawing/2014/main" id="{84ACF427-999E-4EB6-86FC-13A2D2E123ED}"/>
                </a:ext>
              </a:extLst>
            </p:cNvPr>
            <p:cNvSpPr/>
            <p:nvPr/>
          </p:nvSpPr>
          <p:spPr>
            <a:xfrm>
              <a:off x="8099772" y="3879202"/>
              <a:ext cx="2282232" cy="987966"/>
            </a:xfrm>
            <a:prstGeom prst="roundRect">
              <a:avLst/>
            </a:prstGeom>
            <a:solidFill>
              <a:srgbClr val="EA4F5F">
                <a:lumMod val="40000"/>
                <a:lumOff val="6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59" name="Rectangle 158">
              <a:extLst>
                <a:ext uri="{FF2B5EF4-FFF2-40B4-BE49-F238E27FC236}">
                  <a16:creationId xmlns:a16="http://schemas.microsoft.com/office/drawing/2014/main" id="{3F55BA62-6755-48F3-AFD3-29EDD26325E0}"/>
                </a:ext>
              </a:extLst>
            </p:cNvPr>
            <p:cNvSpPr/>
            <p:nvPr/>
          </p:nvSpPr>
          <p:spPr>
            <a:xfrm>
              <a:off x="8222004" y="3870286"/>
              <a:ext cx="1080000" cy="987966"/>
            </a:xfrm>
            <a:prstGeom prst="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0" name="Rectangle 159">
              <a:extLst>
                <a:ext uri="{FF2B5EF4-FFF2-40B4-BE49-F238E27FC236}">
                  <a16:creationId xmlns:a16="http://schemas.microsoft.com/office/drawing/2014/main" id="{1892DA4B-1873-4E81-8657-4FCB251D08CB}"/>
                </a:ext>
              </a:extLst>
            </p:cNvPr>
            <p:cNvSpPr/>
            <p:nvPr/>
          </p:nvSpPr>
          <p:spPr>
            <a:xfrm>
              <a:off x="6062004" y="3879202"/>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1" name="Rectangle 160">
              <a:extLst>
                <a:ext uri="{FF2B5EF4-FFF2-40B4-BE49-F238E27FC236}">
                  <a16:creationId xmlns:a16="http://schemas.microsoft.com/office/drawing/2014/main" id="{3165C015-7818-4010-B712-5BD25D7E64DA}"/>
                </a:ext>
              </a:extLst>
            </p:cNvPr>
            <p:cNvSpPr/>
            <p:nvPr/>
          </p:nvSpPr>
          <p:spPr>
            <a:xfrm>
              <a:off x="7142004" y="3881763"/>
              <a:ext cx="1080000" cy="987966"/>
            </a:xfrm>
            <a:prstGeom prst="rect">
              <a:avLst/>
            </a:prstGeom>
            <a:solidFill>
              <a:srgbClr val="9DD7E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2" name="Rectangle 161">
              <a:extLst>
                <a:ext uri="{FF2B5EF4-FFF2-40B4-BE49-F238E27FC236}">
                  <a16:creationId xmlns:a16="http://schemas.microsoft.com/office/drawing/2014/main" id="{1B07EBD2-E7D8-4161-9A91-057F6EA94336}"/>
                </a:ext>
              </a:extLst>
            </p:cNvPr>
            <p:cNvSpPr/>
            <p:nvPr/>
          </p:nvSpPr>
          <p:spPr>
            <a:xfrm>
              <a:off x="3902004" y="3879202"/>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3" name="Rectangle 162">
              <a:extLst>
                <a:ext uri="{FF2B5EF4-FFF2-40B4-BE49-F238E27FC236}">
                  <a16:creationId xmlns:a16="http://schemas.microsoft.com/office/drawing/2014/main" id="{151D34F0-14FF-4C88-8C79-56F2E95B758A}"/>
                </a:ext>
              </a:extLst>
            </p:cNvPr>
            <p:cNvSpPr/>
            <p:nvPr/>
          </p:nvSpPr>
          <p:spPr>
            <a:xfrm>
              <a:off x="4982004" y="3879202"/>
              <a:ext cx="1080000" cy="987966"/>
            </a:xfrm>
            <a:prstGeom prst="rect">
              <a:avLst/>
            </a:prstGeom>
            <a:solidFill>
              <a:srgbClr val="8ED9D9"/>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4" name="Rounded Rectangle 6">
              <a:extLst>
                <a:ext uri="{FF2B5EF4-FFF2-40B4-BE49-F238E27FC236}">
                  <a16:creationId xmlns:a16="http://schemas.microsoft.com/office/drawing/2014/main" id="{DB27384E-3AE5-4B9E-9E55-570836A96F5F}"/>
                </a:ext>
              </a:extLst>
            </p:cNvPr>
            <p:cNvSpPr/>
            <p:nvPr/>
          </p:nvSpPr>
          <p:spPr>
            <a:xfrm>
              <a:off x="1742004" y="3879202"/>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5" name="TextBox 164">
              <a:extLst>
                <a:ext uri="{FF2B5EF4-FFF2-40B4-BE49-F238E27FC236}">
                  <a16:creationId xmlns:a16="http://schemas.microsoft.com/office/drawing/2014/main" id="{F6C8B1FC-5CFD-4185-9ADB-1FCCFADB5DEB}"/>
                </a:ext>
              </a:extLst>
            </p:cNvPr>
            <p:cNvSpPr txBox="1"/>
            <p:nvPr/>
          </p:nvSpPr>
          <p:spPr>
            <a:xfrm>
              <a:off x="2012898" y="4082906"/>
              <a:ext cx="1581715" cy="6155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Processus</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srgbClr val="00A7E7">
                      <a:lumMod val="75000"/>
                    </a:srgbClr>
                  </a:solidFill>
                  <a:effectLst/>
                  <a:uLnTx/>
                  <a:uFillTx/>
                  <a:latin typeface="Fira Sans"/>
                </a:rPr>
                <a:t>Générique &amp; réutilisable</a:t>
              </a:r>
            </a:p>
          </p:txBody>
        </p:sp>
        <p:grpSp>
          <p:nvGrpSpPr>
            <p:cNvPr id="166" name="Group 165">
              <a:extLst>
                <a:ext uri="{FF2B5EF4-FFF2-40B4-BE49-F238E27FC236}">
                  <a16:creationId xmlns:a16="http://schemas.microsoft.com/office/drawing/2014/main" id="{050E1719-5A1B-4691-96C0-398CE937F80C}"/>
                </a:ext>
              </a:extLst>
            </p:cNvPr>
            <p:cNvGrpSpPr/>
            <p:nvPr/>
          </p:nvGrpSpPr>
          <p:grpSpPr>
            <a:xfrm>
              <a:off x="4126209" y="4009191"/>
              <a:ext cx="295620" cy="295620"/>
              <a:chOff x="4233021" y="4113673"/>
              <a:chExt cx="348420" cy="348420"/>
            </a:xfrm>
          </p:grpSpPr>
          <p:pic>
            <p:nvPicPr>
              <p:cNvPr id="203" name="Picture 202">
                <a:extLst>
                  <a:ext uri="{FF2B5EF4-FFF2-40B4-BE49-F238E27FC236}">
                    <a16:creationId xmlns:a16="http://schemas.microsoft.com/office/drawing/2014/main" id="{D7C8123D-2B2A-4E61-AF29-4DB1C9F42E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204" name="Oval 203">
                <a:extLst>
                  <a:ext uri="{FF2B5EF4-FFF2-40B4-BE49-F238E27FC236}">
                    <a16:creationId xmlns:a16="http://schemas.microsoft.com/office/drawing/2014/main" id="{EC7F50F8-0550-4A94-8CBE-7CBADB305E4A}"/>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67" name="Group 166">
              <a:extLst>
                <a:ext uri="{FF2B5EF4-FFF2-40B4-BE49-F238E27FC236}">
                  <a16:creationId xmlns:a16="http://schemas.microsoft.com/office/drawing/2014/main" id="{68A95726-0668-483A-B9A3-3358D1C6B871}"/>
                </a:ext>
              </a:extLst>
            </p:cNvPr>
            <p:cNvGrpSpPr/>
            <p:nvPr/>
          </p:nvGrpSpPr>
          <p:grpSpPr>
            <a:xfrm>
              <a:off x="4529437" y="4250337"/>
              <a:ext cx="295620" cy="295620"/>
              <a:chOff x="4233021" y="4113673"/>
              <a:chExt cx="348420" cy="348420"/>
            </a:xfrm>
          </p:grpSpPr>
          <p:pic>
            <p:nvPicPr>
              <p:cNvPr id="201" name="Picture 200">
                <a:extLst>
                  <a:ext uri="{FF2B5EF4-FFF2-40B4-BE49-F238E27FC236}">
                    <a16:creationId xmlns:a16="http://schemas.microsoft.com/office/drawing/2014/main" id="{F1E88769-05D0-44D8-BABF-BEC5CF4C4D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202" name="Oval 201">
                <a:extLst>
                  <a:ext uri="{FF2B5EF4-FFF2-40B4-BE49-F238E27FC236}">
                    <a16:creationId xmlns:a16="http://schemas.microsoft.com/office/drawing/2014/main" id="{CF984488-675D-4F86-B38D-9DC60D63895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68" name="Group 167">
              <a:extLst>
                <a:ext uri="{FF2B5EF4-FFF2-40B4-BE49-F238E27FC236}">
                  <a16:creationId xmlns:a16="http://schemas.microsoft.com/office/drawing/2014/main" id="{00F16777-836C-4562-950A-90EAC8DA2597}"/>
                </a:ext>
              </a:extLst>
            </p:cNvPr>
            <p:cNvGrpSpPr/>
            <p:nvPr/>
          </p:nvGrpSpPr>
          <p:grpSpPr>
            <a:xfrm>
              <a:off x="6257935" y="3979001"/>
              <a:ext cx="295620" cy="295620"/>
              <a:chOff x="4233021" y="4113673"/>
              <a:chExt cx="348420" cy="348420"/>
            </a:xfrm>
          </p:grpSpPr>
          <p:pic>
            <p:nvPicPr>
              <p:cNvPr id="199" name="Picture 198">
                <a:extLst>
                  <a:ext uri="{FF2B5EF4-FFF2-40B4-BE49-F238E27FC236}">
                    <a16:creationId xmlns:a16="http://schemas.microsoft.com/office/drawing/2014/main" id="{B3A3BF00-E24B-4086-837D-A9663D9C61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200" name="Oval 199">
                <a:extLst>
                  <a:ext uri="{FF2B5EF4-FFF2-40B4-BE49-F238E27FC236}">
                    <a16:creationId xmlns:a16="http://schemas.microsoft.com/office/drawing/2014/main" id="{3B66F00C-0133-48F1-90D8-82D6071309F2}"/>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69" name="Group 168">
              <a:extLst>
                <a:ext uri="{FF2B5EF4-FFF2-40B4-BE49-F238E27FC236}">
                  <a16:creationId xmlns:a16="http://schemas.microsoft.com/office/drawing/2014/main" id="{88C3D8B6-6226-4EEA-9224-A7C87E4B8464}"/>
                </a:ext>
              </a:extLst>
            </p:cNvPr>
            <p:cNvGrpSpPr/>
            <p:nvPr/>
          </p:nvGrpSpPr>
          <p:grpSpPr>
            <a:xfrm>
              <a:off x="7470792" y="4009191"/>
              <a:ext cx="295620" cy="295620"/>
              <a:chOff x="4233021" y="4113673"/>
              <a:chExt cx="348420" cy="348420"/>
            </a:xfrm>
          </p:grpSpPr>
          <p:pic>
            <p:nvPicPr>
              <p:cNvPr id="197" name="Picture 196">
                <a:extLst>
                  <a:ext uri="{FF2B5EF4-FFF2-40B4-BE49-F238E27FC236}">
                    <a16:creationId xmlns:a16="http://schemas.microsoft.com/office/drawing/2014/main" id="{234FA493-EE0D-4746-8915-C1312AC3FA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98" name="Oval 197">
                <a:extLst>
                  <a:ext uri="{FF2B5EF4-FFF2-40B4-BE49-F238E27FC236}">
                    <a16:creationId xmlns:a16="http://schemas.microsoft.com/office/drawing/2014/main" id="{591A2EE5-7292-43CF-9B34-A0E9162FC6C4}"/>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0" name="Group 169">
              <a:extLst>
                <a:ext uri="{FF2B5EF4-FFF2-40B4-BE49-F238E27FC236}">
                  <a16:creationId xmlns:a16="http://schemas.microsoft.com/office/drawing/2014/main" id="{5F9FE913-6F6A-45BF-9B45-FA5FB14D12B5}"/>
                </a:ext>
              </a:extLst>
            </p:cNvPr>
            <p:cNvGrpSpPr/>
            <p:nvPr/>
          </p:nvGrpSpPr>
          <p:grpSpPr>
            <a:xfrm>
              <a:off x="7512827" y="4455884"/>
              <a:ext cx="295620" cy="295620"/>
              <a:chOff x="4233021" y="4113673"/>
              <a:chExt cx="348420" cy="348420"/>
            </a:xfrm>
          </p:grpSpPr>
          <p:pic>
            <p:nvPicPr>
              <p:cNvPr id="195" name="Picture 194">
                <a:extLst>
                  <a:ext uri="{FF2B5EF4-FFF2-40B4-BE49-F238E27FC236}">
                    <a16:creationId xmlns:a16="http://schemas.microsoft.com/office/drawing/2014/main" id="{4C43D6EC-DFA0-4828-A01A-5CFFB40912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96" name="Oval 195">
                <a:extLst>
                  <a:ext uri="{FF2B5EF4-FFF2-40B4-BE49-F238E27FC236}">
                    <a16:creationId xmlns:a16="http://schemas.microsoft.com/office/drawing/2014/main" id="{5C702ECF-C2C0-409F-AE58-B9FBBCAFED22}"/>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1" name="Group 170">
              <a:extLst>
                <a:ext uri="{FF2B5EF4-FFF2-40B4-BE49-F238E27FC236}">
                  <a16:creationId xmlns:a16="http://schemas.microsoft.com/office/drawing/2014/main" id="{12F94BBA-9510-4DF8-8844-071AA3460513}"/>
                </a:ext>
              </a:extLst>
            </p:cNvPr>
            <p:cNvGrpSpPr/>
            <p:nvPr/>
          </p:nvGrpSpPr>
          <p:grpSpPr>
            <a:xfrm>
              <a:off x="9854278" y="4490663"/>
              <a:ext cx="295620" cy="295620"/>
              <a:chOff x="4233021" y="4113673"/>
              <a:chExt cx="348420" cy="348420"/>
            </a:xfrm>
          </p:grpSpPr>
          <p:pic>
            <p:nvPicPr>
              <p:cNvPr id="193" name="Picture 192">
                <a:extLst>
                  <a:ext uri="{FF2B5EF4-FFF2-40B4-BE49-F238E27FC236}">
                    <a16:creationId xmlns:a16="http://schemas.microsoft.com/office/drawing/2014/main" id="{C98C1192-5FC5-4782-A18A-5B2167AE7D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94" name="Oval 193">
                <a:extLst>
                  <a:ext uri="{FF2B5EF4-FFF2-40B4-BE49-F238E27FC236}">
                    <a16:creationId xmlns:a16="http://schemas.microsoft.com/office/drawing/2014/main" id="{7167506C-927F-4EA6-8842-0AA352E01AF9}"/>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2" name="Group 171">
              <a:extLst>
                <a:ext uri="{FF2B5EF4-FFF2-40B4-BE49-F238E27FC236}">
                  <a16:creationId xmlns:a16="http://schemas.microsoft.com/office/drawing/2014/main" id="{C05B653D-F7B9-41DC-9128-5C97017ECF2A}"/>
                </a:ext>
              </a:extLst>
            </p:cNvPr>
            <p:cNvGrpSpPr/>
            <p:nvPr/>
          </p:nvGrpSpPr>
          <p:grpSpPr>
            <a:xfrm>
              <a:off x="9427501" y="4031033"/>
              <a:ext cx="295620" cy="295620"/>
              <a:chOff x="4233021" y="4113673"/>
              <a:chExt cx="348420" cy="348420"/>
            </a:xfrm>
          </p:grpSpPr>
          <p:pic>
            <p:nvPicPr>
              <p:cNvPr id="191" name="Picture 190">
                <a:extLst>
                  <a:ext uri="{FF2B5EF4-FFF2-40B4-BE49-F238E27FC236}">
                    <a16:creationId xmlns:a16="http://schemas.microsoft.com/office/drawing/2014/main" id="{3B8040F9-1A54-46A7-861D-0F364265C2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92" name="Oval 191">
                <a:extLst>
                  <a:ext uri="{FF2B5EF4-FFF2-40B4-BE49-F238E27FC236}">
                    <a16:creationId xmlns:a16="http://schemas.microsoft.com/office/drawing/2014/main" id="{249C6816-8483-42EA-B73E-164514177E32}"/>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3" name="Group 172">
              <a:extLst>
                <a:ext uri="{FF2B5EF4-FFF2-40B4-BE49-F238E27FC236}">
                  <a16:creationId xmlns:a16="http://schemas.microsoft.com/office/drawing/2014/main" id="{76FC6509-B959-459F-805C-53C660AE6EED}"/>
                </a:ext>
              </a:extLst>
            </p:cNvPr>
            <p:cNvGrpSpPr/>
            <p:nvPr/>
          </p:nvGrpSpPr>
          <p:grpSpPr>
            <a:xfrm>
              <a:off x="5491998" y="4413679"/>
              <a:ext cx="295620" cy="295620"/>
              <a:chOff x="4233021" y="4113673"/>
              <a:chExt cx="348420" cy="348420"/>
            </a:xfrm>
          </p:grpSpPr>
          <p:pic>
            <p:nvPicPr>
              <p:cNvPr id="189" name="Picture 188">
                <a:extLst>
                  <a:ext uri="{FF2B5EF4-FFF2-40B4-BE49-F238E27FC236}">
                    <a16:creationId xmlns:a16="http://schemas.microsoft.com/office/drawing/2014/main" id="{79C93C80-0380-4CEB-AA78-3B78F3EAAC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90" name="Oval 189">
                <a:extLst>
                  <a:ext uri="{FF2B5EF4-FFF2-40B4-BE49-F238E27FC236}">
                    <a16:creationId xmlns:a16="http://schemas.microsoft.com/office/drawing/2014/main" id="{ADB50C5A-6949-4C93-ACA2-DD2FB0B8300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4" name="Group 173">
              <a:extLst>
                <a:ext uri="{FF2B5EF4-FFF2-40B4-BE49-F238E27FC236}">
                  <a16:creationId xmlns:a16="http://schemas.microsoft.com/office/drawing/2014/main" id="{051C097A-56F4-49EF-A5E9-7AA06ECC058A}"/>
                </a:ext>
              </a:extLst>
            </p:cNvPr>
            <p:cNvGrpSpPr/>
            <p:nvPr/>
          </p:nvGrpSpPr>
          <p:grpSpPr>
            <a:xfrm>
              <a:off x="5042167" y="4028641"/>
              <a:ext cx="295620" cy="295620"/>
              <a:chOff x="4233021" y="4113673"/>
              <a:chExt cx="348420" cy="348420"/>
            </a:xfrm>
          </p:grpSpPr>
          <p:pic>
            <p:nvPicPr>
              <p:cNvPr id="187" name="Picture 186">
                <a:extLst>
                  <a:ext uri="{FF2B5EF4-FFF2-40B4-BE49-F238E27FC236}">
                    <a16:creationId xmlns:a16="http://schemas.microsoft.com/office/drawing/2014/main" id="{E222F2D5-2E71-4B52-94E4-767E53A70E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88" name="Oval 187">
                <a:extLst>
                  <a:ext uri="{FF2B5EF4-FFF2-40B4-BE49-F238E27FC236}">
                    <a16:creationId xmlns:a16="http://schemas.microsoft.com/office/drawing/2014/main" id="{425BEE83-2EFA-48AC-ADC1-4EC629A960A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5" name="Group 174">
              <a:extLst>
                <a:ext uri="{FF2B5EF4-FFF2-40B4-BE49-F238E27FC236}">
                  <a16:creationId xmlns:a16="http://schemas.microsoft.com/office/drawing/2014/main" id="{A32E6F99-80D1-4379-95ED-96DFB62042A3}"/>
                </a:ext>
              </a:extLst>
            </p:cNvPr>
            <p:cNvGrpSpPr/>
            <p:nvPr/>
          </p:nvGrpSpPr>
          <p:grpSpPr>
            <a:xfrm>
              <a:off x="6256338" y="4488330"/>
              <a:ext cx="295620" cy="295620"/>
              <a:chOff x="4233021" y="4113673"/>
              <a:chExt cx="348420" cy="348420"/>
            </a:xfrm>
          </p:grpSpPr>
          <p:pic>
            <p:nvPicPr>
              <p:cNvPr id="185" name="Picture 184">
                <a:extLst>
                  <a:ext uri="{FF2B5EF4-FFF2-40B4-BE49-F238E27FC236}">
                    <a16:creationId xmlns:a16="http://schemas.microsoft.com/office/drawing/2014/main" id="{DB24756B-FF09-49B0-A593-4DD8E7A46F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86" name="Oval 185">
                <a:extLst>
                  <a:ext uri="{FF2B5EF4-FFF2-40B4-BE49-F238E27FC236}">
                    <a16:creationId xmlns:a16="http://schemas.microsoft.com/office/drawing/2014/main" id="{D6A95B31-1147-4CCC-9BD7-039079D027CC}"/>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6" name="Group 175">
              <a:extLst>
                <a:ext uri="{FF2B5EF4-FFF2-40B4-BE49-F238E27FC236}">
                  <a16:creationId xmlns:a16="http://schemas.microsoft.com/office/drawing/2014/main" id="{967D3F60-BE02-4376-8069-0B564CF9C3EB}"/>
                </a:ext>
              </a:extLst>
            </p:cNvPr>
            <p:cNvGrpSpPr/>
            <p:nvPr/>
          </p:nvGrpSpPr>
          <p:grpSpPr>
            <a:xfrm>
              <a:off x="6830161" y="4218752"/>
              <a:ext cx="295620" cy="295620"/>
              <a:chOff x="4233021" y="4113673"/>
              <a:chExt cx="348420" cy="348420"/>
            </a:xfrm>
          </p:grpSpPr>
          <p:pic>
            <p:nvPicPr>
              <p:cNvPr id="183" name="Picture 182">
                <a:extLst>
                  <a:ext uri="{FF2B5EF4-FFF2-40B4-BE49-F238E27FC236}">
                    <a16:creationId xmlns:a16="http://schemas.microsoft.com/office/drawing/2014/main" id="{49431574-E35B-491F-BE08-C6AA494CBE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84" name="Oval 183">
                <a:extLst>
                  <a:ext uri="{FF2B5EF4-FFF2-40B4-BE49-F238E27FC236}">
                    <a16:creationId xmlns:a16="http://schemas.microsoft.com/office/drawing/2014/main" id="{92078C2B-BD2F-4752-B650-41286DCA6606}"/>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7" name="Group 176">
              <a:extLst>
                <a:ext uri="{FF2B5EF4-FFF2-40B4-BE49-F238E27FC236}">
                  <a16:creationId xmlns:a16="http://schemas.microsoft.com/office/drawing/2014/main" id="{72559ACF-FC4A-498F-831E-42F1F1E2623A}"/>
                </a:ext>
              </a:extLst>
            </p:cNvPr>
            <p:cNvGrpSpPr/>
            <p:nvPr/>
          </p:nvGrpSpPr>
          <p:grpSpPr>
            <a:xfrm>
              <a:off x="4115962" y="4486295"/>
              <a:ext cx="295620" cy="295620"/>
              <a:chOff x="4233021" y="4113673"/>
              <a:chExt cx="348420" cy="348420"/>
            </a:xfrm>
          </p:grpSpPr>
          <p:pic>
            <p:nvPicPr>
              <p:cNvPr id="181" name="Picture 180">
                <a:extLst>
                  <a:ext uri="{FF2B5EF4-FFF2-40B4-BE49-F238E27FC236}">
                    <a16:creationId xmlns:a16="http://schemas.microsoft.com/office/drawing/2014/main" id="{3EF91644-6F2E-4B60-9201-85FDE8735A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82" name="Oval 181">
                <a:extLst>
                  <a:ext uri="{FF2B5EF4-FFF2-40B4-BE49-F238E27FC236}">
                    <a16:creationId xmlns:a16="http://schemas.microsoft.com/office/drawing/2014/main" id="{518AB280-8795-4695-99E3-4D3BF7A398D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8" name="Group 177">
              <a:extLst>
                <a:ext uri="{FF2B5EF4-FFF2-40B4-BE49-F238E27FC236}">
                  <a16:creationId xmlns:a16="http://schemas.microsoft.com/office/drawing/2014/main" id="{2889F34A-E31A-4E95-9A72-A487DF12804B}"/>
                </a:ext>
              </a:extLst>
            </p:cNvPr>
            <p:cNvGrpSpPr/>
            <p:nvPr/>
          </p:nvGrpSpPr>
          <p:grpSpPr>
            <a:xfrm>
              <a:off x="8542193" y="4278264"/>
              <a:ext cx="295620" cy="295620"/>
              <a:chOff x="4233021" y="4113673"/>
              <a:chExt cx="348420" cy="348420"/>
            </a:xfrm>
          </p:grpSpPr>
          <p:pic>
            <p:nvPicPr>
              <p:cNvPr id="179" name="Picture 178">
                <a:extLst>
                  <a:ext uri="{FF2B5EF4-FFF2-40B4-BE49-F238E27FC236}">
                    <a16:creationId xmlns:a16="http://schemas.microsoft.com/office/drawing/2014/main" id="{5584AEAA-3932-495C-9522-0F39C01EED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3021" y="4113673"/>
                <a:ext cx="348420" cy="348420"/>
              </a:xfrm>
              <a:prstGeom prst="rect">
                <a:avLst/>
              </a:prstGeom>
            </p:spPr>
          </p:pic>
          <p:sp>
            <p:nvSpPr>
              <p:cNvPr id="180" name="Oval 179">
                <a:extLst>
                  <a:ext uri="{FF2B5EF4-FFF2-40B4-BE49-F238E27FC236}">
                    <a16:creationId xmlns:a16="http://schemas.microsoft.com/office/drawing/2014/main" id="{C267A55B-6858-4488-870E-4B643D1E2960}"/>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grpSp>
        <p:nvGrpSpPr>
          <p:cNvPr id="205" name="Group 204">
            <a:extLst>
              <a:ext uri="{FF2B5EF4-FFF2-40B4-BE49-F238E27FC236}">
                <a16:creationId xmlns:a16="http://schemas.microsoft.com/office/drawing/2014/main" id="{90385673-00B6-4AED-A78F-4B118B3C3146}"/>
              </a:ext>
            </a:extLst>
          </p:cNvPr>
          <p:cNvGrpSpPr/>
          <p:nvPr/>
        </p:nvGrpSpPr>
        <p:grpSpPr>
          <a:xfrm>
            <a:off x="1742004" y="2777117"/>
            <a:ext cx="8640000" cy="1008033"/>
            <a:chOff x="1742004" y="2668610"/>
            <a:chExt cx="8640000" cy="1008033"/>
          </a:xfrm>
        </p:grpSpPr>
        <p:sp>
          <p:nvSpPr>
            <p:cNvPr id="206" name="Rounded Rectangle 97">
              <a:extLst>
                <a:ext uri="{FF2B5EF4-FFF2-40B4-BE49-F238E27FC236}">
                  <a16:creationId xmlns:a16="http://schemas.microsoft.com/office/drawing/2014/main" id="{5886B2DC-CB06-44B2-826B-3437CC9733D6}"/>
                </a:ext>
              </a:extLst>
            </p:cNvPr>
            <p:cNvSpPr/>
            <p:nvPr/>
          </p:nvSpPr>
          <p:spPr>
            <a:xfrm>
              <a:off x="1750713" y="2688677"/>
              <a:ext cx="2282232" cy="987966"/>
            </a:xfrm>
            <a:prstGeom prst="roundRect">
              <a:avLst/>
            </a:prstGeom>
            <a:solidFill>
              <a:sysClr val="window" lastClr="FFFFF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07" name="Rounded Rectangle 17">
              <a:extLst>
                <a:ext uri="{FF2B5EF4-FFF2-40B4-BE49-F238E27FC236}">
                  <a16:creationId xmlns:a16="http://schemas.microsoft.com/office/drawing/2014/main" id="{C366CA4D-3D91-4DE0-B347-73A7C08A54BF}"/>
                </a:ext>
              </a:extLst>
            </p:cNvPr>
            <p:cNvSpPr/>
            <p:nvPr/>
          </p:nvSpPr>
          <p:spPr>
            <a:xfrm>
              <a:off x="8099772" y="2677526"/>
              <a:ext cx="2282232" cy="987966"/>
            </a:xfrm>
            <a:prstGeom prst="roundRect">
              <a:avLst/>
            </a:prstGeom>
            <a:solidFill>
              <a:srgbClr val="EA4F5F">
                <a:lumMod val="40000"/>
                <a:lumOff val="6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08" name="Rectangle 207">
              <a:extLst>
                <a:ext uri="{FF2B5EF4-FFF2-40B4-BE49-F238E27FC236}">
                  <a16:creationId xmlns:a16="http://schemas.microsoft.com/office/drawing/2014/main" id="{1AE8493C-7A0B-47FD-8B93-371632BB7344}"/>
                </a:ext>
              </a:extLst>
            </p:cNvPr>
            <p:cNvSpPr/>
            <p:nvPr/>
          </p:nvSpPr>
          <p:spPr>
            <a:xfrm>
              <a:off x="8222004" y="2668610"/>
              <a:ext cx="1080000" cy="987966"/>
            </a:xfrm>
            <a:prstGeom prst="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09" name="Rectangle 208">
              <a:extLst>
                <a:ext uri="{FF2B5EF4-FFF2-40B4-BE49-F238E27FC236}">
                  <a16:creationId xmlns:a16="http://schemas.microsoft.com/office/drawing/2014/main" id="{74F6AC80-064F-4FB2-82C5-BCF638E0E619}"/>
                </a:ext>
              </a:extLst>
            </p:cNvPr>
            <p:cNvSpPr/>
            <p:nvPr/>
          </p:nvSpPr>
          <p:spPr>
            <a:xfrm>
              <a:off x="6062004" y="2677526"/>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10" name="Rectangle 209">
              <a:extLst>
                <a:ext uri="{FF2B5EF4-FFF2-40B4-BE49-F238E27FC236}">
                  <a16:creationId xmlns:a16="http://schemas.microsoft.com/office/drawing/2014/main" id="{7A1474EF-5760-4FB1-89CB-BB880DC6F3C6}"/>
                </a:ext>
              </a:extLst>
            </p:cNvPr>
            <p:cNvSpPr/>
            <p:nvPr/>
          </p:nvSpPr>
          <p:spPr>
            <a:xfrm>
              <a:off x="7142004" y="2680087"/>
              <a:ext cx="1080000" cy="987966"/>
            </a:xfrm>
            <a:prstGeom prst="rect">
              <a:avLst/>
            </a:prstGeom>
            <a:solidFill>
              <a:srgbClr val="9DD7E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11" name="Rectangle 210">
              <a:extLst>
                <a:ext uri="{FF2B5EF4-FFF2-40B4-BE49-F238E27FC236}">
                  <a16:creationId xmlns:a16="http://schemas.microsoft.com/office/drawing/2014/main" id="{C38C87BB-9512-4068-A635-5C245E7D53C4}"/>
                </a:ext>
              </a:extLst>
            </p:cNvPr>
            <p:cNvSpPr/>
            <p:nvPr/>
          </p:nvSpPr>
          <p:spPr>
            <a:xfrm>
              <a:off x="3902004" y="2677526"/>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a:ea typeface="+mn-ea"/>
                <a:cs typeface="+mn-cs"/>
              </a:endParaRPr>
            </a:p>
          </p:txBody>
        </p:sp>
        <p:sp>
          <p:nvSpPr>
            <p:cNvPr id="212" name="Rectangle 211">
              <a:extLst>
                <a:ext uri="{FF2B5EF4-FFF2-40B4-BE49-F238E27FC236}">
                  <a16:creationId xmlns:a16="http://schemas.microsoft.com/office/drawing/2014/main" id="{3A21607C-26FA-4500-AD23-0AD9A9854610}"/>
                </a:ext>
              </a:extLst>
            </p:cNvPr>
            <p:cNvSpPr/>
            <p:nvPr/>
          </p:nvSpPr>
          <p:spPr>
            <a:xfrm>
              <a:off x="4982004" y="2677526"/>
              <a:ext cx="1080000" cy="987966"/>
            </a:xfrm>
            <a:prstGeom prst="rect">
              <a:avLst/>
            </a:prstGeom>
            <a:solidFill>
              <a:srgbClr val="8ED9D9"/>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13" name="Rounded Rectangle 5">
              <a:extLst>
                <a:ext uri="{FF2B5EF4-FFF2-40B4-BE49-F238E27FC236}">
                  <a16:creationId xmlns:a16="http://schemas.microsoft.com/office/drawing/2014/main" id="{1BD86EAA-069E-43ED-9313-F3DDC1A214D2}"/>
                </a:ext>
              </a:extLst>
            </p:cNvPr>
            <p:cNvSpPr/>
            <p:nvPr/>
          </p:nvSpPr>
          <p:spPr>
            <a:xfrm>
              <a:off x="1742004" y="2677526"/>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a:ea typeface="+mn-ea"/>
                <a:cs typeface="+mn-cs"/>
              </a:endParaRPr>
            </a:p>
          </p:txBody>
        </p:sp>
        <p:sp>
          <p:nvSpPr>
            <p:cNvPr id="214" name="TextBox 213">
              <a:extLst>
                <a:ext uri="{FF2B5EF4-FFF2-40B4-BE49-F238E27FC236}">
                  <a16:creationId xmlns:a16="http://schemas.microsoft.com/office/drawing/2014/main" id="{A679485D-32C9-41F1-9027-D692D4EFD1A8}"/>
                </a:ext>
              </a:extLst>
            </p:cNvPr>
            <p:cNvSpPr txBox="1"/>
            <p:nvPr/>
          </p:nvSpPr>
          <p:spPr>
            <a:xfrm>
              <a:off x="2012898" y="2963523"/>
              <a:ext cx="13812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Services</a:t>
              </a:r>
            </a:p>
          </p:txBody>
        </p:sp>
        <p:grpSp>
          <p:nvGrpSpPr>
            <p:cNvPr id="215" name="Group 214">
              <a:extLst>
                <a:ext uri="{FF2B5EF4-FFF2-40B4-BE49-F238E27FC236}">
                  <a16:creationId xmlns:a16="http://schemas.microsoft.com/office/drawing/2014/main" id="{160DE9E1-83FF-413C-BCC3-73746A3DC772}"/>
                </a:ext>
              </a:extLst>
            </p:cNvPr>
            <p:cNvGrpSpPr/>
            <p:nvPr/>
          </p:nvGrpSpPr>
          <p:grpSpPr>
            <a:xfrm>
              <a:off x="3898557" y="2729531"/>
              <a:ext cx="6311417" cy="894791"/>
              <a:chOff x="3932553" y="2842661"/>
              <a:chExt cx="6311417" cy="894791"/>
            </a:xfrm>
          </p:grpSpPr>
          <p:sp>
            <p:nvSpPr>
              <p:cNvPr id="216" name="TextBox 215">
                <a:extLst>
                  <a:ext uri="{FF2B5EF4-FFF2-40B4-BE49-F238E27FC236}">
                    <a16:creationId xmlns:a16="http://schemas.microsoft.com/office/drawing/2014/main" id="{76811AEE-F105-4F2A-A42C-61B29227862E}"/>
                  </a:ext>
                </a:extLst>
              </p:cNvPr>
              <p:cNvSpPr txBox="1"/>
              <p:nvPr/>
            </p:nvSpPr>
            <p:spPr>
              <a:xfrm>
                <a:off x="5039635" y="3145516"/>
                <a:ext cx="84029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Pension</a:t>
                </a:r>
              </a:p>
            </p:txBody>
          </p:sp>
          <p:sp>
            <p:nvSpPr>
              <p:cNvPr id="217" name="TextBox 216">
                <a:extLst>
                  <a:ext uri="{FF2B5EF4-FFF2-40B4-BE49-F238E27FC236}">
                    <a16:creationId xmlns:a16="http://schemas.microsoft.com/office/drawing/2014/main" id="{8F8C2A0B-AC3E-4205-B78A-014E21E3D804}"/>
                  </a:ext>
                </a:extLst>
              </p:cNvPr>
              <p:cNvSpPr txBox="1"/>
              <p:nvPr/>
            </p:nvSpPr>
            <p:spPr>
              <a:xfrm>
                <a:off x="4013385" y="2842661"/>
                <a:ext cx="121058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Emploi</a:t>
                </a:r>
              </a:p>
            </p:txBody>
          </p:sp>
          <p:sp>
            <p:nvSpPr>
              <p:cNvPr id="218" name="TextBox 217">
                <a:extLst>
                  <a:ext uri="{FF2B5EF4-FFF2-40B4-BE49-F238E27FC236}">
                    <a16:creationId xmlns:a16="http://schemas.microsoft.com/office/drawing/2014/main" id="{AEB22A9E-A919-4A80-B921-FE1FAE795A0E}"/>
                  </a:ext>
                </a:extLst>
              </p:cNvPr>
              <p:cNvSpPr txBox="1"/>
              <p:nvPr/>
            </p:nvSpPr>
            <p:spPr>
              <a:xfrm>
                <a:off x="5225745" y="2842661"/>
                <a:ext cx="62869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Maladie</a:t>
                </a:r>
              </a:p>
            </p:txBody>
          </p:sp>
          <p:sp>
            <p:nvSpPr>
              <p:cNvPr id="219" name="TextBox 218">
                <a:extLst>
                  <a:ext uri="{FF2B5EF4-FFF2-40B4-BE49-F238E27FC236}">
                    <a16:creationId xmlns:a16="http://schemas.microsoft.com/office/drawing/2014/main" id="{3B008AF9-D8AB-457F-B86D-9F279765A3D7}"/>
                  </a:ext>
                </a:extLst>
              </p:cNvPr>
              <p:cNvSpPr txBox="1"/>
              <p:nvPr/>
            </p:nvSpPr>
            <p:spPr>
              <a:xfrm>
                <a:off x="3932553" y="3429675"/>
                <a:ext cx="1588897"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Allocations familiales</a:t>
                </a:r>
              </a:p>
            </p:txBody>
          </p:sp>
          <p:sp>
            <p:nvSpPr>
              <p:cNvPr id="220" name="TextBox 219">
                <a:extLst>
                  <a:ext uri="{FF2B5EF4-FFF2-40B4-BE49-F238E27FC236}">
                    <a16:creationId xmlns:a16="http://schemas.microsoft.com/office/drawing/2014/main" id="{850E15B4-18B7-4BF2-A25B-B07F6B90B54C}"/>
                  </a:ext>
                </a:extLst>
              </p:cNvPr>
              <p:cNvSpPr txBox="1"/>
              <p:nvPr/>
            </p:nvSpPr>
            <p:spPr>
              <a:xfrm>
                <a:off x="4277351" y="3145516"/>
                <a:ext cx="80823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Vacances</a:t>
                </a:r>
              </a:p>
            </p:txBody>
          </p:sp>
          <p:sp>
            <p:nvSpPr>
              <p:cNvPr id="221" name="TextBox 220">
                <a:extLst>
                  <a:ext uri="{FF2B5EF4-FFF2-40B4-BE49-F238E27FC236}">
                    <a16:creationId xmlns:a16="http://schemas.microsoft.com/office/drawing/2014/main" id="{D2CA9EF0-5899-45D2-B6FC-082D339D3C65}"/>
                  </a:ext>
                </a:extLst>
              </p:cNvPr>
              <p:cNvSpPr txBox="1"/>
              <p:nvPr/>
            </p:nvSpPr>
            <p:spPr>
              <a:xfrm>
                <a:off x="5511853" y="3429675"/>
                <a:ext cx="55015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Soins</a:t>
                </a:r>
              </a:p>
            </p:txBody>
          </p:sp>
          <p:sp>
            <p:nvSpPr>
              <p:cNvPr id="222" name="TextBox 221">
                <a:extLst>
                  <a:ext uri="{FF2B5EF4-FFF2-40B4-BE49-F238E27FC236}">
                    <a16:creationId xmlns:a16="http://schemas.microsoft.com/office/drawing/2014/main" id="{117B36BB-C9FC-40E2-97B8-841344E13347}"/>
                  </a:ext>
                </a:extLst>
              </p:cNvPr>
              <p:cNvSpPr txBox="1"/>
              <p:nvPr/>
            </p:nvSpPr>
            <p:spPr>
              <a:xfrm>
                <a:off x="8400455" y="2949911"/>
                <a:ext cx="64312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Taxes</a:t>
                </a:r>
              </a:p>
            </p:txBody>
          </p:sp>
          <p:sp>
            <p:nvSpPr>
              <p:cNvPr id="223" name="TextBox 222">
                <a:extLst>
                  <a:ext uri="{FF2B5EF4-FFF2-40B4-BE49-F238E27FC236}">
                    <a16:creationId xmlns:a16="http://schemas.microsoft.com/office/drawing/2014/main" id="{3DC68736-9D86-409D-91BA-C3E187E69E4E}"/>
                  </a:ext>
                </a:extLst>
              </p:cNvPr>
              <p:cNvSpPr txBox="1"/>
              <p:nvPr/>
            </p:nvSpPr>
            <p:spPr>
              <a:xfrm>
                <a:off x="8399670" y="3315632"/>
                <a:ext cx="83548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Défense</a:t>
                </a:r>
              </a:p>
            </p:txBody>
          </p:sp>
          <p:sp>
            <p:nvSpPr>
              <p:cNvPr id="224" name="TextBox 223">
                <a:extLst>
                  <a:ext uri="{FF2B5EF4-FFF2-40B4-BE49-F238E27FC236}">
                    <a16:creationId xmlns:a16="http://schemas.microsoft.com/office/drawing/2014/main" id="{C2AED736-A8BB-4BD0-BE95-91C1F75C1BCD}"/>
                  </a:ext>
                </a:extLst>
              </p:cNvPr>
              <p:cNvSpPr txBox="1"/>
              <p:nvPr/>
            </p:nvSpPr>
            <p:spPr>
              <a:xfrm>
                <a:off x="9586230" y="2918442"/>
                <a:ext cx="317716"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a:t>
                </a:r>
              </a:p>
            </p:txBody>
          </p:sp>
          <p:sp>
            <p:nvSpPr>
              <p:cNvPr id="225" name="TextBox 224">
                <a:extLst>
                  <a:ext uri="{FF2B5EF4-FFF2-40B4-BE49-F238E27FC236}">
                    <a16:creationId xmlns:a16="http://schemas.microsoft.com/office/drawing/2014/main" id="{F0D8BE13-2D08-4085-858D-A0026E43CD89}"/>
                  </a:ext>
                </a:extLst>
              </p:cNvPr>
              <p:cNvSpPr txBox="1"/>
              <p:nvPr/>
            </p:nvSpPr>
            <p:spPr>
              <a:xfrm>
                <a:off x="6159402" y="2842661"/>
                <a:ext cx="1124026"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Soins de santé</a:t>
                </a:r>
              </a:p>
            </p:txBody>
          </p:sp>
          <p:sp>
            <p:nvSpPr>
              <p:cNvPr id="226" name="TextBox 225">
                <a:extLst>
                  <a:ext uri="{FF2B5EF4-FFF2-40B4-BE49-F238E27FC236}">
                    <a16:creationId xmlns:a16="http://schemas.microsoft.com/office/drawing/2014/main" id="{8C1727AB-87C0-493B-B68C-5CCB76E837CD}"/>
                  </a:ext>
                </a:extLst>
              </p:cNvPr>
              <p:cNvSpPr txBox="1"/>
              <p:nvPr/>
            </p:nvSpPr>
            <p:spPr>
              <a:xfrm>
                <a:off x="6573038" y="3145516"/>
                <a:ext cx="1287532"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Frais médicaux</a:t>
                </a:r>
              </a:p>
            </p:txBody>
          </p:sp>
          <p:sp>
            <p:nvSpPr>
              <p:cNvPr id="227" name="TextBox 226">
                <a:extLst>
                  <a:ext uri="{FF2B5EF4-FFF2-40B4-BE49-F238E27FC236}">
                    <a16:creationId xmlns:a16="http://schemas.microsoft.com/office/drawing/2014/main" id="{1DB96239-A3B3-4E71-91BB-84976B83D39B}"/>
                  </a:ext>
                </a:extLst>
              </p:cNvPr>
              <p:cNvSpPr txBox="1"/>
              <p:nvPr/>
            </p:nvSpPr>
            <p:spPr>
              <a:xfrm>
                <a:off x="6148059" y="3429675"/>
                <a:ext cx="118295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dirty="0">
                    <a:ln>
                      <a:noFill/>
                    </a:ln>
                    <a:solidFill>
                      <a:prstClr val="black">
                        <a:lumMod val="95000"/>
                        <a:lumOff val="5000"/>
                      </a:prstClr>
                    </a:solidFill>
                    <a:effectLst/>
                    <a:uLnTx/>
                    <a:uFillTx/>
                    <a:latin typeface="Fira Sans" panose="020B0503050000020004" pitchFamily="34" charset="0"/>
                  </a:rPr>
                  <a:t>Risques santé</a:t>
                </a:r>
              </a:p>
            </p:txBody>
          </p:sp>
          <p:sp>
            <p:nvSpPr>
              <p:cNvPr id="228" name="TextBox 227">
                <a:extLst>
                  <a:ext uri="{FF2B5EF4-FFF2-40B4-BE49-F238E27FC236}">
                    <a16:creationId xmlns:a16="http://schemas.microsoft.com/office/drawing/2014/main" id="{D9A1C3B7-E5EB-42A6-BAF7-B81BC2859827}"/>
                  </a:ext>
                </a:extLst>
              </p:cNvPr>
              <p:cNvSpPr txBox="1"/>
              <p:nvPr/>
            </p:nvSpPr>
            <p:spPr>
              <a:xfrm>
                <a:off x="7217839" y="3429675"/>
                <a:ext cx="101983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Médicaments</a:t>
                </a:r>
              </a:p>
            </p:txBody>
          </p:sp>
          <p:sp>
            <p:nvSpPr>
              <p:cNvPr id="229" name="TextBox 228">
                <a:extLst>
                  <a:ext uri="{FF2B5EF4-FFF2-40B4-BE49-F238E27FC236}">
                    <a16:creationId xmlns:a16="http://schemas.microsoft.com/office/drawing/2014/main" id="{93374C78-86AE-45DE-8234-5C7CA7F7A4EB}"/>
                  </a:ext>
                </a:extLst>
              </p:cNvPr>
              <p:cNvSpPr txBox="1"/>
              <p:nvPr/>
            </p:nvSpPr>
            <p:spPr>
              <a:xfrm>
                <a:off x="9386043" y="3320601"/>
                <a:ext cx="857927"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Mobilité</a:t>
                </a:r>
              </a:p>
            </p:txBody>
          </p:sp>
        </p:grpSp>
      </p:grpSp>
      <p:grpSp>
        <p:nvGrpSpPr>
          <p:cNvPr id="230" name="Group 229">
            <a:extLst>
              <a:ext uri="{FF2B5EF4-FFF2-40B4-BE49-F238E27FC236}">
                <a16:creationId xmlns:a16="http://schemas.microsoft.com/office/drawing/2014/main" id="{5CFC9FE0-3FCA-4AA5-B578-CFC568D053A0}"/>
              </a:ext>
            </a:extLst>
          </p:cNvPr>
          <p:cNvGrpSpPr/>
          <p:nvPr/>
        </p:nvGrpSpPr>
        <p:grpSpPr>
          <a:xfrm>
            <a:off x="1505619" y="4564884"/>
            <a:ext cx="8876385" cy="1623617"/>
            <a:chOff x="1505619" y="4456377"/>
            <a:chExt cx="8876385" cy="1623617"/>
          </a:xfrm>
        </p:grpSpPr>
        <p:sp>
          <p:nvSpPr>
            <p:cNvPr id="231" name="Rounded Rectangle 99">
              <a:extLst>
                <a:ext uri="{FF2B5EF4-FFF2-40B4-BE49-F238E27FC236}">
                  <a16:creationId xmlns:a16="http://schemas.microsoft.com/office/drawing/2014/main" id="{3886F178-5E2E-40B5-B953-CCC3F0AA4940}"/>
                </a:ext>
              </a:extLst>
            </p:cNvPr>
            <p:cNvSpPr/>
            <p:nvPr/>
          </p:nvSpPr>
          <p:spPr>
            <a:xfrm>
              <a:off x="1750713" y="5092028"/>
              <a:ext cx="2282232" cy="987966"/>
            </a:xfrm>
            <a:prstGeom prst="roundRect">
              <a:avLst/>
            </a:prstGeom>
            <a:solidFill>
              <a:sysClr val="window" lastClr="FFFFFF"/>
            </a:solid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2" name="Rounded Rectangle 19">
              <a:extLst>
                <a:ext uri="{FF2B5EF4-FFF2-40B4-BE49-F238E27FC236}">
                  <a16:creationId xmlns:a16="http://schemas.microsoft.com/office/drawing/2014/main" id="{B1DBCE09-AF6D-4D53-A03C-5B2C08CCFB24}"/>
                </a:ext>
              </a:extLst>
            </p:cNvPr>
            <p:cNvSpPr/>
            <p:nvPr/>
          </p:nvSpPr>
          <p:spPr>
            <a:xfrm>
              <a:off x="8099772" y="5080877"/>
              <a:ext cx="2282232" cy="987966"/>
            </a:xfrm>
            <a:prstGeom prst="roundRect">
              <a:avLst/>
            </a:prstGeom>
            <a:solidFill>
              <a:srgbClr val="EA4F5F">
                <a:lumMod val="40000"/>
                <a:lumOff val="6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3" name="Rectangle 232">
              <a:extLst>
                <a:ext uri="{FF2B5EF4-FFF2-40B4-BE49-F238E27FC236}">
                  <a16:creationId xmlns:a16="http://schemas.microsoft.com/office/drawing/2014/main" id="{F2B6B992-DB5A-41BA-B80C-EDAC35B241E9}"/>
                </a:ext>
              </a:extLst>
            </p:cNvPr>
            <p:cNvSpPr/>
            <p:nvPr/>
          </p:nvSpPr>
          <p:spPr>
            <a:xfrm>
              <a:off x="8222004" y="5071961"/>
              <a:ext cx="1080000" cy="987966"/>
            </a:xfrm>
            <a:prstGeom prst="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4" name="Rectangle 233">
              <a:extLst>
                <a:ext uri="{FF2B5EF4-FFF2-40B4-BE49-F238E27FC236}">
                  <a16:creationId xmlns:a16="http://schemas.microsoft.com/office/drawing/2014/main" id="{A8D7517D-FF3A-4467-93FA-3A52C743C33D}"/>
                </a:ext>
              </a:extLst>
            </p:cNvPr>
            <p:cNvSpPr/>
            <p:nvPr/>
          </p:nvSpPr>
          <p:spPr>
            <a:xfrm>
              <a:off x="6062004" y="5080877"/>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5" name="Rectangle 234">
              <a:extLst>
                <a:ext uri="{FF2B5EF4-FFF2-40B4-BE49-F238E27FC236}">
                  <a16:creationId xmlns:a16="http://schemas.microsoft.com/office/drawing/2014/main" id="{D2DB59FD-0412-4B14-88E2-3BD1968B1E26}"/>
                </a:ext>
              </a:extLst>
            </p:cNvPr>
            <p:cNvSpPr/>
            <p:nvPr/>
          </p:nvSpPr>
          <p:spPr>
            <a:xfrm>
              <a:off x="7142004" y="5083438"/>
              <a:ext cx="1080000" cy="987966"/>
            </a:xfrm>
            <a:prstGeom prst="rect">
              <a:avLst/>
            </a:prstGeom>
            <a:solidFill>
              <a:srgbClr val="9DD7E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6" name="Rectangle 235">
              <a:extLst>
                <a:ext uri="{FF2B5EF4-FFF2-40B4-BE49-F238E27FC236}">
                  <a16:creationId xmlns:a16="http://schemas.microsoft.com/office/drawing/2014/main" id="{84D5D736-202D-4965-BD00-6471D3ED992D}"/>
                </a:ext>
              </a:extLst>
            </p:cNvPr>
            <p:cNvSpPr/>
            <p:nvPr/>
          </p:nvSpPr>
          <p:spPr>
            <a:xfrm>
              <a:off x="3902004" y="5080877"/>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7" name="Rectangle 236">
              <a:extLst>
                <a:ext uri="{FF2B5EF4-FFF2-40B4-BE49-F238E27FC236}">
                  <a16:creationId xmlns:a16="http://schemas.microsoft.com/office/drawing/2014/main" id="{D54C3282-8885-45DB-B205-9ADA737B5A7C}"/>
                </a:ext>
              </a:extLst>
            </p:cNvPr>
            <p:cNvSpPr/>
            <p:nvPr/>
          </p:nvSpPr>
          <p:spPr>
            <a:xfrm>
              <a:off x="4982004" y="5080877"/>
              <a:ext cx="1080000" cy="987966"/>
            </a:xfrm>
            <a:prstGeom prst="rect">
              <a:avLst/>
            </a:prstGeom>
            <a:solidFill>
              <a:srgbClr val="8ED9D9"/>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8" name="Rounded Rectangle 7">
              <a:extLst>
                <a:ext uri="{FF2B5EF4-FFF2-40B4-BE49-F238E27FC236}">
                  <a16:creationId xmlns:a16="http://schemas.microsoft.com/office/drawing/2014/main" id="{D3275187-BCE9-46E2-9402-A3CF18A96D4A}"/>
                </a:ext>
              </a:extLst>
            </p:cNvPr>
            <p:cNvSpPr/>
            <p:nvPr/>
          </p:nvSpPr>
          <p:spPr>
            <a:xfrm>
              <a:off x="1742004" y="5080877"/>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9" name="TextBox 238">
              <a:extLst>
                <a:ext uri="{FF2B5EF4-FFF2-40B4-BE49-F238E27FC236}">
                  <a16:creationId xmlns:a16="http://schemas.microsoft.com/office/drawing/2014/main" id="{C2EFAE1B-B690-4EDD-9144-083FD590589E}"/>
                </a:ext>
              </a:extLst>
            </p:cNvPr>
            <p:cNvSpPr txBox="1"/>
            <p:nvPr/>
          </p:nvSpPr>
          <p:spPr>
            <a:xfrm>
              <a:off x="2012898" y="5262869"/>
              <a:ext cx="1785553" cy="6155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Building Blocks</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srgbClr val="00A7E7">
                      <a:lumMod val="75000"/>
                    </a:srgbClr>
                  </a:solidFill>
                  <a:effectLst/>
                  <a:uLnTx/>
                  <a:uFillTx/>
                  <a:latin typeface="Fira Sans"/>
                </a:rPr>
                <a:t>Générique &amp; réutilisable</a:t>
              </a:r>
            </a:p>
          </p:txBody>
        </p:sp>
        <p:grpSp>
          <p:nvGrpSpPr>
            <p:cNvPr id="240" name="Group 239">
              <a:extLst>
                <a:ext uri="{FF2B5EF4-FFF2-40B4-BE49-F238E27FC236}">
                  <a16:creationId xmlns:a16="http://schemas.microsoft.com/office/drawing/2014/main" id="{215DB488-3903-4C77-8D09-D5E2B1BDD7F3}"/>
                </a:ext>
              </a:extLst>
            </p:cNvPr>
            <p:cNvGrpSpPr/>
            <p:nvPr/>
          </p:nvGrpSpPr>
          <p:grpSpPr>
            <a:xfrm>
              <a:off x="4283727" y="5276729"/>
              <a:ext cx="252000" cy="610854"/>
              <a:chOff x="4328163" y="5404590"/>
              <a:chExt cx="252000" cy="610854"/>
            </a:xfrm>
          </p:grpSpPr>
          <p:sp>
            <p:nvSpPr>
              <p:cNvPr id="261" name="Cube 260">
                <a:extLst>
                  <a:ext uri="{FF2B5EF4-FFF2-40B4-BE49-F238E27FC236}">
                    <a16:creationId xmlns:a16="http://schemas.microsoft.com/office/drawing/2014/main" id="{51DA326E-05F7-4FDA-8B3F-133D90904AA1}"/>
                  </a:ext>
                </a:extLst>
              </p:cNvPr>
              <p:cNvSpPr/>
              <p:nvPr/>
            </p:nvSpPr>
            <p:spPr>
              <a:xfrm>
                <a:off x="4328163" y="5763444"/>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2" name="Cube 261">
                <a:extLst>
                  <a:ext uri="{FF2B5EF4-FFF2-40B4-BE49-F238E27FC236}">
                    <a16:creationId xmlns:a16="http://schemas.microsoft.com/office/drawing/2014/main" id="{7C3EF50F-30D1-4312-8E71-2FB91A31DD33}"/>
                  </a:ext>
                </a:extLst>
              </p:cNvPr>
              <p:cNvSpPr/>
              <p:nvPr/>
            </p:nvSpPr>
            <p:spPr>
              <a:xfrm>
                <a:off x="4328163" y="5586074"/>
                <a:ext cx="252000" cy="252000"/>
              </a:xfrm>
              <a:prstGeom prst="cube">
                <a:avLst/>
              </a:prstGeom>
              <a:solidFill>
                <a:srgbClr val="FFFF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3" name="Cube 262">
                <a:extLst>
                  <a:ext uri="{FF2B5EF4-FFF2-40B4-BE49-F238E27FC236}">
                    <a16:creationId xmlns:a16="http://schemas.microsoft.com/office/drawing/2014/main" id="{86AB6662-F48F-48B5-9FA1-AD00FF4B6593}"/>
                  </a:ext>
                </a:extLst>
              </p:cNvPr>
              <p:cNvSpPr/>
              <p:nvPr/>
            </p:nvSpPr>
            <p:spPr>
              <a:xfrm>
                <a:off x="4328163" y="5404590"/>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1" name="Group 240">
              <a:extLst>
                <a:ext uri="{FF2B5EF4-FFF2-40B4-BE49-F238E27FC236}">
                  <a16:creationId xmlns:a16="http://schemas.microsoft.com/office/drawing/2014/main" id="{8867CE65-E7A4-4C36-9C3E-8641D212491B}"/>
                </a:ext>
              </a:extLst>
            </p:cNvPr>
            <p:cNvGrpSpPr/>
            <p:nvPr/>
          </p:nvGrpSpPr>
          <p:grpSpPr>
            <a:xfrm>
              <a:off x="5385551" y="5268723"/>
              <a:ext cx="252000" cy="610854"/>
              <a:chOff x="5419547" y="5387802"/>
              <a:chExt cx="252000" cy="610854"/>
            </a:xfrm>
          </p:grpSpPr>
          <p:sp>
            <p:nvSpPr>
              <p:cNvPr id="258" name="Cube 257">
                <a:extLst>
                  <a:ext uri="{FF2B5EF4-FFF2-40B4-BE49-F238E27FC236}">
                    <a16:creationId xmlns:a16="http://schemas.microsoft.com/office/drawing/2014/main" id="{18B06158-239B-41DA-AAF6-801F219542EA}"/>
                  </a:ext>
                </a:extLst>
              </p:cNvPr>
              <p:cNvSpPr/>
              <p:nvPr/>
            </p:nvSpPr>
            <p:spPr>
              <a:xfrm>
                <a:off x="5419547" y="5746656"/>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9" name="Cube 258">
                <a:extLst>
                  <a:ext uri="{FF2B5EF4-FFF2-40B4-BE49-F238E27FC236}">
                    <a16:creationId xmlns:a16="http://schemas.microsoft.com/office/drawing/2014/main" id="{BB0516FB-F9E5-4AFE-B755-3B4DE0777F79}"/>
                  </a:ext>
                </a:extLst>
              </p:cNvPr>
              <p:cNvSpPr/>
              <p:nvPr/>
            </p:nvSpPr>
            <p:spPr>
              <a:xfrm>
                <a:off x="5419547" y="5569286"/>
                <a:ext cx="252000" cy="252000"/>
              </a:xfrm>
              <a:prstGeom prst="cube">
                <a:avLst/>
              </a:prstGeom>
              <a:solidFill>
                <a:srgbClr val="FFFF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0" name="Cube 259">
                <a:extLst>
                  <a:ext uri="{FF2B5EF4-FFF2-40B4-BE49-F238E27FC236}">
                    <a16:creationId xmlns:a16="http://schemas.microsoft.com/office/drawing/2014/main" id="{ED04CCCF-6774-4953-9D68-FFADC2244927}"/>
                  </a:ext>
                </a:extLst>
              </p:cNvPr>
              <p:cNvSpPr/>
              <p:nvPr/>
            </p:nvSpPr>
            <p:spPr>
              <a:xfrm>
                <a:off x="5419547" y="5387802"/>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2" name="Group 241">
              <a:extLst>
                <a:ext uri="{FF2B5EF4-FFF2-40B4-BE49-F238E27FC236}">
                  <a16:creationId xmlns:a16="http://schemas.microsoft.com/office/drawing/2014/main" id="{32D63BE6-09B1-4C8D-853F-94B12B5F1003}"/>
                </a:ext>
              </a:extLst>
            </p:cNvPr>
            <p:cNvGrpSpPr/>
            <p:nvPr/>
          </p:nvGrpSpPr>
          <p:grpSpPr>
            <a:xfrm>
              <a:off x="6465551" y="5445678"/>
              <a:ext cx="252000" cy="429370"/>
              <a:chOff x="6540023" y="5586074"/>
              <a:chExt cx="252000" cy="429370"/>
            </a:xfrm>
          </p:grpSpPr>
          <p:sp>
            <p:nvSpPr>
              <p:cNvPr id="256" name="Cube 255">
                <a:extLst>
                  <a:ext uri="{FF2B5EF4-FFF2-40B4-BE49-F238E27FC236}">
                    <a16:creationId xmlns:a16="http://schemas.microsoft.com/office/drawing/2014/main" id="{0B75E6BA-6D50-4E51-B167-0DD091A1C9EC}"/>
                  </a:ext>
                </a:extLst>
              </p:cNvPr>
              <p:cNvSpPr/>
              <p:nvPr/>
            </p:nvSpPr>
            <p:spPr>
              <a:xfrm>
                <a:off x="6540023" y="5763444"/>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7" name="Cube 256">
                <a:extLst>
                  <a:ext uri="{FF2B5EF4-FFF2-40B4-BE49-F238E27FC236}">
                    <a16:creationId xmlns:a16="http://schemas.microsoft.com/office/drawing/2014/main" id="{6EAB6576-874A-4B2C-A11C-105009997D25}"/>
                  </a:ext>
                </a:extLst>
              </p:cNvPr>
              <p:cNvSpPr/>
              <p:nvPr/>
            </p:nvSpPr>
            <p:spPr>
              <a:xfrm>
                <a:off x="6540023" y="5586074"/>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3" name="Group 242">
              <a:extLst>
                <a:ext uri="{FF2B5EF4-FFF2-40B4-BE49-F238E27FC236}">
                  <a16:creationId xmlns:a16="http://schemas.microsoft.com/office/drawing/2014/main" id="{56CC7F42-5CEA-44BA-97AE-0F10138F4C38}"/>
                </a:ext>
              </a:extLst>
            </p:cNvPr>
            <p:cNvGrpSpPr/>
            <p:nvPr/>
          </p:nvGrpSpPr>
          <p:grpSpPr>
            <a:xfrm>
              <a:off x="7556447" y="5278786"/>
              <a:ext cx="252000" cy="610854"/>
              <a:chOff x="7631407" y="5406531"/>
              <a:chExt cx="252000" cy="610854"/>
            </a:xfrm>
          </p:grpSpPr>
          <p:sp>
            <p:nvSpPr>
              <p:cNvPr id="253" name="Cube 252">
                <a:extLst>
                  <a:ext uri="{FF2B5EF4-FFF2-40B4-BE49-F238E27FC236}">
                    <a16:creationId xmlns:a16="http://schemas.microsoft.com/office/drawing/2014/main" id="{A7CFFF5E-B3D2-4D8C-AB6E-067878C61A48}"/>
                  </a:ext>
                </a:extLst>
              </p:cNvPr>
              <p:cNvSpPr/>
              <p:nvPr/>
            </p:nvSpPr>
            <p:spPr>
              <a:xfrm>
                <a:off x="7631407" y="5765385"/>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4" name="Cube 253">
                <a:extLst>
                  <a:ext uri="{FF2B5EF4-FFF2-40B4-BE49-F238E27FC236}">
                    <a16:creationId xmlns:a16="http://schemas.microsoft.com/office/drawing/2014/main" id="{CF4A784E-C0C4-4DD6-A2B5-F5128CA4D69C}"/>
                  </a:ext>
                </a:extLst>
              </p:cNvPr>
              <p:cNvSpPr/>
              <p:nvPr/>
            </p:nvSpPr>
            <p:spPr>
              <a:xfrm>
                <a:off x="7631407" y="5588015"/>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5" name="Cube 254">
                <a:extLst>
                  <a:ext uri="{FF2B5EF4-FFF2-40B4-BE49-F238E27FC236}">
                    <a16:creationId xmlns:a16="http://schemas.microsoft.com/office/drawing/2014/main" id="{D02BEACA-6E4D-4CBE-B74C-A6A4CC6C0285}"/>
                  </a:ext>
                </a:extLst>
              </p:cNvPr>
              <p:cNvSpPr/>
              <p:nvPr/>
            </p:nvSpPr>
            <p:spPr>
              <a:xfrm>
                <a:off x="7631407" y="5406531"/>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4" name="Group 243">
              <a:extLst>
                <a:ext uri="{FF2B5EF4-FFF2-40B4-BE49-F238E27FC236}">
                  <a16:creationId xmlns:a16="http://schemas.microsoft.com/office/drawing/2014/main" id="{5D2DBE09-6BE4-4B18-8AC2-97D88635AC03}"/>
                </a:ext>
              </a:extLst>
            </p:cNvPr>
            <p:cNvGrpSpPr/>
            <p:nvPr/>
          </p:nvGrpSpPr>
          <p:grpSpPr>
            <a:xfrm>
              <a:off x="8643596" y="5283846"/>
              <a:ext cx="252000" cy="610854"/>
              <a:chOff x="8648163" y="5353220"/>
              <a:chExt cx="252000" cy="610854"/>
            </a:xfrm>
          </p:grpSpPr>
          <p:sp>
            <p:nvSpPr>
              <p:cNvPr id="250" name="Cube 249">
                <a:extLst>
                  <a:ext uri="{FF2B5EF4-FFF2-40B4-BE49-F238E27FC236}">
                    <a16:creationId xmlns:a16="http://schemas.microsoft.com/office/drawing/2014/main" id="{70B4C4D1-17DD-4E55-9704-8316EEB57790}"/>
                  </a:ext>
                </a:extLst>
              </p:cNvPr>
              <p:cNvSpPr/>
              <p:nvPr/>
            </p:nvSpPr>
            <p:spPr>
              <a:xfrm>
                <a:off x="8648163" y="5712074"/>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1" name="Cube 250">
                <a:extLst>
                  <a:ext uri="{FF2B5EF4-FFF2-40B4-BE49-F238E27FC236}">
                    <a16:creationId xmlns:a16="http://schemas.microsoft.com/office/drawing/2014/main" id="{BF2CFD26-7E47-4BEE-B4F5-5AB987B36F6C}"/>
                  </a:ext>
                </a:extLst>
              </p:cNvPr>
              <p:cNvSpPr/>
              <p:nvPr/>
            </p:nvSpPr>
            <p:spPr>
              <a:xfrm>
                <a:off x="8648163" y="5534704"/>
                <a:ext cx="252000" cy="252000"/>
              </a:xfrm>
              <a:prstGeom prst="cube">
                <a:avLst/>
              </a:prstGeom>
              <a:solidFill>
                <a:srgbClr val="FFFF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2" name="Cube 251">
                <a:extLst>
                  <a:ext uri="{FF2B5EF4-FFF2-40B4-BE49-F238E27FC236}">
                    <a16:creationId xmlns:a16="http://schemas.microsoft.com/office/drawing/2014/main" id="{B3FB7DF5-7C9C-4A74-A3E7-F5112B6E0D19}"/>
                  </a:ext>
                </a:extLst>
              </p:cNvPr>
              <p:cNvSpPr/>
              <p:nvPr/>
            </p:nvSpPr>
            <p:spPr>
              <a:xfrm>
                <a:off x="8648163" y="5353220"/>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5" name="Group 244">
              <a:extLst>
                <a:ext uri="{FF2B5EF4-FFF2-40B4-BE49-F238E27FC236}">
                  <a16:creationId xmlns:a16="http://schemas.microsoft.com/office/drawing/2014/main" id="{CF7E36FD-2E7D-4D34-B4D5-DB57ED28350D}"/>
                </a:ext>
              </a:extLst>
            </p:cNvPr>
            <p:cNvGrpSpPr/>
            <p:nvPr/>
          </p:nvGrpSpPr>
          <p:grpSpPr>
            <a:xfrm>
              <a:off x="9730214" y="5283846"/>
              <a:ext cx="252000" cy="610854"/>
              <a:chOff x="9754093" y="5377324"/>
              <a:chExt cx="252000" cy="610854"/>
            </a:xfrm>
          </p:grpSpPr>
          <p:sp>
            <p:nvSpPr>
              <p:cNvPr id="247" name="Cube 246">
                <a:extLst>
                  <a:ext uri="{FF2B5EF4-FFF2-40B4-BE49-F238E27FC236}">
                    <a16:creationId xmlns:a16="http://schemas.microsoft.com/office/drawing/2014/main" id="{98A09BA8-15F5-4A04-8CED-567FD53B6A57}"/>
                  </a:ext>
                </a:extLst>
              </p:cNvPr>
              <p:cNvSpPr/>
              <p:nvPr/>
            </p:nvSpPr>
            <p:spPr>
              <a:xfrm>
                <a:off x="9754093" y="5736178"/>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48" name="Cube 247">
                <a:extLst>
                  <a:ext uri="{FF2B5EF4-FFF2-40B4-BE49-F238E27FC236}">
                    <a16:creationId xmlns:a16="http://schemas.microsoft.com/office/drawing/2014/main" id="{3A4E16FA-A545-487A-B96D-D06EF649D8DE}"/>
                  </a:ext>
                </a:extLst>
              </p:cNvPr>
              <p:cNvSpPr/>
              <p:nvPr/>
            </p:nvSpPr>
            <p:spPr>
              <a:xfrm>
                <a:off x="9754093" y="5558808"/>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49" name="Cube 248">
                <a:extLst>
                  <a:ext uri="{FF2B5EF4-FFF2-40B4-BE49-F238E27FC236}">
                    <a16:creationId xmlns:a16="http://schemas.microsoft.com/office/drawing/2014/main" id="{BC501B3D-02AB-49CA-B609-18F7704309B8}"/>
                  </a:ext>
                </a:extLst>
              </p:cNvPr>
              <p:cNvSpPr/>
              <p:nvPr/>
            </p:nvSpPr>
            <p:spPr>
              <a:xfrm>
                <a:off x="9754093" y="5377324"/>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sp>
          <p:nvSpPr>
            <p:cNvPr id="246" name="Left Brace 245">
              <a:extLst>
                <a:ext uri="{FF2B5EF4-FFF2-40B4-BE49-F238E27FC236}">
                  <a16:creationId xmlns:a16="http://schemas.microsoft.com/office/drawing/2014/main" id="{D05BFD11-4A95-44B7-868D-A15D6C207E05}"/>
                </a:ext>
              </a:extLst>
            </p:cNvPr>
            <p:cNvSpPr/>
            <p:nvPr/>
          </p:nvSpPr>
          <p:spPr>
            <a:xfrm>
              <a:off x="1505619" y="4456377"/>
              <a:ext cx="196164" cy="831363"/>
            </a:xfrm>
            <a:prstGeom prst="leftBrace">
              <a:avLst>
                <a:gd name="adj1" fmla="val 105306"/>
                <a:gd name="adj2" fmla="val 49695"/>
              </a:avLst>
            </a:prstGeom>
            <a:noFill/>
            <a:ln w="6350" cap="flat" cmpd="sng" algn="ctr">
              <a:solidFill>
                <a:srgbClr val="00A7E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ira Sans"/>
                <a:ea typeface="+mn-ea"/>
                <a:cs typeface="+mn-cs"/>
              </a:endParaRPr>
            </a:p>
          </p:txBody>
        </p:sp>
      </p:grpSp>
      <p:grpSp>
        <p:nvGrpSpPr>
          <p:cNvPr id="264" name="Group 263">
            <a:extLst>
              <a:ext uri="{FF2B5EF4-FFF2-40B4-BE49-F238E27FC236}">
                <a16:creationId xmlns:a16="http://schemas.microsoft.com/office/drawing/2014/main" id="{8EA3D246-F0E7-423D-8B25-545C28664896}"/>
              </a:ext>
            </a:extLst>
          </p:cNvPr>
          <p:cNvGrpSpPr/>
          <p:nvPr/>
        </p:nvGrpSpPr>
        <p:grpSpPr>
          <a:xfrm>
            <a:off x="5220863" y="901984"/>
            <a:ext cx="1697675" cy="5646234"/>
            <a:chOff x="5922738" y="807163"/>
            <a:chExt cx="1697675" cy="5646234"/>
          </a:xfrm>
        </p:grpSpPr>
        <p:sp>
          <p:nvSpPr>
            <p:cNvPr id="265" name="Right Arrow 103">
              <a:extLst>
                <a:ext uri="{FF2B5EF4-FFF2-40B4-BE49-F238E27FC236}">
                  <a16:creationId xmlns:a16="http://schemas.microsoft.com/office/drawing/2014/main" id="{E69FD641-2F9B-46BF-B1F8-2793F526E1CC}"/>
                </a:ext>
              </a:extLst>
            </p:cNvPr>
            <p:cNvSpPr/>
            <p:nvPr/>
          </p:nvSpPr>
          <p:spPr>
            <a:xfrm rot="5400000">
              <a:off x="4096482" y="3523755"/>
              <a:ext cx="5353043" cy="506241"/>
            </a:xfrm>
            <a:prstGeom prst="rightArrow">
              <a:avLst>
                <a:gd name="adj1" fmla="val 19295"/>
                <a:gd name="adj2" fmla="val 49902"/>
              </a:avLst>
            </a:prstGeom>
            <a:solidFill>
              <a:sysClr val="windowText" lastClr="000000"/>
            </a:solidFill>
            <a:ln w="12700" cap="flat" cmpd="sng" algn="ctr">
              <a:no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Fira Sans Light" panose="020B0403050000020004" pitchFamily="34" charset="0"/>
                <a:ea typeface="+mn-ea"/>
                <a:cs typeface="+mn-cs"/>
              </a:endParaRPr>
            </a:p>
          </p:txBody>
        </p:sp>
        <p:sp>
          <p:nvSpPr>
            <p:cNvPr id="266" name="Rounded Rectangle 105">
              <a:extLst>
                <a:ext uri="{FF2B5EF4-FFF2-40B4-BE49-F238E27FC236}">
                  <a16:creationId xmlns:a16="http://schemas.microsoft.com/office/drawing/2014/main" id="{123DF679-6D0C-40FA-95C9-03346994C3EF}"/>
                </a:ext>
              </a:extLst>
            </p:cNvPr>
            <p:cNvSpPr/>
            <p:nvPr/>
          </p:nvSpPr>
          <p:spPr>
            <a:xfrm>
              <a:off x="5922738" y="807163"/>
              <a:ext cx="1697675" cy="471587"/>
            </a:xfrm>
            <a:prstGeom prst="roundRect">
              <a:avLst/>
            </a:prstGeom>
            <a:solidFill>
              <a:sysClr val="window" lastClr="FFFFFF"/>
            </a:solidFill>
            <a:ln w="28575" cap="flat" cmpd="sng" algn="ctr">
              <a:solidFill>
                <a:srgbClr val="00A7E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a:ln>
                    <a:noFill/>
                  </a:ln>
                  <a:solidFill>
                    <a:prstClr val="black"/>
                  </a:solidFill>
                  <a:effectLst/>
                  <a:uLnTx/>
                  <a:uFillTx/>
                  <a:latin typeface="Fira Sans Light" panose="020B0403050000020004" pitchFamily="34" charset="0"/>
                  <a:ea typeface="+mn-ea"/>
                  <a:cs typeface="+mn-cs"/>
                </a:rPr>
                <a:t>Vertical</a:t>
              </a:r>
            </a:p>
          </p:txBody>
        </p:sp>
      </p:grpSp>
      <p:grpSp>
        <p:nvGrpSpPr>
          <p:cNvPr id="267" name="Group 266">
            <a:extLst>
              <a:ext uri="{FF2B5EF4-FFF2-40B4-BE49-F238E27FC236}">
                <a16:creationId xmlns:a16="http://schemas.microsoft.com/office/drawing/2014/main" id="{E27E64EA-1788-46DC-8C43-16766C4CF257}"/>
              </a:ext>
            </a:extLst>
          </p:cNvPr>
          <p:cNvGrpSpPr/>
          <p:nvPr/>
        </p:nvGrpSpPr>
        <p:grpSpPr>
          <a:xfrm>
            <a:off x="804204" y="764704"/>
            <a:ext cx="10556749" cy="5860072"/>
            <a:chOff x="804204" y="656197"/>
            <a:chExt cx="10556749" cy="5860072"/>
          </a:xfrm>
        </p:grpSpPr>
        <p:sp>
          <p:nvSpPr>
            <p:cNvPr id="268" name="Rectangle 267">
              <a:extLst>
                <a:ext uri="{FF2B5EF4-FFF2-40B4-BE49-F238E27FC236}">
                  <a16:creationId xmlns:a16="http://schemas.microsoft.com/office/drawing/2014/main" id="{9DE6F243-C373-4DBC-9854-0B1F95CA8285}"/>
                </a:ext>
              </a:extLst>
            </p:cNvPr>
            <p:cNvSpPr/>
            <p:nvPr/>
          </p:nvSpPr>
          <p:spPr>
            <a:xfrm>
              <a:off x="804204" y="1118770"/>
              <a:ext cx="10515600" cy="5397499"/>
            </a:xfrm>
            <a:prstGeom prst="rect">
              <a:avLst/>
            </a:prstGeom>
            <a:noFill/>
            <a:ln w="12700" cap="flat" cmpd="sng" algn="ctr">
              <a:solidFill>
                <a:srgbClr val="EA4F5F"/>
              </a:solid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9" name="Rounded Rectangle 106">
              <a:extLst>
                <a:ext uri="{FF2B5EF4-FFF2-40B4-BE49-F238E27FC236}">
                  <a16:creationId xmlns:a16="http://schemas.microsoft.com/office/drawing/2014/main" id="{851A8C8F-5F75-4D49-85D8-A2E8B74CFFB1}"/>
                </a:ext>
              </a:extLst>
            </p:cNvPr>
            <p:cNvSpPr/>
            <p:nvPr/>
          </p:nvSpPr>
          <p:spPr>
            <a:xfrm>
              <a:off x="9776953" y="656197"/>
              <a:ext cx="1584000" cy="471587"/>
            </a:xfrm>
            <a:prstGeom prst="roundRect">
              <a:avLst/>
            </a:prstGeom>
            <a:solidFill>
              <a:sysClr val="window" lastClr="FFFFFF"/>
            </a:solidFill>
            <a:ln w="28575" cap="flat" cmpd="sng" algn="ctr">
              <a:solidFill>
                <a:srgbClr val="EA4F5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srgbClr val="EA4F5F"/>
                  </a:solidFill>
                  <a:effectLst/>
                  <a:uLnTx/>
                  <a:uFillTx/>
                  <a:latin typeface="Fira Sans" panose="020B0503050000020004" pitchFamily="34" charset="0"/>
                  <a:ea typeface="+mn-ea"/>
                  <a:cs typeface="+mn-cs"/>
                </a:rPr>
                <a:t>Holistique</a:t>
              </a:r>
            </a:p>
          </p:txBody>
        </p:sp>
      </p:grpSp>
      <p:grpSp>
        <p:nvGrpSpPr>
          <p:cNvPr id="270" name="Group 269">
            <a:extLst>
              <a:ext uri="{FF2B5EF4-FFF2-40B4-BE49-F238E27FC236}">
                <a16:creationId xmlns:a16="http://schemas.microsoft.com/office/drawing/2014/main" id="{8436B315-0003-44EC-92E4-9FA681C3AAC3}"/>
              </a:ext>
            </a:extLst>
          </p:cNvPr>
          <p:cNvGrpSpPr/>
          <p:nvPr/>
        </p:nvGrpSpPr>
        <p:grpSpPr>
          <a:xfrm>
            <a:off x="180873" y="961188"/>
            <a:ext cx="11758814" cy="5825162"/>
            <a:chOff x="180873" y="852681"/>
            <a:chExt cx="11758814" cy="5825162"/>
          </a:xfrm>
        </p:grpSpPr>
        <p:sp>
          <p:nvSpPr>
            <p:cNvPr id="271" name="Rounded Rectangle 108">
              <a:extLst>
                <a:ext uri="{FF2B5EF4-FFF2-40B4-BE49-F238E27FC236}">
                  <a16:creationId xmlns:a16="http://schemas.microsoft.com/office/drawing/2014/main" id="{A9CDBA8F-FB55-4C4A-9643-280DA403AB7F}"/>
                </a:ext>
              </a:extLst>
            </p:cNvPr>
            <p:cNvSpPr/>
            <p:nvPr/>
          </p:nvSpPr>
          <p:spPr>
            <a:xfrm>
              <a:off x="7558281" y="6137843"/>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dirty="0">
                  <a:ln>
                    <a:noFill/>
                  </a:ln>
                  <a:solidFill>
                    <a:prstClr val="white"/>
                  </a:solidFill>
                  <a:effectLst/>
                  <a:uLnTx/>
                  <a:uFillTx/>
                  <a:latin typeface="Fira Sans Light" panose="020B0403050000020004" pitchFamily="34" charset="0"/>
                  <a:ea typeface="+mn-ea"/>
                  <a:cs typeface="+mn-cs"/>
                </a:rPr>
                <a:t>Littératie vs innovation</a:t>
              </a:r>
            </a:p>
          </p:txBody>
        </p:sp>
        <p:sp>
          <p:nvSpPr>
            <p:cNvPr id="272" name="Rounded Rectangle 109">
              <a:extLst>
                <a:ext uri="{FF2B5EF4-FFF2-40B4-BE49-F238E27FC236}">
                  <a16:creationId xmlns:a16="http://schemas.microsoft.com/office/drawing/2014/main" id="{FF137DED-8826-409F-9BDA-E11F9F657367}"/>
                </a:ext>
              </a:extLst>
            </p:cNvPr>
            <p:cNvSpPr/>
            <p:nvPr/>
          </p:nvSpPr>
          <p:spPr>
            <a:xfrm>
              <a:off x="10679687" y="4770890"/>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Intereopera-bilité</a:t>
              </a:r>
            </a:p>
          </p:txBody>
        </p:sp>
        <p:sp>
          <p:nvSpPr>
            <p:cNvPr id="273" name="Rounded Rectangle 110">
              <a:extLst>
                <a:ext uri="{FF2B5EF4-FFF2-40B4-BE49-F238E27FC236}">
                  <a16:creationId xmlns:a16="http://schemas.microsoft.com/office/drawing/2014/main" id="{4B1C9CA7-4D2F-4DBF-B993-0D150C26BC4E}"/>
                </a:ext>
              </a:extLst>
            </p:cNvPr>
            <p:cNvSpPr/>
            <p:nvPr/>
          </p:nvSpPr>
          <p:spPr>
            <a:xfrm>
              <a:off x="10679687" y="2171894"/>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Only Once</a:t>
              </a:r>
            </a:p>
          </p:txBody>
        </p:sp>
        <p:sp>
          <p:nvSpPr>
            <p:cNvPr id="274" name="Rounded Rectangle 111">
              <a:extLst>
                <a:ext uri="{FF2B5EF4-FFF2-40B4-BE49-F238E27FC236}">
                  <a16:creationId xmlns:a16="http://schemas.microsoft.com/office/drawing/2014/main" id="{4FD9B72F-08C5-4CB5-873D-368B272AE25E}"/>
                </a:ext>
              </a:extLst>
            </p:cNvPr>
            <p:cNvSpPr/>
            <p:nvPr/>
          </p:nvSpPr>
          <p:spPr>
            <a:xfrm>
              <a:off x="2133706" y="852681"/>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Vision &amp; stratégie</a:t>
              </a:r>
            </a:p>
          </p:txBody>
        </p:sp>
        <p:sp>
          <p:nvSpPr>
            <p:cNvPr id="275" name="Rounded Rectangle 112">
              <a:extLst>
                <a:ext uri="{FF2B5EF4-FFF2-40B4-BE49-F238E27FC236}">
                  <a16:creationId xmlns:a16="http://schemas.microsoft.com/office/drawing/2014/main" id="{72E382FD-CC41-40FB-B119-9E3FC077421C}"/>
                </a:ext>
              </a:extLst>
            </p:cNvPr>
            <p:cNvSpPr/>
            <p:nvPr/>
          </p:nvSpPr>
          <p:spPr>
            <a:xfrm>
              <a:off x="180873" y="5236314"/>
              <a:ext cx="1381719"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dirty="0">
                  <a:ln>
                    <a:noFill/>
                  </a:ln>
                  <a:solidFill>
                    <a:prstClr val="white"/>
                  </a:solidFill>
                  <a:effectLst/>
                  <a:uLnTx/>
                  <a:uFillTx/>
                  <a:latin typeface="Fira Sans Light" panose="020B0403050000020004" pitchFamily="34" charset="0"/>
                  <a:ea typeface="+mn-ea"/>
                  <a:cs typeface="+mn-cs"/>
                </a:rPr>
                <a:t>Principes architecturaux</a:t>
              </a:r>
            </a:p>
          </p:txBody>
        </p:sp>
        <p:sp>
          <p:nvSpPr>
            <p:cNvPr id="276" name="Rounded Rectangle 113">
              <a:extLst>
                <a:ext uri="{FF2B5EF4-FFF2-40B4-BE49-F238E27FC236}">
                  <a16:creationId xmlns:a16="http://schemas.microsoft.com/office/drawing/2014/main" id="{DE550D5D-E6E9-46CA-8C84-4247E7A441BE}"/>
                </a:ext>
              </a:extLst>
            </p:cNvPr>
            <p:cNvSpPr/>
            <p:nvPr/>
          </p:nvSpPr>
          <p:spPr>
            <a:xfrm>
              <a:off x="2313189" y="6137843"/>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Standards</a:t>
              </a:r>
            </a:p>
          </p:txBody>
        </p:sp>
        <p:sp>
          <p:nvSpPr>
            <p:cNvPr id="277" name="Rounded Rectangle 114">
              <a:extLst>
                <a:ext uri="{FF2B5EF4-FFF2-40B4-BE49-F238E27FC236}">
                  <a16:creationId xmlns:a16="http://schemas.microsoft.com/office/drawing/2014/main" id="{C0CF15E5-8E69-4C96-A5E1-6E0D694737F7}"/>
                </a:ext>
              </a:extLst>
            </p:cNvPr>
            <p:cNvSpPr/>
            <p:nvPr/>
          </p:nvSpPr>
          <p:spPr>
            <a:xfrm>
              <a:off x="10679687" y="6137843"/>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Privacy by design</a:t>
              </a:r>
            </a:p>
          </p:txBody>
        </p:sp>
        <p:sp>
          <p:nvSpPr>
            <p:cNvPr id="278" name="Rounded Rectangle 115">
              <a:extLst>
                <a:ext uri="{FF2B5EF4-FFF2-40B4-BE49-F238E27FC236}">
                  <a16:creationId xmlns:a16="http://schemas.microsoft.com/office/drawing/2014/main" id="{81AC6725-A266-4F20-92E7-C9CF83A39041}"/>
                </a:ext>
              </a:extLst>
            </p:cNvPr>
            <p:cNvSpPr/>
            <p:nvPr/>
          </p:nvSpPr>
          <p:spPr>
            <a:xfrm>
              <a:off x="180874" y="2139446"/>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Orientation client</a:t>
              </a:r>
            </a:p>
          </p:txBody>
        </p:sp>
      </p:grpSp>
      <p:grpSp>
        <p:nvGrpSpPr>
          <p:cNvPr id="279" name="Group 278">
            <a:extLst>
              <a:ext uri="{FF2B5EF4-FFF2-40B4-BE49-F238E27FC236}">
                <a16:creationId xmlns:a16="http://schemas.microsoft.com/office/drawing/2014/main" id="{34451E9B-DAAC-4BEF-A9F2-8530D40B6728}"/>
              </a:ext>
            </a:extLst>
          </p:cNvPr>
          <p:cNvGrpSpPr/>
          <p:nvPr/>
        </p:nvGrpSpPr>
        <p:grpSpPr>
          <a:xfrm>
            <a:off x="228244" y="3635793"/>
            <a:ext cx="10935502" cy="506240"/>
            <a:chOff x="228244" y="3527286"/>
            <a:chExt cx="10935502" cy="506240"/>
          </a:xfrm>
        </p:grpSpPr>
        <p:sp>
          <p:nvSpPr>
            <p:cNvPr id="280" name="Right Arrow 2">
              <a:extLst>
                <a:ext uri="{FF2B5EF4-FFF2-40B4-BE49-F238E27FC236}">
                  <a16:creationId xmlns:a16="http://schemas.microsoft.com/office/drawing/2014/main" id="{3B01E2C8-C5C0-49D5-8E8E-3A4E50AB77B8}"/>
                </a:ext>
              </a:extLst>
            </p:cNvPr>
            <p:cNvSpPr/>
            <p:nvPr/>
          </p:nvSpPr>
          <p:spPr>
            <a:xfrm>
              <a:off x="960261" y="3527286"/>
              <a:ext cx="10203485" cy="506240"/>
            </a:xfrm>
            <a:prstGeom prst="rightArrow">
              <a:avLst>
                <a:gd name="adj1" fmla="val 17045"/>
                <a:gd name="adj2" fmla="val 63546"/>
              </a:avLst>
            </a:prstGeom>
            <a:solidFill>
              <a:srgbClr val="3A3A39"/>
            </a:solidFill>
            <a:ln w="12700" cap="flat" cmpd="sng" algn="ctr">
              <a:no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Fira Sans Light" panose="020B0403050000020004" pitchFamily="34" charset="0"/>
                <a:ea typeface="+mn-ea"/>
                <a:cs typeface="+mn-cs"/>
              </a:endParaRPr>
            </a:p>
          </p:txBody>
        </p:sp>
        <p:sp>
          <p:nvSpPr>
            <p:cNvPr id="281" name="Rounded Rectangle 104">
              <a:extLst>
                <a:ext uri="{FF2B5EF4-FFF2-40B4-BE49-F238E27FC236}">
                  <a16:creationId xmlns:a16="http://schemas.microsoft.com/office/drawing/2014/main" id="{EDBEC55F-0F07-4949-91ED-9AB2BB534B84}"/>
                </a:ext>
              </a:extLst>
            </p:cNvPr>
            <p:cNvSpPr/>
            <p:nvPr/>
          </p:nvSpPr>
          <p:spPr>
            <a:xfrm>
              <a:off x="228244" y="3549315"/>
              <a:ext cx="1381719" cy="471587"/>
            </a:xfrm>
            <a:prstGeom prst="roundRect">
              <a:avLst/>
            </a:prstGeom>
            <a:solidFill>
              <a:sysClr val="window" lastClr="FFFFFF"/>
            </a:solidFill>
            <a:ln w="28575" cap="flat" cmpd="sng" algn="ctr">
              <a:solidFill>
                <a:srgbClr val="00A7E7">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a:ln>
                    <a:noFill/>
                  </a:ln>
                  <a:solidFill>
                    <a:srgbClr val="00A7E7">
                      <a:lumMod val="50000"/>
                    </a:srgbClr>
                  </a:solidFill>
                  <a:effectLst/>
                  <a:uLnTx/>
                  <a:uFillTx/>
                  <a:latin typeface="Fira Sans Light" panose="020B0403050000020004" pitchFamily="34" charset="0"/>
                  <a:ea typeface="+mn-ea"/>
                  <a:cs typeface="+mn-cs"/>
                </a:rPr>
                <a:t>Horizontal</a:t>
              </a:r>
            </a:p>
          </p:txBody>
        </p:sp>
      </p:grpSp>
    </p:spTree>
    <p:extLst>
      <p:ext uri="{BB962C8B-B14F-4D97-AF65-F5344CB8AC3E}">
        <p14:creationId xmlns:p14="http://schemas.microsoft.com/office/powerpoint/2010/main" val="320173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500"/>
                                        <p:tgtEl>
                                          <p:spTgt spid="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gtEl>
                                        <p:attrNameLst>
                                          <p:attrName>style.visibility</p:attrName>
                                        </p:attrNameLst>
                                      </p:cBhvr>
                                      <p:to>
                                        <p:strVal val="visible"/>
                                      </p:to>
                                    </p:set>
                                    <p:animEffect transition="in" filter="fade">
                                      <p:cBhvr>
                                        <p:cTn id="12" dur="500"/>
                                        <p:tgtEl>
                                          <p:spTgt spid="1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0"/>
                                        </p:tgtEl>
                                        <p:attrNameLst>
                                          <p:attrName>style.visibility</p:attrName>
                                        </p:attrNameLst>
                                      </p:cBhvr>
                                      <p:to>
                                        <p:strVal val="visible"/>
                                      </p:to>
                                    </p:set>
                                    <p:animEffect transition="in" filter="fade">
                                      <p:cBhvr>
                                        <p:cTn id="17" dur="500"/>
                                        <p:tgtEl>
                                          <p:spTgt spid="2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4"/>
                                        </p:tgtEl>
                                        <p:attrNameLst>
                                          <p:attrName>style.visibility</p:attrName>
                                        </p:attrNameLst>
                                      </p:cBhvr>
                                      <p:to>
                                        <p:strVal val="visible"/>
                                      </p:to>
                                    </p:set>
                                    <p:animEffect transition="in" filter="fade">
                                      <p:cBhvr>
                                        <p:cTn id="22" dur="500"/>
                                        <p:tgtEl>
                                          <p:spTgt spid="26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9"/>
                                        </p:tgtEl>
                                        <p:attrNameLst>
                                          <p:attrName>style.visibility</p:attrName>
                                        </p:attrNameLst>
                                      </p:cBhvr>
                                      <p:to>
                                        <p:strVal val="visible"/>
                                      </p:to>
                                    </p:set>
                                    <p:animEffect transition="in" filter="fade">
                                      <p:cBhvr>
                                        <p:cTn id="27" dur="500"/>
                                        <p:tgtEl>
                                          <p:spTgt spid="2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64"/>
                                        </p:tgtEl>
                                      </p:cBhvr>
                                    </p:animEffect>
                                    <p:set>
                                      <p:cBhvr>
                                        <p:cTn id="32" dur="1" fill="hold">
                                          <p:stCondLst>
                                            <p:cond delay="499"/>
                                          </p:stCondLst>
                                        </p:cTn>
                                        <p:tgtEl>
                                          <p:spTgt spid="264"/>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279"/>
                                        </p:tgtEl>
                                      </p:cBhvr>
                                    </p:animEffect>
                                    <p:set>
                                      <p:cBhvr>
                                        <p:cTn id="35" dur="1" fill="hold">
                                          <p:stCondLst>
                                            <p:cond delay="499"/>
                                          </p:stCondLst>
                                        </p:cTn>
                                        <p:tgtEl>
                                          <p:spTgt spid="279"/>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267"/>
                                        </p:tgtEl>
                                        <p:attrNameLst>
                                          <p:attrName>style.visibility</p:attrName>
                                        </p:attrNameLst>
                                      </p:cBhvr>
                                      <p:to>
                                        <p:strVal val="visible"/>
                                      </p:to>
                                    </p:set>
                                    <p:animEffect transition="in" filter="fade">
                                      <p:cBhvr>
                                        <p:cTn id="38" dur="500"/>
                                        <p:tgtEl>
                                          <p:spTgt spid="26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70"/>
                                        </p:tgtEl>
                                        <p:attrNameLst>
                                          <p:attrName>style.visibility</p:attrName>
                                        </p:attrNameLst>
                                      </p:cBhvr>
                                      <p:to>
                                        <p:strVal val="visible"/>
                                      </p:to>
                                    </p:set>
                                    <p:animEffect transition="in" filter="fade">
                                      <p:cBhvr>
                                        <p:cTn id="43"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CFD064-8554-48FF-BB3F-8C6D0380C995}"/>
              </a:ext>
            </a:extLst>
          </p:cNvPr>
          <p:cNvSpPr>
            <a:spLocks noGrp="1"/>
          </p:cNvSpPr>
          <p:nvPr>
            <p:ph type="sldNum" sz="quarter" idx="10"/>
          </p:nvPr>
        </p:nvSpPr>
        <p:spPr/>
        <p:txBody>
          <a:bodyPr/>
          <a:lstStyle/>
          <a:p>
            <a:pPr>
              <a:defRPr/>
            </a:pPr>
            <a:fld id="{EF66DDCB-4F40-4F8C-A2FE-269D135B5A13}" type="slidenum">
              <a:rPr lang="en-GB" smtClean="0"/>
              <a:pPr>
                <a:defRPr/>
              </a:pPr>
              <a:t>44</a:t>
            </a:fld>
            <a:endParaRPr lang="en-GB"/>
          </a:p>
        </p:txBody>
      </p:sp>
      <p:sp>
        <p:nvSpPr>
          <p:cNvPr id="3" name="Title 2">
            <a:extLst>
              <a:ext uri="{FF2B5EF4-FFF2-40B4-BE49-F238E27FC236}">
                <a16:creationId xmlns:a16="http://schemas.microsoft.com/office/drawing/2014/main" id="{84AC4CB1-8DEA-4EC4-92B9-E95978C42F3D}"/>
              </a:ext>
            </a:extLst>
          </p:cNvPr>
          <p:cNvSpPr>
            <a:spLocks noGrp="1"/>
          </p:cNvSpPr>
          <p:nvPr>
            <p:ph type="ctrTitle"/>
          </p:nvPr>
        </p:nvSpPr>
        <p:spPr>
          <a:xfrm>
            <a:off x="573618" y="1662115"/>
            <a:ext cx="11044767" cy="2308224"/>
          </a:xfrm>
        </p:spPr>
        <p:txBody>
          <a:bodyPr/>
          <a:lstStyle/>
          <a:p>
            <a:r>
              <a:rPr lang="fr-BE" noProof="0"/>
              <a:t>Banque Carrefour de la sécurité sociale</a:t>
            </a:r>
          </a:p>
        </p:txBody>
      </p:sp>
    </p:spTree>
    <p:extLst>
      <p:ext uri="{BB962C8B-B14F-4D97-AF65-F5344CB8AC3E}">
        <p14:creationId xmlns:p14="http://schemas.microsoft.com/office/powerpoint/2010/main" val="1857413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fr-BE" noProof="0" dirty="0"/>
              <a:t>&gt; 11.800.000 citoyens</a:t>
            </a:r>
          </a:p>
          <a:p>
            <a:r>
              <a:rPr lang="fr-BE" noProof="0" dirty="0"/>
              <a:t>&gt; 250.000 employeurs</a:t>
            </a:r>
          </a:p>
          <a:p>
            <a:r>
              <a:rPr lang="fr-BE" noProof="0" dirty="0"/>
              <a:t>environ 3.000 institutions publiques et privées (acteurs) de différents niveaux (fédéral, régional, local) sont chargées</a:t>
            </a:r>
          </a:p>
          <a:p>
            <a:pPr lvl="1"/>
            <a:r>
              <a:rPr lang="fr-BE" noProof="0" dirty="0"/>
              <a:t>de recouvrir des cotisations de sécurité sociale</a:t>
            </a:r>
          </a:p>
          <a:p>
            <a:pPr lvl="1"/>
            <a:r>
              <a:rPr lang="fr-BE" noProof="0" dirty="0"/>
              <a:t>d’allouer des avantages de sécurité sociale</a:t>
            </a:r>
          </a:p>
          <a:p>
            <a:pPr lvl="2"/>
            <a:r>
              <a:rPr lang="fr-BE" noProof="0" dirty="0"/>
              <a:t>allocations familiales</a:t>
            </a:r>
          </a:p>
          <a:p>
            <a:pPr lvl="2"/>
            <a:r>
              <a:rPr lang="fr-BE" noProof="0" dirty="0"/>
              <a:t>allocations de chômage</a:t>
            </a:r>
          </a:p>
          <a:p>
            <a:pPr lvl="2"/>
            <a:r>
              <a:rPr lang="fr-BE" noProof="0" dirty="0"/>
              <a:t>allocations d’incapacité de travail</a:t>
            </a:r>
          </a:p>
          <a:p>
            <a:pPr lvl="2"/>
            <a:r>
              <a:rPr lang="fr-BE" noProof="0" dirty="0"/>
              <a:t>allocations aux personnes handicapées</a:t>
            </a:r>
          </a:p>
          <a:p>
            <a:pPr lvl="2"/>
            <a:r>
              <a:rPr lang="fr-BE" noProof="0" dirty="0"/>
              <a:t>remboursement des frais de soins de santé</a:t>
            </a:r>
          </a:p>
          <a:p>
            <a:pPr lvl="2"/>
            <a:r>
              <a:rPr lang="fr-BE" noProof="0" dirty="0"/>
              <a:t>pécules de vacances</a:t>
            </a:r>
          </a:p>
          <a:p>
            <a:pPr lvl="2"/>
            <a:r>
              <a:rPr lang="fr-BE" noProof="0" dirty="0"/>
              <a:t>pensions de retraite</a:t>
            </a:r>
          </a:p>
          <a:p>
            <a:pPr lvl="2"/>
            <a:r>
              <a:rPr lang="fr-BE" noProof="0" dirty="0"/>
              <a:t>revenu minimum garanti</a:t>
            </a:r>
          </a:p>
          <a:p>
            <a:pPr lvl="1"/>
            <a:r>
              <a:rPr lang="fr-BE" noProof="0" dirty="0"/>
              <a:t>d’accorder des avantages sociaux supplémentaires</a:t>
            </a:r>
          </a:p>
          <a:p>
            <a:pPr lvl="1"/>
            <a:r>
              <a:rPr lang="fr-BE" noProof="0" dirty="0"/>
              <a:t>d’allouer des avantages supplémentaires sur la base du statut d’une personne en matière de sécurité sociale</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45</a:t>
            </a:fld>
            <a:r>
              <a:rPr lang="fr-BE"/>
              <a:t> </a:t>
            </a:r>
          </a:p>
        </p:txBody>
      </p:sp>
      <p:sp>
        <p:nvSpPr>
          <p:cNvPr id="14338" name="Title 1"/>
          <p:cNvSpPr>
            <a:spLocks noGrp="1"/>
          </p:cNvSpPr>
          <p:nvPr>
            <p:ph type="title"/>
          </p:nvPr>
        </p:nvSpPr>
        <p:spPr/>
        <p:txBody>
          <a:bodyPr/>
          <a:lstStyle/>
          <a:p>
            <a:r>
              <a:rPr lang="fr-BE" noProof="0" dirty="0"/>
              <a:t>Parties prenantes du secteur social belge</a:t>
            </a:r>
          </a:p>
        </p:txBody>
      </p:sp>
      <p:pic>
        <p:nvPicPr>
          <p:cNvPr id="5" name="Picture 4">
            <a:extLst>
              <a:ext uri="{FF2B5EF4-FFF2-40B4-BE49-F238E27FC236}">
                <a16:creationId xmlns:a16="http://schemas.microsoft.com/office/drawing/2014/main" id="{21B06318-3AF9-4ED6-AF4E-3E0DEF2DA634}"/>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6202267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4DA8-5198-B303-2EFF-13129EAC695D}"/>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478EFFF6-4794-356A-ECC7-B85D759C4EB4}"/>
              </a:ext>
            </a:extLst>
          </p:cNvPr>
          <p:cNvSpPr>
            <a:spLocks noGrp="1"/>
          </p:cNvSpPr>
          <p:nvPr>
            <p:ph idx="1"/>
          </p:nvPr>
        </p:nvSpPr>
        <p:spPr/>
        <p:txBody>
          <a:bodyPr>
            <a:normAutofit/>
          </a:bodyPr>
          <a:lstStyle/>
          <a:p>
            <a:r>
              <a:rPr lang="fr-BE" noProof="0"/>
              <a:t>créée par la loi de 1990, voir </a:t>
            </a:r>
            <a:r>
              <a:rPr lang="fr-BE">
                <a:hlinkClick r:id="rId2"/>
              </a:rPr>
              <a:t>https://www.ksz-bcss.fgov.be/fr/cadre-juridique</a:t>
            </a:r>
          </a:p>
          <a:p>
            <a:endParaRPr lang="en-GB" noProof="0" dirty="0"/>
          </a:p>
          <a:p>
            <a:r>
              <a:rPr lang="fr-BE"/>
              <a:t>comité de gestion composé de représentants des parties prenantes</a:t>
            </a:r>
          </a:p>
          <a:p>
            <a:pPr lvl="1"/>
            <a:r>
              <a:rPr lang="fr-BE" noProof="0"/>
              <a:t>syndicats</a:t>
            </a:r>
          </a:p>
          <a:p>
            <a:pPr lvl="1"/>
            <a:r>
              <a:rPr lang="fr-BE" noProof="0"/>
              <a:t>organisations représentatives des employeurs</a:t>
            </a:r>
          </a:p>
          <a:p>
            <a:pPr lvl="1"/>
            <a:r>
              <a:rPr lang="fr-BE" noProof="0"/>
              <a:t>organisations représentatives des travailleurs indépendants</a:t>
            </a:r>
          </a:p>
          <a:p>
            <a:pPr lvl="1"/>
            <a:r>
              <a:rPr lang="fr-BE" noProof="0"/>
              <a:t>institutions (publiques) de sécurité sociale</a:t>
            </a:r>
          </a:p>
          <a:p>
            <a:endParaRPr lang="en-GB" noProof="0" dirty="0"/>
          </a:p>
          <a:p>
            <a:r>
              <a:rPr lang="fr-BE" noProof="0"/>
              <a:t>84 collaborateurs</a:t>
            </a:r>
          </a:p>
          <a:p>
            <a:endParaRPr lang="en-GB" noProof="0" dirty="0"/>
          </a:p>
          <a:p>
            <a:r>
              <a:rPr lang="fr-BE" noProof="0"/>
              <a:t>budget annuel de 19,5 millions d’euros</a:t>
            </a:r>
          </a:p>
        </p:txBody>
      </p:sp>
      <p:sp>
        <p:nvSpPr>
          <p:cNvPr id="3" name="Slide Number Placeholder 2">
            <a:extLst>
              <a:ext uri="{FF2B5EF4-FFF2-40B4-BE49-F238E27FC236}">
                <a16:creationId xmlns:a16="http://schemas.microsoft.com/office/drawing/2014/main" id="{AFEB2C09-65F3-6DE7-A7D6-F379CCF0B0B2}"/>
              </a:ext>
            </a:extLst>
          </p:cNvPr>
          <p:cNvSpPr>
            <a:spLocks noGrp="1"/>
          </p:cNvSpPr>
          <p:nvPr>
            <p:ph type="sldNum" sz="quarter" idx="4"/>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BE" sz="1200" b="0" i="0" u="none" strike="noStrike" cap="none" normalizeH="0" baseline="0" noProof="0">
                <a:ln>
                  <a:noFill/>
                </a:ln>
                <a:solidFill>
                  <a:prstClr val="black">
                    <a:tint val="75000"/>
                  </a:prstClr>
                </a:solidFill>
                <a:effectLst/>
                <a:uLnTx/>
                <a:uFillTx/>
                <a:latin typeface="Calibri" pitchFamily="34" charset="0"/>
                <a:ea typeface="Calibri"/>
                <a:cs typeface="Arial" charset="0"/>
              </a:rPr>
              <a:t> </a:t>
            </a:r>
            <a:fld id="{30A9230E-FFBB-4CCB-ABD7-198084EDE768}" type="slidenum">
              <a:rPr kumimoji="0" lang="fr-BE" sz="1200" b="0" i="0" u="none" strike="noStrike" kern="1200" cap="none" spc="0" normalizeH="0" baseline="0" noProof="0" smtClean="0">
                <a:ln>
                  <a:noFill/>
                </a:ln>
                <a:solidFill>
                  <a:prstClr val="black">
                    <a:tint val="75000"/>
                  </a:prstClr>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46</a:t>
            </a:fld>
            <a:r>
              <a:rPr kumimoji="0" lang="fr-BE" sz="1200" b="0" i="0" u="none" strike="noStrike" cap="none" normalizeH="0" baseline="0" noProof="0">
                <a:ln>
                  <a:noFill/>
                </a:ln>
                <a:solidFill>
                  <a:prstClr val="black">
                    <a:tint val="75000"/>
                  </a:prstClr>
                </a:solidFill>
                <a:effectLst/>
                <a:uLnTx/>
                <a:uFillTx/>
                <a:latin typeface="Calibri" pitchFamily="34" charset="0"/>
                <a:ea typeface="Calibri"/>
                <a:cs typeface="Arial" charset="0"/>
              </a:rPr>
              <a:t> </a:t>
            </a:r>
          </a:p>
        </p:txBody>
      </p:sp>
      <p:sp>
        <p:nvSpPr>
          <p:cNvPr id="8" name="Titel 7">
            <a:extLst>
              <a:ext uri="{FF2B5EF4-FFF2-40B4-BE49-F238E27FC236}">
                <a16:creationId xmlns:a16="http://schemas.microsoft.com/office/drawing/2014/main" id="{46AEA521-029A-C91D-D3FD-5163F356394A}"/>
              </a:ext>
            </a:extLst>
          </p:cNvPr>
          <p:cNvSpPr>
            <a:spLocks noGrp="1"/>
          </p:cNvSpPr>
          <p:nvPr>
            <p:ph type="title"/>
          </p:nvPr>
        </p:nvSpPr>
        <p:spPr/>
        <p:txBody>
          <a:bodyPr/>
          <a:lstStyle/>
          <a:p>
            <a:r>
              <a:rPr lang="fr-BE" noProof="0"/>
              <a:t>Informations de base</a:t>
            </a:r>
          </a:p>
        </p:txBody>
      </p:sp>
      <p:pic>
        <p:nvPicPr>
          <p:cNvPr id="6" name="Picture 5">
            <a:extLst>
              <a:ext uri="{FF2B5EF4-FFF2-40B4-BE49-F238E27FC236}">
                <a16:creationId xmlns:a16="http://schemas.microsoft.com/office/drawing/2014/main" id="{B253F738-F952-4B83-87A2-DC1CAECE99CD}"/>
              </a:ext>
            </a:extLst>
          </p:cNvPr>
          <p:cNvPicPr>
            <a:picLocks noChangeAspect="1"/>
          </p:cNvPicPr>
          <p:nvPr/>
        </p:nvPicPr>
        <p:blipFill>
          <a:blip r:embed="rId3"/>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19902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DC835A2-5627-6BBC-19FE-495154EEBD00}"/>
              </a:ext>
            </a:extLst>
          </p:cNvPr>
          <p:cNvSpPr>
            <a:spLocks noGrp="1"/>
          </p:cNvSpPr>
          <p:nvPr>
            <p:ph idx="1"/>
          </p:nvPr>
        </p:nvSpPr>
        <p:spPr/>
        <p:txBody>
          <a:bodyPr>
            <a:normAutofit/>
          </a:bodyPr>
          <a:lstStyle/>
          <a:p>
            <a:r>
              <a:rPr lang="fr-BE" noProof="0" dirty="0"/>
              <a:t>moteur et coordinateur de l’e-gouvernement dans le secteur social, en particulier</a:t>
            </a:r>
          </a:p>
          <a:p>
            <a:pPr lvl="1"/>
            <a:r>
              <a:rPr lang="fr-BE" noProof="0" dirty="0"/>
              <a:t>inciter les acteurs du secteur social belge</a:t>
            </a:r>
          </a:p>
          <a:p>
            <a:pPr lvl="2"/>
            <a:r>
              <a:rPr lang="fr-BE" noProof="0" dirty="0"/>
              <a:t>à offrir des services efficaces et effectifs avec un minimum de charges administratives et de coûts pour toutes les parties concernées, et ce dans la mesure du possible de leur propre initiative</a:t>
            </a:r>
          </a:p>
          <a:p>
            <a:pPr lvl="2"/>
            <a:r>
              <a:rPr lang="fr-BE" noProof="0" dirty="0"/>
              <a:t>d'une manière qui convienne de façon optimale aux divers utilisateurs finaux des services</a:t>
            </a:r>
          </a:p>
          <a:p>
            <a:pPr lvl="2"/>
            <a:r>
              <a:rPr lang="fr-BE" noProof="0" dirty="0"/>
              <a:t>grâce à l'amélioration permanente de leurs relations et processus (mutuels) à l'aide des nouvelles technologies</a:t>
            </a:r>
          </a:p>
          <a:p>
            <a:pPr lvl="2"/>
            <a:r>
              <a:rPr lang="fr-BE" noProof="0" dirty="0"/>
              <a:t>en partant d'une vision commune, élaborée de commun accord</a:t>
            </a:r>
          </a:p>
          <a:p>
            <a:pPr lvl="1"/>
            <a:r>
              <a:rPr lang="fr-BE" noProof="0" dirty="0"/>
              <a:t>promouvoir la sécurité de l'information et la protection de la vie privée par les acteurs du secteur social afin que tous les intéressés puissent avoir confiance à juste titre</a:t>
            </a:r>
          </a:p>
          <a:p>
            <a:pPr lvl="1"/>
            <a:r>
              <a:rPr lang="fr-BE" noProof="0" dirty="0"/>
              <a:t>mettre à la disposition des dirigeants politiques et des chercheurs des informations intégrées et transversales qui serviront d'appui à la politique</a:t>
            </a:r>
          </a:p>
          <a:p>
            <a:r>
              <a:rPr lang="fr-BE" noProof="0" dirty="0"/>
              <a:t>voir </a:t>
            </a:r>
            <a:r>
              <a:rPr lang="fr-BE" noProof="0" dirty="0">
                <a:hlinkClick r:id="rId2"/>
              </a:rPr>
              <a:t>https://www.ksz-bcss.fgov.be/fr/a-propos-de-la-bcss/missions-et-objectifs</a:t>
            </a:r>
          </a:p>
          <a:p>
            <a:endParaRPr lang="en-GB" noProof="0" dirty="0"/>
          </a:p>
        </p:txBody>
      </p:sp>
      <p:sp>
        <p:nvSpPr>
          <p:cNvPr id="3" name="Tijdelijke aanduiding voor dianummer 2">
            <a:extLst>
              <a:ext uri="{FF2B5EF4-FFF2-40B4-BE49-F238E27FC236}">
                <a16:creationId xmlns:a16="http://schemas.microsoft.com/office/drawing/2014/main" id="{7C47FB84-49B3-BB64-CF8E-C7482126133C}"/>
              </a:ext>
            </a:extLst>
          </p:cNvPr>
          <p:cNvSpPr>
            <a:spLocks noGrp="1"/>
          </p:cNvSpPr>
          <p:nvPr>
            <p:ph type="sldNum" sz="quarter" idx="4"/>
          </p:nvPr>
        </p:nvSpPr>
        <p:spPr/>
        <p:txBody>
          <a:bodyPr/>
          <a:lstStyle/>
          <a:p>
            <a:r>
              <a:rPr lang="fr-BE"/>
              <a:t> </a:t>
            </a:r>
            <a:fld id="{30A9230E-FFBB-4CCB-ABD7-198084EDE768}" type="slidenum">
              <a:rPr lang="fr-BE" smtClean="0"/>
              <a:pPr/>
              <a:t>47</a:t>
            </a:fld>
            <a:r>
              <a:rPr lang="fr-BE"/>
              <a:t> </a:t>
            </a:r>
          </a:p>
        </p:txBody>
      </p:sp>
      <p:sp>
        <p:nvSpPr>
          <p:cNvPr id="4" name="Titel 3">
            <a:extLst>
              <a:ext uri="{FF2B5EF4-FFF2-40B4-BE49-F238E27FC236}">
                <a16:creationId xmlns:a16="http://schemas.microsoft.com/office/drawing/2014/main" id="{C878F3C4-54D8-6077-CFCE-8182B095003E}"/>
              </a:ext>
            </a:extLst>
          </p:cNvPr>
          <p:cNvSpPr>
            <a:spLocks noGrp="1"/>
          </p:cNvSpPr>
          <p:nvPr>
            <p:ph type="title"/>
          </p:nvPr>
        </p:nvSpPr>
        <p:spPr/>
        <p:txBody>
          <a:bodyPr/>
          <a:lstStyle/>
          <a:p>
            <a:r>
              <a:rPr lang="fr-BE" noProof="0"/>
              <a:t>Mission</a:t>
            </a:r>
          </a:p>
        </p:txBody>
      </p:sp>
      <p:pic>
        <p:nvPicPr>
          <p:cNvPr id="6" name="Picture 5">
            <a:extLst>
              <a:ext uri="{FF2B5EF4-FFF2-40B4-BE49-F238E27FC236}">
                <a16:creationId xmlns:a16="http://schemas.microsoft.com/office/drawing/2014/main" id="{7E52488E-7C0C-4855-BD98-72C924FDA271}"/>
              </a:ext>
            </a:extLst>
          </p:cNvPr>
          <p:cNvPicPr>
            <a:picLocks noChangeAspect="1"/>
          </p:cNvPicPr>
          <p:nvPr/>
        </p:nvPicPr>
        <p:blipFill>
          <a:blip r:embed="rId3"/>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507000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A6E4C03-E238-6E7A-4B06-951887C6A9F5}"/>
              </a:ext>
            </a:extLst>
          </p:cNvPr>
          <p:cNvSpPr>
            <a:spLocks noGrp="1"/>
          </p:cNvSpPr>
          <p:nvPr>
            <p:ph idx="1"/>
          </p:nvPr>
        </p:nvSpPr>
        <p:spPr/>
        <p:txBody>
          <a:bodyPr>
            <a:normAutofit/>
          </a:bodyPr>
          <a:lstStyle/>
          <a:p>
            <a:r>
              <a:rPr lang="fr-BE" noProof="0"/>
              <a:t>visionnaire &amp; change manager</a:t>
            </a:r>
          </a:p>
          <a:p>
            <a:r>
              <a:rPr lang="fr-BE" noProof="0"/>
              <a:t>architecte &amp; opérateur</a:t>
            </a:r>
          </a:p>
          <a:p>
            <a:r>
              <a:rPr lang="fr-BE" noProof="0"/>
              <a:t>protecteur</a:t>
            </a:r>
          </a:p>
          <a:p>
            <a:r>
              <a:rPr lang="fr-BE" noProof="0"/>
              <a:t>distributeur de tâches</a:t>
            </a:r>
          </a:p>
          <a:p>
            <a:pPr lvl="1"/>
            <a:r>
              <a:rPr lang="fr-BE" noProof="0"/>
              <a:t>s’accorder sur la répartition des tâches en matière de stockage des données et de standards de qualité</a:t>
            </a:r>
          </a:p>
          <a:p>
            <a:r>
              <a:rPr lang="fr-BE" noProof="0"/>
              <a:t>gestionnaire de programmes</a:t>
            </a:r>
          </a:p>
          <a:p>
            <a:r>
              <a:rPr lang="fr-BE" noProof="0"/>
              <a:t>coordinateur</a:t>
            </a:r>
          </a:p>
          <a:p>
            <a:r>
              <a:rPr lang="fr-BE" noProof="0"/>
              <a:t>communicateur</a:t>
            </a:r>
          </a:p>
          <a:p>
            <a:r>
              <a:rPr lang="fr-BE" noProof="0"/>
              <a:t>voir </a:t>
            </a:r>
            <a:r>
              <a:rPr lang="fr-BE" noProof="0">
                <a:hlinkClick r:id="rId2"/>
              </a:rPr>
              <a:t>https://www.ksz-bcss.fgov.be/fr/a-propos-de-la-bcss/missions-et-objectifs#objectifs-strategiques</a:t>
            </a:r>
          </a:p>
          <a:p>
            <a:endParaRPr lang="en-GB" noProof="0" dirty="0"/>
          </a:p>
        </p:txBody>
      </p:sp>
      <p:sp>
        <p:nvSpPr>
          <p:cNvPr id="3" name="Tijdelijke aanduiding voor dianummer 2">
            <a:extLst>
              <a:ext uri="{FF2B5EF4-FFF2-40B4-BE49-F238E27FC236}">
                <a16:creationId xmlns:a16="http://schemas.microsoft.com/office/drawing/2014/main" id="{1733E225-9A9D-7C94-C258-0E090A4E035D}"/>
              </a:ext>
            </a:extLst>
          </p:cNvPr>
          <p:cNvSpPr>
            <a:spLocks noGrp="1"/>
          </p:cNvSpPr>
          <p:nvPr>
            <p:ph type="sldNum" sz="quarter" idx="4"/>
          </p:nvPr>
        </p:nvSpPr>
        <p:spPr/>
        <p:txBody>
          <a:bodyPr/>
          <a:lstStyle/>
          <a:p>
            <a:r>
              <a:rPr lang="fr-BE"/>
              <a:t> </a:t>
            </a:r>
            <a:fld id="{30A9230E-FFBB-4CCB-ABD7-198084EDE768}" type="slidenum">
              <a:rPr lang="fr-BE" smtClean="0"/>
              <a:pPr/>
              <a:t>48</a:t>
            </a:fld>
            <a:r>
              <a:rPr lang="fr-BE"/>
              <a:t> </a:t>
            </a:r>
          </a:p>
        </p:txBody>
      </p:sp>
      <p:sp>
        <p:nvSpPr>
          <p:cNvPr id="4" name="Titel 3">
            <a:extLst>
              <a:ext uri="{FF2B5EF4-FFF2-40B4-BE49-F238E27FC236}">
                <a16:creationId xmlns:a16="http://schemas.microsoft.com/office/drawing/2014/main" id="{AA79545D-E4F9-F02F-56BE-7169E4D92687}"/>
              </a:ext>
            </a:extLst>
          </p:cNvPr>
          <p:cNvSpPr>
            <a:spLocks noGrp="1"/>
          </p:cNvSpPr>
          <p:nvPr>
            <p:ph type="title"/>
          </p:nvPr>
        </p:nvSpPr>
        <p:spPr/>
        <p:txBody>
          <a:bodyPr/>
          <a:lstStyle/>
          <a:p>
            <a:r>
              <a:rPr lang="fr-BE" noProof="0"/>
              <a:t>Responsabilités</a:t>
            </a:r>
          </a:p>
        </p:txBody>
      </p:sp>
      <p:pic>
        <p:nvPicPr>
          <p:cNvPr id="6" name="Picture 5">
            <a:extLst>
              <a:ext uri="{FF2B5EF4-FFF2-40B4-BE49-F238E27FC236}">
                <a16:creationId xmlns:a16="http://schemas.microsoft.com/office/drawing/2014/main" id="{4DE93FE4-4BA8-4CF4-BA20-F65138FD5FF8}"/>
              </a:ext>
            </a:extLst>
          </p:cNvPr>
          <p:cNvPicPr>
            <a:picLocks noChangeAspect="1"/>
          </p:cNvPicPr>
          <p:nvPr/>
        </p:nvPicPr>
        <p:blipFill>
          <a:blip r:embed="rId3"/>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125649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1052736"/>
            <a:ext cx="10887000" cy="5256584"/>
          </a:xfrm>
        </p:spPr>
        <p:txBody>
          <a:bodyPr>
            <a:normAutofit/>
          </a:bodyPr>
          <a:lstStyle/>
          <a:p>
            <a:r>
              <a:rPr lang="fr-BE" noProof="0"/>
              <a:t>pas de stockage centralisé des données, mais une répartition négociée des tâches entre les acteurs du secteur social et autres en ce qui concerne la collecte, la validation et la gestion des données, ainsi que l’enregistrement électronique de ces données dans des sources authentiques</a:t>
            </a:r>
          </a:p>
          <a:p>
            <a:endParaRPr lang="en-GB" noProof="0" dirty="0"/>
          </a:p>
          <a:p>
            <a:r>
              <a:rPr lang="fr-BE" noProof="0"/>
              <a:t>un réseau reliant tous les 3000 acteurs du secteur social équipé d’un accès sécurisé à Internet, au MAN fédéral, aux extranets régionaux, aux extranets reliant les autorités locales et au réseau interbancaire belge</a:t>
            </a:r>
          </a:p>
          <a:p>
            <a:endParaRPr lang="en-GB" noProof="0" dirty="0"/>
          </a:p>
          <a:p>
            <a:r>
              <a:rPr lang="fr-BE" noProof="0"/>
              <a:t>une clé d’identification unique</a:t>
            </a:r>
          </a:p>
          <a:p>
            <a:pPr lvl="1"/>
            <a:r>
              <a:rPr lang="fr-BE" noProof="0"/>
              <a:t>pour chaque citoyen </a:t>
            </a:r>
          </a:p>
          <a:p>
            <a:pPr lvl="1"/>
            <a:r>
              <a:rPr lang="fr-BE" noProof="0"/>
              <a:t>pour chaque entreprise</a:t>
            </a:r>
          </a:p>
          <a:p>
            <a:pPr lvl="1"/>
            <a:r>
              <a:rPr lang="fr-BE" noProof="0"/>
              <a:t>pour chaque unité d’établissement</a:t>
            </a:r>
          </a:p>
          <a:p>
            <a:endParaRPr lang="en-GB" noProof="0" dirty="0"/>
          </a:p>
          <a:p>
            <a:endParaRPr lang="en-GB" noProof="0" dirty="0"/>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49</a:t>
            </a:fld>
            <a:r>
              <a:rPr lang="fr-BE"/>
              <a:t> </a:t>
            </a:r>
          </a:p>
        </p:txBody>
      </p:sp>
      <p:sp>
        <p:nvSpPr>
          <p:cNvPr id="2" name="Title 1"/>
          <p:cNvSpPr>
            <a:spLocks noGrp="1"/>
          </p:cNvSpPr>
          <p:nvPr>
            <p:ph type="title"/>
          </p:nvPr>
        </p:nvSpPr>
        <p:spPr>
          <a:xfrm>
            <a:off x="695400" y="188640"/>
            <a:ext cx="10887000" cy="792088"/>
          </a:xfrm>
        </p:spPr>
        <p:txBody>
          <a:bodyPr/>
          <a:lstStyle/>
          <a:p>
            <a:r>
              <a:rPr lang="fr-BE" noProof="0"/>
              <a:t>Architecte &amp; opérateur</a:t>
            </a:r>
          </a:p>
        </p:txBody>
      </p:sp>
      <p:pic>
        <p:nvPicPr>
          <p:cNvPr id="6" name="Picture 5">
            <a:extLst>
              <a:ext uri="{FF2B5EF4-FFF2-40B4-BE49-F238E27FC236}">
                <a16:creationId xmlns:a16="http://schemas.microsoft.com/office/drawing/2014/main" id="{334095AF-DB2C-4424-A877-764716D56AB3}"/>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716590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695400" y="1052736"/>
            <a:ext cx="10887000" cy="5256584"/>
          </a:xfrm>
        </p:spPr>
        <p:txBody>
          <a:bodyPr/>
          <a:lstStyle/>
          <a:p>
            <a:r>
              <a:rPr lang="fr-BE" noProof="0" dirty="0"/>
              <a:t>220 services électroniques pour des échanges de données mutuels entre les acteurs du secteur social, qui ont été définis après une optimalisation des processus</a:t>
            </a:r>
          </a:p>
          <a:p>
            <a:pPr lvl="1"/>
            <a:r>
              <a:rPr lang="fr-BE" noProof="0" dirty="0"/>
              <a:t>presque tous les échanges de données directs ou indirects (via les citoyens ou les entreprises) sur support papier par &gt; 800 formulaires papier ont été supprimés entre les acteurs du secteur social</a:t>
            </a:r>
          </a:p>
          <a:p>
            <a:pPr lvl="1"/>
            <a:r>
              <a:rPr lang="fr-BE" dirty="0"/>
              <a:t>en 2025, </a:t>
            </a:r>
            <a:r>
              <a:rPr lang="fr-BE" noProof="0" dirty="0"/>
              <a:t>&gt; </a:t>
            </a:r>
            <a:r>
              <a:rPr lang="fr-BE" dirty="0"/>
              <a:t>~ 2,15 millions de messages électroniques ont été échangés entre les acteurs du secteur social, ce qui a permis d’éviter autant d’échanges sur support papier</a:t>
            </a:r>
          </a:p>
          <a:p>
            <a:endParaRPr lang="en-GB" altLang="en-US" noProof="0" dirty="0"/>
          </a:p>
          <a:p>
            <a:r>
              <a:rPr lang="fr-BE" noProof="0" dirty="0"/>
              <a:t>des services électroniques pour les citoyens</a:t>
            </a:r>
          </a:p>
          <a:p>
            <a:pPr lvl="1"/>
            <a:r>
              <a:rPr lang="fr-BE" noProof="0" dirty="0"/>
              <a:t>offrir dans la mesure du possible de manière automatique des avantages sur la base d’échanges électroniques de données entre les acteurs du secteur social</a:t>
            </a:r>
          </a:p>
          <a:p>
            <a:pPr lvl="1"/>
            <a:r>
              <a:rPr lang="fr-BE" noProof="0" dirty="0"/>
              <a:t>32 services électroniques à l’intervention d’un portail intégré et/ou d’applications mobiles</a:t>
            </a:r>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50</a:t>
            </a:fld>
            <a:r>
              <a:rPr lang="fr-BE"/>
              <a:t> </a:t>
            </a:r>
          </a:p>
        </p:txBody>
      </p:sp>
      <p:sp>
        <p:nvSpPr>
          <p:cNvPr id="2" name="Title 1"/>
          <p:cNvSpPr>
            <a:spLocks noGrp="1"/>
          </p:cNvSpPr>
          <p:nvPr>
            <p:ph type="title"/>
          </p:nvPr>
        </p:nvSpPr>
        <p:spPr>
          <a:xfrm>
            <a:off x="695400" y="188640"/>
            <a:ext cx="10887000" cy="792088"/>
          </a:xfrm>
        </p:spPr>
        <p:txBody>
          <a:bodyPr/>
          <a:lstStyle/>
          <a:p>
            <a:r>
              <a:rPr lang="fr-BE" noProof="0"/>
              <a:t>Architecte &amp; opérateur</a:t>
            </a:r>
          </a:p>
        </p:txBody>
      </p:sp>
      <p:pic>
        <p:nvPicPr>
          <p:cNvPr id="6" name="Picture 5">
            <a:extLst>
              <a:ext uri="{FF2B5EF4-FFF2-40B4-BE49-F238E27FC236}">
                <a16:creationId xmlns:a16="http://schemas.microsoft.com/office/drawing/2014/main" id="{5D3AA457-6E88-4327-AEAC-BA93A9E6C942}"/>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283944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51</a:t>
            </a:fld>
            <a:r>
              <a:rPr lang="fr-BE"/>
              <a:t> </a:t>
            </a:r>
          </a:p>
        </p:txBody>
      </p:sp>
      <p:pic>
        <p:nvPicPr>
          <p:cNvPr id="7" name="Picture 6">
            <a:extLst>
              <a:ext uri="{FF2B5EF4-FFF2-40B4-BE49-F238E27FC236}">
                <a16:creationId xmlns:a16="http://schemas.microsoft.com/office/drawing/2014/main" id="{9F281B08-E6BF-4F8B-EFEA-DFA0CC11DEDA}"/>
              </a:ext>
            </a:extLst>
          </p:cNvPr>
          <p:cNvPicPr>
            <a:picLocks noChangeAspect="1"/>
          </p:cNvPicPr>
          <p:nvPr/>
        </p:nvPicPr>
        <p:blipFill>
          <a:blip r:embed="rId2"/>
          <a:srcRect/>
          <a:stretch/>
        </p:blipFill>
        <p:spPr>
          <a:xfrm>
            <a:off x="121763" y="59808"/>
            <a:ext cx="11948474" cy="6738383"/>
          </a:xfrm>
          <a:prstGeom prst="rect">
            <a:avLst/>
          </a:prstGeom>
        </p:spPr>
      </p:pic>
    </p:spTree>
    <p:extLst>
      <p:ext uri="{BB962C8B-B14F-4D97-AF65-F5344CB8AC3E}">
        <p14:creationId xmlns:p14="http://schemas.microsoft.com/office/powerpoint/2010/main" val="7933583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52</a:t>
            </a:fld>
            <a:r>
              <a:rPr lang="fr-BE"/>
              <a:t> </a:t>
            </a:r>
          </a:p>
        </p:txBody>
      </p:sp>
      <p:pic>
        <p:nvPicPr>
          <p:cNvPr id="5" name="Picture 4">
            <a:extLst>
              <a:ext uri="{FF2B5EF4-FFF2-40B4-BE49-F238E27FC236}">
                <a16:creationId xmlns:a16="http://schemas.microsoft.com/office/drawing/2014/main" id="{BC4DCE8A-76A3-10D2-C297-21A712D6FFC3}"/>
              </a:ext>
            </a:extLst>
          </p:cNvPr>
          <p:cNvPicPr>
            <a:picLocks noChangeAspect="1"/>
          </p:cNvPicPr>
          <p:nvPr/>
        </p:nvPicPr>
        <p:blipFill>
          <a:blip r:embed="rId2"/>
          <a:srcRect/>
          <a:stretch/>
        </p:blipFill>
        <p:spPr>
          <a:xfrm>
            <a:off x="443452" y="0"/>
            <a:ext cx="11305094" cy="6858000"/>
          </a:xfrm>
          <a:prstGeom prst="rect">
            <a:avLst/>
          </a:prstGeom>
        </p:spPr>
      </p:pic>
    </p:spTree>
    <p:extLst>
      <p:ext uri="{BB962C8B-B14F-4D97-AF65-F5344CB8AC3E}">
        <p14:creationId xmlns:p14="http://schemas.microsoft.com/office/powerpoint/2010/main" val="667186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53</a:t>
            </a:fld>
            <a:r>
              <a:rPr lang="fr-BE"/>
              <a:t> </a:t>
            </a:r>
          </a:p>
        </p:txBody>
      </p:sp>
      <p:pic>
        <p:nvPicPr>
          <p:cNvPr id="7" name="Picture 6">
            <a:extLst>
              <a:ext uri="{FF2B5EF4-FFF2-40B4-BE49-F238E27FC236}">
                <a16:creationId xmlns:a16="http://schemas.microsoft.com/office/drawing/2014/main" id="{621043AE-4CA8-464E-9311-063A08B01844}"/>
              </a:ext>
            </a:extLst>
          </p:cNvPr>
          <p:cNvPicPr>
            <a:picLocks noChangeAspect="1"/>
          </p:cNvPicPr>
          <p:nvPr/>
        </p:nvPicPr>
        <p:blipFill>
          <a:blip r:embed="rId2"/>
          <a:stretch>
            <a:fillRect/>
          </a:stretch>
        </p:blipFill>
        <p:spPr>
          <a:xfrm>
            <a:off x="11064552" y="6355370"/>
            <a:ext cx="700088" cy="280538"/>
          </a:xfrm>
          <a:prstGeom prst="rect">
            <a:avLst/>
          </a:prstGeom>
        </p:spPr>
      </p:pic>
      <p:pic>
        <p:nvPicPr>
          <p:cNvPr id="4" name="Picture 3">
            <a:extLst>
              <a:ext uri="{FF2B5EF4-FFF2-40B4-BE49-F238E27FC236}">
                <a16:creationId xmlns:a16="http://schemas.microsoft.com/office/drawing/2014/main" id="{4CC0C2CC-1341-51C8-16BB-0B42D566F07B}"/>
              </a:ext>
            </a:extLst>
          </p:cNvPr>
          <p:cNvPicPr>
            <a:picLocks noChangeAspect="1"/>
          </p:cNvPicPr>
          <p:nvPr/>
        </p:nvPicPr>
        <p:blipFill>
          <a:blip r:embed="rId3"/>
          <a:srcRect/>
          <a:stretch/>
        </p:blipFill>
        <p:spPr>
          <a:xfrm>
            <a:off x="0" y="1243642"/>
            <a:ext cx="12121931" cy="4345598"/>
          </a:xfrm>
          <a:prstGeom prst="rect">
            <a:avLst/>
          </a:prstGeom>
        </p:spPr>
      </p:pic>
    </p:spTree>
    <p:extLst>
      <p:ext uri="{BB962C8B-B14F-4D97-AF65-F5344CB8AC3E}">
        <p14:creationId xmlns:p14="http://schemas.microsoft.com/office/powerpoint/2010/main" val="18186432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54</a:t>
            </a:fld>
            <a:r>
              <a:rPr lang="fr-BE"/>
              <a:t> </a:t>
            </a:r>
          </a:p>
        </p:txBody>
      </p:sp>
      <p:pic>
        <p:nvPicPr>
          <p:cNvPr id="7" name="Picture 6">
            <a:extLst>
              <a:ext uri="{FF2B5EF4-FFF2-40B4-BE49-F238E27FC236}">
                <a16:creationId xmlns:a16="http://schemas.microsoft.com/office/drawing/2014/main" id="{BA1896D0-7792-4AF8-A208-CCBD4D39AE0E}"/>
              </a:ext>
            </a:extLst>
          </p:cNvPr>
          <p:cNvPicPr>
            <a:picLocks noChangeAspect="1"/>
          </p:cNvPicPr>
          <p:nvPr/>
        </p:nvPicPr>
        <p:blipFill>
          <a:blip r:embed="rId2"/>
          <a:stretch>
            <a:fillRect/>
          </a:stretch>
        </p:blipFill>
        <p:spPr>
          <a:xfrm>
            <a:off x="11064552" y="6355370"/>
            <a:ext cx="700088" cy="280538"/>
          </a:xfrm>
          <a:prstGeom prst="rect">
            <a:avLst/>
          </a:prstGeom>
        </p:spPr>
      </p:pic>
      <p:pic>
        <p:nvPicPr>
          <p:cNvPr id="8" name="Picture 7">
            <a:extLst>
              <a:ext uri="{FF2B5EF4-FFF2-40B4-BE49-F238E27FC236}">
                <a16:creationId xmlns:a16="http://schemas.microsoft.com/office/drawing/2014/main" id="{2DA06457-29F0-42A3-751D-8FBE68B8FB43}"/>
              </a:ext>
            </a:extLst>
          </p:cNvPr>
          <p:cNvPicPr>
            <a:picLocks noChangeAspect="1"/>
          </p:cNvPicPr>
          <p:nvPr/>
        </p:nvPicPr>
        <p:blipFill>
          <a:blip r:embed="rId3"/>
          <a:srcRect/>
          <a:stretch/>
        </p:blipFill>
        <p:spPr>
          <a:xfrm>
            <a:off x="0" y="1629904"/>
            <a:ext cx="12192000" cy="3598190"/>
          </a:xfrm>
          <a:prstGeom prst="rect">
            <a:avLst/>
          </a:prstGeom>
        </p:spPr>
      </p:pic>
    </p:spTree>
    <p:extLst>
      <p:ext uri="{BB962C8B-B14F-4D97-AF65-F5344CB8AC3E}">
        <p14:creationId xmlns:p14="http://schemas.microsoft.com/office/powerpoint/2010/main" val="2182215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1052736"/>
            <a:ext cx="10887000" cy="5256584"/>
          </a:xfrm>
        </p:spPr>
        <p:txBody>
          <a:bodyPr>
            <a:normAutofit/>
          </a:bodyPr>
          <a:lstStyle/>
          <a:p>
            <a:r>
              <a:rPr lang="fr-BE" noProof="0"/>
              <a:t>‘statuts sociaux’ pour quelque 2 millions de citoyens en Belgique </a:t>
            </a:r>
          </a:p>
          <a:p>
            <a:pPr lvl="1"/>
            <a:r>
              <a:rPr lang="fr-BE" noProof="0"/>
              <a:t>revenu limité </a:t>
            </a:r>
          </a:p>
          <a:p>
            <a:pPr lvl="1"/>
            <a:r>
              <a:rPr lang="fr-BE" noProof="0"/>
              <a:t>handicap, incapacité physique ou mentale</a:t>
            </a:r>
          </a:p>
          <a:p>
            <a:pPr lvl="1"/>
            <a:r>
              <a:rPr lang="fr-BE" noProof="0"/>
              <a:t>enfant ayant des besoins spéciaux</a:t>
            </a:r>
          </a:p>
          <a:p>
            <a:endParaRPr lang="en-GB" noProof="0" dirty="0"/>
          </a:p>
          <a:p>
            <a:r>
              <a:rPr lang="fr-BE" noProof="0"/>
              <a:t>citoyens en possession d’un statut social reçoivent des ‘droits supplémentaires’</a:t>
            </a:r>
          </a:p>
          <a:p>
            <a:pPr lvl="1"/>
            <a:r>
              <a:rPr lang="fr-BE" noProof="0"/>
              <a:t>tarif social pour le gaz, l’électricité, l’eau, les télécommunications</a:t>
            </a:r>
          </a:p>
          <a:p>
            <a:pPr lvl="1"/>
            <a:r>
              <a:rPr lang="fr-BE" noProof="0"/>
              <a:t>les transports en commun </a:t>
            </a:r>
          </a:p>
          <a:p>
            <a:pPr lvl="1"/>
            <a:r>
              <a:rPr lang="fr-BE" noProof="0"/>
              <a:t>le logement</a:t>
            </a:r>
          </a:p>
          <a:p>
            <a:pPr lvl="1"/>
            <a:r>
              <a:rPr lang="fr-BE" noProof="0"/>
              <a:t>réduction fiscale, gratuité collecte des déchets</a:t>
            </a:r>
          </a:p>
          <a:p>
            <a:pPr lvl="1"/>
            <a:r>
              <a:rPr lang="fr-BE" noProof="0"/>
              <a:t>réduction pour activités socio-culturelles, sports</a:t>
            </a:r>
          </a:p>
          <a:p>
            <a:pPr lvl="1"/>
            <a:r>
              <a:rPr lang="fr-BE" noProof="0"/>
              <a:t>...</a:t>
            </a:r>
          </a:p>
          <a:p>
            <a:pPr lvl="1"/>
            <a:endParaRPr lang="en-GB" noProof="0" dirty="0"/>
          </a:p>
          <a:p>
            <a:pPr lvl="1"/>
            <a:endParaRPr lang="en-GB" noProof="0" dirty="0"/>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55</a:t>
            </a:fld>
            <a:r>
              <a:rPr lang="fr-BE"/>
              <a:t> </a:t>
            </a:r>
          </a:p>
        </p:txBody>
      </p:sp>
      <p:sp>
        <p:nvSpPr>
          <p:cNvPr id="2" name="Title 1"/>
          <p:cNvSpPr>
            <a:spLocks noGrp="1"/>
          </p:cNvSpPr>
          <p:nvPr>
            <p:ph type="title"/>
          </p:nvPr>
        </p:nvSpPr>
        <p:spPr>
          <a:xfrm>
            <a:off x="695400" y="188640"/>
            <a:ext cx="10887000" cy="792088"/>
          </a:xfrm>
        </p:spPr>
        <p:txBody>
          <a:bodyPr>
            <a:normAutofit/>
          </a:bodyPr>
          <a:lstStyle/>
          <a:p>
            <a:r>
              <a:rPr lang="fr-BE" noProof="0"/>
              <a:t>Octroi automatique maximal de droits supplémentaires </a:t>
            </a:r>
          </a:p>
        </p:txBody>
      </p:sp>
      <p:pic>
        <p:nvPicPr>
          <p:cNvPr id="6" name="Picture 5">
            <a:extLst>
              <a:ext uri="{FF2B5EF4-FFF2-40B4-BE49-F238E27FC236}">
                <a16:creationId xmlns:a16="http://schemas.microsoft.com/office/drawing/2014/main" id="{0DAF3AF8-0143-472D-A2CC-36E7C08106EA}"/>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08010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ijdelijke aanduiding voor inhoud 2"/>
          <p:cNvSpPr>
            <a:spLocks noGrp="1"/>
          </p:cNvSpPr>
          <p:nvPr>
            <p:ph idx="1"/>
          </p:nvPr>
        </p:nvSpPr>
        <p:spPr/>
        <p:txBody>
          <a:bodyPr>
            <a:normAutofit lnSpcReduction="10000"/>
          </a:bodyPr>
          <a:lstStyle/>
          <a:p>
            <a:r>
              <a:rPr lang="fr-BE" noProof="0" dirty="0"/>
              <a:t>les informations factuelles disponibles auprès d'un ou plusieurs acteurs sont mises à la disposition d'autres acteurs qui, sur cette base, accordent automatiquement des droits au citoyen sans que ce dernier n'ait à en faire la demande</a:t>
            </a:r>
          </a:p>
          <a:p>
            <a:endParaRPr lang="en-GB" noProof="0" dirty="0"/>
          </a:p>
          <a:p>
            <a:r>
              <a:rPr lang="fr-BE" noProof="0" dirty="0"/>
              <a:t>des services standardisés visant à répondre autant que possible aux demandes d'informations et à éviter ou limiter les développements redondants, tant pour les fournisseurs de données (sources authentiques) que pour les organismes octroyant des avantages</a:t>
            </a:r>
          </a:p>
          <a:p>
            <a:endParaRPr lang="en-GB" noProof="0" dirty="0"/>
          </a:p>
          <a:p>
            <a:r>
              <a:rPr lang="fr-BE" noProof="0" dirty="0"/>
              <a:t>réduction</a:t>
            </a:r>
          </a:p>
          <a:p>
            <a:pPr lvl="1"/>
            <a:r>
              <a:rPr lang="fr-BE" noProof="0" dirty="0"/>
              <a:t>du nombre de statuts utilisés et de leur complexité</a:t>
            </a:r>
          </a:p>
          <a:p>
            <a:pPr lvl="1"/>
            <a:r>
              <a:rPr lang="fr-BE" noProof="0" dirty="0"/>
              <a:t>des échanges de données</a:t>
            </a:r>
          </a:p>
          <a:p>
            <a:pPr lvl="1"/>
            <a:r>
              <a:rPr lang="fr-BE" noProof="0" dirty="0"/>
              <a:t>du nombre de formalités administratives et des certificats papier demandés par ce groupe de population vulnérable</a:t>
            </a:r>
          </a:p>
        </p:txBody>
      </p:sp>
      <p:sp>
        <p:nvSpPr>
          <p:cNvPr id="60418" name="Titel 1"/>
          <p:cNvSpPr>
            <a:spLocks noGrp="1"/>
          </p:cNvSpPr>
          <p:nvPr>
            <p:ph type="title"/>
          </p:nvPr>
        </p:nvSpPr>
        <p:spPr/>
        <p:txBody>
          <a:bodyPr/>
          <a:lstStyle/>
          <a:p>
            <a:r>
              <a:rPr lang="fr-BE" noProof="0"/>
              <a:t>Principes</a:t>
            </a:r>
          </a:p>
        </p:txBody>
      </p:sp>
      <p:sp>
        <p:nvSpPr>
          <p:cNvPr id="2" name="Slide Number Placeholder 1"/>
          <p:cNvSpPr>
            <a:spLocks noGrp="1"/>
          </p:cNvSpPr>
          <p:nvPr>
            <p:ph type="sldNum" sz="quarter" idx="4"/>
          </p:nvPr>
        </p:nvSpPr>
        <p:spPr/>
        <p:txBody>
          <a:bodyPr/>
          <a:lstStyle/>
          <a:p>
            <a:r>
              <a:rPr lang="fr-BE"/>
              <a:t> </a:t>
            </a:r>
            <a:fld id="{30A9230E-FFBB-4CCB-ABD7-198084EDE768}" type="slidenum">
              <a:rPr lang="fr-BE" smtClean="0"/>
              <a:pPr/>
              <a:t>56</a:t>
            </a:fld>
            <a:r>
              <a:rPr lang="fr-BE"/>
              <a:t> </a:t>
            </a:r>
          </a:p>
        </p:txBody>
      </p:sp>
      <p:pic>
        <p:nvPicPr>
          <p:cNvPr id="6" name="Picture 5">
            <a:extLst>
              <a:ext uri="{FF2B5EF4-FFF2-40B4-BE49-F238E27FC236}">
                <a16:creationId xmlns:a16="http://schemas.microsoft.com/office/drawing/2014/main" id="{2D46546D-F956-4EE0-B613-2F8974A3D306}"/>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729554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p:nvPr/>
        </p:nvCxnSpPr>
        <p:spPr>
          <a:xfrm>
            <a:off x="5721289" y="1479858"/>
            <a:ext cx="1066378" cy="2325864"/>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709859" y="3950545"/>
            <a:ext cx="1077808" cy="1873230"/>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2957C890-9349-4037-8FEA-A7F6F3019491}"/>
              </a:ext>
            </a:extLst>
          </p:cNvPr>
          <p:cNvGrpSpPr/>
          <p:nvPr/>
        </p:nvGrpSpPr>
        <p:grpSpPr>
          <a:xfrm>
            <a:off x="623392" y="931625"/>
            <a:ext cx="5256584" cy="5757557"/>
            <a:chOff x="754540" y="823206"/>
            <a:chExt cx="1513204" cy="5757557"/>
          </a:xfrm>
        </p:grpSpPr>
        <p:grpSp>
          <p:nvGrpSpPr>
            <p:cNvPr id="37" name="Group 36">
              <a:extLst>
                <a:ext uri="{FF2B5EF4-FFF2-40B4-BE49-F238E27FC236}">
                  <a16:creationId xmlns:a16="http://schemas.microsoft.com/office/drawing/2014/main" id="{B72FD8CC-E098-44CC-BFBF-B2985257DF85}"/>
                </a:ext>
              </a:extLst>
            </p:cNvPr>
            <p:cNvGrpSpPr/>
            <p:nvPr/>
          </p:nvGrpSpPr>
          <p:grpSpPr>
            <a:xfrm>
              <a:off x="754540" y="823206"/>
              <a:ext cx="1513204" cy="1186001"/>
              <a:chOff x="718108" y="823206"/>
              <a:chExt cx="1513204" cy="1186001"/>
            </a:xfrm>
          </p:grpSpPr>
          <p:sp>
            <p:nvSpPr>
              <p:cNvPr id="57" name="Rounded Rectangle 4">
                <a:extLst>
                  <a:ext uri="{FF2B5EF4-FFF2-40B4-BE49-F238E27FC236}">
                    <a16:creationId xmlns:a16="http://schemas.microsoft.com/office/drawing/2014/main" id="{B8DFDE58-3925-48BB-BCA1-4A59C538F3AB}"/>
                  </a:ext>
                </a:extLst>
              </p:cNvPr>
              <p:cNvSpPr/>
              <p:nvPr/>
            </p:nvSpPr>
            <p:spPr>
              <a:xfrm>
                <a:off x="1123074" y="1222729"/>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Résidence</a:t>
                </a:r>
              </a:p>
            </p:txBody>
          </p:sp>
          <p:sp>
            <p:nvSpPr>
              <p:cNvPr id="58" name="Rounded Rectangle 5">
                <a:extLst>
                  <a:ext uri="{FF2B5EF4-FFF2-40B4-BE49-F238E27FC236}">
                    <a16:creationId xmlns:a16="http://schemas.microsoft.com/office/drawing/2014/main" id="{C8132062-2066-4937-AFE8-E5ED091823E8}"/>
                  </a:ext>
                </a:extLst>
              </p:cNvPr>
              <p:cNvSpPr/>
              <p:nvPr/>
            </p:nvSpPr>
            <p:spPr>
              <a:xfrm>
                <a:off x="718108" y="823206"/>
                <a:ext cx="360240" cy="1184067"/>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250">
                    <a:ea typeface="Verdana" panose="020B0604030504040204" pitchFamily="34" charset="0"/>
                    <a:cs typeface="Verdana" panose="020B0604030504040204" pitchFamily="34" charset="0"/>
                  </a:rPr>
                  <a:t>Source authentique (RN &amp; BCSS)</a:t>
                </a:r>
              </a:p>
            </p:txBody>
          </p:sp>
          <p:sp>
            <p:nvSpPr>
              <p:cNvPr id="59" name="Rounded Rectangle 6">
                <a:extLst>
                  <a:ext uri="{FF2B5EF4-FFF2-40B4-BE49-F238E27FC236}">
                    <a16:creationId xmlns:a16="http://schemas.microsoft.com/office/drawing/2014/main" id="{C8229666-3C59-4E16-8279-51E24BE5592F}"/>
                  </a:ext>
                </a:extLst>
              </p:cNvPr>
              <p:cNvSpPr/>
              <p:nvPr/>
            </p:nvSpPr>
            <p:spPr>
              <a:xfrm>
                <a:off x="1123074" y="823206"/>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Date de naissance</a:t>
                </a:r>
              </a:p>
            </p:txBody>
          </p:sp>
          <p:sp>
            <p:nvSpPr>
              <p:cNvPr id="60" name="Rounded Rectangle 7">
                <a:extLst>
                  <a:ext uri="{FF2B5EF4-FFF2-40B4-BE49-F238E27FC236}">
                    <a16:creationId xmlns:a16="http://schemas.microsoft.com/office/drawing/2014/main" id="{C6CE0073-AB9F-42B8-B097-152C8944AD72}"/>
                  </a:ext>
                </a:extLst>
              </p:cNvPr>
              <p:cNvSpPr/>
              <p:nvPr/>
            </p:nvSpPr>
            <p:spPr>
              <a:xfrm>
                <a:off x="1123074" y="1617331"/>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Composition du ménage</a:t>
                </a:r>
              </a:p>
            </p:txBody>
          </p:sp>
        </p:grpSp>
        <p:grpSp>
          <p:nvGrpSpPr>
            <p:cNvPr id="39" name="Group 38">
              <a:extLst>
                <a:ext uri="{FF2B5EF4-FFF2-40B4-BE49-F238E27FC236}">
                  <a16:creationId xmlns:a16="http://schemas.microsoft.com/office/drawing/2014/main" id="{0FC0F5B0-B251-4876-AE82-64A4BF132BD6}"/>
                </a:ext>
              </a:extLst>
            </p:cNvPr>
            <p:cNvGrpSpPr/>
            <p:nvPr/>
          </p:nvGrpSpPr>
          <p:grpSpPr>
            <a:xfrm>
              <a:off x="754540" y="2132856"/>
              <a:ext cx="1513204" cy="3762850"/>
              <a:chOff x="3418836" y="2132856"/>
              <a:chExt cx="1513204" cy="3762850"/>
            </a:xfrm>
          </p:grpSpPr>
          <p:sp>
            <p:nvSpPr>
              <p:cNvPr id="41" name="Rounded Rectangle 9">
                <a:extLst>
                  <a:ext uri="{FF2B5EF4-FFF2-40B4-BE49-F238E27FC236}">
                    <a16:creationId xmlns:a16="http://schemas.microsoft.com/office/drawing/2014/main" id="{93FD16F0-0A2E-46A0-A40C-E9E9BBC6DFFE}"/>
                  </a:ext>
                </a:extLst>
              </p:cNvPr>
              <p:cNvSpPr/>
              <p:nvPr/>
            </p:nvSpPr>
            <p:spPr>
              <a:xfrm>
                <a:off x="3418836" y="2132856"/>
                <a:ext cx="360240" cy="3762849"/>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dirty="0"/>
                  <a:t>Statuts sociaux</a:t>
                </a:r>
              </a:p>
            </p:txBody>
          </p:sp>
          <p:sp>
            <p:nvSpPr>
              <p:cNvPr id="44" name="Rounded Rectangle 10">
                <a:extLst>
                  <a:ext uri="{FF2B5EF4-FFF2-40B4-BE49-F238E27FC236}">
                    <a16:creationId xmlns:a16="http://schemas.microsoft.com/office/drawing/2014/main" id="{039D61F4-B18E-49C9-B8AF-4475DDE687B9}"/>
                  </a:ext>
                </a:extLst>
              </p:cNvPr>
              <p:cNvSpPr/>
              <p:nvPr/>
            </p:nvSpPr>
            <p:spPr>
              <a:xfrm>
                <a:off x="3823804" y="213285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dirty="0">
                    <a:solidFill>
                      <a:schemeClr val="tx1"/>
                    </a:solidFill>
                  </a:rPr>
                  <a:t>Institutions publiques de sécurité sociale</a:t>
                </a:r>
              </a:p>
            </p:txBody>
          </p:sp>
          <p:sp>
            <p:nvSpPr>
              <p:cNvPr id="45" name="Rounded Rectangle 11">
                <a:extLst>
                  <a:ext uri="{FF2B5EF4-FFF2-40B4-BE49-F238E27FC236}">
                    <a16:creationId xmlns:a16="http://schemas.microsoft.com/office/drawing/2014/main" id="{6920184F-1B73-4A02-A88B-6155A1A7DBE8}"/>
                  </a:ext>
                </a:extLst>
              </p:cNvPr>
              <p:cNvSpPr/>
              <p:nvPr/>
            </p:nvSpPr>
            <p:spPr>
              <a:xfrm>
                <a:off x="3823804" y="242067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 aux personnes âgées</a:t>
                </a:r>
              </a:p>
            </p:txBody>
          </p:sp>
          <p:sp>
            <p:nvSpPr>
              <p:cNvPr id="46" name="Rounded Rectangle 12">
                <a:extLst>
                  <a:ext uri="{FF2B5EF4-FFF2-40B4-BE49-F238E27FC236}">
                    <a16:creationId xmlns:a16="http://schemas.microsoft.com/office/drawing/2014/main" id="{24ADBEA7-7B40-4881-A055-42B85C58B416}"/>
                  </a:ext>
                </a:extLst>
              </p:cNvPr>
              <p:cNvSpPr/>
              <p:nvPr/>
            </p:nvSpPr>
            <p:spPr>
              <a:xfrm>
                <a:off x="3823804" y="2708382"/>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Budget de soins pour personnes âgées</a:t>
                </a:r>
              </a:p>
            </p:txBody>
          </p:sp>
          <p:sp>
            <p:nvSpPr>
              <p:cNvPr id="47" name="Rounded Rectangle 13">
                <a:extLst>
                  <a:ext uri="{FF2B5EF4-FFF2-40B4-BE49-F238E27FC236}">
                    <a16:creationId xmlns:a16="http://schemas.microsoft.com/office/drawing/2014/main" id="{E9FB8843-0AC6-4CBE-BFDD-71FD612424A5}"/>
                  </a:ext>
                </a:extLst>
              </p:cNvPr>
              <p:cNvSpPr/>
              <p:nvPr/>
            </p:nvSpPr>
            <p:spPr>
              <a:xfrm>
                <a:off x="3823804" y="2998031"/>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a:t>
                </a:r>
              </a:p>
            </p:txBody>
          </p:sp>
          <p:sp>
            <p:nvSpPr>
              <p:cNvPr id="48" name="Rounded Rectangle 14">
                <a:extLst>
                  <a:ext uri="{FF2B5EF4-FFF2-40B4-BE49-F238E27FC236}">
                    <a16:creationId xmlns:a16="http://schemas.microsoft.com/office/drawing/2014/main" id="{C31AA9B5-8C0A-4F20-9F02-61DA6B82744A}"/>
                  </a:ext>
                </a:extLst>
              </p:cNvPr>
              <p:cNvSpPr/>
              <p:nvPr/>
            </p:nvSpPr>
            <p:spPr>
              <a:xfrm>
                <a:off x="3823803" y="3283133"/>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49" name="Rounded Rectangle 15">
                <a:extLst>
                  <a:ext uri="{FF2B5EF4-FFF2-40B4-BE49-F238E27FC236}">
                    <a16:creationId xmlns:a16="http://schemas.microsoft.com/office/drawing/2014/main" id="{26EF596A-47AE-4CBD-8669-F9AEA3D7AED3}"/>
                  </a:ext>
                </a:extLst>
              </p:cNvPr>
              <p:cNvSpPr/>
              <p:nvPr/>
            </p:nvSpPr>
            <p:spPr>
              <a:xfrm>
                <a:off x="3823803" y="3574470"/>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ysClr val="windowText" lastClr="000000"/>
                    </a:solidFill>
                  </a:rPr>
                  <a:t>Centres publics d’action sociale</a:t>
                </a:r>
              </a:p>
            </p:txBody>
          </p:sp>
          <p:sp>
            <p:nvSpPr>
              <p:cNvPr id="50" name="Rounded Rectangle 16">
                <a:extLst>
                  <a:ext uri="{FF2B5EF4-FFF2-40B4-BE49-F238E27FC236}">
                    <a16:creationId xmlns:a16="http://schemas.microsoft.com/office/drawing/2014/main" id="{1BADCF26-2C51-467B-9FE9-A75E5807EFB0}"/>
                  </a:ext>
                </a:extLst>
              </p:cNvPr>
              <p:cNvSpPr/>
              <p:nvPr/>
            </p:nvSpPr>
            <p:spPr>
              <a:xfrm>
                <a:off x="3823803" y="3860768"/>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d’intégration</a:t>
                </a:r>
              </a:p>
            </p:txBody>
          </p:sp>
          <p:sp>
            <p:nvSpPr>
              <p:cNvPr id="51" name="Rounded Rectangle 17">
                <a:extLst>
                  <a:ext uri="{FF2B5EF4-FFF2-40B4-BE49-F238E27FC236}">
                    <a16:creationId xmlns:a16="http://schemas.microsoft.com/office/drawing/2014/main" id="{EBFDA616-A94B-400E-BB1B-DA0F13B20A84}"/>
                  </a:ext>
                </a:extLst>
              </p:cNvPr>
              <p:cNvSpPr/>
              <p:nvPr/>
            </p:nvSpPr>
            <p:spPr>
              <a:xfrm>
                <a:off x="3823803" y="4150416"/>
                <a:ext cx="1108237" cy="23326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Équivalent revenu d’intégration</a:t>
                </a:r>
              </a:p>
            </p:txBody>
          </p:sp>
          <p:sp>
            <p:nvSpPr>
              <p:cNvPr id="52" name="Rounded Rectangle 18">
                <a:extLst>
                  <a:ext uri="{FF2B5EF4-FFF2-40B4-BE49-F238E27FC236}">
                    <a16:creationId xmlns:a16="http://schemas.microsoft.com/office/drawing/2014/main" id="{BA700BE6-D52D-4B44-A715-5AE080BD300D}"/>
                  </a:ext>
                </a:extLst>
              </p:cNvPr>
              <p:cNvSpPr/>
              <p:nvPr/>
            </p:nvSpPr>
            <p:spPr>
              <a:xfrm>
                <a:off x="3823802" y="4440557"/>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chemeClr val="tx1"/>
                    </a:solidFill>
                  </a:rPr>
                  <a:t>Ministères</a:t>
                </a:r>
              </a:p>
            </p:txBody>
          </p:sp>
          <p:sp>
            <p:nvSpPr>
              <p:cNvPr id="53" name="Rounded Rectangle 19">
                <a:extLst>
                  <a:ext uri="{FF2B5EF4-FFF2-40B4-BE49-F238E27FC236}">
                    <a16:creationId xmlns:a16="http://schemas.microsoft.com/office/drawing/2014/main" id="{4852A716-46CE-4A9A-877E-FA8A8B73A43D}"/>
                  </a:ext>
                </a:extLst>
              </p:cNvPr>
              <p:cNvSpPr/>
              <p:nvPr/>
            </p:nvSpPr>
            <p:spPr>
              <a:xfrm>
                <a:off x="3823802" y="4727770"/>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Allocation d’intégration personnes handicapées</a:t>
                </a:r>
              </a:p>
            </p:txBody>
          </p:sp>
          <p:sp>
            <p:nvSpPr>
              <p:cNvPr id="54" name="Rounded Rectangle 20">
                <a:extLst>
                  <a:ext uri="{FF2B5EF4-FFF2-40B4-BE49-F238E27FC236}">
                    <a16:creationId xmlns:a16="http://schemas.microsoft.com/office/drawing/2014/main" id="{450C1F39-5ECE-4BD5-B735-A2E59EC1E44D}"/>
                  </a:ext>
                </a:extLst>
              </p:cNvPr>
              <p:cNvSpPr/>
              <p:nvPr/>
            </p:nvSpPr>
            <p:spPr>
              <a:xfrm>
                <a:off x="3823802" y="5017419"/>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55" name="Rounded Rectangle 21">
                <a:extLst>
                  <a:ext uri="{FF2B5EF4-FFF2-40B4-BE49-F238E27FC236}">
                    <a16:creationId xmlns:a16="http://schemas.microsoft.com/office/drawing/2014/main" id="{20E0C869-8C29-4F76-972D-AE2716731472}"/>
                  </a:ext>
                </a:extLst>
              </p:cNvPr>
              <p:cNvSpPr/>
              <p:nvPr/>
            </p:nvSpPr>
            <p:spPr>
              <a:xfrm>
                <a:off x="3823802" y="5303295"/>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r>
                  <a:rPr lang="fr-BE" sz="1200" b="1">
                    <a:solidFill>
                      <a:sysClr val="windowText" lastClr="000000"/>
                    </a:solidFill>
                  </a:rPr>
                  <a:t>Mutualités</a:t>
                </a:r>
              </a:p>
              <a:p>
                <a:pPr algn="ctr"/>
                <a:endParaRPr lang="nl-BE" sz="1000" dirty="0">
                  <a:solidFill>
                    <a:sysClr val="windowText" lastClr="000000"/>
                  </a:solidFill>
                </a:endParaRPr>
              </a:p>
            </p:txBody>
          </p:sp>
          <p:sp>
            <p:nvSpPr>
              <p:cNvPr id="56" name="Rounded Rectangle 22">
                <a:extLst>
                  <a:ext uri="{FF2B5EF4-FFF2-40B4-BE49-F238E27FC236}">
                    <a16:creationId xmlns:a16="http://schemas.microsoft.com/office/drawing/2014/main" id="{6B8C8F6E-2F00-4F5D-A008-2515C29DA77C}"/>
                  </a:ext>
                </a:extLst>
              </p:cNvPr>
              <p:cNvSpPr/>
              <p:nvPr/>
            </p:nvSpPr>
            <p:spPr>
              <a:xfrm>
                <a:off x="3823802" y="5606058"/>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rgbClr val="333333"/>
                    </a:solidFill>
                    <a:latin typeface="-apple-system"/>
                  </a:rPr>
                  <a:t>Intervention majorée soins de santé</a:t>
                </a:r>
              </a:p>
            </p:txBody>
          </p:sp>
        </p:grpSp>
        <p:sp>
          <p:nvSpPr>
            <p:cNvPr id="40" name="Rounded Rectangle 25">
              <a:extLst>
                <a:ext uri="{FF2B5EF4-FFF2-40B4-BE49-F238E27FC236}">
                  <a16:creationId xmlns:a16="http://schemas.microsoft.com/office/drawing/2014/main" id="{7AAF210D-6A86-4115-9F93-CD11F415EFF5}"/>
                </a:ext>
              </a:extLst>
            </p:cNvPr>
            <p:cNvSpPr/>
            <p:nvPr/>
          </p:nvSpPr>
          <p:spPr>
            <a:xfrm rot="5400000">
              <a:off x="1241316" y="5554335"/>
              <a:ext cx="539652" cy="1513204"/>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ea typeface="Verdana" panose="020B0604030504040204" pitchFamily="34" charset="0"/>
                  <a:cs typeface="Verdana" panose="020B0604030504040204" pitchFamily="34" charset="0"/>
                </a:rPr>
                <a:t>Revenu</a:t>
              </a:r>
            </a:p>
          </p:txBody>
        </p:sp>
      </p:grpSp>
      <p:sp>
        <p:nvSpPr>
          <p:cNvPr id="2" name="Title 1"/>
          <p:cNvSpPr>
            <a:spLocks noGrp="1"/>
          </p:cNvSpPr>
          <p:nvPr>
            <p:ph type="title"/>
          </p:nvPr>
        </p:nvSpPr>
        <p:spPr/>
        <p:txBody>
          <a:bodyPr/>
          <a:lstStyle/>
          <a:p>
            <a:r>
              <a:rPr lang="fr-BE" noProof="0"/>
              <a:t>Philosophie blocs légo</a:t>
            </a:r>
          </a:p>
        </p:txBody>
      </p:sp>
      <p:grpSp>
        <p:nvGrpSpPr>
          <p:cNvPr id="30" name="Group 29"/>
          <p:cNvGrpSpPr/>
          <p:nvPr/>
        </p:nvGrpSpPr>
        <p:grpSpPr>
          <a:xfrm>
            <a:off x="6859674" y="2776964"/>
            <a:ext cx="1706396" cy="1493226"/>
            <a:chOff x="3851919" y="2451921"/>
            <a:chExt cx="1706396" cy="1493226"/>
          </a:xfrm>
        </p:grpSpPr>
        <p:sp>
          <p:nvSpPr>
            <p:cNvPr id="28" name="Rounded Rectangle 27"/>
            <p:cNvSpPr/>
            <p:nvPr/>
          </p:nvSpPr>
          <p:spPr>
            <a:xfrm>
              <a:off x="3851920" y="2971872"/>
              <a:ext cx="1706395" cy="9732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Réduction des taxes provinciales</a:t>
              </a:r>
            </a:p>
          </p:txBody>
        </p:sp>
        <p:sp>
          <p:nvSpPr>
            <p:cNvPr id="29" name="Rounded Rectangle 28"/>
            <p:cNvSpPr/>
            <p:nvPr/>
          </p:nvSpPr>
          <p:spPr>
            <a:xfrm rot="5400000">
              <a:off x="4445140" y="1858700"/>
              <a:ext cx="519953"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Droit supplémentaire</a:t>
              </a:r>
            </a:p>
          </p:txBody>
        </p:sp>
      </p:grpSp>
      <p:grpSp>
        <p:nvGrpSpPr>
          <p:cNvPr id="31" name="Group 30"/>
          <p:cNvGrpSpPr/>
          <p:nvPr/>
        </p:nvGrpSpPr>
        <p:grpSpPr>
          <a:xfrm>
            <a:off x="9718196" y="2776964"/>
            <a:ext cx="1706396" cy="1493226"/>
            <a:chOff x="3851919" y="2451921"/>
            <a:chExt cx="1706396" cy="1493226"/>
          </a:xfrm>
        </p:grpSpPr>
        <p:sp>
          <p:nvSpPr>
            <p:cNvPr id="32" name="Rounded Rectangle 31"/>
            <p:cNvSpPr/>
            <p:nvPr/>
          </p:nvSpPr>
          <p:spPr>
            <a:xfrm>
              <a:off x="3851920" y="2971872"/>
              <a:ext cx="1706395" cy="9732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Province de la Flandre occidentale</a:t>
              </a:r>
            </a:p>
          </p:txBody>
        </p:sp>
        <p:sp>
          <p:nvSpPr>
            <p:cNvPr id="33" name="Rounded Rectangle 32"/>
            <p:cNvSpPr/>
            <p:nvPr/>
          </p:nvSpPr>
          <p:spPr>
            <a:xfrm rot="5400000">
              <a:off x="4435291" y="1868549"/>
              <a:ext cx="539652"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Instance d’octroi</a:t>
              </a:r>
            </a:p>
          </p:txBody>
        </p:sp>
      </p:grpSp>
      <p:cxnSp>
        <p:nvCxnSpPr>
          <p:cNvPr id="43" name="Straight Arrow Connector 42"/>
          <p:cNvCxnSpPr/>
          <p:nvPr/>
        </p:nvCxnSpPr>
        <p:spPr>
          <a:xfrm>
            <a:off x="8587867" y="3766135"/>
            <a:ext cx="1080000" cy="6335"/>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4"/>
          </p:nvPr>
        </p:nvSpPr>
        <p:spPr/>
        <p:txBody>
          <a:bodyPr/>
          <a:lstStyle/>
          <a:p>
            <a:r>
              <a:rPr lang="fr-BE"/>
              <a:t> </a:t>
            </a:r>
            <a:fld id="{30A9230E-FFBB-4CCB-ABD7-198084EDE768}" type="slidenum">
              <a:rPr lang="fr-BE" smtClean="0"/>
              <a:pPr/>
              <a:t>57</a:t>
            </a:fld>
            <a:r>
              <a:rPr lang="fr-BE"/>
              <a:t> </a:t>
            </a:r>
          </a:p>
        </p:txBody>
      </p:sp>
      <p:sp>
        <p:nvSpPr>
          <p:cNvPr id="42" name="Rectangle 41"/>
          <p:cNvSpPr/>
          <p:nvPr/>
        </p:nvSpPr>
        <p:spPr>
          <a:xfrm>
            <a:off x="7362789" y="3244334"/>
            <a:ext cx="184731" cy="369332"/>
          </a:xfrm>
          <a:prstGeom prst="rect">
            <a:avLst/>
          </a:prstGeom>
        </p:spPr>
        <p:txBody>
          <a:bodyPr wrap="none">
            <a:spAutoFit/>
          </a:bodyPr>
          <a:lstStyle/>
          <a:p>
            <a:endParaRPr lang="fr-BE" dirty="0"/>
          </a:p>
        </p:txBody>
      </p:sp>
      <p:pic>
        <p:nvPicPr>
          <p:cNvPr id="62" name="Picture 61">
            <a:extLst>
              <a:ext uri="{FF2B5EF4-FFF2-40B4-BE49-F238E27FC236}">
                <a16:creationId xmlns:a16="http://schemas.microsoft.com/office/drawing/2014/main" id="{1A5EE4D2-DD41-48F2-B13B-0204A82A5081}"/>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6994205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a:cxnSpLocks/>
          </p:cNvCxnSpPr>
          <p:nvPr/>
        </p:nvCxnSpPr>
        <p:spPr>
          <a:xfrm>
            <a:off x="5779555" y="1921688"/>
            <a:ext cx="1152128" cy="1579319"/>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flipV="1">
            <a:off x="5779555" y="3933057"/>
            <a:ext cx="1152128" cy="180954"/>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a:off x="5779555" y="2673919"/>
            <a:ext cx="1152128" cy="899097"/>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cxnSpLocks/>
          </p:cNvCxnSpPr>
          <p:nvPr/>
        </p:nvCxnSpPr>
        <p:spPr>
          <a:xfrm>
            <a:off x="5779555" y="2961625"/>
            <a:ext cx="1152128" cy="719575"/>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a:endCxn id="28" idx="1"/>
          </p:cNvCxnSpPr>
          <p:nvPr/>
        </p:nvCxnSpPr>
        <p:spPr>
          <a:xfrm>
            <a:off x="5779555" y="3251274"/>
            <a:ext cx="1152128" cy="555184"/>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V="1">
            <a:off x="5779555" y="4005066"/>
            <a:ext cx="1152128" cy="370402"/>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V="1">
            <a:off x="5779555" y="4114011"/>
            <a:ext cx="1152128" cy="867002"/>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58</a:t>
            </a:fld>
            <a:r>
              <a:rPr lang="fr-BE"/>
              <a:t> </a:t>
            </a:r>
          </a:p>
        </p:txBody>
      </p:sp>
      <p:sp>
        <p:nvSpPr>
          <p:cNvPr id="2" name="Title 1"/>
          <p:cNvSpPr>
            <a:spLocks noGrp="1"/>
          </p:cNvSpPr>
          <p:nvPr>
            <p:ph type="title"/>
          </p:nvPr>
        </p:nvSpPr>
        <p:spPr>
          <a:xfrm>
            <a:off x="695400" y="188640"/>
            <a:ext cx="10887000" cy="792088"/>
          </a:xfrm>
        </p:spPr>
        <p:txBody>
          <a:bodyPr/>
          <a:lstStyle/>
          <a:p>
            <a:r>
              <a:rPr lang="fr-BE" noProof="0"/>
              <a:t>Philosophie blocs légo</a:t>
            </a:r>
          </a:p>
        </p:txBody>
      </p:sp>
      <p:grpSp>
        <p:nvGrpSpPr>
          <p:cNvPr id="27" name="Group 26"/>
          <p:cNvGrpSpPr/>
          <p:nvPr/>
        </p:nvGrpSpPr>
        <p:grpSpPr>
          <a:xfrm>
            <a:off x="623392" y="931625"/>
            <a:ext cx="5256584" cy="5757557"/>
            <a:chOff x="754540" y="823206"/>
            <a:chExt cx="1513204" cy="5757557"/>
          </a:xfrm>
        </p:grpSpPr>
        <p:grpSp>
          <p:nvGrpSpPr>
            <p:cNvPr id="25" name="Group 24"/>
            <p:cNvGrpSpPr/>
            <p:nvPr/>
          </p:nvGrpSpPr>
          <p:grpSpPr>
            <a:xfrm>
              <a:off x="754540" y="823206"/>
              <a:ext cx="1513204" cy="1186001"/>
              <a:chOff x="718108" y="823206"/>
              <a:chExt cx="1513204" cy="1186001"/>
            </a:xfrm>
          </p:grpSpPr>
          <p:sp>
            <p:nvSpPr>
              <p:cNvPr id="5" name="Rounded Rectangle 4"/>
              <p:cNvSpPr/>
              <p:nvPr/>
            </p:nvSpPr>
            <p:spPr>
              <a:xfrm>
                <a:off x="1123074" y="1222729"/>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Résidence</a:t>
                </a:r>
              </a:p>
            </p:txBody>
          </p:sp>
          <p:sp>
            <p:nvSpPr>
              <p:cNvPr id="6" name="Rounded Rectangle 5"/>
              <p:cNvSpPr/>
              <p:nvPr/>
            </p:nvSpPr>
            <p:spPr>
              <a:xfrm>
                <a:off x="718108" y="823206"/>
                <a:ext cx="360240" cy="1184067"/>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250">
                    <a:ea typeface="Verdana" panose="020B0604030504040204" pitchFamily="34" charset="0"/>
                    <a:cs typeface="Verdana" panose="020B0604030504040204" pitchFamily="34" charset="0"/>
                  </a:rPr>
                  <a:t>Source authentique (RN &amp; BCSS)</a:t>
                </a:r>
              </a:p>
            </p:txBody>
          </p:sp>
          <p:sp>
            <p:nvSpPr>
              <p:cNvPr id="7" name="Rounded Rectangle 6"/>
              <p:cNvSpPr/>
              <p:nvPr/>
            </p:nvSpPr>
            <p:spPr>
              <a:xfrm>
                <a:off x="1123074" y="823206"/>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Date de naissance</a:t>
                </a:r>
              </a:p>
            </p:txBody>
          </p:sp>
          <p:sp>
            <p:nvSpPr>
              <p:cNvPr id="8" name="Rounded Rectangle 7"/>
              <p:cNvSpPr/>
              <p:nvPr/>
            </p:nvSpPr>
            <p:spPr>
              <a:xfrm>
                <a:off x="1123074" y="1617331"/>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Composition du ménage</a:t>
                </a:r>
              </a:p>
            </p:txBody>
          </p:sp>
        </p:grpSp>
        <p:grpSp>
          <p:nvGrpSpPr>
            <p:cNvPr id="24" name="Group 23"/>
            <p:cNvGrpSpPr/>
            <p:nvPr/>
          </p:nvGrpSpPr>
          <p:grpSpPr>
            <a:xfrm>
              <a:off x="754540" y="2132856"/>
              <a:ext cx="1513204" cy="3762850"/>
              <a:chOff x="3418836" y="2132856"/>
              <a:chExt cx="1513204" cy="3762850"/>
            </a:xfrm>
          </p:grpSpPr>
          <p:sp>
            <p:nvSpPr>
              <p:cNvPr id="10" name="Rounded Rectangle 9"/>
              <p:cNvSpPr/>
              <p:nvPr/>
            </p:nvSpPr>
            <p:spPr>
              <a:xfrm>
                <a:off x="3418836" y="2132856"/>
                <a:ext cx="360240" cy="3762849"/>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Statuts sociaux</a:t>
                </a:r>
              </a:p>
            </p:txBody>
          </p:sp>
          <p:sp>
            <p:nvSpPr>
              <p:cNvPr id="11" name="Rounded Rectangle 10"/>
              <p:cNvSpPr/>
              <p:nvPr/>
            </p:nvSpPr>
            <p:spPr>
              <a:xfrm>
                <a:off x="3823804" y="213285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chemeClr val="tx1"/>
                    </a:solidFill>
                  </a:rPr>
                  <a:t>Institutions publiques de sécurité sociale</a:t>
                </a:r>
              </a:p>
            </p:txBody>
          </p:sp>
          <p:sp>
            <p:nvSpPr>
              <p:cNvPr id="12" name="Rounded Rectangle 11"/>
              <p:cNvSpPr/>
              <p:nvPr/>
            </p:nvSpPr>
            <p:spPr>
              <a:xfrm>
                <a:off x="3823804" y="242067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 aux personnes âgées</a:t>
                </a:r>
              </a:p>
            </p:txBody>
          </p:sp>
          <p:sp>
            <p:nvSpPr>
              <p:cNvPr id="13" name="Rounded Rectangle 12"/>
              <p:cNvSpPr/>
              <p:nvPr/>
            </p:nvSpPr>
            <p:spPr>
              <a:xfrm>
                <a:off x="3823804" y="2708382"/>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Budget de soins pour personnes âgées</a:t>
                </a:r>
              </a:p>
            </p:txBody>
          </p:sp>
          <p:sp>
            <p:nvSpPr>
              <p:cNvPr id="14" name="Rounded Rectangle 13"/>
              <p:cNvSpPr/>
              <p:nvPr/>
            </p:nvSpPr>
            <p:spPr>
              <a:xfrm>
                <a:off x="3823804" y="2998031"/>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a:t>
                </a:r>
              </a:p>
            </p:txBody>
          </p:sp>
          <p:sp>
            <p:nvSpPr>
              <p:cNvPr id="15" name="Rounded Rectangle 14"/>
              <p:cNvSpPr/>
              <p:nvPr/>
            </p:nvSpPr>
            <p:spPr>
              <a:xfrm>
                <a:off x="3823803" y="3283133"/>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16" name="Rounded Rectangle 15"/>
              <p:cNvSpPr/>
              <p:nvPr/>
            </p:nvSpPr>
            <p:spPr>
              <a:xfrm>
                <a:off x="3823803" y="3574470"/>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ysClr val="windowText" lastClr="000000"/>
                    </a:solidFill>
                  </a:rPr>
                  <a:t>Centres publics d’action sociale</a:t>
                </a:r>
              </a:p>
            </p:txBody>
          </p:sp>
          <p:sp>
            <p:nvSpPr>
              <p:cNvPr id="17" name="Rounded Rectangle 16"/>
              <p:cNvSpPr/>
              <p:nvPr/>
            </p:nvSpPr>
            <p:spPr>
              <a:xfrm>
                <a:off x="3823803" y="3860768"/>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d’intégration</a:t>
                </a:r>
              </a:p>
            </p:txBody>
          </p:sp>
          <p:sp>
            <p:nvSpPr>
              <p:cNvPr id="18" name="Rounded Rectangle 17"/>
              <p:cNvSpPr/>
              <p:nvPr/>
            </p:nvSpPr>
            <p:spPr>
              <a:xfrm>
                <a:off x="3823803" y="4150416"/>
                <a:ext cx="1108237" cy="23326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Équivalent revenu d’intégration</a:t>
                </a:r>
              </a:p>
            </p:txBody>
          </p:sp>
          <p:sp>
            <p:nvSpPr>
              <p:cNvPr id="19" name="Rounded Rectangle 18"/>
              <p:cNvSpPr/>
              <p:nvPr/>
            </p:nvSpPr>
            <p:spPr>
              <a:xfrm>
                <a:off x="3823802" y="4440557"/>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chemeClr val="tx1"/>
                    </a:solidFill>
                  </a:rPr>
                  <a:t>Ministères</a:t>
                </a:r>
              </a:p>
            </p:txBody>
          </p:sp>
          <p:sp>
            <p:nvSpPr>
              <p:cNvPr id="20" name="Rounded Rectangle 19"/>
              <p:cNvSpPr/>
              <p:nvPr/>
            </p:nvSpPr>
            <p:spPr>
              <a:xfrm>
                <a:off x="3823802" y="4727770"/>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Allocation d’intégration personnes handicapées</a:t>
                </a:r>
              </a:p>
            </p:txBody>
          </p:sp>
          <p:sp>
            <p:nvSpPr>
              <p:cNvPr id="21" name="Rounded Rectangle 20"/>
              <p:cNvSpPr/>
              <p:nvPr/>
            </p:nvSpPr>
            <p:spPr>
              <a:xfrm>
                <a:off x="3823802" y="5017419"/>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22" name="Rounded Rectangle 21"/>
              <p:cNvSpPr/>
              <p:nvPr/>
            </p:nvSpPr>
            <p:spPr>
              <a:xfrm>
                <a:off x="3823802" y="5303295"/>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r>
                  <a:rPr lang="fr-BE" sz="1200" b="1">
                    <a:solidFill>
                      <a:sysClr val="windowText" lastClr="000000"/>
                    </a:solidFill>
                  </a:rPr>
                  <a:t>Mutualités</a:t>
                </a:r>
              </a:p>
              <a:p>
                <a:pPr algn="ctr"/>
                <a:endParaRPr lang="nl-BE" sz="1000" dirty="0">
                  <a:solidFill>
                    <a:sysClr val="windowText" lastClr="000000"/>
                  </a:solidFill>
                </a:endParaRPr>
              </a:p>
            </p:txBody>
          </p:sp>
          <p:sp>
            <p:nvSpPr>
              <p:cNvPr id="23" name="Rounded Rectangle 22"/>
              <p:cNvSpPr/>
              <p:nvPr/>
            </p:nvSpPr>
            <p:spPr>
              <a:xfrm>
                <a:off x="3823802" y="5606058"/>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rgbClr val="333333"/>
                    </a:solidFill>
                    <a:latin typeface="-apple-system"/>
                  </a:rPr>
                  <a:t>Intervention majorée soins de santé</a:t>
                </a:r>
              </a:p>
            </p:txBody>
          </p:sp>
        </p:grpSp>
        <p:sp>
          <p:nvSpPr>
            <p:cNvPr id="26" name="Rounded Rectangle 25"/>
            <p:cNvSpPr/>
            <p:nvPr/>
          </p:nvSpPr>
          <p:spPr>
            <a:xfrm rot="5400000">
              <a:off x="1241316" y="5554335"/>
              <a:ext cx="539652" cy="1513204"/>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ea typeface="Verdana" panose="020B0604030504040204" pitchFamily="34" charset="0"/>
                  <a:cs typeface="Verdana" panose="020B0604030504040204" pitchFamily="34" charset="0"/>
                </a:rPr>
                <a:t>Revenu</a:t>
              </a:r>
            </a:p>
          </p:txBody>
        </p:sp>
      </p:grpSp>
      <p:grpSp>
        <p:nvGrpSpPr>
          <p:cNvPr id="30" name="Group 29"/>
          <p:cNvGrpSpPr/>
          <p:nvPr/>
        </p:nvGrpSpPr>
        <p:grpSpPr>
          <a:xfrm>
            <a:off x="6931682" y="2816800"/>
            <a:ext cx="1706396" cy="1476295"/>
            <a:chOff x="3851919" y="2626396"/>
            <a:chExt cx="1706396" cy="1318751"/>
          </a:xfrm>
        </p:grpSpPr>
        <p:sp>
          <p:nvSpPr>
            <p:cNvPr id="28" name="Rounded Rectangle 27"/>
            <p:cNvSpPr/>
            <p:nvPr/>
          </p:nvSpPr>
          <p:spPr>
            <a:xfrm>
              <a:off x="3851920" y="3075736"/>
              <a:ext cx="1706395" cy="86941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Tarif social gaz &amp; électricité</a:t>
              </a:r>
            </a:p>
          </p:txBody>
        </p:sp>
        <p:sp>
          <p:nvSpPr>
            <p:cNvPr id="29" name="Rounded Rectangle 28"/>
            <p:cNvSpPr/>
            <p:nvPr/>
          </p:nvSpPr>
          <p:spPr>
            <a:xfrm rot="5400000">
              <a:off x="4480446" y="1997869"/>
              <a:ext cx="449341"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Droit supplémentaire</a:t>
              </a:r>
            </a:p>
          </p:txBody>
        </p:sp>
      </p:grpSp>
      <p:grpSp>
        <p:nvGrpSpPr>
          <p:cNvPr id="31" name="Group 30"/>
          <p:cNvGrpSpPr/>
          <p:nvPr/>
        </p:nvGrpSpPr>
        <p:grpSpPr>
          <a:xfrm>
            <a:off x="9790204" y="2799869"/>
            <a:ext cx="1706396" cy="1493226"/>
            <a:chOff x="3851919" y="2451921"/>
            <a:chExt cx="1706396" cy="1493226"/>
          </a:xfrm>
        </p:grpSpPr>
        <p:sp>
          <p:nvSpPr>
            <p:cNvPr id="32" name="Rounded Rectangle 31"/>
            <p:cNvSpPr/>
            <p:nvPr/>
          </p:nvSpPr>
          <p:spPr>
            <a:xfrm>
              <a:off x="3851920" y="2971872"/>
              <a:ext cx="1706395" cy="9732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SPF Economie &amp; entreprises d’utilité publique</a:t>
              </a:r>
            </a:p>
          </p:txBody>
        </p:sp>
        <p:sp>
          <p:nvSpPr>
            <p:cNvPr id="33" name="Rounded Rectangle 32"/>
            <p:cNvSpPr/>
            <p:nvPr/>
          </p:nvSpPr>
          <p:spPr>
            <a:xfrm rot="5400000">
              <a:off x="4435291" y="1868549"/>
              <a:ext cx="539652"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Instances d’octroi</a:t>
              </a:r>
            </a:p>
          </p:txBody>
        </p:sp>
      </p:grpSp>
      <p:cxnSp>
        <p:nvCxnSpPr>
          <p:cNvPr id="43" name="Straight Arrow Connector 42"/>
          <p:cNvCxnSpPr/>
          <p:nvPr/>
        </p:nvCxnSpPr>
        <p:spPr>
          <a:xfrm>
            <a:off x="8659875" y="3789040"/>
            <a:ext cx="1080000" cy="6335"/>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E1F201A1-BA72-431F-B62C-AC81D9BDC50F}"/>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890440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r-BE" noProof="0" dirty="0"/>
              <a:t>appli mobile </a:t>
            </a:r>
            <a:r>
              <a:rPr lang="fr-BE" noProof="0" dirty="0" err="1"/>
              <a:t>MyGov</a:t>
            </a:r>
            <a:r>
              <a:rPr lang="fr-BE" noProof="0" dirty="0"/>
              <a:t> &amp; application web (mydata.belgium.be)</a:t>
            </a:r>
          </a:p>
          <a:p>
            <a:endParaRPr lang="en-GB" noProof="0" dirty="0"/>
          </a:p>
          <a:p>
            <a:r>
              <a:rPr lang="fr-BE" noProof="0" dirty="0"/>
              <a:t>qui permet aux citoyens de consulter et de prouver leurs statuts sociaux à la date du jour afin de faire valoir leurs droits auprès des différentes instances qui accordent des avantages supplémentaires</a:t>
            </a:r>
          </a:p>
          <a:p>
            <a:endParaRPr lang="en-GB" noProof="0" dirty="0"/>
          </a:p>
          <a:p>
            <a:r>
              <a:rPr lang="fr-BE" noProof="0" dirty="0"/>
              <a:t>ce qui permet à l’instance d’octroi de vérifier les statuts sociaux</a:t>
            </a:r>
          </a:p>
          <a:p>
            <a:pPr lvl="2"/>
            <a:r>
              <a:rPr lang="fr-BE" noProof="0" dirty="0"/>
              <a:t>les acteurs qui, de manière générale, ne collaborent pas directement avec la BCSS (par exemple : les centres  sportifs, les structures d'accueil pour enfants, les musées, les centres de loisirs, les parcs d'attractions, etc.)</a:t>
            </a:r>
          </a:p>
          <a:p>
            <a:pPr lvl="2"/>
            <a:r>
              <a:rPr lang="fr-BE" noProof="0" dirty="0"/>
              <a:t>les acteurs qui ne bénéficient pas (encore) d'un flux de données automatique (par exemple, l'aide juridique à titre gracieux, la réduction des taxes communales, etc.)</a:t>
            </a:r>
            <a:endParaRPr lang="en-GB" noProof="0" dirty="0"/>
          </a:p>
          <a:p>
            <a:pPr lvl="1"/>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59</a:t>
            </a:fld>
            <a:r>
              <a:rPr lang="fr-BE"/>
              <a:t> </a:t>
            </a:r>
          </a:p>
        </p:txBody>
      </p:sp>
      <p:sp>
        <p:nvSpPr>
          <p:cNvPr id="2" name="Title 1"/>
          <p:cNvSpPr>
            <a:spLocks noGrp="1"/>
          </p:cNvSpPr>
          <p:nvPr>
            <p:ph type="title"/>
          </p:nvPr>
        </p:nvSpPr>
        <p:spPr/>
        <p:txBody>
          <a:bodyPr/>
          <a:lstStyle/>
          <a:p>
            <a:r>
              <a:rPr lang="fr-BE" noProof="0" dirty="0"/>
              <a:t>Consultations des statuts sociaux</a:t>
            </a:r>
          </a:p>
        </p:txBody>
      </p:sp>
      <p:pic>
        <p:nvPicPr>
          <p:cNvPr id="6" name="Picture 5">
            <a:extLst>
              <a:ext uri="{FF2B5EF4-FFF2-40B4-BE49-F238E27FC236}">
                <a16:creationId xmlns:a16="http://schemas.microsoft.com/office/drawing/2014/main" id="{2C8EDA5A-4BCB-4ACC-B9A0-15DB5381A900}"/>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753151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4"/>
          </p:nvPr>
        </p:nvSpPr>
        <p:spPr/>
        <p:txBody>
          <a:bodyPr/>
          <a:lstStyle/>
          <a:p>
            <a:r>
              <a:rPr lang="fr-BE"/>
              <a:t> </a:t>
            </a:r>
            <a:fld id="{30A9230E-FFBB-4CCB-ABD7-198084EDE768}" type="slidenum">
              <a:rPr lang="fr-BE" smtClean="0"/>
              <a:pPr/>
              <a:t>60</a:t>
            </a:fld>
            <a:r>
              <a:rPr lang="fr-BE"/>
              <a:t> </a:t>
            </a:r>
          </a:p>
        </p:txBody>
      </p:sp>
      <p:sp>
        <p:nvSpPr>
          <p:cNvPr id="4" name="Titel 3"/>
          <p:cNvSpPr>
            <a:spLocks noGrp="1"/>
          </p:cNvSpPr>
          <p:nvPr>
            <p:ph type="title"/>
          </p:nvPr>
        </p:nvSpPr>
        <p:spPr/>
        <p:txBody>
          <a:bodyPr/>
          <a:lstStyle/>
          <a:p>
            <a:r>
              <a:rPr lang="fr-BE" noProof="0"/>
              <a:t>Portail de la sécurité sociale pour les citoyens</a:t>
            </a:r>
          </a:p>
        </p:txBody>
      </p:sp>
      <p:pic>
        <p:nvPicPr>
          <p:cNvPr id="5" name="Picture 4"/>
          <p:cNvPicPr>
            <a:picLocks noChangeAspect="1"/>
          </p:cNvPicPr>
          <p:nvPr/>
        </p:nvPicPr>
        <p:blipFill>
          <a:blip r:embed="rId2"/>
          <a:srcRect t="4390" b="4390"/>
          <a:stretch/>
        </p:blipFill>
        <p:spPr>
          <a:xfrm>
            <a:off x="1910614" y="980728"/>
            <a:ext cx="8456572" cy="16355785"/>
          </a:xfrm>
          <a:prstGeom prst="rect">
            <a:avLst/>
          </a:prstGeom>
        </p:spPr>
      </p:pic>
      <p:pic>
        <p:nvPicPr>
          <p:cNvPr id="7" name="Picture 6">
            <a:extLst>
              <a:ext uri="{FF2B5EF4-FFF2-40B4-BE49-F238E27FC236}">
                <a16:creationId xmlns:a16="http://schemas.microsoft.com/office/drawing/2014/main" id="{095A1306-44D1-4A09-9A87-6D466420D225}"/>
              </a:ext>
            </a:extLst>
          </p:cNvPr>
          <p:cNvPicPr>
            <a:picLocks noChangeAspect="1"/>
          </p:cNvPicPr>
          <p:nvPr/>
        </p:nvPicPr>
        <p:blipFill>
          <a:blip r:embed="rId3"/>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05107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1.85185E-6 L -0.00352 -1.55995 " pathEditMode="relative" rAng="0" ptsTypes="AA">
                                      <p:cBhvr>
                                        <p:cTn id="6" dur="3000" fill="hold"/>
                                        <p:tgtEl>
                                          <p:spTgt spid="5"/>
                                        </p:tgtEl>
                                        <p:attrNameLst>
                                          <p:attrName>ppt_x</p:attrName>
                                          <p:attrName>ppt_y</p:attrName>
                                        </p:attrNameLst>
                                      </p:cBhvr>
                                      <p:rCtr x="-182" y="-780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695400" y="1052736"/>
            <a:ext cx="10887000" cy="5256584"/>
          </a:xfrm>
        </p:spPr>
        <p:txBody>
          <a:bodyPr/>
          <a:lstStyle/>
          <a:p>
            <a:r>
              <a:rPr lang="fr-BE" noProof="0" dirty="0"/>
              <a:t>plus de 50 services électroniques destinés aux employeurs, qui soit sont basés sur un échange électronique de messages structurés, soit se déroulent à l’intervention d’un site portail intégré</a:t>
            </a:r>
          </a:p>
          <a:p>
            <a:pPr lvl="1"/>
            <a:r>
              <a:rPr lang="fr-BE" noProof="0" dirty="0"/>
              <a:t>50 formulaires de déclaration en matière de sécurité sociale pour les employeurs ont été supprimés</a:t>
            </a:r>
          </a:p>
          <a:p>
            <a:pPr lvl="1"/>
            <a:r>
              <a:rPr lang="fr-BE" noProof="0" dirty="0"/>
              <a:t>dans les 30 formulaires de déclaration (électroniques) restants, le nombre de rubriques a été réduit à un tiers des rubriques initiales</a:t>
            </a:r>
          </a:p>
          <a:p>
            <a:pPr lvl="1"/>
            <a:r>
              <a:rPr lang="fr-BE" noProof="0" dirty="0"/>
              <a:t>les déclarations se limitent à trois événements</a:t>
            </a:r>
          </a:p>
          <a:p>
            <a:pPr lvl="2"/>
            <a:r>
              <a:rPr lang="fr-BE" noProof="0" dirty="0"/>
              <a:t>déclaration immédiate d’emploi (uniquement par la voie électronique)</a:t>
            </a:r>
          </a:p>
          <a:p>
            <a:pPr lvl="2"/>
            <a:r>
              <a:rPr lang="fr-BE" noProof="0" dirty="0"/>
              <a:t>déclaration trimestrielle des salaires et jours de travail (uniquement par la voie électronique)</a:t>
            </a:r>
          </a:p>
          <a:p>
            <a:pPr lvl="2"/>
            <a:r>
              <a:rPr lang="fr-BE" noProof="0" dirty="0"/>
              <a:t>survenance d’un risque social (par la voie électronique ou sur support papier)</a:t>
            </a:r>
          </a:p>
          <a:p>
            <a:pPr lvl="1"/>
            <a:r>
              <a:rPr lang="fr-BE" noProof="0" dirty="0"/>
              <a:t>en 2025, les quelque 250.000 employeurs ont réalisé plus de 50 millions de déclarations électroniques; dans 98% des cas, il s’agissait d’une déclaration via une liaison d’application à application</a:t>
            </a:r>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61</a:t>
            </a:fld>
            <a:r>
              <a:rPr lang="fr-BE"/>
              <a:t> </a:t>
            </a:r>
          </a:p>
        </p:txBody>
      </p:sp>
      <p:sp>
        <p:nvSpPr>
          <p:cNvPr id="2" name="Title 1"/>
          <p:cNvSpPr>
            <a:spLocks noGrp="1"/>
          </p:cNvSpPr>
          <p:nvPr>
            <p:ph type="title"/>
          </p:nvPr>
        </p:nvSpPr>
        <p:spPr>
          <a:xfrm>
            <a:off x="695400" y="188640"/>
            <a:ext cx="10887000" cy="792088"/>
          </a:xfrm>
        </p:spPr>
        <p:txBody>
          <a:bodyPr/>
          <a:lstStyle/>
          <a:p>
            <a:r>
              <a:rPr lang="fr-BE" noProof="0"/>
              <a:t>Résultats</a:t>
            </a:r>
          </a:p>
        </p:txBody>
      </p:sp>
      <p:pic>
        <p:nvPicPr>
          <p:cNvPr id="6" name="Picture 5">
            <a:extLst>
              <a:ext uri="{FF2B5EF4-FFF2-40B4-BE49-F238E27FC236}">
                <a16:creationId xmlns:a16="http://schemas.microsoft.com/office/drawing/2014/main" id="{CC047A2E-3D14-4BFF-9378-A9DAEF0A5354}"/>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5618117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noProof="0"/>
              <a:t>Déclaration trimestrielle des salaires et jours de travail</a:t>
            </a:r>
          </a:p>
        </p:txBody>
      </p:sp>
      <p:grpSp>
        <p:nvGrpSpPr>
          <p:cNvPr id="5" name="Group 34"/>
          <p:cNvGrpSpPr>
            <a:grpSpLocks/>
          </p:cNvGrpSpPr>
          <p:nvPr/>
        </p:nvGrpSpPr>
        <p:grpSpPr bwMode="auto">
          <a:xfrm>
            <a:off x="1919288" y="1285875"/>
            <a:ext cx="8351838" cy="5086588"/>
            <a:chOff x="926963" y="1285876"/>
            <a:chExt cx="8350941" cy="5086589"/>
          </a:xfrm>
        </p:grpSpPr>
        <p:grpSp>
          <p:nvGrpSpPr>
            <p:cNvPr id="6" name="Group 21523"/>
            <p:cNvGrpSpPr>
              <a:grpSpLocks/>
            </p:cNvGrpSpPr>
            <p:nvPr/>
          </p:nvGrpSpPr>
          <p:grpSpPr bwMode="auto">
            <a:xfrm>
              <a:off x="926963" y="1285876"/>
              <a:ext cx="8350941" cy="5008367"/>
              <a:chOff x="645249" y="1424312"/>
              <a:chExt cx="8351241" cy="5008493"/>
            </a:xfrm>
          </p:grpSpPr>
          <p:sp>
            <p:nvSpPr>
              <p:cNvPr id="18" name="Line 744"/>
              <p:cNvSpPr>
                <a:spLocks noChangeShapeType="1"/>
              </p:cNvSpPr>
              <p:nvPr/>
            </p:nvSpPr>
            <p:spPr bwMode="auto">
              <a:xfrm>
                <a:off x="5530850" y="2726817"/>
                <a:ext cx="0" cy="1128712"/>
              </a:xfrm>
              <a:prstGeom prst="line">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56"/>
              <p:cNvSpPr txBox="1">
                <a:spLocks noChangeArrowheads="1"/>
              </p:cNvSpPr>
              <p:nvPr/>
            </p:nvSpPr>
            <p:spPr bwMode="auto">
              <a:xfrm>
                <a:off x="6797411" y="1623225"/>
                <a:ext cx="2199079" cy="1126490"/>
              </a:xfrm>
              <a:prstGeom prst="rect">
                <a:avLst/>
              </a:prstGeom>
              <a:noFill/>
              <a:ln>
                <a:noFill/>
              </a:ln>
              <a:effectLst/>
              <a:scene3d>
                <a:camera prst="orthographicFront">
                  <a:rot lat="0" lon="0" rev="0"/>
                </a:camera>
                <a:lightRig rig="contrasting" dir="t">
                  <a:rot lat="0" lon="0" rev="1500000"/>
                </a:lightRig>
              </a:scene3d>
              <a:sp3d prstMaterial="metal">
                <a:bevelT w="88900" h="88900"/>
              </a:sp3d>
              <a:extLs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defPPr>
                  <a:defRPr lang="en-US"/>
                </a:defPPr>
                <a:lvl1pPr algn="ctr" eaLnBrk="0" hangingPunct="0">
                  <a:lnSpc>
                    <a:spcPct val="80000"/>
                  </a:lnSpc>
                  <a:buFontTx/>
                  <a:buNone/>
                  <a:defRPr sz="1600" b="1">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spcBef>
                    <a:spcPct val="20000"/>
                  </a:spcBef>
                  <a:buFont typeface="Arial" pitchFamily="34" charset="0"/>
                  <a:buChar char="–"/>
                  <a:defRPr sz="2800"/>
                </a:lvl2pPr>
                <a:lvl3pPr marL="1143000" indent="-228600" eaLnBrk="0" hangingPunct="0">
                  <a:spcBef>
                    <a:spcPct val="20000"/>
                  </a:spcBef>
                  <a:buFont typeface="Arial" pitchFamily="34" charset="0"/>
                  <a:buChar char="•"/>
                  <a:defRPr sz="2400"/>
                </a:lvl3pPr>
                <a:lvl4pPr marL="1600200" indent="-228600" eaLnBrk="0" hangingPunct="0">
                  <a:spcBef>
                    <a:spcPct val="20000"/>
                  </a:spcBef>
                  <a:buFont typeface="Arial" pitchFamily="34" charset="0"/>
                  <a:buChar char="–"/>
                  <a:defRPr sz="2000"/>
                </a:lvl4pPr>
                <a:lvl5pPr marL="2057400" indent="-228600" eaLnBrk="0" hangingPunct="0">
                  <a:spcBef>
                    <a:spcPct val="20000"/>
                  </a:spcBef>
                  <a:buFont typeface="Arial" pitchFamily="34" charset="0"/>
                  <a:buChar char="»"/>
                  <a:defRPr sz="2000"/>
                </a:lvl5pPr>
                <a:lvl6pPr marL="2514600" indent="-228600" eaLnBrk="0" fontAlgn="base" hangingPunct="0">
                  <a:spcBef>
                    <a:spcPct val="20000"/>
                  </a:spcBef>
                  <a:spcAft>
                    <a:spcPct val="0"/>
                  </a:spcAft>
                  <a:buFont typeface="Arial" pitchFamily="34" charset="0"/>
                  <a:buChar char="»"/>
                  <a:defRPr sz="2000"/>
                </a:lvl6pPr>
                <a:lvl7pPr marL="2971800" indent="-228600" eaLnBrk="0" fontAlgn="base" hangingPunct="0">
                  <a:spcBef>
                    <a:spcPct val="20000"/>
                  </a:spcBef>
                  <a:spcAft>
                    <a:spcPct val="0"/>
                  </a:spcAft>
                  <a:buFont typeface="Arial" pitchFamily="34" charset="0"/>
                  <a:buChar char="»"/>
                  <a:defRPr sz="2000"/>
                </a:lvl7pPr>
                <a:lvl8pPr marL="3429000" indent="-228600" eaLnBrk="0" fontAlgn="base" hangingPunct="0">
                  <a:spcBef>
                    <a:spcPct val="20000"/>
                  </a:spcBef>
                  <a:spcAft>
                    <a:spcPct val="0"/>
                  </a:spcAft>
                  <a:buFont typeface="Arial" pitchFamily="34" charset="0"/>
                  <a:buChar char="»"/>
                  <a:defRPr sz="2000"/>
                </a:lvl8pPr>
                <a:lvl9pPr marL="3886200" indent="-228600" eaLnBrk="0" fontAlgn="base" hangingPunct="0">
                  <a:spcBef>
                    <a:spcPct val="20000"/>
                  </a:spcBef>
                  <a:spcAft>
                    <a:spcPct val="0"/>
                  </a:spcAft>
                  <a:buFont typeface="Arial" pitchFamily="34" charset="0"/>
                  <a:buChar char="»"/>
                  <a:defRPr sz="2000"/>
                </a:lvl9pPr>
              </a:lstStyle>
              <a:p>
                <a:pPr>
                  <a:defRPr/>
                </a:pPr>
                <a:endParaRPr lang="fr-BE" sz="2800" b="0" dirty="0">
                  <a:ln w="12700">
                    <a:solidFill>
                      <a:schemeClr val="tx2">
                        <a:satMod val="155000"/>
                      </a:schemeClr>
                    </a:solidFill>
                    <a:prstDash val="solid"/>
                  </a:ln>
                  <a:effectLst>
                    <a:outerShdw blurRad="41275" dist="20320" dir="1800000" algn="tl" rotWithShape="0">
                      <a:srgbClr val="000000">
                        <a:alpha val="40000"/>
                      </a:srgbClr>
                    </a:outerShdw>
                  </a:effectLst>
                  <a:latin typeface="+mn-lt"/>
                </a:endParaRPr>
              </a:p>
              <a:p>
                <a:pPr>
                  <a:defRPr/>
                </a:pPr>
                <a:r>
                  <a:rPr lang="fr-BE" sz="2800" b="0">
                    <a:ln w="12700">
                      <a:solidFill>
                        <a:schemeClr val="tx2">
                          <a:satMod val="155000"/>
                        </a:schemeClr>
                      </a:solidFill>
                      <a:prstDash val="solid"/>
                    </a:ln>
                    <a:effectLst>
                      <a:outerShdw blurRad="41275" dist="20320" dir="1800000" algn="tl" rotWithShape="0">
                        <a:srgbClr val="000000">
                          <a:alpha val="40000"/>
                        </a:srgbClr>
                      </a:outerShdw>
                    </a:effectLst>
                    <a:latin typeface="+mn-lt"/>
                  </a:rPr>
                  <a:t>simplification</a:t>
                </a:r>
              </a:p>
              <a:p>
                <a:pPr>
                  <a:defRPr/>
                </a:pPr>
                <a:endParaRPr lang="nl-BE" sz="2800" b="0" dirty="0">
                  <a:ln w="12700">
                    <a:solidFill>
                      <a:schemeClr val="tx2">
                        <a:satMod val="155000"/>
                      </a:schemeClr>
                    </a:solidFill>
                    <a:prstDash val="solid"/>
                  </a:ln>
                  <a:effectLst>
                    <a:outerShdw blurRad="41275" dist="20320" dir="1800000" algn="tl" rotWithShape="0">
                      <a:srgbClr val="000000">
                        <a:alpha val="40000"/>
                      </a:srgbClr>
                    </a:outerShdw>
                  </a:effectLst>
                  <a:latin typeface="+mn-lt"/>
                </a:endParaRPr>
              </a:p>
            </p:txBody>
          </p:sp>
          <p:grpSp>
            <p:nvGrpSpPr>
              <p:cNvPr id="20" name="Group 6"/>
              <p:cNvGrpSpPr>
                <a:grpSpLocks/>
              </p:cNvGrpSpPr>
              <p:nvPr/>
            </p:nvGrpSpPr>
            <p:grpSpPr bwMode="auto">
              <a:xfrm>
                <a:off x="4355976" y="3807076"/>
                <a:ext cx="2085454" cy="803842"/>
                <a:chOff x="3423818" y="4438825"/>
                <a:chExt cx="2468982" cy="1011063"/>
              </a:xfrm>
            </p:grpSpPr>
            <p:graphicFrame>
              <p:nvGraphicFramePr>
                <p:cNvPr id="112" name="Object 155">
                  <a:hlinkClick r:id="" action="ppaction://ole?verb=0"/>
                </p:cNvPr>
                <p:cNvGraphicFramePr>
                  <a:graphicFrameLocks/>
                </p:cNvGraphicFramePr>
                <p:nvPr/>
              </p:nvGraphicFramePr>
              <p:xfrm>
                <a:off x="3557588" y="4584700"/>
                <a:ext cx="2335212" cy="865188"/>
              </p:xfrm>
              <a:graphic>
                <a:graphicData uri="http://schemas.openxmlformats.org/presentationml/2006/ole">
                  <mc:AlternateContent xmlns:mc="http://schemas.openxmlformats.org/markup-compatibility/2006">
                    <mc:Choice xmlns:v="urn:schemas-microsoft-com:vml" Requires="v">
                      <p:oleObj name="Clip" r:id="rId2" imgW="5281613" imgH="2430463" progId="MS_ClipArt_Gallery.2">
                        <p:embed/>
                      </p:oleObj>
                    </mc:Choice>
                    <mc:Fallback>
                      <p:oleObj name="Clip" r:id="rId2" imgW="5281613" imgH="2430463" progId="MS_ClipArt_Gallery.2">
                        <p:embed/>
                        <p:pic>
                          <p:nvPicPr>
                            <p:cNvPr id="112" name="Object 155">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7588" y="4584700"/>
                              <a:ext cx="2335212"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 name="Text Box 160"/>
                <p:cNvSpPr txBox="1">
                  <a:spLocks noChangeArrowheads="1"/>
                </p:cNvSpPr>
                <p:nvPr/>
              </p:nvSpPr>
              <p:spPr bwMode="auto">
                <a:xfrm>
                  <a:off x="3423818" y="4438825"/>
                  <a:ext cx="765141" cy="46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fr-BE" sz="1800" b="1">
                      <a:latin typeface="Helvetica Neue Light"/>
                      <a:ea typeface="MS PGothic" pitchFamily="34" charset="-128"/>
                    </a:rPr>
                    <a:t>ONSS</a:t>
                  </a:r>
                </a:p>
              </p:txBody>
            </p:sp>
          </p:grpSp>
          <p:grpSp>
            <p:nvGrpSpPr>
              <p:cNvPr id="21" name="Group 698"/>
              <p:cNvGrpSpPr>
                <a:grpSpLocks/>
              </p:cNvGrpSpPr>
              <p:nvPr/>
            </p:nvGrpSpPr>
            <p:grpSpPr bwMode="auto">
              <a:xfrm>
                <a:off x="4959350" y="1863429"/>
                <a:ext cx="846137" cy="803275"/>
                <a:chOff x="4385" y="1374"/>
                <a:chExt cx="533" cy="506"/>
              </a:xfrm>
            </p:grpSpPr>
            <p:sp>
              <p:nvSpPr>
                <p:cNvPr id="67" name="Rectangle 699"/>
                <p:cNvSpPr>
                  <a:spLocks noChangeArrowheads="1"/>
                </p:cNvSpPr>
                <p:nvPr/>
              </p:nvSpPr>
              <p:spPr bwMode="auto">
                <a:xfrm>
                  <a:off x="4385" y="1374"/>
                  <a:ext cx="437" cy="77"/>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800" b="1">
                      <a:ea typeface="MS PGothic" pitchFamily="34" charset="-128"/>
                    </a:rPr>
                    <a:t>Activité 3</a:t>
                  </a:r>
                </a:p>
              </p:txBody>
            </p:sp>
            <p:sp>
              <p:nvSpPr>
                <p:cNvPr id="68" name="Rectangle 700"/>
                <p:cNvSpPr>
                  <a:spLocks noChangeArrowheads="1"/>
                </p:cNvSpPr>
                <p:nvPr/>
              </p:nvSpPr>
              <p:spPr bwMode="auto">
                <a:xfrm>
                  <a:off x="4385" y="1451"/>
                  <a:ext cx="219"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9" name="Rectangle 701"/>
                <p:cNvSpPr>
                  <a:spLocks noChangeArrowheads="1"/>
                </p:cNvSpPr>
                <p:nvPr/>
              </p:nvSpPr>
              <p:spPr bwMode="auto">
                <a:xfrm>
                  <a:off x="4604" y="1451"/>
                  <a:ext cx="218"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70" name="Line 702"/>
                <p:cNvSpPr>
                  <a:spLocks noChangeShapeType="1"/>
                </p:cNvSpPr>
                <p:nvPr/>
              </p:nvSpPr>
              <p:spPr bwMode="auto">
                <a:xfrm>
                  <a:off x="4425" y="149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Line 703"/>
                <p:cNvSpPr>
                  <a:spLocks noChangeShapeType="1"/>
                </p:cNvSpPr>
                <p:nvPr/>
              </p:nvSpPr>
              <p:spPr bwMode="auto">
                <a:xfrm>
                  <a:off x="4425"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Line 704"/>
                <p:cNvSpPr>
                  <a:spLocks noChangeShapeType="1"/>
                </p:cNvSpPr>
                <p:nvPr/>
              </p:nvSpPr>
              <p:spPr bwMode="auto">
                <a:xfrm>
                  <a:off x="4425" y="1595"/>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 name="Line 705"/>
                <p:cNvSpPr>
                  <a:spLocks noChangeShapeType="1"/>
                </p:cNvSpPr>
                <p:nvPr/>
              </p:nvSpPr>
              <p:spPr bwMode="auto">
                <a:xfrm>
                  <a:off x="4425" y="1638"/>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 name="Line 706"/>
                <p:cNvSpPr>
                  <a:spLocks noChangeShapeType="1"/>
                </p:cNvSpPr>
                <p:nvPr/>
              </p:nvSpPr>
              <p:spPr bwMode="auto">
                <a:xfrm>
                  <a:off x="4425" y="168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 name="Line 707"/>
                <p:cNvSpPr>
                  <a:spLocks noChangeShapeType="1"/>
                </p:cNvSpPr>
                <p:nvPr/>
              </p:nvSpPr>
              <p:spPr bwMode="auto">
                <a:xfrm>
                  <a:off x="4425" y="173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 name="Line 708"/>
                <p:cNvSpPr>
                  <a:spLocks noChangeShapeType="1"/>
                </p:cNvSpPr>
                <p:nvPr/>
              </p:nvSpPr>
              <p:spPr bwMode="auto">
                <a:xfrm>
                  <a:off x="4646" y="149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 name="Line 709"/>
                <p:cNvSpPr>
                  <a:spLocks noChangeShapeType="1"/>
                </p:cNvSpPr>
                <p:nvPr/>
              </p:nvSpPr>
              <p:spPr bwMode="auto">
                <a:xfrm>
                  <a:off x="4646"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 name="Line 710"/>
                <p:cNvSpPr>
                  <a:spLocks noChangeShapeType="1"/>
                </p:cNvSpPr>
                <p:nvPr/>
              </p:nvSpPr>
              <p:spPr bwMode="auto">
                <a:xfrm>
                  <a:off x="4646" y="1595"/>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 name="Line 711"/>
                <p:cNvSpPr>
                  <a:spLocks noChangeShapeType="1"/>
                </p:cNvSpPr>
                <p:nvPr/>
              </p:nvSpPr>
              <p:spPr bwMode="auto">
                <a:xfrm>
                  <a:off x="4646" y="1638"/>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 name="Line 712"/>
                <p:cNvSpPr>
                  <a:spLocks noChangeShapeType="1"/>
                </p:cNvSpPr>
                <p:nvPr/>
              </p:nvSpPr>
              <p:spPr bwMode="auto">
                <a:xfrm>
                  <a:off x="4646" y="1687"/>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 name="Line 713"/>
                <p:cNvSpPr>
                  <a:spLocks noChangeShapeType="1"/>
                </p:cNvSpPr>
                <p:nvPr/>
              </p:nvSpPr>
              <p:spPr bwMode="auto">
                <a:xfrm>
                  <a:off x="4646" y="173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 name="Rectangle 714"/>
                <p:cNvSpPr>
                  <a:spLocks noChangeArrowheads="1"/>
                </p:cNvSpPr>
                <p:nvPr/>
              </p:nvSpPr>
              <p:spPr bwMode="auto">
                <a:xfrm>
                  <a:off x="4433" y="1422"/>
                  <a:ext cx="437" cy="77"/>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800" b="1">
                      <a:ea typeface="MS PGothic" pitchFamily="34" charset="-128"/>
                    </a:rPr>
                    <a:t>Activité 2</a:t>
                  </a:r>
                </a:p>
              </p:txBody>
            </p:sp>
            <p:sp>
              <p:nvSpPr>
                <p:cNvPr id="83" name="Rectangle 715"/>
                <p:cNvSpPr>
                  <a:spLocks noChangeArrowheads="1"/>
                </p:cNvSpPr>
                <p:nvPr/>
              </p:nvSpPr>
              <p:spPr bwMode="auto">
                <a:xfrm>
                  <a:off x="4433" y="1499"/>
                  <a:ext cx="219"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84" name="Rectangle 716"/>
                <p:cNvSpPr>
                  <a:spLocks noChangeArrowheads="1"/>
                </p:cNvSpPr>
                <p:nvPr/>
              </p:nvSpPr>
              <p:spPr bwMode="auto">
                <a:xfrm>
                  <a:off x="4652" y="1499"/>
                  <a:ext cx="218"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85" name="Line 717"/>
                <p:cNvSpPr>
                  <a:spLocks noChangeShapeType="1"/>
                </p:cNvSpPr>
                <p:nvPr/>
              </p:nvSpPr>
              <p:spPr bwMode="auto">
                <a:xfrm>
                  <a:off x="4473"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 name="Line 718"/>
                <p:cNvSpPr>
                  <a:spLocks noChangeShapeType="1"/>
                </p:cNvSpPr>
                <p:nvPr/>
              </p:nvSpPr>
              <p:spPr bwMode="auto">
                <a:xfrm>
                  <a:off x="4473"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 name="Line 719"/>
                <p:cNvSpPr>
                  <a:spLocks noChangeShapeType="1"/>
                </p:cNvSpPr>
                <p:nvPr/>
              </p:nvSpPr>
              <p:spPr bwMode="auto">
                <a:xfrm>
                  <a:off x="4473" y="164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 name="Line 720"/>
                <p:cNvSpPr>
                  <a:spLocks noChangeShapeType="1"/>
                </p:cNvSpPr>
                <p:nvPr/>
              </p:nvSpPr>
              <p:spPr bwMode="auto">
                <a:xfrm>
                  <a:off x="4473" y="168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 name="Line 721"/>
                <p:cNvSpPr>
                  <a:spLocks noChangeShapeType="1"/>
                </p:cNvSpPr>
                <p:nvPr/>
              </p:nvSpPr>
              <p:spPr bwMode="auto">
                <a:xfrm>
                  <a:off x="4473" y="173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 name="Line 722"/>
                <p:cNvSpPr>
                  <a:spLocks noChangeShapeType="1"/>
                </p:cNvSpPr>
                <p:nvPr/>
              </p:nvSpPr>
              <p:spPr bwMode="auto">
                <a:xfrm>
                  <a:off x="4473" y="178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1" name="Line 723"/>
                <p:cNvSpPr>
                  <a:spLocks noChangeShapeType="1"/>
                </p:cNvSpPr>
                <p:nvPr/>
              </p:nvSpPr>
              <p:spPr bwMode="auto">
                <a:xfrm>
                  <a:off x="4694"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 name="Line 724"/>
                <p:cNvSpPr>
                  <a:spLocks noChangeShapeType="1"/>
                </p:cNvSpPr>
                <p:nvPr/>
              </p:nvSpPr>
              <p:spPr bwMode="auto">
                <a:xfrm>
                  <a:off x="4694"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 name="Line 725"/>
                <p:cNvSpPr>
                  <a:spLocks noChangeShapeType="1"/>
                </p:cNvSpPr>
                <p:nvPr/>
              </p:nvSpPr>
              <p:spPr bwMode="auto">
                <a:xfrm>
                  <a:off x="4694" y="164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 name="Line 726"/>
                <p:cNvSpPr>
                  <a:spLocks noChangeShapeType="1"/>
                </p:cNvSpPr>
                <p:nvPr/>
              </p:nvSpPr>
              <p:spPr bwMode="auto">
                <a:xfrm>
                  <a:off x="4694" y="168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 name="Line 727"/>
                <p:cNvSpPr>
                  <a:spLocks noChangeShapeType="1"/>
                </p:cNvSpPr>
                <p:nvPr/>
              </p:nvSpPr>
              <p:spPr bwMode="auto">
                <a:xfrm>
                  <a:off x="4694" y="1735"/>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 name="Line 728"/>
                <p:cNvSpPr>
                  <a:spLocks noChangeShapeType="1"/>
                </p:cNvSpPr>
                <p:nvPr/>
              </p:nvSpPr>
              <p:spPr bwMode="auto">
                <a:xfrm>
                  <a:off x="4694" y="178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 name="Rectangle 729"/>
                <p:cNvSpPr>
                  <a:spLocks noChangeArrowheads="1"/>
                </p:cNvSpPr>
                <p:nvPr/>
              </p:nvSpPr>
              <p:spPr bwMode="auto">
                <a:xfrm>
                  <a:off x="4481" y="1470"/>
                  <a:ext cx="437" cy="77"/>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800" b="1">
                      <a:ea typeface="MS PGothic" pitchFamily="34" charset="-128"/>
                    </a:rPr>
                    <a:t>Activité 1</a:t>
                  </a:r>
                </a:p>
              </p:txBody>
            </p:sp>
            <p:sp>
              <p:nvSpPr>
                <p:cNvPr id="98" name="Rectangle 730"/>
                <p:cNvSpPr>
                  <a:spLocks noChangeArrowheads="1"/>
                </p:cNvSpPr>
                <p:nvPr/>
              </p:nvSpPr>
              <p:spPr bwMode="auto">
                <a:xfrm>
                  <a:off x="4481" y="1547"/>
                  <a:ext cx="219"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99" name="Rectangle 731"/>
                <p:cNvSpPr>
                  <a:spLocks noChangeArrowheads="1"/>
                </p:cNvSpPr>
                <p:nvPr/>
              </p:nvSpPr>
              <p:spPr bwMode="auto">
                <a:xfrm>
                  <a:off x="4700" y="1547"/>
                  <a:ext cx="218"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00" name="Line 732"/>
                <p:cNvSpPr>
                  <a:spLocks noChangeShapeType="1"/>
                </p:cNvSpPr>
                <p:nvPr/>
              </p:nvSpPr>
              <p:spPr bwMode="auto">
                <a:xfrm>
                  <a:off x="4521"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 name="Line 733"/>
                <p:cNvSpPr>
                  <a:spLocks noChangeShapeType="1"/>
                </p:cNvSpPr>
                <p:nvPr/>
              </p:nvSpPr>
              <p:spPr bwMode="auto">
                <a:xfrm>
                  <a:off x="4521" y="1637"/>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 name="Line 734"/>
                <p:cNvSpPr>
                  <a:spLocks noChangeShapeType="1"/>
                </p:cNvSpPr>
                <p:nvPr/>
              </p:nvSpPr>
              <p:spPr bwMode="auto">
                <a:xfrm>
                  <a:off x="4521" y="169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 name="Line 735"/>
                <p:cNvSpPr>
                  <a:spLocks noChangeShapeType="1"/>
                </p:cNvSpPr>
                <p:nvPr/>
              </p:nvSpPr>
              <p:spPr bwMode="auto">
                <a:xfrm>
                  <a:off x="4521" y="173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 name="Line 736"/>
                <p:cNvSpPr>
                  <a:spLocks noChangeShapeType="1"/>
                </p:cNvSpPr>
                <p:nvPr/>
              </p:nvSpPr>
              <p:spPr bwMode="auto">
                <a:xfrm>
                  <a:off x="4521" y="1782"/>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 name="Line 737"/>
                <p:cNvSpPr>
                  <a:spLocks noChangeShapeType="1"/>
                </p:cNvSpPr>
                <p:nvPr/>
              </p:nvSpPr>
              <p:spPr bwMode="auto">
                <a:xfrm>
                  <a:off x="4521" y="1832"/>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 name="Line 738"/>
                <p:cNvSpPr>
                  <a:spLocks noChangeShapeType="1"/>
                </p:cNvSpPr>
                <p:nvPr/>
              </p:nvSpPr>
              <p:spPr bwMode="auto">
                <a:xfrm>
                  <a:off x="4742"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 name="Line 739"/>
                <p:cNvSpPr>
                  <a:spLocks noChangeShapeType="1"/>
                </p:cNvSpPr>
                <p:nvPr/>
              </p:nvSpPr>
              <p:spPr bwMode="auto">
                <a:xfrm>
                  <a:off x="4742" y="1637"/>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 name="Line 740"/>
                <p:cNvSpPr>
                  <a:spLocks noChangeShapeType="1"/>
                </p:cNvSpPr>
                <p:nvPr/>
              </p:nvSpPr>
              <p:spPr bwMode="auto">
                <a:xfrm>
                  <a:off x="4742" y="169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 name="Line 741"/>
                <p:cNvSpPr>
                  <a:spLocks noChangeShapeType="1"/>
                </p:cNvSpPr>
                <p:nvPr/>
              </p:nvSpPr>
              <p:spPr bwMode="auto">
                <a:xfrm>
                  <a:off x="4742" y="173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 name="Line 742"/>
                <p:cNvSpPr>
                  <a:spLocks noChangeShapeType="1"/>
                </p:cNvSpPr>
                <p:nvPr/>
              </p:nvSpPr>
              <p:spPr bwMode="auto">
                <a:xfrm>
                  <a:off x="4742" y="178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 name="Line 743"/>
                <p:cNvSpPr>
                  <a:spLocks noChangeShapeType="1"/>
                </p:cNvSpPr>
                <p:nvPr/>
              </p:nvSpPr>
              <p:spPr bwMode="auto">
                <a:xfrm>
                  <a:off x="4742" y="1832"/>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2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8618" y="2204742"/>
                <a:ext cx="4633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Oval 5"/>
              <p:cNvSpPr>
                <a:spLocks noChangeArrowheads="1"/>
              </p:cNvSpPr>
              <p:nvPr/>
            </p:nvSpPr>
            <p:spPr bwMode="auto">
              <a:xfrm>
                <a:off x="4954786" y="5152427"/>
                <a:ext cx="1146902" cy="1152128"/>
              </a:xfrm>
              <a:prstGeom prst="ellipse">
                <a:avLst/>
              </a:prstGeom>
              <a:noFill/>
              <a:ln w="127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fr-FR" altLang="en-US" sz="1800"/>
              </a:p>
            </p:txBody>
          </p:sp>
          <p:sp>
            <p:nvSpPr>
              <p:cNvPr id="24" name="Line 200"/>
              <p:cNvSpPr>
                <a:spLocks noChangeShapeType="1"/>
              </p:cNvSpPr>
              <p:nvPr/>
            </p:nvSpPr>
            <p:spPr bwMode="auto">
              <a:xfrm>
                <a:off x="5530850" y="4634706"/>
                <a:ext cx="0" cy="500063"/>
              </a:xfrm>
              <a:prstGeom prst="line">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5" name="Group 21503"/>
              <p:cNvGrpSpPr>
                <a:grpSpLocks/>
              </p:cNvGrpSpPr>
              <p:nvPr/>
            </p:nvGrpSpPr>
            <p:grpSpPr bwMode="auto">
              <a:xfrm>
                <a:off x="6840758" y="4979191"/>
                <a:ext cx="638174" cy="632924"/>
                <a:chOff x="7194800" y="4857248"/>
                <a:chExt cx="638174" cy="632924"/>
              </a:xfrm>
            </p:grpSpPr>
            <p:sp>
              <p:nvSpPr>
                <p:cNvPr id="62" name="Oval 5"/>
                <p:cNvSpPr>
                  <a:spLocks noChangeArrowheads="1"/>
                </p:cNvSpPr>
                <p:nvPr/>
              </p:nvSpPr>
              <p:spPr bwMode="auto">
                <a:xfrm>
                  <a:off x="7194800" y="4857248"/>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4" name="Rectangle 99"/>
                <p:cNvSpPr>
                  <a:spLocks noChangeArrowheads="1"/>
                </p:cNvSpPr>
                <p:nvPr/>
              </p:nvSpPr>
              <p:spPr bwMode="auto">
                <a:xfrm>
                  <a:off x="7312331" y="5215731"/>
                  <a:ext cx="427972"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SFP</a:t>
                  </a:r>
                </a:p>
              </p:txBody>
            </p:sp>
          </p:grpSp>
          <p:grpSp>
            <p:nvGrpSpPr>
              <p:cNvPr id="26" name="Group 21504"/>
              <p:cNvGrpSpPr>
                <a:grpSpLocks/>
              </p:cNvGrpSpPr>
              <p:nvPr/>
            </p:nvGrpSpPr>
            <p:grpSpPr bwMode="auto">
              <a:xfrm>
                <a:off x="6851926" y="5812289"/>
                <a:ext cx="614362" cy="620516"/>
                <a:chOff x="7270730" y="5521667"/>
                <a:chExt cx="614362" cy="620516"/>
              </a:xfrm>
            </p:grpSpPr>
            <p:sp>
              <p:nvSpPr>
                <p:cNvPr id="59" name="Oval 100"/>
                <p:cNvSpPr>
                  <a:spLocks noChangeArrowheads="1"/>
                </p:cNvSpPr>
                <p:nvPr/>
              </p:nvSpPr>
              <p:spPr bwMode="auto">
                <a:xfrm>
                  <a:off x="7270730" y="5521667"/>
                  <a:ext cx="614362" cy="617538"/>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pic>
              <p:nvPicPr>
                <p:cNvPr id="6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9248" y="5611713"/>
                  <a:ext cx="372657" cy="32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Rectangle 194"/>
                <p:cNvSpPr>
                  <a:spLocks noChangeArrowheads="1"/>
                </p:cNvSpPr>
                <p:nvPr/>
              </p:nvSpPr>
              <p:spPr bwMode="auto">
                <a:xfrm>
                  <a:off x="7394413" y="5867742"/>
                  <a:ext cx="402326"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ONVA</a:t>
                  </a:r>
                </a:p>
              </p:txBody>
            </p:sp>
          </p:grpSp>
          <p:sp>
            <p:nvSpPr>
              <p:cNvPr id="27" name="Line 195"/>
              <p:cNvSpPr>
                <a:spLocks noChangeShapeType="1"/>
              </p:cNvSpPr>
              <p:nvPr/>
            </p:nvSpPr>
            <p:spPr bwMode="auto">
              <a:xfrm flipV="1">
                <a:off x="6091572" y="5202658"/>
                <a:ext cx="741310" cy="274645"/>
              </a:xfrm>
              <a:prstGeom prst="line">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endParaRPr>
              </a:p>
            </p:txBody>
          </p:sp>
          <p:sp>
            <p:nvSpPr>
              <p:cNvPr id="28" name="Line 195"/>
              <p:cNvSpPr>
                <a:spLocks noChangeShapeType="1"/>
              </p:cNvSpPr>
              <p:nvPr/>
            </p:nvSpPr>
            <p:spPr bwMode="auto">
              <a:xfrm>
                <a:off x="6105859" y="5964677"/>
                <a:ext cx="727023" cy="103191"/>
              </a:xfrm>
              <a:prstGeom prst="line">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endParaRPr>
              </a:p>
            </p:txBody>
          </p:sp>
          <p:sp>
            <p:nvSpPr>
              <p:cNvPr id="56" name="Oval 5"/>
              <p:cNvSpPr>
                <a:spLocks noChangeArrowheads="1"/>
              </p:cNvSpPr>
              <p:nvPr/>
            </p:nvSpPr>
            <p:spPr bwMode="auto">
              <a:xfrm>
                <a:off x="1338461" y="5102024"/>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nvGrpSpPr>
              <p:cNvPr id="30" name="Group 21510"/>
              <p:cNvGrpSpPr>
                <a:grpSpLocks/>
              </p:cNvGrpSpPr>
              <p:nvPr/>
            </p:nvGrpSpPr>
            <p:grpSpPr bwMode="auto">
              <a:xfrm>
                <a:off x="645249" y="5477174"/>
                <a:ext cx="683239" cy="667062"/>
                <a:chOff x="645249" y="5477174"/>
                <a:chExt cx="683239" cy="667062"/>
              </a:xfrm>
            </p:grpSpPr>
            <p:sp>
              <p:nvSpPr>
                <p:cNvPr id="53" name="Oval 5"/>
                <p:cNvSpPr>
                  <a:spLocks noChangeArrowheads="1"/>
                </p:cNvSpPr>
                <p:nvPr/>
              </p:nvSpPr>
              <p:spPr bwMode="auto">
                <a:xfrm>
                  <a:off x="645249" y="5477174"/>
                  <a:ext cx="642093" cy="66706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5" name="Rectangle 99"/>
                <p:cNvSpPr>
                  <a:spLocks noChangeArrowheads="1"/>
                </p:cNvSpPr>
                <p:nvPr/>
              </p:nvSpPr>
              <p:spPr bwMode="auto">
                <a:xfrm>
                  <a:off x="645657" y="5490221"/>
                  <a:ext cx="682831" cy="597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100">
                      <a:ea typeface="MS PGothic" pitchFamily="34" charset="-128"/>
                    </a:rPr>
                    <a:t>Family </a:t>
                  </a:r>
                </a:p>
                <a:p>
                  <a:pPr algn="ctr">
                    <a:spcBef>
                      <a:spcPct val="0"/>
                    </a:spcBef>
                    <a:buFontTx/>
                    <a:buNone/>
                  </a:pPr>
                  <a:r>
                    <a:rPr lang="fr-BE" sz="1100">
                      <a:ea typeface="MS PGothic" pitchFamily="34" charset="-128"/>
                    </a:rPr>
                    <a:t>Benefits </a:t>
                  </a:r>
                </a:p>
                <a:p>
                  <a:pPr algn="ctr">
                    <a:spcBef>
                      <a:spcPct val="0"/>
                    </a:spcBef>
                    <a:buFontTx/>
                    <a:buNone/>
                  </a:pPr>
                  <a:r>
                    <a:rPr lang="fr-BE" sz="1100">
                      <a:ea typeface="MS PGothic" pitchFamily="34" charset="-128"/>
                    </a:rPr>
                    <a:t>Belgium</a:t>
                  </a:r>
                </a:p>
              </p:txBody>
            </p:sp>
          </p:grpSp>
          <p:grpSp>
            <p:nvGrpSpPr>
              <p:cNvPr id="31" name="Group 21511"/>
              <p:cNvGrpSpPr>
                <a:grpSpLocks/>
              </p:cNvGrpSpPr>
              <p:nvPr/>
            </p:nvGrpSpPr>
            <p:grpSpPr bwMode="auto">
              <a:xfrm>
                <a:off x="2057549" y="4707138"/>
                <a:ext cx="638174" cy="632924"/>
                <a:chOff x="2057549" y="4707138"/>
                <a:chExt cx="638174" cy="632924"/>
              </a:xfrm>
            </p:grpSpPr>
            <p:sp>
              <p:nvSpPr>
                <p:cNvPr id="50" name="Oval 5"/>
                <p:cNvSpPr>
                  <a:spLocks noChangeArrowheads="1"/>
                </p:cNvSpPr>
                <p:nvPr/>
              </p:nvSpPr>
              <p:spPr bwMode="auto">
                <a:xfrm>
                  <a:off x="2057549" y="4707138"/>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1" name="Rectangle 99"/>
                <p:cNvSpPr>
                  <a:spLocks noChangeArrowheads="1"/>
                </p:cNvSpPr>
                <p:nvPr/>
              </p:nvSpPr>
              <p:spPr bwMode="auto">
                <a:xfrm>
                  <a:off x="2172548" y="5065621"/>
                  <a:ext cx="433038"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ONEM</a:t>
                  </a:r>
                </a:p>
              </p:txBody>
            </p:sp>
            <p:pic>
              <p:nvPicPr>
                <p:cNvPr id="52" name="Picture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9861" y="4828578"/>
                  <a:ext cx="388618" cy="323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3" name="Group 21516"/>
              <p:cNvGrpSpPr>
                <a:grpSpLocks/>
              </p:cNvGrpSpPr>
              <p:nvPr/>
            </p:nvGrpSpPr>
            <p:grpSpPr bwMode="auto">
              <a:xfrm>
                <a:off x="3446342" y="3841519"/>
                <a:ext cx="638174" cy="632924"/>
                <a:chOff x="3446342" y="3841519"/>
                <a:chExt cx="638174" cy="632924"/>
              </a:xfrm>
            </p:grpSpPr>
            <p:sp>
              <p:nvSpPr>
                <p:cNvPr id="44" name="Oval 5"/>
                <p:cNvSpPr>
                  <a:spLocks noChangeArrowheads="1"/>
                </p:cNvSpPr>
                <p:nvPr/>
              </p:nvSpPr>
              <p:spPr bwMode="auto">
                <a:xfrm>
                  <a:off x="3446342" y="3841519"/>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5" name="Rectangle 99"/>
                <p:cNvSpPr>
                  <a:spLocks noChangeArrowheads="1"/>
                </p:cNvSpPr>
                <p:nvPr/>
              </p:nvSpPr>
              <p:spPr bwMode="auto">
                <a:xfrm>
                  <a:off x="3527006" y="4200002"/>
                  <a:ext cx="501705"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INAMI</a:t>
                  </a:r>
                </a:p>
              </p:txBody>
            </p:sp>
            <p:pic>
              <p:nvPicPr>
                <p:cNvPr id="46"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7547" y="3998552"/>
                  <a:ext cx="435764" cy="22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34" name="Object 21518"/>
              <p:cNvGraphicFramePr>
                <a:graphicFrameLocks noChangeAspect="1"/>
              </p:cNvGraphicFramePr>
              <p:nvPr/>
            </p:nvGraphicFramePr>
            <p:xfrm>
              <a:off x="2834264" y="3221859"/>
              <a:ext cx="542925" cy="552450"/>
            </p:xfrm>
            <a:graphic>
              <a:graphicData uri="http://schemas.openxmlformats.org/presentationml/2006/ole">
                <mc:AlternateContent xmlns:mc="http://schemas.openxmlformats.org/markup-compatibility/2006">
                  <mc:Choice xmlns:v="urn:schemas-microsoft-com:vml" Requires="v">
                    <p:oleObj name="Clip" r:id="rId8" imgW="1088136" imgH="1108253" progId="MS_ClipArt_Gallery.2">
                      <p:embed/>
                    </p:oleObj>
                  </mc:Choice>
                  <mc:Fallback>
                    <p:oleObj name="Clip" r:id="rId8" imgW="1088136" imgH="1108253" progId="MS_ClipArt_Gallery.2">
                      <p:embed/>
                      <p:pic>
                        <p:nvPicPr>
                          <p:cNvPr id="34" name="Object 215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4264" y="3221859"/>
                            <a:ext cx="54292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 name="Object 21520"/>
              <p:cNvGraphicFramePr>
                <a:graphicFrameLocks noChangeAspect="1"/>
              </p:cNvGraphicFramePr>
              <p:nvPr/>
            </p:nvGraphicFramePr>
            <p:xfrm>
              <a:off x="1811245" y="3654026"/>
              <a:ext cx="542925" cy="552450"/>
            </p:xfrm>
            <a:graphic>
              <a:graphicData uri="http://schemas.openxmlformats.org/presentationml/2006/ole">
                <mc:AlternateContent xmlns:mc="http://schemas.openxmlformats.org/markup-compatibility/2006">
                  <mc:Choice xmlns:v="urn:schemas-microsoft-com:vml" Requires="v">
                    <p:oleObj name="Clip" r:id="rId8" imgW="1088136" imgH="1108253" progId="MS_ClipArt_Gallery.2">
                      <p:embed/>
                    </p:oleObj>
                  </mc:Choice>
                  <mc:Fallback>
                    <p:oleObj name="Clip" r:id="rId8" imgW="1088136" imgH="1108253" progId="MS_ClipArt_Gallery.2">
                      <p:embed/>
                      <p:pic>
                        <p:nvPicPr>
                          <p:cNvPr id="35" name="Object 215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11245" y="3654026"/>
                            <a:ext cx="54292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 name="Object 21521"/>
              <p:cNvGraphicFramePr>
                <a:graphicFrameLocks noChangeAspect="1"/>
              </p:cNvGraphicFramePr>
              <p:nvPr/>
            </p:nvGraphicFramePr>
            <p:xfrm>
              <a:off x="645249" y="4216001"/>
              <a:ext cx="542925" cy="552450"/>
            </p:xfrm>
            <a:graphic>
              <a:graphicData uri="http://schemas.openxmlformats.org/presentationml/2006/ole">
                <mc:AlternateContent xmlns:mc="http://schemas.openxmlformats.org/markup-compatibility/2006">
                  <mc:Choice xmlns:v="urn:schemas-microsoft-com:vml" Requires="v">
                    <p:oleObj name="Clip" r:id="rId8" imgW="1088136" imgH="1108253" progId="MS_ClipArt_Gallery.2">
                      <p:embed/>
                    </p:oleObj>
                  </mc:Choice>
                  <mc:Fallback>
                    <p:oleObj name="Clip" r:id="rId8" imgW="1088136" imgH="1108253" progId="MS_ClipArt_Gallery.2">
                      <p:embed/>
                      <p:pic>
                        <p:nvPicPr>
                          <p:cNvPr id="36" name="Object 215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5249" y="4216001"/>
                            <a:ext cx="54292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3032" y="3471544"/>
                <a:ext cx="4633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110" y="3996346"/>
                <a:ext cx="4633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 name="Group 18"/>
              <p:cNvGrpSpPr>
                <a:grpSpLocks/>
              </p:cNvGrpSpPr>
              <p:nvPr/>
            </p:nvGrpSpPr>
            <p:grpSpPr bwMode="auto">
              <a:xfrm>
                <a:off x="1976635" y="1424312"/>
                <a:ext cx="1328443" cy="1269233"/>
                <a:chOff x="6300191" y="2276872"/>
                <a:chExt cx="2172687" cy="2058653"/>
              </a:xfrm>
            </p:grpSpPr>
            <p:grpSp>
              <p:nvGrpSpPr>
                <p:cNvPr id="40" name="Group 17"/>
                <p:cNvGrpSpPr>
                  <a:grpSpLocks/>
                </p:cNvGrpSpPr>
                <p:nvPr/>
              </p:nvGrpSpPr>
              <p:grpSpPr bwMode="auto">
                <a:xfrm>
                  <a:off x="6300191" y="2276872"/>
                  <a:ext cx="2172687" cy="2058653"/>
                  <a:chOff x="6300191" y="2276872"/>
                  <a:chExt cx="2172687" cy="2058653"/>
                </a:xfrm>
              </p:grpSpPr>
              <p:sp>
                <p:nvSpPr>
                  <p:cNvPr id="42" name="Rounded Rectangle 41"/>
                  <p:cNvSpPr/>
                  <p:nvPr/>
                </p:nvSpPr>
                <p:spPr>
                  <a:xfrm>
                    <a:off x="6300896" y="2276872"/>
                    <a:ext cx="2173014" cy="2057375"/>
                  </a:xfrm>
                  <a:prstGeom prst="roundRect">
                    <a:avLst/>
                  </a:prstGeom>
                  <a:ln w="3175">
                    <a:solidFill>
                      <a:srgbClr val="0070C0"/>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pic>
                <p:nvPicPr>
                  <p:cNvPr id="43" name="Content Placeholder 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706610" y="2314310"/>
                    <a:ext cx="1256538" cy="1801827"/>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41" name="TextBox 13"/>
                <p:cNvSpPr txBox="1">
                  <a:spLocks noChangeArrowheads="1"/>
                </p:cNvSpPr>
                <p:nvPr/>
              </p:nvSpPr>
              <p:spPr bwMode="auto">
                <a:xfrm>
                  <a:off x="6451270" y="3802951"/>
                  <a:ext cx="1767215" cy="499204"/>
                </a:xfrm>
                <a:prstGeom prst="rect">
                  <a:avLst/>
                </a:prstGeom>
                <a:solidFill>
                  <a:srgbClr val="0070C0"/>
                </a:solidFill>
                <a:ln w="3175">
                  <a:solidFill>
                    <a:srgbClr val="0070C0"/>
                  </a:solidFill>
                  <a:miter lim="800000"/>
                  <a:headEnd/>
                  <a:tailEnd/>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fr-BE" sz="1400">
                      <a:solidFill>
                        <a:srgbClr val="FFFFFF"/>
                      </a:solidFill>
                      <a:latin typeface="Arial" pitchFamily="34" charset="0"/>
                      <a:cs typeface="Arial" pitchFamily="34" charset="0"/>
                      <a:sym typeface="Arial" pitchFamily="34" charset="0"/>
                    </a:rPr>
                    <a:t>Employeur</a:t>
                  </a:r>
                </a:p>
              </p:txBody>
            </p:sp>
          </p:grpSp>
        </p:grpSp>
        <p:sp>
          <p:nvSpPr>
            <p:cNvPr id="7" name="Text Box 201"/>
            <p:cNvSpPr txBox="1">
              <a:spLocks noChangeArrowheads="1"/>
            </p:cNvSpPr>
            <p:nvPr/>
          </p:nvSpPr>
          <p:spPr bwMode="auto">
            <a:xfrm rot="-1286495">
              <a:off x="6182418" y="4823286"/>
              <a:ext cx="1149022" cy="246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fr-BE" sz="1000">
                  <a:latin typeface="Helvetica Neue Light"/>
                  <a:ea typeface="MS PGothic" pitchFamily="34" charset="-128"/>
                </a:rPr>
                <a:t>pensions de retraite</a:t>
              </a:r>
            </a:p>
          </p:txBody>
        </p:sp>
        <p:sp>
          <p:nvSpPr>
            <p:cNvPr id="8" name="Text Box 202"/>
            <p:cNvSpPr txBox="1">
              <a:spLocks noChangeArrowheads="1"/>
            </p:cNvSpPr>
            <p:nvPr/>
          </p:nvSpPr>
          <p:spPr bwMode="auto">
            <a:xfrm rot="509390">
              <a:off x="6134712" y="5972355"/>
              <a:ext cx="7696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fr-BE" sz="1000" dirty="0">
                  <a:latin typeface="Helvetica Neue Light"/>
                  <a:ea typeface="MS PGothic" pitchFamily="34" charset="-128"/>
                </a:rPr>
                <a:t>pécules de </a:t>
              </a:r>
            </a:p>
            <a:p>
              <a:pPr>
                <a:spcBef>
                  <a:spcPct val="0"/>
                </a:spcBef>
                <a:buFontTx/>
                <a:buNone/>
              </a:pPr>
              <a:r>
                <a:rPr lang="fr-BE" sz="1000" dirty="0">
                  <a:latin typeface="Helvetica Neue Light"/>
                  <a:ea typeface="MS PGothic" pitchFamily="34" charset="-128"/>
                </a:rPr>
                <a:t>vacances</a:t>
              </a:r>
            </a:p>
          </p:txBody>
        </p:sp>
        <p:cxnSp>
          <p:nvCxnSpPr>
            <p:cNvPr id="9" name="Straight Arrow Connector 2"/>
            <p:cNvCxnSpPr>
              <a:cxnSpLocks noChangeShapeType="1"/>
            </p:cNvCxnSpPr>
            <p:nvPr/>
          </p:nvCxnSpPr>
          <p:spPr bwMode="auto">
            <a:xfrm>
              <a:off x="3796534" y="1999612"/>
              <a:ext cx="1222135" cy="0"/>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116"/>
            <p:cNvCxnSpPr>
              <a:cxnSpLocks noChangeShapeType="1"/>
            </p:cNvCxnSpPr>
            <p:nvPr/>
          </p:nvCxnSpPr>
          <p:spPr bwMode="auto">
            <a:xfrm flipH="1" flipV="1">
              <a:off x="4211960" y="4395316"/>
              <a:ext cx="988690" cy="905892"/>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23"/>
            <p:cNvCxnSpPr>
              <a:cxnSpLocks noChangeShapeType="1"/>
            </p:cNvCxnSpPr>
            <p:nvPr/>
          </p:nvCxnSpPr>
          <p:spPr bwMode="auto">
            <a:xfrm flipH="1" flipV="1">
              <a:off x="2966466" y="5140522"/>
              <a:ext cx="2181598" cy="376710"/>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31"/>
            <p:cNvCxnSpPr>
              <a:cxnSpLocks noChangeShapeType="1"/>
            </p:cNvCxnSpPr>
            <p:nvPr/>
          </p:nvCxnSpPr>
          <p:spPr bwMode="auto">
            <a:xfrm flipH="1" flipV="1">
              <a:off x="2282398" y="5540838"/>
              <a:ext cx="2865666" cy="104518"/>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3"/>
            <p:cNvCxnSpPr>
              <a:cxnSpLocks noChangeShapeType="1"/>
            </p:cNvCxnSpPr>
            <p:nvPr/>
          </p:nvCxnSpPr>
          <p:spPr bwMode="auto">
            <a:xfrm flipH="1">
              <a:off x="1635765" y="5763785"/>
              <a:ext cx="3512299" cy="189635"/>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p:nvPr/>
          </p:nvCxnSpPr>
          <p:spPr>
            <a:xfrm>
              <a:off x="3598438" y="2657476"/>
              <a:ext cx="258735" cy="1011238"/>
            </a:xfrm>
            <a:prstGeom prst="straightConnector1">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p:cNvCxnSpPr/>
            <p:nvPr/>
          </p:nvCxnSpPr>
          <p:spPr>
            <a:xfrm flipH="1">
              <a:off x="2658739" y="2795589"/>
              <a:ext cx="168257" cy="1692275"/>
            </a:xfrm>
            <a:prstGeom prst="straightConnector1">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a:xfrm flipH="1">
              <a:off x="1388875" y="2657476"/>
              <a:ext cx="869857" cy="2613026"/>
            </a:xfrm>
            <a:prstGeom prst="straightConnector1">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4" name="Text Box 745"/>
          <p:cNvSpPr txBox="1">
            <a:spLocks noChangeArrowheads="1"/>
          </p:cNvSpPr>
          <p:nvPr/>
        </p:nvSpPr>
        <p:spPr bwMode="auto">
          <a:xfrm>
            <a:off x="5957889" y="2792414"/>
            <a:ext cx="1982787" cy="7080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2000">
                <a:solidFill>
                  <a:srgbClr val="0070C0"/>
                </a:solidFill>
                <a:latin typeface="Verdana" pitchFamily="34" charset="0"/>
                <a:ea typeface="Verdana" pitchFamily="34" charset="0"/>
                <a:cs typeface="Verdana" pitchFamily="34" charset="0"/>
              </a:rPr>
              <a:t>one electronic</a:t>
            </a:r>
          </a:p>
          <a:p>
            <a:pPr algn="ctr">
              <a:spcBef>
                <a:spcPct val="0"/>
              </a:spcBef>
              <a:buFontTx/>
              <a:buNone/>
            </a:pPr>
            <a:r>
              <a:rPr lang="fr-BE" sz="2000">
                <a:solidFill>
                  <a:srgbClr val="0070C0"/>
                </a:solidFill>
                <a:latin typeface="Verdana" pitchFamily="34" charset="0"/>
                <a:ea typeface="Verdana" pitchFamily="34" charset="0"/>
                <a:cs typeface="Verdana" pitchFamily="34" charset="0"/>
              </a:rPr>
              <a:t>declaration</a:t>
            </a:r>
          </a:p>
        </p:txBody>
      </p:sp>
      <p:pic>
        <p:nvPicPr>
          <p:cNvPr id="75814" name="Picture 3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13386" y="4927092"/>
            <a:ext cx="302895" cy="297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11625" y="5088608"/>
            <a:ext cx="428625" cy="428625"/>
          </a:xfrm>
          <a:prstGeom prst="rect">
            <a:avLst/>
          </a:prstGeom>
        </p:spPr>
      </p:pic>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62</a:t>
            </a:fld>
            <a:r>
              <a:rPr lang="fr-BE"/>
              <a:t> </a:t>
            </a:r>
          </a:p>
        </p:txBody>
      </p:sp>
      <p:pic>
        <p:nvPicPr>
          <p:cNvPr id="115" name="Picture 114"/>
          <p:cNvPicPr>
            <a:picLocks noChangeAspect="1"/>
          </p:cNvPicPr>
          <p:nvPr/>
        </p:nvPicPr>
        <p:blipFill rotWithShape="1">
          <a:blip r:embed="rId13"/>
          <a:srcRect l="2032" r="53149"/>
          <a:stretch/>
        </p:blipFill>
        <p:spPr>
          <a:xfrm>
            <a:off x="6461079" y="5444876"/>
            <a:ext cx="286918" cy="297705"/>
          </a:xfrm>
          <a:prstGeom prst="rect">
            <a:avLst/>
          </a:prstGeom>
        </p:spPr>
      </p:pic>
      <p:pic>
        <p:nvPicPr>
          <p:cNvPr id="116" name="Picture 115"/>
          <p:cNvPicPr>
            <a:picLocks noChangeAspect="1"/>
          </p:cNvPicPr>
          <p:nvPr/>
        </p:nvPicPr>
        <p:blipFill rotWithShape="1">
          <a:blip r:embed="rId13"/>
          <a:srcRect l="45752" r="11956" b="47378"/>
          <a:stretch/>
        </p:blipFill>
        <p:spPr>
          <a:xfrm>
            <a:off x="6738685" y="5432372"/>
            <a:ext cx="509443" cy="300884"/>
          </a:xfrm>
          <a:prstGeom prst="rect">
            <a:avLst/>
          </a:prstGeom>
        </p:spPr>
      </p:pic>
      <p:pic>
        <p:nvPicPr>
          <p:cNvPr id="118" name="Picture 117">
            <a:extLst>
              <a:ext uri="{FF2B5EF4-FFF2-40B4-BE49-F238E27FC236}">
                <a16:creationId xmlns:a16="http://schemas.microsoft.com/office/drawing/2014/main" id="{77455023-A9A9-494E-991B-58ADB002597B}"/>
              </a:ext>
            </a:extLst>
          </p:cNvPr>
          <p:cNvPicPr>
            <a:picLocks noChangeAspect="1"/>
          </p:cNvPicPr>
          <p:nvPr/>
        </p:nvPicPr>
        <p:blipFill>
          <a:blip r:embed="rId14"/>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414918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BE" noProof="0" dirty="0"/>
              <a:t>types de risques sociaux</a:t>
            </a:r>
          </a:p>
          <a:p>
            <a:pPr lvl="1"/>
            <a:r>
              <a:rPr lang="fr-BE" noProof="0" dirty="0"/>
              <a:t>allocations familiales</a:t>
            </a:r>
          </a:p>
          <a:p>
            <a:pPr lvl="1"/>
            <a:r>
              <a:rPr lang="fr-BE" noProof="0" dirty="0"/>
              <a:t>incapacité de travail (accident (du travail), maladie (professionnelle), ...)</a:t>
            </a:r>
          </a:p>
          <a:p>
            <a:pPr lvl="1"/>
            <a:r>
              <a:rPr lang="fr-BE" noProof="0" dirty="0"/>
              <a:t>chômage</a:t>
            </a:r>
          </a:p>
          <a:p>
            <a:pPr lvl="1"/>
            <a:r>
              <a:rPr lang="fr-BE" noProof="0" dirty="0"/>
              <a:t>pensions de retraite</a:t>
            </a:r>
          </a:p>
          <a:p>
            <a:r>
              <a:rPr lang="fr-BE" noProof="0" dirty="0"/>
              <a:t>3 moments de déclaration possibles</a:t>
            </a:r>
          </a:p>
          <a:p>
            <a:pPr lvl="1"/>
            <a:r>
              <a:rPr lang="fr-BE" noProof="0" dirty="0"/>
              <a:t>début du risque social</a:t>
            </a:r>
          </a:p>
          <a:p>
            <a:pPr lvl="1"/>
            <a:r>
              <a:rPr lang="fr-BE" noProof="0" dirty="0"/>
              <a:t>réapparition ou persistance du risque social</a:t>
            </a:r>
          </a:p>
          <a:p>
            <a:pPr lvl="1"/>
            <a:r>
              <a:rPr lang="fr-BE" noProof="0" dirty="0"/>
              <a:t>fin du risque social</a:t>
            </a:r>
          </a:p>
          <a:p>
            <a:r>
              <a:rPr lang="fr-BE" noProof="0" dirty="0"/>
              <a:t>structure de la déclaration</a:t>
            </a:r>
          </a:p>
          <a:p>
            <a:pPr lvl="1"/>
            <a:r>
              <a:rPr lang="fr-BE" noProof="0" dirty="0"/>
              <a:t>données d’identification</a:t>
            </a:r>
          </a:p>
          <a:p>
            <a:pPr lvl="1"/>
            <a:r>
              <a:rPr lang="fr-BE" noProof="0" dirty="0"/>
              <a:t>le cas échéant, les données relatives aux salaires et au temps de travail qui n'ont pas encore été déclarées dans le cadre d'une déclaration trimestrielle (mini-déclaration)</a:t>
            </a:r>
          </a:p>
          <a:p>
            <a:pPr lvl="1"/>
            <a:r>
              <a:rPr lang="fr-BE" noProof="0" dirty="0"/>
              <a:t>données spécifiques relatives au risque social</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63</a:t>
            </a:fld>
            <a:r>
              <a:rPr lang="fr-BE"/>
              <a:t> </a:t>
            </a:r>
          </a:p>
        </p:txBody>
      </p:sp>
      <p:sp>
        <p:nvSpPr>
          <p:cNvPr id="47106" name="Title 1"/>
          <p:cNvSpPr>
            <a:spLocks noGrp="1"/>
          </p:cNvSpPr>
          <p:nvPr>
            <p:ph type="title"/>
          </p:nvPr>
        </p:nvSpPr>
        <p:spPr/>
        <p:txBody>
          <a:bodyPr/>
          <a:lstStyle/>
          <a:p>
            <a:r>
              <a:rPr lang="fr-BE" noProof="0"/>
              <a:t>Déclaration de risques sociaux</a:t>
            </a:r>
          </a:p>
        </p:txBody>
      </p:sp>
      <p:pic>
        <p:nvPicPr>
          <p:cNvPr id="6" name="Picture 5">
            <a:extLst>
              <a:ext uri="{FF2B5EF4-FFF2-40B4-BE49-F238E27FC236}">
                <a16:creationId xmlns:a16="http://schemas.microsoft.com/office/drawing/2014/main" id="{FDC45AF8-0C76-49AA-AE72-DBFFAEC78B16}"/>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42795580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695400" y="1052736"/>
            <a:ext cx="10887000" cy="5256584"/>
          </a:xfrm>
        </p:spPr>
        <p:txBody>
          <a:bodyPr>
            <a:normAutofit lnSpcReduction="10000"/>
          </a:bodyPr>
          <a:lstStyle/>
          <a:p>
            <a:r>
              <a:rPr lang="fr-BE" noProof="0" dirty="0"/>
              <a:t>un site portail intégré et des applications mobiles contenant</a:t>
            </a:r>
          </a:p>
          <a:p>
            <a:pPr lvl="1"/>
            <a:r>
              <a:rPr lang="fr-BE" noProof="0" dirty="0"/>
              <a:t>des transactions électroniques pour les citoyens, les entreprises et les professionnels</a:t>
            </a:r>
          </a:p>
          <a:p>
            <a:pPr lvl="1"/>
            <a:r>
              <a:rPr lang="fr-BE" noProof="0" dirty="0"/>
              <a:t>des environnements de simulation</a:t>
            </a:r>
          </a:p>
          <a:p>
            <a:pPr lvl="1"/>
            <a:r>
              <a:rPr lang="fr-BE" noProof="0" dirty="0"/>
              <a:t>des informations relatives à l’ensemble du système de sécurité sociale</a:t>
            </a:r>
          </a:p>
          <a:p>
            <a:pPr lvl="1"/>
            <a:r>
              <a:rPr lang="fr-BE" noProof="0" dirty="0"/>
              <a:t>des instructions harmonisées et un modèle d’information relatif à l’ensemble des transactions électroniques</a:t>
            </a:r>
          </a:p>
          <a:p>
            <a:pPr lvl="1"/>
            <a:r>
              <a:rPr lang="fr-BE" noProof="0" dirty="0"/>
              <a:t>une page personnelle pour chaque citoyen, chaque entreprise et chaque professionnel</a:t>
            </a:r>
          </a:p>
          <a:p>
            <a:endParaRPr lang="en-GB" altLang="en-US" noProof="0" dirty="0"/>
          </a:p>
          <a:p>
            <a:r>
              <a:rPr lang="fr-BE" noProof="0" dirty="0"/>
              <a:t>un centre de contact multimodal intégré soutenu par un outil de gestion de la relation client</a:t>
            </a:r>
          </a:p>
          <a:p>
            <a:endParaRPr lang="en-GB" altLang="en-US" noProof="0" dirty="0"/>
          </a:p>
          <a:p>
            <a:r>
              <a:rPr lang="fr-BE" noProof="0" dirty="0"/>
              <a:t>un datawarehouse contenant des informations statistiques relatives au marché du travail et à tous les domaines de la sécurité sociale</a:t>
            </a:r>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64</a:t>
            </a:fld>
            <a:r>
              <a:rPr lang="fr-BE"/>
              <a:t> </a:t>
            </a:r>
          </a:p>
        </p:txBody>
      </p:sp>
      <p:sp>
        <p:nvSpPr>
          <p:cNvPr id="2" name="Title 1"/>
          <p:cNvSpPr>
            <a:spLocks noGrp="1"/>
          </p:cNvSpPr>
          <p:nvPr>
            <p:ph type="title"/>
          </p:nvPr>
        </p:nvSpPr>
        <p:spPr>
          <a:xfrm>
            <a:off x="695400" y="188640"/>
            <a:ext cx="10887000" cy="792088"/>
          </a:xfrm>
        </p:spPr>
        <p:txBody>
          <a:bodyPr/>
          <a:lstStyle/>
          <a:p>
            <a:r>
              <a:rPr lang="fr-BE" noProof="0"/>
              <a:t>Architecte &amp; opérateur</a:t>
            </a:r>
          </a:p>
        </p:txBody>
      </p:sp>
      <p:pic>
        <p:nvPicPr>
          <p:cNvPr id="6" name="Picture 5">
            <a:extLst>
              <a:ext uri="{FF2B5EF4-FFF2-40B4-BE49-F238E27FC236}">
                <a16:creationId xmlns:a16="http://schemas.microsoft.com/office/drawing/2014/main" id="{E9019A02-5E46-4936-97AF-2E435E870677}"/>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1659042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BE" noProof="0"/>
              <a:t>serveurs d’informations</a:t>
            </a:r>
          </a:p>
          <a:p>
            <a:pPr lvl="1"/>
            <a:r>
              <a:rPr lang="fr-BE" noProof="0"/>
              <a:t>répertoire des personnes de la BCSS</a:t>
            </a:r>
          </a:p>
          <a:p>
            <a:pPr lvl="1"/>
            <a:r>
              <a:rPr lang="fr-BE" noProof="0"/>
              <a:t>données d’identification de base des citoyens dans le registre national et dans les registres BCSS complémentaires</a:t>
            </a:r>
          </a:p>
          <a:p>
            <a:pPr lvl="1"/>
            <a:r>
              <a:rPr lang="fr-BE" noProof="0"/>
              <a:t>données d’identification de base des entreprises dans la Banque Carrefour des entreprises</a:t>
            </a:r>
          </a:p>
          <a:p>
            <a:pPr lvl="1"/>
            <a:r>
              <a:rPr lang="fr-BE" noProof="0"/>
              <a:t>répertoire des employeurs (WGR) à l’ONSS</a:t>
            </a:r>
          </a:p>
          <a:p>
            <a:pPr lvl="1"/>
            <a:r>
              <a:rPr lang="fr-BE" noProof="0"/>
              <a:t>registre des travailleurs à l’ONSS</a:t>
            </a:r>
          </a:p>
          <a:p>
            <a:pPr lvl="1"/>
            <a:r>
              <a:rPr lang="fr-BE" noProof="0"/>
              <a:t>banque de données de carrière chez Sigedis</a:t>
            </a:r>
          </a:p>
          <a:p>
            <a:pPr lvl="1"/>
            <a:r>
              <a:rPr lang="fr-BE" noProof="0"/>
              <a:t>base de données des attestations de cotisations</a:t>
            </a:r>
          </a:p>
          <a:p>
            <a:r>
              <a:rPr lang="fr-BE" noProof="0"/>
              <a:t>services offerts</a:t>
            </a:r>
          </a:p>
          <a:p>
            <a:pPr lvl="1"/>
            <a:r>
              <a:rPr lang="fr-BE" noProof="0"/>
              <a:t>consultation interactive</a:t>
            </a:r>
          </a:p>
          <a:p>
            <a:pPr lvl="1"/>
            <a:r>
              <a:rPr lang="fr-BE" noProof="0"/>
              <a:t>consultation en mode batch</a:t>
            </a:r>
          </a:p>
          <a:p>
            <a:pPr lvl="1"/>
            <a:r>
              <a:rPr lang="fr-BE" noProof="0"/>
              <a:t>communication automatique de mises à jour</a:t>
            </a:r>
          </a:p>
          <a:p>
            <a:endParaRPr lang="en-GB" noProof="0" dirty="0"/>
          </a:p>
        </p:txBody>
      </p:sp>
      <p:sp>
        <p:nvSpPr>
          <p:cNvPr id="44034" name="Title 1"/>
          <p:cNvSpPr>
            <a:spLocks noGrp="1"/>
          </p:cNvSpPr>
          <p:nvPr>
            <p:ph type="title"/>
          </p:nvPr>
        </p:nvSpPr>
        <p:spPr/>
        <p:txBody>
          <a:bodyPr/>
          <a:lstStyle/>
          <a:p>
            <a:r>
              <a:rPr lang="fr-BE" noProof="0"/>
              <a:t>Serveurs d'informations distribués</a:t>
            </a:r>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65</a:t>
            </a:fld>
            <a:r>
              <a:rPr lang="fr-BE"/>
              <a:t> </a:t>
            </a:r>
          </a:p>
        </p:txBody>
      </p:sp>
      <p:pic>
        <p:nvPicPr>
          <p:cNvPr id="6" name="Picture 5">
            <a:extLst>
              <a:ext uri="{FF2B5EF4-FFF2-40B4-BE49-F238E27FC236}">
                <a16:creationId xmlns:a16="http://schemas.microsoft.com/office/drawing/2014/main" id="{93AF4EA5-7EA2-4453-ACD4-578685A08EBB}"/>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016399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fr-BE" noProof="0" dirty="0"/>
              <a:t>messages prétraités</a:t>
            </a:r>
          </a:p>
          <a:p>
            <a:pPr lvl="1"/>
            <a:r>
              <a:rPr lang="fr-BE" noProof="0" dirty="0"/>
              <a:t>début/fin du contrat de travail, début/fin de l’activité indépendante</a:t>
            </a:r>
          </a:p>
          <a:p>
            <a:pPr lvl="1"/>
            <a:r>
              <a:rPr lang="fr-BE" noProof="0" dirty="0"/>
              <a:t>attestations de cotisations soins médicaux (employés, indépendants, bénéficiaires d’allocations de sécurité sociale)</a:t>
            </a:r>
          </a:p>
          <a:p>
            <a:pPr lvl="1"/>
            <a:r>
              <a:rPr lang="fr-BE" noProof="0" dirty="0"/>
              <a:t>allocations de chômage</a:t>
            </a:r>
          </a:p>
          <a:p>
            <a:pPr lvl="1"/>
            <a:r>
              <a:rPr lang="fr-BE" noProof="0" dirty="0"/>
              <a:t>allocations d’interruption de carrière</a:t>
            </a:r>
          </a:p>
          <a:p>
            <a:pPr lvl="1"/>
            <a:r>
              <a:rPr lang="fr-BE" noProof="0" dirty="0"/>
              <a:t>indemnités d’incapacité de travail (accident (du travail)), (maladie (professionnelle))</a:t>
            </a:r>
          </a:p>
          <a:p>
            <a:pPr lvl="1"/>
            <a:r>
              <a:rPr lang="fr-BE" noProof="0" dirty="0"/>
              <a:t>remboursement des frais de soins de santé</a:t>
            </a:r>
          </a:p>
          <a:p>
            <a:pPr lvl="1"/>
            <a:r>
              <a:rPr lang="fr-BE" noProof="0" dirty="0"/>
              <a:t>allocations familiales</a:t>
            </a:r>
          </a:p>
          <a:p>
            <a:pPr lvl="1"/>
            <a:r>
              <a:rPr lang="fr-BE" noProof="0" dirty="0"/>
              <a:t>pensions de retraite</a:t>
            </a:r>
          </a:p>
          <a:p>
            <a:pPr lvl="1"/>
            <a:r>
              <a:rPr lang="fr-BE" noProof="0" dirty="0"/>
              <a:t>pécules de vacances</a:t>
            </a:r>
          </a:p>
          <a:p>
            <a:pPr lvl="1"/>
            <a:r>
              <a:rPr lang="fr-BE" noProof="0" dirty="0"/>
              <a:t>allocations aux personnes handicapées</a:t>
            </a:r>
          </a:p>
          <a:p>
            <a:pPr lvl="1"/>
            <a:r>
              <a:rPr lang="fr-BE" noProof="0" dirty="0"/>
              <a:t>revenu d’intégration sociale - aide sociale</a:t>
            </a:r>
          </a:p>
          <a:p>
            <a:pPr lvl="1"/>
            <a:r>
              <a:rPr lang="fr-BE" noProof="0" dirty="0"/>
              <a:t>droits dérivés (p.ex. réduction/exemption fiscale, gratuité des transports en commun, ...)</a:t>
            </a:r>
          </a:p>
          <a:p>
            <a:pPr lvl="1"/>
            <a:r>
              <a:rPr lang="fr-BE" noProof="0" dirty="0"/>
              <a:t>travailleurs migrants</a:t>
            </a:r>
          </a:p>
          <a:p>
            <a:pPr lvl="1"/>
            <a:r>
              <a:rPr lang="fr-BE" noProof="0" dirty="0"/>
              <a:t>…</a:t>
            </a:r>
          </a:p>
          <a:p>
            <a:r>
              <a:rPr lang="fr-BE" noProof="0" dirty="0"/>
              <a:t>services offerts</a:t>
            </a:r>
          </a:p>
          <a:p>
            <a:pPr lvl="1"/>
            <a:r>
              <a:rPr lang="fr-BE" noProof="0" dirty="0"/>
              <a:t>consultation interactive</a:t>
            </a:r>
          </a:p>
          <a:p>
            <a:pPr lvl="1"/>
            <a:r>
              <a:rPr lang="fr-BE" noProof="0" dirty="0"/>
              <a:t>consultation en mode batch</a:t>
            </a:r>
          </a:p>
          <a:p>
            <a:pPr lvl="1"/>
            <a:r>
              <a:rPr lang="fr-BE" noProof="0" dirty="0"/>
              <a:t>communication automatique de messages</a:t>
            </a:r>
          </a:p>
          <a:p>
            <a:endParaRPr lang="en-GB" noProof="0" dirty="0"/>
          </a:p>
        </p:txBody>
      </p:sp>
      <p:sp>
        <p:nvSpPr>
          <p:cNvPr id="45058" name="Title 1"/>
          <p:cNvSpPr>
            <a:spLocks noGrp="1"/>
          </p:cNvSpPr>
          <p:nvPr>
            <p:ph type="title"/>
          </p:nvPr>
        </p:nvSpPr>
        <p:spPr/>
        <p:txBody>
          <a:bodyPr/>
          <a:lstStyle/>
          <a:p>
            <a:r>
              <a:rPr lang="fr-BE" noProof="0" dirty="0"/>
              <a:t>Messages prétraités</a:t>
            </a:r>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66</a:t>
            </a:fld>
            <a:r>
              <a:rPr lang="fr-BE"/>
              <a:t> </a:t>
            </a:r>
          </a:p>
        </p:txBody>
      </p:sp>
      <p:pic>
        <p:nvPicPr>
          <p:cNvPr id="6" name="Picture 5">
            <a:extLst>
              <a:ext uri="{FF2B5EF4-FFF2-40B4-BE49-F238E27FC236}">
                <a16:creationId xmlns:a16="http://schemas.microsoft.com/office/drawing/2014/main" id="{6E896098-DDEE-444E-8CCD-65E024512834}"/>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703035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BE" noProof="0" dirty="0"/>
              <a:t>répertoire des références</a:t>
            </a:r>
          </a:p>
          <a:p>
            <a:pPr lvl="1"/>
            <a:r>
              <a:rPr lang="fr-BE" noProof="0" dirty="0"/>
              <a:t>répertoire des services/données disponibles</a:t>
            </a:r>
          </a:p>
          <a:p>
            <a:pPr lvl="2"/>
            <a:r>
              <a:rPr lang="fr-FR" dirty="0"/>
              <a:t>indiquant quels services/données sont disponibles auprès des différents acteurs en fonction de la qualité sous laquelle une personne/entreprise est enregistrée auprès de chaque acteur</a:t>
            </a:r>
          </a:p>
          <a:p>
            <a:pPr lvl="1"/>
            <a:r>
              <a:rPr lang="fr-BE" noProof="0" dirty="0"/>
              <a:t>répertoire des utilisateurs et des applications autorisés</a:t>
            </a:r>
          </a:p>
          <a:p>
            <a:pPr lvl="2"/>
            <a:r>
              <a:rPr lang="fr-BE" noProof="0" dirty="0"/>
              <a:t>liste des utilisateurs et des applications</a:t>
            </a:r>
          </a:p>
          <a:p>
            <a:pPr lvl="2"/>
            <a:r>
              <a:rPr lang="fr-BE" noProof="0" dirty="0"/>
              <a:t>définition des moyens et règles d’authentification</a:t>
            </a:r>
          </a:p>
          <a:p>
            <a:pPr lvl="2"/>
            <a:r>
              <a:rPr lang="fr-BE" noProof="0" dirty="0"/>
              <a:t>définition des profils d’autorisation: quel type d’information/service est accessible, dans quelle situation et pour quelle période en fonction de la qualité sous laquelle la personne/l’entreprise est enregistrée auprès de l’acteur qui a accès à l’information/au service</a:t>
            </a:r>
          </a:p>
          <a:p>
            <a:pPr lvl="1"/>
            <a:r>
              <a:rPr lang="fr-BE" noProof="0" dirty="0"/>
              <a:t>répertoire des personnes</a:t>
            </a:r>
          </a:p>
          <a:p>
            <a:pPr lvl="2"/>
            <a:r>
              <a:rPr lang="fr-BE" noProof="0" dirty="0"/>
              <a:t>indiquant quelles personnes/entreprises possèdent des dossiers personnels auprès de quels acteurs et pour quelle période, et en quelle qualité elles y sont enregistrées</a:t>
            </a:r>
          </a:p>
          <a:p>
            <a:pPr lvl="1"/>
            <a:r>
              <a:rPr lang="fr-BE" noProof="0" dirty="0"/>
              <a:t>table des autorisations d’accès</a:t>
            </a:r>
          </a:p>
          <a:p>
            <a:pPr lvl="2"/>
            <a:r>
              <a:rPr lang="fr-BE" noProof="0" dirty="0"/>
              <a:t>indiquant quels utilisateurs/applications peuvent recevoir automatiquement quelles informations/quels services dans quelles situations pour quelles personnes/entreprises et en quelle qualité</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67</a:t>
            </a:fld>
            <a:r>
              <a:rPr lang="fr-BE"/>
              <a:t> </a:t>
            </a:r>
          </a:p>
        </p:txBody>
      </p:sp>
      <p:sp>
        <p:nvSpPr>
          <p:cNvPr id="2" name="Title 1"/>
          <p:cNvSpPr>
            <a:spLocks noGrp="1"/>
          </p:cNvSpPr>
          <p:nvPr>
            <p:ph type="title"/>
          </p:nvPr>
        </p:nvSpPr>
        <p:spPr/>
        <p:txBody>
          <a:bodyPr/>
          <a:lstStyle/>
          <a:p>
            <a:r>
              <a:rPr lang="fr-BE" noProof="0"/>
              <a:t>Outil pratique: répertoire des références</a:t>
            </a:r>
          </a:p>
        </p:txBody>
      </p:sp>
      <p:pic>
        <p:nvPicPr>
          <p:cNvPr id="6" name="Picture 5">
            <a:extLst>
              <a:ext uri="{FF2B5EF4-FFF2-40B4-BE49-F238E27FC236}">
                <a16:creationId xmlns:a16="http://schemas.microsoft.com/office/drawing/2014/main" id="{B476C01C-FA0F-4E92-BF70-1B1237D1D547}"/>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570300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99180A2-9AC1-297D-115F-1DF5347495F5}"/>
              </a:ext>
            </a:extLst>
          </p:cNvPr>
          <p:cNvSpPr>
            <a:spLocks noGrp="1"/>
          </p:cNvSpPr>
          <p:nvPr>
            <p:ph idx="1"/>
          </p:nvPr>
        </p:nvSpPr>
        <p:spPr/>
        <p:txBody>
          <a:bodyPr/>
          <a:lstStyle/>
          <a:p>
            <a:r>
              <a:rPr lang="fr-BE" noProof="0"/>
              <a:t>enquête annuelle menée auprès de l'ensemble des parties prenantes afin de déterminer les nouveaux besoins et d'identifier les priorités</a:t>
            </a:r>
          </a:p>
          <a:p>
            <a:endParaRPr lang="en-GB" noProof="0" dirty="0"/>
          </a:p>
          <a:p>
            <a:r>
              <a:rPr lang="fr-BE" noProof="0"/>
              <a:t>coordination avec les autres parties prenantes concernées</a:t>
            </a:r>
          </a:p>
          <a:p>
            <a:endParaRPr lang="en-GB" noProof="0" dirty="0"/>
          </a:p>
          <a:p>
            <a:r>
              <a:rPr lang="fr-BE" noProof="0"/>
              <a:t>donne lieu à un portfolio annuel</a:t>
            </a:r>
          </a:p>
          <a:p>
            <a:endParaRPr lang="en-GB" noProof="0" dirty="0"/>
          </a:p>
          <a:p>
            <a:r>
              <a:rPr lang="fr-BE" noProof="0"/>
              <a:t>pour 2026 (138 projets) voir </a:t>
            </a:r>
            <a:r>
              <a:rPr lang="fr-BE">
                <a:hlinkClick r:id="rId2"/>
              </a:rPr>
              <a:t>https://www.ksz-bcss.fgov.be/sites/default/files/assets/over_de_ksz/Priorities_2026.pdf</a:t>
            </a:r>
          </a:p>
          <a:p>
            <a:endParaRPr lang="en-GB" noProof="0" dirty="0"/>
          </a:p>
          <a:p>
            <a:r>
              <a:rPr lang="fr-BE" noProof="0"/>
              <a:t>de plus, une marge pour des demandes de modification (limitées)</a:t>
            </a:r>
          </a:p>
        </p:txBody>
      </p:sp>
      <p:sp>
        <p:nvSpPr>
          <p:cNvPr id="3" name="Tijdelijke aanduiding voor dianummer 2">
            <a:extLst>
              <a:ext uri="{FF2B5EF4-FFF2-40B4-BE49-F238E27FC236}">
                <a16:creationId xmlns:a16="http://schemas.microsoft.com/office/drawing/2014/main" id="{17B9EB03-E151-1DC8-D5A0-811A67596A51}"/>
              </a:ext>
            </a:extLst>
          </p:cNvPr>
          <p:cNvSpPr>
            <a:spLocks noGrp="1"/>
          </p:cNvSpPr>
          <p:nvPr>
            <p:ph type="sldNum" sz="quarter" idx="4"/>
          </p:nvPr>
        </p:nvSpPr>
        <p:spPr/>
        <p:txBody>
          <a:bodyPr/>
          <a:lstStyle/>
          <a:p>
            <a:r>
              <a:rPr lang="fr-BE"/>
              <a:t> </a:t>
            </a:r>
            <a:fld id="{30A9230E-FFBB-4CCB-ABD7-198084EDE768}" type="slidenum">
              <a:rPr lang="fr-BE" smtClean="0"/>
              <a:pPr/>
              <a:t>68</a:t>
            </a:fld>
            <a:r>
              <a:rPr lang="fr-BE"/>
              <a:t> </a:t>
            </a:r>
          </a:p>
        </p:txBody>
      </p:sp>
      <p:sp>
        <p:nvSpPr>
          <p:cNvPr id="4" name="Titel 3">
            <a:extLst>
              <a:ext uri="{FF2B5EF4-FFF2-40B4-BE49-F238E27FC236}">
                <a16:creationId xmlns:a16="http://schemas.microsoft.com/office/drawing/2014/main" id="{D7BAE486-75A7-4582-347C-8E28B5E8A634}"/>
              </a:ext>
            </a:extLst>
          </p:cNvPr>
          <p:cNvSpPr>
            <a:spLocks noGrp="1"/>
          </p:cNvSpPr>
          <p:nvPr>
            <p:ph type="title"/>
          </p:nvPr>
        </p:nvSpPr>
        <p:spPr/>
        <p:txBody>
          <a:bodyPr/>
          <a:lstStyle/>
          <a:p>
            <a:r>
              <a:rPr lang="fr-BE" noProof="0"/>
              <a:t>Gestionnaire de programmes</a:t>
            </a:r>
          </a:p>
        </p:txBody>
      </p:sp>
      <p:pic>
        <p:nvPicPr>
          <p:cNvPr id="7" name="Picture 6">
            <a:extLst>
              <a:ext uri="{FF2B5EF4-FFF2-40B4-BE49-F238E27FC236}">
                <a16:creationId xmlns:a16="http://schemas.microsoft.com/office/drawing/2014/main" id="{FA342B8E-572A-48C1-8FAB-DED0CE01FBB9}"/>
              </a:ext>
            </a:extLst>
          </p:cNvPr>
          <p:cNvPicPr>
            <a:picLocks noChangeAspect="1"/>
          </p:cNvPicPr>
          <p:nvPr/>
        </p:nvPicPr>
        <p:blipFill>
          <a:blip r:embed="rId3"/>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6794440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AA9E3-3585-4C1D-E5C2-5143C3976ABC}"/>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524562B-9186-AADC-E5D5-63841F2D582D}"/>
              </a:ext>
            </a:extLst>
          </p:cNvPr>
          <p:cNvSpPr>
            <a:spLocks noGrp="1"/>
          </p:cNvSpPr>
          <p:nvPr>
            <p:ph type="sldNum" sz="quarter" idx="4"/>
          </p:nvPr>
        </p:nvSpPr>
        <p:spPr/>
        <p:txBody>
          <a:bodyPr/>
          <a:lstStyle/>
          <a:p>
            <a:r>
              <a:rPr lang="fr-BE"/>
              <a:t> </a:t>
            </a:r>
            <a:fld id="{30A9230E-FFBB-4CCB-ABD7-198084EDE768}" type="slidenum">
              <a:rPr lang="fr-BE" smtClean="0"/>
              <a:pPr/>
              <a:t>69</a:t>
            </a:fld>
            <a:r>
              <a:rPr lang="fr-BE"/>
              <a:t> </a:t>
            </a:r>
          </a:p>
        </p:txBody>
      </p:sp>
      <p:sp>
        <p:nvSpPr>
          <p:cNvPr id="4" name="Titel 3">
            <a:extLst>
              <a:ext uri="{FF2B5EF4-FFF2-40B4-BE49-F238E27FC236}">
                <a16:creationId xmlns:a16="http://schemas.microsoft.com/office/drawing/2014/main" id="{01CE6D43-73B2-F121-ED7F-1EF79DE6C4B8}"/>
              </a:ext>
            </a:extLst>
          </p:cNvPr>
          <p:cNvSpPr>
            <a:spLocks noGrp="1"/>
          </p:cNvSpPr>
          <p:nvPr>
            <p:ph type="title"/>
          </p:nvPr>
        </p:nvSpPr>
        <p:spPr/>
        <p:txBody>
          <a:bodyPr/>
          <a:lstStyle/>
          <a:p>
            <a:r>
              <a:rPr lang="nl-BE" dirty="0"/>
              <a:t>eGov3.0 – vers </a:t>
            </a:r>
            <a:r>
              <a:rPr lang="nl-BE" dirty="0" err="1"/>
              <a:t>une</a:t>
            </a:r>
            <a:r>
              <a:rPr lang="nl-BE" dirty="0"/>
              <a:t> </a:t>
            </a:r>
            <a:r>
              <a:rPr lang="nl-BE" dirty="0" err="1"/>
              <a:t>sécurité</a:t>
            </a:r>
            <a:r>
              <a:rPr lang="nl-BE" dirty="0"/>
              <a:t> sociale </a:t>
            </a:r>
            <a:r>
              <a:rPr lang="nl-BE" dirty="0" err="1"/>
              <a:t>numérique</a:t>
            </a:r>
            <a:r>
              <a:rPr lang="nl-BE" dirty="0"/>
              <a:t> </a:t>
            </a:r>
            <a:r>
              <a:rPr lang="nl-BE" dirty="0" err="1"/>
              <a:t>durable</a:t>
            </a:r>
            <a:endParaRPr lang="fr-BE" noProof="0" dirty="0"/>
          </a:p>
        </p:txBody>
      </p:sp>
      <p:pic>
        <p:nvPicPr>
          <p:cNvPr id="7" name="Picture 6">
            <a:extLst>
              <a:ext uri="{FF2B5EF4-FFF2-40B4-BE49-F238E27FC236}">
                <a16:creationId xmlns:a16="http://schemas.microsoft.com/office/drawing/2014/main" id="{973088F7-162E-5017-0B18-27E86519F7E4}"/>
              </a:ext>
            </a:extLst>
          </p:cNvPr>
          <p:cNvPicPr>
            <a:picLocks noChangeAspect="1"/>
          </p:cNvPicPr>
          <p:nvPr/>
        </p:nvPicPr>
        <p:blipFill>
          <a:blip r:embed="rId2"/>
          <a:stretch>
            <a:fillRect/>
          </a:stretch>
        </p:blipFill>
        <p:spPr>
          <a:xfrm>
            <a:off x="11064552" y="6355370"/>
            <a:ext cx="700088" cy="280538"/>
          </a:xfrm>
          <a:prstGeom prst="rect">
            <a:avLst/>
          </a:prstGeom>
        </p:spPr>
      </p:pic>
      <p:pic>
        <p:nvPicPr>
          <p:cNvPr id="8" name="Afbeelding 1">
            <a:extLst>
              <a:ext uri="{FF2B5EF4-FFF2-40B4-BE49-F238E27FC236}">
                <a16:creationId xmlns:a16="http://schemas.microsoft.com/office/drawing/2014/main" id="{3239AD57-BFFE-F170-8715-41A96AC66F6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5664" b="6056"/>
          <a:stretch/>
        </p:blipFill>
        <p:spPr>
          <a:xfrm>
            <a:off x="836984" y="1412776"/>
            <a:ext cx="10515600" cy="4010329"/>
          </a:xfrm>
          <a:prstGeom prst="rect">
            <a:avLst/>
          </a:prstGeom>
        </p:spPr>
      </p:pic>
      <p:sp>
        <p:nvSpPr>
          <p:cNvPr id="10" name="Rechthoek 13">
            <a:extLst>
              <a:ext uri="{FF2B5EF4-FFF2-40B4-BE49-F238E27FC236}">
                <a16:creationId xmlns:a16="http://schemas.microsoft.com/office/drawing/2014/main" id="{ED1CC84D-8CB6-7029-B0FC-3AEE1F3BC01D}"/>
              </a:ext>
            </a:extLst>
          </p:cNvPr>
          <p:cNvSpPr/>
          <p:nvPr/>
        </p:nvSpPr>
        <p:spPr>
          <a:xfrm>
            <a:off x="1822100" y="2170285"/>
            <a:ext cx="2757737" cy="307777"/>
          </a:xfrm>
          <a:prstGeom prst="rect">
            <a:avLst/>
          </a:prstGeom>
        </p:spPr>
        <p:txBody>
          <a:bodyPr wrap="square">
            <a:spAutoFit/>
          </a:bodyPr>
          <a:lstStyle/>
          <a:p>
            <a:pPr algn="ctr"/>
            <a:r>
              <a:rPr lang="en-GB" sz="1400" b="1" spc="-1" dirty="0">
                <a:solidFill>
                  <a:schemeClr val="bg1"/>
                </a:solidFill>
                <a:latin typeface="Century Gothic" panose="020B0502020202020204" pitchFamily="34" charset="0"/>
              </a:rPr>
              <a:t>1.L’utilisateur au centre</a:t>
            </a:r>
          </a:p>
        </p:txBody>
      </p:sp>
      <p:sp>
        <p:nvSpPr>
          <p:cNvPr id="12" name="Rechthoek 2">
            <a:extLst>
              <a:ext uri="{FF2B5EF4-FFF2-40B4-BE49-F238E27FC236}">
                <a16:creationId xmlns:a16="http://schemas.microsoft.com/office/drawing/2014/main" id="{88856B80-AD05-18DC-7FED-6120F2F46F22}"/>
              </a:ext>
            </a:extLst>
          </p:cNvPr>
          <p:cNvSpPr/>
          <p:nvPr/>
        </p:nvSpPr>
        <p:spPr>
          <a:xfrm>
            <a:off x="7288217" y="2100816"/>
            <a:ext cx="3413134" cy="738664"/>
          </a:xfrm>
          <a:prstGeom prst="rect">
            <a:avLst/>
          </a:prstGeom>
        </p:spPr>
        <p:txBody>
          <a:bodyPr wrap="square">
            <a:spAutoFit/>
          </a:bodyPr>
          <a:lstStyle/>
          <a:p>
            <a:pPr marL="176213" indent="-176213"/>
            <a:r>
              <a:rPr lang="en-US" sz="1400" b="1" spc="-1" dirty="0">
                <a:solidFill>
                  <a:schemeClr val="bg1"/>
                </a:solidFill>
                <a:latin typeface="Century Gothic" panose="020B0502020202020204" pitchFamily="34" charset="0"/>
              </a:rPr>
              <a:t>2. </a:t>
            </a:r>
            <a:r>
              <a:rPr lang="fr-FR" sz="1400" b="1" spc="-1" dirty="0">
                <a:solidFill>
                  <a:schemeClr val="bg1"/>
                </a:solidFill>
                <a:latin typeface="Century Gothic" panose="020B0502020202020204" pitchFamily="34" charset="0"/>
              </a:rPr>
              <a:t>Modèle de données unique et complet, transparence et autonomie</a:t>
            </a:r>
            <a:endParaRPr lang="en-GB" sz="1400" b="1" spc="-1" dirty="0">
              <a:solidFill>
                <a:schemeClr val="bg1"/>
              </a:solidFill>
              <a:latin typeface="Century Gothic" panose="020B0502020202020204" pitchFamily="34" charset="0"/>
            </a:endParaRPr>
          </a:p>
        </p:txBody>
      </p:sp>
      <p:sp>
        <p:nvSpPr>
          <p:cNvPr id="14" name="Rechthoek 3">
            <a:extLst>
              <a:ext uri="{FF2B5EF4-FFF2-40B4-BE49-F238E27FC236}">
                <a16:creationId xmlns:a16="http://schemas.microsoft.com/office/drawing/2014/main" id="{A9B0C78D-1C1A-4580-3C86-0266531E5698}"/>
              </a:ext>
            </a:extLst>
          </p:cNvPr>
          <p:cNvSpPr/>
          <p:nvPr/>
        </p:nvSpPr>
        <p:spPr>
          <a:xfrm>
            <a:off x="1258514" y="3057928"/>
            <a:ext cx="3089966" cy="738664"/>
          </a:xfrm>
          <a:prstGeom prst="rect">
            <a:avLst/>
          </a:prstGeom>
        </p:spPr>
        <p:txBody>
          <a:bodyPr wrap="square">
            <a:spAutoFit/>
          </a:bodyPr>
          <a:lstStyle/>
          <a:p>
            <a:pPr algn="ctr"/>
            <a:r>
              <a:rPr lang="en-GB" sz="1400" b="1" spc="-1" dirty="0">
                <a:solidFill>
                  <a:schemeClr val="bg1"/>
                </a:solidFill>
                <a:latin typeface="Century Gothic" panose="020B0502020202020204" pitchFamily="34" charset="0"/>
              </a:rPr>
              <a:t>3. </a:t>
            </a:r>
            <a:r>
              <a:rPr lang="fr-FR" sz="1400" b="1" spc="-1" dirty="0">
                <a:solidFill>
                  <a:schemeClr val="bg1"/>
                </a:solidFill>
                <a:latin typeface="Century Gothic" panose="020B0502020202020204" pitchFamily="34" charset="0"/>
              </a:rPr>
              <a:t>Simplifier la réglementation et les processus</a:t>
            </a:r>
            <a:endParaRPr lang="en-GB" sz="1400" b="1" spc="-1" dirty="0">
              <a:solidFill>
                <a:schemeClr val="bg1"/>
              </a:solidFill>
              <a:latin typeface="Century Gothic" panose="020B0502020202020204" pitchFamily="34" charset="0"/>
            </a:endParaRPr>
          </a:p>
          <a:p>
            <a:pPr marL="176213"/>
            <a:endParaRPr lang="en-GB" sz="1400" b="1" spc="-1" dirty="0">
              <a:solidFill>
                <a:schemeClr val="bg1"/>
              </a:solidFill>
              <a:latin typeface="Century Gothic" panose="020B0502020202020204" pitchFamily="34" charset="0"/>
            </a:endParaRPr>
          </a:p>
        </p:txBody>
      </p:sp>
      <p:sp>
        <p:nvSpPr>
          <p:cNvPr id="16" name="Rechthoek 5">
            <a:extLst>
              <a:ext uri="{FF2B5EF4-FFF2-40B4-BE49-F238E27FC236}">
                <a16:creationId xmlns:a16="http://schemas.microsoft.com/office/drawing/2014/main" id="{5F0ADFAC-94FA-FCB0-AD21-8373640B54B6}"/>
              </a:ext>
            </a:extLst>
          </p:cNvPr>
          <p:cNvSpPr/>
          <p:nvPr/>
        </p:nvSpPr>
        <p:spPr>
          <a:xfrm>
            <a:off x="7715645" y="2958927"/>
            <a:ext cx="3017178" cy="738664"/>
          </a:xfrm>
          <a:prstGeom prst="rect">
            <a:avLst/>
          </a:prstGeom>
        </p:spPr>
        <p:txBody>
          <a:bodyPr wrap="square">
            <a:spAutoFit/>
          </a:bodyPr>
          <a:lstStyle/>
          <a:p>
            <a:r>
              <a:rPr lang="fr" sz="1400" b="1" spc="-1" dirty="0">
                <a:solidFill>
                  <a:schemeClr val="bg1"/>
                </a:solidFill>
                <a:latin typeface="Century Gothic" panose="020B0502020202020204" pitchFamily="34" charset="0"/>
              </a:rPr>
              <a:t>4. </a:t>
            </a:r>
            <a:r>
              <a:rPr lang="nl-BE" sz="1400" b="1" spc="-1" dirty="0">
                <a:solidFill>
                  <a:schemeClr val="bg1"/>
                </a:solidFill>
                <a:latin typeface="Century Gothic" panose="020B0502020202020204" pitchFamily="34" charset="0"/>
              </a:rPr>
              <a:t>Au-</a:t>
            </a:r>
            <a:r>
              <a:rPr lang="nl-BE" sz="1400" b="1" spc="-1" dirty="0" err="1">
                <a:solidFill>
                  <a:schemeClr val="bg1"/>
                </a:solidFill>
                <a:latin typeface="Century Gothic" panose="020B0502020202020204" pitchFamily="34" charset="0"/>
              </a:rPr>
              <a:t>delà</a:t>
            </a:r>
            <a:r>
              <a:rPr lang="nl-BE" sz="1400" b="1" spc="-1" dirty="0">
                <a:solidFill>
                  <a:schemeClr val="bg1"/>
                </a:solidFill>
                <a:latin typeface="Century Gothic" panose="020B0502020202020204" pitchFamily="34" charset="0"/>
              </a:rPr>
              <a:t> des </a:t>
            </a:r>
            <a:r>
              <a:rPr lang="nl-BE" sz="1400" b="1" spc="-1" dirty="0" err="1">
                <a:solidFill>
                  <a:schemeClr val="bg1"/>
                </a:solidFill>
                <a:latin typeface="Century Gothic" panose="020B0502020202020204" pitchFamily="34" charset="0"/>
              </a:rPr>
              <a:t>niveaux</a:t>
            </a:r>
            <a:r>
              <a:rPr lang="nl-BE" sz="1400" b="1" spc="-1" dirty="0">
                <a:solidFill>
                  <a:schemeClr val="bg1"/>
                </a:solidFill>
                <a:latin typeface="Century Gothic" panose="020B0502020202020204" pitchFamily="34" charset="0"/>
              </a:rPr>
              <a:t> </a:t>
            </a:r>
            <a:r>
              <a:rPr lang="nl-BE" sz="1400" b="1" spc="-1" dirty="0" err="1">
                <a:solidFill>
                  <a:schemeClr val="bg1"/>
                </a:solidFill>
                <a:latin typeface="Century Gothic" panose="020B0502020202020204" pitchFamily="34" charset="0"/>
              </a:rPr>
              <a:t>politiques</a:t>
            </a:r>
            <a:endParaRPr lang="fr" sz="1400" b="1" spc="-1" dirty="0">
              <a:solidFill>
                <a:schemeClr val="bg1"/>
              </a:solidFill>
              <a:latin typeface="Century Gothic" panose="020B0502020202020204" pitchFamily="34" charset="0"/>
            </a:endParaRPr>
          </a:p>
          <a:p>
            <a:pPr marL="92075"/>
            <a:endParaRPr lang="fr" sz="1400" b="1" spc="-1" dirty="0">
              <a:solidFill>
                <a:schemeClr val="bg1"/>
              </a:solidFill>
              <a:latin typeface="Century Gothic" panose="020B0502020202020204" pitchFamily="34" charset="0"/>
            </a:endParaRPr>
          </a:p>
        </p:txBody>
      </p:sp>
      <p:sp>
        <p:nvSpPr>
          <p:cNvPr id="18" name="Rechthoek 6">
            <a:extLst>
              <a:ext uri="{FF2B5EF4-FFF2-40B4-BE49-F238E27FC236}">
                <a16:creationId xmlns:a16="http://schemas.microsoft.com/office/drawing/2014/main" id="{456072FF-381F-196A-BE14-37948AF69EB5}"/>
              </a:ext>
            </a:extLst>
          </p:cNvPr>
          <p:cNvSpPr/>
          <p:nvPr/>
        </p:nvSpPr>
        <p:spPr>
          <a:xfrm>
            <a:off x="1603668" y="3878030"/>
            <a:ext cx="2144363" cy="307777"/>
          </a:xfrm>
          <a:prstGeom prst="rect">
            <a:avLst/>
          </a:prstGeom>
        </p:spPr>
        <p:txBody>
          <a:bodyPr wrap="square">
            <a:spAutoFit/>
          </a:bodyPr>
          <a:lstStyle/>
          <a:p>
            <a:r>
              <a:rPr lang="en-GB" sz="1400" b="1" spc="-1" dirty="0">
                <a:solidFill>
                  <a:schemeClr val="bg1"/>
                </a:solidFill>
                <a:latin typeface="Century Gothic" panose="020B0502020202020204" pitchFamily="34" charset="0"/>
              </a:rPr>
              <a:t>5. Inclusion numérique</a:t>
            </a:r>
          </a:p>
        </p:txBody>
      </p:sp>
      <p:sp>
        <p:nvSpPr>
          <p:cNvPr id="20" name="Rechthoek 7">
            <a:extLst>
              <a:ext uri="{FF2B5EF4-FFF2-40B4-BE49-F238E27FC236}">
                <a16:creationId xmlns:a16="http://schemas.microsoft.com/office/drawing/2014/main" id="{972422B2-E7CC-A50F-8F01-8C4BF4C5821B}"/>
              </a:ext>
            </a:extLst>
          </p:cNvPr>
          <p:cNvSpPr/>
          <p:nvPr/>
        </p:nvSpPr>
        <p:spPr>
          <a:xfrm>
            <a:off x="7715645" y="3697591"/>
            <a:ext cx="3480856" cy="954107"/>
          </a:xfrm>
          <a:prstGeom prst="rect">
            <a:avLst/>
          </a:prstGeom>
        </p:spPr>
        <p:txBody>
          <a:bodyPr wrap="square">
            <a:spAutoFit/>
          </a:bodyPr>
          <a:lstStyle/>
          <a:p>
            <a:r>
              <a:rPr lang="en-GB" sz="1400" b="1" spc="-1" dirty="0">
                <a:solidFill>
                  <a:schemeClr val="bg1"/>
                </a:solidFill>
                <a:latin typeface="Century Gothic" panose="020B0502020202020204" pitchFamily="34" charset="0"/>
              </a:rPr>
              <a:t>6. </a:t>
            </a:r>
            <a:r>
              <a:rPr lang="fr-FR" sz="1400" b="1" spc="-1" dirty="0">
                <a:solidFill>
                  <a:schemeClr val="bg1"/>
                </a:solidFill>
                <a:latin typeface="Century Gothic" panose="020B0502020202020204" pitchFamily="34" charset="0"/>
              </a:rPr>
              <a:t>Partager en « temps réel » et prendre des décisions « du premier coup »</a:t>
            </a:r>
            <a:br>
              <a:rPr lang="en-GB" sz="1400" b="1" spc="-1" dirty="0">
                <a:solidFill>
                  <a:schemeClr val="bg1"/>
                </a:solidFill>
                <a:latin typeface="Century Gothic" panose="020B0502020202020204" pitchFamily="34" charset="0"/>
              </a:rPr>
            </a:br>
            <a:endParaRPr lang="en-GB" sz="1400" b="1" spc="-1" dirty="0">
              <a:solidFill>
                <a:schemeClr val="bg1"/>
              </a:solidFill>
              <a:latin typeface="Century Gothic" panose="020B0502020202020204" pitchFamily="34" charset="0"/>
            </a:endParaRPr>
          </a:p>
        </p:txBody>
      </p:sp>
      <p:sp>
        <p:nvSpPr>
          <p:cNvPr id="22" name="Rechthoek 8">
            <a:extLst>
              <a:ext uri="{FF2B5EF4-FFF2-40B4-BE49-F238E27FC236}">
                <a16:creationId xmlns:a16="http://schemas.microsoft.com/office/drawing/2014/main" id="{7B097042-A536-1FCD-9469-7EA6D69C305D}"/>
              </a:ext>
            </a:extLst>
          </p:cNvPr>
          <p:cNvSpPr/>
          <p:nvPr/>
        </p:nvSpPr>
        <p:spPr>
          <a:xfrm>
            <a:off x="1603668" y="4674904"/>
            <a:ext cx="5914868" cy="523220"/>
          </a:xfrm>
          <a:prstGeom prst="rect">
            <a:avLst/>
          </a:prstGeom>
        </p:spPr>
        <p:txBody>
          <a:bodyPr wrap="square">
            <a:spAutoFit/>
          </a:bodyPr>
          <a:lstStyle/>
          <a:p>
            <a:pPr marL="176213" indent="-176213"/>
            <a:r>
              <a:rPr lang="en-GB" sz="1400" b="1" spc="-1" dirty="0">
                <a:solidFill>
                  <a:schemeClr val="bg1"/>
                </a:solidFill>
                <a:latin typeface="Century Gothic" panose="020B0502020202020204" pitchFamily="34" charset="0"/>
              </a:rPr>
              <a:t>7. Octroi </a:t>
            </a:r>
            <a:r>
              <a:rPr lang="en-GB" sz="1400" b="1" spc="-1" dirty="0" err="1">
                <a:solidFill>
                  <a:schemeClr val="bg1"/>
                </a:solidFill>
                <a:latin typeface="Century Gothic" panose="020B0502020202020204" pitchFamily="34" charset="0"/>
              </a:rPr>
              <a:t>automatique</a:t>
            </a:r>
            <a:r>
              <a:rPr lang="en-GB" sz="1400" b="1" spc="-1" dirty="0">
                <a:solidFill>
                  <a:schemeClr val="bg1"/>
                </a:solidFill>
                <a:latin typeface="Century Gothic" panose="020B0502020202020204" pitchFamily="34" charset="0"/>
              </a:rPr>
              <a:t> des droits</a:t>
            </a:r>
          </a:p>
          <a:p>
            <a:pPr marL="176213"/>
            <a:endParaRPr lang="en-GB" sz="1400" b="1" spc="-1" dirty="0">
              <a:solidFill>
                <a:schemeClr val="bg1"/>
              </a:solidFill>
              <a:latin typeface="Century Gothic" panose="020B0502020202020204" pitchFamily="34" charset="0"/>
            </a:endParaRPr>
          </a:p>
        </p:txBody>
      </p:sp>
      <p:sp>
        <p:nvSpPr>
          <p:cNvPr id="24" name="Rechthoek 9">
            <a:extLst>
              <a:ext uri="{FF2B5EF4-FFF2-40B4-BE49-F238E27FC236}">
                <a16:creationId xmlns:a16="http://schemas.microsoft.com/office/drawing/2014/main" id="{CEA42A3E-EBC8-D333-D83A-6BEEB33AE826}"/>
              </a:ext>
            </a:extLst>
          </p:cNvPr>
          <p:cNvSpPr/>
          <p:nvPr/>
        </p:nvSpPr>
        <p:spPr>
          <a:xfrm>
            <a:off x="7553383" y="4592108"/>
            <a:ext cx="3799201" cy="738664"/>
          </a:xfrm>
          <a:prstGeom prst="rect">
            <a:avLst/>
          </a:prstGeom>
        </p:spPr>
        <p:txBody>
          <a:bodyPr wrap="square">
            <a:spAutoFit/>
          </a:bodyPr>
          <a:lstStyle/>
          <a:p>
            <a:r>
              <a:rPr lang="en-GB" sz="1400" b="1" spc="-1" dirty="0">
                <a:solidFill>
                  <a:schemeClr val="bg1"/>
                </a:solidFill>
                <a:latin typeface="Century Gothic" panose="020B0502020202020204" pitchFamily="34" charset="0"/>
              </a:rPr>
              <a:t>8. Architecture </a:t>
            </a:r>
            <a:r>
              <a:rPr lang="en-GB" sz="1400" b="1" spc="-1" dirty="0" err="1">
                <a:solidFill>
                  <a:schemeClr val="bg1"/>
                </a:solidFill>
                <a:latin typeface="Century Gothic" panose="020B0502020202020204" pitchFamily="34" charset="0"/>
              </a:rPr>
              <a:t>d’entreprise</a:t>
            </a:r>
            <a:endParaRPr lang="en-GB" sz="1400" b="1" spc="-1" dirty="0">
              <a:solidFill>
                <a:schemeClr val="bg1"/>
              </a:solidFill>
              <a:latin typeface="Century Gothic" panose="020B0502020202020204" pitchFamily="34" charset="0"/>
            </a:endParaRPr>
          </a:p>
          <a:p>
            <a:r>
              <a:rPr lang="en-GB" sz="1400" b="1" spc="-1" dirty="0" err="1">
                <a:solidFill>
                  <a:schemeClr val="bg1"/>
                </a:solidFill>
                <a:latin typeface="Century Gothic" panose="020B0502020202020204" pitchFamily="34" charset="0"/>
              </a:rPr>
              <a:t>tournée</a:t>
            </a:r>
            <a:r>
              <a:rPr lang="en-GB" sz="1400" b="1" spc="-1" dirty="0">
                <a:solidFill>
                  <a:schemeClr val="bg1"/>
                </a:solidFill>
                <a:latin typeface="Century Gothic" panose="020B0502020202020204" pitchFamily="34" charset="0"/>
              </a:rPr>
              <a:t> vers </a:t>
            </a:r>
            <a:r>
              <a:rPr lang="en-GB" sz="1400" b="1" spc="-1" dirty="0" err="1">
                <a:solidFill>
                  <a:schemeClr val="bg1"/>
                </a:solidFill>
                <a:latin typeface="Century Gothic" panose="020B0502020202020204" pitchFamily="34" charset="0"/>
              </a:rPr>
              <a:t>l’avenir</a:t>
            </a:r>
            <a:endParaRPr lang="en-GB" sz="1400" b="1" spc="-1" dirty="0">
              <a:solidFill>
                <a:schemeClr val="bg1"/>
              </a:solidFill>
              <a:latin typeface="Century Gothic" panose="020B0502020202020204" pitchFamily="34" charset="0"/>
            </a:endParaRPr>
          </a:p>
          <a:p>
            <a:pPr marL="176213"/>
            <a:endParaRPr lang="en-GB" sz="1400" b="1" spc="-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3983478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603A7-9DB4-C41F-2D76-11BFDC5BDBF4}"/>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69FF105-A5D0-A3D0-720D-8E746F2C5A64}"/>
              </a:ext>
            </a:extLst>
          </p:cNvPr>
          <p:cNvSpPr>
            <a:spLocks noGrp="1"/>
          </p:cNvSpPr>
          <p:nvPr>
            <p:ph idx="1"/>
          </p:nvPr>
        </p:nvSpPr>
        <p:spPr/>
        <p:txBody>
          <a:bodyPr>
            <a:normAutofit fontScale="77500" lnSpcReduction="20000"/>
          </a:bodyPr>
          <a:lstStyle/>
          <a:p>
            <a:pPr lvl="0">
              <a:lnSpc>
                <a:spcPct val="120000"/>
              </a:lnSpc>
            </a:pPr>
            <a:r>
              <a:rPr lang="fr-BE" noProof="0" dirty="0"/>
              <a:t>une modernisation </a:t>
            </a:r>
            <a:r>
              <a:rPr lang="fr-BE" sz="2500" dirty="0"/>
              <a:t>globale des institutions publiques de sécurité sociale belges afin de réduire la complexité administrative pour les citoyens et les entreprises en proposant des services plus </a:t>
            </a:r>
            <a:r>
              <a:rPr lang="fr-BE" noProof="0" dirty="0"/>
              <a:t>intelligents, simples, rapides et proactifs</a:t>
            </a:r>
          </a:p>
          <a:p>
            <a:pPr lvl="0">
              <a:lnSpc>
                <a:spcPct val="120000"/>
              </a:lnSpc>
            </a:pPr>
            <a:r>
              <a:rPr lang="fr-BE" sz="2500" dirty="0"/>
              <a:t>un nouveau mode de transmission des données salariales : passage d'un transfert trimestriel à une transmission plus fréquente (au moment du calcul du salaire), offrant des données plus précises et en temps réel</a:t>
            </a:r>
          </a:p>
          <a:p>
            <a:pPr lvl="0">
              <a:lnSpc>
                <a:spcPct val="120000"/>
              </a:lnSpc>
            </a:pPr>
            <a:r>
              <a:rPr lang="fr-BE" sz="2500" dirty="0"/>
              <a:t>proactivité et attribution automatique : simplification des démarches administratives visant l'octroi automatique ou semi-automatique des droits sociaux afin de réduire la charge administrative pour les citoyens</a:t>
            </a:r>
          </a:p>
          <a:p>
            <a:pPr lvl="0">
              <a:lnSpc>
                <a:spcPct val="120000"/>
              </a:lnSpc>
            </a:pPr>
            <a:r>
              <a:rPr lang="fr-BE" sz="2500" dirty="0"/>
              <a:t>réduction de la fracture numérique : accessibilité garantie par des interfaces intuitives, des technologies d'assistance (robots vocaux, sous-titres) et aussi des centres de contact physiques et l’aide humaine</a:t>
            </a:r>
          </a:p>
          <a:p>
            <a:pPr lvl="0">
              <a:lnSpc>
                <a:spcPct val="120000"/>
              </a:lnSpc>
            </a:pPr>
            <a:r>
              <a:rPr lang="fr-BE" noProof="0" dirty="0"/>
              <a:t>mandats citoyens : les citoyens conservent la maîtrise de leurs informations. Ils peuvent choisir quelles données partager avec des tiers (ex. vérifier l'éligibilité à un flexi-job) et retirer les accès à tout moment</a:t>
            </a:r>
          </a:p>
          <a:p>
            <a:pPr lvl="0">
              <a:lnSpc>
                <a:spcPct val="120000"/>
              </a:lnSpc>
            </a:pPr>
            <a:r>
              <a:rPr lang="fr-BE" noProof="0" dirty="0"/>
              <a:t>sécurité et conformité RGPD : accès aux données à la source (sans duplication massive), traçabilité complète de chaque traitement et stricte conformité avec le RGPD</a:t>
            </a:r>
          </a:p>
        </p:txBody>
      </p:sp>
      <p:sp>
        <p:nvSpPr>
          <p:cNvPr id="3" name="Slide Number Placeholder 2">
            <a:extLst>
              <a:ext uri="{FF2B5EF4-FFF2-40B4-BE49-F238E27FC236}">
                <a16:creationId xmlns:a16="http://schemas.microsoft.com/office/drawing/2014/main" id="{795DF90E-6D7F-AE12-0B06-11ECF06D66D4}"/>
              </a:ext>
            </a:extLst>
          </p:cNvPr>
          <p:cNvSpPr>
            <a:spLocks noGrp="1"/>
          </p:cNvSpPr>
          <p:nvPr>
            <p:ph type="sldNum" sz="quarter" idx="4"/>
          </p:nvPr>
        </p:nvSpPr>
        <p:spPr/>
        <p:txBody>
          <a:bodyPr/>
          <a:lstStyle/>
          <a:p>
            <a:r>
              <a:rPr lang="fr-BE"/>
              <a:t> </a:t>
            </a:r>
            <a:fld id="{30A9230E-FFBB-4CCB-ABD7-198084EDE768}" type="slidenum">
              <a:rPr lang="fr-BE" smtClean="0"/>
              <a:pPr/>
              <a:t>70</a:t>
            </a:fld>
            <a:r>
              <a:rPr lang="fr-BE"/>
              <a:t> </a:t>
            </a:r>
          </a:p>
        </p:txBody>
      </p:sp>
      <p:sp>
        <p:nvSpPr>
          <p:cNvPr id="4" name="Titel 3">
            <a:extLst>
              <a:ext uri="{FF2B5EF4-FFF2-40B4-BE49-F238E27FC236}">
                <a16:creationId xmlns:a16="http://schemas.microsoft.com/office/drawing/2014/main" id="{EEB6A5BE-790A-2EF5-7DA0-288A44875352}"/>
              </a:ext>
            </a:extLst>
          </p:cNvPr>
          <p:cNvSpPr>
            <a:spLocks noGrp="1"/>
          </p:cNvSpPr>
          <p:nvPr>
            <p:ph type="title"/>
          </p:nvPr>
        </p:nvSpPr>
        <p:spPr/>
        <p:txBody>
          <a:bodyPr/>
          <a:lstStyle/>
          <a:p>
            <a:r>
              <a:rPr lang="nl-BE" dirty="0"/>
              <a:t>eGov3.0 – vers </a:t>
            </a:r>
            <a:r>
              <a:rPr lang="nl-BE" dirty="0" err="1"/>
              <a:t>une</a:t>
            </a:r>
            <a:r>
              <a:rPr lang="nl-BE" dirty="0"/>
              <a:t> </a:t>
            </a:r>
            <a:r>
              <a:rPr lang="nl-BE" dirty="0" err="1"/>
              <a:t>sécurité</a:t>
            </a:r>
            <a:r>
              <a:rPr lang="nl-BE" dirty="0"/>
              <a:t> sociale </a:t>
            </a:r>
            <a:r>
              <a:rPr lang="nl-BE" dirty="0" err="1"/>
              <a:t>numérique</a:t>
            </a:r>
            <a:r>
              <a:rPr lang="nl-BE" dirty="0"/>
              <a:t> </a:t>
            </a:r>
            <a:r>
              <a:rPr lang="nl-BE" dirty="0" err="1"/>
              <a:t>durable</a:t>
            </a:r>
            <a:endParaRPr lang="fr-BE" noProof="0" dirty="0"/>
          </a:p>
        </p:txBody>
      </p:sp>
      <p:pic>
        <p:nvPicPr>
          <p:cNvPr id="6" name="Picture 5">
            <a:extLst>
              <a:ext uri="{FF2B5EF4-FFF2-40B4-BE49-F238E27FC236}">
                <a16:creationId xmlns:a16="http://schemas.microsoft.com/office/drawing/2014/main" id="{50769565-855E-55F4-0934-469DFF235332}"/>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9586002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247F9-48E4-9BFD-4113-2F79D6E0F85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1592EA-41B5-5D7C-9467-818DBC0E8EBB}"/>
              </a:ext>
            </a:extLst>
          </p:cNvPr>
          <p:cNvSpPr>
            <a:spLocks noGrp="1"/>
          </p:cNvSpPr>
          <p:nvPr>
            <p:ph type="sldNum" sz="quarter" idx="4"/>
          </p:nvPr>
        </p:nvSpPr>
        <p:spPr/>
        <p:txBody>
          <a:bodyPr/>
          <a:lstStyle/>
          <a:p>
            <a:r>
              <a:rPr lang="fr-BE"/>
              <a:t> </a:t>
            </a:r>
            <a:fld id="{30A9230E-FFBB-4CCB-ABD7-198084EDE768}" type="slidenum">
              <a:rPr lang="fr-BE" smtClean="0"/>
              <a:pPr/>
              <a:t>71</a:t>
            </a:fld>
            <a:r>
              <a:rPr lang="fr-BE"/>
              <a:t> </a:t>
            </a:r>
          </a:p>
        </p:txBody>
      </p:sp>
      <p:sp>
        <p:nvSpPr>
          <p:cNvPr id="4" name="Titel 3">
            <a:extLst>
              <a:ext uri="{FF2B5EF4-FFF2-40B4-BE49-F238E27FC236}">
                <a16:creationId xmlns:a16="http://schemas.microsoft.com/office/drawing/2014/main" id="{E554FCEC-F83E-A97C-4235-B773799C7D7B}"/>
              </a:ext>
            </a:extLst>
          </p:cNvPr>
          <p:cNvSpPr>
            <a:spLocks noGrp="1"/>
          </p:cNvSpPr>
          <p:nvPr>
            <p:ph type="title"/>
          </p:nvPr>
        </p:nvSpPr>
        <p:spPr/>
        <p:txBody>
          <a:bodyPr>
            <a:normAutofit/>
          </a:bodyPr>
          <a:lstStyle/>
          <a:p>
            <a:r>
              <a:rPr lang="fr-BE"/>
              <a:t>eGov3.0 – vers une sécurité sociale numérique durable</a:t>
            </a:r>
          </a:p>
        </p:txBody>
      </p:sp>
      <p:sp>
        <p:nvSpPr>
          <p:cNvPr id="8" name="Rechthoek: afgeronde hoeken 117">
            <a:extLst>
              <a:ext uri="{FF2B5EF4-FFF2-40B4-BE49-F238E27FC236}">
                <a16:creationId xmlns:a16="http://schemas.microsoft.com/office/drawing/2014/main" id="{6F35D7D2-1561-B3D5-5CD6-20790F300361}"/>
              </a:ext>
            </a:extLst>
          </p:cNvPr>
          <p:cNvSpPr/>
          <p:nvPr/>
        </p:nvSpPr>
        <p:spPr>
          <a:xfrm>
            <a:off x="4746612" y="1328955"/>
            <a:ext cx="2698775" cy="5032515"/>
          </a:xfrm>
          <a:prstGeom prst="roundRect">
            <a:avLst/>
          </a:prstGeom>
        </p:spPr>
        <p:style>
          <a:lnRef idx="2">
            <a:schemeClr val="accent1"/>
          </a:lnRef>
          <a:fillRef idx="1">
            <a:schemeClr val="lt1"/>
          </a:fillRef>
          <a:effectRef idx="0">
            <a:schemeClr val="accent1"/>
          </a:effectRef>
          <a:fontRef idx="minor">
            <a:schemeClr val="dk1"/>
          </a:fontRef>
        </p:style>
        <p:txBody>
          <a:bodyPr rtlCol="0" anchor="b"/>
          <a:lstStyle/>
          <a:p>
            <a:pPr algn="ctr"/>
            <a:endParaRPr lang="nl-NL">
              <a:solidFill>
                <a:schemeClr val="accent1">
                  <a:lumMod val="50000"/>
                </a:schemeClr>
              </a:solidFill>
            </a:endParaRPr>
          </a:p>
        </p:txBody>
      </p:sp>
      <p:sp>
        <p:nvSpPr>
          <p:cNvPr id="9" name="Cylinder 129">
            <a:extLst>
              <a:ext uri="{FF2B5EF4-FFF2-40B4-BE49-F238E27FC236}">
                <a16:creationId xmlns:a16="http://schemas.microsoft.com/office/drawing/2014/main" id="{7462C700-4DFF-37D4-6FFA-07B0458D9CC4}"/>
              </a:ext>
            </a:extLst>
          </p:cNvPr>
          <p:cNvSpPr/>
          <p:nvPr/>
        </p:nvSpPr>
        <p:spPr>
          <a:xfrm rot="5400000">
            <a:off x="2654816" y="2104426"/>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Salaires, prestations, cotisations</a:t>
            </a:r>
          </a:p>
        </p:txBody>
      </p:sp>
      <p:pic>
        <p:nvPicPr>
          <p:cNvPr id="10" name="Picture 9">
            <a:extLst>
              <a:ext uri="{FF2B5EF4-FFF2-40B4-BE49-F238E27FC236}">
                <a16:creationId xmlns:a16="http://schemas.microsoft.com/office/drawing/2014/main" id="{7FBE6B84-5ABD-70AB-8D5C-30208A71938D}"/>
              </a:ext>
            </a:extLst>
          </p:cNvPr>
          <p:cNvPicPr>
            <a:picLocks noChangeAspect="1"/>
          </p:cNvPicPr>
          <p:nvPr/>
        </p:nvPicPr>
        <p:blipFill>
          <a:blip r:embed="rId2">
            <a:duotone>
              <a:srgbClr val="F7A600">
                <a:shade val="45000"/>
                <a:satMod val="135000"/>
              </a:srgbClr>
              <a:prstClr val="white"/>
            </a:duotone>
          </a:blip>
          <a:stretch>
            <a:fillRect/>
          </a:stretch>
        </p:blipFill>
        <p:spPr>
          <a:xfrm>
            <a:off x="844932" y="2235931"/>
            <a:ext cx="444423" cy="444423"/>
          </a:xfrm>
          <a:prstGeom prst="rect">
            <a:avLst/>
          </a:prstGeom>
          <a:ln>
            <a:noFill/>
          </a:ln>
        </p:spPr>
      </p:pic>
      <p:pic>
        <p:nvPicPr>
          <p:cNvPr id="11" name="Picture 10">
            <a:extLst>
              <a:ext uri="{FF2B5EF4-FFF2-40B4-BE49-F238E27FC236}">
                <a16:creationId xmlns:a16="http://schemas.microsoft.com/office/drawing/2014/main" id="{9DBA85AF-B019-FC7E-21E6-354FEE715F13}"/>
              </a:ext>
            </a:extLst>
          </p:cNvPr>
          <p:cNvPicPr>
            <a:picLocks noChangeAspect="1"/>
          </p:cNvPicPr>
          <p:nvPr/>
        </p:nvPicPr>
        <p:blipFill>
          <a:blip r:embed="rId2">
            <a:duotone>
              <a:srgbClr val="F7A600">
                <a:shade val="45000"/>
                <a:satMod val="135000"/>
              </a:srgbClr>
              <a:prstClr val="white"/>
            </a:duotone>
          </a:blip>
          <a:stretch>
            <a:fillRect/>
          </a:stretch>
        </p:blipFill>
        <p:spPr>
          <a:xfrm>
            <a:off x="825300" y="3436512"/>
            <a:ext cx="444423" cy="444423"/>
          </a:xfrm>
          <a:prstGeom prst="rect">
            <a:avLst/>
          </a:prstGeom>
          <a:ln>
            <a:noFill/>
          </a:ln>
        </p:spPr>
      </p:pic>
      <p:sp>
        <p:nvSpPr>
          <p:cNvPr id="12" name="TextBox 11">
            <a:extLst>
              <a:ext uri="{FF2B5EF4-FFF2-40B4-BE49-F238E27FC236}">
                <a16:creationId xmlns:a16="http://schemas.microsoft.com/office/drawing/2014/main" id="{F7DBE9B3-4704-671F-2CFE-FC4B473B8D4A}"/>
              </a:ext>
            </a:extLst>
          </p:cNvPr>
          <p:cNvSpPr txBox="1"/>
          <p:nvPr/>
        </p:nvSpPr>
        <p:spPr>
          <a:xfrm>
            <a:off x="669689" y="2685645"/>
            <a:ext cx="756938" cy="246221"/>
          </a:xfrm>
          <a:prstGeom prst="rect">
            <a:avLst/>
          </a:prstGeom>
          <a:noFill/>
        </p:spPr>
        <p:txBody>
          <a:bodyPr wrap="none" rtlCol="0">
            <a:spAutoFit/>
          </a:bodyPr>
          <a:lstStyle/>
          <a:p>
            <a:pPr algn="ctr"/>
            <a:r>
              <a:rPr lang="fr-BE" sz="1000"/>
              <a:t>Employeur</a:t>
            </a:r>
          </a:p>
        </p:txBody>
      </p:sp>
      <p:sp>
        <p:nvSpPr>
          <p:cNvPr id="13" name="TextBox 12">
            <a:extLst>
              <a:ext uri="{FF2B5EF4-FFF2-40B4-BE49-F238E27FC236}">
                <a16:creationId xmlns:a16="http://schemas.microsoft.com/office/drawing/2014/main" id="{9E650BA0-6F8C-8831-CE27-3A12A95D9E43}"/>
              </a:ext>
            </a:extLst>
          </p:cNvPr>
          <p:cNvSpPr txBox="1"/>
          <p:nvPr/>
        </p:nvSpPr>
        <p:spPr>
          <a:xfrm>
            <a:off x="567241" y="3880935"/>
            <a:ext cx="952505" cy="246221"/>
          </a:xfrm>
          <a:prstGeom prst="rect">
            <a:avLst/>
          </a:prstGeom>
          <a:noFill/>
        </p:spPr>
        <p:txBody>
          <a:bodyPr wrap="none" rtlCol="0">
            <a:spAutoFit/>
          </a:bodyPr>
          <a:lstStyle/>
          <a:p>
            <a:pPr algn="ctr"/>
            <a:r>
              <a:rPr lang="fr-BE" sz="1000"/>
              <a:t>Prestataire de service</a:t>
            </a:r>
          </a:p>
        </p:txBody>
      </p:sp>
      <p:cxnSp>
        <p:nvCxnSpPr>
          <p:cNvPr id="14" name="Straight Arrow Connector 13">
            <a:extLst>
              <a:ext uri="{FF2B5EF4-FFF2-40B4-BE49-F238E27FC236}">
                <a16:creationId xmlns:a16="http://schemas.microsoft.com/office/drawing/2014/main" id="{B5DB111C-CCE3-9BDB-EDA6-A0E5B4F728A9}"/>
              </a:ext>
            </a:extLst>
          </p:cNvPr>
          <p:cNvCxnSpPr>
            <a:stCxn id="12" idx="2"/>
            <a:endCxn id="11" idx="0"/>
          </p:cNvCxnSpPr>
          <p:nvPr/>
        </p:nvCxnSpPr>
        <p:spPr>
          <a:xfrm flipH="1">
            <a:off x="1047512" y="2931866"/>
            <a:ext cx="646" cy="5046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ylinder 14">
            <a:extLst>
              <a:ext uri="{FF2B5EF4-FFF2-40B4-BE49-F238E27FC236}">
                <a16:creationId xmlns:a16="http://schemas.microsoft.com/office/drawing/2014/main" id="{BF1673ED-A41F-DD14-B894-A9B1C105985B}"/>
              </a:ext>
            </a:extLst>
          </p:cNvPr>
          <p:cNvSpPr/>
          <p:nvPr/>
        </p:nvSpPr>
        <p:spPr>
          <a:xfrm>
            <a:off x="5682756" y="2265750"/>
            <a:ext cx="878225" cy="818914"/>
          </a:xfrm>
          <a:prstGeom prst="can">
            <a:avLst/>
          </a:prstGeom>
          <a:solidFill>
            <a:srgbClr val="5DC5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200"/>
              <a:t>Salaires &amp; prestations</a:t>
            </a:r>
          </a:p>
        </p:txBody>
      </p:sp>
      <p:sp>
        <p:nvSpPr>
          <p:cNvPr id="16" name="TextBox 15">
            <a:extLst>
              <a:ext uri="{FF2B5EF4-FFF2-40B4-BE49-F238E27FC236}">
                <a16:creationId xmlns:a16="http://schemas.microsoft.com/office/drawing/2014/main" id="{AC257C31-8B3F-AA73-B509-85D7DBA27494}"/>
              </a:ext>
            </a:extLst>
          </p:cNvPr>
          <p:cNvSpPr txBox="1"/>
          <p:nvPr/>
        </p:nvSpPr>
        <p:spPr>
          <a:xfrm>
            <a:off x="5101366" y="1444687"/>
            <a:ext cx="2247143" cy="646331"/>
          </a:xfrm>
          <a:prstGeom prst="rect">
            <a:avLst/>
          </a:prstGeom>
          <a:noFill/>
        </p:spPr>
        <p:txBody>
          <a:bodyPr wrap="square" rtlCol="0">
            <a:spAutoFit/>
          </a:bodyPr>
          <a:lstStyle/>
          <a:p>
            <a:pPr algn="ctr"/>
            <a:r>
              <a:rPr lang="fr-BE" dirty="0"/>
              <a:t>Couche centrale données et services</a:t>
            </a:r>
          </a:p>
        </p:txBody>
      </p:sp>
      <p:sp>
        <p:nvSpPr>
          <p:cNvPr id="17" name="TextBox 16">
            <a:extLst>
              <a:ext uri="{FF2B5EF4-FFF2-40B4-BE49-F238E27FC236}">
                <a16:creationId xmlns:a16="http://schemas.microsoft.com/office/drawing/2014/main" id="{309D9544-9464-76ED-A346-4BAA1960127A}"/>
              </a:ext>
            </a:extLst>
          </p:cNvPr>
          <p:cNvSpPr txBox="1"/>
          <p:nvPr/>
        </p:nvSpPr>
        <p:spPr>
          <a:xfrm>
            <a:off x="2141515" y="1533356"/>
            <a:ext cx="907621" cy="369332"/>
          </a:xfrm>
          <a:prstGeom prst="rect">
            <a:avLst/>
          </a:prstGeom>
          <a:noFill/>
        </p:spPr>
        <p:txBody>
          <a:bodyPr wrap="none" rtlCol="0">
            <a:spAutoFit/>
          </a:bodyPr>
          <a:lstStyle/>
          <a:p>
            <a:r>
              <a:rPr lang="fr-BE" cap="all" dirty="0">
                <a:solidFill>
                  <a:srgbClr val="476FB5"/>
                </a:solidFill>
              </a:rPr>
              <a:t>Entrée</a:t>
            </a:r>
          </a:p>
        </p:txBody>
      </p:sp>
      <p:sp>
        <p:nvSpPr>
          <p:cNvPr id="18" name="TextBox 17">
            <a:extLst>
              <a:ext uri="{FF2B5EF4-FFF2-40B4-BE49-F238E27FC236}">
                <a16:creationId xmlns:a16="http://schemas.microsoft.com/office/drawing/2014/main" id="{7D52BD44-B6B2-52A3-2F40-E367C4036753}"/>
              </a:ext>
            </a:extLst>
          </p:cNvPr>
          <p:cNvSpPr txBox="1"/>
          <p:nvPr/>
        </p:nvSpPr>
        <p:spPr>
          <a:xfrm>
            <a:off x="4155554" y="4084853"/>
            <a:ext cx="1497526" cy="261610"/>
          </a:xfrm>
          <a:prstGeom prst="rect">
            <a:avLst/>
          </a:prstGeom>
          <a:pattFill prst="dotDmnd">
            <a:fgClr>
              <a:schemeClr val="bg2">
                <a:lumMod val="60000"/>
                <a:lumOff val="40000"/>
              </a:schemeClr>
            </a:fgClr>
            <a:bgClr>
              <a:schemeClr val="bg1"/>
            </a:bgClr>
          </a:pattFill>
        </p:spPr>
        <p:txBody>
          <a:bodyPr wrap="none" rtlCol="0">
            <a:spAutoFit/>
          </a:bodyPr>
          <a:lstStyle/>
          <a:p>
            <a:r>
              <a:rPr lang="fr-BE" sz="1100" i="1">
                <a:solidFill>
                  <a:srgbClr val="476FB5"/>
                </a:solidFill>
              </a:rPr>
              <a:t>Validation de données</a:t>
            </a:r>
          </a:p>
        </p:txBody>
      </p:sp>
      <p:sp>
        <p:nvSpPr>
          <p:cNvPr id="19" name="TextBox 18">
            <a:extLst>
              <a:ext uri="{FF2B5EF4-FFF2-40B4-BE49-F238E27FC236}">
                <a16:creationId xmlns:a16="http://schemas.microsoft.com/office/drawing/2014/main" id="{7DEC6773-9512-0952-AE44-101E9C15D22C}"/>
              </a:ext>
            </a:extLst>
          </p:cNvPr>
          <p:cNvSpPr txBox="1"/>
          <p:nvPr/>
        </p:nvSpPr>
        <p:spPr>
          <a:xfrm>
            <a:off x="3990828" y="2513419"/>
            <a:ext cx="1422184" cy="430887"/>
          </a:xfrm>
          <a:prstGeom prst="rect">
            <a:avLst/>
          </a:prstGeom>
          <a:pattFill prst="dotDmnd">
            <a:fgClr>
              <a:schemeClr val="accent4">
                <a:lumMod val="40000"/>
                <a:lumOff val="60000"/>
              </a:schemeClr>
            </a:fgClr>
            <a:bgClr>
              <a:schemeClr val="bg1"/>
            </a:bgClr>
          </a:pattFill>
        </p:spPr>
        <p:txBody>
          <a:bodyPr wrap="none" rtlCol="0">
            <a:spAutoFit/>
          </a:bodyPr>
          <a:lstStyle/>
          <a:p>
            <a:r>
              <a:rPr lang="fr-BE" sz="1100" i="1" dirty="0">
                <a:solidFill>
                  <a:srgbClr val="476FB5"/>
                </a:solidFill>
              </a:rPr>
              <a:t>Architecture orientée </a:t>
            </a:r>
          </a:p>
          <a:p>
            <a:r>
              <a:rPr lang="fr-BE" sz="1100" i="1" dirty="0">
                <a:solidFill>
                  <a:srgbClr val="476FB5"/>
                </a:solidFill>
              </a:rPr>
              <a:t>événements</a:t>
            </a:r>
          </a:p>
        </p:txBody>
      </p:sp>
      <p:sp>
        <p:nvSpPr>
          <p:cNvPr id="20" name="TextBox 19">
            <a:extLst>
              <a:ext uri="{FF2B5EF4-FFF2-40B4-BE49-F238E27FC236}">
                <a16:creationId xmlns:a16="http://schemas.microsoft.com/office/drawing/2014/main" id="{31EFA19E-39CE-482A-E4AA-F7C23A94C033}"/>
              </a:ext>
            </a:extLst>
          </p:cNvPr>
          <p:cNvSpPr txBox="1"/>
          <p:nvPr/>
        </p:nvSpPr>
        <p:spPr>
          <a:xfrm>
            <a:off x="4497962" y="2987812"/>
            <a:ext cx="463588" cy="261610"/>
          </a:xfrm>
          <a:prstGeom prst="rect">
            <a:avLst/>
          </a:prstGeom>
          <a:pattFill prst="dotDmnd">
            <a:fgClr>
              <a:schemeClr val="accent4">
                <a:lumMod val="40000"/>
                <a:lumOff val="60000"/>
              </a:schemeClr>
            </a:fgClr>
            <a:bgClr>
              <a:schemeClr val="bg1"/>
            </a:bgClr>
          </a:pattFill>
        </p:spPr>
        <p:txBody>
          <a:bodyPr wrap="none" rtlCol="0">
            <a:spAutoFit/>
          </a:bodyPr>
          <a:lstStyle/>
          <a:p>
            <a:r>
              <a:rPr lang="fr-BE" sz="1100" i="1">
                <a:solidFill>
                  <a:srgbClr val="476FB5"/>
                </a:solidFill>
              </a:rPr>
              <a:t>API</a:t>
            </a:r>
          </a:p>
        </p:txBody>
      </p:sp>
      <p:sp>
        <p:nvSpPr>
          <p:cNvPr id="21" name="TextBox 20">
            <a:extLst>
              <a:ext uri="{FF2B5EF4-FFF2-40B4-BE49-F238E27FC236}">
                <a16:creationId xmlns:a16="http://schemas.microsoft.com/office/drawing/2014/main" id="{0181972D-EA0F-7412-FC51-BD8A69A519F1}"/>
              </a:ext>
            </a:extLst>
          </p:cNvPr>
          <p:cNvSpPr txBox="1"/>
          <p:nvPr/>
        </p:nvSpPr>
        <p:spPr>
          <a:xfrm>
            <a:off x="3757417" y="1508321"/>
            <a:ext cx="1433981" cy="769441"/>
          </a:xfrm>
          <a:prstGeom prst="rect">
            <a:avLst/>
          </a:prstGeom>
          <a:pattFill prst="dotDmnd">
            <a:fgClr>
              <a:schemeClr val="accent4">
                <a:lumMod val="40000"/>
                <a:lumOff val="60000"/>
              </a:schemeClr>
            </a:fgClr>
            <a:bgClr>
              <a:schemeClr val="bg1"/>
            </a:bgClr>
          </a:pattFill>
        </p:spPr>
        <p:txBody>
          <a:bodyPr wrap="square" rtlCol="0">
            <a:spAutoFit/>
          </a:bodyPr>
          <a:lstStyle/>
          <a:p>
            <a:endParaRPr lang="en-US" sz="1100" i="1">
              <a:solidFill>
                <a:srgbClr val="476FB5"/>
              </a:solidFill>
            </a:endParaRPr>
          </a:p>
          <a:p>
            <a:pPr algn="ctr"/>
            <a:r>
              <a:rPr lang="fr-BE" sz="1100" i="1">
                <a:solidFill>
                  <a:srgbClr val="476FB5"/>
                </a:solidFill>
              </a:rPr>
              <a:t>Porte d’accès</a:t>
            </a:r>
          </a:p>
          <a:p>
            <a:pPr algn="ctr"/>
            <a:r>
              <a:rPr lang="fr-BE" sz="1100" i="1">
                <a:solidFill>
                  <a:srgbClr val="476FB5"/>
                </a:solidFill>
              </a:rPr>
              <a:t>(Portail, ...)</a:t>
            </a:r>
          </a:p>
          <a:p>
            <a:endParaRPr lang="en-BE" sz="1100" i="1">
              <a:solidFill>
                <a:srgbClr val="476FB5"/>
              </a:solidFill>
            </a:endParaRPr>
          </a:p>
        </p:txBody>
      </p:sp>
      <p:sp>
        <p:nvSpPr>
          <p:cNvPr id="22" name="TextBox 21">
            <a:extLst>
              <a:ext uri="{FF2B5EF4-FFF2-40B4-BE49-F238E27FC236}">
                <a16:creationId xmlns:a16="http://schemas.microsoft.com/office/drawing/2014/main" id="{29B52B46-B88F-CD52-699F-8539A8D86FEA}"/>
              </a:ext>
            </a:extLst>
          </p:cNvPr>
          <p:cNvSpPr txBox="1"/>
          <p:nvPr/>
        </p:nvSpPr>
        <p:spPr>
          <a:xfrm>
            <a:off x="5109199" y="6445772"/>
            <a:ext cx="2079031" cy="338554"/>
          </a:xfrm>
          <a:prstGeom prst="rect">
            <a:avLst/>
          </a:prstGeom>
          <a:pattFill prst="pct5">
            <a:fgClr>
              <a:srgbClr val="C00000"/>
            </a:fgClr>
            <a:bgClr>
              <a:schemeClr val="bg1"/>
            </a:bgClr>
          </a:pattFill>
        </p:spPr>
        <p:txBody>
          <a:bodyPr wrap="none" rtlCol="0">
            <a:spAutoFit/>
          </a:bodyPr>
          <a:lstStyle/>
          <a:p>
            <a:r>
              <a:rPr lang="fr-BE" sz="1600" i="1">
                <a:solidFill>
                  <a:srgbClr val="476FB5"/>
                </a:solidFill>
              </a:rPr>
              <a:t>Règles métier centrales</a:t>
            </a:r>
          </a:p>
        </p:txBody>
      </p:sp>
      <p:sp>
        <p:nvSpPr>
          <p:cNvPr id="23" name="TextBox 22">
            <a:extLst>
              <a:ext uri="{FF2B5EF4-FFF2-40B4-BE49-F238E27FC236}">
                <a16:creationId xmlns:a16="http://schemas.microsoft.com/office/drawing/2014/main" id="{6199DE23-2072-8A41-D3D8-FB4F2AA6BEF2}"/>
              </a:ext>
            </a:extLst>
          </p:cNvPr>
          <p:cNvSpPr txBox="1"/>
          <p:nvPr/>
        </p:nvSpPr>
        <p:spPr>
          <a:xfrm>
            <a:off x="5492078" y="3127983"/>
            <a:ext cx="1136850" cy="253916"/>
          </a:xfrm>
          <a:prstGeom prst="rect">
            <a:avLst/>
          </a:prstGeom>
          <a:pattFill prst="pct5">
            <a:fgClr>
              <a:srgbClr val="C00000"/>
            </a:fgClr>
            <a:bgClr>
              <a:schemeClr val="bg1"/>
            </a:bgClr>
          </a:pattFill>
        </p:spPr>
        <p:txBody>
          <a:bodyPr wrap="none" rtlCol="0">
            <a:spAutoFit/>
          </a:bodyPr>
          <a:lstStyle/>
          <a:p>
            <a:r>
              <a:rPr lang="fr-BE" sz="1050" i="1">
                <a:solidFill>
                  <a:srgbClr val="476FB5"/>
                </a:solidFill>
              </a:rPr>
              <a:t>Vues employeur</a:t>
            </a:r>
          </a:p>
        </p:txBody>
      </p:sp>
      <p:sp>
        <p:nvSpPr>
          <p:cNvPr id="24" name="TextBox 23">
            <a:extLst>
              <a:ext uri="{FF2B5EF4-FFF2-40B4-BE49-F238E27FC236}">
                <a16:creationId xmlns:a16="http://schemas.microsoft.com/office/drawing/2014/main" id="{7CB3EDAD-F119-9FF3-5AF2-66ACF95C1503}"/>
              </a:ext>
            </a:extLst>
          </p:cNvPr>
          <p:cNvSpPr txBox="1"/>
          <p:nvPr/>
        </p:nvSpPr>
        <p:spPr>
          <a:xfrm>
            <a:off x="8779940" y="1533282"/>
            <a:ext cx="847668" cy="369332"/>
          </a:xfrm>
          <a:prstGeom prst="rect">
            <a:avLst/>
          </a:prstGeom>
          <a:noFill/>
        </p:spPr>
        <p:txBody>
          <a:bodyPr wrap="none" rtlCol="0">
            <a:spAutoFit/>
          </a:bodyPr>
          <a:lstStyle>
            <a:defPPr>
              <a:defRPr lang="en-US"/>
            </a:defPPr>
            <a:lvl1pPr>
              <a:defRPr>
                <a:solidFill>
                  <a:srgbClr val="476FB5"/>
                </a:solidFill>
              </a:defRPr>
            </a:lvl1pPr>
          </a:lstStyle>
          <a:p>
            <a:r>
              <a:rPr lang="fr-BE" dirty="0"/>
              <a:t>SORTIE</a:t>
            </a:r>
          </a:p>
        </p:txBody>
      </p:sp>
      <p:pic>
        <p:nvPicPr>
          <p:cNvPr id="25" name="Picture 24">
            <a:extLst>
              <a:ext uri="{FF2B5EF4-FFF2-40B4-BE49-F238E27FC236}">
                <a16:creationId xmlns:a16="http://schemas.microsoft.com/office/drawing/2014/main" id="{6F8893B4-5C17-B88D-CC57-5DA2080D250F}"/>
              </a:ext>
            </a:extLst>
          </p:cNvPr>
          <p:cNvPicPr>
            <a:picLocks noChangeAspect="1"/>
          </p:cNvPicPr>
          <p:nvPr/>
        </p:nvPicPr>
        <p:blipFill>
          <a:blip r:embed="rId2">
            <a:duotone>
              <a:srgbClr val="F7A600">
                <a:shade val="45000"/>
                <a:satMod val="135000"/>
              </a:srgbClr>
              <a:prstClr val="white"/>
            </a:duotone>
          </a:blip>
          <a:stretch>
            <a:fillRect/>
          </a:stretch>
        </p:blipFill>
        <p:spPr>
          <a:xfrm>
            <a:off x="11008784" y="2083167"/>
            <a:ext cx="444423" cy="444423"/>
          </a:xfrm>
          <a:prstGeom prst="rect">
            <a:avLst/>
          </a:prstGeom>
          <a:ln>
            <a:noFill/>
          </a:ln>
        </p:spPr>
      </p:pic>
      <p:pic>
        <p:nvPicPr>
          <p:cNvPr id="26" name="Picture 25">
            <a:extLst>
              <a:ext uri="{FF2B5EF4-FFF2-40B4-BE49-F238E27FC236}">
                <a16:creationId xmlns:a16="http://schemas.microsoft.com/office/drawing/2014/main" id="{FE279D9B-43A2-45A1-6699-F19210C9EC80}"/>
              </a:ext>
            </a:extLst>
          </p:cNvPr>
          <p:cNvPicPr>
            <a:picLocks noChangeAspect="1"/>
          </p:cNvPicPr>
          <p:nvPr/>
        </p:nvPicPr>
        <p:blipFill>
          <a:blip r:embed="rId2">
            <a:duotone>
              <a:srgbClr val="F7A600">
                <a:shade val="45000"/>
                <a:satMod val="135000"/>
              </a:srgbClr>
              <a:prstClr val="white"/>
            </a:duotone>
          </a:blip>
          <a:stretch>
            <a:fillRect/>
          </a:stretch>
        </p:blipFill>
        <p:spPr>
          <a:xfrm>
            <a:off x="10989152" y="3283748"/>
            <a:ext cx="444423" cy="444423"/>
          </a:xfrm>
          <a:prstGeom prst="rect">
            <a:avLst/>
          </a:prstGeom>
          <a:ln>
            <a:noFill/>
          </a:ln>
        </p:spPr>
      </p:pic>
      <p:sp>
        <p:nvSpPr>
          <p:cNvPr id="27" name="TextBox 26">
            <a:extLst>
              <a:ext uri="{FF2B5EF4-FFF2-40B4-BE49-F238E27FC236}">
                <a16:creationId xmlns:a16="http://schemas.microsoft.com/office/drawing/2014/main" id="{3F6DE02E-A591-64C9-234B-C9D2EFA4CA21}"/>
              </a:ext>
            </a:extLst>
          </p:cNvPr>
          <p:cNvSpPr txBox="1"/>
          <p:nvPr/>
        </p:nvSpPr>
        <p:spPr>
          <a:xfrm>
            <a:off x="10833541" y="2532881"/>
            <a:ext cx="756938" cy="246221"/>
          </a:xfrm>
          <a:prstGeom prst="rect">
            <a:avLst/>
          </a:prstGeom>
          <a:noFill/>
        </p:spPr>
        <p:txBody>
          <a:bodyPr wrap="none" rtlCol="0">
            <a:spAutoFit/>
          </a:bodyPr>
          <a:lstStyle/>
          <a:p>
            <a:pPr algn="ctr"/>
            <a:r>
              <a:rPr lang="fr-BE" sz="1000"/>
              <a:t>Employeur</a:t>
            </a:r>
          </a:p>
        </p:txBody>
      </p:sp>
      <p:sp>
        <p:nvSpPr>
          <p:cNvPr id="28" name="TextBox 27">
            <a:extLst>
              <a:ext uri="{FF2B5EF4-FFF2-40B4-BE49-F238E27FC236}">
                <a16:creationId xmlns:a16="http://schemas.microsoft.com/office/drawing/2014/main" id="{2461CC94-5BAF-B32F-F9B0-B182E7467546}"/>
              </a:ext>
            </a:extLst>
          </p:cNvPr>
          <p:cNvSpPr txBox="1"/>
          <p:nvPr/>
        </p:nvSpPr>
        <p:spPr>
          <a:xfrm>
            <a:off x="10731093" y="3728171"/>
            <a:ext cx="952505" cy="246221"/>
          </a:xfrm>
          <a:prstGeom prst="rect">
            <a:avLst/>
          </a:prstGeom>
          <a:noFill/>
        </p:spPr>
        <p:txBody>
          <a:bodyPr wrap="none" rtlCol="0">
            <a:spAutoFit/>
          </a:bodyPr>
          <a:lstStyle/>
          <a:p>
            <a:pPr algn="ctr"/>
            <a:r>
              <a:rPr lang="fr-BE" sz="1000"/>
              <a:t>Prestataire de service</a:t>
            </a:r>
          </a:p>
        </p:txBody>
      </p:sp>
      <p:cxnSp>
        <p:nvCxnSpPr>
          <p:cNvPr id="29" name="Straight Arrow Connector 28">
            <a:extLst>
              <a:ext uri="{FF2B5EF4-FFF2-40B4-BE49-F238E27FC236}">
                <a16:creationId xmlns:a16="http://schemas.microsoft.com/office/drawing/2014/main" id="{586EBE55-01DC-B937-2405-568A51E8B360}"/>
              </a:ext>
            </a:extLst>
          </p:cNvPr>
          <p:cNvCxnSpPr>
            <a:stCxn id="27" idx="2"/>
            <a:endCxn id="26" idx="0"/>
          </p:cNvCxnSpPr>
          <p:nvPr/>
        </p:nvCxnSpPr>
        <p:spPr>
          <a:xfrm flipH="1">
            <a:off x="11211364" y="2779102"/>
            <a:ext cx="646" cy="5046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Cylinder 129">
            <a:extLst>
              <a:ext uri="{FF2B5EF4-FFF2-40B4-BE49-F238E27FC236}">
                <a16:creationId xmlns:a16="http://schemas.microsoft.com/office/drawing/2014/main" id="{9EEDC277-F8DE-6577-175E-CA10AE5DA438}"/>
              </a:ext>
            </a:extLst>
          </p:cNvPr>
          <p:cNvSpPr/>
          <p:nvPr/>
        </p:nvSpPr>
        <p:spPr>
          <a:xfrm rot="5400000">
            <a:off x="8970036" y="2132059"/>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Salaires, prestations, cotisations</a:t>
            </a:r>
          </a:p>
        </p:txBody>
      </p:sp>
      <p:pic>
        <p:nvPicPr>
          <p:cNvPr id="31" name="Picture 30">
            <a:extLst>
              <a:ext uri="{FF2B5EF4-FFF2-40B4-BE49-F238E27FC236}">
                <a16:creationId xmlns:a16="http://schemas.microsoft.com/office/drawing/2014/main" id="{6626DB58-E41B-F0E3-45DC-F6C2E5360042}"/>
              </a:ext>
            </a:extLst>
          </p:cNvPr>
          <p:cNvPicPr>
            <a:picLocks noChangeAspect="1"/>
          </p:cNvPicPr>
          <p:nvPr/>
        </p:nvPicPr>
        <p:blipFill>
          <a:blip r:embed="rId2">
            <a:duotone>
              <a:srgbClr val="F7A600">
                <a:shade val="45000"/>
                <a:satMod val="135000"/>
              </a:srgbClr>
              <a:prstClr val="white"/>
            </a:duotone>
          </a:blip>
          <a:stretch>
            <a:fillRect/>
          </a:stretch>
        </p:blipFill>
        <p:spPr>
          <a:xfrm>
            <a:off x="10989152" y="4172594"/>
            <a:ext cx="444423" cy="444423"/>
          </a:xfrm>
          <a:prstGeom prst="rect">
            <a:avLst/>
          </a:prstGeom>
          <a:ln>
            <a:noFill/>
          </a:ln>
        </p:spPr>
      </p:pic>
      <p:pic>
        <p:nvPicPr>
          <p:cNvPr id="32" name="Picture 31">
            <a:extLst>
              <a:ext uri="{FF2B5EF4-FFF2-40B4-BE49-F238E27FC236}">
                <a16:creationId xmlns:a16="http://schemas.microsoft.com/office/drawing/2014/main" id="{561535EC-7A87-8D77-1A1C-A67B9A404064}"/>
              </a:ext>
            </a:extLst>
          </p:cNvPr>
          <p:cNvPicPr>
            <a:picLocks noChangeAspect="1"/>
          </p:cNvPicPr>
          <p:nvPr/>
        </p:nvPicPr>
        <p:blipFill>
          <a:blip r:embed="rId2">
            <a:duotone>
              <a:srgbClr val="F7A600">
                <a:shade val="45000"/>
                <a:satMod val="135000"/>
              </a:srgbClr>
              <a:prstClr val="white"/>
            </a:duotone>
          </a:blip>
          <a:stretch>
            <a:fillRect/>
          </a:stretch>
        </p:blipFill>
        <p:spPr>
          <a:xfrm>
            <a:off x="11332760" y="4846321"/>
            <a:ext cx="444423" cy="444423"/>
          </a:xfrm>
          <a:prstGeom prst="rect">
            <a:avLst/>
          </a:prstGeom>
          <a:ln>
            <a:noFill/>
          </a:ln>
        </p:spPr>
      </p:pic>
      <p:pic>
        <p:nvPicPr>
          <p:cNvPr id="33" name="Picture 32">
            <a:extLst>
              <a:ext uri="{FF2B5EF4-FFF2-40B4-BE49-F238E27FC236}">
                <a16:creationId xmlns:a16="http://schemas.microsoft.com/office/drawing/2014/main" id="{59438CC3-C0F7-DDCE-C812-3557F310F895}"/>
              </a:ext>
            </a:extLst>
          </p:cNvPr>
          <p:cNvPicPr>
            <a:picLocks noChangeAspect="1"/>
          </p:cNvPicPr>
          <p:nvPr/>
        </p:nvPicPr>
        <p:blipFill>
          <a:blip r:embed="rId2">
            <a:duotone>
              <a:srgbClr val="F7A600">
                <a:shade val="45000"/>
                <a:satMod val="135000"/>
              </a:srgbClr>
              <a:prstClr val="white"/>
            </a:duotone>
          </a:blip>
          <a:stretch>
            <a:fillRect/>
          </a:stretch>
        </p:blipFill>
        <p:spPr>
          <a:xfrm>
            <a:off x="10545969" y="4797152"/>
            <a:ext cx="444423" cy="444423"/>
          </a:xfrm>
          <a:prstGeom prst="rect">
            <a:avLst/>
          </a:prstGeom>
          <a:ln>
            <a:noFill/>
          </a:ln>
        </p:spPr>
      </p:pic>
      <p:sp>
        <p:nvSpPr>
          <p:cNvPr id="34" name="TextBox 33">
            <a:extLst>
              <a:ext uri="{FF2B5EF4-FFF2-40B4-BE49-F238E27FC236}">
                <a16:creationId xmlns:a16="http://schemas.microsoft.com/office/drawing/2014/main" id="{E25565E1-32A6-AEFC-B536-990C8D123D0A}"/>
              </a:ext>
            </a:extLst>
          </p:cNvPr>
          <p:cNvSpPr txBox="1"/>
          <p:nvPr/>
        </p:nvSpPr>
        <p:spPr>
          <a:xfrm>
            <a:off x="10960468" y="4600100"/>
            <a:ext cx="420308" cy="246221"/>
          </a:xfrm>
          <a:prstGeom prst="rect">
            <a:avLst/>
          </a:prstGeom>
          <a:noFill/>
        </p:spPr>
        <p:txBody>
          <a:bodyPr wrap="none" rtlCol="0">
            <a:spAutoFit/>
          </a:bodyPr>
          <a:lstStyle/>
          <a:p>
            <a:pPr algn="ctr"/>
            <a:r>
              <a:rPr lang="fr-BE" sz="1000"/>
              <a:t>IPSS</a:t>
            </a:r>
          </a:p>
        </p:txBody>
      </p:sp>
      <p:sp>
        <p:nvSpPr>
          <p:cNvPr id="35" name="TextBox 34">
            <a:extLst>
              <a:ext uri="{FF2B5EF4-FFF2-40B4-BE49-F238E27FC236}">
                <a16:creationId xmlns:a16="http://schemas.microsoft.com/office/drawing/2014/main" id="{48BD63BE-66DE-BC55-BE98-8B19739B3215}"/>
              </a:ext>
            </a:extLst>
          </p:cNvPr>
          <p:cNvSpPr txBox="1"/>
          <p:nvPr/>
        </p:nvSpPr>
        <p:spPr>
          <a:xfrm>
            <a:off x="10304956" y="5241575"/>
            <a:ext cx="864339" cy="400110"/>
          </a:xfrm>
          <a:prstGeom prst="rect">
            <a:avLst/>
          </a:prstGeom>
          <a:noFill/>
        </p:spPr>
        <p:txBody>
          <a:bodyPr wrap="none" rtlCol="0">
            <a:spAutoFit/>
          </a:bodyPr>
          <a:lstStyle/>
          <a:p>
            <a:pPr algn="ctr"/>
            <a:r>
              <a:rPr lang="fr-BE" sz="1000" dirty="0"/>
              <a:t>Institutions</a:t>
            </a:r>
          </a:p>
          <a:p>
            <a:pPr algn="ctr"/>
            <a:r>
              <a:rPr lang="fr-BE" sz="1000" dirty="0"/>
              <a:t>coopérantes</a:t>
            </a:r>
          </a:p>
        </p:txBody>
      </p:sp>
      <p:sp>
        <p:nvSpPr>
          <p:cNvPr id="36" name="TextBox 35">
            <a:extLst>
              <a:ext uri="{FF2B5EF4-FFF2-40B4-BE49-F238E27FC236}">
                <a16:creationId xmlns:a16="http://schemas.microsoft.com/office/drawing/2014/main" id="{A1FF94D5-686A-B721-9521-E761FBDD08FE}"/>
              </a:ext>
            </a:extLst>
          </p:cNvPr>
          <p:cNvSpPr txBox="1"/>
          <p:nvPr/>
        </p:nvSpPr>
        <p:spPr>
          <a:xfrm>
            <a:off x="11150853" y="5237707"/>
            <a:ext cx="808235" cy="400110"/>
          </a:xfrm>
          <a:prstGeom prst="rect">
            <a:avLst/>
          </a:prstGeom>
          <a:noFill/>
        </p:spPr>
        <p:txBody>
          <a:bodyPr wrap="none" rtlCol="0">
            <a:spAutoFit/>
          </a:bodyPr>
          <a:lstStyle/>
          <a:p>
            <a:pPr algn="ctr"/>
            <a:r>
              <a:rPr lang="fr-BE" sz="1000" dirty="0"/>
              <a:t>Partenaires </a:t>
            </a:r>
          </a:p>
          <a:p>
            <a:pPr algn="ctr"/>
            <a:r>
              <a:rPr lang="fr-BE" sz="1000" dirty="0"/>
              <a:t>fédéraux</a:t>
            </a:r>
          </a:p>
        </p:txBody>
      </p:sp>
      <p:pic>
        <p:nvPicPr>
          <p:cNvPr id="37" name="Picture 36">
            <a:extLst>
              <a:ext uri="{FF2B5EF4-FFF2-40B4-BE49-F238E27FC236}">
                <a16:creationId xmlns:a16="http://schemas.microsoft.com/office/drawing/2014/main" id="{8195C8AB-0C41-3E85-6EDE-4AAF4E321A12}"/>
              </a:ext>
            </a:extLst>
          </p:cNvPr>
          <p:cNvPicPr>
            <a:picLocks noChangeAspect="1"/>
          </p:cNvPicPr>
          <p:nvPr/>
        </p:nvPicPr>
        <p:blipFill>
          <a:blip r:embed="rId2">
            <a:duotone>
              <a:srgbClr val="F7A600">
                <a:shade val="45000"/>
                <a:satMod val="135000"/>
              </a:srgbClr>
              <a:prstClr val="white"/>
            </a:duotone>
          </a:blip>
          <a:stretch>
            <a:fillRect/>
          </a:stretch>
        </p:blipFill>
        <p:spPr>
          <a:xfrm>
            <a:off x="10989152" y="5538088"/>
            <a:ext cx="444423" cy="444423"/>
          </a:xfrm>
          <a:prstGeom prst="rect">
            <a:avLst/>
          </a:prstGeom>
          <a:ln>
            <a:noFill/>
          </a:ln>
        </p:spPr>
      </p:pic>
      <p:sp>
        <p:nvSpPr>
          <p:cNvPr id="39" name="TextBox 38">
            <a:extLst>
              <a:ext uri="{FF2B5EF4-FFF2-40B4-BE49-F238E27FC236}">
                <a16:creationId xmlns:a16="http://schemas.microsoft.com/office/drawing/2014/main" id="{125FF77C-065C-FD0D-5B90-F0EB87C30A3D}"/>
              </a:ext>
            </a:extLst>
          </p:cNvPr>
          <p:cNvSpPr txBox="1"/>
          <p:nvPr/>
        </p:nvSpPr>
        <p:spPr>
          <a:xfrm>
            <a:off x="10838351" y="5917569"/>
            <a:ext cx="779380" cy="400110"/>
          </a:xfrm>
          <a:prstGeom prst="rect">
            <a:avLst/>
          </a:prstGeom>
          <a:noFill/>
        </p:spPr>
        <p:txBody>
          <a:bodyPr wrap="none" rtlCol="0">
            <a:spAutoFit/>
          </a:bodyPr>
          <a:lstStyle/>
          <a:p>
            <a:pPr algn="ctr"/>
            <a:r>
              <a:rPr lang="fr-BE" sz="1000" dirty="0"/>
              <a:t>Partenaires</a:t>
            </a:r>
          </a:p>
          <a:p>
            <a:pPr algn="ctr"/>
            <a:r>
              <a:rPr lang="fr-BE" sz="1000" dirty="0"/>
              <a:t>régionaux</a:t>
            </a:r>
          </a:p>
        </p:txBody>
      </p:sp>
      <p:sp>
        <p:nvSpPr>
          <p:cNvPr id="40" name="Cylinder 129">
            <a:extLst>
              <a:ext uri="{FF2B5EF4-FFF2-40B4-BE49-F238E27FC236}">
                <a16:creationId xmlns:a16="http://schemas.microsoft.com/office/drawing/2014/main" id="{6A7278C8-5914-9340-4520-9CA2AC0E6C50}"/>
              </a:ext>
            </a:extLst>
          </p:cNvPr>
          <p:cNvSpPr/>
          <p:nvPr/>
        </p:nvSpPr>
        <p:spPr>
          <a:xfrm rot="5400000">
            <a:off x="2654816" y="4120489"/>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Autre type de revenu</a:t>
            </a:r>
          </a:p>
        </p:txBody>
      </p:sp>
      <p:pic>
        <p:nvPicPr>
          <p:cNvPr id="41" name="Picture 40">
            <a:extLst>
              <a:ext uri="{FF2B5EF4-FFF2-40B4-BE49-F238E27FC236}">
                <a16:creationId xmlns:a16="http://schemas.microsoft.com/office/drawing/2014/main" id="{939EB444-5264-C31C-DAB0-695077EE9D63}"/>
              </a:ext>
            </a:extLst>
          </p:cNvPr>
          <p:cNvPicPr>
            <a:picLocks noChangeAspect="1"/>
          </p:cNvPicPr>
          <p:nvPr/>
        </p:nvPicPr>
        <p:blipFill>
          <a:blip r:embed="rId2">
            <a:duotone>
              <a:srgbClr val="F7A600">
                <a:shade val="45000"/>
                <a:satMod val="135000"/>
              </a:srgbClr>
              <a:prstClr val="white"/>
            </a:duotone>
          </a:blip>
          <a:stretch>
            <a:fillRect/>
          </a:stretch>
        </p:blipFill>
        <p:spPr>
          <a:xfrm>
            <a:off x="882510" y="4315198"/>
            <a:ext cx="444423" cy="444423"/>
          </a:xfrm>
          <a:prstGeom prst="rect">
            <a:avLst/>
          </a:prstGeom>
          <a:ln>
            <a:noFill/>
          </a:ln>
        </p:spPr>
      </p:pic>
      <p:pic>
        <p:nvPicPr>
          <p:cNvPr id="42" name="Picture 41">
            <a:extLst>
              <a:ext uri="{FF2B5EF4-FFF2-40B4-BE49-F238E27FC236}">
                <a16:creationId xmlns:a16="http://schemas.microsoft.com/office/drawing/2014/main" id="{D422194B-4EAB-6397-602C-9DDAA6A8C984}"/>
              </a:ext>
            </a:extLst>
          </p:cNvPr>
          <p:cNvPicPr>
            <a:picLocks noChangeAspect="1"/>
          </p:cNvPicPr>
          <p:nvPr/>
        </p:nvPicPr>
        <p:blipFill>
          <a:blip r:embed="rId2">
            <a:duotone>
              <a:srgbClr val="F7A600">
                <a:shade val="45000"/>
                <a:satMod val="135000"/>
              </a:srgbClr>
              <a:prstClr val="white"/>
            </a:duotone>
          </a:blip>
          <a:stretch>
            <a:fillRect/>
          </a:stretch>
        </p:blipFill>
        <p:spPr>
          <a:xfrm>
            <a:off x="711413" y="5043625"/>
            <a:ext cx="444423" cy="444423"/>
          </a:xfrm>
          <a:prstGeom prst="rect">
            <a:avLst/>
          </a:prstGeom>
          <a:ln>
            <a:noFill/>
          </a:ln>
        </p:spPr>
      </p:pic>
      <p:sp>
        <p:nvSpPr>
          <p:cNvPr id="43" name="TextBox 42">
            <a:extLst>
              <a:ext uri="{FF2B5EF4-FFF2-40B4-BE49-F238E27FC236}">
                <a16:creationId xmlns:a16="http://schemas.microsoft.com/office/drawing/2014/main" id="{40A9249B-C3A7-EBE7-1693-B3065D9106DE}"/>
              </a:ext>
            </a:extLst>
          </p:cNvPr>
          <p:cNvSpPr txBox="1"/>
          <p:nvPr/>
        </p:nvSpPr>
        <p:spPr>
          <a:xfrm>
            <a:off x="875581" y="4764912"/>
            <a:ext cx="420308" cy="246221"/>
          </a:xfrm>
          <a:prstGeom prst="rect">
            <a:avLst/>
          </a:prstGeom>
          <a:noFill/>
        </p:spPr>
        <p:txBody>
          <a:bodyPr wrap="none" rtlCol="0">
            <a:spAutoFit/>
          </a:bodyPr>
          <a:lstStyle/>
          <a:p>
            <a:pPr algn="ctr"/>
            <a:r>
              <a:rPr lang="fr-BE" sz="1000"/>
              <a:t>IPSS</a:t>
            </a:r>
          </a:p>
        </p:txBody>
      </p:sp>
      <p:sp>
        <p:nvSpPr>
          <p:cNvPr id="44" name="TextBox 43">
            <a:extLst>
              <a:ext uri="{FF2B5EF4-FFF2-40B4-BE49-F238E27FC236}">
                <a16:creationId xmlns:a16="http://schemas.microsoft.com/office/drawing/2014/main" id="{1C7CC34D-0E84-21E3-B71F-C4D82704B65A}"/>
              </a:ext>
            </a:extLst>
          </p:cNvPr>
          <p:cNvSpPr txBox="1"/>
          <p:nvPr/>
        </p:nvSpPr>
        <p:spPr>
          <a:xfrm>
            <a:off x="511869" y="5488048"/>
            <a:ext cx="835485" cy="400110"/>
          </a:xfrm>
          <a:prstGeom prst="rect">
            <a:avLst/>
          </a:prstGeom>
          <a:noFill/>
        </p:spPr>
        <p:txBody>
          <a:bodyPr wrap="none" rtlCol="0">
            <a:spAutoFit/>
          </a:bodyPr>
          <a:lstStyle/>
          <a:p>
            <a:pPr algn="ctr"/>
            <a:r>
              <a:rPr lang="fr-BE" sz="1000" dirty="0"/>
              <a:t>Institutions </a:t>
            </a:r>
          </a:p>
          <a:p>
            <a:pPr algn="ctr"/>
            <a:r>
              <a:rPr lang="fr-BE" sz="1000" dirty="0"/>
              <a:t>coopérantes</a:t>
            </a:r>
          </a:p>
        </p:txBody>
      </p:sp>
      <p:pic>
        <p:nvPicPr>
          <p:cNvPr id="45" name="Picture 44">
            <a:extLst>
              <a:ext uri="{FF2B5EF4-FFF2-40B4-BE49-F238E27FC236}">
                <a16:creationId xmlns:a16="http://schemas.microsoft.com/office/drawing/2014/main" id="{A18AC6D8-E90E-4EF4-3E3B-97E5C78BF50B}"/>
              </a:ext>
            </a:extLst>
          </p:cNvPr>
          <p:cNvPicPr>
            <a:picLocks noChangeAspect="1"/>
          </p:cNvPicPr>
          <p:nvPr/>
        </p:nvPicPr>
        <p:blipFill>
          <a:blip r:embed="rId2">
            <a:duotone>
              <a:srgbClr val="F7A600">
                <a:shade val="45000"/>
                <a:satMod val="135000"/>
              </a:srgbClr>
              <a:prstClr val="white"/>
            </a:duotone>
          </a:blip>
          <a:stretch>
            <a:fillRect/>
          </a:stretch>
        </p:blipFill>
        <p:spPr>
          <a:xfrm>
            <a:off x="1244575" y="5559655"/>
            <a:ext cx="444423" cy="444423"/>
          </a:xfrm>
          <a:prstGeom prst="rect">
            <a:avLst/>
          </a:prstGeom>
          <a:ln>
            <a:noFill/>
          </a:ln>
        </p:spPr>
      </p:pic>
      <p:sp>
        <p:nvSpPr>
          <p:cNvPr id="46" name="TextBox 45">
            <a:extLst>
              <a:ext uri="{FF2B5EF4-FFF2-40B4-BE49-F238E27FC236}">
                <a16:creationId xmlns:a16="http://schemas.microsoft.com/office/drawing/2014/main" id="{412FD1F6-EC1D-AC70-C12D-4F47A06DED76}"/>
              </a:ext>
            </a:extLst>
          </p:cNvPr>
          <p:cNvSpPr txBox="1"/>
          <p:nvPr/>
        </p:nvSpPr>
        <p:spPr>
          <a:xfrm>
            <a:off x="1150028" y="6004078"/>
            <a:ext cx="625492" cy="246221"/>
          </a:xfrm>
          <a:prstGeom prst="rect">
            <a:avLst/>
          </a:prstGeom>
          <a:noFill/>
        </p:spPr>
        <p:txBody>
          <a:bodyPr wrap="none" rtlCol="0">
            <a:spAutoFit/>
          </a:bodyPr>
          <a:lstStyle/>
          <a:p>
            <a:pPr algn="ctr"/>
            <a:r>
              <a:rPr lang="fr-BE" sz="1000"/>
              <a:t>Autres ?</a:t>
            </a:r>
          </a:p>
        </p:txBody>
      </p:sp>
      <p:sp>
        <p:nvSpPr>
          <p:cNvPr id="47" name="TextBox 46">
            <a:extLst>
              <a:ext uri="{FF2B5EF4-FFF2-40B4-BE49-F238E27FC236}">
                <a16:creationId xmlns:a16="http://schemas.microsoft.com/office/drawing/2014/main" id="{0C71DF34-9326-6226-3CDF-4FA0CF838AF7}"/>
              </a:ext>
            </a:extLst>
          </p:cNvPr>
          <p:cNvSpPr txBox="1"/>
          <p:nvPr/>
        </p:nvSpPr>
        <p:spPr>
          <a:xfrm>
            <a:off x="1644375" y="2142898"/>
            <a:ext cx="2350323" cy="430887"/>
          </a:xfrm>
          <a:prstGeom prst="rect">
            <a:avLst/>
          </a:prstGeom>
          <a:pattFill prst="dotDmnd">
            <a:fgClr>
              <a:srgbClr val="FFC000"/>
            </a:fgClr>
            <a:bgClr>
              <a:schemeClr val="bg1"/>
            </a:bgClr>
          </a:pattFill>
        </p:spPr>
        <p:txBody>
          <a:bodyPr wrap="none" rtlCol="0">
            <a:spAutoFit/>
          </a:bodyPr>
          <a:lstStyle/>
          <a:p>
            <a:r>
              <a:rPr lang="fr-BE" sz="1100" i="1">
                <a:solidFill>
                  <a:srgbClr val="476FB5"/>
                </a:solidFill>
              </a:rPr>
              <a:t>Fréquence couplée à </a:t>
            </a:r>
          </a:p>
          <a:p>
            <a:r>
              <a:rPr lang="fr-BE" sz="1100" i="1">
                <a:solidFill>
                  <a:srgbClr val="476FB5"/>
                </a:solidFill>
              </a:rPr>
              <a:t>moment calcul du salaire / paiement </a:t>
            </a:r>
          </a:p>
        </p:txBody>
      </p:sp>
      <p:sp>
        <p:nvSpPr>
          <p:cNvPr id="48" name="TextBox 47">
            <a:extLst>
              <a:ext uri="{FF2B5EF4-FFF2-40B4-BE49-F238E27FC236}">
                <a16:creationId xmlns:a16="http://schemas.microsoft.com/office/drawing/2014/main" id="{F23D83A8-7CF8-1BA7-40B0-1C2C4678ED2B}"/>
              </a:ext>
            </a:extLst>
          </p:cNvPr>
          <p:cNvSpPr txBox="1"/>
          <p:nvPr/>
        </p:nvSpPr>
        <p:spPr>
          <a:xfrm>
            <a:off x="1803590" y="3838474"/>
            <a:ext cx="2549096"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Données réelles / calcul limité</a:t>
            </a:r>
          </a:p>
        </p:txBody>
      </p:sp>
      <p:sp>
        <p:nvSpPr>
          <p:cNvPr id="49" name="TextBox 48">
            <a:extLst>
              <a:ext uri="{FF2B5EF4-FFF2-40B4-BE49-F238E27FC236}">
                <a16:creationId xmlns:a16="http://schemas.microsoft.com/office/drawing/2014/main" id="{5B725695-E8A2-494A-06A2-2F7564947F04}"/>
              </a:ext>
            </a:extLst>
          </p:cNvPr>
          <p:cNvSpPr txBox="1"/>
          <p:nvPr/>
        </p:nvSpPr>
        <p:spPr>
          <a:xfrm>
            <a:off x="2254638" y="4510993"/>
            <a:ext cx="2460930"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Agrégation limitée / granularité fine</a:t>
            </a:r>
          </a:p>
        </p:txBody>
      </p:sp>
      <p:sp>
        <p:nvSpPr>
          <p:cNvPr id="50" name="TextBox 49">
            <a:extLst>
              <a:ext uri="{FF2B5EF4-FFF2-40B4-BE49-F238E27FC236}">
                <a16:creationId xmlns:a16="http://schemas.microsoft.com/office/drawing/2014/main" id="{1EB1B7C2-43CB-A26D-1565-4EC150C64BF5}"/>
              </a:ext>
            </a:extLst>
          </p:cNvPr>
          <p:cNvSpPr txBox="1"/>
          <p:nvPr/>
        </p:nvSpPr>
        <p:spPr>
          <a:xfrm>
            <a:off x="7918334" y="2138551"/>
            <a:ext cx="1287532"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Données dérivées</a:t>
            </a:r>
          </a:p>
        </p:txBody>
      </p:sp>
      <p:sp>
        <p:nvSpPr>
          <p:cNvPr id="51" name="TextBox 50">
            <a:extLst>
              <a:ext uri="{FF2B5EF4-FFF2-40B4-BE49-F238E27FC236}">
                <a16:creationId xmlns:a16="http://schemas.microsoft.com/office/drawing/2014/main" id="{9812330F-E303-F28E-2E12-B97D64BA2BA1}"/>
              </a:ext>
            </a:extLst>
          </p:cNvPr>
          <p:cNvSpPr txBox="1"/>
          <p:nvPr/>
        </p:nvSpPr>
        <p:spPr>
          <a:xfrm>
            <a:off x="8117267" y="3987892"/>
            <a:ext cx="2177199"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dirty="0"/>
              <a:t>Services à valeur ajoutée</a:t>
            </a:r>
          </a:p>
        </p:txBody>
      </p:sp>
      <p:sp>
        <p:nvSpPr>
          <p:cNvPr id="52" name="TextBox 51">
            <a:extLst>
              <a:ext uri="{FF2B5EF4-FFF2-40B4-BE49-F238E27FC236}">
                <a16:creationId xmlns:a16="http://schemas.microsoft.com/office/drawing/2014/main" id="{21839C1F-1950-732C-98DE-5EE41ED557E9}"/>
              </a:ext>
            </a:extLst>
          </p:cNvPr>
          <p:cNvSpPr txBox="1"/>
          <p:nvPr/>
        </p:nvSpPr>
        <p:spPr>
          <a:xfrm>
            <a:off x="8731306" y="3522650"/>
            <a:ext cx="1584088"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Usage multifonctionnel</a:t>
            </a:r>
          </a:p>
        </p:txBody>
      </p:sp>
      <p:sp>
        <p:nvSpPr>
          <p:cNvPr id="53" name="TextBox 52">
            <a:extLst>
              <a:ext uri="{FF2B5EF4-FFF2-40B4-BE49-F238E27FC236}">
                <a16:creationId xmlns:a16="http://schemas.microsoft.com/office/drawing/2014/main" id="{8FAC7B75-3423-D536-E29B-5AA5918ACFA7}"/>
              </a:ext>
            </a:extLst>
          </p:cNvPr>
          <p:cNvSpPr txBox="1"/>
          <p:nvPr/>
        </p:nvSpPr>
        <p:spPr>
          <a:xfrm>
            <a:off x="8594188" y="2594653"/>
            <a:ext cx="1930337"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Application de la réglementation</a:t>
            </a:r>
          </a:p>
        </p:txBody>
      </p:sp>
      <p:sp>
        <p:nvSpPr>
          <p:cNvPr id="54" name="Cylinder 129">
            <a:extLst>
              <a:ext uri="{FF2B5EF4-FFF2-40B4-BE49-F238E27FC236}">
                <a16:creationId xmlns:a16="http://schemas.microsoft.com/office/drawing/2014/main" id="{F1AD7E56-E6E5-B041-BF04-A2E17C2C7948}"/>
              </a:ext>
            </a:extLst>
          </p:cNvPr>
          <p:cNvSpPr/>
          <p:nvPr/>
        </p:nvSpPr>
        <p:spPr>
          <a:xfrm rot="5400000">
            <a:off x="8970036" y="3407066"/>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Salaires, prestations, cotisations</a:t>
            </a:r>
          </a:p>
        </p:txBody>
      </p:sp>
      <p:sp>
        <p:nvSpPr>
          <p:cNvPr id="55" name="Cylinder 129">
            <a:extLst>
              <a:ext uri="{FF2B5EF4-FFF2-40B4-BE49-F238E27FC236}">
                <a16:creationId xmlns:a16="http://schemas.microsoft.com/office/drawing/2014/main" id="{1139E969-4A4A-D17D-49F6-3AA6C9F8C0A5}"/>
              </a:ext>
            </a:extLst>
          </p:cNvPr>
          <p:cNvSpPr/>
          <p:nvPr/>
        </p:nvSpPr>
        <p:spPr>
          <a:xfrm rot="5400000">
            <a:off x="8960928" y="4136477"/>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Autre type de revenu</a:t>
            </a:r>
          </a:p>
        </p:txBody>
      </p:sp>
      <p:sp>
        <p:nvSpPr>
          <p:cNvPr id="56" name="Star: 5 Points 55">
            <a:extLst>
              <a:ext uri="{FF2B5EF4-FFF2-40B4-BE49-F238E27FC236}">
                <a16:creationId xmlns:a16="http://schemas.microsoft.com/office/drawing/2014/main" id="{30544854-2A80-87FB-6D59-1A0B500AC965}"/>
              </a:ext>
            </a:extLst>
          </p:cNvPr>
          <p:cNvSpPr/>
          <p:nvPr/>
        </p:nvSpPr>
        <p:spPr>
          <a:xfrm>
            <a:off x="196030" y="3015454"/>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7" name="Star: 5 Points 56">
            <a:extLst>
              <a:ext uri="{FF2B5EF4-FFF2-40B4-BE49-F238E27FC236}">
                <a16:creationId xmlns:a16="http://schemas.microsoft.com/office/drawing/2014/main" id="{55B925C3-8D8E-67C2-3F37-05AF34894DD6}"/>
              </a:ext>
            </a:extLst>
          </p:cNvPr>
          <p:cNvSpPr/>
          <p:nvPr/>
        </p:nvSpPr>
        <p:spPr>
          <a:xfrm>
            <a:off x="180574" y="4671319"/>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dirty="0"/>
          </a:p>
        </p:txBody>
      </p:sp>
      <p:sp>
        <p:nvSpPr>
          <p:cNvPr id="58" name="Star: 5 Points 57">
            <a:extLst>
              <a:ext uri="{FF2B5EF4-FFF2-40B4-BE49-F238E27FC236}">
                <a16:creationId xmlns:a16="http://schemas.microsoft.com/office/drawing/2014/main" id="{38575EB5-657D-6989-D6EC-169FB8261CF5}"/>
              </a:ext>
            </a:extLst>
          </p:cNvPr>
          <p:cNvSpPr/>
          <p:nvPr/>
        </p:nvSpPr>
        <p:spPr>
          <a:xfrm>
            <a:off x="11566450" y="2723682"/>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Star: 5 Points 58">
            <a:extLst>
              <a:ext uri="{FF2B5EF4-FFF2-40B4-BE49-F238E27FC236}">
                <a16:creationId xmlns:a16="http://schemas.microsoft.com/office/drawing/2014/main" id="{FA65EB64-EA77-1644-510D-DAC539CA7284}"/>
              </a:ext>
            </a:extLst>
          </p:cNvPr>
          <p:cNvSpPr/>
          <p:nvPr/>
        </p:nvSpPr>
        <p:spPr>
          <a:xfrm>
            <a:off x="11581124" y="5645065"/>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0" name="TextBox 59">
            <a:extLst>
              <a:ext uri="{FF2B5EF4-FFF2-40B4-BE49-F238E27FC236}">
                <a16:creationId xmlns:a16="http://schemas.microsoft.com/office/drawing/2014/main" id="{E02E1202-7E59-9928-5C77-6FCA46E28748}"/>
              </a:ext>
            </a:extLst>
          </p:cNvPr>
          <p:cNvSpPr txBox="1"/>
          <p:nvPr/>
        </p:nvSpPr>
        <p:spPr>
          <a:xfrm>
            <a:off x="14129" y="3381766"/>
            <a:ext cx="802720" cy="369332"/>
          </a:xfrm>
          <a:prstGeom prst="rect">
            <a:avLst/>
          </a:prstGeom>
          <a:noFill/>
        </p:spPr>
        <p:txBody>
          <a:bodyPr wrap="none" rtlCol="0">
            <a:spAutoFit/>
          </a:bodyPr>
          <a:lstStyle/>
          <a:p>
            <a:r>
              <a:rPr lang="fr-BE">
                <a:solidFill>
                  <a:srgbClr val="476FB5"/>
                </a:solidFill>
              </a:rPr>
              <a:t>events</a:t>
            </a:r>
          </a:p>
        </p:txBody>
      </p:sp>
      <p:sp>
        <p:nvSpPr>
          <p:cNvPr id="61" name="TextBox 60">
            <a:extLst>
              <a:ext uri="{FF2B5EF4-FFF2-40B4-BE49-F238E27FC236}">
                <a16:creationId xmlns:a16="http://schemas.microsoft.com/office/drawing/2014/main" id="{3837E72D-D675-9443-7A3E-A543B1AECAA6}"/>
              </a:ext>
            </a:extLst>
          </p:cNvPr>
          <p:cNvSpPr txBox="1"/>
          <p:nvPr/>
        </p:nvSpPr>
        <p:spPr>
          <a:xfrm>
            <a:off x="-24680" y="5003884"/>
            <a:ext cx="802720" cy="369332"/>
          </a:xfrm>
          <a:prstGeom prst="rect">
            <a:avLst/>
          </a:prstGeom>
          <a:noFill/>
        </p:spPr>
        <p:txBody>
          <a:bodyPr wrap="none" rtlCol="0">
            <a:spAutoFit/>
          </a:bodyPr>
          <a:lstStyle/>
          <a:p>
            <a:r>
              <a:rPr lang="fr-BE">
                <a:solidFill>
                  <a:srgbClr val="476FB5"/>
                </a:solidFill>
              </a:rPr>
              <a:t>events</a:t>
            </a:r>
          </a:p>
        </p:txBody>
      </p:sp>
      <p:sp>
        <p:nvSpPr>
          <p:cNvPr id="62" name="TextBox 61">
            <a:extLst>
              <a:ext uri="{FF2B5EF4-FFF2-40B4-BE49-F238E27FC236}">
                <a16:creationId xmlns:a16="http://schemas.microsoft.com/office/drawing/2014/main" id="{35F29F93-B010-99CD-AE60-80ADC25057D4}"/>
              </a:ext>
            </a:extLst>
          </p:cNvPr>
          <p:cNvSpPr txBox="1"/>
          <p:nvPr/>
        </p:nvSpPr>
        <p:spPr>
          <a:xfrm>
            <a:off x="11413960" y="3059668"/>
            <a:ext cx="802720" cy="369332"/>
          </a:xfrm>
          <a:prstGeom prst="rect">
            <a:avLst/>
          </a:prstGeom>
          <a:noFill/>
        </p:spPr>
        <p:txBody>
          <a:bodyPr wrap="none" rtlCol="0">
            <a:spAutoFit/>
          </a:bodyPr>
          <a:lstStyle/>
          <a:p>
            <a:r>
              <a:rPr lang="fr-BE">
                <a:solidFill>
                  <a:srgbClr val="476FB5"/>
                </a:solidFill>
              </a:rPr>
              <a:t>events</a:t>
            </a:r>
          </a:p>
        </p:txBody>
      </p:sp>
      <p:sp>
        <p:nvSpPr>
          <p:cNvPr id="63" name="TextBox 62">
            <a:extLst>
              <a:ext uri="{FF2B5EF4-FFF2-40B4-BE49-F238E27FC236}">
                <a16:creationId xmlns:a16="http://schemas.microsoft.com/office/drawing/2014/main" id="{3D7F999C-94F0-D538-6EC3-71D52E90096D}"/>
              </a:ext>
            </a:extLst>
          </p:cNvPr>
          <p:cNvSpPr txBox="1"/>
          <p:nvPr/>
        </p:nvSpPr>
        <p:spPr>
          <a:xfrm>
            <a:off x="11433575" y="5954957"/>
            <a:ext cx="802720" cy="369332"/>
          </a:xfrm>
          <a:prstGeom prst="rect">
            <a:avLst/>
          </a:prstGeom>
          <a:noFill/>
        </p:spPr>
        <p:txBody>
          <a:bodyPr wrap="none" rtlCol="0">
            <a:spAutoFit/>
          </a:bodyPr>
          <a:lstStyle/>
          <a:p>
            <a:r>
              <a:rPr lang="fr-BE" dirty="0" err="1">
                <a:solidFill>
                  <a:srgbClr val="476FB5"/>
                </a:solidFill>
              </a:rPr>
              <a:t>events</a:t>
            </a:r>
            <a:endParaRPr lang="fr-BE" dirty="0">
              <a:solidFill>
                <a:srgbClr val="476FB5"/>
              </a:solidFill>
            </a:endParaRPr>
          </a:p>
        </p:txBody>
      </p:sp>
      <p:sp>
        <p:nvSpPr>
          <p:cNvPr id="64" name="TextBox 21">
            <a:extLst>
              <a:ext uri="{FF2B5EF4-FFF2-40B4-BE49-F238E27FC236}">
                <a16:creationId xmlns:a16="http://schemas.microsoft.com/office/drawing/2014/main" id="{CB0E891B-4DE6-2918-49DF-7FB07C28F021}"/>
              </a:ext>
            </a:extLst>
          </p:cNvPr>
          <p:cNvSpPr txBox="1"/>
          <p:nvPr/>
        </p:nvSpPr>
        <p:spPr>
          <a:xfrm>
            <a:off x="4974130" y="4476289"/>
            <a:ext cx="2116285" cy="253916"/>
          </a:xfrm>
          <a:prstGeom prst="rect">
            <a:avLst/>
          </a:prstGeom>
          <a:pattFill prst="pct5">
            <a:fgClr>
              <a:srgbClr val="C00000"/>
            </a:fgClr>
            <a:bgClr>
              <a:schemeClr val="bg1"/>
            </a:bgClr>
          </a:pattFill>
        </p:spPr>
        <p:txBody>
          <a:bodyPr wrap="none" rtlCol="0">
            <a:spAutoFit/>
          </a:bodyPr>
          <a:lstStyle/>
          <a:p>
            <a:r>
              <a:rPr lang="fr-BE" sz="1050" i="1">
                <a:solidFill>
                  <a:srgbClr val="476FB5"/>
                </a:solidFill>
              </a:rPr>
              <a:t>Vue consolidée travailleur</a:t>
            </a:r>
          </a:p>
        </p:txBody>
      </p:sp>
      <p:sp>
        <p:nvSpPr>
          <p:cNvPr id="65" name="Cylinder 23">
            <a:extLst>
              <a:ext uri="{FF2B5EF4-FFF2-40B4-BE49-F238E27FC236}">
                <a16:creationId xmlns:a16="http://schemas.microsoft.com/office/drawing/2014/main" id="{E840EF3C-946A-BE8E-11B8-351CEC5B5629}"/>
              </a:ext>
            </a:extLst>
          </p:cNvPr>
          <p:cNvSpPr/>
          <p:nvPr/>
        </p:nvSpPr>
        <p:spPr>
          <a:xfrm>
            <a:off x="5650284" y="3632021"/>
            <a:ext cx="920134" cy="787495"/>
          </a:xfrm>
          <a:prstGeom prst="can">
            <a:avLst/>
          </a:prstGeom>
          <a:solidFill>
            <a:srgbClr val="5DC5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200" dirty="0"/>
              <a:t>Banque de données de carrière</a:t>
            </a:r>
          </a:p>
        </p:txBody>
      </p:sp>
      <p:sp>
        <p:nvSpPr>
          <p:cNvPr id="66" name="Cylinder 23">
            <a:extLst>
              <a:ext uri="{FF2B5EF4-FFF2-40B4-BE49-F238E27FC236}">
                <a16:creationId xmlns:a16="http://schemas.microsoft.com/office/drawing/2014/main" id="{3CF2533D-554C-AF93-402C-55FAEE270613}"/>
              </a:ext>
            </a:extLst>
          </p:cNvPr>
          <p:cNvSpPr/>
          <p:nvPr/>
        </p:nvSpPr>
        <p:spPr>
          <a:xfrm>
            <a:off x="5636822" y="4955326"/>
            <a:ext cx="924160" cy="818914"/>
          </a:xfrm>
          <a:prstGeom prst="can">
            <a:avLst/>
          </a:prstGeom>
          <a:pattFill prst="pct80">
            <a:fgClr>
              <a:srgbClr val="5DC5D2"/>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200"/>
              <a:t>Autre type de revenu</a:t>
            </a:r>
          </a:p>
        </p:txBody>
      </p:sp>
      <p:sp>
        <p:nvSpPr>
          <p:cNvPr id="67" name="TextBox 21">
            <a:extLst>
              <a:ext uri="{FF2B5EF4-FFF2-40B4-BE49-F238E27FC236}">
                <a16:creationId xmlns:a16="http://schemas.microsoft.com/office/drawing/2014/main" id="{265E94FB-118B-DCF0-0BDB-DEBF6BD6203A}"/>
              </a:ext>
            </a:extLst>
          </p:cNvPr>
          <p:cNvSpPr txBox="1"/>
          <p:nvPr/>
        </p:nvSpPr>
        <p:spPr>
          <a:xfrm>
            <a:off x="5566119" y="5940897"/>
            <a:ext cx="1099981" cy="253916"/>
          </a:xfrm>
          <a:prstGeom prst="rect">
            <a:avLst/>
          </a:prstGeom>
          <a:pattFill prst="pct5">
            <a:fgClr>
              <a:srgbClr val="C00000"/>
            </a:fgClr>
            <a:bgClr>
              <a:schemeClr val="bg1"/>
            </a:bgClr>
          </a:pattFill>
        </p:spPr>
        <p:txBody>
          <a:bodyPr wrap="none" rtlCol="0">
            <a:spAutoFit/>
          </a:bodyPr>
          <a:lstStyle/>
          <a:p>
            <a:r>
              <a:rPr lang="fr-BE" sz="1050" i="1">
                <a:solidFill>
                  <a:srgbClr val="476FB5"/>
                </a:solidFill>
              </a:rPr>
              <a:t>Vue travailleur</a:t>
            </a:r>
          </a:p>
        </p:txBody>
      </p:sp>
      <p:cxnSp>
        <p:nvCxnSpPr>
          <p:cNvPr id="68" name="Rechte verbindingslijn met pijl 6">
            <a:extLst>
              <a:ext uri="{FF2B5EF4-FFF2-40B4-BE49-F238E27FC236}">
                <a16:creationId xmlns:a16="http://schemas.microsoft.com/office/drawing/2014/main" id="{3294DF7A-C5AD-0C31-D97E-B653A71B3B12}"/>
              </a:ext>
            </a:extLst>
          </p:cNvPr>
          <p:cNvCxnSpPr>
            <a:stCxn id="15" idx="3"/>
            <a:endCxn id="65" idx="1"/>
          </p:cNvCxnSpPr>
          <p:nvPr/>
        </p:nvCxnSpPr>
        <p:spPr>
          <a:xfrm flipH="1">
            <a:off x="6110351" y="3084664"/>
            <a:ext cx="11518" cy="5473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Rechte verbindingslijn met pijl 13">
            <a:extLst>
              <a:ext uri="{FF2B5EF4-FFF2-40B4-BE49-F238E27FC236}">
                <a16:creationId xmlns:a16="http://schemas.microsoft.com/office/drawing/2014/main" id="{54FEA0C9-2AD9-4D46-8F0B-5C8497CEAA0D}"/>
              </a:ext>
            </a:extLst>
          </p:cNvPr>
          <p:cNvCxnSpPr>
            <a:cxnSpLocks/>
            <a:stCxn id="66" idx="1"/>
            <a:endCxn id="65" idx="3"/>
          </p:cNvCxnSpPr>
          <p:nvPr/>
        </p:nvCxnSpPr>
        <p:spPr>
          <a:xfrm flipV="1">
            <a:off x="6098902" y="4419516"/>
            <a:ext cx="11449" cy="535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TextBox 18">
            <a:extLst>
              <a:ext uri="{FF2B5EF4-FFF2-40B4-BE49-F238E27FC236}">
                <a16:creationId xmlns:a16="http://schemas.microsoft.com/office/drawing/2014/main" id="{FFC126CD-3665-D469-6DB2-9F0C4DB1AD9A}"/>
              </a:ext>
            </a:extLst>
          </p:cNvPr>
          <p:cNvSpPr txBox="1"/>
          <p:nvPr/>
        </p:nvSpPr>
        <p:spPr>
          <a:xfrm>
            <a:off x="7188230" y="3083497"/>
            <a:ext cx="463588" cy="261610"/>
          </a:xfrm>
          <a:prstGeom prst="rect">
            <a:avLst/>
          </a:prstGeom>
          <a:pattFill prst="dotDmnd">
            <a:fgClr>
              <a:schemeClr val="accent4">
                <a:lumMod val="40000"/>
                <a:lumOff val="60000"/>
              </a:schemeClr>
            </a:fgClr>
            <a:bgClr>
              <a:schemeClr val="bg1"/>
            </a:bgClr>
          </a:pattFill>
        </p:spPr>
        <p:txBody>
          <a:bodyPr wrap="none" rtlCol="0">
            <a:spAutoFit/>
          </a:bodyPr>
          <a:lstStyle/>
          <a:p>
            <a:r>
              <a:rPr lang="fr-BE" sz="1100" i="1">
                <a:solidFill>
                  <a:srgbClr val="476FB5"/>
                </a:solidFill>
              </a:rPr>
              <a:t>API</a:t>
            </a:r>
          </a:p>
        </p:txBody>
      </p:sp>
      <p:sp>
        <p:nvSpPr>
          <p:cNvPr id="71" name="Cylinder 23">
            <a:extLst>
              <a:ext uri="{FF2B5EF4-FFF2-40B4-BE49-F238E27FC236}">
                <a16:creationId xmlns:a16="http://schemas.microsoft.com/office/drawing/2014/main" id="{17BB1C3F-B788-5569-3F36-01BC90346252}"/>
              </a:ext>
            </a:extLst>
          </p:cNvPr>
          <p:cNvSpPr/>
          <p:nvPr/>
        </p:nvSpPr>
        <p:spPr>
          <a:xfrm>
            <a:off x="4540181" y="5332200"/>
            <a:ext cx="962438" cy="761096"/>
          </a:xfrm>
          <a:prstGeom prst="ca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100" dirty="0"/>
              <a:t>Autres sources authentiques</a:t>
            </a:r>
          </a:p>
        </p:txBody>
      </p:sp>
      <p:pic>
        <p:nvPicPr>
          <p:cNvPr id="5" name="Picture 4">
            <a:extLst>
              <a:ext uri="{FF2B5EF4-FFF2-40B4-BE49-F238E27FC236}">
                <a16:creationId xmlns:a16="http://schemas.microsoft.com/office/drawing/2014/main" id="{B26E4237-E971-3DF1-8C3C-80AA744309DB}"/>
              </a:ext>
            </a:extLst>
          </p:cNvPr>
          <p:cNvPicPr>
            <a:picLocks noChangeAspect="1"/>
          </p:cNvPicPr>
          <p:nvPr/>
        </p:nvPicPr>
        <p:blipFill>
          <a:blip r:embed="rId3"/>
          <a:stretch>
            <a:fillRect/>
          </a:stretch>
        </p:blipFill>
        <p:spPr>
          <a:xfrm>
            <a:off x="6889769" y="4889628"/>
            <a:ext cx="970413" cy="259469"/>
          </a:xfrm>
          <a:prstGeom prst="rect">
            <a:avLst/>
          </a:prstGeom>
        </p:spPr>
      </p:pic>
      <p:pic>
        <p:nvPicPr>
          <p:cNvPr id="73" name="Picture 72">
            <a:extLst>
              <a:ext uri="{FF2B5EF4-FFF2-40B4-BE49-F238E27FC236}">
                <a16:creationId xmlns:a16="http://schemas.microsoft.com/office/drawing/2014/main" id="{1B629153-0910-7164-7863-58BC2969B15D}"/>
              </a:ext>
            </a:extLst>
          </p:cNvPr>
          <p:cNvPicPr>
            <a:picLocks noChangeAspect="1"/>
          </p:cNvPicPr>
          <p:nvPr/>
        </p:nvPicPr>
        <p:blipFill>
          <a:blip r:embed="rId3"/>
          <a:stretch>
            <a:fillRect/>
          </a:stretch>
        </p:blipFill>
        <p:spPr>
          <a:xfrm>
            <a:off x="4198659" y="4910111"/>
            <a:ext cx="970413" cy="259469"/>
          </a:xfrm>
          <a:prstGeom prst="rect">
            <a:avLst/>
          </a:prstGeom>
        </p:spPr>
      </p:pic>
    </p:spTree>
    <p:extLst>
      <p:ext uri="{BB962C8B-B14F-4D97-AF65-F5344CB8AC3E}">
        <p14:creationId xmlns:p14="http://schemas.microsoft.com/office/powerpoint/2010/main" val="38651575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BE" noProof="0" dirty="0"/>
              <a:t>meilleure efficacité</a:t>
            </a:r>
          </a:p>
          <a:p>
            <a:pPr lvl="1"/>
            <a:r>
              <a:rPr lang="fr-BE" noProof="0" dirty="0"/>
              <a:t>en termes de coûts: les services sont délivrés pour un coût total inférieur grâce à</a:t>
            </a:r>
          </a:p>
          <a:p>
            <a:pPr lvl="2"/>
            <a:r>
              <a:rPr lang="fr-BE" noProof="0" dirty="0"/>
              <a:t>une collecte unique des données basée sur un modèle d’informations et des instructions administratives communes</a:t>
            </a:r>
          </a:p>
          <a:p>
            <a:pPr lvl="2"/>
            <a:r>
              <a:rPr lang="fr-BE" noProof="0" dirty="0"/>
              <a:t>une diminution des besoins d’encodage suite à une stimulation des échanges électroniques de données</a:t>
            </a:r>
          </a:p>
          <a:p>
            <a:pPr lvl="2"/>
            <a:r>
              <a:rPr lang="fr-BE" noProof="0" dirty="0"/>
              <a:t>une réduction drastique du nombre de contacts entre les acteurs du secteur social d’une part et les citoyens ou entreprises d’autre part</a:t>
            </a:r>
          </a:p>
          <a:p>
            <a:pPr lvl="2"/>
            <a:r>
              <a:rPr lang="fr-BE" noProof="0" dirty="0"/>
              <a:t>un partage des tâches fonctionnel en ce qui concerne la gestion des informations, la validation des informations et le développement d’applications</a:t>
            </a:r>
          </a:p>
          <a:p>
            <a:pPr lvl="2"/>
            <a:r>
              <a:rPr lang="fr-BE" noProof="0" dirty="0"/>
              <a:t>un minimum de formalités administratives</a:t>
            </a:r>
          </a:p>
          <a:p>
            <a:pPr lvl="1"/>
            <a:endParaRPr lang="en-GB" noProof="0" dirty="0"/>
          </a:p>
          <a:p>
            <a:pPr lvl="1"/>
            <a:r>
              <a:rPr lang="fr-BE" noProof="0" dirty="0"/>
              <a:t>selon une étude du Bureau fédéral du Plan, la rationalisation des échanges de données entre les employeurs et le secteur social signifie pour les entreprises une économie annuelle d’environ d’1,7 milliard d’euros en frais administratifs </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72</a:t>
            </a:fld>
            <a:r>
              <a:rPr lang="fr-BE"/>
              <a:t> </a:t>
            </a:r>
          </a:p>
        </p:txBody>
      </p:sp>
      <p:sp>
        <p:nvSpPr>
          <p:cNvPr id="30722" name="Title 1"/>
          <p:cNvSpPr>
            <a:spLocks noGrp="1"/>
          </p:cNvSpPr>
          <p:nvPr>
            <p:ph type="title"/>
          </p:nvPr>
        </p:nvSpPr>
        <p:spPr/>
        <p:txBody>
          <a:bodyPr/>
          <a:lstStyle/>
          <a:p>
            <a:r>
              <a:rPr lang="fr-BE" noProof="0"/>
              <a:t>Avantages</a:t>
            </a:r>
          </a:p>
        </p:txBody>
      </p:sp>
      <p:pic>
        <p:nvPicPr>
          <p:cNvPr id="6" name="Picture 5">
            <a:extLst>
              <a:ext uri="{FF2B5EF4-FFF2-40B4-BE49-F238E27FC236}">
                <a16:creationId xmlns:a16="http://schemas.microsoft.com/office/drawing/2014/main" id="{BF841950-C185-435C-BC6C-FD625C3F3C50}"/>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827891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BE" noProof="0"/>
              <a:t>meilleure efficacité</a:t>
            </a:r>
          </a:p>
          <a:p>
            <a:pPr lvl="1"/>
            <a:r>
              <a:rPr lang="fr-BE" noProof="0"/>
              <a:t>en termes de quantité: davantage de services sont fournis</a:t>
            </a:r>
          </a:p>
          <a:p>
            <a:pPr lvl="2"/>
            <a:r>
              <a:rPr lang="fr-BE" noProof="0"/>
              <a:t>les services sont disponibles 24h/24, à n’importe quel endroit et à partir de différents supports</a:t>
            </a:r>
          </a:p>
          <a:p>
            <a:pPr lvl="2"/>
            <a:r>
              <a:rPr lang="fr-BE" noProof="0"/>
              <a:t>les services sont fournis de manière intégrée en fonction de la logique du client </a:t>
            </a:r>
          </a:p>
          <a:p>
            <a:pPr lvl="1"/>
            <a:endParaRPr lang="en-GB" noProof="0" dirty="0"/>
          </a:p>
          <a:p>
            <a:pPr lvl="1"/>
            <a:r>
              <a:rPr lang="fr-BE" noProof="0"/>
              <a:t>en termes de rapidité: les services sont fournis dans un délai inférieur</a:t>
            </a:r>
          </a:p>
          <a:p>
            <a:pPr lvl="2"/>
            <a:r>
              <a:rPr lang="fr-BE" noProof="0"/>
              <a:t>les avantages peuvent être alloués plus rapidement parce que les informations sont disponibles plus rapidement</a:t>
            </a:r>
          </a:p>
          <a:p>
            <a:pPr lvl="2"/>
            <a:r>
              <a:rPr lang="fr-BE" noProof="0"/>
              <a:t>les délais d’attente et de transmission sont réduits</a:t>
            </a:r>
          </a:p>
          <a:p>
            <a:pPr lvl="2"/>
            <a:r>
              <a:rPr lang="fr-BE" noProof="0"/>
              <a:t>les citoyens et les entreprises peuvent interagir directement avec les acteurs compétents du secteur social et obtiennent un feedback en temps réel</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73</a:t>
            </a:fld>
            <a:r>
              <a:rPr lang="fr-BE"/>
              <a:t> </a:t>
            </a:r>
          </a:p>
        </p:txBody>
      </p:sp>
      <p:sp>
        <p:nvSpPr>
          <p:cNvPr id="32770" name="Title 1"/>
          <p:cNvSpPr>
            <a:spLocks noGrp="1"/>
          </p:cNvSpPr>
          <p:nvPr>
            <p:ph type="title"/>
          </p:nvPr>
        </p:nvSpPr>
        <p:spPr/>
        <p:txBody>
          <a:bodyPr/>
          <a:lstStyle/>
          <a:p>
            <a:r>
              <a:rPr lang="fr-BE" noProof="0"/>
              <a:t>Avantages</a:t>
            </a:r>
          </a:p>
        </p:txBody>
      </p:sp>
      <p:pic>
        <p:nvPicPr>
          <p:cNvPr id="6" name="Picture 5">
            <a:extLst>
              <a:ext uri="{FF2B5EF4-FFF2-40B4-BE49-F238E27FC236}">
                <a16:creationId xmlns:a16="http://schemas.microsoft.com/office/drawing/2014/main" id="{19E9CA07-0D0D-4A41-86D2-FE93FBCB2763}"/>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8330009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fr-BE" noProof="0"/>
              <a:t>gains d’efficacité: meilleure protection sociale</a:t>
            </a:r>
          </a:p>
          <a:p>
            <a:pPr lvl="1"/>
            <a:r>
              <a:rPr lang="fr-BE" noProof="0"/>
              <a:t>en termes de qualité: mêmes services fournis au cours d’une même période pour un même coût total mais avec un standard de qualité supérieur</a:t>
            </a:r>
          </a:p>
          <a:p>
            <a:pPr lvl="1"/>
            <a:endParaRPr lang="en-GB" noProof="0" dirty="0"/>
          </a:p>
          <a:p>
            <a:pPr lvl="1"/>
            <a:r>
              <a:rPr lang="fr-BE" noProof="0"/>
              <a:t>en ce qui concerne le types de services: nouveaux types de services, p.ex.</a:t>
            </a:r>
          </a:p>
          <a:p>
            <a:pPr lvl="2"/>
            <a:r>
              <a:rPr lang="fr-BE" noProof="0"/>
              <a:t>système push: octroi automatique d’avantages</a:t>
            </a:r>
          </a:p>
          <a:p>
            <a:pPr lvl="2"/>
            <a:r>
              <a:rPr lang="fr-BE" noProof="0"/>
              <a:t>recherche active du non-take-up grâce aux techniques du datawarehousing</a:t>
            </a:r>
          </a:p>
          <a:p>
            <a:pPr lvl="2"/>
            <a:r>
              <a:rPr lang="fr-BE" noProof="0"/>
              <a:t>gestion contrôlée des données personnelles propres</a:t>
            </a:r>
          </a:p>
          <a:p>
            <a:pPr lvl="2"/>
            <a:r>
              <a:rPr lang="fr-BE" noProof="0"/>
              <a:t>environnements de simulation propres</a:t>
            </a:r>
          </a:p>
          <a:p>
            <a:endParaRPr lang="en-GB" noProof="0" dirty="0"/>
          </a:p>
          <a:p>
            <a:r>
              <a:rPr lang="fr-BE" noProof="0"/>
              <a:t>meilleur soutien de la politique sociale</a:t>
            </a:r>
          </a:p>
          <a:p>
            <a:endParaRPr lang="en-GB" noProof="0" dirty="0"/>
          </a:p>
          <a:p>
            <a:r>
              <a:rPr lang="fr-BE" noProof="0"/>
              <a:t>lutte plus efficace contre la fraude </a:t>
            </a:r>
          </a:p>
        </p:txBody>
      </p:sp>
      <p:sp>
        <p:nvSpPr>
          <p:cNvPr id="3" name="Slide Number Placeholder 2"/>
          <p:cNvSpPr>
            <a:spLocks noGrp="1"/>
          </p:cNvSpPr>
          <p:nvPr>
            <p:ph type="sldNum" sz="quarter" idx="4"/>
          </p:nvPr>
        </p:nvSpPr>
        <p:spPr/>
        <p:txBody>
          <a:bodyPr/>
          <a:lstStyle/>
          <a:p>
            <a:r>
              <a:rPr lang="fr-BE"/>
              <a:t> </a:t>
            </a:r>
            <a:fld id="{30A9230E-FFBB-4CCB-ABD7-198084EDE768}" type="slidenum">
              <a:rPr lang="fr-BE" smtClean="0"/>
              <a:pPr/>
              <a:t>74</a:t>
            </a:fld>
            <a:r>
              <a:rPr lang="fr-BE"/>
              <a:t> </a:t>
            </a:r>
          </a:p>
        </p:txBody>
      </p:sp>
      <p:sp>
        <p:nvSpPr>
          <p:cNvPr id="4" name="Titel 3"/>
          <p:cNvSpPr>
            <a:spLocks noGrp="1"/>
          </p:cNvSpPr>
          <p:nvPr>
            <p:ph type="title"/>
          </p:nvPr>
        </p:nvSpPr>
        <p:spPr/>
        <p:txBody>
          <a:bodyPr/>
          <a:lstStyle/>
          <a:p>
            <a:r>
              <a:rPr lang="fr-BE" noProof="0"/>
              <a:t>Avantages</a:t>
            </a:r>
          </a:p>
        </p:txBody>
      </p:sp>
      <p:pic>
        <p:nvPicPr>
          <p:cNvPr id="6" name="Picture 5">
            <a:extLst>
              <a:ext uri="{FF2B5EF4-FFF2-40B4-BE49-F238E27FC236}">
                <a16:creationId xmlns:a16="http://schemas.microsoft.com/office/drawing/2014/main" id="{ADABC611-E5BF-4B23-B5BD-6923D40A2BA0}"/>
              </a:ext>
            </a:extLst>
          </p:cNvPr>
          <p:cNvPicPr>
            <a:picLocks noChangeAspect="1"/>
          </p:cNvPicPr>
          <p:nvPr/>
        </p:nvPicPr>
        <p:blipFill>
          <a:blip r:embed="rId2"/>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0278705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B83E-E084-FED3-6CF2-DF13E437D7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20C66E-03E8-52D8-D82A-65816A763558}"/>
              </a:ext>
            </a:extLst>
          </p:cNvPr>
          <p:cNvSpPr>
            <a:spLocks noGrp="1"/>
          </p:cNvSpPr>
          <p:nvPr>
            <p:ph type="sldNum" sz="quarter" idx="10"/>
          </p:nvPr>
        </p:nvSpPr>
        <p:spPr/>
        <p:txBody>
          <a:bodyPr/>
          <a:lstStyle/>
          <a:p>
            <a:pPr>
              <a:defRPr/>
            </a:pPr>
            <a:fld id="{EF66DDCB-4F40-4F8C-A2FE-269D135B5A13}" type="slidenum">
              <a:rPr lang="en-GB" smtClean="0"/>
              <a:pPr>
                <a:defRPr/>
              </a:pPr>
              <a:t>75</a:t>
            </a:fld>
            <a:endParaRPr lang="en-GB"/>
          </a:p>
        </p:txBody>
      </p:sp>
      <p:sp>
        <p:nvSpPr>
          <p:cNvPr id="3" name="Title 2">
            <a:extLst>
              <a:ext uri="{FF2B5EF4-FFF2-40B4-BE49-F238E27FC236}">
                <a16:creationId xmlns:a16="http://schemas.microsoft.com/office/drawing/2014/main" id="{336D98CB-BFB8-B1DA-113A-FEE2A7883572}"/>
              </a:ext>
            </a:extLst>
          </p:cNvPr>
          <p:cNvSpPr>
            <a:spLocks noGrp="1"/>
          </p:cNvSpPr>
          <p:nvPr>
            <p:ph type="ctrTitle"/>
          </p:nvPr>
        </p:nvSpPr>
        <p:spPr>
          <a:xfrm>
            <a:off x="573618" y="1662115"/>
            <a:ext cx="11044767" cy="2308224"/>
          </a:xfrm>
        </p:spPr>
        <p:txBody>
          <a:bodyPr/>
          <a:lstStyle/>
          <a:p>
            <a:r>
              <a:rPr lang="fr-BE" noProof="0"/>
              <a:t>Plate-forme eHealth</a:t>
            </a:r>
          </a:p>
        </p:txBody>
      </p:sp>
    </p:spTree>
    <p:extLst>
      <p:ext uri="{BB962C8B-B14F-4D97-AF65-F5344CB8AC3E}">
        <p14:creationId xmlns:p14="http://schemas.microsoft.com/office/powerpoint/2010/main" val="27154513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95400" y="1052736"/>
            <a:ext cx="10887000" cy="5256584"/>
          </a:xfrm>
        </p:spPr>
        <p:txBody>
          <a:bodyPr/>
          <a:lstStyle/>
          <a:p>
            <a:r>
              <a:rPr lang="fr-BE" noProof="0" dirty="0"/>
              <a:t>&gt; 11.800.000 citoyens</a:t>
            </a:r>
          </a:p>
          <a:p>
            <a:r>
              <a:rPr lang="fr-BE" noProof="0" dirty="0"/>
              <a:t>&gt; 100.000 prestataires de soins (médecins, dentistes, laboratoires cliniques, pharmaciens, kinésithérapeutes, infirmiers à domicile, …)</a:t>
            </a:r>
          </a:p>
          <a:p>
            <a:r>
              <a:rPr lang="fr-BE" noProof="0" dirty="0"/>
              <a:t>&gt; 300 institutions de soins (hôpitaux, maisons de repos et de soins, ...)</a:t>
            </a:r>
          </a:p>
          <a:p>
            <a:r>
              <a:rPr lang="fr-BE" noProof="0" dirty="0"/>
              <a:t>mutualités</a:t>
            </a:r>
          </a:p>
          <a:p>
            <a:r>
              <a:rPr lang="fr-BE" noProof="0" dirty="0"/>
              <a:t>organismes publics</a:t>
            </a:r>
          </a:p>
          <a:p>
            <a:pPr lvl="1"/>
            <a:r>
              <a:rPr lang="fr-BE" noProof="0" dirty="0"/>
              <a:t>niveau fédéral (service public fédéral Santé publique, Institut national d’assurance maladie et invalidité (INAMI), Agence fédérale des médicaments et des produits de santé, ...)</a:t>
            </a:r>
          </a:p>
          <a:p>
            <a:pPr lvl="1"/>
            <a:r>
              <a:rPr lang="fr-BE" noProof="0" dirty="0"/>
              <a:t>niveau régional</a:t>
            </a:r>
          </a:p>
          <a:p>
            <a:pPr lvl="1"/>
            <a:endParaRPr lang="en-GB" noProof="0" dirty="0"/>
          </a:p>
          <a:p>
            <a:pPr lvl="1"/>
            <a:endParaRPr lang="en-GB" noProof="0" dirty="0"/>
          </a:p>
        </p:txBody>
      </p:sp>
      <p:sp>
        <p:nvSpPr>
          <p:cNvPr id="5" name="Slide Number Placeholder 4">
            <a:extLst>
              <a:ext uri="{FF2B5EF4-FFF2-40B4-BE49-F238E27FC236}">
                <a16:creationId xmlns:a16="http://schemas.microsoft.com/office/drawing/2014/main" id="{6D252D6F-1C67-4B46-A669-46D8DAFBBA7B}"/>
              </a:ext>
            </a:extLst>
          </p:cNvPr>
          <p:cNvSpPr>
            <a:spLocks noGrp="1"/>
          </p:cNvSpPr>
          <p:nvPr>
            <p:ph type="sldNum" sz="quarter" idx="4"/>
          </p:nvPr>
        </p:nvSpPr>
        <p:spPr>
          <a:xfrm>
            <a:off x="4691360" y="6453346"/>
            <a:ext cx="2844800" cy="365125"/>
          </a:xfrm>
        </p:spPr>
        <p:txBody>
          <a:bodyPr/>
          <a:lstStyle/>
          <a:p>
            <a:fld id="{84AEDDD6-2727-439E-A96F-E9FD4CA77376}" type="slidenum">
              <a:rPr lang="en-GB" smtClean="0"/>
              <a:pPr/>
              <a:t>76</a:t>
            </a:fld>
            <a:endParaRPr lang="en-GB"/>
          </a:p>
        </p:txBody>
      </p:sp>
      <p:sp>
        <p:nvSpPr>
          <p:cNvPr id="2" name="Titel 1"/>
          <p:cNvSpPr>
            <a:spLocks noGrp="1"/>
          </p:cNvSpPr>
          <p:nvPr>
            <p:ph type="title"/>
          </p:nvPr>
        </p:nvSpPr>
        <p:spPr>
          <a:xfrm>
            <a:off x="695400" y="188640"/>
            <a:ext cx="10887000" cy="792088"/>
          </a:xfrm>
        </p:spPr>
        <p:txBody>
          <a:bodyPr>
            <a:normAutofit/>
          </a:bodyPr>
          <a:lstStyle/>
          <a:p>
            <a:r>
              <a:rPr lang="fr-BE" noProof="0" dirty="0"/>
              <a:t>Parties prenantes du secteur de la santé belge</a:t>
            </a:r>
          </a:p>
        </p:txBody>
      </p:sp>
      <p:pic>
        <p:nvPicPr>
          <p:cNvPr id="6" name="Picture 5">
            <a:extLst>
              <a:ext uri="{FF2B5EF4-FFF2-40B4-BE49-F238E27FC236}">
                <a16:creationId xmlns:a16="http://schemas.microsoft.com/office/drawing/2014/main" id="{79A86335-A85B-4EDD-A409-440051792D29}"/>
              </a:ext>
            </a:extLst>
          </p:cNvPr>
          <p:cNvPicPr>
            <a:picLocks noChangeAspect="1"/>
          </p:cNvPicPr>
          <p:nvPr/>
        </p:nvPicPr>
        <p:blipFill>
          <a:blip r:embed="rId2"/>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7341778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F951-A81E-8412-644B-7154A9936A9A}"/>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2F8C72B-2674-269E-E03F-BA2EACB3DA58}"/>
              </a:ext>
            </a:extLst>
          </p:cNvPr>
          <p:cNvSpPr>
            <a:spLocks noGrp="1"/>
          </p:cNvSpPr>
          <p:nvPr>
            <p:ph idx="1"/>
          </p:nvPr>
        </p:nvSpPr>
        <p:spPr/>
        <p:txBody>
          <a:bodyPr>
            <a:normAutofit/>
          </a:bodyPr>
          <a:lstStyle/>
          <a:p>
            <a:r>
              <a:rPr lang="fr-BE" noProof="0"/>
              <a:t>créée par la loi de 2008, voir </a:t>
            </a:r>
            <a:r>
              <a:rPr lang="fr-BE" noProof="0">
                <a:hlinkClick r:id="rId2"/>
              </a:rPr>
              <a:t>https://www.ehealth.fgov.be/ehealthplatform/fr/legislation</a:t>
            </a:r>
          </a:p>
          <a:p>
            <a:r>
              <a:rPr lang="fr-BE"/>
              <a:t>comité de gestion composé de représentants des parties prenantes</a:t>
            </a:r>
          </a:p>
          <a:p>
            <a:pPr lvl="1"/>
            <a:r>
              <a:rPr lang="fr-BE" noProof="0"/>
              <a:t>prestataires de soins</a:t>
            </a:r>
          </a:p>
          <a:p>
            <a:pPr lvl="1"/>
            <a:r>
              <a:rPr lang="fr-BE" noProof="0"/>
              <a:t>établissements de soins </a:t>
            </a:r>
          </a:p>
          <a:p>
            <a:pPr lvl="1"/>
            <a:r>
              <a:rPr lang="fr-BE"/>
              <a:t>mutualités</a:t>
            </a:r>
          </a:p>
          <a:p>
            <a:pPr lvl="1"/>
            <a:r>
              <a:rPr lang="fr-BE" noProof="0"/>
              <a:t>organisations de patients</a:t>
            </a:r>
          </a:p>
          <a:p>
            <a:pPr lvl="1"/>
            <a:r>
              <a:rPr lang="fr-BE" noProof="0"/>
              <a:t>services publics en charge des soins de santé à différents niveaux de pouvoir</a:t>
            </a:r>
          </a:p>
          <a:p>
            <a:r>
              <a:rPr lang="fr-BE"/>
              <a:t>comité des utilisateurs</a:t>
            </a:r>
          </a:p>
          <a:p>
            <a:r>
              <a:rPr lang="fr-BE" noProof="0"/>
              <a:t>40 collaborateurs</a:t>
            </a:r>
          </a:p>
          <a:p>
            <a:r>
              <a:rPr lang="fr-BE" noProof="0"/>
              <a:t>budget annuel de 18,2 millions d’euros</a:t>
            </a:r>
          </a:p>
          <a:p>
            <a:pPr lvl="1"/>
            <a:endParaRPr lang="en-GB" noProof="0" dirty="0"/>
          </a:p>
          <a:p>
            <a:endParaRPr lang="en-GB" noProof="0" dirty="0"/>
          </a:p>
          <a:p>
            <a:endParaRPr lang="en-GB" noProof="0" dirty="0"/>
          </a:p>
        </p:txBody>
      </p:sp>
      <p:sp>
        <p:nvSpPr>
          <p:cNvPr id="3" name="Tijdelijke aanduiding voor dianummer 2">
            <a:extLst>
              <a:ext uri="{FF2B5EF4-FFF2-40B4-BE49-F238E27FC236}">
                <a16:creationId xmlns:a16="http://schemas.microsoft.com/office/drawing/2014/main" id="{D0352ACC-519B-4253-D6E2-558D207D8C3A}"/>
              </a:ext>
            </a:extLst>
          </p:cNvPr>
          <p:cNvSpPr>
            <a:spLocks noGrp="1"/>
          </p:cNvSpPr>
          <p:nvPr>
            <p:ph type="sldNum" sz="quarter" idx="4"/>
          </p:nvPr>
        </p:nvSpPr>
        <p:spPr/>
        <p:txBody>
          <a:bodyPr/>
          <a:lstStyle/>
          <a:p>
            <a:r>
              <a:rPr lang="fr-BE"/>
              <a:t> </a:t>
            </a:r>
            <a:fld id="{30A9230E-FFBB-4CCB-ABD7-198084EDE768}" type="slidenum">
              <a:rPr lang="fr-BE" smtClean="0"/>
              <a:pPr/>
              <a:t>77</a:t>
            </a:fld>
            <a:r>
              <a:rPr lang="fr-BE"/>
              <a:t> </a:t>
            </a:r>
          </a:p>
        </p:txBody>
      </p:sp>
      <p:sp>
        <p:nvSpPr>
          <p:cNvPr id="4" name="Titel 3">
            <a:extLst>
              <a:ext uri="{FF2B5EF4-FFF2-40B4-BE49-F238E27FC236}">
                <a16:creationId xmlns:a16="http://schemas.microsoft.com/office/drawing/2014/main" id="{2DE43D5F-8191-41F6-0BE7-D02964011F8B}"/>
              </a:ext>
            </a:extLst>
          </p:cNvPr>
          <p:cNvSpPr>
            <a:spLocks noGrp="1"/>
          </p:cNvSpPr>
          <p:nvPr>
            <p:ph type="title"/>
          </p:nvPr>
        </p:nvSpPr>
        <p:spPr/>
        <p:txBody>
          <a:bodyPr/>
          <a:lstStyle/>
          <a:p>
            <a:r>
              <a:rPr lang="fr-BE" noProof="0"/>
              <a:t>Informations de base</a:t>
            </a:r>
          </a:p>
        </p:txBody>
      </p:sp>
      <p:pic>
        <p:nvPicPr>
          <p:cNvPr id="5" name="Picture 4">
            <a:extLst>
              <a:ext uri="{FF2B5EF4-FFF2-40B4-BE49-F238E27FC236}">
                <a16:creationId xmlns:a16="http://schemas.microsoft.com/office/drawing/2014/main" id="{33E0EF1A-88CC-4138-9AF6-E8A615DC28C0}"/>
              </a:ext>
            </a:extLst>
          </p:cNvPr>
          <p:cNvPicPr>
            <a:picLocks noChangeAspect="1"/>
          </p:cNvPicPr>
          <p:nvPr/>
        </p:nvPicPr>
        <p:blipFill>
          <a:blip r:embed="rId3"/>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7217180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09E1770-C859-6DD6-A3DD-D9552CB0C241}"/>
              </a:ext>
            </a:extLst>
          </p:cNvPr>
          <p:cNvSpPr>
            <a:spLocks noGrp="1"/>
          </p:cNvSpPr>
          <p:nvPr>
            <p:ph idx="1"/>
          </p:nvPr>
        </p:nvSpPr>
        <p:spPr>
          <a:xfrm>
            <a:off x="695400" y="1052736"/>
            <a:ext cx="10887000" cy="5256584"/>
          </a:xfrm>
        </p:spPr>
        <p:txBody>
          <a:bodyPr>
            <a:normAutofit/>
          </a:bodyPr>
          <a:lstStyle/>
          <a:p>
            <a:r>
              <a:rPr lang="fr-BE" noProof="0" dirty="0"/>
              <a:t>promouvoir et soutenir une prestation de services et un échange d'information mutuels électroniques bien organisés entre tous les acteurs des soins (de santé)</a:t>
            </a:r>
          </a:p>
          <a:p>
            <a:r>
              <a:rPr lang="fr-BE" noProof="0" dirty="0"/>
              <a:t>avec les garanties nécessaires en ce qui concerne</a:t>
            </a:r>
          </a:p>
          <a:p>
            <a:pPr lvl="1"/>
            <a:r>
              <a:rPr lang="fr-BE" noProof="0" dirty="0"/>
              <a:t>la sécurité de l’information</a:t>
            </a:r>
          </a:p>
          <a:p>
            <a:pPr lvl="1"/>
            <a:r>
              <a:rPr lang="fr-BE" noProof="0" dirty="0"/>
              <a:t>la protection des données à caractère personnel des patients et des prestataires de soins</a:t>
            </a:r>
          </a:p>
          <a:p>
            <a:pPr lvl="1"/>
            <a:r>
              <a:rPr lang="fr-BE" noProof="0" dirty="0"/>
              <a:t>le respect du secret professionnel</a:t>
            </a:r>
          </a:p>
          <a:p>
            <a:r>
              <a:rPr lang="fr-BE" noProof="0" dirty="0"/>
              <a:t>dans le but</a:t>
            </a:r>
          </a:p>
          <a:p>
            <a:pPr lvl="1"/>
            <a:r>
              <a:rPr lang="fr-BE" noProof="0" dirty="0"/>
              <a:t>d’optimaliser la qualité et la continuité des prestations de soins de santé</a:t>
            </a:r>
          </a:p>
          <a:p>
            <a:pPr lvl="1"/>
            <a:r>
              <a:rPr lang="fr-BE" noProof="0" dirty="0"/>
              <a:t>d’optimaliser la sécurité du patient</a:t>
            </a:r>
          </a:p>
          <a:p>
            <a:pPr lvl="1"/>
            <a:r>
              <a:rPr lang="fr-BE" noProof="0" dirty="0"/>
              <a:t>de simplifier les formalités administratives pour tous les acteurs des soins (de santé)</a:t>
            </a:r>
          </a:p>
          <a:p>
            <a:pPr lvl="1"/>
            <a:r>
              <a:rPr lang="fr-BE" noProof="0" dirty="0"/>
              <a:t>et de soutenir de manière (pro)active l'élaboration et l'évaluation des politiques de santé</a:t>
            </a:r>
          </a:p>
          <a:p>
            <a:r>
              <a:rPr lang="fr-BE" noProof="0" dirty="0"/>
              <a:t>voir </a:t>
            </a:r>
            <a:r>
              <a:rPr lang="fr-BE" noProof="0" dirty="0">
                <a:hlinkClick r:id="rId2"/>
              </a:rPr>
              <a:t>https://www.ehealth.fgov.be/ehealthplatform/fr/mission</a:t>
            </a:r>
          </a:p>
          <a:p>
            <a:endParaRPr lang="en-GB" noProof="0" dirty="0"/>
          </a:p>
        </p:txBody>
      </p:sp>
      <p:sp>
        <p:nvSpPr>
          <p:cNvPr id="3" name="Tijdelijke aanduiding voor dianummer 2">
            <a:extLst>
              <a:ext uri="{FF2B5EF4-FFF2-40B4-BE49-F238E27FC236}">
                <a16:creationId xmlns:a16="http://schemas.microsoft.com/office/drawing/2014/main" id="{A65578C1-E5AF-06B1-1415-C4FD088EE9AD}"/>
              </a:ext>
            </a:extLst>
          </p:cNvPr>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78</a:t>
            </a:fld>
            <a:r>
              <a:rPr lang="fr-BE"/>
              <a:t> </a:t>
            </a:r>
          </a:p>
        </p:txBody>
      </p:sp>
      <p:sp>
        <p:nvSpPr>
          <p:cNvPr id="4" name="Titel 3">
            <a:extLst>
              <a:ext uri="{FF2B5EF4-FFF2-40B4-BE49-F238E27FC236}">
                <a16:creationId xmlns:a16="http://schemas.microsoft.com/office/drawing/2014/main" id="{BF5B6BA3-B1EB-1C41-8485-0B66D4CEAE8C}"/>
              </a:ext>
            </a:extLst>
          </p:cNvPr>
          <p:cNvSpPr>
            <a:spLocks noGrp="1"/>
          </p:cNvSpPr>
          <p:nvPr>
            <p:ph type="title"/>
          </p:nvPr>
        </p:nvSpPr>
        <p:spPr>
          <a:xfrm>
            <a:off x="695400" y="188640"/>
            <a:ext cx="10887000" cy="792088"/>
          </a:xfrm>
        </p:spPr>
        <p:txBody>
          <a:bodyPr/>
          <a:lstStyle/>
          <a:p>
            <a:r>
              <a:rPr lang="fr-BE" noProof="0"/>
              <a:t>Mission</a:t>
            </a:r>
          </a:p>
        </p:txBody>
      </p:sp>
      <p:pic>
        <p:nvPicPr>
          <p:cNvPr id="5" name="Picture 4">
            <a:extLst>
              <a:ext uri="{FF2B5EF4-FFF2-40B4-BE49-F238E27FC236}">
                <a16:creationId xmlns:a16="http://schemas.microsoft.com/office/drawing/2014/main" id="{516C0106-6420-4D59-BDB1-0DAE612E7527}"/>
              </a:ext>
            </a:extLst>
          </p:cNvPr>
          <p:cNvPicPr>
            <a:picLocks noChangeAspect="1"/>
          </p:cNvPicPr>
          <p:nvPr/>
        </p:nvPicPr>
        <p:blipFill>
          <a:blip r:embed="rId3"/>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8938655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2F58AF6-9DC9-64B9-EF89-45CD7933106F}"/>
              </a:ext>
            </a:extLst>
          </p:cNvPr>
          <p:cNvSpPr>
            <a:spLocks noGrp="1"/>
          </p:cNvSpPr>
          <p:nvPr>
            <p:ph idx="1"/>
          </p:nvPr>
        </p:nvSpPr>
        <p:spPr/>
        <p:txBody>
          <a:bodyPr>
            <a:normAutofit fontScale="92500" lnSpcReduction="10000"/>
          </a:bodyPr>
          <a:lstStyle/>
          <a:p>
            <a:r>
              <a:rPr lang="fr-BE" noProof="0"/>
              <a:t>visionnaire &amp; change manager</a:t>
            </a:r>
          </a:p>
          <a:p>
            <a:r>
              <a:rPr lang="fr-BE" noProof="0"/>
              <a:t>architecte &amp; opérateur</a:t>
            </a:r>
          </a:p>
          <a:p>
            <a:r>
              <a:rPr lang="fr-BE" noProof="0"/>
              <a:t>protecteur</a:t>
            </a:r>
          </a:p>
          <a:p>
            <a:r>
              <a:rPr lang="fr-BE" noProof="0"/>
              <a:t>normalisation, répartition de tâches &amp; enregistrement</a:t>
            </a:r>
          </a:p>
          <a:p>
            <a:pPr lvl="1"/>
            <a:r>
              <a:rPr lang="fr-BE" noProof="0"/>
              <a:t>déterminer des normes, standards, spécifications fonctionnels et techniques ainsi qu'une architecture de base en matière de TIC</a:t>
            </a:r>
          </a:p>
          <a:p>
            <a:pPr lvl="1"/>
            <a:r>
              <a:rPr lang="fr-BE" noProof="0"/>
              <a:t>s’accorder sur la répartition des tâches en matière de stockage des données et de standards de qualité</a:t>
            </a:r>
          </a:p>
          <a:p>
            <a:pPr lvl="1"/>
            <a:r>
              <a:rPr lang="fr-BE" noProof="0"/>
              <a:t>enregistrement des logiciels de gestion des dossiers de patients informatisés  </a:t>
            </a:r>
          </a:p>
          <a:p>
            <a:r>
              <a:rPr lang="fr-BE" noProof="0"/>
              <a:t>gestionnaire de programmes</a:t>
            </a:r>
          </a:p>
          <a:p>
            <a:r>
              <a:rPr lang="fr-BE" noProof="0"/>
              <a:t>tierce partie de confiance pour la pseudonymisation et l’anonymisation de données à caractère personnel à l'appui de la recherche scientifique et de la politique </a:t>
            </a:r>
          </a:p>
          <a:p>
            <a:r>
              <a:rPr lang="fr-BE" noProof="0"/>
              <a:t>coordinateur</a:t>
            </a:r>
          </a:p>
          <a:p>
            <a:r>
              <a:rPr lang="fr-BE" noProof="0"/>
              <a:t>voir </a:t>
            </a:r>
            <a:r>
              <a:rPr lang="fr-BE" noProof="0">
                <a:sym typeface="Arial" charset="0"/>
                <a:hlinkClick r:id="rId2"/>
              </a:rPr>
              <a:t>https://www.ehealth.fgov.be/ehealthplatform/fr/taches</a:t>
            </a:r>
          </a:p>
          <a:p>
            <a:endParaRPr lang="en-GB" altLang="en-US" noProof="0" dirty="0">
              <a:sym typeface="Arial" charset="0"/>
            </a:endParaRPr>
          </a:p>
          <a:p>
            <a:endParaRPr lang="en-GB" altLang="en-US" noProof="0" dirty="0">
              <a:sym typeface="Arial" charset="0"/>
            </a:endParaRPr>
          </a:p>
          <a:p>
            <a:endParaRPr lang="en-GB" noProof="0" dirty="0"/>
          </a:p>
        </p:txBody>
      </p:sp>
      <p:sp>
        <p:nvSpPr>
          <p:cNvPr id="3" name="Tijdelijke aanduiding voor dianummer 2">
            <a:extLst>
              <a:ext uri="{FF2B5EF4-FFF2-40B4-BE49-F238E27FC236}">
                <a16:creationId xmlns:a16="http://schemas.microsoft.com/office/drawing/2014/main" id="{6A0CA2CA-4C41-3408-7B4D-722CCA444EEB}"/>
              </a:ext>
            </a:extLst>
          </p:cNvPr>
          <p:cNvSpPr>
            <a:spLocks noGrp="1"/>
          </p:cNvSpPr>
          <p:nvPr>
            <p:ph type="sldNum" sz="quarter" idx="4"/>
          </p:nvPr>
        </p:nvSpPr>
        <p:spPr/>
        <p:txBody>
          <a:bodyPr/>
          <a:lstStyle/>
          <a:p>
            <a:r>
              <a:rPr lang="fr-BE"/>
              <a:t> </a:t>
            </a:r>
            <a:fld id="{30A9230E-FFBB-4CCB-ABD7-198084EDE768}" type="slidenum">
              <a:rPr lang="fr-BE" smtClean="0"/>
              <a:pPr/>
              <a:t>79</a:t>
            </a:fld>
            <a:r>
              <a:rPr lang="fr-BE"/>
              <a:t> </a:t>
            </a:r>
          </a:p>
        </p:txBody>
      </p:sp>
      <p:sp>
        <p:nvSpPr>
          <p:cNvPr id="4" name="Titel 3">
            <a:extLst>
              <a:ext uri="{FF2B5EF4-FFF2-40B4-BE49-F238E27FC236}">
                <a16:creationId xmlns:a16="http://schemas.microsoft.com/office/drawing/2014/main" id="{378D713D-7066-5A49-6974-57BCDA096DE6}"/>
              </a:ext>
            </a:extLst>
          </p:cNvPr>
          <p:cNvSpPr>
            <a:spLocks noGrp="1"/>
          </p:cNvSpPr>
          <p:nvPr>
            <p:ph type="title"/>
          </p:nvPr>
        </p:nvSpPr>
        <p:spPr/>
        <p:txBody>
          <a:bodyPr/>
          <a:lstStyle/>
          <a:p>
            <a:r>
              <a:rPr lang="fr-BE" noProof="0"/>
              <a:t>Responsabilités</a:t>
            </a:r>
          </a:p>
        </p:txBody>
      </p:sp>
      <p:pic>
        <p:nvPicPr>
          <p:cNvPr id="5" name="Picture 4">
            <a:extLst>
              <a:ext uri="{FF2B5EF4-FFF2-40B4-BE49-F238E27FC236}">
                <a16:creationId xmlns:a16="http://schemas.microsoft.com/office/drawing/2014/main" id="{853010BE-489B-41C7-91F1-F115A8B49814}"/>
              </a:ext>
            </a:extLst>
          </p:cNvPr>
          <p:cNvPicPr>
            <a:picLocks noChangeAspect="1"/>
          </p:cNvPicPr>
          <p:nvPr/>
        </p:nvPicPr>
        <p:blipFill>
          <a:blip r:embed="rId3"/>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7232674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7ECF665-EC6C-4228-843D-411DE0088B10}"/>
              </a:ext>
            </a:extLst>
          </p:cNvPr>
          <p:cNvSpPr>
            <a:spLocks noGrp="1"/>
          </p:cNvSpPr>
          <p:nvPr>
            <p:ph type="sldNum" sz="quarter" idx="4"/>
          </p:nvPr>
        </p:nvSpPr>
        <p:spPr>
          <a:xfrm>
            <a:off x="4691360" y="6453346"/>
            <a:ext cx="2844800" cy="365125"/>
          </a:xfrm>
        </p:spPr>
        <p:txBody>
          <a:bodyPr/>
          <a:lstStyle/>
          <a:p>
            <a:fld id="{84AEDDD6-2727-439E-A96F-E9FD4CA77376}" type="slidenum">
              <a:rPr lang="en-GB" smtClean="0"/>
              <a:pPr/>
              <a:t>80</a:t>
            </a:fld>
            <a:endParaRPr lang="en-GB"/>
          </a:p>
        </p:txBody>
      </p:sp>
      <p:sp>
        <p:nvSpPr>
          <p:cNvPr id="2" name="Title 1"/>
          <p:cNvSpPr>
            <a:spLocks noGrp="1"/>
          </p:cNvSpPr>
          <p:nvPr>
            <p:ph type="title"/>
          </p:nvPr>
        </p:nvSpPr>
        <p:spPr>
          <a:xfrm>
            <a:off x="407368" y="188640"/>
            <a:ext cx="11305256" cy="864096"/>
          </a:xfrm>
        </p:spPr>
        <p:txBody>
          <a:bodyPr>
            <a:normAutofit/>
          </a:bodyPr>
          <a:lstStyle/>
          <a:p>
            <a:r>
              <a:rPr lang="fr-BE" noProof="0"/>
              <a:t>Architecte &amp; opérateur</a:t>
            </a:r>
          </a:p>
        </p:txBody>
      </p:sp>
      <p:pic>
        <p:nvPicPr>
          <p:cNvPr id="80901" name="Picture 7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8813" y="5810253"/>
            <a:ext cx="431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Oval 83"/>
          <p:cNvSpPr>
            <a:spLocks noChangeArrowheads="1"/>
          </p:cNvSpPr>
          <p:nvPr/>
        </p:nvSpPr>
        <p:spPr bwMode="auto">
          <a:xfrm>
            <a:off x="1998663" y="3857628"/>
            <a:ext cx="989012" cy="1414463"/>
          </a:xfrm>
          <a:prstGeom prst="ellipse">
            <a:avLst/>
          </a:prstGeom>
          <a:gradFill rotWithShape="1">
            <a:gsLst>
              <a:gs pos="0">
                <a:srgbClr val="475E76"/>
              </a:gs>
              <a:gs pos="50000">
                <a:srgbClr val="99CCFF"/>
              </a:gs>
              <a:gs pos="100000">
                <a:srgbClr val="475E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fr-FR" altLang="en-US" sz="2400" b="1" i="1">
              <a:solidFill>
                <a:srgbClr val="000000"/>
              </a:solidFill>
              <a:latin typeface="Calibri" pitchFamily="34" charset="0"/>
            </a:endParaRPr>
          </a:p>
        </p:txBody>
      </p:sp>
      <p:sp>
        <p:nvSpPr>
          <p:cNvPr id="80903" name="Oval 84"/>
          <p:cNvSpPr>
            <a:spLocks noChangeArrowheads="1"/>
          </p:cNvSpPr>
          <p:nvPr/>
        </p:nvSpPr>
        <p:spPr bwMode="auto">
          <a:xfrm>
            <a:off x="9359903" y="3851278"/>
            <a:ext cx="989013" cy="1414463"/>
          </a:xfrm>
          <a:prstGeom prst="ellipse">
            <a:avLst/>
          </a:prstGeom>
          <a:gradFill rotWithShape="1">
            <a:gsLst>
              <a:gs pos="0">
                <a:srgbClr val="475E76"/>
              </a:gs>
              <a:gs pos="50000">
                <a:srgbClr val="99CCFF"/>
              </a:gs>
              <a:gs pos="100000">
                <a:srgbClr val="475E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79" name="Rectangle 85"/>
          <p:cNvSpPr>
            <a:spLocks noChangeArrowheads="1"/>
          </p:cNvSpPr>
          <p:nvPr/>
        </p:nvSpPr>
        <p:spPr bwMode="auto">
          <a:xfrm>
            <a:off x="2508253" y="3859216"/>
            <a:ext cx="7364413" cy="1412875"/>
          </a:xfrm>
          <a:prstGeom prst="rect">
            <a:avLst/>
          </a:prstGeom>
          <a:gradFill rotWithShape="1">
            <a:gsLst>
              <a:gs pos="0">
                <a:srgbClr val="99CCFF">
                  <a:gamma/>
                  <a:shade val="46275"/>
                  <a:invGamma/>
                </a:srgbClr>
              </a:gs>
              <a:gs pos="50000">
                <a:srgbClr val="99CCFF"/>
              </a:gs>
              <a:gs pos="100000">
                <a:srgbClr val="99CCFF">
                  <a:gamma/>
                  <a:shade val="46275"/>
                  <a:invGamma/>
                </a:srgbClr>
              </a:gs>
            </a:gsLst>
            <a:lin ang="5400000" scaled="1"/>
          </a:gradFill>
          <a:ln w="9525">
            <a:noFill/>
            <a:miter lim="800000"/>
            <a:headEnd/>
            <a:tailEnd/>
          </a:ln>
          <a:effectLst/>
        </p:spPr>
        <p:txBody>
          <a:bodyPr wrap="none" anchor="ctr"/>
          <a:lstStyle/>
          <a:p>
            <a:pPr algn="ctr" fontAlgn="auto">
              <a:spcBef>
                <a:spcPts val="0"/>
              </a:spcBef>
              <a:spcAft>
                <a:spcPts val="0"/>
              </a:spcAft>
              <a:defRPr/>
            </a:pPr>
            <a:endParaRPr lang="fr-BE" sz="2400" b="1" i="1">
              <a:solidFill>
                <a:srgbClr val="FFFFFF"/>
              </a:solidFill>
              <a:effectLst>
                <a:outerShdw blurRad="38100" dist="38100" dir="2700000" algn="tl">
                  <a:srgbClr val="000000"/>
                </a:outerShdw>
              </a:effectLst>
              <a:latin typeface="+mn-lt"/>
              <a:cs typeface="+mn-cs"/>
            </a:endParaRPr>
          </a:p>
          <a:p>
            <a:pPr algn="ctr" fontAlgn="auto">
              <a:spcBef>
                <a:spcPts val="0"/>
              </a:spcBef>
              <a:spcAft>
                <a:spcPts val="0"/>
              </a:spcAft>
              <a:defRPr/>
            </a:pPr>
            <a:endParaRPr lang="en-GB" sz="2400" b="1" i="1">
              <a:solidFill>
                <a:srgbClr val="FFFFFF"/>
              </a:solidFill>
              <a:effectLst>
                <a:outerShdw blurRad="38100" dist="38100" dir="2700000" algn="tl">
                  <a:srgbClr val="000000"/>
                </a:outerShdw>
              </a:effectLst>
              <a:latin typeface="+mn-lt"/>
              <a:cs typeface="+mn-cs"/>
            </a:endParaRPr>
          </a:p>
        </p:txBody>
      </p:sp>
      <p:sp>
        <p:nvSpPr>
          <p:cNvPr id="80905" name="Oval 86"/>
          <p:cNvSpPr>
            <a:spLocks noChangeArrowheads="1"/>
          </p:cNvSpPr>
          <p:nvPr/>
        </p:nvSpPr>
        <p:spPr bwMode="auto">
          <a:xfrm>
            <a:off x="3278188" y="4114800"/>
            <a:ext cx="735012" cy="914400"/>
          </a:xfrm>
          <a:prstGeom prst="ellipse">
            <a:avLst/>
          </a:prstGeom>
          <a:gradFill rotWithShape="1">
            <a:gsLst>
              <a:gs pos="0">
                <a:srgbClr val="475E00"/>
              </a:gs>
              <a:gs pos="50000">
                <a:srgbClr val="99CC00"/>
              </a:gs>
              <a:gs pos="100000">
                <a:srgbClr val="475E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06" name="Oval 87"/>
          <p:cNvSpPr>
            <a:spLocks noChangeArrowheads="1"/>
          </p:cNvSpPr>
          <p:nvPr/>
        </p:nvSpPr>
        <p:spPr bwMode="auto">
          <a:xfrm>
            <a:off x="9183688" y="4108450"/>
            <a:ext cx="735012" cy="914400"/>
          </a:xfrm>
          <a:prstGeom prst="ellipse">
            <a:avLst/>
          </a:prstGeom>
          <a:gradFill rotWithShape="1">
            <a:gsLst>
              <a:gs pos="0">
                <a:srgbClr val="475E00"/>
              </a:gs>
              <a:gs pos="50000">
                <a:srgbClr val="99CC00"/>
              </a:gs>
              <a:gs pos="100000">
                <a:srgbClr val="475E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2" name="Rectangle 88"/>
          <p:cNvSpPr>
            <a:spLocks noChangeArrowheads="1"/>
          </p:cNvSpPr>
          <p:nvPr/>
        </p:nvSpPr>
        <p:spPr bwMode="auto">
          <a:xfrm>
            <a:off x="3681416" y="4117978"/>
            <a:ext cx="5832475" cy="906463"/>
          </a:xfrm>
          <a:prstGeom prst="rect">
            <a:avLst/>
          </a:prstGeom>
          <a:gradFill rotWithShape="1">
            <a:gsLst>
              <a:gs pos="0">
                <a:srgbClr val="99CC00">
                  <a:gamma/>
                  <a:shade val="46275"/>
                  <a:invGamma/>
                </a:srgbClr>
              </a:gs>
              <a:gs pos="50000">
                <a:srgbClr val="99CC00"/>
              </a:gs>
              <a:gs pos="100000">
                <a:srgbClr val="99CC00">
                  <a:gamma/>
                  <a:shade val="46275"/>
                  <a:invGamma/>
                </a:srgbClr>
              </a:gs>
            </a:gsLst>
            <a:lin ang="5400000" scaled="1"/>
          </a:gradFill>
          <a:ln w="9525">
            <a:noFill/>
            <a:miter lim="800000"/>
            <a:headEnd/>
            <a:tailEnd/>
          </a:ln>
          <a:effectLst/>
        </p:spPr>
        <p:txBody>
          <a:bodyPr wrap="none" anchor="ctr"/>
          <a:lstStyle/>
          <a:p>
            <a:pPr algn="ctr" fontAlgn="auto">
              <a:spcBef>
                <a:spcPts val="0"/>
              </a:spcBef>
              <a:spcAft>
                <a:spcPts val="0"/>
              </a:spcAft>
              <a:defRPr/>
            </a:pPr>
            <a:r>
              <a:rPr lang="fr-BE" sz="2400" b="1" i="1">
                <a:solidFill>
                  <a:srgbClr val="FFFFFF"/>
                </a:solidFill>
                <a:effectLst>
                  <a:outerShdw blurRad="38100" dist="38100" dir="2700000" algn="tl">
                    <a:srgbClr val="000000"/>
                  </a:outerShdw>
                </a:effectLst>
                <a:latin typeface="+mn-lt"/>
                <a:cs typeface="+mn-cs"/>
              </a:rPr>
              <a:t>Services de base</a:t>
            </a:r>
          </a:p>
          <a:p>
            <a:pPr algn="ctr" fontAlgn="auto">
              <a:spcBef>
                <a:spcPts val="0"/>
              </a:spcBef>
              <a:spcAft>
                <a:spcPts val="0"/>
              </a:spcAft>
              <a:defRPr/>
            </a:pPr>
            <a:r>
              <a:rPr lang="fr-BE" sz="2400" b="1" i="1">
                <a:solidFill>
                  <a:srgbClr val="FFFFFF"/>
                </a:solidFill>
                <a:effectLst>
                  <a:outerShdw blurRad="38100" dist="38100" dir="2700000" algn="tl">
                    <a:srgbClr val="000000"/>
                  </a:outerShdw>
                </a:effectLst>
                <a:latin typeface="+mn-lt"/>
                <a:cs typeface="+mn-cs"/>
              </a:rPr>
              <a:t>plate-forme </a:t>
            </a:r>
            <a:r>
              <a:rPr lang="fr-BE" sz="2400" b="1" i="1">
                <a:solidFill>
                  <a:srgbClr val="3E6E5A"/>
                </a:solidFill>
                <a:effectLst>
                  <a:outerShdw blurRad="38100" dist="38100" dir="2700000" algn="tl">
                    <a:srgbClr val="000000"/>
                  </a:outerShdw>
                </a:effectLst>
                <a:latin typeface="+mn-lt"/>
                <a:cs typeface="+mn-cs"/>
              </a:rPr>
              <a:t>eHealth</a:t>
            </a:r>
          </a:p>
        </p:txBody>
      </p:sp>
      <p:sp>
        <p:nvSpPr>
          <p:cNvPr id="80908" name="Text Box 89"/>
          <p:cNvSpPr txBox="1">
            <a:spLocks noChangeArrowheads="1"/>
          </p:cNvSpPr>
          <p:nvPr/>
        </p:nvSpPr>
        <p:spPr bwMode="auto">
          <a:xfrm>
            <a:off x="1947863" y="4332291"/>
            <a:ext cx="1399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BE" sz="2400" b="1" i="1">
                <a:solidFill>
                  <a:srgbClr val="000000"/>
                </a:solidFill>
              </a:rPr>
              <a:t>Réseau</a:t>
            </a:r>
          </a:p>
        </p:txBody>
      </p:sp>
      <p:pic>
        <p:nvPicPr>
          <p:cNvPr id="80909" name="Picture 3"/>
          <p:cNvPicPr>
            <a:picLocks noChangeAspect="1" noChangeArrowheads="1"/>
          </p:cNvPicPr>
          <p:nvPr/>
        </p:nvPicPr>
        <p:blipFill>
          <a:blip r:embed="rId4">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5799141" y="5713413"/>
            <a:ext cx="46672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Oval 5"/>
          <p:cNvSpPr>
            <a:spLocks noChangeArrowheads="1"/>
          </p:cNvSpPr>
          <p:nvPr/>
        </p:nvSpPr>
        <p:spPr bwMode="auto">
          <a:xfrm>
            <a:off x="4740606" y="1054646"/>
            <a:ext cx="2286000" cy="762000"/>
          </a:xfrm>
          <a:prstGeom prst="ellipse">
            <a:avLst/>
          </a:prstGeom>
          <a:noFill/>
          <a:ln w="9525">
            <a:noFill/>
            <a:round/>
            <a:headEnd/>
            <a:tailEnd/>
          </a:ln>
          <a:effectLst/>
        </p:spPr>
        <p:txBody>
          <a:bodyPr wrap="none" anchor="ctr"/>
          <a:lstStyle/>
          <a:p>
            <a:pPr algn="ctr" fontAlgn="auto">
              <a:spcBef>
                <a:spcPts val="0"/>
              </a:spcBef>
              <a:spcAft>
                <a:spcPts val="0"/>
              </a:spcAft>
              <a:defRPr/>
            </a:pPr>
            <a:r>
              <a:rPr lang="fr-BE" sz="2000" b="1" i="1">
                <a:solidFill>
                  <a:srgbClr val="000000"/>
                </a:solidFill>
                <a:effectLst>
                  <a:outerShdw blurRad="38100" dist="38100" dir="2700000" algn="tl">
                    <a:srgbClr val="C0C0C0"/>
                  </a:outerShdw>
                </a:effectLst>
                <a:latin typeface="+mn-lt"/>
                <a:cs typeface="+mn-cs"/>
              </a:rPr>
              <a:t>Patients, prestataire de soins</a:t>
            </a:r>
          </a:p>
          <a:p>
            <a:pPr algn="ctr" fontAlgn="auto">
              <a:spcBef>
                <a:spcPts val="0"/>
              </a:spcBef>
              <a:spcAft>
                <a:spcPts val="0"/>
              </a:spcAft>
              <a:defRPr/>
            </a:pPr>
            <a:r>
              <a:rPr lang="fr-BE" sz="2000" b="1" i="1">
                <a:solidFill>
                  <a:srgbClr val="000000"/>
                </a:solidFill>
                <a:effectLst>
                  <a:outerShdw blurRad="38100" dist="38100" dir="2700000" algn="tl">
                    <a:srgbClr val="C0C0C0"/>
                  </a:outerShdw>
                </a:effectLst>
                <a:latin typeface="+mn-lt"/>
                <a:cs typeface="+mn-cs"/>
              </a:rPr>
              <a:t>et établissements de soins</a:t>
            </a:r>
          </a:p>
        </p:txBody>
      </p:sp>
      <p:sp>
        <p:nvSpPr>
          <p:cNvPr id="86" name="AutoShape 13"/>
          <p:cNvSpPr>
            <a:spLocks noChangeArrowheads="1"/>
          </p:cNvSpPr>
          <p:nvPr/>
        </p:nvSpPr>
        <p:spPr bwMode="blackWhite">
          <a:xfrm>
            <a:off x="7450138" y="5561013"/>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87" name="AutoShape 14"/>
          <p:cNvSpPr>
            <a:spLocks noChangeArrowheads="1"/>
          </p:cNvSpPr>
          <p:nvPr/>
        </p:nvSpPr>
        <p:spPr bwMode="blackWhite">
          <a:xfrm>
            <a:off x="8748713" y="5561013"/>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88" name="AutoShape 16"/>
          <p:cNvSpPr>
            <a:spLocks noChangeArrowheads="1"/>
          </p:cNvSpPr>
          <p:nvPr/>
        </p:nvSpPr>
        <p:spPr bwMode="blackWhite">
          <a:xfrm>
            <a:off x="6265863" y="5561013"/>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pic>
        <p:nvPicPr>
          <p:cNvPr id="80914" name="Picture 20" descr="FOD_tekenin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42303" y="5740400"/>
            <a:ext cx="392113"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15" name="Rectangle 21"/>
          <p:cNvSpPr>
            <a:spLocks noChangeArrowheads="1"/>
          </p:cNvSpPr>
          <p:nvPr/>
        </p:nvSpPr>
        <p:spPr bwMode="auto">
          <a:xfrm>
            <a:off x="2140585" y="6091238"/>
            <a:ext cx="1149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fr-BE" sz="2000" b="1" i="1">
                <a:solidFill>
                  <a:srgbClr val="CC9900"/>
                </a:solidFill>
                <a:latin typeface="Calibri" pitchFamily="34" charset="0"/>
              </a:rPr>
              <a:t>Fournisseurs</a:t>
            </a:r>
          </a:p>
        </p:txBody>
      </p:sp>
      <p:sp>
        <p:nvSpPr>
          <p:cNvPr id="80916" name="Rectangle 22"/>
          <p:cNvSpPr>
            <a:spLocks noChangeArrowheads="1"/>
          </p:cNvSpPr>
          <p:nvPr/>
        </p:nvSpPr>
        <p:spPr bwMode="auto">
          <a:xfrm>
            <a:off x="2199570" y="3468688"/>
            <a:ext cx="769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fr-BE" sz="2000" b="1" i="1">
                <a:solidFill>
                  <a:srgbClr val="CC9900"/>
                </a:solidFill>
                <a:latin typeface="Calibri" pitchFamily="34" charset="0"/>
              </a:rPr>
              <a:t>Utilisateurs</a:t>
            </a:r>
          </a:p>
        </p:txBody>
      </p:sp>
      <p:sp>
        <p:nvSpPr>
          <p:cNvPr id="92" name="AutoShape 23">
            <a:hlinkClick r:id="" action="ppaction://noaction" highlightClick="1"/>
          </p:cNvPr>
          <p:cNvSpPr>
            <a:spLocks noChangeArrowheads="1"/>
          </p:cNvSpPr>
          <p:nvPr/>
        </p:nvSpPr>
        <p:spPr bwMode="blackWhite">
          <a:xfrm>
            <a:off x="5016500" y="2482850"/>
            <a:ext cx="1219200" cy="914400"/>
          </a:xfrm>
          <a:prstGeom prst="actionButtonBlank">
            <a:avLst/>
          </a:prstGeom>
          <a:gradFill rotWithShape="0">
            <a:gsLst>
              <a:gs pos="0">
                <a:srgbClr val="969696">
                  <a:gamma/>
                  <a:tint val="53725"/>
                  <a:invGamma/>
                </a:srgbClr>
              </a:gs>
              <a:gs pos="100000">
                <a:srgbClr val="969696"/>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effectLst>
                  <a:outerShdw blurRad="38100" dist="38100" dir="2700000" algn="tl">
                    <a:srgbClr val="000000"/>
                  </a:outerShdw>
                </a:effectLst>
                <a:latin typeface="+mn-lt"/>
                <a:cs typeface="+mn-cs"/>
              </a:rPr>
              <a:t>Portail Health</a:t>
            </a:r>
          </a:p>
        </p:txBody>
      </p:sp>
      <p:grpSp>
        <p:nvGrpSpPr>
          <p:cNvPr id="80918" name="Group 24"/>
          <p:cNvGrpSpPr>
            <a:grpSpLocks/>
          </p:cNvGrpSpPr>
          <p:nvPr/>
        </p:nvGrpSpPr>
        <p:grpSpPr bwMode="auto">
          <a:xfrm>
            <a:off x="2284413" y="1689100"/>
            <a:ext cx="1219200" cy="914400"/>
            <a:chOff x="432" y="1200"/>
            <a:chExt cx="912" cy="672"/>
          </a:xfrm>
        </p:grpSpPr>
        <p:sp>
          <p:nvSpPr>
            <p:cNvPr id="94" name="AutoShape 25">
              <a:hlinkClick r:id="" action="ppaction://noaction" highlightClick="1"/>
            </p:cNvPr>
            <p:cNvSpPr>
              <a:spLocks noChangeArrowheads="1"/>
            </p:cNvSpPr>
            <p:nvPr/>
          </p:nvSpPr>
          <p:spPr bwMode="blackWhite">
            <a:xfrm>
              <a:off x="432" y="1200"/>
              <a:ext cx="912" cy="672"/>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solidFill>
                    <a:srgbClr val="FFFFFF"/>
                  </a:solidFill>
                  <a:effectLst>
                    <a:outerShdw blurRad="38100" dist="38100" dir="2700000" algn="tl">
                      <a:srgbClr val="000000"/>
                    </a:outerShdw>
                  </a:effectLst>
                  <a:latin typeface="+mn-lt"/>
                  <a:cs typeface="+mn-cs"/>
                </a:rPr>
                <a:t>Site SPF </a:t>
              </a:r>
            </a:p>
          </p:txBody>
        </p:sp>
        <p:sp>
          <p:nvSpPr>
            <p:cNvPr id="95" name="AutoShape 26">
              <a:hlinkClick r:id="" action="ppaction://noaction" highlightClick="1"/>
            </p:cNvPr>
            <p:cNvSpPr>
              <a:spLocks noChangeArrowheads="1"/>
            </p:cNvSpPr>
            <p:nvPr/>
          </p:nvSpPr>
          <p:spPr bwMode="blackWhite">
            <a:xfrm>
              <a:off x="768" y="1440"/>
              <a:ext cx="384" cy="19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96" name="AutoShape 27">
              <a:hlinkClick r:id="" action="ppaction://noaction" highlightClick="1"/>
            </p:cNvPr>
            <p:cNvSpPr>
              <a:spLocks noChangeArrowheads="1"/>
            </p:cNvSpPr>
            <p:nvPr/>
          </p:nvSpPr>
          <p:spPr bwMode="blackWhite">
            <a:xfrm>
              <a:off x="816" y="1488"/>
              <a:ext cx="386" cy="191"/>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97" name="AutoShape 28">
              <a:hlinkClick r:id="" action="ppaction://noaction" highlightClick="1"/>
            </p:cNvPr>
            <p:cNvSpPr>
              <a:spLocks noChangeArrowheads="1"/>
            </p:cNvSpPr>
            <p:nvPr/>
          </p:nvSpPr>
          <p:spPr bwMode="blackWhite">
            <a:xfrm>
              <a:off x="864" y="1536"/>
              <a:ext cx="384" cy="193"/>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98" name="AutoShape 29">
              <a:hlinkClick r:id="" action="ppaction://noaction" highlightClick="1"/>
            </p:cNvPr>
            <p:cNvSpPr>
              <a:spLocks noChangeArrowheads="1"/>
            </p:cNvSpPr>
            <p:nvPr/>
          </p:nvSpPr>
          <p:spPr bwMode="blackWhite">
            <a:xfrm>
              <a:off x="912" y="1584"/>
              <a:ext cx="385" cy="192"/>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pic>
          <p:nvPicPr>
            <p:cNvPr id="80970" name="Picture 30" descr="FOD_teken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 y="1605"/>
              <a:ext cx="24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 name="AutoShape 31">
            <a:hlinkClick r:id="" action="ppaction://noaction" highlightClick="1"/>
          </p:cNvPr>
          <p:cNvSpPr>
            <a:spLocks noChangeArrowheads="1"/>
          </p:cNvSpPr>
          <p:nvPr/>
        </p:nvSpPr>
        <p:spPr bwMode="blackWhite">
          <a:xfrm>
            <a:off x="7696200" y="2028828"/>
            <a:ext cx="1130300" cy="1039813"/>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200" i="1">
                <a:solidFill>
                  <a:srgbClr val="FFFFFF"/>
                </a:solidFill>
                <a:effectLst>
                  <a:outerShdw blurRad="38100" dist="38100" dir="2700000" algn="tl">
                    <a:srgbClr val="000000"/>
                  </a:outerShdw>
                </a:effectLst>
                <a:latin typeface="+mn-lt"/>
                <a:cs typeface="+mn-cs"/>
              </a:rPr>
              <a:t>Logiciel établissement de soins</a:t>
            </a:r>
          </a:p>
        </p:txBody>
      </p:sp>
      <p:sp>
        <p:nvSpPr>
          <p:cNvPr id="101" name="AutoShape 32">
            <a:hlinkClick r:id="" action="ppaction://noaction" highlightClick="1"/>
          </p:cNvPr>
          <p:cNvSpPr>
            <a:spLocks noChangeArrowheads="1"/>
          </p:cNvSpPr>
          <p:nvPr/>
        </p:nvSpPr>
        <p:spPr bwMode="blackWhite">
          <a:xfrm>
            <a:off x="8104188" y="2503488"/>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2" name="AutoShape 33">
            <a:hlinkClick r:id="" action="ppaction://noaction" highlightClick="1"/>
          </p:cNvPr>
          <p:cNvSpPr>
            <a:spLocks noChangeArrowheads="1"/>
          </p:cNvSpPr>
          <p:nvPr/>
        </p:nvSpPr>
        <p:spPr bwMode="blackWhite">
          <a:xfrm>
            <a:off x="8167688" y="2568575"/>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3" name="AutoShape 34">
            <a:hlinkClick r:id="" action="ppaction://noaction" highlightClick="1"/>
          </p:cNvPr>
          <p:cNvSpPr>
            <a:spLocks noChangeArrowheads="1"/>
          </p:cNvSpPr>
          <p:nvPr/>
        </p:nvSpPr>
        <p:spPr bwMode="blackWhite">
          <a:xfrm>
            <a:off x="8231188" y="2633666"/>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4" name="AutoShape 35">
            <a:hlinkClick r:id="" action="ppaction://noaction" highlightClick="1"/>
          </p:cNvPr>
          <p:cNvSpPr>
            <a:spLocks noChangeArrowheads="1"/>
          </p:cNvSpPr>
          <p:nvPr/>
        </p:nvSpPr>
        <p:spPr bwMode="blackWhite">
          <a:xfrm>
            <a:off x="8294688" y="2698750"/>
            <a:ext cx="514350"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sp>
        <p:nvSpPr>
          <p:cNvPr id="105" name="AutoShape 36">
            <a:hlinkClick r:id="" action="ppaction://noaction" highlightClick="1"/>
          </p:cNvPr>
          <p:cNvSpPr>
            <a:spLocks noChangeArrowheads="1"/>
          </p:cNvSpPr>
          <p:nvPr/>
        </p:nvSpPr>
        <p:spPr bwMode="blackWhite">
          <a:xfrm>
            <a:off x="6388100" y="2482850"/>
            <a:ext cx="1219200" cy="914400"/>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solidFill>
                  <a:srgbClr val="FFFFFF"/>
                </a:solidFill>
                <a:effectLst>
                  <a:outerShdw blurRad="38100" dist="38100" dir="2700000" algn="tl">
                    <a:srgbClr val="000000"/>
                  </a:outerShdw>
                </a:effectLst>
                <a:latin typeface="+mn-lt"/>
                <a:cs typeface="+mn-cs"/>
              </a:rPr>
              <a:t>MyCareNet</a:t>
            </a:r>
          </a:p>
        </p:txBody>
      </p:sp>
      <p:sp>
        <p:nvSpPr>
          <p:cNvPr id="106" name="AutoShape 37">
            <a:hlinkClick r:id="" action="ppaction://noaction" highlightClick="1"/>
          </p:cNvPr>
          <p:cNvSpPr>
            <a:spLocks noChangeArrowheads="1"/>
          </p:cNvSpPr>
          <p:nvPr/>
        </p:nvSpPr>
        <p:spPr bwMode="blackWhite">
          <a:xfrm>
            <a:off x="6837363" y="2809875"/>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7" name="AutoShape 38">
            <a:hlinkClick r:id="" action="ppaction://noaction" highlightClick="1"/>
          </p:cNvPr>
          <p:cNvSpPr>
            <a:spLocks noChangeArrowheads="1"/>
          </p:cNvSpPr>
          <p:nvPr/>
        </p:nvSpPr>
        <p:spPr bwMode="blackWhite">
          <a:xfrm>
            <a:off x="6900863" y="2874963"/>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8" name="AutoShape 39">
            <a:hlinkClick r:id="" action="ppaction://noaction" highlightClick="1"/>
          </p:cNvPr>
          <p:cNvSpPr>
            <a:spLocks noChangeArrowheads="1"/>
          </p:cNvSpPr>
          <p:nvPr/>
        </p:nvSpPr>
        <p:spPr bwMode="blackWhite">
          <a:xfrm>
            <a:off x="6965953" y="2940050"/>
            <a:ext cx="512763"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9" name="AutoShape 40">
            <a:hlinkClick r:id="" action="ppaction://noaction" highlightClick="1"/>
          </p:cNvPr>
          <p:cNvSpPr>
            <a:spLocks noChangeArrowheads="1"/>
          </p:cNvSpPr>
          <p:nvPr/>
        </p:nvSpPr>
        <p:spPr bwMode="blackWhite">
          <a:xfrm>
            <a:off x="7029450" y="3005141"/>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sp>
        <p:nvSpPr>
          <p:cNvPr id="110" name="AutoShape 41">
            <a:hlinkClick r:id="" action="ppaction://noaction" highlightClick="1"/>
          </p:cNvPr>
          <p:cNvSpPr>
            <a:spLocks noChangeArrowheads="1"/>
          </p:cNvSpPr>
          <p:nvPr/>
        </p:nvSpPr>
        <p:spPr bwMode="blackWhite">
          <a:xfrm>
            <a:off x="8882066" y="1565278"/>
            <a:ext cx="1189037" cy="1063625"/>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200" i="1">
                <a:solidFill>
                  <a:srgbClr val="FFFFFF"/>
                </a:solidFill>
                <a:effectLst>
                  <a:outerShdw blurRad="38100" dist="38100" dir="2700000" algn="tl">
                    <a:srgbClr val="000000"/>
                  </a:outerShdw>
                </a:effectLst>
                <a:latin typeface="+mn-lt"/>
                <a:cs typeface="+mn-cs"/>
              </a:rPr>
              <a:t>Logiciel prestataire de soins</a:t>
            </a:r>
          </a:p>
        </p:txBody>
      </p:sp>
      <p:sp>
        <p:nvSpPr>
          <p:cNvPr id="111" name="AutoShape 46"/>
          <p:cNvSpPr>
            <a:spLocks noChangeArrowheads="1"/>
          </p:cNvSpPr>
          <p:nvPr/>
        </p:nvSpPr>
        <p:spPr bwMode="auto">
          <a:xfrm>
            <a:off x="3122613" y="2538416"/>
            <a:ext cx="381000" cy="1468437"/>
          </a:xfrm>
          <a:prstGeom prst="upDownArrow">
            <a:avLst>
              <a:gd name="adj1" fmla="val 60833"/>
              <a:gd name="adj2" fmla="val 64575"/>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2" name="AutoShape 47"/>
          <p:cNvSpPr>
            <a:spLocks noChangeArrowheads="1"/>
          </p:cNvSpPr>
          <p:nvPr/>
        </p:nvSpPr>
        <p:spPr bwMode="auto">
          <a:xfrm>
            <a:off x="9459913" y="2538413"/>
            <a:ext cx="381000" cy="1503362"/>
          </a:xfrm>
          <a:prstGeom prst="upDownArrow">
            <a:avLst>
              <a:gd name="adj1" fmla="val 60833"/>
              <a:gd name="adj2" fmla="val 64575"/>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3" name="AutoShape 49"/>
          <p:cNvSpPr>
            <a:spLocks noChangeArrowheads="1"/>
          </p:cNvSpPr>
          <p:nvPr/>
        </p:nvSpPr>
        <p:spPr bwMode="auto">
          <a:xfrm>
            <a:off x="8445500" y="3016250"/>
            <a:ext cx="381000" cy="990600"/>
          </a:xfrm>
          <a:prstGeom prst="upDownArrow">
            <a:avLst>
              <a:gd name="adj1" fmla="val 49167"/>
              <a:gd name="adj2" fmla="val 54588"/>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4" name="AutoShape 50"/>
          <p:cNvSpPr>
            <a:spLocks noChangeArrowheads="1"/>
          </p:cNvSpPr>
          <p:nvPr/>
        </p:nvSpPr>
        <p:spPr bwMode="auto">
          <a:xfrm>
            <a:off x="5473700" y="3244850"/>
            <a:ext cx="381000" cy="762000"/>
          </a:xfrm>
          <a:prstGeom prst="upDownArrow">
            <a:avLst>
              <a:gd name="adj1" fmla="val 38333"/>
              <a:gd name="adj2" fmla="val 50833"/>
            </a:avLst>
          </a:prstGeom>
          <a:gradFill rotWithShape="0">
            <a:gsLst>
              <a:gs pos="0">
                <a:schemeClr val="bg2"/>
              </a:gs>
              <a:gs pos="50000">
                <a:schemeClr val="bg2">
                  <a:gamma/>
                  <a:tint val="40000"/>
                  <a:invGamma/>
                </a:schemeClr>
              </a:gs>
              <a:gs pos="100000">
                <a:schemeClr val="bg2"/>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5" name="AutoShape 51"/>
          <p:cNvSpPr>
            <a:spLocks noChangeArrowheads="1"/>
          </p:cNvSpPr>
          <p:nvPr/>
        </p:nvSpPr>
        <p:spPr bwMode="auto">
          <a:xfrm>
            <a:off x="6807200" y="3259138"/>
            <a:ext cx="381000" cy="762000"/>
          </a:xfrm>
          <a:prstGeom prst="upDownArrow">
            <a:avLst>
              <a:gd name="adj1" fmla="val 38333"/>
              <a:gd name="adj2" fmla="val 50833"/>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6" name="AutoShape 52"/>
          <p:cNvSpPr>
            <a:spLocks noChangeArrowheads="1"/>
          </p:cNvSpPr>
          <p:nvPr/>
        </p:nvSpPr>
        <p:spPr bwMode="auto">
          <a:xfrm rot="5400000">
            <a:off x="4141788" y="1409700"/>
            <a:ext cx="228600" cy="1219200"/>
          </a:xfrm>
          <a:prstGeom prst="upDownArrow">
            <a:avLst>
              <a:gd name="adj1" fmla="val 40843"/>
              <a:gd name="adj2" fmla="val 161481"/>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17" name="AutoShape 53"/>
          <p:cNvSpPr>
            <a:spLocks noChangeArrowheads="1"/>
          </p:cNvSpPr>
          <p:nvPr/>
        </p:nvSpPr>
        <p:spPr bwMode="auto">
          <a:xfrm rot="5400000">
            <a:off x="2763838" y="917575"/>
            <a:ext cx="228600" cy="1219200"/>
          </a:xfrm>
          <a:prstGeom prst="upDownArrow">
            <a:avLst>
              <a:gd name="adj1" fmla="val 40843"/>
              <a:gd name="adj2" fmla="val 161481"/>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18" name="AutoShape 54"/>
          <p:cNvSpPr>
            <a:spLocks noChangeArrowheads="1"/>
          </p:cNvSpPr>
          <p:nvPr/>
        </p:nvSpPr>
        <p:spPr bwMode="auto">
          <a:xfrm rot="5400000">
            <a:off x="6870700" y="1709738"/>
            <a:ext cx="228600" cy="1219200"/>
          </a:xfrm>
          <a:prstGeom prst="upDownArrow">
            <a:avLst>
              <a:gd name="adj1" fmla="val 40843"/>
              <a:gd name="adj2" fmla="val 161481"/>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19" name="AutoShape 55"/>
          <p:cNvSpPr>
            <a:spLocks noChangeArrowheads="1"/>
          </p:cNvSpPr>
          <p:nvPr/>
        </p:nvSpPr>
        <p:spPr bwMode="auto">
          <a:xfrm rot="5400000">
            <a:off x="9332119" y="710407"/>
            <a:ext cx="228600" cy="1344612"/>
          </a:xfrm>
          <a:prstGeom prst="upDownArrow">
            <a:avLst>
              <a:gd name="adj1" fmla="val 40843"/>
              <a:gd name="adj2" fmla="val 178092"/>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20" name="AutoShape 56"/>
          <p:cNvSpPr>
            <a:spLocks noChangeArrowheads="1"/>
          </p:cNvSpPr>
          <p:nvPr/>
        </p:nvSpPr>
        <p:spPr bwMode="auto">
          <a:xfrm rot="5400000">
            <a:off x="8146257" y="1221584"/>
            <a:ext cx="228600" cy="1306513"/>
          </a:xfrm>
          <a:prstGeom prst="upDownArrow">
            <a:avLst>
              <a:gd name="adj1" fmla="val 40843"/>
              <a:gd name="adj2" fmla="val 173046"/>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21" name="AutoShape 59">
            <a:hlinkClick r:id="" action="ppaction://noaction" highlightClick="1"/>
          </p:cNvPr>
          <p:cNvSpPr>
            <a:spLocks noChangeArrowheads="1"/>
          </p:cNvSpPr>
          <p:nvPr/>
        </p:nvSpPr>
        <p:spPr bwMode="blackWhite">
          <a:xfrm>
            <a:off x="3644900" y="2178050"/>
            <a:ext cx="1219200" cy="914400"/>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solidFill>
                  <a:srgbClr val="FFFFFF"/>
                </a:solidFill>
                <a:effectLst>
                  <a:outerShdw blurRad="38100" dist="38100" dir="2700000" algn="tl">
                    <a:srgbClr val="000000"/>
                  </a:outerShdw>
                </a:effectLst>
                <a:latin typeface="+mn-lt"/>
                <a:cs typeface="+mn-cs"/>
              </a:rPr>
              <a:t>Site INAMI</a:t>
            </a:r>
          </a:p>
        </p:txBody>
      </p:sp>
      <p:sp>
        <p:nvSpPr>
          <p:cNvPr id="122" name="AutoShape 60">
            <a:hlinkClick r:id="" action="ppaction://noaction" highlightClick="1"/>
          </p:cNvPr>
          <p:cNvSpPr>
            <a:spLocks noChangeArrowheads="1"/>
          </p:cNvSpPr>
          <p:nvPr/>
        </p:nvSpPr>
        <p:spPr bwMode="blackWhite">
          <a:xfrm>
            <a:off x="4094163" y="2505075"/>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23" name="AutoShape 61">
            <a:hlinkClick r:id="" action="ppaction://noaction" highlightClick="1"/>
          </p:cNvPr>
          <p:cNvSpPr>
            <a:spLocks noChangeArrowheads="1"/>
          </p:cNvSpPr>
          <p:nvPr/>
        </p:nvSpPr>
        <p:spPr bwMode="blackWhite">
          <a:xfrm>
            <a:off x="4157663" y="2570163"/>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24" name="AutoShape 62">
            <a:hlinkClick r:id="" action="ppaction://noaction" highlightClick="1"/>
          </p:cNvPr>
          <p:cNvSpPr>
            <a:spLocks noChangeArrowheads="1"/>
          </p:cNvSpPr>
          <p:nvPr/>
        </p:nvSpPr>
        <p:spPr bwMode="blackWhite">
          <a:xfrm>
            <a:off x="4222753" y="2635250"/>
            <a:ext cx="512763"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25" name="AutoShape 63">
            <a:hlinkClick r:id="" action="ppaction://noaction" highlightClick="1"/>
          </p:cNvPr>
          <p:cNvSpPr>
            <a:spLocks noChangeArrowheads="1"/>
          </p:cNvSpPr>
          <p:nvPr/>
        </p:nvSpPr>
        <p:spPr bwMode="blackWhite">
          <a:xfrm>
            <a:off x="4286250" y="2700341"/>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pic>
        <p:nvPicPr>
          <p:cNvPr id="80945" name="Picture 6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6363" y="3124203"/>
            <a:ext cx="431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AutoShape 67"/>
          <p:cNvSpPr>
            <a:spLocks noChangeArrowheads="1"/>
          </p:cNvSpPr>
          <p:nvPr/>
        </p:nvSpPr>
        <p:spPr bwMode="blackWhite">
          <a:xfrm>
            <a:off x="4964113" y="5546725"/>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128" name="AutoShape 69"/>
          <p:cNvSpPr>
            <a:spLocks noChangeArrowheads="1"/>
          </p:cNvSpPr>
          <p:nvPr/>
        </p:nvSpPr>
        <p:spPr bwMode="blackWhite">
          <a:xfrm>
            <a:off x="3600450" y="5546725"/>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129" name="AutoShape 73"/>
          <p:cNvSpPr>
            <a:spLocks noChangeArrowheads="1"/>
          </p:cNvSpPr>
          <p:nvPr/>
        </p:nvSpPr>
        <p:spPr bwMode="blackWhite">
          <a:xfrm>
            <a:off x="2279650" y="5546725"/>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130" name="AutoShape 48"/>
          <p:cNvSpPr>
            <a:spLocks noChangeArrowheads="1"/>
          </p:cNvSpPr>
          <p:nvPr/>
        </p:nvSpPr>
        <p:spPr bwMode="auto">
          <a:xfrm>
            <a:off x="4330700" y="3016250"/>
            <a:ext cx="381000" cy="990600"/>
          </a:xfrm>
          <a:prstGeom prst="upDownArrow">
            <a:avLst>
              <a:gd name="adj1" fmla="val 49167"/>
              <a:gd name="adj2" fmla="val 54588"/>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80950" name="AutoShape 17"/>
          <p:cNvSpPr>
            <a:spLocks noChangeArrowheads="1"/>
          </p:cNvSpPr>
          <p:nvPr/>
        </p:nvSpPr>
        <p:spPr bwMode="auto">
          <a:xfrm>
            <a:off x="6494463" y="5103813"/>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1" name="AutoShape 18"/>
          <p:cNvSpPr>
            <a:spLocks noChangeArrowheads="1"/>
          </p:cNvSpPr>
          <p:nvPr/>
        </p:nvSpPr>
        <p:spPr bwMode="auto">
          <a:xfrm>
            <a:off x="7678738" y="5103813"/>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2" name="AutoShape 19"/>
          <p:cNvSpPr>
            <a:spLocks noChangeArrowheads="1"/>
          </p:cNvSpPr>
          <p:nvPr/>
        </p:nvSpPr>
        <p:spPr bwMode="auto">
          <a:xfrm>
            <a:off x="8977313" y="5103813"/>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3" name="AutoShape 68"/>
          <p:cNvSpPr>
            <a:spLocks noChangeArrowheads="1"/>
          </p:cNvSpPr>
          <p:nvPr/>
        </p:nvSpPr>
        <p:spPr bwMode="auto">
          <a:xfrm>
            <a:off x="5192713" y="5089525"/>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4" name="AutoShape 70"/>
          <p:cNvSpPr>
            <a:spLocks noChangeArrowheads="1"/>
          </p:cNvSpPr>
          <p:nvPr/>
        </p:nvSpPr>
        <p:spPr bwMode="auto">
          <a:xfrm>
            <a:off x="3829050" y="5089525"/>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5" name="AutoShape 74"/>
          <p:cNvSpPr>
            <a:spLocks noChangeArrowheads="1"/>
          </p:cNvSpPr>
          <p:nvPr/>
        </p:nvSpPr>
        <p:spPr bwMode="auto">
          <a:xfrm>
            <a:off x="2508250" y="5089525"/>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pic>
        <p:nvPicPr>
          <p:cNvPr id="80956" name="Picture 57"/>
          <p:cNvPicPr>
            <a:picLocks noChangeAspect="1" noChangeArrowheads="1"/>
          </p:cNvPicPr>
          <p:nvPr/>
        </p:nvPicPr>
        <p:blipFill>
          <a:blip r:embed="rId4" cstate="print">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3716341" y="2730500"/>
            <a:ext cx="358775" cy="292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0957" name="Picture 69" descr="logo_ziekenhuis_1083990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26363" y="2570163"/>
            <a:ext cx="341312"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58" name="Picture 70" descr="Logo huisart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79913" y="5715000"/>
            <a:ext cx="4191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59" name="Picture 71" descr="logo_ziekenhuis_1083990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9588" y="5722938"/>
            <a:ext cx="392112"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60" name="Picture 7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945563" y="2114550"/>
            <a:ext cx="36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AutoShape 32">
            <a:hlinkClick r:id="" action="ppaction://noaction" highlightClick="1"/>
          </p:cNvPr>
          <p:cNvSpPr>
            <a:spLocks noChangeArrowheads="1"/>
          </p:cNvSpPr>
          <p:nvPr/>
        </p:nvSpPr>
        <p:spPr bwMode="blackWhite">
          <a:xfrm>
            <a:off x="9359900" y="2074863"/>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43" name="AutoShape 33">
            <a:hlinkClick r:id="" action="ppaction://noaction" highlightClick="1"/>
          </p:cNvPr>
          <p:cNvSpPr>
            <a:spLocks noChangeArrowheads="1"/>
          </p:cNvSpPr>
          <p:nvPr/>
        </p:nvSpPr>
        <p:spPr bwMode="blackWhite">
          <a:xfrm>
            <a:off x="9423400" y="2139950"/>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44" name="AutoShape 34">
            <a:hlinkClick r:id="" action="ppaction://noaction" highlightClick="1"/>
          </p:cNvPr>
          <p:cNvSpPr>
            <a:spLocks noChangeArrowheads="1"/>
          </p:cNvSpPr>
          <p:nvPr/>
        </p:nvSpPr>
        <p:spPr bwMode="blackWhite">
          <a:xfrm>
            <a:off x="9486900" y="2205041"/>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45" name="AutoShape 35">
            <a:hlinkClick r:id="" action="ppaction://noaction" highlightClick="1"/>
          </p:cNvPr>
          <p:cNvSpPr>
            <a:spLocks noChangeArrowheads="1"/>
          </p:cNvSpPr>
          <p:nvPr/>
        </p:nvSpPr>
        <p:spPr bwMode="blackWhite">
          <a:xfrm>
            <a:off x="9550400" y="2270125"/>
            <a:ext cx="514350"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pic>
        <p:nvPicPr>
          <p:cNvPr id="74" name="Picture 73">
            <a:extLst>
              <a:ext uri="{FF2B5EF4-FFF2-40B4-BE49-F238E27FC236}">
                <a16:creationId xmlns:a16="http://schemas.microsoft.com/office/drawing/2014/main" id="{2809668A-ACC0-4A05-948E-0F6D6EFE2831}"/>
              </a:ext>
            </a:extLst>
          </p:cNvPr>
          <p:cNvPicPr>
            <a:picLocks noChangeAspect="1"/>
          </p:cNvPicPr>
          <p:nvPr/>
        </p:nvPicPr>
        <p:blipFill>
          <a:blip r:embed="rId11"/>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34482695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D46BF05-5D4C-96BF-0B70-7B5E67A045E6}"/>
              </a:ext>
            </a:extLst>
          </p:cNvPr>
          <p:cNvSpPr>
            <a:spLocks noGrp="1"/>
          </p:cNvSpPr>
          <p:nvPr>
            <p:ph idx="1"/>
          </p:nvPr>
        </p:nvSpPr>
        <p:spPr>
          <a:xfrm>
            <a:off x="695400" y="5962613"/>
            <a:ext cx="10887000" cy="612902"/>
          </a:xfrm>
        </p:spPr>
        <p:txBody>
          <a:bodyPr/>
          <a:lstStyle/>
          <a:p>
            <a:r>
              <a:rPr lang="fr-BE" noProof="0"/>
              <a:t>voir </a:t>
            </a:r>
            <a:r>
              <a:rPr lang="fr-BE" noProof="0">
                <a:hlinkClick r:id="rId2"/>
              </a:rPr>
              <a:t>https://www.ehealth.fgov.be/ehealthplatform/fr/documentation-technique</a:t>
            </a:r>
          </a:p>
          <a:p>
            <a:endParaRPr lang="en-GB" noProof="0" dirty="0"/>
          </a:p>
        </p:txBody>
      </p:sp>
      <p:sp>
        <p:nvSpPr>
          <p:cNvPr id="3" name="Tijdelijke aanduiding voor dianummer 2">
            <a:extLst>
              <a:ext uri="{FF2B5EF4-FFF2-40B4-BE49-F238E27FC236}">
                <a16:creationId xmlns:a16="http://schemas.microsoft.com/office/drawing/2014/main" id="{1EF4CDB9-5487-72A9-B390-9D0A1BD101FA}"/>
              </a:ext>
            </a:extLst>
          </p:cNvPr>
          <p:cNvSpPr>
            <a:spLocks noGrp="1"/>
          </p:cNvSpPr>
          <p:nvPr>
            <p:ph type="sldNum" sz="quarter" idx="4"/>
          </p:nvPr>
        </p:nvSpPr>
        <p:spPr/>
        <p:txBody>
          <a:bodyPr/>
          <a:lstStyle/>
          <a:p>
            <a:r>
              <a:rPr lang="fr-BE"/>
              <a:t> </a:t>
            </a:r>
            <a:fld id="{30A9230E-FFBB-4CCB-ABD7-198084EDE768}" type="slidenum">
              <a:rPr lang="fr-BE" smtClean="0"/>
              <a:pPr/>
              <a:t>81</a:t>
            </a:fld>
            <a:r>
              <a:rPr lang="fr-BE"/>
              <a:t> </a:t>
            </a:r>
          </a:p>
        </p:txBody>
      </p:sp>
      <p:sp>
        <p:nvSpPr>
          <p:cNvPr id="4" name="Titel 3">
            <a:extLst>
              <a:ext uri="{FF2B5EF4-FFF2-40B4-BE49-F238E27FC236}">
                <a16:creationId xmlns:a16="http://schemas.microsoft.com/office/drawing/2014/main" id="{8C604340-CB69-86C8-7088-F18358C03AF3}"/>
              </a:ext>
            </a:extLst>
          </p:cNvPr>
          <p:cNvSpPr>
            <a:spLocks noGrp="1"/>
          </p:cNvSpPr>
          <p:nvPr>
            <p:ph type="title"/>
          </p:nvPr>
        </p:nvSpPr>
        <p:spPr/>
        <p:txBody>
          <a:bodyPr/>
          <a:lstStyle/>
          <a:p>
            <a:r>
              <a:rPr lang="fr-BE" noProof="0"/>
              <a:t>Architecte &amp; opérateur: services de base</a:t>
            </a:r>
          </a:p>
        </p:txBody>
      </p:sp>
      <p:sp>
        <p:nvSpPr>
          <p:cNvPr id="6" name="Text Placeholder 7">
            <a:extLst>
              <a:ext uri="{FF2B5EF4-FFF2-40B4-BE49-F238E27FC236}">
                <a16:creationId xmlns:a16="http://schemas.microsoft.com/office/drawing/2014/main" id="{AAF59CC1-D811-38C1-9BB5-6E6DBBA74EF1}"/>
              </a:ext>
            </a:extLst>
          </p:cNvPr>
          <p:cNvSpPr txBox="1">
            <a:spLocks/>
          </p:cNvSpPr>
          <p:nvPr/>
        </p:nvSpPr>
        <p:spPr>
          <a:xfrm>
            <a:off x="2459887"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Système de gestion intégrée des utilisateurs et des accès</a:t>
            </a:r>
          </a:p>
        </p:txBody>
      </p:sp>
      <p:pic>
        <p:nvPicPr>
          <p:cNvPr id="7" name="Content Placeholder 28">
            <a:extLst>
              <a:ext uri="{FF2B5EF4-FFF2-40B4-BE49-F238E27FC236}">
                <a16:creationId xmlns:a16="http://schemas.microsoft.com/office/drawing/2014/main" id="{797E4699-3DBD-E538-79CD-FA9CD01AE97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838228" y="1528650"/>
            <a:ext cx="952500" cy="952500"/>
          </a:xfrm>
          <a:prstGeom prst="rect">
            <a:avLst/>
          </a:prstGeom>
        </p:spPr>
      </p:pic>
      <p:sp>
        <p:nvSpPr>
          <p:cNvPr id="8" name="Text Placeholder 7">
            <a:extLst>
              <a:ext uri="{FF2B5EF4-FFF2-40B4-BE49-F238E27FC236}">
                <a16:creationId xmlns:a16="http://schemas.microsoft.com/office/drawing/2014/main" id="{29768C78-FE8E-2120-656F-9AFFB2AFE661}"/>
              </a:ext>
            </a:extLst>
          </p:cNvPr>
          <p:cNvSpPr txBox="1">
            <a:spLocks/>
          </p:cNvSpPr>
          <p:nvPr/>
        </p:nvSpPr>
        <p:spPr>
          <a:xfrm>
            <a:off x="8273776" y="2517447"/>
            <a:ext cx="1654187"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a:t>eHealthBox</a:t>
            </a:r>
          </a:p>
        </p:txBody>
      </p:sp>
      <p:pic>
        <p:nvPicPr>
          <p:cNvPr id="9" name="Content Placeholder 28">
            <a:extLst>
              <a:ext uri="{FF2B5EF4-FFF2-40B4-BE49-F238E27FC236}">
                <a16:creationId xmlns:a16="http://schemas.microsoft.com/office/drawing/2014/main" id="{7F3BF2B3-BB60-7A58-1CAD-AF8E7C32D2A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5369" y="1528650"/>
            <a:ext cx="952500" cy="952500"/>
          </a:xfrm>
          <a:prstGeom prst="rect">
            <a:avLst/>
          </a:prstGeom>
        </p:spPr>
      </p:pic>
      <p:sp>
        <p:nvSpPr>
          <p:cNvPr id="10" name="Text Placeholder 7">
            <a:extLst>
              <a:ext uri="{FF2B5EF4-FFF2-40B4-BE49-F238E27FC236}">
                <a16:creationId xmlns:a16="http://schemas.microsoft.com/office/drawing/2014/main" id="{08BD9A41-B22E-B00A-8577-D95A22B53480}"/>
              </a:ext>
            </a:extLst>
          </p:cNvPr>
          <p:cNvSpPr txBox="1">
            <a:spLocks/>
          </p:cNvSpPr>
          <p:nvPr/>
        </p:nvSpPr>
        <p:spPr>
          <a:xfrm>
            <a:off x="521924"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a:t>certificats eHealth</a:t>
            </a:r>
          </a:p>
        </p:txBody>
      </p:sp>
      <p:pic>
        <p:nvPicPr>
          <p:cNvPr id="11" name="Content Placeholder 28">
            <a:extLst>
              <a:ext uri="{FF2B5EF4-FFF2-40B4-BE49-F238E27FC236}">
                <a16:creationId xmlns:a16="http://schemas.microsoft.com/office/drawing/2014/main" id="{66F2A79F-BAEE-E756-0DB0-4875F3EC048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04855" y="1528650"/>
            <a:ext cx="952500" cy="952500"/>
          </a:xfrm>
          <a:prstGeom prst="rect">
            <a:avLst/>
          </a:prstGeom>
        </p:spPr>
      </p:pic>
      <p:sp>
        <p:nvSpPr>
          <p:cNvPr id="12" name="Text Placeholder 7">
            <a:extLst>
              <a:ext uri="{FF2B5EF4-FFF2-40B4-BE49-F238E27FC236}">
                <a16:creationId xmlns:a16="http://schemas.microsoft.com/office/drawing/2014/main" id="{54C613C5-C837-BC2E-049F-605D2CD43422}"/>
              </a:ext>
            </a:extLst>
          </p:cNvPr>
          <p:cNvSpPr txBox="1">
            <a:spLocks/>
          </p:cNvSpPr>
          <p:nvPr/>
        </p:nvSpPr>
        <p:spPr>
          <a:xfrm>
            <a:off x="7435951"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Consultation du registre national et des registres BCSS</a:t>
            </a:r>
          </a:p>
        </p:txBody>
      </p:sp>
      <p:pic>
        <p:nvPicPr>
          <p:cNvPr id="13" name="Content Placeholder 28">
            <a:extLst>
              <a:ext uri="{FF2B5EF4-FFF2-40B4-BE49-F238E27FC236}">
                <a16:creationId xmlns:a16="http://schemas.microsoft.com/office/drawing/2014/main" id="{2445D087-4A28-A3F5-8049-017B8F677F1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818882" y="3746272"/>
            <a:ext cx="952500" cy="952500"/>
          </a:xfrm>
          <a:prstGeom prst="rect">
            <a:avLst/>
          </a:prstGeom>
        </p:spPr>
      </p:pic>
      <p:sp>
        <p:nvSpPr>
          <p:cNvPr id="14" name="Text Placeholder 7">
            <a:extLst>
              <a:ext uri="{FF2B5EF4-FFF2-40B4-BE49-F238E27FC236}">
                <a16:creationId xmlns:a16="http://schemas.microsoft.com/office/drawing/2014/main" id="{C4EC29F0-0325-D9F9-1D18-7AC06310A357}"/>
              </a:ext>
            </a:extLst>
          </p:cNvPr>
          <p:cNvSpPr txBox="1">
            <a:spLocks/>
          </p:cNvSpPr>
          <p:nvPr/>
        </p:nvSpPr>
        <p:spPr>
          <a:xfrm>
            <a:off x="5440576"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coordination des processus électroniques</a:t>
            </a:r>
          </a:p>
        </p:txBody>
      </p:sp>
      <p:pic>
        <p:nvPicPr>
          <p:cNvPr id="15" name="Content Placeholder 28">
            <a:extLst>
              <a:ext uri="{FF2B5EF4-FFF2-40B4-BE49-F238E27FC236}">
                <a16:creationId xmlns:a16="http://schemas.microsoft.com/office/drawing/2014/main" id="{64205E49-203A-8824-87EC-2C70B651434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823507" y="3727839"/>
            <a:ext cx="952500" cy="952500"/>
          </a:xfrm>
          <a:prstGeom prst="rect">
            <a:avLst/>
          </a:prstGeom>
        </p:spPr>
      </p:pic>
      <p:sp>
        <p:nvSpPr>
          <p:cNvPr id="16" name="Text Placeholder 7">
            <a:extLst>
              <a:ext uri="{FF2B5EF4-FFF2-40B4-BE49-F238E27FC236}">
                <a16:creationId xmlns:a16="http://schemas.microsoft.com/office/drawing/2014/main" id="{558ADFB7-2011-80ED-4D2F-B0F50C4DB40C}"/>
              </a:ext>
            </a:extLst>
          </p:cNvPr>
          <p:cNvSpPr txBox="1">
            <a:spLocks/>
          </p:cNvSpPr>
          <p:nvPr/>
        </p:nvSpPr>
        <p:spPr>
          <a:xfrm>
            <a:off x="4397850"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a:t>horodatage</a:t>
            </a:r>
          </a:p>
        </p:txBody>
      </p:sp>
      <p:pic>
        <p:nvPicPr>
          <p:cNvPr id="17" name="Content Placeholder 28">
            <a:extLst>
              <a:ext uri="{FF2B5EF4-FFF2-40B4-BE49-F238E27FC236}">
                <a16:creationId xmlns:a16="http://schemas.microsoft.com/office/drawing/2014/main" id="{6AFCED59-1CBD-9CC6-AB08-8433D2DAB2B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770017" y="1528650"/>
            <a:ext cx="952500" cy="952500"/>
          </a:xfrm>
          <a:prstGeom prst="rect">
            <a:avLst/>
          </a:prstGeom>
        </p:spPr>
      </p:pic>
      <p:sp>
        <p:nvSpPr>
          <p:cNvPr id="18" name="Text Placeholder 7">
            <a:extLst>
              <a:ext uri="{FF2B5EF4-FFF2-40B4-BE49-F238E27FC236}">
                <a16:creationId xmlns:a16="http://schemas.microsoft.com/office/drawing/2014/main" id="{163E6E59-C1C9-00BC-BF92-4A5160735F32}"/>
              </a:ext>
            </a:extLst>
          </p:cNvPr>
          <p:cNvSpPr txBox="1">
            <a:spLocks/>
          </p:cNvSpPr>
          <p:nvPr/>
        </p:nvSpPr>
        <p:spPr>
          <a:xfrm>
            <a:off x="10147563" y="2517447"/>
            <a:ext cx="1654187"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Gestion des loggings</a:t>
            </a:r>
          </a:p>
        </p:txBody>
      </p:sp>
      <p:pic>
        <p:nvPicPr>
          <p:cNvPr id="19" name="Content Placeholder 28">
            <a:extLst>
              <a:ext uri="{FF2B5EF4-FFF2-40B4-BE49-F238E27FC236}">
                <a16:creationId xmlns:a16="http://schemas.microsoft.com/office/drawing/2014/main" id="{3B0874C3-7859-ED4A-C511-46109C30CBC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0498406" y="1528650"/>
            <a:ext cx="952500" cy="952500"/>
          </a:xfrm>
          <a:prstGeom prst="rect">
            <a:avLst/>
          </a:prstGeom>
        </p:spPr>
      </p:pic>
      <p:sp>
        <p:nvSpPr>
          <p:cNvPr id="20" name="Text Placeholder 7">
            <a:extLst>
              <a:ext uri="{FF2B5EF4-FFF2-40B4-BE49-F238E27FC236}">
                <a16:creationId xmlns:a16="http://schemas.microsoft.com/office/drawing/2014/main" id="{0FDBB729-437A-4682-56CB-F70E37AA2D05}"/>
              </a:ext>
            </a:extLst>
          </p:cNvPr>
          <p:cNvSpPr txBox="1">
            <a:spLocks/>
          </p:cNvSpPr>
          <p:nvPr/>
        </p:nvSpPr>
        <p:spPr>
          <a:xfrm>
            <a:off x="1312385" y="4833821"/>
            <a:ext cx="1855804"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Répertoire des références (systèmes des hubs &amp; metahub)</a:t>
            </a:r>
          </a:p>
        </p:txBody>
      </p:sp>
      <p:pic>
        <p:nvPicPr>
          <p:cNvPr id="21" name="Content Placeholder 28">
            <a:extLst>
              <a:ext uri="{FF2B5EF4-FFF2-40B4-BE49-F238E27FC236}">
                <a16:creationId xmlns:a16="http://schemas.microsoft.com/office/drawing/2014/main" id="{1E42A3BE-CA17-7B1A-A251-43EC9F18FA6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728575" y="3727839"/>
            <a:ext cx="952500" cy="952500"/>
          </a:xfrm>
          <a:prstGeom prst="rect">
            <a:avLst/>
          </a:prstGeom>
        </p:spPr>
      </p:pic>
      <p:sp>
        <p:nvSpPr>
          <p:cNvPr id="22" name="Text Placeholder 7">
            <a:extLst>
              <a:ext uri="{FF2B5EF4-FFF2-40B4-BE49-F238E27FC236}">
                <a16:creationId xmlns:a16="http://schemas.microsoft.com/office/drawing/2014/main" id="{2C9B6890-C962-8D26-F625-63989FE699FB}"/>
              </a:ext>
            </a:extLst>
          </p:cNvPr>
          <p:cNvSpPr txBox="1">
            <a:spLocks/>
          </p:cNvSpPr>
          <p:nvPr/>
        </p:nvSpPr>
        <p:spPr>
          <a:xfrm>
            <a:off x="3445201"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Portail</a:t>
            </a:r>
          </a:p>
        </p:txBody>
      </p:sp>
      <p:pic>
        <p:nvPicPr>
          <p:cNvPr id="23" name="Content Placeholder 28">
            <a:extLst>
              <a:ext uri="{FF2B5EF4-FFF2-40B4-BE49-F238E27FC236}">
                <a16:creationId xmlns:a16="http://schemas.microsoft.com/office/drawing/2014/main" id="{B36D8896-0D64-AD88-0A86-B82EDBDFF9B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3817517" y="3717032"/>
            <a:ext cx="952500" cy="952500"/>
          </a:xfrm>
          <a:prstGeom prst="rect">
            <a:avLst/>
          </a:prstGeom>
        </p:spPr>
      </p:pic>
      <p:sp>
        <p:nvSpPr>
          <p:cNvPr id="24" name="Text Placeholder 7">
            <a:extLst>
              <a:ext uri="{FF2B5EF4-FFF2-40B4-BE49-F238E27FC236}">
                <a16:creationId xmlns:a16="http://schemas.microsoft.com/office/drawing/2014/main" id="{D7EF718F-769C-9186-1639-89BE4E9BEE89}"/>
              </a:ext>
            </a:extLst>
          </p:cNvPr>
          <p:cNvSpPr txBox="1">
            <a:spLocks/>
          </p:cNvSpPr>
          <p:nvPr/>
        </p:nvSpPr>
        <p:spPr>
          <a:xfrm>
            <a:off x="6335813"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Système de chiffrement end-to-end</a:t>
            </a:r>
          </a:p>
        </p:txBody>
      </p:sp>
      <p:pic>
        <p:nvPicPr>
          <p:cNvPr id="25" name="Content Placeholder 28">
            <a:extLst>
              <a:ext uri="{FF2B5EF4-FFF2-40B4-BE49-F238E27FC236}">
                <a16:creationId xmlns:a16="http://schemas.microsoft.com/office/drawing/2014/main" id="{332B7DD7-9904-1194-C2B3-A5D9B177122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772333" y="1528650"/>
            <a:ext cx="952500" cy="952500"/>
          </a:xfrm>
          <a:prstGeom prst="rect">
            <a:avLst/>
          </a:prstGeom>
        </p:spPr>
      </p:pic>
      <p:sp>
        <p:nvSpPr>
          <p:cNvPr id="26" name="Text Placeholder 7">
            <a:extLst>
              <a:ext uri="{FF2B5EF4-FFF2-40B4-BE49-F238E27FC236}">
                <a16:creationId xmlns:a16="http://schemas.microsoft.com/office/drawing/2014/main" id="{05B0E99F-BEAD-A761-F09B-2F4A458A174E}"/>
              </a:ext>
            </a:extLst>
          </p:cNvPr>
          <p:cNvSpPr txBox="1">
            <a:spLocks/>
          </p:cNvSpPr>
          <p:nvPr/>
        </p:nvSpPr>
        <p:spPr>
          <a:xfrm>
            <a:off x="9431327"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Codage et anonymisation</a:t>
            </a:r>
          </a:p>
        </p:txBody>
      </p:sp>
      <p:pic>
        <p:nvPicPr>
          <p:cNvPr id="27" name="Content Placeholder 28">
            <a:extLst>
              <a:ext uri="{FF2B5EF4-FFF2-40B4-BE49-F238E27FC236}">
                <a16:creationId xmlns:a16="http://schemas.microsoft.com/office/drawing/2014/main" id="{B966B0F7-606C-9252-1F0A-90E56993623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9783584" y="3727839"/>
            <a:ext cx="952500" cy="952500"/>
          </a:xfrm>
          <a:prstGeom prst="rect">
            <a:avLst/>
          </a:prstGeom>
        </p:spPr>
      </p:pic>
      <p:pic>
        <p:nvPicPr>
          <p:cNvPr id="28" name="Picture 27">
            <a:extLst>
              <a:ext uri="{FF2B5EF4-FFF2-40B4-BE49-F238E27FC236}">
                <a16:creationId xmlns:a16="http://schemas.microsoft.com/office/drawing/2014/main" id="{9BEDF357-8863-4485-A9D1-B16A68EB85A1}"/>
              </a:ext>
            </a:extLst>
          </p:cNvPr>
          <p:cNvPicPr>
            <a:picLocks noChangeAspect="1"/>
          </p:cNvPicPr>
          <p:nvPr/>
        </p:nvPicPr>
        <p:blipFill>
          <a:blip r:embed="rId14"/>
          <a:stretch>
            <a:fillRect/>
          </a:stretch>
        </p:blipFill>
        <p:spPr>
          <a:xfrm>
            <a:off x="10906592" y="6418343"/>
            <a:ext cx="1088627" cy="326588"/>
          </a:xfrm>
          <a:prstGeom prst="rect">
            <a:avLst/>
          </a:prstGeom>
        </p:spPr>
      </p:pic>
    </p:spTree>
    <p:extLst>
      <p:ext uri="{BB962C8B-B14F-4D97-AF65-F5344CB8AC3E}">
        <p14:creationId xmlns:p14="http://schemas.microsoft.com/office/powerpoint/2010/main" val="25654994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a:grpSpLocks/>
          </p:cNvGrpSpPr>
          <p:nvPr/>
        </p:nvGrpSpPr>
        <p:grpSpPr bwMode="auto">
          <a:xfrm>
            <a:off x="4335661" y="2336576"/>
            <a:ext cx="3126357" cy="2659062"/>
            <a:chOff x="2955609" y="2523164"/>
            <a:chExt cx="3126848" cy="2657760"/>
          </a:xfrm>
        </p:grpSpPr>
        <p:sp>
          <p:nvSpPr>
            <p:cNvPr id="22" name="Flowchart: Connector 21"/>
            <p:cNvSpPr/>
            <p:nvPr/>
          </p:nvSpPr>
          <p:spPr>
            <a:xfrm>
              <a:off x="3203297" y="2523164"/>
              <a:ext cx="2657893" cy="2657760"/>
            </a:xfrm>
            <a:prstGeom prst="flowChartConnector">
              <a:avLst/>
            </a:prstGeom>
            <a:solidFill>
              <a:schemeClr val="bg1">
                <a:alpha val="67000"/>
              </a:schemeClr>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Flowchart: Connector 20"/>
            <p:cNvSpPr/>
            <p:nvPr/>
          </p:nvSpPr>
          <p:spPr>
            <a:xfrm>
              <a:off x="3839985" y="3178480"/>
              <a:ext cx="1384518" cy="1347128"/>
            </a:xfrm>
            <a:prstGeom prst="flowChartConnector">
              <a:avLst/>
            </a:prstGeom>
            <a:solidFill>
              <a:srgbClr val="3F6D57"/>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00" i="0" u="none" strike="noStrike" cap="none" normalizeH="0" baseline="0" noProof="0">
                  <a:ln>
                    <a:noFill/>
                  </a:ln>
                  <a:solidFill>
                    <a:srgbClr val="FFFFFF"/>
                  </a:solidFill>
                  <a:effectLst/>
                  <a:uLnTx/>
                  <a:uFillTx/>
                  <a:latin typeface="Calibri" panose="020F0502020204030204"/>
                </a:rPr>
                <a:t>Santé</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1300">
                  <a:solidFill>
                    <a:srgbClr val="FFFFFF"/>
                  </a:solidFill>
                  <a:latin typeface="Calibri" panose="020F0502020204030204"/>
                </a:rPr>
                <a:t>avantages</a:t>
              </a:r>
            </a:p>
          </p:txBody>
        </p:sp>
        <p:cxnSp>
          <p:nvCxnSpPr>
            <p:cNvPr id="24" name="Straight Connector 23"/>
            <p:cNvCxnSpPr/>
            <p:nvPr/>
          </p:nvCxnSpPr>
          <p:spPr>
            <a:xfrm>
              <a:off x="3628814" y="2669142"/>
              <a:ext cx="552537" cy="607714"/>
            </a:xfrm>
            <a:prstGeom prst="line">
              <a:avLst/>
            </a:prstGeom>
            <a:ln w="254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922830" y="2669142"/>
              <a:ext cx="562063" cy="634689"/>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55" idx="1"/>
            </p:cNvCxnSpPr>
            <p:nvPr/>
          </p:nvCxnSpPr>
          <p:spPr>
            <a:xfrm flipV="1">
              <a:off x="5296522" y="3647926"/>
              <a:ext cx="785935" cy="9520"/>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922830" y="4431991"/>
              <a:ext cx="562063" cy="675944"/>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3563717" y="4425644"/>
              <a:ext cx="611283" cy="641036"/>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21" idx="2"/>
              <a:endCxn id="44" idx="3"/>
            </p:cNvCxnSpPr>
            <p:nvPr/>
          </p:nvCxnSpPr>
          <p:spPr>
            <a:xfrm flipH="1" flipV="1">
              <a:off x="2955609" y="3830623"/>
              <a:ext cx="884376" cy="21421"/>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319" name="Picture 7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flipH="1" flipV="1">
              <a:off x="3366605" y="4012647"/>
              <a:ext cx="483518" cy="48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0" name="Picture 7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rot="10800000" flipH="1" flipV="1">
              <a:off x="4256567" y="4578498"/>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1" name="Picture 7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rot="10800000" flipH="1" flipV="1">
              <a:off x="5220318" y="4044588"/>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2" name="Picture 7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H="1" flipV="1">
              <a:off x="4276225" y="2669854"/>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3" name="Picture 8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10800000" flipH="1" flipV="1">
              <a:off x="5243115" y="3201159"/>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4" name="Picture 8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3390861" y="3204316"/>
              <a:ext cx="476625" cy="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fr-BE" noProof="0"/>
              <a:t>eHealth: plusieurs résultats</a:t>
            </a:r>
          </a:p>
        </p:txBody>
      </p:sp>
      <p:grpSp>
        <p:nvGrpSpPr>
          <p:cNvPr id="108" name="Group 107"/>
          <p:cNvGrpSpPr>
            <a:grpSpLocks/>
          </p:cNvGrpSpPr>
          <p:nvPr/>
        </p:nvGrpSpPr>
        <p:grpSpPr bwMode="auto">
          <a:xfrm>
            <a:off x="1862335" y="4949602"/>
            <a:ext cx="3240088" cy="1089025"/>
            <a:chOff x="483110" y="5136172"/>
            <a:chExt cx="3240360" cy="1088504"/>
          </a:xfrm>
        </p:grpSpPr>
        <p:grpSp>
          <p:nvGrpSpPr>
            <p:cNvPr id="11306" name="Group 67"/>
            <p:cNvGrpSpPr>
              <a:grpSpLocks/>
            </p:cNvGrpSpPr>
            <p:nvPr/>
          </p:nvGrpSpPr>
          <p:grpSpPr bwMode="auto">
            <a:xfrm>
              <a:off x="483110" y="5136172"/>
              <a:ext cx="3240360" cy="1088504"/>
              <a:chOff x="398612" y="5107746"/>
              <a:chExt cx="3240360" cy="1088504"/>
            </a:xfrm>
          </p:grpSpPr>
          <p:sp>
            <p:nvSpPr>
              <p:cNvPr id="47" name="Rectangle 46"/>
              <p:cNvSpPr/>
              <p:nvPr/>
            </p:nvSpPr>
            <p:spPr>
              <a:xfrm>
                <a:off x="398612" y="5107746"/>
                <a:ext cx="1152622" cy="108057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 name="Rectangle 47"/>
              <p:cNvSpPr/>
              <p:nvPr/>
            </p:nvSpPr>
            <p:spPr>
              <a:xfrm>
                <a:off x="1551234" y="5107746"/>
                <a:ext cx="2087738" cy="1080570"/>
              </a:xfrm>
              <a:prstGeom prst="rect">
                <a:avLst/>
              </a:prstGeom>
              <a:solidFill>
                <a:srgbClr val="3E6E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TextBox 48"/>
              <p:cNvSpPr txBox="1"/>
              <p:nvPr/>
            </p:nvSpPr>
            <p:spPr>
              <a:xfrm>
                <a:off x="1521069" y="5137894"/>
                <a:ext cx="2024232" cy="1058356"/>
              </a:xfrm>
              <a:prstGeom prst="rect">
                <a:avLst/>
              </a:prstGeom>
              <a:ln>
                <a:noFill/>
              </a:ln>
            </p:spPr>
            <p:txBody>
              <a:bodyPr anchor="ctr">
                <a:normAutofit/>
              </a:bodyPr>
              <a:lstStyle/>
              <a:p>
                <a:pPr lvl="0" algn="ctr" fontAlgn="auto">
                  <a:spcBef>
                    <a:spcPts val="0"/>
                  </a:spcBef>
                  <a:spcAft>
                    <a:spcPts val="0"/>
                  </a:spcAft>
                  <a:defRPr/>
                </a:pPr>
                <a:r>
                  <a:rPr lang="fr-BE">
                    <a:solidFill>
                      <a:srgbClr val="FFFFFF"/>
                    </a:solidFill>
                    <a:latin typeface="Calibri" panose="020F0502020204030204"/>
                  </a:rPr>
                  <a:t>Consultation des résultats de laboratoire</a:t>
                </a:r>
              </a:p>
            </p:txBody>
          </p:sp>
        </p:grpSp>
        <p:pic>
          <p:nvPicPr>
            <p:cNvPr id="11307" name="Picture 94"/>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589019" y="5163796"/>
              <a:ext cx="1016496" cy="10164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grpSp>
        <p:nvGrpSpPr>
          <p:cNvPr id="106" name="Group 105"/>
          <p:cNvGrpSpPr>
            <a:grpSpLocks/>
          </p:cNvGrpSpPr>
          <p:nvPr/>
        </p:nvGrpSpPr>
        <p:grpSpPr bwMode="auto">
          <a:xfrm>
            <a:off x="1898849" y="1196752"/>
            <a:ext cx="3204296" cy="1129420"/>
            <a:chOff x="518456" y="1382445"/>
            <a:chExt cx="3205014" cy="1129308"/>
          </a:xfrm>
        </p:grpSpPr>
        <p:grpSp>
          <p:nvGrpSpPr>
            <p:cNvPr id="11300" name="Group 93"/>
            <p:cNvGrpSpPr>
              <a:grpSpLocks/>
            </p:cNvGrpSpPr>
            <p:nvPr/>
          </p:nvGrpSpPr>
          <p:grpSpPr bwMode="auto">
            <a:xfrm>
              <a:off x="546770" y="1394932"/>
              <a:ext cx="3176700" cy="1080121"/>
              <a:chOff x="546770" y="1424385"/>
              <a:chExt cx="3176700" cy="1080121"/>
            </a:xfrm>
          </p:grpSpPr>
          <p:grpSp>
            <p:nvGrpSpPr>
              <p:cNvPr id="11302" name="Group 33"/>
              <p:cNvGrpSpPr>
                <a:grpSpLocks/>
              </p:cNvGrpSpPr>
              <p:nvPr/>
            </p:nvGrpSpPr>
            <p:grpSpPr bwMode="auto">
              <a:xfrm>
                <a:off x="546770" y="1424385"/>
                <a:ext cx="3176700" cy="1080121"/>
                <a:chOff x="747228" y="1772815"/>
                <a:chExt cx="3176700" cy="1080121"/>
              </a:xfrm>
            </p:grpSpPr>
            <p:sp>
              <p:nvSpPr>
                <p:cNvPr id="36" name="Rectangle 35"/>
                <p:cNvSpPr/>
                <p:nvPr/>
              </p:nvSpPr>
              <p:spPr>
                <a:xfrm>
                  <a:off x="747495" y="1773027"/>
                  <a:ext cx="1100384" cy="1079393"/>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ectangle 36"/>
                <p:cNvSpPr/>
                <p:nvPr/>
              </p:nvSpPr>
              <p:spPr>
                <a:xfrm>
                  <a:off x="1835176" y="1773027"/>
                  <a:ext cx="2088031" cy="1079393"/>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8" name="TextBox 37"/>
              <p:cNvSpPr txBox="1"/>
              <p:nvPr/>
            </p:nvSpPr>
            <p:spPr>
              <a:xfrm>
                <a:off x="1617252" y="1490470"/>
                <a:ext cx="2088031" cy="947645"/>
              </a:xfrm>
              <a:prstGeom prst="rect">
                <a:avLst/>
              </a:prstGeom>
            </p:spPr>
            <p:txBody>
              <a:bodyPr anchor="ctr">
                <a:normAutofit fontScale="92500" lnSpcReduction="20000"/>
              </a:bodyPr>
              <a:lstStyle/>
              <a:p>
                <a:pPr lvl="0" algn="ctr" fontAlgn="auto">
                  <a:spcBef>
                    <a:spcPts val="0"/>
                  </a:spcBef>
                  <a:spcAft>
                    <a:spcPts val="0"/>
                  </a:spcAft>
                  <a:defRPr/>
                </a:pPr>
                <a:r>
                  <a:rPr lang="fr-BE">
                    <a:solidFill>
                      <a:srgbClr val="FFFFFF"/>
                    </a:solidFill>
                    <a:latin typeface="Calibri" panose="020F0502020204030204"/>
                  </a:rPr>
                  <a:t>Recherche antécédents médicaux via SumEHR</a:t>
                </a:r>
              </a:p>
            </p:txBody>
          </p:sp>
        </p:grpSp>
        <p:pic>
          <p:nvPicPr>
            <p:cNvPr id="11301" name="Picture 95"/>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18456" y="1382445"/>
              <a:ext cx="1129308" cy="112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7" name="Group 106"/>
          <p:cNvGrpSpPr>
            <a:grpSpLocks/>
          </p:cNvGrpSpPr>
          <p:nvPr/>
        </p:nvGrpSpPr>
        <p:grpSpPr bwMode="auto">
          <a:xfrm>
            <a:off x="1875036" y="3104926"/>
            <a:ext cx="2460626" cy="1115672"/>
            <a:chOff x="495636" y="3290765"/>
            <a:chExt cx="2459973" cy="1116124"/>
          </a:xfrm>
        </p:grpSpPr>
        <p:grpSp>
          <p:nvGrpSpPr>
            <p:cNvPr id="11295" name="Group 68"/>
            <p:cNvGrpSpPr>
              <a:grpSpLocks/>
            </p:cNvGrpSpPr>
            <p:nvPr/>
          </p:nvGrpSpPr>
          <p:grpSpPr bwMode="auto">
            <a:xfrm>
              <a:off x="495636" y="3290765"/>
              <a:ext cx="2459973" cy="1079937"/>
              <a:chOff x="455844" y="3290765"/>
              <a:chExt cx="2459973" cy="1079937"/>
            </a:xfrm>
          </p:grpSpPr>
          <p:sp>
            <p:nvSpPr>
              <p:cNvPr id="42" name="Rectangle 41"/>
              <p:cNvSpPr/>
              <p:nvPr/>
            </p:nvSpPr>
            <p:spPr>
              <a:xfrm>
                <a:off x="455844" y="3290765"/>
                <a:ext cx="1152219" cy="1079937"/>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Rectangle 43"/>
              <p:cNvSpPr/>
              <p:nvPr/>
            </p:nvSpPr>
            <p:spPr>
              <a:xfrm>
                <a:off x="1608063" y="3290765"/>
                <a:ext cx="1307753" cy="1079937"/>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299" name="TextBox 44"/>
              <p:cNvSpPr txBox="1">
                <a:spLocks noChangeArrowheads="1"/>
              </p:cNvSpPr>
              <p:nvPr/>
            </p:nvSpPr>
            <p:spPr bwMode="auto">
              <a:xfrm>
                <a:off x="1668826" y="3307497"/>
                <a:ext cx="1246991" cy="1033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charset="0"/>
                  </a:defRPr>
                </a:lvl1pPr>
                <a:lvl2pPr marL="742950" indent="-285750">
                  <a:defRPr sz="2000">
                    <a:solidFill>
                      <a:schemeClr val="tx1"/>
                    </a:solidFill>
                    <a:latin typeface="Arial" charset="0"/>
                  </a:defRPr>
                </a:lvl2pPr>
                <a:lvl3pPr marL="1143000" indent="-228600">
                  <a:defRPr>
                    <a:solidFill>
                      <a:schemeClr val="tx1"/>
                    </a:solidFill>
                    <a:latin typeface="Arial" charset="0"/>
                  </a:defRPr>
                </a:lvl3pPr>
                <a:lvl4pPr marL="1600200" indent="-228600">
                  <a:defRPr sz="16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Aft>
                    <a:spcPct val="0"/>
                  </a:spcAft>
                  <a:buSzPct val="100000"/>
                  <a:buFont typeface="Arial" charset="0"/>
                  <a:defRPr sz="1400">
                    <a:solidFill>
                      <a:schemeClr val="tx1"/>
                    </a:solidFill>
                    <a:latin typeface="Arial" charset="0"/>
                  </a:defRPr>
                </a:lvl6pPr>
                <a:lvl7pPr marL="2971800" indent="-228600" eaLnBrk="0" fontAlgn="base" hangingPunct="0">
                  <a:spcAft>
                    <a:spcPct val="0"/>
                  </a:spcAft>
                  <a:buSzPct val="100000"/>
                  <a:buFont typeface="Arial" charset="0"/>
                  <a:defRPr sz="1400">
                    <a:solidFill>
                      <a:schemeClr val="tx1"/>
                    </a:solidFill>
                    <a:latin typeface="Arial" charset="0"/>
                  </a:defRPr>
                </a:lvl7pPr>
                <a:lvl8pPr marL="3429000" indent="-228600" eaLnBrk="0" fontAlgn="base" hangingPunct="0">
                  <a:spcAft>
                    <a:spcPct val="0"/>
                  </a:spcAft>
                  <a:buSzPct val="100000"/>
                  <a:buFont typeface="Arial" charset="0"/>
                  <a:defRPr sz="1400">
                    <a:solidFill>
                      <a:schemeClr val="tx1"/>
                    </a:solidFill>
                    <a:latin typeface="Arial" charset="0"/>
                  </a:defRPr>
                </a:lvl8pPr>
                <a:lvl9pPr marL="3886200" indent="-228600" eaLnBrk="0" fontAlgn="base" hangingPunct="0">
                  <a:spcAft>
                    <a:spcPct val="0"/>
                  </a:spcAft>
                  <a:buSzPct val="100000"/>
                  <a:buFont typeface="Arial" charset="0"/>
                  <a:defRPr sz="1400">
                    <a:solidFill>
                      <a:schemeClr val="tx1"/>
                    </a:solidFill>
                    <a:latin typeface="Arial" charset="0"/>
                  </a:defRPr>
                </a:lvl9pPr>
              </a:lstStyle>
              <a:p>
                <a:pPr lvl="0" algn="ctr" fontAlgn="auto">
                  <a:spcBef>
                    <a:spcPts val="0"/>
                  </a:spcBef>
                  <a:spcAft>
                    <a:spcPts val="0"/>
                  </a:spcAft>
                  <a:defRPr/>
                </a:pPr>
                <a:r>
                  <a:rPr lang="fr-BE" sz="1800">
                    <a:solidFill>
                      <a:srgbClr val="FFFFFF"/>
                    </a:solidFill>
                    <a:latin typeface="Calibri" panose="020F0502020204030204"/>
                  </a:rPr>
                  <a:t>Schéma de médication</a:t>
                </a:r>
              </a:p>
            </p:txBody>
          </p:sp>
        </p:grpSp>
        <p:pic>
          <p:nvPicPr>
            <p:cNvPr id="11296" name="Picture 96"/>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48526" y="3320177"/>
              <a:ext cx="1086712" cy="108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1" name="Group 110"/>
          <p:cNvGrpSpPr>
            <a:grpSpLocks/>
          </p:cNvGrpSpPr>
          <p:nvPr/>
        </p:nvGrpSpPr>
        <p:grpSpPr bwMode="auto">
          <a:xfrm>
            <a:off x="6781998" y="1257076"/>
            <a:ext cx="3257550" cy="1079500"/>
            <a:chOff x="5403035" y="1443044"/>
            <a:chExt cx="3255987" cy="1080120"/>
          </a:xfrm>
        </p:grpSpPr>
        <p:grpSp>
          <p:nvGrpSpPr>
            <p:cNvPr id="11290" name="Group 69"/>
            <p:cNvGrpSpPr>
              <a:grpSpLocks/>
            </p:cNvGrpSpPr>
            <p:nvPr/>
          </p:nvGrpSpPr>
          <p:grpSpPr bwMode="auto">
            <a:xfrm>
              <a:off x="5403035" y="1443044"/>
              <a:ext cx="3255987" cy="1080120"/>
              <a:chOff x="5425798" y="1315063"/>
              <a:chExt cx="3255987" cy="1080120"/>
            </a:xfrm>
          </p:grpSpPr>
          <p:sp>
            <p:nvSpPr>
              <p:cNvPr id="51" name="Rectangle 50"/>
              <p:cNvSpPr/>
              <p:nvPr/>
            </p:nvSpPr>
            <p:spPr>
              <a:xfrm>
                <a:off x="5425798" y="1315063"/>
                <a:ext cx="1151972" cy="1080120"/>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Rectangle 51"/>
              <p:cNvSpPr/>
              <p:nvPr/>
            </p:nvSpPr>
            <p:spPr>
              <a:xfrm>
                <a:off x="6577770" y="1315063"/>
                <a:ext cx="2088148" cy="1080120"/>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TextBox 52"/>
              <p:cNvSpPr txBox="1"/>
              <p:nvPr/>
            </p:nvSpPr>
            <p:spPr>
              <a:xfrm>
                <a:off x="6595224" y="1345242"/>
                <a:ext cx="2086561" cy="1038821"/>
              </a:xfrm>
              <a:prstGeom prst="rect">
                <a:avLst/>
              </a:prstGeom>
            </p:spPr>
            <p:txBody>
              <a:bodyPr anchor="ctr">
                <a:normAutofit/>
              </a:bodyPr>
              <a:lstStyle/>
              <a:p>
                <a:pPr marL="8255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FFFFFF"/>
                    </a:solidFill>
                    <a:effectLst/>
                    <a:uLnTx/>
                    <a:uFillTx/>
                    <a:latin typeface="Calibri" panose="020F0502020204030204"/>
                    <a:ea typeface="+mn-ea"/>
                    <a:cs typeface="Arial" charset="0"/>
                  </a:rPr>
                  <a:t>Directives et conseil disponibles en ligne</a:t>
                </a:r>
              </a:p>
            </p:txBody>
          </p:sp>
        </p:grpSp>
        <p:pic>
          <p:nvPicPr>
            <p:cNvPr id="11291" name="Picture 98"/>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464394" y="1478427"/>
              <a:ext cx="985292" cy="98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ep 5"/>
          <p:cNvGrpSpPr/>
          <p:nvPr/>
        </p:nvGrpSpPr>
        <p:grpSpPr>
          <a:xfrm>
            <a:off x="6769299" y="4921026"/>
            <a:ext cx="3254375" cy="1185862"/>
            <a:chOff x="6697291" y="5308156"/>
            <a:chExt cx="3254375" cy="1185862"/>
          </a:xfrm>
        </p:grpSpPr>
        <p:grpSp>
          <p:nvGrpSpPr>
            <p:cNvPr id="11283" name="Group 70"/>
            <p:cNvGrpSpPr>
              <a:grpSpLocks/>
            </p:cNvGrpSpPr>
            <p:nvPr/>
          </p:nvGrpSpPr>
          <p:grpSpPr bwMode="auto">
            <a:xfrm>
              <a:off x="6709991" y="5349431"/>
              <a:ext cx="3241675" cy="1095741"/>
              <a:chOff x="5507720" y="5116842"/>
              <a:chExt cx="3240572" cy="1094808"/>
            </a:xfrm>
          </p:grpSpPr>
          <p:sp>
            <p:nvSpPr>
              <p:cNvPr id="59" name="Rectangle 58"/>
              <p:cNvSpPr/>
              <p:nvPr/>
            </p:nvSpPr>
            <p:spPr>
              <a:xfrm>
                <a:off x="5507720" y="5116842"/>
                <a:ext cx="1152133" cy="1080166"/>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Rectangle 59"/>
              <p:cNvSpPr/>
              <p:nvPr/>
            </p:nvSpPr>
            <p:spPr>
              <a:xfrm>
                <a:off x="6659853" y="5116842"/>
                <a:ext cx="2088439" cy="1080166"/>
              </a:xfrm>
              <a:prstGeom prst="rect">
                <a:avLst/>
              </a:prstGeom>
              <a:solidFill>
                <a:srgbClr val="3E6E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TextBox 60"/>
              <p:cNvSpPr txBox="1"/>
              <p:nvPr/>
            </p:nvSpPr>
            <p:spPr>
              <a:xfrm>
                <a:off x="6584360" y="5153689"/>
                <a:ext cx="2086853" cy="1057961"/>
              </a:xfrm>
              <a:prstGeom prst="rect">
                <a:avLst/>
              </a:prstGeom>
            </p:spPr>
            <p:txBody>
              <a:bodyPr anchor="ctr">
                <a:normAutofit/>
              </a:bodyPr>
              <a:lstStyle/>
              <a:p>
                <a:pPr marL="177800" lvl="0" algn="ctr" fontAlgn="auto">
                  <a:spcBef>
                    <a:spcPts val="0"/>
                  </a:spcBef>
                  <a:spcAft>
                    <a:spcPts val="0"/>
                  </a:spcAft>
                  <a:defRPr/>
                </a:pPr>
                <a:r>
                  <a:rPr lang="fr-BE" dirty="0">
                    <a:solidFill>
                      <a:srgbClr val="FFFFFF"/>
                    </a:solidFill>
                    <a:latin typeface="Calibri" panose="020F0502020204030204"/>
                  </a:rPr>
                  <a:t>Lettres de renvoi électroniques</a:t>
                </a:r>
              </a:p>
            </p:txBody>
          </p:sp>
        </p:grpSp>
        <p:grpSp>
          <p:nvGrpSpPr>
            <p:cNvPr id="5" name="Groep 4"/>
            <p:cNvGrpSpPr/>
            <p:nvPr/>
          </p:nvGrpSpPr>
          <p:grpSpPr>
            <a:xfrm>
              <a:off x="6697291" y="5308156"/>
              <a:ext cx="1187215" cy="1185862"/>
              <a:chOff x="6697291" y="5308156"/>
              <a:chExt cx="1187215" cy="1185862"/>
            </a:xfrm>
          </p:grpSpPr>
          <p:pic>
            <p:nvPicPr>
              <p:cNvPr id="11285" name="Picture 99"/>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697291" y="5308156"/>
                <a:ext cx="1187215" cy="11858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1286" name="Picture 100"/>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627382" y="5633450"/>
                <a:ext cx="167381" cy="16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10" name="Group 109"/>
          <p:cNvGrpSpPr>
            <a:grpSpLocks/>
          </p:cNvGrpSpPr>
          <p:nvPr/>
        </p:nvGrpSpPr>
        <p:grpSpPr bwMode="auto">
          <a:xfrm>
            <a:off x="7390010" y="3108102"/>
            <a:ext cx="2738438" cy="1119187"/>
            <a:chOff x="6010438" y="3294151"/>
            <a:chExt cx="2738025" cy="1118781"/>
          </a:xfrm>
        </p:grpSpPr>
        <p:grpSp>
          <p:nvGrpSpPr>
            <p:cNvPr id="11276" name="Group 40"/>
            <p:cNvGrpSpPr>
              <a:grpSpLocks/>
            </p:cNvGrpSpPr>
            <p:nvPr/>
          </p:nvGrpSpPr>
          <p:grpSpPr bwMode="auto">
            <a:xfrm>
              <a:off x="6010438" y="3294151"/>
              <a:ext cx="2738025" cy="1081997"/>
              <a:chOff x="5926858" y="3418319"/>
              <a:chExt cx="2658929" cy="1081997"/>
            </a:xfrm>
          </p:grpSpPr>
          <p:sp>
            <p:nvSpPr>
              <p:cNvPr id="55" name="Rectangle 54"/>
              <p:cNvSpPr/>
              <p:nvPr/>
            </p:nvSpPr>
            <p:spPr>
              <a:xfrm>
                <a:off x="5926858" y="3418319"/>
                <a:ext cx="1072820" cy="1080694"/>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Rectangle 55"/>
              <p:cNvSpPr/>
              <p:nvPr/>
            </p:nvSpPr>
            <p:spPr>
              <a:xfrm>
                <a:off x="6999678" y="3418319"/>
                <a:ext cx="1461255" cy="1080694"/>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TextBox 56"/>
              <p:cNvSpPr txBox="1"/>
              <p:nvPr/>
            </p:nvSpPr>
            <p:spPr>
              <a:xfrm>
                <a:off x="6907193" y="3419905"/>
                <a:ext cx="1678594" cy="1080695"/>
              </a:xfrm>
              <a:prstGeom prst="rect">
                <a:avLst/>
              </a:prstGeom>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FFFFFF"/>
                    </a:solidFill>
                    <a:effectLst/>
                    <a:uLnTx/>
                    <a:uFillTx/>
                    <a:latin typeface="Calibri" panose="020F0502020204030204"/>
                    <a:ea typeface="+mn-ea"/>
                    <a:cs typeface="Arial" charset="0"/>
                  </a:rPr>
                  <a:t>Prescriptions électroniques</a:t>
                </a:r>
              </a:p>
            </p:txBody>
          </p:sp>
        </p:grpSp>
        <p:grpSp>
          <p:nvGrpSpPr>
            <p:cNvPr id="11277" name="Group 102"/>
            <p:cNvGrpSpPr>
              <a:grpSpLocks/>
            </p:cNvGrpSpPr>
            <p:nvPr/>
          </p:nvGrpSpPr>
          <p:grpSpPr bwMode="auto">
            <a:xfrm>
              <a:off x="6036635" y="3332812"/>
              <a:ext cx="1080120" cy="1080120"/>
              <a:chOff x="5005213" y="3401807"/>
              <a:chExt cx="1080120" cy="1080120"/>
            </a:xfrm>
          </p:grpSpPr>
          <p:pic>
            <p:nvPicPr>
              <p:cNvPr id="11278" name="Picture 103"/>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005213" y="3401807"/>
                <a:ext cx="1080120"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9" name="Picture 104"/>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bwMode="auto">
              <a:xfrm>
                <a:off x="5400944" y="3481442"/>
                <a:ext cx="270030" cy="27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82</a:t>
            </a:fld>
            <a:r>
              <a:rPr lang="fr-BE"/>
              <a:t> </a:t>
            </a:r>
          </a:p>
        </p:txBody>
      </p:sp>
      <p:pic>
        <p:nvPicPr>
          <p:cNvPr id="62" name="Picture 61">
            <a:extLst>
              <a:ext uri="{FF2B5EF4-FFF2-40B4-BE49-F238E27FC236}">
                <a16:creationId xmlns:a16="http://schemas.microsoft.com/office/drawing/2014/main" id="{080A4ED0-09AA-433C-923D-9363AE7C736B}"/>
              </a:ext>
            </a:extLst>
          </p:cNvPr>
          <p:cNvPicPr>
            <a:picLocks noChangeAspect="1"/>
          </p:cNvPicPr>
          <p:nvPr/>
        </p:nvPicPr>
        <p:blipFill>
          <a:blip r:embed="rId17"/>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3264220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wipe(up)">
                                      <p:cBhvr>
                                        <p:cTn id="11" dur="500"/>
                                        <p:tgtEl>
                                          <p:spTgt spid="1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07"/>
                                        </p:tgtEl>
                                        <p:attrNameLst>
                                          <p:attrName>style.visibility</p:attrName>
                                        </p:attrNameLst>
                                      </p:cBhvr>
                                      <p:to>
                                        <p:strVal val="visible"/>
                                      </p:to>
                                    </p:set>
                                    <p:animEffect transition="in" filter="wipe(up)">
                                      <p:cBhvr>
                                        <p:cTn id="16" dur="500"/>
                                        <p:tgtEl>
                                          <p:spTgt spid="10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108"/>
                                        </p:tgtEl>
                                        <p:attrNameLst>
                                          <p:attrName>style.visibility</p:attrName>
                                        </p:attrNameLst>
                                      </p:cBhvr>
                                      <p:to>
                                        <p:strVal val="visible"/>
                                      </p:to>
                                    </p:set>
                                    <p:animEffect transition="in" filter="wipe(up)">
                                      <p:cBhvr>
                                        <p:cTn id="21" dur="500"/>
                                        <p:tgtEl>
                                          <p:spTgt spid="10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wipe(up)">
                                      <p:cBhvr>
                                        <p:cTn id="26" dur="500"/>
                                        <p:tgtEl>
                                          <p:spTgt spid="11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wipe(up)">
                                      <p:cBhvr>
                                        <p:cTn id="31" dur="500"/>
                                        <p:tgtEl>
                                          <p:spTgt spid="1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a:grpSpLocks/>
          </p:cNvGrpSpPr>
          <p:nvPr/>
        </p:nvGrpSpPr>
        <p:grpSpPr bwMode="auto">
          <a:xfrm>
            <a:off x="4362201" y="2325463"/>
            <a:ext cx="2959100" cy="2776538"/>
            <a:chOff x="3078646" y="2523164"/>
            <a:chExt cx="2958799" cy="2776730"/>
          </a:xfrm>
        </p:grpSpPr>
        <p:sp>
          <p:nvSpPr>
            <p:cNvPr id="22" name="Flowchart: Connector 21"/>
            <p:cNvSpPr/>
            <p:nvPr/>
          </p:nvSpPr>
          <p:spPr>
            <a:xfrm>
              <a:off x="3204045" y="2523164"/>
              <a:ext cx="2657205" cy="2657659"/>
            </a:xfrm>
            <a:prstGeom prst="flowChartConnector">
              <a:avLst/>
            </a:prstGeom>
            <a:solidFill>
              <a:schemeClr val="bg1">
                <a:alpha val="67000"/>
              </a:schemeClr>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4" name="Straight Connector 23"/>
            <p:cNvCxnSpPr/>
            <p:nvPr/>
          </p:nvCxnSpPr>
          <p:spPr>
            <a:xfrm>
              <a:off x="3564372" y="2548566"/>
              <a:ext cx="617474" cy="728713"/>
            </a:xfrm>
            <a:prstGeom prst="line">
              <a:avLst/>
            </a:prstGeom>
            <a:ln w="254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951705" y="2613658"/>
              <a:ext cx="582553" cy="663621"/>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165996" y="4164753"/>
              <a:ext cx="871449" cy="198452"/>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518362" y="4533078"/>
              <a:ext cx="0" cy="766816"/>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3078646" y="4177453"/>
              <a:ext cx="803193" cy="153999"/>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331" name="Picture 7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flipH="1" flipV="1">
              <a:off x="3732318" y="4484927"/>
              <a:ext cx="483518" cy="48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2" name="Picture 7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rot="10800000" flipH="1" flipV="1">
              <a:off x="4798838" y="4498483"/>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3" name="Picture 7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rot="10800000" flipH="1" flipV="1">
              <a:off x="5373454" y="3766142"/>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4" name="Picture 7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H="1" flipV="1">
              <a:off x="4315897" y="2602852"/>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5" name="Picture 8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10800000" flipH="1" flipV="1">
              <a:off x="5264307" y="3124036"/>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6" name="Picture 8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3256564" y="3386537"/>
              <a:ext cx="476625" cy="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lowchart: Connector 20"/>
            <p:cNvSpPr/>
            <p:nvPr/>
          </p:nvSpPr>
          <p:spPr>
            <a:xfrm>
              <a:off x="3756439" y="3085178"/>
              <a:ext cx="1552417" cy="1482828"/>
            </a:xfrm>
            <a:prstGeom prst="flowChartConnector">
              <a:avLst/>
            </a:prstGeom>
            <a:solidFill>
              <a:srgbClr val="3F6D57"/>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200" b="1" dirty="0">
                  <a:solidFill>
                    <a:srgbClr val="FFFFFF"/>
                  </a:solidFill>
                  <a:latin typeface="Calibri" panose="020F0502020204030204"/>
                </a:rPr>
                <a:t>Avantages administratifs</a:t>
              </a:r>
            </a:p>
          </p:txBody>
        </p:sp>
      </p:grpSp>
      <p:sp>
        <p:nvSpPr>
          <p:cNvPr id="3" name="Title 2"/>
          <p:cNvSpPr>
            <a:spLocks noGrp="1"/>
          </p:cNvSpPr>
          <p:nvPr>
            <p:ph type="title"/>
          </p:nvPr>
        </p:nvSpPr>
        <p:spPr/>
        <p:txBody>
          <a:bodyPr/>
          <a:lstStyle/>
          <a:p>
            <a:r>
              <a:rPr lang="fr-BE" noProof="0"/>
              <a:t>eHealth: plusieurs résultats</a:t>
            </a:r>
          </a:p>
        </p:txBody>
      </p:sp>
      <p:grpSp>
        <p:nvGrpSpPr>
          <p:cNvPr id="17" name="Group 16"/>
          <p:cNvGrpSpPr>
            <a:grpSpLocks/>
          </p:cNvGrpSpPr>
          <p:nvPr/>
        </p:nvGrpSpPr>
        <p:grpSpPr bwMode="auto">
          <a:xfrm>
            <a:off x="1782513" y="1196752"/>
            <a:ext cx="3233738" cy="1146175"/>
            <a:chOff x="546770" y="1394932"/>
            <a:chExt cx="3233142" cy="1146273"/>
          </a:xfrm>
        </p:grpSpPr>
        <p:grpSp>
          <p:nvGrpSpPr>
            <p:cNvPr id="12319" name="Group 93"/>
            <p:cNvGrpSpPr>
              <a:grpSpLocks/>
            </p:cNvGrpSpPr>
            <p:nvPr/>
          </p:nvGrpSpPr>
          <p:grpSpPr bwMode="auto">
            <a:xfrm>
              <a:off x="546770" y="1394932"/>
              <a:ext cx="3233142" cy="1146273"/>
              <a:chOff x="546770" y="1424385"/>
              <a:chExt cx="3233142" cy="1146273"/>
            </a:xfrm>
          </p:grpSpPr>
          <p:grpSp>
            <p:nvGrpSpPr>
              <p:cNvPr id="12321" name="Group 33"/>
              <p:cNvGrpSpPr>
                <a:grpSpLocks/>
              </p:cNvGrpSpPr>
              <p:nvPr/>
            </p:nvGrpSpPr>
            <p:grpSpPr bwMode="auto">
              <a:xfrm>
                <a:off x="546770" y="1424385"/>
                <a:ext cx="3176700" cy="1080121"/>
                <a:chOff x="747228" y="1772815"/>
                <a:chExt cx="3176700" cy="1080121"/>
              </a:xfrm>
            </p:grpSpPr>
            <p:sp>
              <p:nvSpPr>
                <p:cNvPr id="36" name="Rectangle 35"/>
                <p:cNvSpPr/>
                <p:nvPr/>
              </p:nvSpPr>
              <p:spPr>
                <a:xfrm>
                  <a:off x="747228" y="1772815"/>
                  <a:ext cx="1101522" cy="1079592"/>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ectangle 36"/>
                <p:cNvSpPr/>
                <p:nvPr/>
              </p:nvSpPr>
              <p:spPr>
                <a:xfrm>
                  <a:off x="1836052" y="1772815"/>
                  <a:ext cx="2087178" cy="1079592"/>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8" name="TextBox 37"/>
              <p:cNvSpPr txBox="1"/>
              <p:nvPr/>
            </p:nvSpPr>
            <p:spPr>
              <a:xfrm>
                <a:off x="1691147" y="1508529"/>
                <a:ext cx="2088765" cy="1062129"/>
              </a:xfrm>
              <a:prstGeom prst="rect">
                <a:avLst/>
              </a:prstGeom>
            </p:spPr>
            <p:txBody>
              <a:bodyPr>
                <a:normAutofit/>
              </a:bodyPr>
              <a:lstStyle/>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BE" sz="3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Tarification,</a:t>
                </a:r>
              </a:p>
              <a:p>
                <a:pPr lvl="0" algn="ctr" fontAlgn="auto">
                  <a:spcBef>
                    <a:spcPts val="0"/>
                  </a:spcBef>
                  <a:spcAft>
                    <a:spcPts val="0"/>
                  </a:spcAft>
                  <a:defRPr/>
                </a:pPr>
                <a:r>
                  <a:rPr lang="fr-BE">
                    <a:solidFill>
                      <a:srgbClr val="FFFFFF"/>
                    </a:solidFill>
                    <a:latin typeface="Calibri" panose="020F0502020204030204"/>
                  </a:rPr>
                  <a:t>facturation</a:t>
                </a:r>
              </a:p>
            </p:txBody>
          </p:sp>
        </p:grpSp>
        <p:pic>
          <p:nvPicPr>
            <p:cNvPr id="12320" name="Picture 57"/>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10409" y="1414578"/>
              <a:ext cx="1040828" cy="104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a:grpSpLocks/>
          </p:cNvGrpSpPr>
          <p:nvPr/>
        </p:nvGrpSpPr>
        <p:grpSpPr bwMode="auto">
          <a:xfrm>
            <a:off x="1714251" y="3406552"/>
            <a:ext cx="2647950" cy="1101725"/>
            <a:chOff x="477657" y="3605133"/>
            <a:chExt cx="2648583" cy="1101151"/>
          </a:xfrm>
        </p:grpSpPr>
        <p:grpSp>
          <p:nvGrpSpPr>
            <p:cNvPr id="12314" name="Group 40"/>
            <p:cNvGrpSpPr>
              <a:grpSpLocks/>
            </p:cNvGrpSpPr>
            <p:nvPr/>
          </p:nvGrpSpPr>
          <p:grpSpPr bwMode="auto">
            <a:xfrm>
              <a:off x="477657" y="3624287"/>
              <a:ext cx="2648583" cy="1081997"/>
              <a:chOff x="5926858" y="3418319"/>
              <a:chExt cx="2572071" cy="1081997"/>
            </a:xfrm>
          </p:grpSpPr>
          <p:sp>
            <p:nvSpPr>
              <p:cNvPr id="55" name="Rectangle 54"/>
              <p:cNvSpPr/>
              <p:nvPr/>
            </p:nvSpPr>
            <p:spPr>
              <a:xfrm>
                <a:off x="5926858" y="3418205"/>
                <a:ext cx="1073238" cy="1080524"/>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Rectangle 55"/>
              <p:cNvSpPr/>
              <p:nvPr/>
            </p:nvSpPr>
            <p:spPr>
              <a:xfrm>
                <a:off x="7000096" y="3418205"/>
                <a:ext cx="1460282" cy="1080524"/>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TextBox 56"/>
              <p:cNvSpPr txBox="1"/>
              <p:nvPr/>
            </p:nvSpPr>
            <p:spPr>
              <a:xfrm>
                <a:off x="7000096" y="3419791"/>
                <a:ext cx="1498833" cy="1080525"/>
              </a:xfrm>
              <a:prstGeom prst="rect">
                <a:avLst/>
              </a:prstGeo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Création et envoi d’attestations</a:t>
                </a:r>
              </a:p>
            </p:txBody>
          </p:sp>
        </p:grpSp>
        <p:pic>
          <p:nvPicPr>
            <p:cNvPr id="12315" name="Picture 61"/>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23316" y="3605133"/>
              <a:ext cx="1082869" cy="108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4"/>
          <p:cNvGrpSpPr>
            <a:grpSpLocks/>
          </p:cNvGrpSpPr>
          <p:nvPr/>
        </p:nvGrpSpPr>
        <p:grpSpPr bwMode="auto">
          <a:xfrm>
            <a:off x="6491039" y="1253901"/>
            <a:ext cx="3565525" cy="1098550"/>
            <a:chOff x="5254692" y="1452701"/>
            <a:chExt cx="3565782" cy="1097874"/>
          </a:xfrm>
        </p:grpSpPr>
        <p:grpSp>
          <p:nvGrpSpPr>
            <p:cNvPr id="12309" name="Group 67"/>
            <p:cNvGrpSpPr>
              <a:grpSpLocks/>
            </p:cNvGrpSpPr>
            <p:nvPr/>
          </p:nvGrpSpPr>
          <p:grpSpPr bwMode="auto">
            <a:xfrm>
              <a:off x="5254692" y="1452701"/>
              <a:ext cx="3565782" cy="1088504"/>
              <a:chOff x="398612" y="5107746"/>
              <a:chExt cx="3373796" cy="1088504"/>
            </a:xfrm>
          </p:grpSpPr>
          <p:sp>
            <p:nvSpPr>
              <p:cNvPr id="47" name="Rectangle 46"/>
              <p:cNvSpPr/>
              <p:nvPr/>
            </p:nvSpPr>
            <p:spPr>
              <a:xfrm>
                <a:off x="398612" y="5107746"/>
                <a:ext cx="1152138" cy="1080422"/>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 name="Rectangle 47"/>
              <p:cNvSpPr/>
              <p:nvPr/>
            </p:nvSpPr>
            <p:spPr>
              <a:xfrm>
                <a:off x="1477145" y="5107746"/>
                <a:ext cx="2295263" cy="1080422"/>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TextBox 48"/>
              <p:cNvSpPr txBox="1"/>
              <p:nvPr/>
            </p:nvSpPr>
            <p:spPr>
              <a:xfrm>
                <a:off x="1477145" y="5137889"/>
                <a:ext cx="2295263" cy="1058212"/>
              </a:xfrm>
              <a:prstGeom prst="rect">
                <a:avLst/>
              </a:prstGeo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0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Mise à jour SumEHR, schéma de médication, ... </a:t>
                </a:r>
              </a:p>
            </p:txBody>
          </p:sp>
        </p:grpSp>
        <p:pic>
          <p:nvPicPr>
            <p:cNvPr id="12310" name="Picture 66"/>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317644" y="1473472"/>
              <a:ext cx="1077103" cy="1077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ep 1"/>
          <p:cNvGrpSpPr/>
          <p:nvPr/>
        </p:nvGrpSpPr>
        <p:grpSpPr>
          <a:xfrm>
            <a:off x="4189164" y="5102002"/>
            <a:ext cx="3255963" cy="1089025"/>
            <a:chOff x="4189164" y="5456112"/>
            <a:chExt cx="3255963" cy="1089025"/>
          </a:xfrm>
        </p:grpSpPr>
        <p:sp>
          <p:nvSpPr>
            <p:cNvPr id="59" name="Rectangle 58"/>
            <p:cNvSpPr/>
            <p:nvPr/>
          </p:nvSpPr>
          <p:spPr bwMode="auto">
            <a:xfrm>
              <a:off x="4189164" y="5456112"/>
              <a:ext cx="1152525" cy="1081087"/>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Rectangle 59"/>
            <p:cNvSpPr/>
            <p:nvPr/>
          </p:nvSpPr>
          <p:spPr bwMode="auto">
            <a:xfrm>
              <a:off x="5341689" y="5456112"/>
              <a:ext cx="2087563" cy="1081087"/>
            </a:xfrm>
            <a:prstGeom prst="rect">
              <a:avLst/>
            </a:prstGeom>
            <a:solidFill>
              <a:srgbClr val="3E6E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TextBox 60"/>
            <p:cNvSpPr txBox="1"/>
            <p:nvPr/>
          </p:nvSpPr>
          <p:spPr bwMode="auto">
            <a:xfrm>
              <a:off x="5359152" y="5486274"/>
              <a:ext cx="2085975" cy="1058863"/>
            </a:xfrm>
            <a:prstGeom prst="rect">
              <a:avLst/>
            </a:prstGeo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0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Envoi d’un rapport au détenteur du DMG</a:t>
              </a:r>
            </a:p>
          </p:txBody>
        </p:sp>
        <p:pic>
          <p:nvPicPr>
            <p:cNvPr id="12305" name="Picture 9"/>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277994" y="5477418"/>
              <a:ext cx="1063289" cy="106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p:cNvGrpSpPr>
            <a:grpSpLocks/>
          </p:cNvGrpSpPr>
          <p:nvPr/>
        </p:nvGrpSpPr>
        <p:grpSpPr bwMode="auto">
          <a:xfrm>
            <a:off x="7322889" y="3425601"/>
            <a:ext cx="2949575" cy="1090612"/>
            <a:chOff x="6264041" y="3624287"/>
            <a:chExt cx="3169333" cy="1090476"/>
          </a:xfrm>
        </p:grpSpPr>
        <p:grpSp>
          <p:nvGrpSpPr>
            <p:cNvPr id="12299" name="Group 69"/>
            <p:cNvGrpSpPr>
              <a:grpSpLocks/>
            </p:cNvGrpSpPr>
            <p:nvPr/>
          </p:nvGrpSpPr>
          <p:grpSpPr bwMode="auto">
            <a:xfrm>
              <a:off x="6275982" y="3624287"/>
              <a:ext cx="3157392" cy="1090476"/>
              <a:chOff x="5588415" y="1304707"/>
              <a:chExt cx="3702827" cy="1090476"/>
            </a:xfrm>
          </p:grpSpPr>
          <p:sp>
            <p:nvSpPr>
              <p:cNvPr id="51" name="Rectangle 50"/>
              <p:cNvSpPr/>
              <p:nvPr/>
            </p:nvSpPr>
            <p:spPr>
              <a:xfrm>
                <a:off x="5588415" y="1304707"/>
                <a:ext cx="1152258" cy="1079365"/>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Rectangle 51"/>
              <p:cNvSpPr/>
              <p:nvPr/>
            </p:nvSpPr>
            <p:spPr>
              <a:xfrm>
                <a:off x="6750674" y="1315818"/>
                <a:ext cx="2540568" cy="1079365"/>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303" name="TextBox 52"/>
              <p:cNvSpPr txBox="1">
                <a:spLocks noChangeArrowheads="1"/>
              </p:cNvSpPr>
              <p:nvPr/>
            </p:nvSpPr>
            <p:spPr bwMode="auto">
              <a:xfrm>
                <a:off x="6751106" y="1344851"/>
                <a:ext cx="2540136" cy="10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a:defRPr sz="2400">
                    <a:solidFill>
                      <a:schemeClr val="tx1"/>
                    </a:solidFill>
                    <a:latin typeface="Arial" charset="0"/>
                  </a:defRPr>
                </a:lvl1pPr>
                <a:lvl2pPr marL="742950" indent="-285750">
                  <a:defRPr sz="2000">
                    <a:solidFill>
                      <a:schemeClr val="tx1"/>
                    </a:solidFill>
                    <a:latin typeface="Arial" charset="0"/>
                  </a:defRPr>
                </a:lvl2pPr>
                <a:lvl3pPr marL="1143000" indent="-228600">
                  <a:defRPr>
                    <a:solidFill>
                      <a:schemeClr val="tx1"/>
                    </a:solidFill>
                    <a:latin typeface="Arial" charset="0"/>
                  </a:defRPr>
                </a:lvl3pPr>
                <a:lvl4pPr marL="1600200" indent="-228600">
                  <a:defRPr sz="16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Aft>
                    <a:spcPct val="0"/>
                  </a:spcAft>
                  <a:buSzPct val="100000"/>
                  <a:buFont typeface="Arial" charset="0"/>
                  <a:defRPr sz="1400">
                    <a:solidFill>
                      <a:schemeClr val="tx1"/>
                    </a:solidFill>
                    <a:latin typeface="Arial" charset="0"/>
                  </a:defRPr>
                </a:lvl6pPr>
                <a:lvl7pPr marL="2971800" indent="-228600" eaLnBrk="0" fontAlgn="base" hangingPunct="0">
                  <a:spcAft>
                    <a:spcPct val="0"/>
                  </a:spcAft>
                  <a:buSzPct val="100000"/>
                  <a:buFont typeface="Arial" charset="0"/>
                  <a:defRPr sz="1400">
                    <a:solidFill>
                      <a:schemeClr val="tx1"/>
                    </a:solidFill>
                    <a:latin typeface="Arial" charset="0"/>
                  </a:defRPr>
                </a:lvl7pPr>
                <a:lvl8pPr marL="3429000" indent="-228600" eaLnBrk="0" fontAlgn="base" hangingPunct="0">
                  <a:spcAft>
                    <a:spcPct val="0"/>
                  </a:spcAft>
                  <a:buSzPct val="100000"/>
                  <a:buFont typeface="Arial" charset="0"/>
                  <a:defRPr sz="1400">
                    <a:solidFill>
                      <a:schemeClr val="tx1"/>
                    </a:solidFill>
                    <a:latin typeface="Arial" charset="0"/>
                  </a:defRPr>
                </a:lvl8pPr>
                <a:lvl9pPr marL="3886200" indent="-228600" eaLnBrk="0" fontAlgn="base" hangingPunct="0">
                  <a:spcAft>
                    <a:spcPct val="0"/>
                  </a:spcAft>
                  <a:buSzPct val="100000"/>
                  <a:buFont typeface="Arial" charset="0"/>
                  <a:defRPr sz="1400">
                    <a:solidFill>
                      <a:schemeClr val="tx1"/>
                    </a:solidFill>
                    <a:latin typeface="Arial" charset="0"/>
                  </a:defRPr>
                </a:lvl9pPr>
              </a:lstStyle>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BE" altLang="en-US" sz="1600" b="0" i="0" u="none" strike="noStrike" kern="1200" cap="none" spc="0" normalizeH="0" baseline="0" noProof="0" dirty="0">
                  <a:ln>
                    <a:noFill/>
                  </a:ln>
                  <a:solidFill>
                    <a:srgbClr val="FFFFFF"/>
                  </a:solidFill>
                  <a:effectLst/>
                  <a:uLnTx/>
                  <a:uFillTx/>
                  <a:latin typeface="Arial" charset="0"/>
                  <a:ea typeface="+mn-ea"/>
                  <a:cs typeface="Arial" charset="0"/>
                </a:endParaRPr>
              </a:p>
              <a:p>
                <a:pPr marL="177800" marR="0" lvl="0" indent="0" algn="ctr" defTabSz="914400" rtl="0" eaLnBrk="1" fontAlgn="auto" latinLnBrk="0" hangingPunct="1">
                  <a:lnSpc>
                    <a:spcPct val="100000"/>
                  </a:lnSpc>
                  <a:spcBef>
                    <a:spcPts val="0"/>
                  </a:spcBef>
                  <a:spcAft>
                    <a:spcPts val="0"/>
                  </a:spcAft>
                  <a:buClrTx/>
                  <a:buSzTx/>
                  <a:buFontTx/>
                  <a:buNone/>
                  <a:tabLst/>
                  <a:defRPr/>
                </a:pPr>
                <a:r>
                  <a:rPr lang="fr-BE" sz="1800" noProof="0">
                    <a:solidFill>
                      <a:srgbClr val="FFFFFF"/>
                    </a:solidFill>
                    <a:latin typeface="Calibri" panose="020F0502020204030204"/>
                  </a:rPr>
                  <a:t>Enregistrements</a:t>
                </a:r>
              </a:p>
            </p:txBody>
          </p:sp>
        </p:grpSp>
        <p:pic>
          <p:nvPicPr>
            <p:cNvPr id="12300" name="Picture 11"/>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264041" y="3677967"/>
              <a:ext cx="993471" cy="9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83</a:t>
            </a:fld>
            <a:r>
              <a:rPr lang="fr-BE"/>
              <a:t> </a:t>
            </a:r>
          </a:p>
        </p:txBody>
      </p:sp>
      <p:pic>
        <p:nvPicPr>
          <p:cNvPr id="50" name="Picture 49">
            <a:extLst>
              <a:ext uri="{FF2B5EF4-FFF2-40B4-BE49-F238E27FC236}">
                <a16:creationId xmlns:a16="http://schemas.microsoft.com/office/drawing/2014/main" id="{F044341A-115D-4FAB-8196-EC628469B7A5}"/>
              </a:ext>
            </a:extLst>
          </p:cNvPr>
          <p:cNvPicPr>
            <a:picLocks noChangeAspect="1"/>
          </p:cNvPicPr>
          <p:nvPr/>
        </p:nvPicPr>
        <p:blipFill>
          <a:blip r:embed="rId14"/>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8672836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500"/>
                                        <p:tgtEl>
                                          <p:spTgt spid="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0B675-E769-1E31-B0FA-58CE16B4157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6752C7-151C-EA57-5802-5470D0739111}"/>
              </a:ext>
            </a:extLst>
          </p:cNvPr>
          <p:cNvSpPr>
            <a:spLocks noGrp="1"/>
          </p:cNvSpPr>
          <p:nvPr>
            <p:ph type="title"/>
          </p:nvPr>
        </p:nvSpPr>
        <p:spPr/>
        <p:txBody>
          <a:bodyPr/>
          <a:lstStyle/>
          <a:p>
            <a:r>
              <a:rPr lang="fr-BE"/>
              <a:t>2025 - plusieurs résultats</a:t>
            </a:r>
          </a:p>
        </p:txBody>
      </p:sp>
      <p:sp>
        <p:nvSpPr>
          <p:cNvPr id="5" name="Slide Number Placeholder 4">
            <a:extLst>
              <a:ext uri="{FF2B5EF4-FFF2-40B4-BE49-F238E27FC236}">
                <a16:creationId xmlns:a16="http://schemas.microsoft.com/office/drawing/2014/main" id="{3A389727-084B-9F2D-365D-6F33057F86FE}"/>
              </a:ext>
            </a:extLst>
          </p:cNvPr>
          <p:cNvSpPr>
            <a:spLocks noGrp="1"/>
          </p:cNvSpPr>
          <p:nvPr>
            <p:ph type="sldNum" sz="quarter" idx="4"/>
          </p:nvPr>
        </p:nvSpPr>
        <p:spPr/>
        <p:txBody>
          <a:bodyPr/>
          <a:lstStyle/>
          <a:p>
            <a:r>
              <a:rPr lang="fr-BE"/>
              <a:t> </a:t>
            </a:r>
            <a:fld id="{30A9230E-FFBB-4CCB-ABD7-198084EDE768}" type="slidenum">
              <a:rPr lang="fr-BE" smtClean="0"/>
              <a:pPr/>
              <a:t>84</a:t>
            </a:fld>
            <a:r>
              <a:rPr lang="fr-BE"/>
              <a:t> </a:t>
            </a:r>
          </a:p>
        </p:txBody>
      </p:sp>
      <p:pic>
        <p:nvPicPr>
          <p:cNvPr id="50" name="Picture 49">
            <a:extLst>
              <a:ext uri="{FF2B5EF4-FFF2-40B4-BE49-F238E27FC236}">
                <a16:creationId xmlns:a16="http://schemas.microsoft.com/office/drawing/2014/main" id="{10AEA017-487C-D395-BFA8-906E41408575}"/>
              </a:ext>
            </a:extLst>
          </p:cNvPr>
          <p:cNvPicPr>
            <a:picLocks noChangeAspect="1"/>
          </p:cNvPicPr>
          <p:nvPr/>
        </p:nvPicPr>
        <p:blipFill>
          <a:blip r:embed="rId3"/>
          <a:stretch>
            <a:fillRect/>
          </a:stretch>
        </p:blipFill>
        <p:spPr>
          <a:xfrm>
            <a:off x="10702652" y="6309320"/>
            <a:ext cx="1088627" cy="326588"/>
          </a:xfrm>
          <a:prstGeom prst="rect">
            <a:avLst/>
          </a:prstGeom>
        </p:spPr>
      </p:pic>
      <p:sp>
        <p:nvSpPr>
          <p:cNvPr id="20" name="Content Placeholder 19"/>
          <p:cNvSpPr txBox="1">
            <a:spLocks/>
          </p:cNvSpPr>
          <p:nvPr/>
        </p:nvSpPr>
        <p:spPr>
          <a:xfrm>
            <a:off x="695400" y="2007097"/>
            <a:ext cx="3536950" cy="1499414"/>
          </a:xfrm>
          <a:prstGeom prst="rect">
            <a:avLst/>
          </a:prstGeom>
          <a:ln>
            <a:solidFill>
              <a:srgbClr val="1C1C1C"/>
            </a:solidFill>
          </a:ln>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b="1" dirty="0">
                <a:solidFill>
                  <a:srgbClr val="087670"/>
                </a:solidFill>
              </a:rPr>
              <a:t>11.512.704</a:t>
            </a:r>
            <a:r>
              <a:rPr lang="fr-BE" dirty="0"/>
              <a:t> de consentements enregistrés</a:t>
            </a:r>
          </a:p>
          <a:p>
            <a:pPr fontAlgn="auto">
              <a:spcAft>
                <a:spcPts val="0"/>
              </a:spcAft>
            </a:pPr>
            <a:endParaRPr lang="nl-BE" dirty="0"/>
          </a:p>
        </p:txBody>
      </p:sp>
      <p:sp>
        <p:nvSpPr>
          <p:cNvPr id="10" name="Text Placeholder 9"/>
          <p:cNvSpPr txBox="1">
            <a:spLocks/>
          </p:cNvSpPr>
          <p:nvPr/>
        </p:nvSpPr>
        <p:spPr>
          <a:xfrm>
            <a:off x="695400" y="1343249"/>
            <a:ext cx="3270250" cy="611187"/>
          </a:xfrm>
          <a:prstGeom prst="rect">
            <a:avLst/>
          </a:prstGeom>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sz="2000" b="1"/>
              <a:t>Consentement éclairé</a:t>
            </a:r>
          </a:p>
        </p:txBody>
      </p:sp>
      <p:sp>
        <p:nvSpPr>
          <p:cNvPr id="11" name="Content Placeholder 10"/>
          <p:cNvSpPr txBox="1">
            <a:spLocks/>
          </p:cNvSpPr>
          <p:nvPr/>
        </p:nvSpPr>
        <p:spPr>
          <a:xfrm>
            <a:off x="6589780" y="4431382"/>
            <a:ext cx="3673354" cy="1296428"/>
          </a:xfrm>
          <a:prstGeom prst="rect">
            <a:avLst/>
          </a:prstGeom>
          <a:ln>
            <a:solidFill>
              <a:srgbClr val="1C1C1C"/>
            </a:solidFill>
          </a:ln>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b="1" dirty="0">
                <a:solidFill>
                  <a:srgbClr val="087670"/>
                </a:solidFill>
              </a:rPr>
              <a:t>100</a:t>
            </a:r>
            <a:r>
              <a:rPr lang="fr-BE" b="1" dirty="0"/>
              <a:t> %</a:t>
            </a:r>
            <a:r>
              <a:rPr lang="fr-BE" dirty="0"/>
              <a:t> des KPI sont respectés</a:t>
            </a:r>
          </a:p>
        </p:txBody>
      </p:sp>
      <p:sp>
        <p:nvSpPr>
          <p:cNvPr id="4" name="Text Placeholder 42"/>
          <p:cNvSpPr txBox="1">
            <a:spLocks/>
          </p:cNvSpPr>
          <p:nvPr/>
        </p:nvSpPr>
        <p:spPr>
          <a:xfrm>
            <a:off x="6589780" y="3786520"/>
            <a:ext cx="3673354" cy="611187"/>
          </a:xfrm>
          <a:prstGeom prst="rect">
            <a:avLst/>
          </a:prstGeom>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sz="2000" b="1" dirty="0"/>
              <a:t>Performance &amp; accessibilité</a:t>
            </a:r>
          </a:p>
        </p:txBody>
      </p:sp>
      <p:sp>
        <p:nvSpPr>
          <p:cNvPr id="6" name="Text Placeholder 7">
            <a:extLst>
              <a:ext uri="{FF2B5EF4-FFF2-40B4-BE49-F238E27FC236}">
                <a16:creationId xmlns:a16="http://schemas.microsoft.com/office/drawing/2014/main" id="{D4CEF560-7DDE-F403-55DD-0063959BC5BD}"/>
              </a:ext>
            </a:extLst>
          </p:cNvPr>
          <p:cNvSpPr txBox="1">
            <a:spLocks/>
          </p:cNvSpPr>
          <p:nvPr/>
        </p:nvSpPr>
        <p:spPr>
          <a:xfrm>
            <a:off x="2063552" y="3762143"/>
            <a:ext cx="3271293" cy="612071"/>
          </a:xfrm>
          <a:prstGeom prst="rect">
            <a:avLst/>
          </a:prstGeom>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fr-BE" sz="2000" b="1" dirty="0"/>
              <a:t>eHealthBox &gt; eBox</a:t>
            </a:r>
          </a:p>
        </p:txBody>
      </p:sp>
      <p:sp>
        <p:nvSpPr>
          <p:cNvPr id="12" name="Content Placeholder 20">
            <a:extLst>
              <a:ext uri="{FF2B5EF4-FFF2-40B4-BE49-F238E27FC236}">
                <a16:creationId xmlns:a16="http://schemas.microsoft.com/office/drawing/2014/main" id="{2BBD85EE-345D-AA66-BF6D-94BFE33DF9CA}"/>
              </a:ext>
            </a:extLst>
          </p:cNvPr>
          <p:cNvSpPr txBox="1">
            <a:spLocks/>
          </p:cNvSpPr>
          <p:nvPr/>
        </p:nvSpPr>
        <p:spPr>
          <a:xfrm>
            <a:off x="2063551" y="4436826"/>
            <a:ext cx="3271293" cy="1296429"/>
          </a:xfrm>
          <a:prstGeom prst="rect">
            <a:avLst/>
          </a:prstGeom>
          <a:ln>
            <a:solidFill>
              <a:srgbClr val="1C1C1C"/>
            </a:solidFill>
          </a:ln>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fr-BE" b="1" dirty="0">
                <a:solidFill>
                  <a:srgbClr val="087670"/>
                </a:solidFill>
              </a:rPr>
              <a:t>12.301.272</a:t>
            </a:r>
            <a:r>
              <a:rPr lang="fr-BE" dirty="0">
                <a:solidFill>
                  <a:schemeClr val="tx1"/>
                </a:solidFill>
              </a:rPr>
              <a:t> messages</a:t>
            </a:r>
          </a:p>
          <a:p>
            <a:pPr fontAlgn="auto">
              <a:spcAft>
                <a:spcPts val="0"/>
              </a:spcAft>
            </a:pPr>
            <a:endParaRPr lang="fr-FR" dirty="0"/>
          </a:p>
        </p:txBody>
      </p:sp>
      <p:sp>
        <p:nvSpPr>
          <p:cNvPr id="7" name="Text Placeholder 7">
            <a:extLst>
              <a:ext uri="{FF2B5EF4-FFF2-40B4-BE49-F238E27FC236}">
                <a16:creationId xmlns:a16="http://schemas.microsoft.com/office/drawing/2014/main" id="{9D55BB3B-9311-EAD8-D87D-A5F4C4A429CC}"/>
              </a:ext>
            </a:extLst>
          </p:cNvPr>
          <p:cNvSpPr txBox="1">
            <a:spLocks/>
          </p:cNvSpPr>
          <p:nvPr/>
        </p:nvSpPr>
        <p:spPr>
          <a:xfrm>
            <a:off x="4478113" y="1330249"/>
            <a:ext cx="3271293" cy="612071"/>
          </a:xfrm>
          <a:prstGeom prst="rect">
            <a:avLst/>
          </a:prstGeom>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sz="2000" b="1"/>
              <a:t>Nombre de transactions</a:t>
            </a:r>
          </a:p>
        </p:txBody>
      </p:sp>
      <p:sp>
        <p:nvSpPr>
          <p:cNvPr id="8" name="Content Placeholder 20">
            <a:extLst>
              <a:ext uri="{FF2B5EF4-FFF2-40B4-BE49-F238E27FC236}">
                <a16:creationId xmlns:a16="http://schemas.microsoft.com/office/drawing/2014/main" id="{98D99B72-5058-D6B0-DCE2-979BC4FB2B77}"/>
              </a:ext>
            </a:extLst>
          </p:cNvPr>
          <p:cNvSpPr txBox="1">
            <a:spLocks/>
          </p:cNvSpPr>
          <p:nvPr/>
        </p:nvSpPr>
        <p:spPr>
          <a:xfrm>
            <a:off x="4498871" y="2020113"/>
            <a:ext cx="3325321" cy="1486398"/>
          </a:xfrm>
          <a:prstGeom prst="rect">
            <a:avLst/>
          </a:prstGeom>
          <a:ln>
            <a:solidFill>
              <a:srgbClr val="1C1C1C"/>
            </a:solidFill>
          </a:ln>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b="1" dirty="0">
                <a:solidFill>
                  <a:srgbClr val="087670"/>
                </a:solidFill>
              </a:rPr>
              <a:t>19.018.497.753</a:t>
            </a:r>
            <a:r>
              <a:rPr lang="fr-BE" dirty="0"/>
              <a:t> en 2025 (+ 11,42%)</a:t>
            </a:r>
          </a:p>
          <a:p>
            <a:pPr lvl="1"/>
            <a:endParaRPr lang="nl-BE" dirty="0"/>
          </a:p>
          <a:p>
            <a:pPr marL="914384" lvl="2" indent="0">
              <a:buNone/>
            </a:pPr>
            <a:endParaRPr lang="nl-BE" dirty="0"/>
          </a:p>
        </p:txBody>
      </p:sp>
      <p:sp>
        <p:nvSpPr>
          <p:cNvPr id="9" name="Text Placeholder 7">
            <a:extLst>
              <a:ext uri="{FF2B5EF4-FFF2-40B4-BE49-F238E27FC236}">
                <a16:creationId xmlns:a16="http://schemas.microsoft.com/office/drawing/2014/main" id="{725B4107-3E5B-6AC6-4742-9E8E9C3C463A}"/>
              </a:ext>
            </a:extLst>
          </p:cNvPr>
          <p:cNvSpPr txBox="1">
            <a:spLocks/>
          </p:cNvSpPr>
          <p:nvPr/>
        </p:nvSpPr>
        <p:spPr>
          <a:xfrm>
            <a:off x="8039270" y="1339934"/>
            <a:ext cx="3271293" cy="612071"/>
          </a:xfrm>
          <a:prstGeom prst="rect">
            <a:avLst/>
          </a:prstGeom>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sz="2000" b="1"/>
              <a:t>eHealthBox</a:t>
            </a:r>
          </a:p>
        </p:txBody>
      </p:sp>
      <p:sp>
        <p:nvSpPr>
          <p:cNvPr id="18" name="Content Placeholder 10">
            <a:extLst>
              <a:ext uri="{FF2B5EF4-FFF2-40B4-BE49-F238E27FC236}">
                <a16:creationId xmlns:a16="http://schemas.microsoft.com/office/drawing/2014/main" id="{F57C3F59-FC18-F120-EB17-7709A8ACBB4D}"/>
              </a:ext>
            </a:extLst>
          </p:cNvPr>
          <p:cNvSpPr txBox="1">
            <a:spLocks/>
          </p:cNvSpPr>
          <p:nvPr/>
        </p:nvSpPr>
        <p:spPr>
          <a:xfrm>
            <a:off x="8039270" y="2008868"/>
            <a:ext cx="3673354" cy="1486399"/>
          </a:xfrm>
          <a:prstGeom prst="rect">
            <a:avLst/>
          </a:prstGeom>
          <a:ln>
            <a:solidFill>
              <a:srgbClr val="1C1C1C"/>
            </a:solidFill>
          </a:ln>
        </p:spPr>
        <p:txBody>
          <a:bodyPr vert="horz" lIns="91440" tIns="45720" rIns="91440" bIns="45720" rtlCol="0">
            <a:normAutofit lnSpcReduction="10000"/>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b="1" dirty="0">
                <a:solidFill>
                  <a:srgbClr val="087670"/>
                </a:solidFill>
              </a:rPr>
              <a:t>112.876.714 </a:t>
            </a:r>
            <a:r>
              <a:rPr lang="fr-BE" dirty="0"/>
              <a:t>messages envoyés (SOAP)</a:t>
            </a:r>
          </a:p>
          <a:p>
            <a:pPr marL="0" indent="0">
              <a:buNone/>
            </a:pPr>
            <a:r>
              <a:rPr lang="fr-BE" b="1" dirty="0">
                <a:solidFill>
                  <a:srgbClr val="087670"/>
                </a:solidFill>
              </a:rPr>
              <a:t>917.260</a:t>
            </a:r>
            <a:r>
              <a:rPr lang="fr-BE" dirty="0">
                <a:solidFill>
                  <a:schemeClr val="tx1"/>
                </a:solidFill>
              </a:rPr>
              <a:t> messages envoyés (REST)</a:t>
            </a:r>
          </a:p>
        </p:txBody>
      </p:sp>
    </p:spTree>
    <p:extLst>
      <p:ext uri="{BB962C8B-B14F-4D97-AF65-F5344CB8AC3E}">
        <p14:creationId xmlns:p14="http://schemas.microsoft.com/office/powerpoint/2010/main" val="2953910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129E4B-B744-41EE-804E-908A5655D3DB}"/>
              </a:ext>
            </a:extLst>
          </p:cNvPr>
          <p:cNvSpPr>
            <a:spLocks noGrp="1"/>
          </p:cNvSpPr>
          <p:nvPr>
            <p:ph type="sldNum" sz="quarter" idx="4"/>
          </p:nvPr>
        </p:nvSpPr>
        <p:spPr/>
        <p:txBody>
          <a:bodyPr/>
          <a:lstStyle/>
          <a:p>
            <a:r>
              <a:rPr lang="fr-BE"/>
              <a:t> </a:t>
            </a:r>
            <a:fld id="{30A9230E-FFBB-4CCB-ABD7-198084EDE768}" type="slidenum">
              <a:rPr lang="fr-BE" smtClean="0"/>
              <a:pPr/>
              <a:t>85</a:t>
            </a:fld>
            <a:r>
              <a:rPr lang="fr-BE"/>
              <a:t> </a:t>
            </a:r>
          </a:p>
        </p:txBody>
      </p:sp>
      <p:sp>
        <p:nvSpPr>
          <p:cNvPr id="4" name="Title 3">
            <a:extLst>
              <a:ext uri="{FF2B5EF4-FFF2-40B4-BE49-F238E27FC236}">
                <a16:creationId xmlns:a16="http://schemas.microsoft.com/office/drawing/2014/main" id="{23FC20B4-5756-41B9-8A03-C93957A228C2}"/>
              </a:ext>
            </a:extLst>
          </p:cNvPr>
          <p:cNvSpPr>
            <a:spLocks noGrp="1"/>
          </p:cNvSpPr>
          <p:nvPr>
            <p:ph type="title"/>
          </p:nvPr>
        </p:nvSpPr>
        <p:spPr/>
        <p:txBody>
          <a:bodyPr/>
          <a:lstStyle/>
          <a:p>
            <a:r>
              <a:rPr lang="fr-BE" noProof="0"/>
              <a:t>Gestionnaire de programmes: plan d'action 2025-2027</a:t>
            </a:r>
          </a:p>
        </p:txBody>
      </p:sp>
      <p:sp>
        <p:nvSpPr>
          <p:cNvPr id="6" name="Arrow: Chevron 5">
            <a:extLst>
              <a:ext uri="{FF2B5EF4-FFF2-40B4-BE49-F238E27FC236}">
                <a16:creationId xmlns:a16="http://schemas.microsoft.com/office/drawing/2014/main" id="{C00A70D1-FCC1-4251-8F86-E5EE6A3DCAA5}"/>
              </a:ext>
            </a:extLst>
          </p:cNvPr>
          <p:cNvSpPr/>
          <p:nvPr/>
        </p:nvSpPr>
        <p:spPr>
          <a:xfrm>
            <a:off x="1463746" y="1903746"/>
            <a:ext cx="6041954" cy="649148"/>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Services de base </a:t>
            </a:r>
          </a:p>
        </p:txBody>
      </p:sp>
      <p:sp>
        <p:nvSpPr>
          <p:cNvPr id="7" name="Arrow: Chevron 6">
            <a:extLst>
              <a:ext uri="{FF2B5EF4-FFF2-40B4-BE49-F238E27FC236}">
                <a16:creationId xmlns:a16="http://schemas.microsoft.com/office/drawing/2014/main" id="{C3B68AF5-7819-4075-A945-400B6A2E672D}"/>
              </a:ext>
            </a:extLst>
          </p:cNvPr>
          <p:cNvSpPr/>
          <p:nvPr/>
        </p:nvSpPr>
        <p:spPr>
          <a:xfrm>
            <a:off x="1463746" y="2663826"/>
            <a:ext cx="6041954" cy="649148"/>
          </a:xfrm>
          <a:prstGeom prst="chevr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L’environnement de travail BIHR</a:t>
            </a:r>
          </a:p>
        </p:txBody>
      </p:sp>
      <p:sp>
        <p:nvSpPr>
          <p:cNvPr id="8" name="Arrow: Chevron 7">
            <a:extLst>
              <a:ext uri="{FF2B5EF4-FFF2-40B4-BE49-F238E27FC236}">
                <a16:creationId xmlns:a16="http://schemas.microsoft.com/office/drawing/2014/main" id="{E490E0AC-BAE4-4DF4-98E6-B1B510A10D46}"/>
              </a:ext>
            </a:extLst>
          </p:cNvPr>
          <p:cNvSpPr/>
          <p:nvPr/>
        </p:nvSpPr>
        <p:spPr>
          <a:xfrm>
            <a:off x="1463746" y="3414487"/>
            <a:ext cx="6041954" cy="649148"/>
          </a:xfrm>
          <a:prstGeom prst="chevron">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Projets eSanté spécifiques</a:t>
            </a:r>
          </a:p>
        </p:txBody>
      </p:sp>
      <p:sp>
        <p:nvSpPr>
          <p:cNvPr id="9" name="Arrow: Chevron 8">
            <a:extLst>
              <a:ext uri="{FF2B5EF4-FFF2-40B4-BE49-F238E27FC236}">
                <a16:creationId xmlns:a16="http://schemas.microsoft.com/office/drawing/2014/main" id="{F4B4F4AA-D3B3-4E66-8336-2CA48D925273}"/>
              </a:ext>
            </a:extLst>
          </p:cNvPr>
          <p:cNvSpPr/>
          <p:nvPr/>
        </p:nvSpPr>
        <p:spPr>
          <a:xfrm>
            <a:off x="1463746" y="4664895"/>
            <a:ext cx="6041954" cy="649148"/>
          </a:xfrm>
          <a:prstGeom prst="chevron">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Volet « numérisation » au sein des programmes</a:t>
            </a:r>
          </a:p>
        </p:txBody>
      </p:sp>
      <p:sp>
        <p:nvSpPr>
          <p:cNvPr id="10" name="Arrow: Curved Right 9">
            <a:extLst>
              <a:ext uri="{FF2B5EF4-FFF2-40B4-BE49-F238E27FC236}">
                <a16:creationId xmlns:a16="http://schemas.microsoft.com/office/drawing/2014/main" id="{0767E1D0-F505-43FB-B245-6C03B978BB3C}"/>
              </a:ext>
            </a:extLst>
          </p:cNvPr>
          <p:cNvSpPr/>
          <p:nvPr/>
        </p:nvSpPr>
        <p:spPr>
          <a:xfrm>
            <a:off x="3285134" y="4058741"/>
            <a:ext cx="343460" cy="649148"/>
          </a:xfrm>
          <a:prstGeom prst="curv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BE">
              <a:solidFill>
                <a:schemeClr val="tx1"/>
              </a:solidFill>
            </a:endParaRPr>
          </a:p>
        </p:txBody>
      </p:sp>
      <p:sp>
        <p:nvSpPr>
          <p:cNvPr id="12" name="Arrow: Curved Right 11">
            <a:extLst>
              <a:ext uri="{FF2B5EF4-FFF2-40B4-BE49-F238E27FC236}">
                <a16:creationId xmlns:a16="http://schemas.microsoft.com/office/drawing/2014/main" id="{16184CA3-662C-4860-A707-E79EAEB2D1DF}"/>
              </a:ext>
            </a:extLst>
          </p:cNvPr>
          <p:cNvSpPr/>
          <p:nvPr/>
        </p:nvSpPr>
        <p:spPr>
          <a:xfrm rot="10800000">
            <a:off x="3752420" y="4028073"/>
            <a:ext cx="343461" cy="636822"/>
          </a:xfrm>
          <a:prstGeom prst="curvedRightArrow">
            <a:avLst>
              <a:gd name="adj1" fmla="val 25000"/>
              <a:gd name="adj2" fmla="val 50000"/>
              <a:gd name="adj3" fmla="val 2839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BE" dirty="0">
              <a:solidFill>
                <a:schemeClr val="tx1"/>
              </a:solidFill>
            </a:endParaRPr>
          </a:p>
        </p:txBody>
      </p:sp>
      <p:pic>
        <p:nvPicPr>
          <p:cNvPr id="14" name="Picture 13">
            <a:extLst>
              <a:ext uri="{FF2B5EF4-FFF2-40B4-BE49-F238E27FC236}">
                <a16:creationId xmlns:a16="http://schemas.microsoft.com/office/drawing/2014/main" id="{F66A51EA-5EF1-4F18-9726-7C23D03C365D}"/>
              </a:ext>
            </a:extLst>
          </p:cNvPr>
          <p:cNvPicPr>
            <a:picLocks noChangeAspect="1"/>
          </p:cNvPicPr>
          <p:nvPr/>
        </p:nvPicPr>
        <p:blipFill>
          <a:blip r:embed="rId2"/>
          <a:stretch>
            <a:fillRect/>
          </a:stretch>
        </p:blipFill>
        <p:spPr>
          <a:xfrm>
            <a:off x="9030981" y="1743785"/>
            <a:ext cx="1158831" cy="1273189"/>
          </a:xfrm>
          <a:prstGeom prst="rect">
            <a:avLst/>
          </a:prstGeom>
        </p:spPr>
      </p:pic>
      <p:sp>
        <p:nvSpPr>
          <p:cNvPr id="15" name="Rectangle 14">
            <a:extLst>
              <a:ext uri="{FF2B5EF4-FFF2-40B4-BE49-F238E27FC236}">
                <a16:creationId xmlns:a16="http://schemas.microsoft.com/office/drawing/2014/main" id="{F0840844-23B7-4CCD-AF67-39B1A320ED54}"/>
              </a:ext>
            </a:extLst>
          </p:cNvPr>
          <p:cNvSpPr/>
          <p:nvPr/>
        </p:nvSpPr>
        <p:spPr>
          <a:xfrm>
            <a:off x="1396242" y="1975863"/>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1</a:t>
            </a:r>
          </a:p>
        </p:txBody>
      </p:sp>
      <p:sp>
        <p:nvSpPr>
          <p:cNvPr id="16" name="Rectangle 15">
            <a:extLst>
              <a:ext uri="{FF2B5EF4-FFF2-40B4-BE49-F238E27FC236}">
                <a16:creationId xmlns:a16="http://schemas.microsoft.com/office/drawing/2014/main" id="{272D1680-0A6B-45AF-8574-EBE2F6B777B0}"/>
              </a:ext>
            </a:extLst>
          </p:cNvPr>
          <p:cNvSpPr/>
          <p:nvPr/>
        </p:nvSpPr>
        <p:spPr>
          <a:xfrm>
            <a:off x="1396242" y="3501466"/>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3A</a:t>
            </a:r>
          </a:p>
        </p:txBody>
      </p:sp>
      <p:sp>
        <p:nvSpPr>
          <p:cNvPr id="17" name="Rectangle 16">
            <a:extLst>
              <a:ext uri="{FF2B5EF4-FFF2-40B4-BE49-F238E27FC236}">
                <a16:creationId xmlns:a16="http://schemas.microsoft.com/office/drawing/2014/main" id="{480AEB38-4880-4189-AB09-2E52699399F3}"/>
              </a:ext>
            </a:extLst>
          </p:cNvPr>
          <p:cNvSpPr/>
          <p:nvPr/>
        </p:nvSpPr>
        <p:spPr>
          <a:xfrm>
            <a:off x="1396242" y="2735943"/>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2</a:t>
            </a:r>
          </a:p>
        </p:txBody>
      </p:sp>
      <p:sp>
        <p:nvSpPr>
          <p:cNvPr id="18" name="Rectangle 17">
            <a:extLst>
              <a:ext uri="{FF2B5EF4-FFF2-40B4-BE49-F238E27FC236}">
                <a16:creationId xmlns:a16="http://schemas.microsoft.com/office/drawing/2014/main" id="{B1326F61-7ED5-46AA-908F-8F339EAFEF8B}"/>
              </a:ext>
            </a:extLst>
          </p:cNvPr>
          <p:cNvSpPr/>
          <p:nvPr/>
        </p:nvSpPr>
        <p:spPr>
          <a:xfrm>
            <a:off x="1396242" y="4746731"/>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3B</a:t>
            </a:r>
          </a:p>
        </p:txBody>
      </p:sp>
      <p:sp>
        <p:nvSpPr>
          <p:cNvPr id="21" name="TextBox 20">
            <a:extLst>
              <a:ext uri="{FF2B5EF4-FFF2-40B4-BE49-F238E27FC236}">
                <a16:creationId xmlns:a16="http://schemas.microsoft.com/office/drawing/2014/main" id="{60DA9816-A2D5-4A8F-85D7-B5AA922BEEE3}"/>
              </a:ext>
            </a:extLst>
          </p:cNvPr>
          <p:cNvSpPr txBox="1"/>
          <p:nvPr/>
        </p:nvSpPr>
        <p:spPr>
          <a:xfrm>
            <a:off x="8041773" y="2943003"/>
            <a:ext cx="3124200" cy="2031325"/>
          </a:xfrm>
          <a:prstGeom prst="rect">
            <a:avLst/>
          </a:prstGeom>
          <a:noFill/>
        </p:spPr>
        <p:txBody>
          <a:bodyPr wrap="square" rtlCol="0">
            <a:spAutoFit/>
          </a:bodyPr>
          <a:lstStyle/>
          <a:p>
            <a:pPr algn="ctr"/>
            <a:r>
              <a:rPr lang="fr-BE" b="1"/>
              <a:t>“Moonshot”</a:t>
            </a:r>
          </a:p>
          <a:p>
            <a:pPr algn="ctr"/>
            <a:r>
              <a:rPr lang="fr-BE"/>
              <a:t>Architecture et paysage eSanté plus matures et conformes aux objectifs opérationnels et stratégiques du Plan d’actions 2025-2027 </a:t>
            </a:r>
          </a:p>
        </p:txBody>
      </p:sp>
      <p:pic>
        <p:nvPicPr>
          <p:cNvPr id="19" name="Picture 18">
            <a:extLst>
              <a:ext uri="{FF2B5EF4-FFF2-40B4-BE49-F238E27FC236}">
                <a16:creationId xmlns:a16="http://schemas.microsoft.com/office/drawing/2014/main" id="{40830315-30BA-4E19-AD74-E0ED1D1F8D11}"/>
              </a:ext>
            </a:extLst>
          </p:cNvPr>
          <p:cNvPicPr>
            <a:picLocks noChangeAspect="1"/>
          </p:cNvPicPr>
          <p:nvPr/>
        </p:nvPicPr>
        <p:blipFill>
          <a:blip r:embed="rId3"/>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8219861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idx="1"/>
          </p:nvPr>
        </p:nvSpPr>
        <p:spPr>
          <a:xfrm>
            <a:off x="695400" y="1052736"/>
            <a:ext cx="10887000" cy="5256584"/>
          </a:xfrm>
        </p:spPr>
        <p:txBody>
          <a:bodyPr>
            <a:normAutofit fontScale="92500" lnSpcReduction="10000"/>
          </a:bodyPr>
          <a:lstStyle/>
          <a:p>
            <a:r>
              <a:rPr lang="fr-BE" noProof="0" dirty="0"/>
              <a:t>un environnement dans lequel</a:t>
            </a:r>
          </a:p>
          <a:p>
            <a:pPr lvl="1"/>
            <a:r>
              <a:rPr lang="fr-BE" noProof="0" dirty="0"/>
              <a:t>les citoyens/patients ont une meilleure vue d’ensemble de leurs données de (soins de) santé et de bien-être</a:t>
            </a:r>
          </a:p>
          <a:p>
            <a:pPr lvl="1"/>
            <a:r>
              <a:rPr lang="fr-BE" noProof="0" dirty="0"/>
              <a:t>toute personne chargée de la prise en charge médicale de cette personne a accès à toutes les informations nécessaires à des soins de qualité</a:t>
            </a:r>
          </a:p>
          <a:p>
            <a:r>
              <a:rPr lang="fr-BE" noProof="0" dirty="0"/>
              <a:t>toutes les personnes concernées </a:t>
            </a:r>
            <a:r>
              <a:rPr lang="fr-FR" dirty="0"/>
              <a:t>peuvent activement contribuer à une mise à jour des informations et à leur exactitude</a:t>
            </a:r>
            <a:endParaRPr lang="fr-BE" noProof="0" dirty="0"/>
          </a:p>
          <a:p>
            <a:r>
              <a:rPr lang="fr-BE" noProof="0" dirty="0"/>
              <a:t>meilleurs systèmes d’enregistrement, de structuration et d’organisation des informations disponibles, ce qui constitue une plus-grande value pour les soins de santé</a:t>
            </a:r>
          </a:p>
          <a:p>
            <a:r>
              <a:rPr lang="fr-BE" noProof="0" dirty="0"/>
              <a:t>favoriser la réutilisation intensive (secondaire) des données à des fins de</a:t>
            </a:r>
          </a:p>
          <a:p>
            <a:pPr lvl="1"/>
            <a:r>
              <a:rPr lang="fr-BE" noProof="0" dirty="0"/>
              <a:t>recherche scientifique, de développement et d’innovation</a:t>
            </a:r>
          </a:p>
          <a:p>
            <a:pPr lvl="1"/>
            <a:r>
              <a:rPr lang="fr-BE" noProof="0" dirty="0"/>
              <a:t>soutien à la politique</a:t>
            </a:r>
          </a:p>
          <a:p>
            <a:pPr lvl="1"/>
            <a:r>
              <a:rPr lang="fr-BE" noProof="0" dirty="0"/>
              <a:t>gestion de la population</a:t>
            </a:r>
          </a:p>
          <a:p>
            <a:r>
              <a:rPr lang="fr-BE" noProof="0" dirty="0"/>
              <a:t>pour plus d’informations, voir </a:t>
            </a:r>
            <a:r>
              <a:rPr lang="fr-BE" noProof="0" dirty="0">
                <a:hlinkClick r:id="rId3"/>
              </a:rPr>
              <a:t>https://www.frankrobben.be/wp-content/uploads/2023/03/B-IHR.pdf</a:t>
            </a:r>
          </a:p>
          <a:p>
            <a:endParaRPr lang="en-GB" noProof="0" dirty="0"/>
          </a:p>
        </p:txBody>
      </p:sp>
      <p:sp>
        <p:nvSpPr>
          <p:cNvPr id="2" name="Titel 1">
            <a:extLst>
              <a:ext uri="{FF2B5EF4-FFF2-40B4-BE49-F238E27FC236}">
                <a16:creationId xmlns:a16="http://schemas.microsoft.com/office/drawing/2014/main" id="{3968E5AC-283E-E0E0-F878-553FAC5BEB26}"/>
              </a:ext>
            </a:extLst>
          </p:cNvPr>
          <p:cNvSpPr>
            <a:spLocks noGrp="1"/>
          </p:cNvSpPr>
          <p:nvPr>
            <p:ph type="title"/>
          </p:nvPr>
        </p:nvSpPr>
        <p:spPr>
          <a:xfrm>
            <a:off x="695400" y="188640"/>
            <a:ext cx="10887000" cy="792088"/>
          </a:xfrm>
        </p:spPr>
        <p:txBody>
          <a:bodyPr/>
          <a:lstStyle/>
          <a:p>
            <a:r>
              <a:rPr lang="fr-BE" noProof="0"/>
              <a:t>Concept clé: le Belgian Integrated Health Record (B-IHR)</a:t>
            </a:r>
          </a:p>
        </p:txBody>
      </p:sp>
      <p:sp>
        <p:nvSpPr>
          <p:cNvPr id="3" name="Slide Number Placeholder 2">
            <a:extLst>
              <a:ext uri="{FF2B5EF4-FFF2-40B4-BE49-F238E27FC236}">
                <a16:creationId xmlns:a16="http://schemas.microsoft.com/office/drawing/2014/main" id="{0FE9F206-CE25-41B5-9D02-C6A2857FB46A}"/>
              </a:ext>
            </a:extLst>
          </p:cNvPr>
          <p:cNvSpPr>
            <a:spLocks noGrp="1"/>
          </p:cNvSpPr>
          <p:nvPr>
            <p:ph type="sldNum" sz="quarter" idx="4"/>
          </p:nvPr>
        </p:nvSpPr>
        <p:spPr/>
        <p:txBody>
          <a:bodyPr/>
          <a:lstStyle/>
          <a:p>
            <a:r>
              <a:rPr lang="fr-BE"/>
              <a:t> </a:t>
            </a:r>
            <a:fld id="{30A9230E-FFBB-4CCB-ABD7-198084EDE768}" type="slidenum">
              <a:rPr lang="fr-BE" smtClean="0"/>
              <a:pPr/>
              <a:t>86</a:t>
            </a:fld>
            <a:r>
              <a:rPr lang="fr-BE"/>
              <a:t> </a:t>
            </a:r>
          </a:p>
        </p:txBody>
      </p:sp>
      <p:pic>
        <p:nvPicPr>
          <p:cNvPr id="6" name="Picture 5">
            <a:extLst>
              <a:ext uri="{FF2B5EF4-FFF2-40B4-BE49-F238E27FC236}">
                <a16:creationId xmlns:a16="http://schemas.microsoft.com/office/drawing/2014/main" id="{EA130401-1F6B-4DBD-B325-594D8A4F46AE}"/>
              </a:ext>
            </a:extLst>
          </p:cNvPr>
          <p:cNvPicPr>
            <a:picLocks noChangeAspect="1"/>
          </p:cNvPicPr>
          <p:nvPr/>
        </p:nvPicPr>
        <p:blipFill>
          <a:blip r:embed="rId4"/>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7919894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A0A17BC-2322-470C-A22C-EED3904E5B4B}"/>
              </a:ext>
            </a:extLst>
          </p:cNvPr>
          <p:cNvSpPr>
            <a:spLocks noGrp="1"/>
          </p:cNvSpPr>
          <p:nvPr>
            <p:ph idx="1"/>
          </p:nvPr>
        </p:nvSpPr>
        <p:spPr>
          <a:xfrm>
            <a:off x="695400" y="1052736"/>
            <a:ext cx="10887000" cy="5256584"/>
          </a:xfrm>
        </p:spPr>
        <p:txBody>
          <a:bodyPr/>
          <a:lstStyle/>
          <a:p>
            <a:r>
              <a:rPr lang="fr-BE" noProof="0" dirty="0"/>
              <a:t>mise en œuvre des programmes de soins intégrés et des principes de l'accord de coopération</a:t>
            </a:r>
          </a:p>
          <a:p>
            <a:r>
              <a:rPr lang="fr-BE" noProof="0" dirty="0"/>
              <a:t>simplification administrative</a:t>
            </a:r>
          </a:p>
          <a:p>
            <a:r>
              <a:rPr lang="fr-BE" noProof="0" dirty="0"/>
              <a:t>gestion de la charge de travail pour les prestataires de soins</a:t>
            </a:r>
          </a:p>
          <a:p>
            <a:r>
              <a:rPr lang="fr-BE" noProof="0" dirty="0"/>
              <a:t>formation</a:t>
            </a:r>
          </a:p>
          <a:p>
            <a:r>
              <a:rPr lang="fr-BE" noProof="0" dirty="0"/>
              <a:t>mise en œuvre sur le lieu de travail</a:t>
            </a:r>
          </a:p>
          <a:p>
            <a:r>
              <a:rPr lang="fr-BE" noProof="0" dirty="0" err="1"/>
              <a:t>MyHealth</a:t>
            </a:r>
            <a:r>
              <a:rPr lang="fr-BE" noProof="0" dirty="0"/>
              <a:t> en tant que portail interfédéral</a:t>
            </a:r>
          </a:p>
          <a:p>
            <a:r>
              <a:rPr lang="fr-BE" noProof="0" dirty="0"/>
              <a:t>littératie et inclusion</a:t>
            </a:r>
          </a:p>
          <a:p>
            <a:r>
              <a:rPr lang="fr-BE" noProof="0" dirty="0"/>
              <a:t>innovation</a:t>
            </a:r>
          </a:p>
          <a:p>
            <a:r>
              <a:rPr lang="fr-BE" noProof="0" dirty="0"/>
              <a:t>m-</a:t>
            </a:r>
            <a:r>
              <a:rPr lang="fr-BE" noProof="0" dirty="0" err="1"/>
              <a:t>health</a:t>
            </a:r>
            <a:endParaRPr lang="fr-BE" noProof="0" dirty="0"/>
          </a:p>
          <a:p>
            <a:r>
              <a:rPr lang="fr-BE" noProof="0" dirty="0"/>
              <a:t>réajustement des primes et financement</a:t>
            </a:r>
          </a:p>
          <a:p>
            <a:r>
              <a:rPr lang="fr-BE" noProof="0" dirty="0"/>
              <a:t>révision de la relation avec les fournisseurs de logiciels</a:t>
            </a:r>
          </a:p>
          <a:p>
            <a:endParaRPr lang="en-GB" noProof="0" dirty="0"/>
          </a:p>
        </p:txBody>
      </p:sp>
      <p:sp>
        <p:nvSpPr>
          <p:cNvPr id="4" name="Titel 3">
            <a:extLst>
              <a:ext uri="{FF2B5EF4-FFF2-40B4-BE49-F238E27FC236}">
                <a16:creationId xmlns:a16="http://schemas.microsoft.com/office/drawing/2014/main" id="{926CB436-54BE-CDD3-A8DB-56C69417A592}"/>
              </a:ext>
            </a:extLst>
          </p:cNvPr>
          <p:cNvSpPr>
            <a:spLocks noGrp="1"/>
          </p:cNvSpPr>
          <p:nvPr>
            <p:ph type="title"/>
          </p:nvPr>
        </p:nvSpPr>
        <p:spPr>
          <a:xfrm>
            <a:off x="695400" y="188640"/>
            <a:ext cx="10887000" cy="792088"/>
          </a:xfrm>
        </p:spPr>
        <p:txBody>
          <a:bodyPr/>
          <a:lstStyle/>
          <a:p>
            <a:r>
              <a:rPr lang="fr-BE" noProof="0"/>
              <a:t>Autres objectifs</a:t>
            </a:r>
          </a:p>
        </p:txBody>
      </p:sp>
      <p:sp>
        <p:nvSpPr>
          <p:cNvPr id="3" name="Slide Number Placeholder 2">
            <a:extLst>
              <a:ext uri="{FF2B5EF4-FFF2-40B4-BE49-F238E27FC236}">
                <a16:creationId xmlns:a16="http://schemas.microsoft.com/office/drawing/2014/main" id="{CAE3302D-7A0E-4D44-915F-E883AF7A4826}"/>
              </a:ext>
            </a:extLst>
          </p:cNvPr>
          <p:cNvSpPr>
            <a:spLocks noGrp="1"/>
          </p:cNvSpPr>
          <p:nvPr>
            <p:ph type="sldNum" sz="quarter" idx="4"/>
          </p:nvPr>
        </p:nvSpPr>
        <p:spPr/>
        <p:txBody>
          <a:bodyPr/>
          <a:lstStyle/>
          <a:p>
            <a:r>
              <a:rPr lang="fr-BE"/>
              <a:t> </a:t>
            </a:r>
            <a:fld id="{30A9230E-FFBB-4CCB-ABD7-198084EDE768}" type="slidenum">
              <a:rPr lang="fr-BE" smtClean="0"/>
              <a:pPr/>
              <a:t>87</a:t>
            </a:fld>
            <a:r>
              <a:rPr lang="fr-BE"/>
              <a:t> </a:t>
            </a:r>
          </a:p>
        </p:txBody>
      </p:sp>
      <p:pic>
        <p:nvPicPr>
          <p:cNvPr id="5" name="Picture 4">
            <a:extLst>
              <a:ext uri="{FF2B5EF4-FFF2-40B4-BE49-F238E27FC236}">
                <a16:creationId xmlns:a16="http://schemas.microsoft.com/office/drawing/2014/main" id="{1AC9347F-4035-4DBC-9F24-2C014E460DB9}"/>
              </a:ext>
            </a:extLst>
          </p:cNvPr>
          <p:cNvPicPr>
            <a:picLocks noChangeAspect="1"/>
          </p:cNvPicPr>
          <p:nvPr/>
        </p:nvPicPr>
        <p:blipFill>
          <a:blip r:embed="rId2"/>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9749848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C3211D-8A1A-E4E6-DC77-C6D695E66927}"/>
              </a:ext>
            </a:extLst>
          </p:cNvPr>
          <p:cNvSpPr>
            <a:spLocks noGrp="1"/>
          </p:cNvSpPr>
          <p:nvPr>
            <p:ph type="title"/>
          </p:nvPr>
        </p:nvSpPr>
        <p:spPr/>
        <p:txBody>
          <a:bodyPr>
            <a:normAutofit/>
          </a:bodyPr>
          <a:lstStyle/>
          <a:p>
            <a:r>
              <a:rPr lang="fr-BE" b="1" noProof="0" dirty="0">
                <a:latin typeface="Roboto" panose="02000000000000000000" pitchFamily="2" charset="0"/>
                <a:ea typeface="Roboto"/>
                <a:cs typeface="Roboto" panose="02000000000000000000" pitchFamily="2" charset="0"/>
              </a:rPr>
              <a:t>G-CLOUD</a:t>
            </a:r>
            <a:r>
              <a:rPr lang="fr-BE" noProof="0" dirty="0">
                <a:latin typeface="Roboto" panose="02000000000000000000" pitchFamily="2" charset="0"/>
                <a:ea typeface="Roboto"/>
                <a:cs typeface="Roboto" panose="02000000000000000000" pitchFamily="2" charset="0"/>
              </a:rPr>
              <a:t>, LE CLOUD COMMUN DU SECTEUR PUBLIC </a:t>
            </a:r>
          </a:p>
        </p:txBody>
      </p:sp>
      <p:pic>
        <p:nvPicPr>
          <p:cNvPr id="8" name="Picture Placeholder 7">
            <a:extLst>
              <a:ext uri="{FF2B5EF4-FFF2-40B4-BE49-F238E27FC236}">
                <a16:creationId xmlns:a16="http://schemas.microsoft.com/office/drawing/2014/main" id="{8039D424-E789-E076-A686-349DBD3510CA}"/>
              </a:ext>
            </a:extLst>
          </p:cNvPr>
          <p:cNvPicPr>
            <a:picLocks noGrp="1" noChangeAspect="1"/>
          </p:cNvPicPr>
          <p:nvPr>
            <p:ph type="pic" sz="quarter" idx="10"/>
          </p:nvPr>
        </p:nvPicPr>
        <p:blipFill>
          <a:blip r:embed="rId2"/>
          <a:srcRect l="5781" r="5781"/>
          <a:stretch>
            <a:fillRect/>
          </a:stretch>
        </p:blipFill>
        <p:spPr>
          <a:xfrm>
            <a:off x="0" y="0"/>
            <a:ext cx="12192000" cy="4872038"/>
          </a:xfrm>
          <a:prstGeom prst="rect">
            <a:avLst/>
          </a:prstGeom>
        </p:spPr>
      </p:pic>
    </p:spTree>
    <p:extLst>
      <p:ext uri="{BB962C8B-B14F-4D97-AF65-F5344CB8AC3E}">
        <p14:creationId xmlns:p14="http://schemas.microsoft.com/office/powerpoint/2010/main" val="497762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35DFE-075C-BA16-0315-AB8AB03AF476}"/>
            </a:ext>
          </a:extLst>
        </p:cNvPr>
        <p:cNvGrpSpPr/>
        <p:nvPr/>
      </p:nvGrpSpPr>
      <p:grpSpPr>
        <a:xfrm>
          <a:off x="0" y="0"/>
          <a:ext cx="0" cy="0"/>
          <a:chOff x="0" y="0"/>
          <a:chExt cx="0" cy="0"/>
        </a:xfrm>
      </p:grpSpPr>
      <p:sp>
        <p:nvSpPr>
          <p:cNvPr id="9" name="Oval 8">
            <a:extLst>
              <a:ext uri="{FF2B5EF4-FFF2-40B4-BE49-F238E27FC236}">
                <a16:creationId xmlns:a16="http://schemas.microsoft.com/office/drawing/2014/main" id="{407E462C-F1EF-D23D-9545-55A4552FE680}"/>
              </a:ext>
            </a:extLst>
          </p:cNvPr>
          <p:cNvSpPr/>
          <p:nvPr/>
        </p:nvSpPr>
        <p:spPr>
          <a:xfrm>
            <a:off x="4474842" y="2772108"/>
            <a:ext cx="2933664" cy="2933664"/>
          </a:xfrm>
          <a:prstGeom prst="ellipse">
            <a:avLst/>
          </a:prstGeom>
          <a:noFill/>
          <a:ln w="38100" cap="rnd" cmpd="sng">
            <a:solidFill>
              <a:schemeClr val="tx2">
                <a:lumMod val="60000"/>
                <a:lumOff val="40000"/>
                <a:alpha val="67000"/>
              </a:schemeClr>
            </a:solidFill>
            <a:prstDash val="sysDot"/>
            <a:round/>
            <a:extLst>
              <a:ext uri="{C807C97D-BFC1-408E-A445-0C87EB9F89A2}">
                <ask:lineSketchStyleProps xmlns:ask="http://schemas.microsoft.com/office/drawing/2018/sketchyshapes" sd="1219033472">
                  <a:custGeom>
                    <a:avLst/>
                    <a:gdLst>
                      <a:gd name="connsiteX0" fmla="*/ 0 w 2933664"/>
                      <a:gd name="connsiteY0" fmla="*/ 1466832 h 2933664"/>
                      <a:gd name="connsiteX1" fmla="*/ 1466832 w 2933664"/>
                      <a:gd name="connsiteY1" fmla="*/ 0 h 2933664"/>
                      <a:gd name="connsiteX2" fmla="*/ 2933664 w 2933664"/>
                      <a:gd name="connsiteY2" fmla="*/ 1466832 h 2933664"/>
                      <a:gd name="connsiteX3" fmla="*/ 1466832 w 2933664"/>
                      <a:gd name="connsiteY3" fmla="*/ 2933664 h 2933664"/>
                      <a:gd name="connsiteX4" fmla="*/ 0 w 2933664"/>
                      <a:gd name="connsiteY4" fmla="*/ 1466832 h 2933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664" h="2933664" extrusionOk="0">
                        <a:moveTo>
                          <a:pt x="0" y="1466832"/>
                        </a:moveTo>
                        <a:cubicBezTo>
                          <a:pt x="-19294" y="644822"/>
                          <a:pt x="601918" y="20569"/>
                          <a:pt x="1466832" y="0"/>
                        </a:cubicBezTo>
                        <a:cubicBezTo>
                          <a:pt x="2336140" y="12463"/>
                          <a:pt x="2802347" y="660898"/>
                          <a:pt x="2933664" y="1466832"/>
                        </a:cubicBezTo>
                        <a:cubicBezTo>
                          <a:pt x="2832320" y="2375909"/>
                          <a:pt x="2248525" y="3090731"/>
                          <a:pt x="1466832" y="2933664"/>
                        </a:cubicBezTo>
                        <a:cubicBezTo>
                          <a:pt x="496165" y="2845819"/>
                          <a:pt x="23062" y="2287960"/>
                          <a:pt x="0" y="146683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2" name="Title 1">
            <a:extLst>
              <a:ext uri="{FF2B5EF4-FFF2-40B4-BE49-F238E27FC236}">
                <a16:creationId xmlns:a16="http://schemas.microsoft.com/office/drawing/2014/main" id="{35C7050E-AAD3-8F11-63D2-7E8460202F53}"/>
              </a:ext>
            </a:extLst>
          </p:cNvPr>
          <p:cNvSpPr>
            <a:spLocks noGrp="1"/>
          </p:cNvSpPr>
          <p:nvPr>
            <p:ph type="title"/>
          </p:nvPr>
        </p:nvSpPr>
        <p:spPr/>
        <p:txBody>
          <a:bodyPr/>
          <a:lstStyle/>
          <a:p>
            <a:r>
              <a:rPr lang="fr-BE" b="1" dirty="0"/>
              <a:t>Qu’est-ce le G-Cloud?</a:t>
            </a:r>
          </a:p>
        </p:txBody>
      </p:sp>
      <p:sp>
        <p:nvSpPr>
          <p:cNvPr id="4" name="TextBox 3">
            <a:extLst>
              <a:ext uri="{FF2B5EF4-FFF2-40B4-BE49-F238E27FC236}">
                <a16:creationId xmlns:a16="http://schemas.microsoft.com/office/drawing/2014/main" id="{D0C96FCE-5CBF-730B-E936-13BFF51E778D}"/>
              </a:ext>
            </a:extLst>
          </p:cNvPr>
          <p:cNvSpPr txBox="1"/>
          <p:nvPr/>
        </p:nvSpPr>
        <p:spPr>
          <a:xfrm>
            <a:off x="4662732" y="3789599"/>
            <a:ext cx="259775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Programme</a:t>
            </a:r>
            <a:r>
              <a:rPr kumimoji="0" lang="fr-BE"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 de projets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 de synergie pour 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par le secteur public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endParaRPr>
          </a:p>
        </p:txBody>
      </p:sp>
      <p:grpSp>
        <p:nvGrpSpPr>
          <p:cNvPr id="12" name="Group 11">
            <a:extLst>
              <a:ext uri="{FF2B5EF4-FFF2-40B4-BE49-F238E27FC236}">
                <a16:creationId xmlns:a16="http://schemas.microsoft.com/office/drawing/2014/main" id="{D30D08DF-631D-F559-448F-A5B5C379A945}"/>
              </a:ext>
            </a:extLst>
          </p:cNvPr>
          <p:cNvGrpSpPr/>
          <p:nvPr/>
        </p:nvGrpSpPr>
        <p:grpSpPr>
          <a:xfrm>
            <a:off x="5326505" y="2110174"/>
            <a:ext cx="1230338" cy="1230338"/>
            <a:chOff x="3710904" y="980728"/>
            <a:chExt cx="1614177" cy="1614177"/>
          </a:xfrm>
          <a:solidFill>
            <a:schemeClr val="tx2">
              <a:lumMod val="60000"/>
              <a:lumOff val="40000"/>
            </a:schemeClr>
          </a:solidFill>
        </p:grpSpPr>
        <p:sp>
          <p:nvSpPr>
            <p:cNvPr id="13" name="Oval 12">
              <a:extLst>
                <a:ext uri="{FF2B5EF4-FFF2-40B4-BE49-F238E27FC236}">
                  <a16:creationId xmlns:a16="http://schemas.microsoft.com/office/drawing/2014/main" id="{E96E524B-2128-1453-D33D-8CA0C7D6EA7D}"/>
                </a:ext>
              </a:extLst>
            </p:cNvPr>
            <p:cNvSpPr/>
            <p:nvPr/>
          </p:nvSpPr>
          <p:spPr>
            <a:xfrm>
              <a:off x="3710904" y="980728"/>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14" name="Rectangle 13">
              <a:extLst>
                <a:ext uri="{FF2B5EF4-FFF2-40B4-BE49-F238E27FC236}">
                  <a16:creationId xmlns:a16="http://schemas.microsoft.com/office/drawing/2014/main" id="{0F10442A-3EED-FFFA-72CB-B074D9ED6EAD}"/>
                </a:ext>
              </a:extLst>
            </p:cNvPr>
            <p:cNvSpPr/>
            <p:nvPr/>
          </p:nvSpPr>
          <p:spPr>
            <a:xfrm>
              <a:off x="3715573" y="1587759"/>
              <a:ext cx="1604838" cy="403797"/>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Achats</a:t>
              </a:r>
            </a:p>
          </p:txBody>
        </p:sp>
      </p:grpSp>
      <p:grpSp>
        <p:nvGrpSpPr>
          <p:cNvPr id="15" name="Group 14">
            <a:extLst>
              <a:ext uri="{FF2B5EF4-FFF2-40B4-BE49-F238E27FC236}">
                <a16:creationId xmlns:a16="http://schemas.microsoft.com/office/drawing/2014/main" id="{EDE4B189-40DC-7B6B-C3EE-96656991D0AB}"/>
              </a:ext>
            </a:extLst>
          </p:cNvPr>
          <p:cNvGrpSpPr/>
          <p:nvPr/>
        </p:nvGrpSpPr>
        <p:grpSpPr>
          <a:xfrm>
            <a:off x="3599371" y="3578816"/>
            <a:ext cx="1230338" cy="1230338"/>
            <a:chOff x="1589671" y="3027749"/>
            <a:chExt cx="1614177" cy="1614177"/>
          </a:xfrm>
          <a:solidFill>
            <a:schemeClr val="tx2">
              <a:lumMod val="60000"/>
              <a:lumOff val="40000"/>
            </a:schemeClr>
          </a:solidFill>
        </p:grpSpPr>
        <p:sp>
          <p:nvSpPr>
            <p:cNvPr id="16" name="Oval 15">
              <a:extLst>
                <a:ext uri="{FF2B5EF4-FFF2-40B4-BE49-F238E27FC236}">
                  <a16:creationId xmlns:a16="http://schemas.microsoft.com/office/drawing/2014/main" id="{F87562B5-CEDD-AEC4-E99A-DD3607299043}"/>
                </a:ext>
              </a:extLst>
            </p:cNvPr>
            <p:cNvSpPr/>
            <p:nvPr/>
          </p:nvSpPr>
          <p:spPr>
            <a:xfrm>
              <a:off x="1589671" y="3027749"/>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17" name="Rectangle 16">
              <a:extLst>
                <a:ext uri="{FF2B5EF4-FFF2-40B4-BE49-F238E27FC236}">
                  <a16:creationId xmlns:a16="http://schemas.microsoft.com/office/drawing/2014/main" id="{E13B96CB-7759-68FF-45EF-5A0C02E1839D}"/>
                </a:ext>
              </a:extLst>
            </p:cNvPr>
            <p:cNvSpPr/>
            <p:nvPr/>
          </p:nvSpPr>
          <p:spPr>
            <a:xfrm>
              <a:off x="1770958" y="3634784"/>
              <a:ext cx="1251601" cy="403797"/>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Projets</a:t>
              </a:r>
            </a:p>
          </p:txBody>
        </p:sp>
      </p:grpSp>
      <p:grpSp>
        <p:nvGrpSpPr>
          <p:cNvPr id="19" name="Group 18">
            <a:extLst>
              <a:ext uri="{FF2B5EF4-FFF2-40B4-BE49-F238E27FC236}">
                <a16:creationId xmlns:a16="http://schemas.microsoft.com/office/drawing/2014/main" id="{2000330F-C126-8A1B-11C8-1CF9671BDA05}"/>
              </a:ext>
            </a:extLst>
          </p:cNvPr>
          <p:cNvGrpSpPr/>
          <p:nvPr/>
        </p:nvGrpSpPr>
        <p:grpSpPr>
          <a:xfrm>
            <a:off x="7053639" y="3571681"/>
            <a:ext cx="1230338" cy="1230338"/>
            <a:chOff x="5796136" y="3027749"/>
            <a:chExt cx="1614177" cy="1614177"/>
          </a:xfrm>
          <a:solidFill>
            <a:schemeClr val="tx2">
              <a:lumMod val="60000"/>
              <a:lumOff val="40000"/>
            </a:schemeClr>
          </a:solidFill>
        </p:grpSpPr>
        <p:sp>
          <p:nvSpPr>
            <p:cNvPr id="32" name="Oval 31">
              <a:extLst>
                <a:ext uri="{FF2B5EF4-FFF2-40B4-BE49-F238E27FC236}">
                  <a16:creationId xmlns:a16="http://schemas.microsoft.com/office/drawing/2014/main" id="{F57079C5-38D3-6B9D-26C5-FF73670D6C50}"/>
                </a:ext>
              </a:extLst>
            </p:cNvPr>
            <p:cNvSpPr/>
            <p:nvPr/>
          </p:nvSpPr>
          <p:spPr>
            <a:xfrm>
              <a:off x="5796136" y="3027749"/>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33" name="Rectangle 32">
              <a:extLst>
                <a:ext uri="{FF2B5EF4-FFF2-40B4-BE49-F238E27FC236}">
                  <a16:creationId xmlns:a16="http://schemas.microsoft.com/office/drawing/2014/main" id="{0A7537CD-0DCE-E94A-311E-E7424D873BBD}"/>
                </a:ext>
              </a:extLst>
            </p:cNvPr>
            <p:cNvSpPr/>
            <p:nvPr/>
          </p:nvSpPr>
          <p:spPr>
            <a:xfrm>
              <a:off x="6029916" y="3634784"/>
              <a:ext cx="1146614" cy="403797"/>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Services</a:t>
              </a:r>
            </a:p>
          </p:txBody>
        </p:sp>
      </p:grpSp>
      <p:grpSp>
        <p:nvGrpSpPr>
          <p:cNvPr id="34" name="Group 33">
            <a:extLst>
              <a:ext uri="{FF2B5EF4-FFF2-40B4-BE49-F238E27FC236}">
                <a16:creationId xmlns:a16="http://schemas.microsoft.com/office/drawing/2014/main" id="{78D0D81F-8E30-0546-49A7-1F943D9FABA9}"/>
              </a:ext>
            </a:extLst>
          </p:cNvPr>
          <p:cNvGrpSpPr/>
          <p:nvPr/>
        </p:nvGrpSpPr>
        <p:grpSpPr>
          <a:xfrm>
            <a:off x="5326505" y="5106891"/>
            <a:ext cx="1230338" cy="1230338"/>
            <a:chOff x="3710904" y="5161258"/>
            <a:chExt cx="1614177" cy="1614177"/>
          </a:xfrm>
          <a:solidFill>
            <a:schemeClr val="tx2">
              <a:lumMod val="60000"/>
              <a:lumOff val="40000"/>
            </a:schemeClr>
          </a:solidFill>
        </p:grpSpPr>
        <p:sp>
          <p:nvSpPr>
            <p:cNvPr id="35" name="Oval 34">
              <a:extLst>
                <a:ext uri="{FF2B5EF4-FFF2-40B4-BE49-F238E27FC236}">
                  <a16:creationId xmlns:a16="http://schemas.microsoft.com/office/drawing/2014/main" id="{E60F821B-E4A6-0A22-F732-01E61D9A5912}"/>
                </a:ext>
              </a:extLst>
            </p:cNvPr>
            <p:cNvSpPr/>
            <p:nvPr/>
          </p:nvSpPr>
          <p:spPr>
            <a:xfrm>
              <a:off x="3710904" y="5161258"/>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36" name="Rectangle 35">
              <a:extLst>
                <a:ext uri="{FF2B5EF4-FFF2-40B4-BE49-F238E27FC236}">
                  <a16:creationId xmlns:a16="http://schemas.microsoft.com/office/drawing/2014/main" id="{775F475D-71B1-84CF-8A41-7F1B39039656}"/>
                </a:ext>
              </a:extLst>
            </p:cNvPr>
            <p:cNvSpPr/>
            <p:nvPr/>
          </p:nvSpPr>
          <p:spPr>
            <a:xfrm>
              <a:off x="3782748" y="5601433"/>
              <a:ext cx="1470492" cy="686453"/>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Connaissance</a:t>
              </a:r>
              <a:b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b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&amp; expertise</a:t>
              </a:r>
            </a:p>
          </p:txBody>
        </p:sp>
      </p:grpSp>
      <p:sp>
        <p:nvSpPr>
          <p:cNvPr id="37" name="TextBox 36">
            <a:extLst>
              <a:ext uri="{FF2B5EF4-FFF2-40B4-BE49-F238E27FC236}">
                <a16:creationId xmlns:a16="http://schemas.microsoft.com/office/drawing/2014/main" id="{BAB70466-DCC2-08D8-5DF3-B7D8860E3262}"/>
              </a:ext>
            </a:extLst>
          </p:cNvPr>
          <p:cNvSpPr txBox="1"/>
          <p:nvPr/>
        </p:nvSpPr>
        <p:spPr>
          <a:xfrm>
            <a:off x="2654900" y="3034364"/>
            <a:ext cx="17203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3572AA"/>
                </a:solidFill>
                <a:effectLst/>
                <a:uLnTx/>
                <a:uFillTx/>
                <a:latin typeface="Roboto" pitchFamily="2" charset="0"/>
                <a:ea typeface="Roboto"/>
                <a:cs typeface="+mn-cs"/>
              </a:rPr>
              <a:t>Collaboration</a:t>
            </a:r>
          </a:p>
        </p:txBody>
      </p:sp>
      <p:sp>
        <p:nvSpPr>
          <p:cNvPr id="38" name="TextBox 37">
            <a:extLst>
              <a:ext uri="{FF2B5EF4-FFF2-40B4-BE49-F238E27FC236}">
                <a16:creationId xmlns:a16="http://schemas.microsoft.com/office/drawing/2014/main" id="{8805B122-D777-9415-5BC4-D6A5957830F4}"/>
              </a:ext>
            </a:extLst>
          </p:cNvPr>
          <p:cNvSpPr txBox="1"/>
          <p:nvPr/>
        </p:nvSpPr>
        <p:spPr>
          <a:xfrm>
            <a:off x="7735252" y="2975682"/>
            <a:ext cx="12037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3572AA"/>
                </a:solidFill>
                <a:effectLst/>
                <a:uLnTx/>
                <a:uFillTx/>
                <a:latin typeface="Roboto" pitchFamily="2" charset="0"/>
                <a:ea typeface="Roboto"/>
                <a:cs typeface="+mn-cs"/>
              </a:rPr>
              <a:t>Efficacité</a:t>
            </a:r>
          </a:p>
        </p:txBody>
      </p:sp>
      <p:sp>
        <p:nvSpPr>
          <p:cNvPr id="39" name="TextBox 38">
            <a:extLst>
              <a:ext uri="{FF2B5EF4-FFF2-40B4-BE49-F238E27FC236}">
                <a16:creationId xmlns:a16="http://schemas.microsoft.com/office/drawing/2014/main" id="{58A8C64E-3FDA-550F-DED4-CC0B6985E001}"/>
              </a:ext>
            </a:extLst>
          </p:cNvPr>
          <p:cNvSpPr txBox="1"/>
          <p:nvPr/>
        </p:nvSpPr>
        <p:spPr>
          <a:xfrm>
            <a:off x="2736195" y="5774684"/>
            <a:ext cx="9216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dirty="0">
                <a:ln>
                  <a:noFill/>
                </a:ln>
                <a:solidFill>
                  <a:srgbClr val="3572AA"/>
                </a:solidFill>
                <a:effectLst/>
                <a:uLnTx/>
                <a:uFillTx/>
                <a:latin typeface="Roboto" pitchFamily="2" charset="0"/>
                <a:ea typeface="Roboto"/>
                <a:cs typeface="+mn-cs"/>
              </a:rPr>
              <a:t>Coûts</a:t>
            </a:r>
          </a:p>
        </p:txBody>
      </p:sp>
      <p:sp>
        <p:nvSpPr>
          <p:cNvPr id="40" name="TextBox 39">
            <a:extLst>
              <a:ext uri="{FF2B5EF4-FFF2-40B4-BE49-F238E27FC236}">
                <a16:creationId xmlns:a16="http://schemas.microsoft.com/office/drawing/2014/main" id="{E166988A-04DF-BC94-6F17-C1D81C7D5DB7}"/>
              </a:ext>
            </a:extLst>
          </p:cNvPr>
          <p:cNvSpPr txBox="1"/>
          <p:nvPr/>
        </p:nvSpPr>
        <p:spPr>
          <a:xfrm>
            <a:off x="7721057" y="5854347"/>
            <a:ext cx="10768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3572AA"/>
                </a:solidFill>
                <a:effectLst/>
                <a:uLnTx/>
                <a:uFillTx/>
                <a:latin typeface="Roboto" pitchFamily="2" charset="0"/>
                <a:ea typeface="Roboto"/>
                <a:cs typeface="+mn-cs"/>
              </a:rPr>
              <a:t>Qualité</a:t>
            </a:r>
          </a:p>
        </p:txBody>
      </p:sp>
      <p:sp>
        <p:nvSpPr>
          <p:cNvPr id="41" name="Right Arrow 40">
            <a:extLst>
              <a:ext uri="{FF2B5EF4-FFF2-40B4-BE49-F238E27FC236}">
                <a16:creationId xmlns:a16="http://schemas.microsoft.com/office/drawing/2014/main" id="{0C0B0DE9-2C7C-14B6-E221-B64855CABCF2}"/>
              </a:ext>
            </a:extLst>
          </p:cNvPr>
          <p:cNvSpPr/>
          <p:nvPr/>
        </p:nvSpPr>
        <p:spPr>
          <a:xfrm rot="16200000">
            <a:off x="4285777" y="3129469"/>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2" name="Right Arrow 41">
            <a:extLst>
              <a:ext uri="{FF2B5EF4-FFF2-40B4-BE49-F238E27FC236}">
                <a16:creationId xmlns:a16="http://schemas.microsoft.com/office/drawing/2014/main" id="{CFD3ACC5-290C-938E-4AF6-227CC0AAD26F}"/>
              </a:ext>
            </a:extLst>
          </p:cNvPr>
          <p:cNvSpPr/>
          <p:nvPr/>
        </p:nvSpPr>
        <p:spPr>
          <a:xfrm rot="16200000">
            <a:off x="8853547" y="3070787"/>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3" name="Right Arrow 42">
            <a:extLst>
              <a:ext uri="{FF2B5EF4-FFF2-40B4-BE49-F238E27FC236}">
                <a16:creationId xmlns:a16="http://schemas.microsoft.com/office/drawing/2014/main" id="{25BB2B7C-FFDE-089D-0620-EB484398C12C}"/>
              </a:ext>
            </a:extLst>
          </p:cNvPr>
          <p:cNvSpPr/>
          <p:nvPr/>
        </p:nvSpPr>
        <p:spPr>
          <a:xfrm rot="16200000">
            <a:off x="8731197" y="5944335"/>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4" name="Right Arrow 43">
            <a:extLst>
              <a:ext uri="{FF2B5EF4-FFF2-40B4-BE49-F238E27FC236}">
                <a16:creationId xmlns:a16="http://schemas.microsoft.com/office/drawing/2014/main" id="{1E53019A-1F9A-0FDB-D6B7-8C3CA96A71E3}"/>
              </a:ext>
            </a:extLst>
          </p:cNvPr>
          <p:cNvSpPr/>
          <p:nvPr/>
        </p:nvSpPr>
        <p:spPr>
          <a:xfrm rot="5400000">
            <a:off x="3567514" y="5884336"/>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45" name="Picture 44">
            <a:extLst>
              <a:ext uri="{FF2B5EF4-FFF2-40B4-BE49-F238E27FC236}">
                <a16:creationId xmlns:a16="http://schemas.microsoft.com/office/drawing/2014/main" id="{2EA91AEF-E63C-5240-1462-D319A15D608E}"/>
              </a:ext>
            </a:extLst>
          </p:cNvPr>
          <p:cNvPicPr>
            <a:picLocks noChangeAspect="1"/>
          </p:cNvPicPr>
          <p:nvPr/>
        </p:nvPicPr>
        <p:blipFill>
          <a:blip r:embed="rId2"/>
          <a:stretch>
            <a:fillRect/>
          </a:stretch>
        </p:blipFill>
        <p:spPr>
          <a:xfrm>
            <a:off x="3047909" y="4994723"/>
            <a:ext cx="702700" cy="711049"/>
          </a:xfrm>
          <a:prstGeom prst="rect">
            <a:avLst/>
          </a:prstGeom>
        </p:spPr>
      </p:pic>
      <p:pic>
        <p:nvPicPr>
          <p:cNvPr id="46" name="Picture 45">
            <a:extLst>
              <a:ext uri="{FF2B5EF4-FFF2-40B4-BE49-F238E27FC236}">
                <a16:creationId xmlns:a16="http://schemas.microsoft.com/office/drawing/2014/main" id="{C5E79915-185D-BD2E-B03C-DED931776797}"/>
              </a:ext>
            </a:extLst>
          </p:cNvPr>
          <p:cNvPicPr>
            <a:picLocks noChangeAspect="1"/>
          </p:cNvPicPr>
          <p:nvPr/>
        </p:nvPicPr>
        <p:blipFill>
          <a:blip r:embed="rId3"/>
          <a:stretch>
            <a:fillRect/>
          </a:stretch>
        </p:blipFill>
        <p:spPr>
          <a:xfrm>
            <a:off x="7920834" y="4985770"/>
            <a:ext cx="702699" cy="780089"/>
          </a:xfrm>
          <a:prstGeom prst="rect">
            <a:avLst/>
          </a:prstGeom>
        </p:spPr>
      </p:pic>
      <p:pic>
        <p:nvPicPr>
          <p:cNvPr id="47" name="Picture 46">
            <a:extLst>
              <a:ext uri="{FF2B5EF4-FFF2-40B4-BE49-F238E27FC236}">
                <a16:creationId xmlns:a16="http://schemas.microsoft.com/office/drawing/2014/main" id="{C5BFF1EC-56F9-92F2-BF72-C0E74E1FFAF2}"/>
              </a:ext>
            </a:extLst>
          </p:cNvPr>
          <p:cNvPicPr>
            <a:picLocks noChangeAspect="1"/>
          </p:cNvPicPr>
          <p:nvPr/>
        </p:nvPicPr>
        <p:blipFill>
          <a:blip r:embed="rId4"/>
          <a:stretch>
            <a:fillRect/>
          </a:stretch>
        </p:blipFill>
        <p:spPr>
          <a:xfrm>
            <a:off x="7981640" y="2079828"/>
            <a:ext cx="827044" cy="837171"/>
          </a:xfrm>
          <a:prstGeom prst="rect">
            <a:avLst/>
          </a:prstGeom>
        </p:spPr>
      </p:pic>
      <p:pic>
        <p:nvPicPr>
          <p:cNvPr id="48" name="Picture 47">
            <a:extLst>
              <a:ext uri="{FF2B5EF4-FFF2-40B4-BE49-F238E27FC236}">
                <a16:creationId xmlns:a16="http://schemas.microsoft.com/office/drawing/2014/main" id="{D61D4C51-F78F-7505-24C7-6E05D679CAFE}"/>
              </a:ext>
            </a:extLst>
          </p:cNvPr>
          <p:cNvPicPr>
            <a:picLocks noChangeAspect="1"/>
          </p:cNvPicPr>
          <p:nvPr/>
        </p:nvPicPr>
        <p:blipFill>
          <a:blip r:embed="rId5"/>
          <a:stretch>
            <a:fillRect/>
          </a:stretch>
        </p:blipFill>
        <p:spPr>
          <a:xfrm>
            <a:off x="3080505" y="2027471"/>
            <a:ext cx="800009" cy="928165"/>
          </a:xfrm>
          <a:prstGeom prst="rect">
            <a:avLst/>
          </a:prstGeom>
        </p:spPr>
      </p:pic>
      <p:sp>
        <p:nvSpPr>
          <p:cNvPr id="3" name="Footer Placeholder 2">
            <a:extLst>
              <a:ext uri="{FF2B5EF4-FFF2-40B4-BE49-F238E27FC236}">
                <a16:creationId xmlns:a16="http://schemas.microsoft.com/office/drawing/2014/main" id="{3F72DC56-5BA0-D5D5-5612-53BF35F21E8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5" name="Slide Number Placeholder 4">
            <a:extLst>
              <a:ext uri="{FF2B5EF4-FFF2-40B4-BE49-F238E27FC236}">
                <a16:creationId xmlns:a16="http://schemas.microsoft.com/office/drawing/2014/main" id="{C44654F5-6F4F-1D60-63BF-C16D8EF89926}"/>
              </a:ext>
            </a:extLst>
          </p:cNvPr>
          <p:cNvSpPr>
            <a:spLocks noGrp="1"/>
          </p:cNvSpPr>
          <p:nvPr>
            <p:ph type="sldNum" sz="quarter" idx="12"/>
          </p:nvPr>
        </p:nvSpPr>
        <p:spPr>
          <a:xfrm>
            <a:off x="11529390" y="6337230"/>
            <a:ext cx="329581" cy="3842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89</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651419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EEA8-99D6-3378-4D71-5D5C0CDEDD71}"/>
              </a:ext>
            </a:extLst>
          </p:cNvPr>
          <p:cNvSpPr>
            <a:spLocks noGrp="1"/>
          </p:cNvSpPr>
          <p:nvPr>
            <p:ph type="title"/>
          </p:nvPr>
        </p:nvSpPr>
        <p:spPr>
          <a:xfrm>
            <a:off x="872411" y="170474"/>
            <a:ext cx="10515600" cy="1090049"/>
          </a:xfrm>
        </p:spPr>
        <p:txBody>
          <a:bodyPr/>
          <a:lstStyle/>
          <a:p>
            <a:r>
              <a:rPr lang="fr-BE" dirty="0"/>
              <a:t>Vision communautaire collaborative </a:t>
            </a:r>
            <a:r>
              <a:rPr lang="fr-BE" noProof="0" dirty="0"/>
              <a:t>:</a:t>
            </a:r>
            <a:br>
              <a:rPr lang="fr-BE" noProof="0" dirty="0"/>
            </a:br>
            <a:r>
              <a:rPr lang="fr-BE" noProof="0" dirty="0"/>
              <a:t>par le secteur public, pour le secteur public</a:t>
            </a:r>
          </a:p>
        </p:txBody>
      </p:sp>
      <p:sp>
        <p:nvSpPr>
          <p:cNvPr id="3" name="Content Placeholder 2">
            <a:extLst>
              <a:ext uri="{FF2B5EF4-FFF2-40B4-BE49-F238E27FC236}">
                <a16:creationId xmlns:a16="http://schemas.microsoft.com/office/drawing/2014/main" id="{72D6C0F7-B6F7-46F7-3FC3-AB0873159BDC}"/>
              </a:ext>
            </a:extLst>
          </p:cNvPr>
          <p:cNvSpPr>
            <a:spLocks noGrp="1"/>
          </p:cNvSpPr>
          <p:nvPr>
            <p:ph idx="1"/>
          </p:nvPr>
        </p:nvSpPr>
        <p:spPr/>
        <p:txBody>
          <a:bodyPr anchor="ctr">
            <a:normAutofit fontScale="85000" lnSpcReduction="20000"/>
          </a:bodyPr>
          <a:lstStyle/>
          <a:p>
            <a:pPr>
              <a:lnSpc>
                <a:spcPct val="150000"/>
              </a:lnSpc>
              <a:buFont typeface="Arial" panose="020B0604020202020204" pitchFamily="34" charset="0"/>
              <a:buChar char="•"/>
            </a:pPr>
            <a:r>
              <a:rPr lang="fr-BE" noProof="0" dirty="0"/>
              <a:t>attention particulière portée à l'engagement</a:t>
            </a:r>
            <a:r>
              <a:rPr lang="fr-BE" sz="2000" b="0" noProof="0" dirty="0"/>
              <a:t>, ‘</a:t>
            </a:r>
            <a:r>
              <a:rPr lang="fr-BE" sz="2000" b="0" noProof="0" dirty="0" err="1"/>
              <a:t>together</a:t>
            </a:r>
            <a:r>
              <a:rPr lang="fr-BE" sz="2000" b="0" noProof="0" dirty="0"/>
              <a:t> </a:t>
            </a:r>
            <a:r>
              <a:rPr lang="fr-BE" sz="2000" b="0" noProof="0" dirty="0" err="1"/>
              <a:t>we</a:t>
            </a:r>
            <a:r>
              <a:rPr lang="fr-BE" sz="2000" b="0" noProof="0" dirty="0"/>
              <a:t> are </a:t>
            </a:r>
            <a:r>
              <a:rPr lang="fr-BE" sz="2000" b="0" noProof="0" dirty="0" err="1"/>
              <a:t>stronger</a:t>
            </a:r>
            <a:r>
              <a:rPr lang="fr-BE" sz="2000" b="0" noProof="0" dirty="0"/>
              <a:t>’</a:t>
            </a:r>
          </a:p>
          <a:p>
            <a:pPr>
              <a:lnSpc>
                <a:spcPct val="150000"/>
              </a:lnSpc>
              <a:buFont typeface="Arial" panose="020B0604020202020204" pitchFamily="34" charset="0"/>
              <a:buChar char="•"/>
            </a:pPr>
            <a:r>
              <a:rPr lang="fr-BE" dirty="0"/>
              <a:t>axée sur le secteur public fédéral (SPF, institutions publiques de sécurité sociale, organismes d’intérêt public, etc.) mais sans s’y limiter</a:t>
            </a:r>
          </a:p>
          <a:p>
            <a:pPr>
              <a:lnSpc>
                <a:spcPct val="150000"/>
              </a:lnSpc>
              <a:buFont typeface="Arial" panose="020B0604020202020204" pitchFamily="34" charset="0"/>
              <a:buChar char="•"/>
            </a:pPr>
            <a:r>
              <a:rPr lang="fr-BE" noProof="0" dirty="0"/>
              <a:t>fournisseur/propriétaire de services communs</a:t>
            </a:r>
          </a:p>
          <a:p>
            <a:pPr>
              <a:lnSpc>
                <a:spcPct val="150000"/>
              </a:lnSpc>
              <a:buFont typeface="Arial" panose="020B0604020202020204" pitchFamily="34" charset="0"/>
              <a:buChar char="•"/>
            </a:pPr>
            <a:r>
              <a:rPr lang="fr-BE" noProof="0" dirty="0"/>
              <a:t>ne se limite pas aux aspects de nature administrative</a:t>
            </a:r>
          </a:p>
          <a:p>
            <a:pPr>
              <a:lnSpc>
                <a:spcPct val="150000"/>
              </a:lnSpc>
              <a:buFont typeface="Arial" panose="020B0604020202020204" pitchFamily="34" charset="0"/>
              <a:buChar char="•"/>
            </a:pPr>
            <a:r>
              <a:rPr lang="fr-BE" noProof="0" dirty="0"/>
              <a:t>en partenariat et en collaboration étroits avec le secteur privé par le biais des marchés publics</a:t>
            </a:r>
          </a:p>
          <a:p>
            <a:pPr>
              <a:lnSpc>
                <a:spcPct val="150000"/>
              </a:lnSpc>
              <a:buFont typeface="Arial" panose="020B0604020202020204" pitchFamily="34" charset="0"/>
              <a:buChar char="•"/>
            </a:pPr>
            <a:r>
              <a:rPr lang="fr-BE" sz="2000" b="0" noProof="0" dirty="0"/>
              <a:t>politique “G-Cloud first” </a:t>
            </a:r>
          </a:p>
        </p:txBody>
      </p:sp>
      <p:pic>
        <p:nvPicPr>
          <p:cNvPr id="6" name="Picture Placeholder 5">
            <a:extLst>
              <a:ext uri="{FF2B5EF4-FFF2-40B4-BE49-F238E27FC236}">
                <a16:creationId xmlns:a16="http://schemas.microsoft.com/office/drawing/2014/main" id="{1DED39A3-C765-7B3C-22F5-18A6DAB9653A}"/>
              </a:ext>
            </a:extLst>
          </p:cNvPr>
          <p:cNvPicPr>
            <a:picLocks noGrp="1" noChangeAspect="1"/>
          </p:cNvPicPr>
          <p:nvPr>
            <p:ph type="pic" sz="quarter" idx="15"/>
          </p:nvPr>
        </p:nvPicPr>
        <p:blipFill>
          <a:blip r:embed="rId2"/>
          <a:srcRect l="19470" r="19470"/>
          <a:stretch/>
        </p:blipFill>
        <p:spPr/>
      </p:pic>
      <p:sp>
        <p:nvSpPr>
          <p:cNvPr id="5" name="Footer Placeholder 4">
            <a:extLst>
              <a:ext uri="{FF2B5EF4-FFF2-40B4-BE49-F238E27FC236}">
                <a16:creationId xmlns:a16="http://schemas.microsoft.com/office/drawing/2014/main" id="{5F0722EC-B34C-15B3-C094-3970CCAEFDD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7" name="Slide Number Placeholder 6">
            <a:extLst>
              <a:ext uri="{FF2B5EF4-FFF2-40B4-BE49-F238E27FC236}">
                <a16:creationId xmlns:a16="http://schemas.microsoft.com/office/drawing/2014/main" id="{C6D5AB23-FC93-261E-B423-7D131B01054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90</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9348756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Arrow Connector 24">
            <a:extLst>
              <a:ext uri="{FF2B5EF4-FFF2-40B4-BE49-F238E27FC236}">
                <a16:creationId xmlns:a16="http://schemas.microsoft.com/office/drawing/2014/main" id="{9ABB7EA9-EA3A-E29A-06D9-534F76F6E762}"/>
              </a:ext>
            </a:extLst>
          </p:cNvPr>
          <p:cNvCxnSpPr/>
          <p:nvPr/>
        </p:nvCxnSpPr>
        <p:spPr>
          <a:xfrm>
            <a:off x="1549340" y="5719764"/>
            <a:ext cx="8335925" cy="0"/>
          </a:xfrm>
          <a:prstGeom prst="straightConnector1">
            <a:avLst/>
          </a:prstGeom>
          <a:ln w="38100" cap="rnd">
            <a:solidFill>
              <a:srgbClr val="0079B7"/>
            </a:solidFill>
            <a:prstDash val="sysDot"/>
            <a:round/>
            <a:headEnd type="none"/>
            <a:tailEnd type="triangle" w="lg" len="sm"/>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807300CF-0B60-1696-D9E6-F4B5F03042DC}"/>
              </a:ext>
            </a:extLst>
          </p:cNvPr>
          <p:cNvSpPr>
            <a:spLocks noGrp="1"/>
          </p:cNvSpPr>
          <p:nvPr>
            <p:ph sz="half" idx="1"/>
          </p:nvPr>
        </p:nvSpPr>
        <p:spPr>
          <a:xfrm>
            <a:off x="623392" y="2273300"/>
            <a:ext cx="5396408" cy="4351338"/>
          </a:xfrm>
        </p:spPr>
        <p:txBody>
          <a:bodyPr>
            <a:noAutofit/>
          </a:bodyPr>
          <a:lstStyle/>
          <a:p>
            <a:pPr marL="0" indent="0">
              <a:buNone/>
            </a:pPr>
            <a:r>
              <a:rPr lang="fr-BE" sz="2000" noProof="0" dirty="0">
                <a:solidFill>
                  <a:schemeClr val="bg2">
                    <a:lumMod val="10000"/>
                  </a:schemeClr>
                </a:solidFill>
              </a:rPr>
              <a:t>DE</a:t>
            </a:r>
          </a:p>
          <a:p>
            <a:pPr marL="600075" lvl="1" indent="-320040">
              <a:buFont typeface="Arial" panose="020B0604020202020204" pitchFamily="34" charset="0"/>
              <a:buChar char="•"/>
            </a:pPr>
            <a:r>
              <a:rPr lang="fr-BE" sz="2000" noProof="0" dirty="0">
                <a:solidFill>
                  <a:schemeClr val="bg2">
                    <a:lumMod val="10000"/>
                  </a:schemeClr>
                </a:solidFill>
              </a:rPr>
              <a:t>environ 40 centres de données </a:t>
            </a:r>
          </a:p>
          <a:p>
            <a:pPr marL="600075" lvl="1" indent="-320040">
              <a:buFont typeface="Arial" panose="020B0604020202020204" pitchFamily="34" charset="0"/>
              <a:buChar char="•"/>
            </a:pPr>
            <a:r>
              <a:rPr lang="fr-BE" sz="2000" noProof="0" dirty="0">
                <a:solidFill>
                  <a:schemeClr val="bg2">
                    <a:lumMod val="10000"/>
                  </a:schemeClr>
                </a:solidFill>
              </a:rPr>
              <a:t>≠ échelle</a:t>
            </a:r>
          </a:p>
          <a:p>
            <a:pPr marL="600075" lvl="1" indent="-320040">
              <a:buFont typeface="Arial" panose="020B0604020202020204" pitchFamily="34" charset="0"/>
              <a:buChar char="•"/>
            </a:pPr>
            <a:r>
              <a:rPr lang="fr-BE" sz="2000" noProof="0" dirty="0">
                <a:solidFill>
                  <a:schemeClr val="bg2">
                    <a:lumMod val="10000"/>
                  </a:schemeClr>
                </a:solidFill>
              </a:rPr>
              <a:t>littératie, complexité</a:t>
            </a:r>
          </a:p>
          <a:p>
            <a:pPr marL="600075" lvl="1" indent="-320040">
              <a:buFont typeface="Arial" panose="020B0604020202020204" pitchFamily="34" charset="0"/>
              <a:buChar char="•"/>
            </a:pPr>
            <a:r>
              <a:rPr lang="fr-BE" sz="2000" noProof="0" dirty="0">
                <a:solidFill>
                  <a:schemeClr val="bg2">
                    <a:lumMod val="10000"/>
                  </a:schemeClr>
                </a:solidFill>
              </a:rPr>
              <a:t>connectivité à coût élevé/centre de données</a:t>
            </a:r>
          </a:p>
          <a:p>
            <a:pPr marL="600075" lvl="1" indent="-320040">
              <a:buFont typeface="Arial" panose="020B0604020202020204" pitchFamily="34" charset="0"/>
              <a:buChar char="•"/>
            </a:pPr>
            <a:r>
              <a:rPr lang="fr-BE" sz="2000" noProof="0" dirty="0">
                <a:solidFill>
                  <a:schemeClr val="bg2">
                    <a:lumMod val="10000"/>
                  </a:schemeClr>
                </a:solidFill>
              </a:rPr>
              <a:t>≠ niveaux de service </a:t>
            </a:r>
          </a:p>
          <a:p>
            <a:pPr marL="600075" lvl="1" indent="-320040">
              <a:buFont typeface="Arial" panose="020B0604020202020204" pitchFamily="34" charset="0"/>
              <a:buChar char="•"/>
            </a:pPr>
            <a:r>
              <a:rPr lang="fr-BE" sz="2000" noProof="0" dirty="0">
                <a:solidFill>
                  <a:schemeClr val="bg2">
                    <a:lumMod val="10000"/>
                  </a:schemeClr>
                </a:solidFill>
              </a:rPr>
              <a:t>limites d’alimentation et de refroidissement</a:t>
            </a:r>
          </a:p>
          <a:p>
            <a:pPr marL="600075" lvl="1" indent="-320040">
              <a:buFont typeface="Arial" panose="020B0604020202020204" pitchFamily="34" charset="0"/>
              <a:buChar char="•"/>
            </a:pPr>
            <a:r>
              <a:rPr lang="fr-BE" sz="2000" noProof="0" dirty="0">
                <a:solidFill>
                  <a:schemeClr val="bg2">
                    <a:lumMod val="10000"/>
                  </a:schemeClr>
                </a:solidFill>
              </a:rPr>
              <a:t>supervision séparée</a:t>
            </a:r>
          </a:p>
        </p:txBody>
      </p:sp>
      <p:sp>
        <p:nvSpPr>
          <p:cNvPr id="7" name="Content Placeholder 6">
            <a:extLst>
              <a:ext uri="{FF2B5EF4-FFF2-40B4-BE49-F238E27FC236}">
                <a16:creationId xmlns:a16="http://schemas.microsoft.com/office/drawing/2014/main" id="{191544AF-C1AA-F88E-3190-7ECAA4C8D1FE}"/>
              </a:ext>
            </a:extLst>
          </p:cNvPr>
          <p:cNvSpPr>
            <a:spLocks noGrp="1"/>
          </p:cNvSpPr>
          <p:nvPr>
            <p:ph sz="half" idx="2"/>
          </p:nvPr>
        </p:nvSpPr>
        <p:spPr>
          <a:xfrm>
            <a:off x="6172200" y="2273300"/>
            <a:ext cx="5468416" cy="4351338"/>
          </a:xfrm>
        </p:spPr>
        <p:txBody>
          <a:bodyPr>
            <a:normAutofit/>
          </a:bodyPr>
          <a:lstStyle/>
          <a:p>
            <a:pPr marL="0" indent="0">
              <a:buNone/>
            </a:pPr>
            <a:r>
              <a:rPr lang="fr-BE" sz="2000" b="1" noProof="0" dirty="0"/>
              <a:t>VERS</a:t>
            </a:r>
          </a:p>
          <a:p>
            <a:pPr marL="600075" lvl="1" indent="-320040">
              <a:buFont typeface="Arial" panose="020B0604020202020204" pitchFamily="34" charset="0"/>
              <a:buChar char="•"/>
            </a:pPr>
            <a:r>
              <a:rPr lang="fr-BE" sz="2000" noProof="0" dirty="0"/>
              <a:t>environ 4 centres de données</a:t>
            </a:r>
          </a:p>
          <a:p>
            <a:pPr marL="600075" lvl="1" indent="-320040">
              <a:buFont typeface="Arial" panose="020B0604020202020204" pitchFamily="34" charset="0"/>
              <a:buChar char="•"/>
            </a:pPr>
            <a:r>
              <a:rPr lang="fr-BE" sz="2000" noProof="0" dirty="0"/>
              <a:t>grande échelle</a:t>
            </a:r>
          </a:p>
          <a:p>
            <a:pPr marL="600075" lvl="1" indent="-320040">
              <a:buFont typeface="Arial" panose="020B0604020202020204" pitchFamily="34" charset="0"/>
              <a:buChar char="•"/>
            </a:pPr>
            <a:r>
              <a:rPr lang="fr-BE" sz="2000" noProof="0" dirty="0"/>
              <a:t>standardisé</a:t>
            </a:r>
          </a:p>
          <a:p>
            <a:pPr marL="600075" lvl="1" indent="-320040">
              <a:buFont typeface="Arial" panose="020B0604020202020204" pitchFamily="34" charset="0"/>
              <a:buChar char="•"/>
            </a:pPr>
            <a:r>
              <a:rPr lang="fr-BE" sz="2000" noProof="0" dirty="0"/>
              <a:t>interconnexion par fibre optique à haut débit</a:t>
            </a:r>
          </a:p>
          <a:p>
            <a:pPr marL="600075" lvl="1" indent="-320040">
              <a:buFont typeface="Arial" panose="020B0604020202020204" pitchFamily="34" charset="0"/>
              <a:buChar char="•"/>
            </a:pPr>
            <a:r>
              <a:rPr lang="fr-BE" sz="2000" noProof="0" dirty="0"/>
              <a:t>services 24x7</a:t>
            </a:r>
          </a:p>
          <a:p>
            <a:pPr marL="600075" lvl="1" indent="-320040">
              <a:buFont typeface="Arial" panose="020B0604020202020204" pitchFamily="34" charset="0"/>
              <a:buChar char="•"/>
            </a:pPr>
            <a:r>
              <a:rPr lang="fr-BE" sz="2000" noProof="0" dirty="0"/>
              <a:t>alimentation et refroidissement pérennes</a:t>
            </a:r>
          </a:p>
          <a:p>
            <a:pPr marL="600075" lvl="1" indent="-320040">
              <a:buFont typeface="Arial" panose="020B0604020202020204" pitchFamily="34" charset="0"/>
              <a:buChar char="•"/>
            </a:pPr>
            <a:r>
              <a:rPr lang="fr-BE" sz="2000" noProof="0" dirty="0"/>
              <a:t>supervision partagée</a:t>
            </a:r>
          </a:p>
        </p:txBody>
      </p:sp>
      <p:sp>
        <p:nvSpPr>
          <p:cNvPr id="2" name="Title 1">
            <a:extLst>
              <a:ext uri="{FF2B5EF4-FFF2-40B4-BE49-F238E27FC236}">
                <a16:creationId xmlns:a16="http://schemas.microsoft.com/office/drawing/2014/main" id="{1376C868-2456-BE70-106D-3FEC8DE11F38}"/>
              </a:ext>
            </a:extLst>
          </p:cNvPr>
          <p:cNvSpPr>
            <a:spLocks noGrp="1"/>
          </p:cNvSpPr>
          <p:nvPr>
            <p:ph type="title"/>
          </p:nvPr>
        </p:nvSpPr>
        <p:spPr>
          <a:xfrm>
            <a:off x="914400" y="167265"/>
            <a:ext cx="10515600" cy="1090049"/>
          </a:xfrm>
        </p:spPr>
        <p:txBody>
          <a:bodyPr/>
          <a:lstStyle/>
          <a:p>
            <a:r>
              <a:rPr lang="fr-BE" noProof="0"/>
              <a:t>Projets de synergie?</a:t>
            </a:r>
          </a:p>
        </p:txBody>
      </p:sp>
      <p:sp>
        <p:nvSpPr>
          <p:cNvPr id="27" name="Slide Number Placeholder 26">
            <a:extLst>
              <a:ext uri="{FF2B5EF4-FFF2-40B4-BE49-F238E27FC236}">
                <a16:creationId xmlns:a16="http://schemas.microsoft.com/office/drawing/2014/main" id="{CFD26E01-EE64-9B88-1B11-D7C7CCA28BE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91</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6" name="Footer Placeholder 25">
            <a:extLst>
              <a:ext uri="{FF2B5EF4-FFF2-40B4-BE49-F238E27FC236}">
                <a16:creationId xmlns:a16="http://schemas.microsoft.com/office/drawing/2014/main" id="{A4FB6098-968E-D8D7-0F08-63F6908D740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4" name="Content Placeholder 2">
            <a:extLst>
              <a:ext uri="{FF2B5EF4-FFF2-40B4-BE49-F238E27FC236}">
                <a16:creationId xmlns:a16="http://schemas.microsoft.com/office/drawing/2014/main" id="{368D3D8F-2C70-733D-108D-23627F7E0EF0}"/>
              </a:ext>
            </a:extLst>
          </p:cNvPr>
          <p:cNvSpPr txBox="1">
            <a:spLocks/>
          </p:cNvSpPr>
          <p:nvPr/>
        </p:nvSpPr>
        <p:spPr>
          <a:xfrm>
            <a:off x="6096000" y="2074809"/>
            <a:ext cx="5179828" cy="41021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bg2">
                  <a:lumMod val="25000"/>
                </a:schemeClr>
              </a:buClr>
              <a:buFont typeface="System Font Regular"/>
              <a:buChar char="┃"/>
              <a:defRPr sz="2000" b="1" i="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8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6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E8E8E8">
                  <a:lumMod val="25000"/>
                </a:srgbClr>
              </a:buClr>
              <a:buSzTx/>
              <a:buFont typeface="System Font Regular"/>
              <a:buChar char="┃"/>
              <a:tabLst/>
              <a:defRPr/>
            </a:pPr>
            <a:endParaRPr kumimoji="0" lang="en-US" sz="2000" b="1" i="0" u="none" strike="noStrike" kern="1200" cap="none" spc="0" normalizeH="0" baseline="0" noProof="0" dirty="0">
              <a:ln>
                <a:noFill/>
              </a:ln>
              <a:solidFill>
                <a:srgbClr val="3673AC">
                  <a:lumMod val="85000"/>
                  <a:lumOff val="1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Content Placeholder 2">
            <a:extLst>
              <a:ext uri="{FF2B5EF4-FFF2-40B4-BE49-F238E27FC236}">
                <a16:creationId xmlns:a16="http://schemas.microsoft.com/office/drawing/2014/main" id="{0308964F-01BB-D0CF-4B55-0E80D1212415}"/>
              </a:ext>
            </a:extLst>
          </p:cNvPr>
          <p:cNvSpPr txBox="1">
            <a:spLocks/>
          </p:cNvSpPr>
          <p:nvPr/>
        </p:nvSpPr>
        <p:spPr>
          <a:xfrm>
            <a:off x="803638" y="1799791"/>
            <a:ext cx="9206023" cy="43404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chemeClr val="bg2">
                  <a:lumMod val="25000"/>
                </a:schemeClr>
              </a:buClr>
              <a:buFont typeface="System Font Regular"/>
              <a:buChar char="┃"/>
              <a:defRPr sz="2000" b="1" i="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8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6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E8E8E8">
                  <a:lumMod val="25000"/>
                </a:srgbClr>
              </a:buClr>
              <a:buSzTx/>
              <a:buFont typeface="System Font Regular"/>
              <a:buNone/>
              <a:tabLst/>
              <a:defRPr/>
            </a:pPr>
            <a:r>
              <a:rPr kumimoji="0" lang="fr-BE" sz="1800" b="0" i="1" u="none" strike="noStrike" cap="none" normalizeH="0" baseline="0" noProof="0" dirty="0">
                <a:ln>
                  <a:noFill/>
                </a:ln>
                <a:solidFill>
                  <a:srgbClr val="0079B7"/>
                </a:solidFill>
                <a:effectLst/>
                <a:uLnTx/>
                <a:uFillTx/>
                <a:latin typeface="Roboto" panose="02000000000000000000" pitchFamily="2" charset="0"/>
                <a:ea typeface="Roboto"/>
                <a:cs typeface="Roboto" panose="02000000000000000000" pitchFamily="2" charset="0"/>
              </a:rPr>
              <a:t>Exemple</a:t>
            </a:r>
            <a:r>
              <a:rPr kumimoji="0" lang="fr-BE" sz="1800" u="none" strike="noStrike" cap="none" normalizeH="0" baseline="0" noProof="0" dirty="0">
                <a:ln>
                  <a:noFill/>
                </a:ln>
                <a:solidFill>
                  <a:srgbClr val="0079B7"/>
                </a:solidFill>
                <a:effectLst/>
                <a:uLnTx/>
                <a:uFillTx/>
                <a:latin typeface="Roboto" panose="02000000000000000000" pitchFamily="2" charset="0"/>
                <a:ea typeface="Roboto"/>
                <a:cs typeface="Roboto" panose="02000000000000000000" pitchFamily="2" charset="0"/>
              </a:rPr>
              <a:t> | CONSOLIDATION CENTRE </a:t>
            </a:r>
            <a:r>
              <a:rPr kumimoji="0" lang="fr-BE" sz="1800" u="none" strike="noStrike" cap="all" normalizeH="0" noProof="0" dirty="0">
                <a:ln>
                  <a:noFill/>
                </a:ln>
                <a:solidFill>
                  <a:srgbClr val="0079B7"/>
                </a:solidFill>
                <a:effectLst/>
                <a:uLnTx/>
                <a:uFillTx/>
                <a:latin typeface="Roboto" panose="02000000000000000000" pitchFamily="2" charset="0"/>
                <a:ea typeface="Roboto"/>
                <a:cs typeface="Roboto" panose="02000000000000000000" pitchFamily="2" charset="0"/>
              </a:rPr>
              <a:t>données</a:t>
            </a:r>
          </a:p>
        </p:txBody>
      </p:sp>
      <p:pic>
        <p:nvPicPr>
          <p:cNvPr id="16" name="Picture 2" descr="Y:\VISUALS\Smals-sites\Datacenter\Datacenter UP\Datacenter UP-54-cut.jpg">
            <a:extLst>
              <a:ext uri="{FF2B5EF4-FFF2-40B4-BE49-F238E27FC236}">
                <a16:creationId xmlns:a16="http://schemas.microsoft.com/office/drawing/2014/main" id="{B08C241A-A0CA-82D7-CCB2-8CA50AFCCDB1}"/>
              </a:ext>
            </a:extLst>
          </p:cNvPr>
          <p:cNvPicPr>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420825" y="5262564"/>
            <a:ext cx="914400" cy="914400"/>
          </a:xfrm>
          <a:prstGeom prst="ellipse">
            <a:avLst/>
          </a:prstGeom>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2606DF8C-801C-3804-743C-08E7B135FDBE}"/>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482" y="5262564"/>
            <a:ext cx="914400" cy="914400"/>
          </a:xfrm>
          <a:prstGeom prst="ellips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descr="Y:\VISUALS\Smals-sites\Datacenter\Datacenter UP\Datacenter UP-43-cut.jpg">
            <a:extLst>
              <a:ext uri="{FF2B5EF4-FFF2-40B4-BE49-F238E27FC236}">
                <a16:creationId xmlns:a16="http://schemas.microsoft.com/office/drawing/2014/main" id="{E62FB8CC-676E-A508-DC6F-E34230BC165D}"/>
              </a:ext>
            </a:extLst>
          </p:cNvPr>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07320" y="5262564"/>
            <a:ext cx="914400" cy="914400"/>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12" descr="C:\Users\jfl\Desktop\LIGHTROOM EXPORTS\DC fotos\DC-02905.jpg">
            <a:extLst>
              <a:ext uri="{FF2B5EF4-FFF2-40B4-BE49-F238E27FC236}">
                <a16:creationId xmlns:a16="http://schemas.microsoft.com/office/drawing/2014/main" id="{7C8BD734-923F-AB64-B6B7-6F986335485B}"/>
              </a:ext>
            </a:extLst>
          </p:cNvPr>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0980" y="5262564"/>
            <a:ext cx="914400" cy="914400"/>
          </a:xfrm>
          <a:prstGeom prst="ellipse">
            <a:avLst/>
          </a:prstGeom>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9808D092-1DDE-CBEC-5EC6-88848F2BF59C}"/>
              </a:ext>
            </a:extLst>
          </p:cNvPr>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88637" y="5262564"/>
            <a:ext cx="914400" cy="914400"/>
          </a:xfrm>
          <a:prstGeom prst="ellips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descr="Y:\VISUALS\Smals-sites\Datacenter\Datacenter-13-cut'.jpg">
            <a:extLst>
              <a:ext uri="{FF2B5EF4-FFF2-40B4-BE49-F238E27FC236}">
                <a16:creationId xmlns:a16="http://schemas.microsoft.com/office/drawing/2014/main" id="{026DD944-9C05-C102-3FFE-9D67CA951036}"/>
              </a:ext>
            </a:extLst>
          </p:cNvPr>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81885" y="5262564"/>
            <a:ext cx="914400" cy="914400"/>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D9707C1D-BA62-A34A-1915-21EFEA9C2574}"/>
              </a:ext>
            </a:extLst>
          </p:cNvPr>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69542" y="5262564"/>
            <a:ext cx="914400" cy="914400"/>
          </a:xfrm>
          <a:prstGeom prst="ellips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6764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0217E-F002-0B5C-F777-E53E3C0E144A}"/>
              </a:ext>
            </a:extLst>
          </p:cNvPr>
          <p:cNvSpPr>
            <a:spLocks noGrp="1"/>
          </p:cNvSpPr>
          <p:nvPr>
            <p:ph type="title"/>
          </p:nvPr>
        </p:nvSpPr>
        <p:spPr>
          <a:xfrm>
            <a:off x="838200" y="202001"/>
            <a:ext cx="10515600" cy="1090049"/>
          </a:xfrm>
        </p:spPr>
        <p:txBody>
          <a:bodyPr/>
          <a:lstStyle/>
          <a:p>
            <a:r>
              <a:rPr lang="fr-BE" noProof="0" dirty="0"/>
              <a:t>Types de déploiement du Cloud</a:t>
            </a:r>
          </a:p>
        </p:txBody>
      </p:sp>
      <p:cxnSp>
        <p:nvCxnSpPr>
          <p:cNvPr id="4" name="Straight Arrow Connector 3">
            <a:extLst>
              <a:ext uri="{FF2B5EF4-FFF2-40B4-BE49-F238E27FC236}">
                <a16:creationId xmlns:a16="http://schemas.microsoft.com/office/drawing/2014/main" id="{85E73E21-DB4B-4240-679A-8F337667E721}"/>
              </a:ext>
            </a:extLst>
          </p:cNvPr>
          <p:cNvCxnSpPr>
            <a:cxnSpLocks/>
          </p:cNvCxnSpPr>
          <p:nvPr/>
        </p:nvCxnSpPr>
        <p:spPr>
          <a:xfrm>
            <a:off x="2711658" y="2106738"/>
            <a:ext cx="0" cy="3510390"/>
          </a:xfrm>
          <a:prstGeom prst="straightConnector1">
            <a:avLst/>
          </a:prstGeom>
          <a:ln w="28575">
            <a:solidFill>
              <a:srgbClr val="0079B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35EFAE8-25FB-6937-7709-95DDA618E8DE}"/>
              </a:ext>
            </a:extLst>
          </p:cNvPr>
          <p:cNvSpPr txBox="1"/>
          <p:nvPr/>
        </p:nvSpPr>
        <p:spPr>
          <a:xfrm>
            <a:off x="2381036" y="4431872"/>
            <a:ext cx="346249" cy="1185256"/>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dédié</a:t>
            </a:r>
          </a:p>
        </p:txBody>
      </p:sp>
      <p:cxnSp>
        <p:nvCxnSpPr>
          <p:cNvPr id="6" name="Straight Arrow Connector 5">
            <a:extLst>
              <a:ext uri="{FF2B5EF4-FFF2-40B4-BE49-F238E27FC236}">
                <a16:creationId xmlns:a16="http://schemas.microsoft.com/office/drawing/2014/main" id="{871D9415-BB70-4E3F-E02E-A32A88940B65}"/>
              </a:ext>
            </a:extLst>
          </p:cNvPr>
          <p:cNvCxnSpPr>
            <a:cxnSpLocks/>
          </p:cNvCxnSpPr>
          <p:nvPr/>
        </p:nvCxnSpPr>
        <p:spPr>
          <a:xfrm flipH="1">
            <a:off x="2845924" y="5693682"/>
            <a:ext cx="5709130" cy="0"/>
          </a:xfrm>
          <a:prstGeom prst="straightConnector1">
            <a:avLst/>
          </a:prstGeom>
          <a:ln w="28575">
            <a:solidFill>
              <a:srgbClr val="0079B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6FF9B85-4396-BCAF-D5C9-4A7CB9971DCE}"/>
              </a:ext>
            </a:extLst>
          </p:cNvPr>
          <p:cNvSpPr txBox="1"/>
          <p:nvPr/>
        </p:nvSpPr>
        <p:spPr>
          <a:xfrm>
            <a:off x="2379150" y="2106737"/>
            <a:ext cx="338554" cy="3510389"/>
          </a:xfrm>
          <a:prstGeom prst="rect">
            <a:avLst/>
          </a:prstGeom>
          <a:noFill/>
          <a:ln>
            <a:noFill/>
          </a:ln>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000" b="0" i="0" u="none" strike="noStrike" cap="none" normalizeH="0" baseline="0" noProof="0">
                <a:ln>
                  <a:noFill/>
                </a:ln>
                <a:solidFill>
                  <a:srgbClr val="0079B7"/>
                </a:solidFill>
                <a:effectLst/>
                <a:uLnTx/>
                <a:uFillTx/>
                <a:latin typeface="Roboto" panose="02000000000000000000" pitchFamily="2" charset="0"/>
                <a:ea typeface="Roboto"/>
                <a:cs typeface="Roboto" panose="02000000000000000000" pitchFamily="2" charset="0"/>
              </a:rPr>
              <a:t>Accès &amp; contrôle</a:t>
            </a:r>
          </a:p>
        </p:txBody>
      </p:sp>
      <p:sp>
        <p:nvSpPr>
          <p:cNvPr id="8" name="TextBox 7">
            <a:extLst>
              <a:ext uri="{FF2B5EF4-FFF2-40B4-BE49-F238E27FC236}">
                <a16:creationId xmlns:a16="http://schemas.microsoft.com/office/drawing/2014/main" id="{A619ADC9-59AA-F2D3-7B8F-91A5881DF725}"/>
              </a:ext>
            </a:extLst>
          </p:cNvPr>
          <p:cNvSpPr txBox="1"/>
          <p:nvPr/>
        </p:nvSpPr>
        <p:spPr>
          <a:xfrm>
            <a:off x="2381036" y="2106738"/>
            <a:ext cx="346249" cy="918102"/>
          </a:xfrm>
          <a:prstGeom prst="rect">
            <a:avLst/>
          </a:prstGeom>
          <a:noFill/>
        </p:spPr>
        <p:txBody>
          <a:bodyPr vert="vert270"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anose="02000000000000000000" pitchFamily="2" charset="0"/>
                <a:ea typeface="Roboto"/>
                <a:cs typeface="Roboto" panose="02000000000000000000" pitchFamily="2" charset="0"/>
              </a:rPr>
              <a:t>partagé</a:t>
            </a:r>
          </a:p>
        </p:txBody>
      </p:sp>
      <p:sp>
        <p:nvSpPr>
          <p:cNvPr id="9" name="TextBox 8">
            <a:extLst>
              <a:ext uri="{FF2B5EF4-FFF2-40B4-BE49-F238E27FC236}">
                <a16:creationId xmlns:a16="http://schemas.microsoft.com/office/drawing/2014/main" id="{8E175550-A1B1-DADE-E1FB-1174E7780B47}"/>
              </a:ext>
            </a:extLst>
          </p:cNvPr>
          <p:cNvSpPr txBox="1"/>
          <p:nvPr/>
        </p:nvSpPr>
        <p:spPr>
          <a:xfrm>
            <a:off x="2875332" y="5724924"/>
            <a:ext cx="1603530" cy="25391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Client</a:t>
            </a:r>
          </a:p>
        </p:txBody>
      </p:sp>
      <p:sp>
        <p:nvSpPr>
          <p:cNvPr id="10" name="TextBox 9">
            <a:extLst>
              <a:ext uri="{FF2B5EF4-FFF2-40B4-BE49-F238E27FC236}">
                <a16:creationId xmlns:a16="http://schemas.microsoft.com/office/drawing/2014/main" id="{19C975F0-B713-8E3B-776C-6F5A93EA7D14}"/>
              </a:ext>
            </a:extLst>
          </p:cNvPr>
          <p:cNvSpPr txBox="1"/>
          <p:nvPr/>
        </p:nvSpPr>
        <p:spPr>
          <a:xfrm>
            <a:off x="6512165" y="5724924"/>
            <a:ext cx="2105871" cy="253916"/>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Fournisseur de services</a:t>
            </a:r>
          </a:p>
        </p:txBody>
      </p:sp>
      <p:sp>
        <p:nvSpPr>
          <p:cNvPr id="11" name="TextBox 10">
            <a:extLst>
              <a:ext uri="{FF2B5EF4-FFF2-40B4-BE49-F238E27FC236}">
                <a16:creationId xmlns:a16="http://schemas.microsoft.com/office/drawing/2014/main" id="{19462D58-1D0A-BD1F-FB2A-41D0AF55EED6}"/>
              </a:ext>
            </a:extLst>
          </p:cNvPr>
          <p:cNvSpPr txBox="1"/>
          <p:nvPr/>
        </p:nvSpPr>
        <p:spPr>
          <a:xfrm>
            <a:off x="2845925" y="5746956"/>
            <a:ext cx="590810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00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Location &amp; Management</a:t>
            </a:r>
          </a:p>
        </p:txBody>
      </p:sp>
      <p:grpSp>
        <p:nvGrpSpPr>
          <p:cNvPr id="12" name="Group 11">
            <a:extLst>
              <a:ext uri="{FF2B5EF4-FFF2-40B4-BE49-F238E27FC236}">
                <a16:creationId xmlns:a16="http://schemas.microsoft.com/office/drawing/2014/main" id="{21A2153C-A5FA-C691-CFA5-AE886D2B24B3}"/>
              </a:ext>
            </a:extLst>
          </p:cNvPr>
          <p:cNvGrpSpPr/>
          <p:nvPr/>
        </p:nvGrpSpPr>
        <p:grpSpPr>
          <a:xfrm>
            <a:off x="2709693" y="2069798"/>
            <a:ext cx="5845362" cy="3623885"/>
            <a:chOff x="2096634" y="1473828"/>
            <a:chExt cx="7793816" cy="4831847"/>
          </a:xfrm>
        </p:grpSpPr>
        <p:grpSp>
          <p:nvGrpSpPr>
            <p:cNvPr id="13" name="Group 12">
              <a:extLst>
                <a:ext uri="{FF2B5EF4-FFF2-40B4-BE49-F238E27FC236}">
                  <a16:creationId xmlns:a16="http://schemas.microsoft.com/office/drawing/2014/main" id="{010629F1-0757-EE5C-AC38-AE7EB946D1BF}"/>
                </a:ext>
              </a:extLst>
            </p:cNvPr>
            <p:cNvGrpSpPr/>
            <p:nvPr/>
          </p:nvGrpSpPr>
          <p:grpSpPr>
            <a:xfrm>
              <a:off x="2096634" y="3027141"/>
              <a:ext cx="7793816" cy="1625549"/>
              <a:chOff x="2096633" y="3027141"/>
              <a:chExt cx="8059121" cy="1625549"/>
            </a:xfrm>
          </p:grpSpPr>
          <p:cxnSp>
            <p:nvCxnSpPr>
              <p:cNvPr id="15" name="Straight Connector 14">
                <a:extLst>
                  <a:ext uri="{FF2B5EF4-FFF2-40B4-BE49-F238E27FC236}">
                    <a16:creationId xmlns:a16="http://schemas.microsoft.com/office/drawing/2014/main" id="{D5D7E1B1-DB42-FFCC-9B74-5B8747123E5A}"/>
                  </a:ext>
                </a:extLst>
              </p:cNvPr>
              <p:cNvCxnSpPr>
                <a:cxnSpLocks/>
              </p:cNvCxnSpPr>
              <p:nvPr/>
            </p:nvCxnSpPr>
            <p:spPr>
              <a:xfrm>
                <a:off x="2096633" y="4652690"/>
                <a:ext cx="8059121" cy="0"/>
              </a:xfrm>
              <a:prstGeom prst="line">
                <a:avLst/>
              </a:prstGeom>
              <a:ln>
                <a:solidFill>
                  <a:srgbClr val="0079B7"/>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5432F2-60E9-4482-2E30-1F660F110F5E}"/>
                  </a:ext>
                </a:extLst>
              </p:cNvPr>
              <p:cNvCxnSpPr>
                <a:cxnSpLocks/>
              </p:cNvCxnSpPr>
              <p:nvPr/>
            </p:nvCxnSpPr>
            <p:spPr>
              <a:xfrm>
                <a:off x="2096633" y="3027141"/>
                <a:ext cx="8059121" cy="0"/>
              </a:xfrm>
              <a:prstGeom prst="line">
                <a:avLst/>
              </a:prstGeom>
              <a:ln>
                <a:solidFill>
                  <a:srgbClr val="0079B7"/>
                </a:solidFill>
                <a:prstDash val="solid"/>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1F0AFBA8-00DD-208C-FA1D-B3622778BBCF}"/>
                </a:ext>
              </a:extLst>
            </p:cNvPr>
            <p:cNvCxnSpPr>
              <a:cxnSpLocks/>
            </p:cNvCxnSpPr>
            <p:nvPr/>
          </p:nvCxnSpPr>
          <p:spPr>
            <a:xfrm>
              <a:off x="6237953" y="1473828"/>
              <a:ext cx="0" cy="4831847"/>
            </a:xfrm>
            <a:prstGeom prst="line">
              <a:avLst/>
            </a:prstGeom>
            <a:ln>
              <a:solidFill>
                <a:srgbClr val="0079B7"/>
              </a:solidFill>
              <a:prstDash val="solid"/>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8C8B6485-6944-C641-3341-DBD6CEFBCD21}"/>
              </a:ext>
            </a:extLst>
          </p:cNvPr>
          <p:cNvGrpSpPr/>
          <p:nvPr/>
        </p:nvGrpSpPr>
        <p:grpSpPr>
          <a:xfrm>
            <a:off x="2777199" y="4361355"/>
            <a:ext cx="3126838" cy="1429475"/>
            <a:chOff x="2186642" y="4529238"/>
            <a:chExt cx="4169117" cy="1905967"/>
          </a:xfrm>
        </p:grpSpPr>
        <p:grpSp>
          <p:nvGrpSpPr>
            <p:cNvPr id="18" name="Group 17">
              <a:extLst>
                <a:ext uri="{FF2B5EF4-FFF2-40B4-BE49-F238E27FC236}">
                  <a16:creationId xmlns:a16="http://schemas.microsoft.com/office/drawing/2014/main" id="{7AFC75AA-D39A-E603-957B-8811B51C425F}"/>
                </a:ext>
              </a:extLst>
            </p:cNvPr>
            <p:cNvGrpSpPr/>
            <p:nvPr/>
          </p:nvGrpSpPr>
          <p:grpSpPr>
            <a:xfrm>
              <a:off x="2186642" y="4529238"/>
              <a:ext cx="4169117" cy="1669842"/>
              <a:chOff x="2186642" y="4529238"/>
              <a:chExt cx="4169117" cy="1669842"/>
            </a:xfrm>
          </p:grpSpPr>
          <p:sp>
            <p:nvSpPr>
              <p:cNvPr id="20" name="TextBox 19">
                <a:extLst>
                  <a:ext uri="{FF2B5EF4-FFF2-40B4-BE49-F238E27FC236}">
                    <a16:creationId xmlns:a16="http://schemas.microsoft.com/office/drawing/2014/main" id="{062D3CCE-0A39-8640-5B98-B38ADD3D3393}"/>
                  </a:ext>
                </a:extLst>
              </p:cNvPr>
              <p:cNvSpPr txBox="1"/>
              <p:nvPr/>
            </p:nvSpPr>
            <p:spPr>
              <a:xfrm>
                <a:off x="2186642" y="4529238"/>
                <a:ext cx="416911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a:t>
                </a:r>
                <a:r>
                  <a:rPr kumimoji="0" lang="fr-BE" sz="90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privé</a:t>
                </a:r>
                <a:r>
                  <a:rPr kumimoji="0" lang="fr-BE"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(sur site + internalisé/externalisé)</a:t>
                </a:r>
              </a:p>
            </p:txBody>
          </p:sp>
          <p:sp>
            <p:nvSpPr>
              <p:cNvPr id="21" name="Rectangle 20">
                <a:extLst>
                  <a:ext uri="{FF2B5EF4-FFF2-40B4-BE49-F238E27FC236}">
                    <a16:creationId xmlns:a16="http://schemas.microsoft.com/office/drawing/2014/main" id="{AC8693D4-715D-C644-64F2-BFE9BECBD85C}"/>
                  </a:ext>
                </a:extLst>
              </p:cNvPr>
              <p:cNvSpPr/>
              <p:nvPr/>
            </p:nvSpPr>
            <p:spPr>
              <a:xfrm>
                <a:off x="2748215" y="5033696"/>
                <a:ext cx="2781533" cy="1165384"/>
              </a:xfrm>
              <a:prstGeom prst="rect">
                <a:avLst/>
              </a:prstGeom>
              <a:solidFill>
                <a:schemeClr val="bg1"/>
              </a:solidFill>
              <a:ln w="12700">
                <a:solidFill>
                  <a:srgbClr val="4EA72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22" name="Graphic 21" descr="User with solid fill">
                <a:extLst>
                  <a:ext uri="{FF2B5EF4-FFF2-40B4-BE49-F238E27FC236}">
                    <a16:creationId xmlns:a16="http://schemas.microsoft.com/office/drawing/2014/main" id="{90266711-2805-3E8B-2B1B-AEAF485AFD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27172" y="5619556"/>
                <a:ext cx="525333" cy="525333"/>
              </a:xfrm>
              <a:prstGeom prst="rect">
                <a:avLst/>
              </a:prstGeom>
            </p:spPr>
          </p:pic>
          <p:pic>
            <p:nvPicPr>
              <p:cNvPr id="23" name="Graphic 22" descr="User with solid fill">
                <a:extLst>
                  <a:ext uri="{FF2B5EF4-FFF2-40B4-BE49-F238E27FC236}">
                    <a16:creationId xmlns:a16="http://schemas.microsoft.com/office/drawing/2014/main" id="{20AF6174-F462-98A3-5130-E8F266B611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27172" y="5092841"/>
                <a:ext cx="525333" cy="525333"/>
              </a:xfrm>
              <a:prstGeom prst="rect">
                <a:avLst/>
              </a:prstGeom>
            </p:spPr>
          </p:pic>
          <p:pic>
            <p:nvPicPr>
              <p:cNvPr id="24" name="Graphic 23" descr="User with solid fill">
                <a:extLst>
                  <a:ext uri="{FF2B5EF4-FFF2-40B4-BE49-F238E27FC236}">
                    <a16:creationId xmlns:a16="http://schemas.microsoft.com/office/drawing/2014/main" id="{B0FE7C20-5FBB-0C7A-B663-E808A5FFC6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95157" y="5619556"/>
                <a:ext cx="525333" cy="525333"/>
              </a:xfrm>
              <a:prstGeom prst="rect">
                <a:avLst/>
              </a:prstGeom>
            </p:spPr>
          </p:pic>
          <p:pic>
            <p:nvPicPr>
              <p:cNvPr id="25" name="Graphic 24" descr="User with solid fill">
                <a:extLst>
                  <a:ext uri="{FF2B5EF4-FFF2-40B4-BE49-F238E27FC236}">
                    <a16:creationId xmlns:a16="http://schemas.microsoft.com/office/drawing/2014/main" id="{2F9A0DAB-21B3-332E-D115-34BAED36F2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95157" y="5092841"/>
                <a:ext cx="525333" cy="525333"/>
              </a:xfrm>
              <a:prstGeom prst="rect">
                <a:avLst/>
              </a:prstGeom>
            </p:spPr>
          </p:pic>
          <p:cxnSp>
            <p:nvCxnSpPr>
              <p:cNvPr id="26" name="Straight Arrow Connector 25">
                <a:extLst>
                  <a:ext uri="{FF2B5EF4-FFF2-40B4-BE49-F238E27FC236}">
                    <a16:creationId xmlns:a16="http://schemas.microsoft.com/office/drawing/2014/main" id="{40E5BD94-D9DF-BD55-6573-FB2A0E50D5C1}"/>
                  </a:ext>
                </a:extLst>
              </p:cNvPr>
              <p:cNvCxnSpPr>
                <a:cxnSpLocks/>
              </p:cNvCxnSpPr>
              <p:nvPr/>
            </p:nvCxnSpPr>
            <p:spPr>
              <a:xfrm>
                <a:off x="3304992" y="5892685"/>
                <a:ext cx="482695" cy="19988"/>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7A082A4F-F653-86DA-B09D-8873BB5C7757}"/>
                  </a:ext>
                </a:extLst>
              </p:cNvPr>
              <p:cNvCxnSpPr>
                <a:cxnSpLocks/>
              </p:cNvCxnSpPr>
              <p:nvPr/>
            </p:nvCxnSpPr>
            <p:spPr>
              <a:xfrm>
                <a:off x="3320490" y="5387340"/>
                <a:ext cx="726843" cy="248621"/>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CD420DA4-91E5-F842-B357-6120CD421CE5}"/>
                  </a:ext>
                </a:extLst>
              </p:cNvPr>
              <p:cNvCxnSpPr>
                <a:cxnSpLocks/>
              </p:cNvCxnSpPr>
              <p:nvPr/>
            </p:nvCxnSpPr>
            <p:spPr>
              <a:xfrm flipV="1">
                <a:off x="4543480" y="5879143"/>
                <a:ext cx="592479" cy="59438"/>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2D35063C-5B10-1887-699D-C0B528E48D6E}"/>
                  </a:ext>
                </a:extLst>
              </p:cNvPr>
              <p:cNvCxnSpPr>
                <a:cxnSpLocks/>
                <a:endCxn id="23" idx="1"/>
              </p:cNvCxnSpPr>
              <p:nvPr/>
            </p:nvCxnSpPr>
            <p:spPr>
              <a:xfrm flipV="1">
                <a:off x="4393765" y="5355508"/>
                <a:ext cx="733407" cy="379495"/>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44978223-FAC9-D6DB-C857-ED07A289EC7E}"/>
                  </a:ext>
                </a:extLst>
              </p:cNvPr>
              <p:cNvSpPr txBox="1"/>
              <p:nvPr/>
            </p:nvSpPr>
            <p:spPr>
              <a:xfrm>
                <a:off x="2709849" y="5040602"/>
                <a:ext cx="302731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825" b="1" i="0" u="none" strike="noStrike" cap="none" normalizeH="0" baseline="0" noProof="0" dirty="0">
                    <a:ln>
                      <a:noFill/>
                    </a:ln>
                    <a:solidFill>
                      <a:srgbClr val="4EA72E"/>
                    </a:solidFill>
                    <a:effectLst/>
                    <a:uLnTx/>
                    <a:uFillTx/>
                    <a:latin typeface="Roboto" pitchFamily="2" charset="0"/>
                    <a:ea typeface="Roboto"/>
                    <a:cs typeface="Arial" panose="020B0604020202020204" pitchFamily="34" charset="0"/>
                  </a:rPr>
                  <a:t>Organisation A</a:t>
                </a:r>
              </a:p>
            </p:txBody>
          </p:sp>
        </p:grpSp>
        <p:pic>
          <p:nvPicPr>
            <p:cNvPr id="19" name="Graphic 18" descr="Cloud outline">
              <a:extLst>
                <a:ext uri="{FF2B5EF4-FFF2-40B4-BE49-F238E27FC236}">
                  <a16:creationId xmlns:a16="http://schemas.microsoft.com/office/drawing/2014/main" id="{DA12F7A2-A2D8-2EFF-175E-F767C5FE78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40476" y="5151930"/>
              <a:ext cx="1283275" cy="1283275"/>
            </a:xfrm>
            <a:prstGeom prst="rect">
              <a:avLst/>
            </a:prstGeom>
          </p:spPr>
        </p:pic>
      </p:grpSp>
      <p:grpSp>
        <p:nvGrpSpPr>
          <p:cNvPr id="31" name="Group 30">
            <a:extLst>
              <a:ext uri="{FF2B5EF4-FFF2-40B4-BE49-F238E27FC236}">
                <a16:creationId xmlns:a16="http://schemas.microsoft.com/office/drawing/2014/main" id="{FFA44633-99DF-0DC1-9CB9-AB2C75F2DD66}"/>
              </a:ext>
            </a:extLst>
          </p:cNvPr>
          <p:cNvGrpSpPr/>
          <p:nvPr/>
        </p:nvGrpSpPr>
        <p:grpSpPr>
          <a:xfrm>
            <a:off x="2727285" y="3114247"/>
            <a:ext cx="3126838" cy="1471113"/>
            <a:chOff x="2081723" y="3077946"/>
            <a:chExt cx="4169117" cy="1730952"/>
          </a:xfrm>
        </p:grpSpPr>
        <p:sp>
          <p:nvSpPr>
            <p:cNvPr id="32" name="TextBox 31">
              <a:extLst>
                <a:ext uri="{FF2B5EF4-FFF2-40B4-BE49-F238E27FC236}">
                  <a16:creationId xmlns:a16="http://schemas.microsoft.com/office/drawing/2014/main" id="{76FCE904-0BDA-A841-525F-116CC4DD2ECA}"/>
                </a:ext>
              </a:extLst>
            </p:cNvPr>
            <p:cNvSpPr txBox="1"/>
            <p:nvPr/>
          </p:nvSpPr>
          <p:spPr>
            <a:xfrm>
              <a:off x="2081723" y="3077946"/>
              <a:ext cx="4169117" cy="307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communautaire</a:t>
              </a:r>
              <a:r>
                <a:rPr kumimoji="0" lang="fr-BE"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(sur site + internalisé/externalisé)</a:t>
              </a:r>
            </a:p>
          </p:txBody>
        </p:sp>
        <p:sp>
          <p:nvSpPr>
            <p:cNvPr id="33" name="Rectangle 32">
              <a:extLst>
                <a:ext uri="{FF2B5EF4-FFF2-40B4-BE49-F238E27FC236}">
                  <a16:creationId xmlns:a16="http://schemas.microsoft.com/office/drawing/2014/main" id="{B04936B0-ECE2-7355-FDFD-DFE6BCC9E37A}"/>
                </a:ext>
              </a:extLst>
            </p:cNvPr>
            <p:cNvSpPr/>
            <p:nvPr/>
          </p:nvSpPr>
          <p:spPr>
            <a:xfrm>
              <a:off x="2709848" y="3505689"/>
              <a:ext cx="3027310" cy="1063142"/>
            </a:xfrm>
            <a:prstGeom prst="rect">
              <a:avLst/>
            </a:prstGeom>
            <a:noFill/>
            <a:ln w="12700">
              <a:solidFill>
                <a:schemeClr val="tx2">
                  <a:lumMod val="90000"/>
                  <a:lumOff val="10000"/>
                </a:schemeClr>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34" name="Graphic 33" descr="Cloud outline">
              <a:extLst>
                <a:ext uri="{FF2B5EF4-FFF2-40B4-BE49-F238E27FC236}">
                  <a16:creationId xmlns:a16="http://schemas.microsoft.com/office/drawing/2014/main" id="{95281EDE-CD54-0935-C641-76A146AF44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43555" y="3525623"/>
              <a:ext cx="1283275" cy="1283275"/>
            </a:xfrm>
            <a:prstGeom prst="rect">
              <a:avLst/>
            </a:prstGeom>
          </p:spPr>
        </p:pic>
        <p:sp>
          <p:nvSpPr>
            <p:cNvPr id="35" name="Rectangle 34">
              <a:extLst>
                <a:ext uri="{FF2B5EF4-FFF2-40B4-BE49-F238E27FC236}">
                  <a16:creationId xmlns:a16="http://schemas.microsoft.com/office/drawing/2014/main" id="{4B638A08-3BBA-F4AE-6280-BB63E23CF468}"/>
                </a:ext>
              </a:extLst>
            </p:cNvPr>
            <p:cNvSpPr/>
            <p:nvPr/>
          </p:nvSpPr>
          <p:spPr>
            <a:xfrm>
              <a:off x="5424800" y="3606538"/>
              <a:ext cx="522889" cy="387107"/>
            </a:xfrm>
            <a:prstGeom prst="rect">
              <a:avLst/>
            </a:prstGeom>
            <a:solidFill>
              <a:schemeClr val="bg1"/>
            </a:solidFill>
            <a:ln w="12700">
              <a:solidFill>
                <a:schemeClr val="tx2">
                  <a:lumMod val="25000"/>
                  <a:lumOff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36" name="Graphic 35" descr="Users with solid fill">
              <a:extLst>
                <a:ext uri="{FF2B5EF4-FFF2-40B4-BE49-F238E27FC236}">
                  <a16:creationId xmlns:a16="http://schemas.microsoft.com/office/drawing/2014/main" id="{B6F11377-606C-FE8B-B6AB-F52F1BF5C4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9409" y="3585586"/>
              <a:ext cx="432562" cy="432562"/>
            </a:xfrm>
            <a:prstGeom prst="rect">
              <a:avLst/>
            </a:prstGeom>
          </p:spPr>
        </p:pic>
        <p:sp>
          <p:nvSpPr>
            <p:cNvPr id="37" name="Rectangle 36">
              <a:extLst>
                <a:ext uri="{FF2B5EF4-FFF2-40B4-BE49-F238E27FC236}">
                  <a16:creationId xmlns:a16="http://schemas.microsoft.com/office/drawing/2014/main" id="{9118CA2F-B2A5-F1F0-3D88-5FF315A0EFF8}"/>
                </a:ext>
              </a:extLst>
            </p:cNvPr>
            <p:cNvSpPr/>
            <p:nvPr/>
          </p:nvSpPr>
          <p:spPr>
            <a:xfrm>
              <a:off x="2391215" y="3631041"/>
              <a:ext cx="522889" cy="387107"/>
            </a:xfrm>
            <a:prstGeom prst="rect">
              <a:avLst/>
            </a:prstGeom>
            <a:solidFill>
              <a:schemeClr val="bg1"/>
            </a:solidFill>
            <a:ln w="12700">
              <a:solidFill>
                <a:schemeClr val="tx2">
                  <a:lumMod val="75000"/>
                  <a:lumOff val="2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38" name="Graphic 37" descr="Users with solid fill">
              <a:extLst>
                <a:ext uri="{FF2B5EF4-FFF2-40B4-BE49-F238E27FC236}">
                  <a16:creationId xmlns:a16="http://schemas.microsoft.com/office/drawing/2014/main" id="{78DCAE61-2CBF-EFD1-5FA0-31EAE3FE35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36378" y="3603623"/>
              <a:ext cx="432562" cy="432562"/>
            </a:xfrm>
            <a:prstGeom prst="rect">
              <a:avLst/>
            </a:prstGeom>
          </p:spPr>
        </p:pic>
        <p:cxnSp>
          <p:nvCxnSpPr>
            <p:cNvPr id="39" name="Straight Arrow Connector 38">
              <a:extLst>
                <a:ext uri="{FF2B5EF4-FFF2-40B4-BE49-F238E27FC236}">
                  <a16:creationId xmlns:a16="http://schemas.microsoft.com/office/drawing/2014/main" id="{304DB88F-D2BC-966A-BC8A-73F3D03C3C6F}"/>
                </a:ext>
              </a:extLst>
            </p:cNvPr>
            <p:cNvCxnSpPr>
              <a:cxnSpLocks/>
            </p:cNvCxnSpPr>
            <p:nvPr/>
          </p:nvCxnSpPr>
          <p:spPr>
            <a:xfrm>
              <a:off x="2850191" y="3705320"/>
              <a:ext cx="1197142" cy="312340"/>
            </a:xfrm>
            <a:prstGeom prst="straightConnector1">
              <a:avLst/>
            </a:prstGeom>
            <a:ln>
              <a:solidFill>
                <a:srgbClr val="215F9A"/>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0425CC0-315B-C651-8190-1E6EA977DF31}"/>
                </a:ext>
              </a:extLst>
            </p:cNvPr>
            <p:cNvCxnSpPr>
              <a:cxnSpLocks/>
            </p:cNvCxnSpPr>
            <p:nvPr/>
          </p:nvCxnSpPr>
          <p:spPr>
            <a:xfrm flipV="1">
              <a:off x="4369945" y="3674840"/>
              <a:ext cx="1121435" cy="448052"/>
            </a:xfrm>
            <a:prstGeom prst="straightConnector1">
              <a:avLst/>
            </a:prstGeom>
            <a:ln>
              <a:solidFill>
                <a:srgbClr val="A6CAEC"/>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41" name="Rectangle 40">
              <a:extLst>
                <a:ext uri="{FF2B5EF4-FFF2-40B4-BE49-F238E27FC236}">
                  <a16:creationId xmlns:a16="http://schemas.microsoft.com/office/drawing/2014/main" id="{C8F98AAD-570A-A1F5-7A5A-0B9558B1D360}"/>
                </a:ext>
              </a:extLst>
            </p:cNvPr>
            <p:cNvSpPr/>
            <p:nvPr/>
          </p:nvSpPr>
          <p:spPr>
            <a:xfrm>
              <a:off x="5424800" y="4072273"/>
              <a:ext cx="522889" cy="387107"/>
            </a:xfrm>
            <a:prstGeom prst="rect">
              <a:avLst/>
            </a:prstGeom>
            <a:solidFill>
              <a:schemeClr val="bg1"/>
            </a:solidFill>
            <a:ln w="12700">
              <a:solidFill>
                <a:schemeClr val="tx2">
                  <a:lumMod val="10000"/>
                  <a:lumOff val="9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42" name="Graphic 41" descr="Users with solid fill">
              <a:extLst>
                <a:ext uri="{FF2B5EF4-FFF2-40B4-BE49-F238E27FC236}">
                  <a16:creationId xmlns:a16="http://schemas.microsoft.com/office/drawing/2014/main" id="{6F989CB1-923F-4698-64A6-C74AA154A2F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69409" y="4051321"/>
              <a:ext cx="432562" cy="432562"/>
            </a:xfrm>
            <a:prstGeom prst="rect">
              <a:avLst/>
            </a:prstGeom>
          </p:spPr>
        </p:pic>
        <p:sp>
          <p:nvSpPr>
            <p:cNvPr id="43" name="Rectangle 42">
              <a:extLst>
                <a:ext uri="{FF2B5EF4-FFF2-40B4-BE49-F238E27FC236}">
                  <a16:creationId xmlns:a16="http://schemas.microsoft.com/office/drawing/2014/main" id="{E795A896-5D90-A9FB-A6F6-AA697AE198C6}"/>
                </a:ext>
              </a:extLst>
            </p:cNvPr>
            <p:cNvSpPr/>
            <p:nvPr/>
          </p:nvSpPr>
          <p:spPr>
            <a:xfrm>
              <a:off x="2391215" y="4096776"/>
              <a:ext cx="522889" cy="387107"/>
            </a:xfrm>
            <a:prstGeom prst="rect">
              <a:avLst/>
            </a:prstGeom>
            <a:solidFill>
              <a:schemeClr val="bg1"/>
            </a:solidFill>
            <a:ln w="12700">
              <a:solidFill>
                <a:schemeClr val="tx2">
                  <a:lumMod val="50000"/>
                  <a:lumOff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44" name="Graphic 43" descr="Users with solid fill">
              <a:extLst>
                <a:ext uri="{FF2B5EF4-FFF2-40B4-BE49-F238E27FC236}">
                  <a16:creationId xmlns:a16="http://schemas.microsoft.com/office/drawing/2014/main" id="{B1875C82-7978-1422-C803-D359AB5F56F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436378" y="4069358"/>
              <a:ext cx="432562" cy="432562"/>
            </a:xfrm>
            <a:prstGeom prst="rect">
              <a:avLst/>
            </a:prstGeom>
          </p:spPr>
        </p:pic>
        <p:cxnSp>
          <p:nvCxnSpPr>
            <p:cNvPr id="45" name="Straight Arrow Connector 44">
              <a:extLst>
                <a:ext uri="{FF2B5EF4-FFF2-40B4-BE49-F238E27FC236}">
                  <a16:creationId xmlns:a16="http://schemas.microsoft.com/office/drawing/2014/main" id="{143525B5-6D16-296D-78BF-50A4AD83D741}"/>
                </a:ext>
              </a:extLst>
            </p:cNvPr>
            <p:cNvCxnSpPr>
              <a:cxnSpLocks/>
            </p:cNvCxnSpPr>
            <p:nvPr/>
          </p:nvCxnSpPr>
          <p:spPr>
            <a:xfrm flipV="1">
              <a:off x="2819020" y="4276599"/>
              <a:ext cx="949078" cy="129546"/>
            </a:xfrm>
            <a:prstGeom prst="straightConnector1">
              <a:avLst/>
            </a:prstGeom>
            <a:ln>
              <a:solidFill>
                <a:srgbClr val="4E95D9"/>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F31FB074-1F2C-9D4E-E270-CF10ADA8F7C6}"/>
                </a:ext>
              </a:extLst>
            </p:cNvPr>
            <p:cNvCxnSpPr>
              <a:cxnSpLocks/>
            </p:cNvCxnSpPr>
            <p:nvPr/>
          </p:nvCxnSpPr>
          <p:spPr>
            <a:xfrm>
              <a:off x="4583167" y="4319683"/>
              <a:ext cx="908213" cy="73430"/>
            </a:xfrm>
            <a:prstGeom prst="straightConnector1">
              <a:avLst/>
            </a:prstGeom>
            <a:ln>
              <a:solidFill>
                <a:srgbClr val="DCEAF7"/>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7F2A26F5-44DA-BED6-EC2C-39F4BEFE7C3B}"/>
                </a:ext>
              </a:extLst>
            </p:cNvPr>
            <p:cNvSpPr txBox="1"/>
            <p:nvPr/>
          </p:nvSpPr>
          <p:spPr>
            <a:xfrm>
              <a:off x="2709850" y="3508529"/>
              <a:ext cx="302731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825" b="1" i="0" u="none" strike="noStrike" cap="none" normalizeH="0" baseline="0" noProof="0">
                  <a:ln>
                    <a:noFill/>
                  </a:ln>
                  <a:solidFill>
                    <a:srgbClr val="0E2841">
                      <a:lumMod val="90000"/>
                      <a:lumOff val="10000"/>
                    </a:srgbClr>
                  </a:solidFill>
                  <a:effectLst/>
                  <a:uLnTx/>
                  <a:uFillTx/>
                  <a:latin typeface="Roboto" pitchFamily="2" charset="0"/>
                  <a:ea typeface="Roboto"/>
                  <a:cs typeface="Arial" panose="020B0604020202020204" pitchFamily="34" charset="0"/>
                </a:rPr>
                <a:t>Communité X</a:t>
              </a:r>
            </a:p>
          </p:txBody>
        </p:sp>
      </p:grpSp>
      <p:grpSp>
        <p:nvGrpSpPr>
          <p:cNvPr id="48" name="Group 47">
            <a:extLst>
              <a:ext uri="{FF2B5EF4-FFF2-40B4-BE49-F238E27FC236}">
                <a16:creationId xmlns:a16="http://schemas.microsoft.com/office/drawing/2014/main" id="{C8DAFCB7-CF2A-6F5A-0D9C-261782447634}"/>
              </a:ext>
            </a:extLst>
          </p:cNvPr>
          <p:cNvGrpSpPr/>
          <p:nvPr/>
        </p:nvGrpSpPr>
        <p:grpSpPr>
          <a:xfrm>
            <a:off x="5825347" y="3272885"/>
            <a:ext cx="2939159" cy="1178102"/>
            <a:chOff x="6250840" y="3077946"/>
            <a:chExt cx="3918878" cy="1570802"/>
          </a:xfrm>
        </p:grpSpPr>
        <p:grpSp>
          <p:nvGrpSpPr>
            <p:cNvPr id="49" name="Group 48">
              <a:extLst>
                <a:ext uri="{FF2B5EF4-FFF2-40B4-BE49-F238E27FC236}">
                  <a16:creationId xmlns:a16="http://schemas.microsoft.com/office/drawing/2014/main" id="{B49D8D2C-AB5B-291B-62C0-22655F92AF6F}"/>
                </a:ext>
              </a:extLst>
            </p:cNvPr>
            <p:cNvGrpSpPr/>
            <p:nvPr/>
          </p:nvGrpSpPr>
          <p:grpSpPr>
            <a:xfrm>
              <a:off x="6250840" y="3077946"/>
              <a:ext cx="3918878" cy="1531895"/>
              <a:chOff x="6250840" y="3077946"/>
              <a:chExt cx="3918878" cy="1531895"/>
            </a:xfrm>
          </p:grpSpPr>
          <p:sp>
            <p:nvSpPr>
              <p:cNvPr id="51" name="Rectangle 50">
                <a:extLst>
                  <a:ext uri="{FF2B5EF4-FFF2-40B4-BE49-F238E27FC236}">
                    <a16:creationId xmlns:a16="http://schemas.microsoft.com/office/drawing/2014/main" id="{D7ED3E26-C0D8-2092-5DC4-A370D5BA3F36}"/>
                  </a:ext>
                </a:extLst>
              </p:cNvPr>
              <p:cNvSpPr/>
              <p:nvPr/>
            </p:nvSpPr>
            <p:spPr>
              <a:xfrm>
                <a:off x="6559550" y="3397250"/>
                <a:ext cx="1130300" cy="1182370"/>
              </a:xfrm>
              <a:prstGeom prst="rect">
                <a:avLst/>
              </a:prstGeom>
              <a:noFill/>
              <a:ln w="12700">
                <a:solidFill>
                  <a:schemeClr val="tx2">
                    <a:lumMod val="90000"/>
                    <a:lumOff val="10000"/>
                  </a:schemeClr>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52" name="Rectangle 51">
                <a:extLst>
                  <a:ext uri="{FF2B5EF4-FFF2-40B4-BE49-F238E27FC236}">
                    <a16:creationId xmlns:a16="http://schemas.microsoft.com/office/drawing/2014/main" id="{91619314-7EB2-0A7F-3CE1-EAA99DE94339}"/>
                  </a:ext>
                </a:extLst>
              </p:cNvPr>
              <p:cNvSpPr/>
              <p:nvPr/>
            </p:nvSpPr>
            <p:spPr>
              <a:xfrm>
                <a:off x="6476022" y="3578986"/>
                <a:ext cx="522889" cy="387107"/>
              </a:xfrm>
              <a:prstGeom prst="rect">
                <a:avLst/>
              </a:prstGeom>
              <a:solidFill>
                <a:schemeClr val="bg1"/>
              </a:solidFill>
              <a:ln w="12700">
                <a:solidFill>
                  <a:schemeClr val="tx2">
                    <a:lumMod val="75000"/>
                    <a:lumOff val="2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53" name="Graphic 52" descr="Users with solid fill">
                <a:extLst>
                  <a:ext uri="{FF2B5EF4-FFF2-40B4-BE49-F238E27FC236}">
                    <a16:creationId xmlns:a16="http://schemas.microsoft.com/office/drawing/2014/main" id="{6F75163C-B0A2-8F6E-6859-E34745AF09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21185" y="3551568"/>
                <a:ext cx="432562" cy="432562"/>
              </a:xfrm>
              <a:prstGeom prst="rect">
                <a:avLst/>
              </a:prstGeom>
            </p:spPr>
          </p:pic>
          <p:sp>
            <p:nvSpPr>
              <p:cNvPr id="54" name="Rectangle 53">
                <a:extLst>
                  <a:ext uri="{FF2B5EF4-FFF2-40B4-BE49-F238E27FC236}">
                    <a16:creationId xmlns:a16="http://schemas.microsoft.com/office/drawing/2014/main" id="{C0B3E855-01AC-2690-D776-032052FBED18}"/>
                  </a:ext>
                </a:extLst>
              </p:cNvPr>
              <p:cNvSpPr/>
              <p:nvPr/>
            </p:nvSpPr>
            <p:spPr>
              <a:xfrm>
                <a:off x="6476022" y="4044144"/>
                <a:ext cx="522889" cy="387107"/>
              </a:xfrm>
              <a:prstGeom prst="rect">
                <a:avLst/>
              </a:prstGeom>
              <a:solidFill>
                <a:schemeClr val="bg1"/>
              </a:solidFill>
              <a:ln w="12700">
                <a:solidFill>
                  <a:schemeClr val="tx2">
                    <a:lumMod val="50000"/>
                    <a:lumOff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55" name="Graphic 54" descr="Users with solid fill">
                <a:extLst>
                  <a:ext uri="{FF2B5EF4-FFF2-40B4-BE49-F238E27FC236}">
                    <a16:creationId xmlns:a16="http://schemas.microsoft.com/office/drawing/2014/main" id="{1502B1D2-4A48-AEE4-219C-D266BBD95D7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21185" y="4016726"/>
                <a:ext cx="432562" cy="432562"/>
              </a:xfrm>
              <a:prstGeom prst="rect">
                <a:avLst/>
              </a:prstGeom>
            </p:spPr>
          </p:pic>
          <p:cxnSp>
            <p:nvCxnSpPr>
              <p:cNvPr id="56" name="Straight Arrow Connector 55">
                <a:extLst>
                  <a:ext uri="{FF2B5EF4-FFF2-40B4-BE49-F238E27FC236}">
                    <a16:creationId xmlns:a16="http://schemas.microsoft.com/office/drawing/2014/main" id="{D09A96DC-0C14-3300-19F9-8556EECBE44F}"/>
                  </a:ext>
                </a:extLst>
              </p:cNvPr>
              <p:cNvCxnSpPr>
                <a:cxnSpLocks/>
              </p:cNvCxnSpPr>
              <p:nvPr/>
            </p:nvCxnSpPr>
            <p:spPr>
              <a:xfrm flipV="1">
                <a:off x="6941281" y="4024313"/>
                <a:ext cx="1256245" cy="92300"/>
              </a:xfrm>
              <a:prstGeom prst="straightConnector1">
                <a:avLst/>
              </a:prstGeom>
              <a:ln>
                <a:solidFill>
                  <a:srgbClr val="A6CAEC"/>
                </a:solidFill>
                <a:headEnd type="oval" w="med" len="med"/>
                <a:tailEnd type="oval" w="med" len="med"/>
              </a:ln>
            </p:spPr>
            <p:style>
              <a:lnRef idx="1">
                <a:schemeClr val="dk1"/>
              </a:lnRef>
              <a:fillRef idx="0">
                <a:schemeClr val="dk1"/>
              </a:fillRef>
              <a:effectRef idx="0">
                <a:schemeClr val="dk1"/>
              </a:effectRef>
              <a:fontRef idx="minor">
                <a:schemeClr val="tx1"/>
              </a:fontRef>
            </p:style>
          </p:cxnSp>
          <p:pic>
            <p:nvPicPr>
              <p:cNvPr id="57" name="Graphic 56" descr="Cloud outline">
                <a:extLst>
                  <a:ext uri="{FF2B5EF4-FFF2-40B4-BE49-F238E27FC236}">
                    <a16:creationId xmlns:a16="http://schemas.microsoft.com/office/drawing/2014/main" id="{77FDCB66-331C-CA13-383F-D766212C9CC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72944" y="3326566"/>
                <a:ext cx="1283275" cy="1283275"/>
              </a:xfrm>
              <a:prstGeom prst="rect">
                <a:avLst/>
              </a:prstGeom>
            </p:spPr>
          </p:pic>
          <p:sp>
            <p:nvSpPr>
              <p:cNvPr id="58" name="Rectangle 57">
                <a:extLst>
                  <a:ext uri="{FF2B5EF4-FFF2-40B4-BE49-F238E27FC236}">
                    <a16:creationId xmlns:a16="http://schemas.microsoft.com/office/drawing/2014/main" id="{B6FE1F38-EF46-CE11-8D3F-6BF5BFB09F78}"/>
                  </a:ext>
                </a:extLst>
              </p:cNvPr>
              <p:cNvSpPr/>
              <p:nvPr/>
            </p:nvSpPr>
            <p:spPr>
              <a:xfrm>
                <a:off x="8806417" y="4191165"/>
                <a:ext cx="478119" cy="159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59" name="TextBox 58">
                <a:extLst>
                  <a:ext uri="{FF2B5EF4-FFF2-40B4-BE49-F238E27FC236}">
                    <a16:creationId xmlns:a16="http://schemas.microsoft.com/office/drawing/2014/main" id="{382CE688-90BD-63F9-45EC-BD93DE621B00}"/>
                  </a:ext>
                </a:extLst>
              </p:cNvPr>
              <p:cNvSpPr txBox="1"/>
              <p:nvPr/>
            </p:nvSpPr>
            <p:spPr>
              <a:xfrm>
                <a:off x="6250840" y="3077946"/>
                <a:ext cx="3918878" cy="307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communautaire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(hors site + externalisé)</a:t>
                </a:r>
              </a:p>
            </p:txBody>
          </p:sp>
          <p:sp>
            <p:nvSpPr>
              <p:cNvPr id="60" name="Rectangle 59">
                <a:extLst>
                  <a:ext uri="{FF2B5EF4-FFF2-40B4-BE49-F238E27FC236}">
                    <a16:creationId xmlns:a16="http://schemas.microsoft.com/office/drawing/2014/main" id="{284D5913-E51C-90AE-C34B-5AB1644ACED7}"/>
                  </a:ext>
                </a:extLst>
              </p:cNvPr>
              <p:cNvSpPr/>
              <p:nvPr/>
            </p:nvSpPr>
            <p:spPr>
              <a:xfrm>
                <a:off x="7257932" y="4127753"/>
                <a:ext cx="522889" cy="387107"/>
              </a:xfrm>
              <a:prstGeom prst="rect">
                <a:avLst/>
              </a:prstGeom>
              <a:solidFill>
                <a:schemeClr val="bg1"/>
              </a:solidFill>
              <a:ln w="12700">
                <a:solidFill>
                  <a:schemeClr val="tx2">
                    <a:lumMod val="25000"/>
                    <a:lumOff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1" name="Graphic 60" descr="Users with solid fill">
                <a:extLst>
                  <a:ext uri="{FF2B5EF4-FFF2-40B4-BE49-F238E27FC236}">
                    <a16:creationId xmlns:a16="http://schemas.microsoft.com/office/drawing/2014/main" id="{5F56A82D-A32E-A5A1-FDDE-8855CE5B71C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02541" y="4106801"/>
                <a:ext cx="432562" cy="432562"/>
              </a:xfrm>
              <a:prstGeom prst="rect">
                <a:avLst/>
              </a:prstGeom>
            </p:spPr>
          </p:pic>
          <p:sp>
            <p:nvSpPr>
              <p:cNvPr id="62" name="Rectangle 61">
                <a:extLst>
                  <a:ext uri="{FF2B5EF4-FFF2-40B4-BE49-F238E27FC236}">
                    <a16:creationId xmlns:a16="http://schemas.microsoft.com/office/drawing/2014/main" id="{49FF8331-873F-A859-F171-E51FF9AC491B}"/>
                  </a:ext>
                </a:extLst>
              </p:cNvPr>
              <p:cNvSpPr/>
              <p:nvPr/>
            </p:nvSpPr>
            <p:spPr>
              <a:xfrm>
                <a:off x="7261769" y="3471342"/>
                <a:ext cx="522889" cy="387107"/>
              </a:xfrm>
              <a:prstGeom prst="rect">
                <a:avLst/>
              </a:prstGeom>
              <a:solidFill>
                <a:schemeClr val="bg1"/>
              </a:solidFill>
              <a:ln w="12700">
                <a:solidFill>
                  <a:schemeClr val="tx2">
                    <a:lumMod val="10000"/>
                    <a:lumOff val="9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3" name="Graphic 62" descr="Users with solid fill">
                <a:extLst>
                  <a:ext uri="{FF2B5EF4-FFF2-40B4-BE49-F238E27FC236}">
                    <a16:creationId xmlns:a16="http://schemas.microsoft.com/office/drawing/2014/main" id="{D8FC4CBB-EDB2-1D5E-E5E7-06597A7C59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06378" y="3450390"/>
                <a:ext cx="432562" cy="432562"/>
              </a:xfrm>
              <a:prstGeom prst="rect">
                <a:avLst/>
              </a:prstGeom>
            </p:spPr>
          </p:pic>
          <p:sp>
            <p:nvSpPr>
              <p:cNvPr id="64" name="Rectangle 63">
                <a:extLst>
                  <a:ext uri="{FF2B5EF4-FFF2-40B4-BE49-F238E27FC236}">
                    <a16:creationId xmlns:a16="http://schemas.microsoft.com/office/drawing/2014/main" id="{9A88FDA0-CA38-4CB4-AB34-74D301C501E8}"/>
                  </a:ext>
                </a:extLst>
              </p:cNvPr>
              <p:cNvSpPr/>
              <p:nvPr/>
            </p:nvSpPr>
            <p:spPr>
              <a:xfrm>
                <a:off x="8335099" y="3874737"/>
                <a:ext cx="283909"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5" name="Graphic 64" descr="Cloud outline">
                <a:extLst>
                  <a:ext uri="{FF2B5EF4-FFF2-40B4-BE49-F238E27FC236}">
                    <a16:creationId xmlns:a16="http://schemas.microsoft.com/office/drawing/2014/main" id="{3F65F655-FC19-0912-0077-6F77B1CDED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1249" y="3594082"/>
                <a:ext cx="728268" cy="728268"/>
              </a:xfrm>
              <a:prstGeom prst="rect">
                <a:avLst/>
              </a:prstGeom>
            </p:spPr>
          </p:pic>
          <p:sp>
            <p:nvSpPr>
              <p:cNvPr id="66" name="Rectangle 65">
                <a:extLst>
                  <a:ext uri="{FF2B5EF4-FFF2-40B4-BE49-F238E27FC236}">
                    <a16:creationId xmlns:a16="http://schemas.microsoft.com/office/drawing/2014/main" id="{CAE17CDE-4C78-66EB-C1DB-EC77D793A327}"/>
                  </a:ext>
                </a:extLst>
              </p:cNvPr>
              <p:cNvSpPr/>
              <p:nvPr/>
            </p:nvSpPr>
            <p:spPr>
              <a:xfrm>
                <a:off x="9113054" y="3619238"/>
                <a:ext cx="348386"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7" name="Graphic 66" descr="Cloud outline">
                <a:extLst>
                  <a:ext uri="{FF2B5EF4-FFF2-40B4-BE49-F238E27FC236}">
                    <a16:creationId xmlns:a16="http://schemas.microsoft.com/office/drawing/2014/main" id="{796FABAF-BF74-6D07-2C9F-F15E2DE0007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054140" y="3332640"/>
                <a:ext cx="728268" cy="728268"/>
              </a:xfrm>
              <a:prstGeom prst="rect">
                <a:avLst/>
              </a:prstGeom>
            </p:spPr>
          </p:pic>
          <p:cxnSp>
            <p:nvCxnSpPr>
              <p:cNvPr id="68" name="Straight Arrow Connector 67">
                <a:extLst>
                  <a:ext uri="{FF2B5EF4-FFF2-40B4-BE49-F238E27FC236}">
                    <a16:creationId xmlns:a16="http://schemas.microsoft.com/office/drawing/2014/main" id="{80D261C9-0087-9A70-2A9F-C8AAE6AF222D}"/>
                  </a:ext>
                </a:extLst>
              </p:cNvPr>
              <p:cNvCxnSpPr>
                <a:cxnSpLocks/>
              </p:cNvCxnSpPr>
              <p:nvPr/>
            </p:nvCxnSpPr>
            <p:spPr>
              <a:xfrm flipV="1">
                <a:off x="7703820" y="4067175"/>
                <a:ext cx="712781" cy="382905"/>
              </a:xfrm>
              <a:prstGeom prst="straightConnector1">
                <a:avLst/>
              </a:prstGeom>
              <a:ln>
                <a:solidFill>
                  <a:srgbClr val="A6CAEC"/>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D14AE5DF-B46A-DEF4-C6DF-F0ED8043EDE0}"/>
                  </a:ext>
                </a:extLst>
              </p:cNvPr>
              <p:cNvCxnSpPr>
                <a:cxnSpLocks/>
              </p:cNvCxnSpPr>
              <p:nvPr/>
            </p:nvCxnSpPr>
            <p:spPr>
              <a:xfrm>
                <a:off x="7734300" y="3543300"/>
                <a:ext cx="620389" cy="328613"/>
              </a:xfrm>
              <a:prstGeom prst="straightConnector1">
                <a:avLst/>
              </a:prstGeom>
              <a:ln>
                <a:solidFill>
                  <a:srgbClr val="DCEAF7"/>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D783FC09-B197-4082-2C6A-E94F8CA1FE51}"/>
                  </a:ext>
                </a:extLst>
              </p:cNvPr>
              <p:cNvCxnSpPr>
                <a:cxnSpLocks/>
              </p:cNvCxnSpPr>
              <p:nvPr/>
            </p:nvCxnSpPr>
            <p:spPr>
              <a:xfrm>
                <a:off x="6935464" y="3901418"/>
                <a:ext cx="1385887" cy="75270"/>
              </a:xfrm>
              <a:prstGeom prst="straightConnector1">
                <a:avLst/>
              </a:prstGeom>
              <a:ln>
                <a:solidFill>
                  <a:srgbClr val="215F9A"/>
                </a:solidFill>
                <a:headEnd type="oval" w="med" len="med"/>
                <a:tailEnd type="oval" w="med" len="med"/>
              </a:ln>
            </p:spPr>
            <p:style>
              <a:lnRef idx="1">
                <a:schemeClr val="dk1"/>
              </a:lnRef>
              <a:fillRef idx="0">
                <a:schemeClr val="dk1"/>
              </a:fillRef>
              <a:effectRef idx="0">
                <a:schemeClr val="dk1"/>
              </a:effectRef>
              <a:fontRef idx="minor">
                <a:schemeClr val="tx1"/>
              </a:fontRef>
            </p:style>
          </p:cxnSp>
        </p:grpSp>
        <p:pic>
          <p:nvPicPr>
            <p:cNvPr id="50" name="Graphic 49" descr="Cloud outline">
              <a:extLst>
                <a:ext uri="{FF2B5EF4-FFF2-40B4-BE49-F238E27FC236}">
                  <a16:creationId xmlns:a16="http://schemas.microsoft.com/office/drawing/2014/main" id="{5913178C-DF62-5262-6D1F-1A76877F9BB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19886" y="3920479"/>
              <a:ext cx="728268" cy="728269"/>
            </a:xfrm>
            <a:prstGeom prst="rect">
              <a:avLst/>
            </a:prstGeom>
          </p:spPr>
        </p:pic>
      </p:grpSp>
      <p:grpSp>
        <p:nvGrpSpPr>
          <p:cNvPr id="71" name="Group 70">
            <a:extLst>
              <a:ext uri="{FF2B5EF4-FFF2-40B4-BE49-F238E27FC236}">
                <a16:creationId xmlns:a16="http://schemas.microsoft.com/office/drawing/2014/main" id="{EE99A1C4-FE7B-C5BA-61B4-1C45AAC37629}"/>
              </a:ext>
            </a:extLst>
          </p:cNvPr>
          <p:cNvGrpSpPr/>
          <p:nvPr/>
        </p:nvGrpSpPr>
        <p:grpSpPr>
          <a:xfrm>
            <a:off x="5860986" y="4484744"/>
            <a:ext cx="2939159" cy="1246591"/>
            <a:chOff x="6256323" y="4708134"/>
            <a:chExt cx="3918878" cy="1662121"/>
          </a:xfrm>
        </p:grpSpPr>
        <p:pic>
          <p:nvPicPr>
            <p:cNvPr id="72" name="Graphic 71" descr="Cloud outline">
              <a:extLst>
                <a:ext uri="{FF2B5EF4-FFF2-40B4-BE49-F238E27FC236}">
                  <a16:creationId xmlns:a16="http://schemas.microsoft.com/office/drawing/2014/main" id="{795B3D4A-5044-A820-8F60-3ACD54825F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72944" y="5048073"/>
              <a:ext cx="1283275" cy="1283275"/>
            </a:xfrm>
            <a:prstGeom prst="rect">
              <a:avLst/>
            </a:prstGeom>
          </p:spPr>
        </p:pic>
        <p:grpSp>
          <p:nvGrpSpPr>
            <p:cNvPr id="73" name="Group 72">
              <a:extLst>
                <a:ext uri="{FF2B5EF4-FFF2-40B4-BE49-F238E27FC236}">
                  <a16:creationId xmlns:a16="http://schemas.microsoft.com/office/drawing/2014/main" id="{7D49E024-3963-61BC-F4CB-9DC3C61910ED}"/>
                </a:ext>
              </a:extLst>
            </p:cNvPr>
            <p:cNvGrpSpPr/>
            <p:nvPr/>
          </p:nvGrpSpPr>
          <p:grpSpPr>
            <a:xfrm>
              <a:off x="6256323" y="4708134"/>
              <a:ext cx="3918878" cy="1381825"/>
              <a:chOff x="6256323" y="4708134"/>
              <a:chExt cx="3918878" cy="1381825"/>
            </a:xfrm>
          </p:grpSpPr>
          <p:sp>
            <p:nvSpPr>
              <p:cNvPr id="75" name="Rectangle 74">
                <a:extLst>
                  <a:ext uri="{FF2B5EF4-FFF2-40B4-BE49-F238E27FC236}">
                    <a16:creationId xmlns:a16="http://schemas.microsoft.com/office/drawing/2014/main" id="{A1A9EC83-032B-0DD4-626F-326B8911C38E}"/>
                  </a:ext>
                </a:extLst>
              </p:cNvPr>
              <p:cNvSpPr/>
              <p:nvPr/>
            </p:nvSpPr>
            <p:spPr>
              <a:xfrm>
                <a:off x="6494299" y="5223570"/>
                <a:ext cx="1169786" cy="772869"/>
              </a:xfrm>
              <a:prstGeom prst="rect">
                <a:avLst/>
              </a:prstGeom>
              <a:solidFill>
                <a:schemeClr val="bg1"/>
              </a:solidFill>
              <a:ln w="12700">
                <a:solidFill>
                  <a:srgbClr val="4EA72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76" name="Graphic 75" descr="Users with solid fill">
                <a:extLst>
                  <a:ext uri="{FF2B5EF4-FFF2-40B4-BE49-F238E27FC236}">
                    <a16:creationId xmlns:a16="http://schemas.microsoft.com/office/drawing/2014/main" id="{62C47492-26BE-B60A-34B2-BA6F30F2CF6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595336" y="5122249"/>
                <a:ext cx="967710" cy="967710"/>
              </a:xfrm>
              <a:prstGeom prst="rect">
                <a:avLst/>
              </a:prstGeom>
            </p:spPr>
          </p:pic>
          <p:cxnSp>
            <p:nvCxnSpPr>
              <p:cNvPr id="77" name="Straight Arrow Connector 76">
                <a:extLst>
                  <a:ext uri="{FF2B5EF4-FFF2-40B4-BE49-F238E27FC236}">
                    <a16:creationId xmlns:a16="http://schemas.microsoft.com/office/drawing/2014/main" id="{C975C474-4D64-CD58-1A78-7E947576B92D}"/>
                  </a:ext>
                </a:extLst>
              </p:cNvPr>
              <p:cNvCxnSpPr>
                <a:cxnSpLocks/>
              </p:cNvCxnSpPr>
              <p:nvPr/>
            </p:nvCxnSpPr>
            <p:spPr>
              <a:xfrm>
                <a:off x="7528395" y="5469802"/>
                <a:ext cx="673894" cy="269011"/>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FBC06807-F0B8-964F-7C2B-57D11FAF8F28}"/>
                  </a:ext>
                </a:extLst>
              </p:cNvPr>
              <p:cNvSpPr/>
              <p:nvPr/>
            </p:nvSpPr>
            <p:spPr>
              <a:xfrm>
                <a:off x="8335099" y="5596244"/>
                <a:ext cx="283909"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79" name="Graphic 78" descr="Cloud outline">
                <a:extLst>
                  <a:ext uri="{FF2B5EF4-FFF2-40B4-BE49-F238E27FC236}">
                    <a16:creationId xmlns:a16="http://schemas.microsoft.com/office/drawing/2014/main" id="{B2B72BF0-D4D1-D6CA-5D0D-2EBE61F5D2A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061249" y="5315589"/>
                <a:ext cx="728268" cy="728268"/>
              </a:xfrm>
              <a:prstGeom prst="rect">
                <a:avLst/>
              </a:prstGeom>
            </p:spPr>
          </p:pic>
          <p:sp>
            <p:nvSpPr>
              <p:cNvPr id="80" name="Rectangle 79">
                <a:extLst>
                  <a:ext uri="{FF2B5EF4-FFF2-40B4-BE49-F238E27FC236}">
                    <a16:creationId xmlns:a16="http://schemas.microsoft.com/office/drawing/2014/main" id="{94404C68-CDB5-F8E3-BBB8-055AD752F084}"/>
                  </a:ext>
                </a:extLst>
              </p:cNvPr>
              <p:cNvSpPr/>
              <p:nvPr/>
            </p:nvSpPr>
            <p:spPr>
              <a:xfrm>
                <a:off x="9113054" y="5340745"/>
                <a:ext cx="348386"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81" name="Graphic 80" descr="Cloud outline">
                <a:extLst>
                  <a:ext uri="{FF2B5EF4-FFF2-40B4-BE49-F238E27FC236}">
                    <a16:creationId xmlns:a16="http://schemas.microsoft.com/office/drawing/2014/main" id="{8C652CFC-E80D-5802-1CE0-97A554E694C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054140" y="5054147"/>
                <a:ext cx="728268" cy="728268"/>
              </a:xfrm>
              <a:prstGeom prst="rect">
                <a:avLst/>
              </a:prstGeom>
            </p:spPr>
          </p:pic>
          <p:sp>
            <p:nvSpPr>
              <p:cNvPr id="82" name="Rectangle 81">
                <a:extLst>
                  <a:ext uri="{FF2B5EF4-FFF2-40B4-BE49-F238E27FC236}">
                    <a16:creationId xmlns:a16="http://schemas.microsoft.com/office/drawing/2014/main" id="{69149CA3-C7FA-A46C-A96A-3CCB2DBC9523}"/>
                  </a:ext>
                </a:extLst>
              </p:cNvPr>
              <p:cNvSpPr/>
              <p:nvPr/>
            </p:nvSpPr>
            <p:spPr>
              <a:xfrm>
                <a:off x="8806417" y="5912672"/>
                <a:ext cx="478119" cy="159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83" name="TextBox 82">
                <a:extLst>
                  <a:ext uri="{FF2B5EF4-FFF2-40B4-BE49-F238E27FC236}">
                    <a16:creationId xmlns:a16="http://schemas.microsoft.com/office/drawing/2014/main" id="{25784776-CA76-AA92-FACA-269D59518A5E}"/>
                  </a:ext>
                </a:extLst>
              </p:cNvPr>
              <p:cNvSpPr txBox="1"/>
              <p:nvPr/>
            </p:nvSpPr>
            <p:spPr>
              <a:xfrm>
                <a:off x="6256323" y="4708134"/>
                <a:ext cx="39188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a:t>
                </a:r>
                <a:r>
                  <a:rPr kumimoji="0" lang="fr-BE" sz="90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privé</a:t>
                </a:r>
                <a:r>
                  <a:rPr kumimoji="0" lang="fr-BE"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(sur site + externalisé)</a:t>
                </a:r>
              </a:p>
            </p:txBody>
          </p:sp>
        </p:grpSp>
        <p:pic>
          <p:nvPicPr>
            <p:cNvPr id="74" name="Graphic 73" descr="Cloud outline">
              <a:extLst>
                <a:ext uri="{FF2B5EF4-FFF2-40B4-BE49-F238E27FC236}">
                  <a16:creationId xmlns:a16="http://schemas.microsoft.com/office/drawing/2014/main" id="{F6C0B7EF-13B7-E2F6-7126-9D0EC370BF2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719886" y="5641986"/>
              <a:ext cx="728268" cy="728269"/>
            </a:xfrm>
            <a:prstGeom prst="rect">
              <a:avLst/>
            </a:prstGeom>
          </p:spPr>
        </p:pic>
      </p:grpSp>
      <p:pic>
        <p:nvPicPr>
          <p:cNvPr id="84" name="Picture 83" descr="A blue and green logo&#10;&#10;AI-generated content may be incorrect.">
            <a:extLst>
              <a:ext uri="{FF2B5EF4-FFF2-40B4-BE49-F238E27FC236}">
                <a16:creationId xmlns:a16="http://schemas.microsoft.com/office/drawing/2014/main" id="{C3DBF1B9-35E7-AF45-1D2D-95B1678BF2E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2242" y="3622732"/>
            <a:ext cx="1511120" cy="851754"/>
          </a:xfrm>
          <a:prstGeom prst="rect">
            <a:avLst/>
          </a:prstGeom>
        </p:spPr>
      </p:pic>
      <p:sp>
        <p:nvSpPr>
          <p:cNvPr id="85" name="Left Brace 84">
            <a:extLst>
              <a:ext uri="{FF2B5EF4-FFF2-40B4-BE49-F238E27FC236}">
                <a16:creationId xmlns:a16="http://schemas.microsoft.com/office/drawing/2014/main" id="{ABAE82AF-60EA-842D-F3AF-185DB576634A}"/>
              </a:ext>
            </a:extLst>
          </p:cNvPr>
          <p:cNvSpPr/>
          <p:nvPr/>
        </p:nvSpPr>
        <p:spPr>
          <a:xfrm>
            <a:off x="2026699" y="2110333"/>
            <a:ext cx="244130" cy="3868505"/>
          </a:xfrm>
          <a:prstGeom prst="leftBrace">
            <a:avLst>
              <a:gd name="adj1" fmla="val 36056"/>
              <a:gd name="adj2" fmla="val 50000"/>
            </a:avLst>
          </a:prstGeom>
          <a:ln w="19050" cap="rnd">
            <a:solidFill>
              <a:srgbClr val="0079B7"/>
            </a:solidFill>
            <a:prstDash val="sysDot"/>
            <a:extLst>
              <a:ext uri="{C807C97D-BFC1-408E-A445-0C87EB9F89A2}">
                <ask:lineSketchStyleProps xmlns:ask="http://schemas.microsoft.com/office/drawing/2018/sketchyshapes" sd="1219033472">
                  <a:custGeom>
                    <a:avLst/>
                    <a:gdLst>
                      <a:gd name="connsiteX0" fmla="*/ 244130 w 244130"/>
                      <a:gd name="connsiteY0" fmla="*/ 3868505 h 3868505"/>
                      <a:gd name="connsiteX1" fmla="*/ 122065 w 244130"/>
                      <a:gd name="connsiteY1" fmla="*/ 3780481 h 3868505"/>
                      <a:gd name="connsiteX2" fmla="*/ 122065 w 244130"/>
                      <a:gd name="connsiteY2" fmla="*/ 2022276 h 3868505"/>
                      <a:gd name="connsiteX3" fmla="*/ 0 w 244130"/>
                      <a:gd name="connsiteY3" fmla="*/ 1934252 h 3868505"/>
                      <a:gd name="connsiteX4" fmla="*/ 122065 w 244130"/>
                      <a:gd name="connsiteY4" fmla="*/ 1846228 h 3868505"/>
                      <a:gd name="connsiteX5" fmla="*/ 122065 w 244130"/>
                      <a:gd name="connsiteY5" fmla="*/ 88024 h 3868505"/>
                      <a:gd name="connsiteX6" fmla="*/ 244130 w 244130"/>
                      <a:gd name="connsiteY6" fmla="*/ 0 h 3868505"/>
                      <a:gd name="connsiteX7" fmla="*/ 244130 w 244130"/>
                      <a:gd name="connsiteY7" fmla="*/ 3868505 h 3868505"/>
                      <a:gd name="connsiteX0" fmla="*/ 244130 w 244130"/>
                      <a:gd name="connsiteY0" fmla="*/ 3868505 h 3868505"/>
                      <a:gd name="connsiteX1" fmla="*/ 122065 w 244130"/>
                      <a:gd name="connsiteY1" fmla="*/ 3780481 h 3868505"/>
                      <a:gd name="connsiteX2" fmla="*/ 122065 w 244130"/>
                      <a:gd name="connsiteY2" fmla="*/ 2022276 h 3868505"/>
                      <a:gd name="connsiteX3" fmla="*/ 0 w 244130"/>
                      <a:gd name="connsiteY3" fmla="*/ 1934252 h 3868505"/>
                      <a:gd name="connsiteX4" fmla="*/ 122065 w 244130"/>
                      <a:gd name="connsiteY4" fmla="*/ 1846228 h 3868505"/>
                      <a:gd name="connsiteX5" fmla="*/ 122065 w 244130"/>
                      <a:gd name="connsiteY5" fmla="*/ 88024 h 3868505"/>
                      <a:gd name="connsiteX6" fmla="*/ 244130 w 244130"/>
                      <a:gd name="connsiteY6" fmla="*/ 0 h 386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130" h="3868505" stroke="0" extrusionOk="0">
                        <a:moveTo>
                          <a:pt x="244130" y="3868505"/>
                        </a:moveTo>
                        <a:cubicBezTo>
                          <a:pt x="170619" y="3864745"/>
                          <a:pt x="118992" y="3830248"/>
                          <a:pt x="122065" y="3780481"/>
                        </a:cubicBezTo>
                        <a:cubicBezTo>
                          <a:pt x="91681" y="3580290"/>
                          <a:pt x="137980" y="2678769"/>
                          <a:pt x="122065" y="2022276"/>
                        </a:cubicBezTo>
                        <a:cubicBezTo>
                          <a:pt x="117937" y="1977693"/>
                          <a:pt x="65888" y="1942692"/>
                          <a:pt x="0" y="1934252"/>
                        </a:cubicBezTo>
                        <a:cubicBezTo>
                          <a:pt x="62718" y="1931682"/>
                          <a:pt x="122827" y="1895206"/>
                          <a:pt x="122065" y="1846228"/>
                        </a:cubicBezTo>
                        <a:cubicBezTo>
                          <a:pt x="-7541" y="1422251"/>
                          <a:pt x="109358" y="478236"/>
                          <a:pt x="122065" y="88024"/>
                        </a:cubicBezTo>
                        <a:cubicBezTo>
                          <a:pt x="110608" y="37656"/>
                          <a:pt x="175811" y="851"/>
                          <a:pt x="244130" y="0"/>
                        </a:cubicBezTo>
                        <a:cubicBezTo>
                          <a:pt x="195899" y="1467527"/>
                          <a:pt x="328585" y="2911589"/>
                          <a:pt x="244130" y="3868505"/>
                        </a:cubicBezTo>
                        <a:close/>
                      </a:path>
                      <a:path w="244130" h="3868505" fill="none" extrusionOk="0">
                        <a:moveTo>
                          <a:pt x="244130" y="3868505"/>
                        </a:moveTo>
                        <a:cubicBezTo>
                          <a:pt x="184506" y="3872867"/>
                          <a:pt x="126076" y="3830060"/>
                          <a:pt x="122065" y="3780481"/>
                        </a:cubicBezTo>
                        <a:cubicBezTo>
                          <a:pt x="121586" y="2918739"/>
                          <a:pt x="22650" y="2251848"/>
                          <a:pt x="122065" y="2022276"/>
                        </a:cubicBezTo>
                        <a:cubicBezTo>
                          <a:pt x="122668" y="1974560"/>
                          <a:pt x="67737" y="1937582"/>
                          <a:pt x="0" y="1934252"/>
                        </a:cubicBezTo>
                        <a:cubicBezTo>
                          <a:pt x="72468" y="1942035"/>
                          <a:pt x="124122" y="1897361"/>
                          <a:pt x="122065" y="1846228"/>
                        </a:cubicBezTo>
                        <a:cubicBezTo>
                          <a:pt x="180874" y="1308107"/>
                          <a:pt x="279073" y="630211"/>
                          <a:pt x="122065" y="88024"/>
                        </a:cubicBezTo>
                        <a:cubicBezTo>
                          <a:pt x="116569" y="40313"/>
                          <a:pt x="168011" y="-6005"/>
                          <a:pt x="24413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3673AC"/>
              </a:solidFill>
              <a:effectLst/>
              <a:uLnTx/>
              <a:uFillTx/>
              <a:latin typeface="Roboto" pitchFamily="2" charset="0"/>
              <a:ea typeface="+mn-ea"/>
              <a:cs typeface="+mn-cs"/>
            </a:endParaRPr>
          </a:p>
        </p:txBody>
      </p:sp>
      <p:sp>
        <p:nvSpPr>
          <p:cNvPr id="90" name="TextBox 89">
            <a:extLst>
              <a:ext uri="{FF2B5EF4-FFF2-40B4-BE49-F238E27FC236}">
                <a16:creationId xmlns:a16="http://schemas.microsoft.com/office/drawing/2014/main" id="{4535C244-025F-9E72-8915-0037D3893146}"/>
              </a:ext>
            </a:extLst>
          </p:cNvPr>
          <p:cNvSpPr txBox="1"/>
          <p:nvPr/>
        </p:nvSpPr>
        <p:spPr>
          <a:xfrm>
            <a:off x="5867201" y="2037716"/>
            <a:ext cx="186057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public</a:t>
            </a:r>
          </a:p>
        </p:txBody>
      </p:sp>
      <p:grpSp>
        <p:nvGrpSpPr>
          <p:cNvPr id="91" name="Group 90">
            <a:extLst>
              <a:ext uri="{FF2B5EF4-FFF2-40B4-BE49-F238E27FC236}">
                <a16:creationId xmlns:a16="http://schemas.microsoft.com/office/drawing/2014/main" id="{1FF26A7F-105D-78BB-54D3-03919751FED0}"/>
              </a:ext>
            </a:extLst>
          </p:cNvPr>
          <p:cNvGrpSpPr/>
          <p:nvPr/>
        </p:nvGrpSpPr>
        <p:grpSpPr>
          <a:xfrm>
            <a:off x="6096000" y="2015540"/>
            <a:ext cx="2004076" cy="1249083"/>
            <a:chOff x="6434637" y="1241381"/>
            <a:chExt cx="3203631" cy="1996731"/>
          </a:xfrm>
        </p:grpSpPr>
        <p:pic>
          <p:nvPicPr>
            <p:cNvPr id="92" name="Graphic 91" descr="Cloud outline">
              <a:extLst>
                <a:ext uri="{FF2B5EF4-FFF2-40B4-BE49-F238E27FC236}">
                  <a16:creationId xmlns:a16="http://schemas.microsoft.com/office/drawing/2014/main" id="{D91C9364-297D-9FF3-FACC-6DCE1406E0F8}"/>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641537" y="1241381"/>
              <a:ext cx="1996731" cy="1996731"/>
            </a:xfrm>
            <a:prstGeom prst="rect">
              <a:avLst/>
            </a:prstGeom>
          </p:spPr>
        </p:pic>
        <p:pic>
          <p:nvPicPr>
            <p:cNvPr id="94" name="Graphic 93" descr="User with solid fill">
              <a:extLst>
                <a:ext uri="{FF2B5EF4-FFF2-40B4-BE49-F238E27FC236}">
                  <a16:creationId xmlns:a16="http://schemas.microsoft.com/office/drawing/2014/main" id="{D0BB7747-220E-A02E-BDA8-B204D16A1AE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9345821" y="1729106"/>
              <a:ext cx="264365" cy="264365"/>
            </a:xfrm>
            <a:prstGeom prst="rect">
              <a:avLst/>
            </a:prstGeom>
          </p:spPr>
        </p:pic>
        <p:sp>
          <p:nvSpPr>
            <p:cNvPr id="95" name="Rectangle 94">
              <a:extLst>
                <a:ext uri="{FF2B5EF4-FFF2-40B4-BE49-F238E27FC236}">
                  <a16:creationId xmlns:a16="http://schemas.microsoft.com/office/drawing/2014/main" id="{AE219E66-7BB5-025F-FA19-458DE4209CD5}"/>
                </a:ext>
              </a:extLst>
            </p:cNvPr>
            <p:cNvSpPr/>
            <p:nvPr/>
          </p:nvSpPr>
          <p:spPr>
            <a:xfrm>
              <a:off x="6434637" y="1804608"/>
              <a:ext cx="522889" cy="387107"/>
            </a:xfrm>
            <a:prstGeom prst="rect">
              <a:avLst/>
            </a:prstGeom>
            <a:solidFill>
              <a:schemeClr val="bg1"/>
            </a:solidFill>
            <a:ln w="12700">
              <a:solidFill>
                <a:schemeClr val="tx2">
                  <a:lumMod val="75000"/>
                  <a:lumOff val="2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96" name="Graphic 95" descr="Users with solid fill">
              <a:extLst>
                <a:ext uri="{FF2B5EF4-FFF2-40B4-BE49-F238E27FC236}">
                  <a16:creationId xmlns:a16="http://schemas.microsoft.com/office/drawing/2014/main" id="{4AAECA31-1341-650E-91F4-990E1AFD8C4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9800" y="1777190"/>
              <a:ext cx="432562" cy="432562"/>
            </a:xfrm>
            <a:prstGeom prst="rect">
              <a:avLst/>
            </a:prstGeom>
          </p:spPr>
        </p:pic>
        <p:sp>
          <p:nvSpPr>
            <p:cNvPr id="97" name="Rectangle 96">
              <a:extLst>
                <a:ext uri="{FF2B5EF4-FFF2-40B4-BE49-F238E27FC236}">
                  <a16:creationId xmlns:a16="http://schemas.microsoft.com/office/drawing/2014/main" id="{A4CBE7EF-9DA4-8EDB-BC90-F58D2791236B}"/>
                </a:ext>
              </a:extLst>
            </p:cNvPr>
            <p:cNvSpPr/>
            <p:nvPr/>
          </p:nvSpPr>
          <p:spPr>
            <a:xfrm>
              <a:off x="6437522" y="2343971"/>
              <a:ext cx="522889" cy="387107"/>
            </a:xfrm>
            <a:prstGeom prst="rect">
              <a:avLst/>
            </a:prstGeom>
            <a:solidFill>
              <a:schemeClr val="bg1"/>
            </a:solidFill>
            <a:ln w="12700">
              <a:solidFill>
                <a:schemeClr val="tx2">
                  <a:lumMod val="50000"/>
                  <a:lumOff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98" name="Graphic 97" descr="Users with solid fill">
              <a:extLst>
                <a:ext uri="{FF2B5EF4-FFF2-40B4-BE49-F238E27FC236}">
                  <a16:creationId xmlns:a16="http://schemas.microsoft.com/office/drawing/2014/main" id="{A88DC424-D37E-719C-5191-5CFB64D734F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82685" y="2316553"/>
              <a:ext cx="432562" cy="432562"/>
            </a:xfrm>
            <a:prstGeom prst="rect">
              <a:avLst/>
            </a:prstGeom>
          </p:spPr>
        </p:pic>
        <p:sp>
          <p:nvSpPr>
            <p:cNvPr id="99" name="Rectangle 98">
              <a:extLst>
                <a:ext uri="{FF2B5EF4-FFF2-40B4-BE49-F238E27FC236}">
                  <a16:creationId xmlns:a16="http://schemas.microsoft.com/office/drawing/2014/main" id="{EBE46FBA-F506-A34F-2071-FDAEA09CF377}"/>
                </a:ext>
              </a:extLst>
            </p:cNvPr>
            <p:cNvSpPr/>
            <p:nvPr/>
          </p:nvSpPr>
          <p:spPr>
            <a:xfrm>
              <a:off x="7099456" y="2568436"/>
              <a:ext cx="522889" cy="387107"/>
            </a:xfrm>
            <a:prstGeom prst="rect">
              <a:avLst/>
            </a:prstGeom>
            <a:solidFill>
              <a:schemeClr val="bg1"/>
            </a:solidFill>
            <a:ln w="12700">
              <a:solidFill>
                <a:schemeClr val="accent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100" name="Graphic 99" descr="Users with solid fill">
              <a:extLst>
                <a:ext uri="{FF2B5EF4-FFF2-40B4-BE49-F238E27FC236}">
                  <a16:creationId xmlns:a16="http://schemas.microsoft.com/office/drawing/2014/main" id="{90A1B431-C9B9-E275-0647-5D8F3330C83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7144619" y="2541018"/>
              <a:ext cx="432562" cy="432562"/>
            </a:xfrm>
            <a:prstGeom prst="rect">
              <a:avLst/>
            </a:prstGeom>
          </p:spPr>
        </p:pic>
        <p:pic>
          <p:nvPicPr>
            <p:cNvPr id="101" name="Graphic 100" descr="User with solid fill">
              <a:extLst>
                <a:ext uri="{FF2B5EF4-FFF2-40B4-BE49-F238E27FC236}">
                  <a16:creationId xmlns:a16="http://schemas.microsoft.com/office/drawing/2014/main" id="{CFB9A392-1C24-718E-2E71-33D62A00403B}"/>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326416" y="2733364"/>
              <a:ext cx="264365" cy="264365"/>
            </a:xfrm>
            <a:prstGeom prst="rect">
              <a:avLst/>
            </a:prstGeom>
          </p:spPr>
        </p:pic>
        <p:sp>
          <p:nvSpPr>
            <p:cNvPr id="102" name="Rectangle 101">
              <a:extLst>
                <a:ext uri="{FF2B5EF4-FFF2-40B4-BE49-F238E27FC236}">
                  <a16:creationId xmlns:a16="http://schemas.microsoft.com/office/drawing/2014/main" id="{E3B476A4-2389-A948-1198-FD35ACA84040}"/>
                </a:ext>
              </a:extLst>
            </p:cNvPr>
            <p:cNvSpPr/>
            <p:nvPr/>
          </p:nvSpPr>
          <p:spPr>
            <a:xfrm>
              <a:off x="7099456" y="1682265"/>
              <a:ext cx="522889" cy="387107"/>
            </a:xfrm>
            <a:prstGeom prst="rect">
              <a:avLst/>
            </a:prstGeom>
            <a:solidFill>
              <a:schemeClr val="bg1"/>
            </a:solidFill>
            <a:ln w="12700">
              <a:solidFill>
                <a:schemeClr val="accent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103" name="Graphic 102" descr="Users with solid fill">
              <a:extLst>
                <a:ext uri="{FF2B5EF4-FFF2-40B4-BE49-F238E27FC236}">
                  <a16:creationId xmlns:a16="http://schemas.microsoft.com/office/drawing/2014/main" id="{5107F412-0555-E721-4759-1DCA577B5A8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7144619" y="1654847"/>
              <a:ext cx="432562" cy="432562"/>
            </a:xfrm>
            <a:prstGeom prst="rect">
              <a:avLst/>
            </a:prstGeom>
          </p:spPr>
        </p:pic>
        <p:pic>
          <p:nvPicPr>
            <p:cNvPr id="104" name="Graphic 103" descr="Cloud outline">
              <a:extLst>
                <a:ext uri="{FF2B5EF4-FFF2-40B4-BE49-F238E27FC236}">
                  <a16:creationId xmlns:a16="http://schemas.microsoft.com/office/drawing/2014/main" id="{0A20B83E-558E-5BCF-3457-C04522813C8A}"/>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8150432" y="2146761"/>
              <a:ext cx="333590" cy="333590"/>
            </a:xfrm>
            <a:prstGeom prst="rect">
              <a:avLst/>
            </a:prstGeom>
          </p:spPr>
        </p:pic>
        <p:pic>
          <p:nvPicPr>
            <p:cNvPr id="105" name="Graphic 104" descr="Cloud outline">
              <a:extLst>
                <a:ext uri="{FF2B5EF4-FFF2-40B4-BE49-F238E27FC236}">
                  <a16:creationId xmlns:a16="http://schemas.microsoft.com/office/drawing/2014/main" id="{2A79BE56-9DEB-B626-7CD4-1C70102AFC18}"/>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297012" y="1831968"/>
              <a:ext cx="333590" cy="333590"/>
            </a:xfrm>
            <a:prstGeom prst="rect">
              <a:avLst/>
            </a:prstGeom>
          </p:spPr>
        </p:pic>
        <p:pic>
          <p:nvPicPr>
            <p:cNvPr id="106" name="Graphic 105" descr="Cloud outline">
              <a:extLst>
                <a:ext uri="{FF2B5EF4-FFF2-40B4-BE49-F238E27FC236}">
                  <a16:creationId xmlns:a16="http://schemas.microsoft.com/office/drawing/2014/main" id="{37E61B1D-3BC6-3B6B-F3C3-1AD219BEDA37}"/>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7945922" y="2374222"/>
              <a:ext cx="333590" cy="333591"/>
            </a:xfrm>
            <a:prstGeom prst="rect">
              <a:avLst/>
            </a:prstGeom>
          </p:spPr>
        </p:pic>
        <p:pic>
          <p:nvPicPr>
            <p:cNvPr id="107" name="Graphic 106" descr="Cloud outline">
              <a:extLst>
                <a:ext uri="{FF2B5EF4-FFF2-40B4-BE49-F238E27FC236}">
                  <a16:creationId xmlns:a16="http://schemas.microsoft.com/office/drawing/2014/main" id="{DA05FB62-443D-4220-9859-7FB1DE72A7A8}"/>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8533910" y="2346757"/>
              <a:ext cx="333590" cy="333590"/>
            </a:xfrm>
            <a:prstGeom prst="rect">
              <a:avLst/>
            </a:prstGeom>
          </p:spPr>
        </p:pic>
        <p:pic>
          <p:nvPicPr>
            <p:cNvPr id="108" name="Graphic 107" descr="Cloud outline">
              <a:extLst>
                <a:ext uri="{FF2B5EF4-FFF2-40B4-BE49-F238E27FC236}">
                  <a16:creationId xmlns:a16="http://schemas.microsoft.com/office/drawing/2014/main" id="{0D27D1FC-5881-01B8-C7E2-48C1238AEFCE}"/>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8967673" y="2341615"/>
              <a:ext cx="333590" cy="333590"/>
            </a:xfrm>
            <a:prstGeom prst="rect">
              <a:avLst/>
            </a:prstGeom>
          </p:spPr>
        </p:pic>
        <p:pic>
          <p:nvPicPr>
            <p:cNvPr id="109" name="Graphic 108" descr="Cloud outline">
              <a:extLst>
                <a:ext uri="{FF2B5EF4-FFF2-40B4-BE49-F238E27FC236}">
                  <a16:creationId xmlns:a16="http://schemas.microsoft.com/office/drawing/2014/main" id="{545F8B96-349C-DEA6-7507-61F7548BF85F}"/>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8730947" y="2009773"/>
              <a:ext cx="333590" cy="333590"/>
            </a:xfrm>
            <a:prstGeom prst="rect">
              <a:avLst/>
            </a:prstGeom>
          </p:spPr>
        </p:pic>
        <p:cxnSp>
          <p:nvCxnSpPr>
            <p:cNvPr id="110" name="Straight Arrow Connector 109">
              <a:extLst>
                <a:ext uri="{FF2B5EF4-FFF2-40B4-BE49-F238E27FC236}">
                  <a16:creationId xmlns:a16="http://schemas.microsoft.com/office/drawing/2014/main" id="{759B7D9F-E34B-4097-02D5-35E008B8C8D1}"/>
                </a:ext>
              </a:extLst>
            </p:cNvPr>
            <p:cNvCxnSpPr>
              <a:cxnSpLocks/>
            </p:cNvCxnSpPr>
            <p:nvPr/>
          </p:nvCxnSpPr>
          <p:spPr>
            <a:xfrm>
              <a:off x="6896100" y="2415540"/>
              <a:ext cx="1196340" cy="129540"/>
            </a:xfrm>
            <a:prstGeom prst="straightConnector1">
              <a:avLst/>
            </a:prstGeom>
            <a:ln>
              <a:solidFill>
                <a:srgbClr val="4E95D9"/>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1" name="Straight Arrow Connector 110">
              <a:extLst>
                <a:ext uri="{FF2B5EF4-FFF2-40B4-BE49-F238E27FC236}">
                  <a16:creationId xmlns:a16="http://schemas.microsoft.com/office/drawing/2014/main" id="{8752145D-9C3D-B604-D17D-2492BB381E50}"/>
                </a:ext>
              </a:extLst>
            </p:cNvPr>
            <p:cNvCxnSpPr>
              <a:cxnSpLocks/>
            </p:cNvCxnSpPr>
            <p:nvPr/>
          </p:nvCxnSpPr>
          <p:spPr>
            <a:xfrm>
              <a:off x="6879423" y="2126385"/>
              <a:ext cx="1438283" cy="204859"/>
            </a:xfrm>
            <a:prstGeom prst="straightConnector1">
              <a:avLst/>
            </a:prstGeom>
            <a:ln>
              <a:solidFill>
                <a:srgbClr val="215F9A"/>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2" name="Straight Arrow Connector 111">
              <a:extLst>
                <a:ext uri="{FF2B5EF4-FFF2-40B4-BE49-F238E27FC236}">
                  <a16:creationId xmlns:a16="http://schemas.microsoft.com/office/drawing/2014/main" id="{BB91A87F-F084-C4B6-B3B6-61F3A289236B}"/>
                </a:ext>
              </a:extLst>
            </p:cNvPr>
            <p:cNvCxnSpPr>
              <a:cxnSpLocks/>
            </p:cNvCxnSpPr>
            <p:nvPr/>
          </p:nvCxnSpPr>
          <p:spPr>
            <a:xfrm flipV="1">
              <a:off x="8890092" y="1900286"/>
              <a:ext cx="411171" cy="291429"/>
            </a:xfrm>
            <a:prstGeom prst="straightConnector1">
              <a:avLst/>
            </a:prstGeom>
            <a:ln>
              <a:solidFill>
                <a:srgbClr val="FF0000"/>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3" name="Straight Arrow Connector 112">
              <a:extLst>
                <a:ext uri="{FF2B5EF4-FFF2-40B4-BE49-F238E27FC236}">
                  <a16:creationId xmlns:a16="http://schemas.microsoft.com/office/drawing/2014/main" id="{62E60EC4-E064-C6C7-3BD7-07C60F8BE738}"/>
                </a:ext>
              </a:extLst>
            </p:cNvPr>
            <p:cNvCxnSpPr>
              <a:cxnSpLocks/>
            </p:cNvCxnSpPr>
            <p:nvPr/>
          </p:nvCxnSpPr>
          <p:spPr>
            <a:xfrm>
              <a:off x="9141655" y="2522019"/>
              <a:ext cx="169234" cy="322646"/>
            </a:xfrm>
            <a:prstGeom prst="straightConnector1">
              <a:avLst/>
            </a:prstGeom>
            <a:ln>
              <a:solidFill>
                <a:srgbClr val="FF0000"/>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4" name="Straight Arrow Connector 113">
              <a:extLst>
                <a:ext uri="{FF2B5EF4-FFF2-40B4-BE49-F238E27FC236}">
                  <a16:creationId xmlns:a16="http://schemas.microsoft.com/office/drawing/2014/main" id="{79E36940-4235-0120-E044-89B5789686C0}"/>
                </a:ext>
              </a:extLst>
            </p:cNvPr>
            <p:cNvCxnSpPr>
              <a:cxnSpLocks/>
            </p:cNvCxnSpPr>
            <p:nvPr/>
          </p:nvCxnSpPr>
          <p:spPr>
            <a:xfrm flipV="1">
              <a:off x="7528560" y="2522220"/>
              <a:ext cx="1158240" cy="358140"/>
            </a:xfrm>
            <a:prstGeom prst="straightConnector1">
              <a:avLst/>
            </a:prstGeom>
            <a:ln>
              <a:solidFill>
                <a:schemeClr val="accent2"/>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id="{5B2E0C7C-304A-1FEC-E4F6-50833D0B348E}"/>
                </a:ext>
              </a:extLst>
            </p:cNvPr>
            <p:cNvCxnSpPr>
              <a:cxnSpLocks/>
            </p:cNvCxnSpPr>
            <p:nvPr/>
          </p:nvCxnSpPr>
          <p:spPr>
            <a:xfrm>
              <a:off x="7555706" y="1743075"/>
              <a:ext cx="894874" cy="268605"/>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grpSp>
      <p:sp>
        <p:nvSpPr>
          <p:cNvPr id="118" name="Footer Placeholder 117">
            <a:extLst>
              <a:ext uri="{FF2B5EF4-FFF2-40B4-BE49-F238E27FC236}">
                <a16:creationId xmlns:a16="http://schemas.microsoft.com/office/drawing/2014/main" id="{D2242A6B-FA44-F503-0DB0-55559D07E74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119" name="Slide Number Placeholder 118">
            <a:extLst>
              <a:ext uri="{FF2B5EF4-FFF2-40B4-BE49-F238E27FC236}">
                <a16:creationId xmlns:a16="http://schemas.microsoft.com/office/drawing/2014/main" id="{30DBCA99-C1BA-CCF6-1957-E36675A161D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92</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6" name="TextBox 85">
            <a:extLst>
              <a:ext uri="{FF2B5EF4-FFF2-40B4-BE49-F238E27FC236}">
                <a16:creationId xmlns:a16="http://schemas.microsoft.com/office/drawing/2014/main" id="{4907FF5E-E93A-EF39-6EEC-FB137D3665A4}"/>
              </a:ext>
            </a:extLst>
          </p:cNvPr>
          <p:cNvSpPr txBox="1"/>
          <p:nvPr/>
        </p:nvSpPr>
        <p:spPr>
          <a:xfrm>
            <a:off x="8695964" y="3142329"/>
            <a:ext cx="3363794" cy="13542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solidFill>
                  <a:srgbClr val="3673AC"/>
                </a:solidFill>
                <a:latin typeface="Aptos" panose="02110004020202020204"/>
                <a:ea typeface="Aptos"/>
                <a:cs typeface="+mn-cs"/>
              </a:rPr>
              <a:t>Cloud communautaire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600" dirty="0">
                <a:solidFill>
                  <a:srgbClr val="3673AC"/>
                </a:solidFill>
                <a:latin typeface="Aptos" panose="02110004020202020204"/>
                <a:ea typeface="Aptos"/>
                <a:cs typeface="+mn-cs"/>
              </a:rPr>
              <a:t>uniquement pour le secteur public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a:solidFill>
                  <a:srgbClr val="3673AC"/>
                </a:solidFill>
                <a:latin typeface="Aptos" panose="02110004020202020204"/>
                <a:ea typeface="Aptos"/>
                <a:cs typeface="+mn-cs"/>
              </a:rPr>
              <a:t>des objectifs comparables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a:solidFill>
                  <a:srgbClr val="3673AC"/>
                </a:solidFill>
                <a:latin typeface="Aptos" panose="02110004020202020204"/>
                <a:ea typeface="Aptos"/>
                <a:cs typeface="+mn-cs"/>
              </a:rPr>
              <a:t>des exigences comparables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a:solidFill>
                  <a:srgbClr val="3673AC"/>
                </a:solidFill>
                <a:latin typeface="Aptos" panose="02110004020202020204"/>
                <a:ea typeface="Aptos"/>
                <a:cs typeface="+mn-cs"/>
              </a:rPr>
              <a:t>des règles de conformité comparables</a:t>
            </a:r>
          </a:p>
        </p:txBody>
      </p:sp>
    </p:spTree>
    <p:extLst>
      <p:ext uri="{BB962C8B-B14F-4D97-AF65-F5344CB8AC3E}">
        <p14:creationId xmlns:p14="http://schemas.microsoft.com/office/powerpoint/2010/main" val="15178007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B696-C36F-9246-9CB0-39CA724C9727}"/>
              </a:ext>
            </a:extLst>
          </p:cNvPr>
          <p:cNvSpPr>
            <a:spLocks noGrp="1"/>
          </p:cNvSpPr>
          <p:nvPr>
            <p:ph type="title"/>
          </p:nvPr>
        </p:nvSpPr>
        <p:spPr>
          <a:xfrm>
            <a:off x="838200" y="541789"/>
            <a:ext cx="5257800" cy="1049506"/>
          </a:xfrm>
        </p:spPr>
        <p:txBody>
          <a:bodyPr>
            <a:normAutofit fontScale="90000"/>
          </a:bodyPr>
          <a:lstStyle/>
          <a:p>
            <a:r>
              <a:rPr lang="fr-BE" noProof="0" dirty="0"/>
              <a:t>Responsabilités dans le Cloud ?</a:t>
            </a:r>
          </a:p>
        </p:txBody>
      </p:sp>
      <p:sp>
        <p:nvSpPr>
          <p:cNvPr id="3" name="Content Placeholder 2">
            <a:extLst>
              <a:ext uri="{FF2B5EF4-FFF2-40B4-BE49-F238E27FC236}">
                <a16:creationId xmlns:a16="http://schemas.microsoft.com/office/drawing/2014/main" id="{999E21A8-9E9D-8E71-96DA-1FC21E74C9A2}"/>
              </a:ext>
            </a:extLst>
          </p:cNvPr>
          <p:cNvSpPr>
            <a:spLocks noGrp="1"/>
          </p:cNvSpPr>
          <p:nvPr>
            <p:ph idx="1"/>
          </p:nvPr>
        </p:nvSpPr>
        <p:spPr/>
        <p:txBody>
          <a:bodyPr anchor="ctr">
            <a:normAutofit/>
          </a:bodyPr>
          <a:lstStyle/>
          <a:p>
            <a:pPr marL="214313" indent="-214313">
              <a:buFont typeface="Arial" panose="020B0604020202020204" pitchFamily="34" charset="0"/>
              <a:buChar char="•"/>
            </a:pPr>
            <a:r>
              <a:rPr lang="fr-BE" sz="1800" b="0" noProof="0" dirty="0"/>
              <a:t>les services IaaS, PaaS et SaaS sont proposés à la fois dans le cloud communautaire G-Cloud (sur site) et dans le cloud public (hors site).</a:t>
            </a:r>
          </a:p>
          <a:p>
            <a:pPr marL="214313" indent="-214313">
              <a:buFont typeface="Arial" panose="020B0604020202020204" pitchFamily="34" charset="0"/>
              <a:buChar char="•"/>
            </a:pPr>
            <a:r>
              <a:rPr lang="fr-BE" sz="1800" noProof="0" dirty="0"/>
              <a:t>Smals et les fournisseurs de services de cloud public sont responsables des couches sous-jacentes</a:t>
            </a:r>
          </a:p>
          <a:p>
            <a:pPr marL="214313" indent="-214313">
              <a:buFont typeface="Arial" panose="020B0604020202020204" pitchFamily="34" charset="0"/>
              <a:buChar char="•"/>
            </a:pPr>
            <a:r>
              <a:rPr lang="fr-BE" sz="1800" noProof="0" dirty="0"/>
              <a:t>les fournisseurs de cloud public opèrent à l'échelle mondiale et sont axés sur la rentabilité</a:t>
            </a:r>
          </a:p>
          <a:p>
            <a:pPr marL="214313" indent="-214313">
              <a:buFont typeface="Arial" panose="020B0604020202020204" pitchFamily="34" charset="0"/>
              <a:buChar char="•"/>
            </a:pPr>
            <a:r>
              <a:rPr lang="fr-BE" sz="1800" b="0" noProof="0" dirty="0"/>
              <a:t>Smals et le G-Cloud opèrent à l'échelle nationale et misent sur les synergies</a:t>
            </a:r>
          </a:p>
          <a:p>
            <a:pPr marL="214313" indent="-214313">
              <a:buFont typeface="Arial" panose="020B0604020202020204" pitchFamily="34" charset="0"/>
              <a:buChar char="•"/>
            </a:pPr>
            <a:r>
              <a:rPr lang="fr-BE" sz="1800" noProof="0" dirty="0"/>
              <a:t>l'avantage en termes de coût n'est qu'un élément parmi d'autres ; la standardisation et l'uniformité sont tout aussi importantes</a:t>
            </a:r>
          </a:p>
        </p:txBody>
      </p:sp>
      <p:sp>
        <p:nvSpPr>
          <p:cNvPr id="4" name="Rectangle: Rounded Corners 1">
            <a:extLst>
              <a:ext uri="{FF2B5EF4-FFF2-40B4-BE49-F238E27FC236}">
                <a16:creationId xmlns:a16="http://schemas.microsoft.com/office/drawing/2014/main" id="{35A0EC3E-6592-7FFF-479D-AFC963179115}"/>
              </a:ext>
            </a:extLst>
          </p:cNvPr>
          <p:cNvSpPr/>
          <p:nvPr/>
        </p:nvSpPr>
        <p:spPr>
          <a:xfrm>
            <a:off x="1029054" y="5175055"/>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 centre</a:t>
            </a:r>
          </a:p>
        </p:txBody>
      </p:sp>
      <p:sp>
        <p:nvSpPr>
          <p:cNvPr id="5" name="Rectangle: Rounded Corners 15">
            <a:extLst>
              <a:ext uri="{FF2B5EF4-FFF2-40B4-BE49-F238E27FC236}">
                <a16:creationId xmlns:a16="http://schemas.microsoft.com/office/drawing/2014/main" id="{8D28BBCC-FC6B-0CFC-95D2-CD103DFAC1D9}"/>
              </a:ext>
            </a:extLst>
          </p:cNvPr>
          <p:cNvSpPr/>
          <p:nvPr/>
        </p:nvSpPr>
        <p:spPr>
          <a:xfrm>
            <a:off x="1024085" y="4848058"/>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Networking</a:t>
            </a:r>
          </a:p>
        </p:txBody>
      </p:sp>
      <p:sp>
        <p:nvSpPr>
          <p:cNvPr id="6" name="Rectangle: Rounded Corners 16">
            <a:extLst>
              <a:ext uri="{FF2B5EF4-FFF2-40B4-BE49-F238E27FC236}">
                <a16:creationId xmlns:a16="http://schemas.microsoft.com/office/drawing/2014/main" id="{F182F932-89A7-6B72-02B5-FAE2E8CDC4B4}"/>
              </a:ext>
            </a:extLst>
          </p:cNvPr>
          <p:cNvSpPr/>
          <p:nvPr/>
        </p:nvSpPr>
        <p:spPr>
          <a:xfrm>
            <a:off x="1019115" y="4521061"/>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Storage</a:t>
            </a:r>
          </a:p>
        </p:txBody>
      </p:sp>
      <p:sp>
        <p:nvSpPr>
          <p:cNvPr id="7" name="Rectangle: Rounded Corners 17">
            <a:extLst>
              <a:ext uri="{FF2B5EF4-FFF2-40B4-BE49-F238E27FC236}">
                <a16:creationId xmlns:a16="http://schemas.microsoft.com/office/drawing/2014/main" id="{7502171B-83A0-27ED-621F-6370AF3C988F}"/>
              </a:ext>
            </a:extLst>
          </p:cNvPr>
          <p:cNvSpPr/>
          <p:nvPr/>
        </p:nvSpPr>
        <p:spPr>
          <a:xfrm>
            <a:off x="1014146" y="4194064"/>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Servers</a:t>
            </a:r>
          </a:p>
        </p:txBody>
      </p:sp>
      <p:sp>
        <p:nvSpPr>
          <p:cNvPr id="8" name="Rectangle: Rounded Corners 18">
            <a:extLst>
              <a:ext uri="{FF2B5EF4-FFF2-40B4-BE49-F238E27FC236}">
                <a16:creationId xmlns:a16="http://schemas.microsoft.com/office/drawing/2014/main" id="{584B2BA6-B084-F1E1-B729-2F0BA1C3601F}"/>
              </a:ext>
            </a:extLst>
          </p:cNvPr>
          <p:cNvSpPr/>
          <p:nvPr/>
        </p:nvSpPr>
        <p:spPr>
          <a:xfrm>
            <a:off x="1009176" y="3867067"/>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Virtualization</a:t>
            </a:r>
          </a:p>
        </p:txBody>
      </p:sp>
      <p:sp>
        <p:nvSpPr>
          <p:cNvPr id="9" name="Rectangle: Rounded Corners 19">
            <a:extLst>
              <a:ext uri="{FF2B5EF4-FFF2-40B4-BE49-F238E27FC236}">
                <a16:creationId xmlns:a16="http://schemas.microsoft.com/office/drawing/2014/main" id="{64BB726E-6697-15B2-571C-BC6B4DE0BFC9}"/>
              </a:ext>
            </a:extLst>
          </p:cNvPr>
          <p:cNvSpPr/>
          <p:nvPr/>
        </p:nvSpPr>
        <p:spPr>
          <a:xfrm>
            <a:off x="1004207" y="3540070"/>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OS</a:t>
            </a:r>
          </a:p>
        </p:txBody>
      </p:sp>
      <p:sp>
        <p:nvSpPr>
          <p:cNvPr id="10" name="Rectangle: Rounded Corners 20">
            <a:extLst>
              <a:ext uri="{FF2B5EF4-FFF2-40B4-BE49-F238E27FC236}">
                <a16:creationId xmlns:a16="http://schemas.microsoft.com/office/drawing/2014/main" id="{033830D3-BD0D-FA27-B261-2C17BF594D30}"/>
              </a:ext>
            </a:extLst>
          </p:cNvPr>
          <p:cNvSpPr/>
          <p:nvPr/>
        </p:nvSpPr>
        <p:spPr>
          <a:xfrm>
            <a:off x="999237" y="3213073"/>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Middleware</a:t>
            </a:r>
          </a:p>
        </p:txBody>
      </p:sp>
      <p:sp>
        <p:nvSpPr>
          <p:cNvPr id="11" name="Rectangle: Rounded Corners 21">
            <a:extLst>
              <a:ext uri="{FF2B5EF4-FFF2-40B4-BE49-F238E27FC236}">
                <a16:creationId xmlns:a16="http://schemas.microsoft.com/office/drawing/2014/main" id="{0FC05953-9623-7920-3239-123B36ECF8EE}"/>
              </a:ext>
            </a:extLst>
          </p:cNvPr>
          <p:cNvSpPr/>
          <p:nvPr/>
        </p:nvSpPr>
        <p:spPr>
          <a:xfrm>
            <a:off x="994268" y="2886076"/>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Runtime</a:t>
            </a:r>
          </a:p>
        </p:txBody>
      </p:sp>
      <p:sp>
        <p:nvSpPr>
          <p:cNvPr id="12" name="Rectangle: Rounded Corners 22">
            <a:extLst>
              <a:ext uri="{FF2B5EF4-FFF2-40B4-BE49-F238E27FC236}">
                <a16:creationId xmlns:a16="http://schemas.microsoft.com/office/drawing/2014/main" id="{F48D932E-CF64-CD48-7400-2E8890AB97DE}"/>
              </a:ext>
            </a:extLst>
          </p:cNvPr>
          <p:cNvSpPr/>
          <p:nvPr/>
        </p:nvSpPr>
        <p:spPr>
          <a:xfrm>
            <a:off x="989298" y="2559079"/>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Database</a:t>
            </a:r>
          </a:p>
        </p:txBody>
      </p:sp>
      <p:sp>
        <p:nvSpPr>
          <p:cNvPr id="13" name="Rectangle: Rounded Corners 23">
            <a:extLst>
              <a:ext uri="{FF2B5EF4-FFF2-40B4-BE49-F238E27FC236}">
                <a16:creationId xmlns:a16="http://schemas.microsoft.com/office/drawing/2014/main" id="{E8B8739A-4E5A-8C94-076F-72ED6F5F0264}"/>
              </a:ext>
            </a:extLst>
          </p:cNvPr>
          <p:cNvSpPr/>
          <p:nvPr/>
        </p:nvSpPr>
        <p:spPr>
          <a:xfrm>
            <a:off x="984329" y="2232082"/>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Application</a:t>
            </a:r>
          </a:p>
        </p:txBody>
      </p:sp>
      <p:sp>
        <p:nvSpPr>
          <p:cNvPr id="14" name="Rectangle: Rounded Corners 3078">
            <a:extLst>
              <a:ext uri="{FF2B5EF4-FFF2-40B4-BE49-F238E27FC236}">
                <a16:creationId xmlns:a16="http://schemas.microsoft.com/office/drawing/2014/main" id="{797D25F3-1667-7A66-02A6-6368A8E1A053}"/>
              </a:ext>
            </a:extLst>
          </p:cNvPr>
          <p:cNvSpPr/>
          <p:nvPr/>
        </p:nvSpPr>
        <p:spPr>
          <a:xfrm>
            <a:off x="2049306" y="5175055"/>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 centre</a:t>
            </a:r>
          </a:p>
        </p:txBody>
      </p:sp>
      <p:sp>
        <p:nvSpPr>
          <p:cNvPr id="15" name="Rectangle: Rounded Corners 3079">
            <a:extLst>
              <a:ext uri="{FF2B5EF4-FFF2-40B4-BE49-F238E27FC236}">
                <a16:creationId xmlns:a16="http://schemas.microsoft.com/office/drawing/2014/main" id="{3C7C8559-21B1-7996-0D6C-A3AAEA555ABB}"/>
              </a:ext>
            </a:extLst>
          </p:cNvPr>
          <p:cNvSpPr/>
          <p:nvPr/>
        </p:nvSpPr>
        <p:spPr>
          <a:xfrm>
            <a:off x="2044337" y="4848058"/>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Networking</a:t>
            </a:r>
          </a:p>
        </p:txBody>
      </p:sp>
      <p:sp>
        <p:nvSpPr>
          <p:cNvPr id="16" name="Rectangle: Rounded Corners 3080">
            <a:extLst>
              <a:ext uri="{FF2B5EF4-FFF2-40B4-BE49-F238E27FC236}">
                <a16:creationId xmlns:a16="http://schemas.microsoft.com/office/drawing/2014/main" id="{28FB018B-F5DE-161E-97EE-B985850CCF66}"/>
              </a:ext>
            </a:extLst>
          </p:cNvPr>
          <p:cNvSpPr/>
          <p:nvPr/>
        </p:nvSpPr>
        <p:spPr>
          <a:xfrm>
            <a:off x="2039367" y="4521061"/>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Storage</a:t>
            </a:r>
          </a:p>
        </p:txBody>
      </p:sp>
      <p:sp>
        <p:nvSpPr>
          <p:cNvPr id="17" name="Rectangle: Rounded Corners 3081">
            <a:extLst>
              <a:ext uri="{FF2B5EF4-FFF2-40B4-BE49-F238E27FC236}">
                <a16:creationId xmlns:a16="http://schemas.microsoft.com/office/drawing/2014/main" id="{D980FC05-594D-3696-02DC-D0ACDBFD0979}"/>
              </a:ext>
            </a:extLst>
          </p:cNvPr>
          <p:cNvSpPr/>
          <p:nvPr/>
        </p:nvSpPr>
        <p:spPr>
          <a:xfrm>
            <a:off x="2034398" y="4194064"/>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Servers</a:t>
            </a:r>
          </a:p>
        </p:txBody>
      </p:sp>
      <p:sp>
        <p:nvSpPr>
          <p:cNvPr id="18" name="Rectangle: Rounded Corners 3082">
            <a:extLst>
              <a:ext uri="{FF2B5EF4-FFF2-40B4-BE49-F238E27FC236}">
                <a16:creationId xmlns:a16="http://schemas.microsoft.com/office/drawing/2014/main" id="{21E37E93-A436-6E85-D6FC-8E15CDDD1F3F}"/>
              </a:ext>
            </a:extLst>
          </p:cNvPr>
          <p:cNvSpPr/>
          <p:nvPr/>
        </p:nvSpPr>
        <p:spPr>
          <a:xfrm>
            <a:off x="2029428" y="3867067"/>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Virtualization</a:t>
            </a:r>
          </a:p>
        </p:txBody>
      </p:sp>
      <p:sp>
        <p:nvSpPr>
          <p:cNvPr id="19" name="Rectangle: Rounded Corners 3083">
            <a:extLst>
              <a:ext uri="{FF2B5EF4-FFF2-40B4-BE49-F238E27FC236}">
                <a16:creationId xmlns:a16="http://schemas.microsoft.com/office/drawing/2014/main" id="{1AA3D936-5F9B-DE7A-F145-5E2FBF1BBB97}"/>
              </a:ext>
            </a:extLst>
          </p:cNvPr>
          <p:cNvSpPr/>
          <p:nvPr/>
        </p:nvSpPr>
        <p:spPr>
          <a:xfrm>
            <a:off x="2024459" y="3540070"/>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OS</a:t>
            </a:r>
          </a:p>
        </p:txBody>
      </p:sp>
      <p:sp>
        <p:nvSpPr>
          <p:cNvPr id="20" name="Rectangle: Rounded Corners 3084">
            <a:extLst>
              <a:ext uri="{FF2B5EF4-FFF2-40B4-BE49-F238E27FC236}">
                <a16:creationId xmlns:a16="http://schemas.microsoft.com/office/drawing/2014/main" id="{B8CD1414-008F-D460-84B5-8A65A25FD63B}"/>
              </a:ext>
            </a:extLst>
          </p:cNvPr>
          <p:cNvSpPr/>
          <p:nvPr/>
        </p:nvSpPr>
        <p:spPr>
          <a:xfrm>
            <a:off x="2019489" y="3213073"/>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Middleware</a:t>
            </a:r>
          </a:p>
        </p:txBody>
      </p:sp>
      <p:sp>
        <p:nvSpPr>
          <p:cNvPr id="21" name="Rectangle: Rounded Corners 3085">
            <a:extLst>
              <a:ext uri="{FF2B5EF4-FFF2-40B4-BE49-F238E27FC236}">
                <a16:creationId xmlns:a16="http://schemas.microsoft.com/office/drawing/2014/main" id="{261BE6A7-38FF-E96B-61ED-6E19F851DEC1}"/>
              </a:ext>
            </a:extLst>
          </p:cNvPr>
          <p:cNvSpPr/>
          <p:nvPr/>
        </p:nvSpPr>
        <p:spPr>
          <a:xfrm>
            <a:off x="2014520" y="2886076"/>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Runtime</a:t>
            </a:r>
          </a:p>
        </p:txBody>
      </p:sp>
      <p:sp>
        <p:nvSpPr>
          <p:cNvPr id="22" name="Rectangle: Rounded Corners 3086">
            <a:extLst>
              <a:ext uri="{FF2B5EF4-FFF2-40B4-BE49-F238E27FC236}">
                <a16:creationId xmlns:a16="http://schemas.microsoft.com/office/drawing/2014/main" id="{8095034D-2C6E-7297-E3B5-88B83DA1572B}"/>
              </a:ext>
            </a:extLst>
          </p:cNvPr>
          <p:cNvSpPr/>
          <p:nvPr/>
        </p:nvSpPr>
        <p:spPr>
          <a:xfrm>
            <a:off x="2009550" y="2559079"/>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Database</a:t>
            </a:r>
          </a:p>
        </p:txBody>
      </p:sp>
      <p:sp>
        <p:nvSpPr>
          <p:cNvPr id="23" name="Rectangle: Rounded Corners 3087">
            <a:extLst>
              <a:ext uri="{FF2B5EF4-FFF2-40B4-BE49-F238E27FC236}">
                <a16:creationId xmlns:a16="http://schemas.microsoft.com/office/drawing/2014/main" id="{C688B0FD-3148-B481-E687-E424C4F6A1C1}"/>
              </a:ext>
            </a:extLst>
          </p:cNvPr>
          <p:cNvSpPr/>
          <p:nvPr/>
        </p:nvSpPr>
        <p:spPr>
          <a:xfrm>
            <a:off x="2004581" y="2232082"/>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Application</a:t>
            </a:r>
          </a:p>
        </p:txBody>
      </p:sp>
      <p:sp>
        <p:nvSpPr>
          <p:cNvPr id="24" name="Rectangle: Rounded Corners 3089">
            <a:extLst>
              <a:ext uri="{FF2B5EF4-FFF2-40B4-BE49-F238E27FC236}">
                <a16:creationId xmlns:a16="http://schemas.microsoft.com/office/drawing/2014/main" id="{F9C57227-578E-F134-208A-0BA2504CEEB5}"/>
              </a:ext>
            </a:extLst>
          </p:cNvPr>
          <p:cNvSpPr/>
          <p:nvPr/>
        </p:nvSpPr>
        <p:spPr>
          <a:xfrm>
            <a:off x="3069558" y="5175055"/>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 centre</a:t>
            </a:r>
          </a:p>
        </p:txBody>
      </p:sp>
      <p:sp>
        <p:nvSpPr>
          <p:cNvPr id="25" name="Rectangle: Rounded Corners 3090">
            <a:extLst>
              <a:ext uri="{FF2B5EF4-FFF2-40B4-BE49-F238E27FC236}">
                <a16:creationId xmlns:a16="http://schemas.microsoft.com/office/drawing/2014/main" id="{42E114AE-07AD-127E-6E41-793DC288D4B7}"/>
              </a:ext>
            </a:extLst>
          </p:cNvPr>
          <p:cNvSpPr/>
          <p:nvPr/>
        </p:nvSpPr>
        <p:spPr>
          <a:xfrm>
            <a:off x="3064589" y="4848058"/>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Networking</a:t>
            </a:r>
          </a:p>
        </p:txBody>
      </p:sp>
      <p:sp>
        <p:nvSpPr>
          <p:cNvPr id="26" name="Rectangle: Rounded Corners 3091">
            <a:extLst>
              <a:ext uri="{FF2B5EF4-FFF2-40B4-BE49-F238E27FC236}">
                <a16:creationId xmlns:a16="http://schemas.microsoft.com/office/drawing/2014/main" id="{52984400-9E5E-7CCA-EAB0-C7351622FBE1}"/>
              </a:ext>
            </a:extLst>
          </p:cNvPr>
          <p:cNvSpPr/>
          <p:nvPr/>
        </p:nvSpPr>
        <p:spPr>
          <a:xfrm>
            <a:off x="3059619" y="4521061"/>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Storage</a:t>
            </a:r>
          </a:p>
        </p:txBody>
      </p:sp>
      <p:sp>
        <p:nvSpPr>
          <p:cNvPr id="27" name="Rectangle: Rounded Corners 3092">
            <a:extLst>
              <a:ext uri="{FF2B5EF4-FFF2-40B4-BE49-F238E27FC236}">
                <a16:creationId xmlns:a16="http://schemas.microsoft.com/office/drawing/2014/main" id="{31F30188-CE8E-947B-37BE-9729BC506BAA}"/>
              </a:ext>
            </a:extLst>
          </p:cNvPr>
          <p:cNvSpPr/>
          <p:nvPr/>
        </p:nvSpPr>
        <p:spPr>
          <a:xfrm>
            <a:off x="3054650" y="4194064"/>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Servers</a:t>
            </a:r>
          </a:p>
        </p:txBody>
      </p:sp>
      <p:sp>
        <p:nvSpPr>
          <p:cNvPr id="28" name="Rectangle: Rounded Corners 3093">
            <a:extLst>
              <a:ext uri="{FF2B5EF4-FFF2-40B4-BE49-F238E27FC236}">
                <a16:creationId xmlns:a16="http://schemas.microsoft.com/office/drawing/2014/main" id="{DEB11A87-3252-245A-3B27-19215663DC9B}"/>
              </a:ext>
            </a:extLst>
          </p:cNvPr>
          <p:cNvSpPr/>
          <p:nvPr/>
        </p:nvSpPr>
        <p:spPr>
          <a:xfrm>
            <a:off x="3049680" y="3867067"/>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Virtualization</a:t>
            </a:r>
          </a:p>
        </p:txBody>
      </p:sp>
      <p:sp>
        <p:nvSpPr>
          <p:cNvPr id="29" name="Rectangle: Rounded Corners 3094">
            <a:extLst>
              <a:ext uri="{FF2B5EF4-FFF2-40B4-BE49-F238E27FC236}">
                <a16:creationId xmlns:a16="http://schemas.microsoft.com/office/drawing/2014/main" id="{53AC4902-4F65-F46F-FD5F-D7B5F69129FC}"/>
              </a:ext>
            </a:extLst>
          </p:cNvPr>
          <p:cNvSpPr/>
          <p:nvPr/>
        </p:nvSpPr>
        <p:spPr>
          <a:xfrm>
            <a:off x="3044711" y="3540070"/>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OS</a:t>
            </a:r>
          </a:p>
        </p:txBody>
      </p:sp>
      <p:sp>
        <p:nvSpPr>
          <p:cNvPr id="30" name="Rectangle: Rounded Corners 3095">
            <a:extLst>
              <a:ext uri="{FF2B5EF4-FFF2-40B4-BE49-F238E27FC236}">
                <a16:creationId xmlns:a16="http://schemas.microsoft.com/office/drawing/2014/main" id="{9EE4E7FB-E168-0B3B-12A4-7154C2EB41EB}"/>
              </a:ext>
            </a:extLst>
          </p:cNvPr>
          <p:cNvSpPr/>
          <p:nvPr/>
        </p:nvSpPr>
        <p:spPr>
          <a:xfrm>
            <a:off x="3039741" y="3213073"/>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Middleware</a:t>
            </a:r>
          </a:p>
        </p:txBody>
      </p:sp>
      <p:sp>
        <p:nvSpPr>
          <p:cNvPr id="31" name="Rectangle: Rounded Corners 3096">
            <a:extLst>
              <a:ext uri="{FF2B5EF4-FFF2-40B4-BE49-F238E27FC236}">
                <a16:creationId xmlns:a16="http://schemas.microsoft.com/office/drawing/2014/main" id="{DBB3AEEB-2AD4-F82F-2835-1650C40A147B}"/>
              </a:ext>
            </a:extLst>
          </p:cNvPr>
          <p:cNvSpPr/>
          <p:nvPr/>
        </p:nvSpPr>
        <p:spPr>
          <a:xfrm>
            <a:off x="3034772" y="2886076"/>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Runtime</a:t>
            </a:r>
          </a:p>
        </p:txBody>
      </p:sp>
      <p:sp>
        <p:nvSpPr>
          <p:cNvPr id="32" name="Rectangle: Rounded Corners 3097">
            <a:extLst>
              <a:ext uri="{FF2B5EF4-FFF2-40B4-BE49-F238E27FC236}">
                <a16:creationId xmlns:a16="http://schemas.microsoft.com/office/drawing/2014/main" id="{BEB55512-0E22-34D3-5CE3-D9285D7B3BC5}"/>
              </a:ext>
            </a:extLst>
          </p:cNvPr>
          <p:cNvSpPr/>
          <p:nvPr/>
        </p:nvSpPr>
        <p:spPr>
          <a:xfrm>
            <a:off x="3029802" y="2559079"/>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Database</a:t>
            </a:r>
          </a:p>
        </p:txBody>
      </p:sp>
      <p:sp>
        <p:nvSpPr>
          <p:cNvPr id="33" name="Rectangle: Rounded Corners 3098">
            <a:extLst>
              <a:ext uri="{FF2B5EF4-FFF2-40B4-BE49-F238E27FC236}">
                <a16:creationId xmlns:a16="http://schemas.microsoft.com/office/drawing/2014/main" id="{8A58F1E7-5045-11C8-078B-FA733B9B23AF}"/>
              </a:ext>
            </a:extLst>
          </p:cNvPr>
          <p:cNvSpPr/>
          <p:nvPr/>
        </p:nvSpPr>
        <p:spPr>
          <a:xfrm>
            <a:off x="3024833" y="2232082"/>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Application</a:t>
            </a:r>
          </a:p>
        </p:txBody>
      </p:sp>
      <p:sp>
        <p:nvSpPr>
          <p:cNvPr id="34" name="Rectangle: Rounded Corners 3100">
            <a:extLst>
              <a:ext uri="{FF2B5EF4-FFF2-40B4-BE49-F238E27FC236}">
                <a16:creationId xmlns:a16="http://schemas.microsoft.com/office/drawing/2014/main" id="{6CEAE90B-9B96-B749-7263-3D40653CB763}"/>
              </a:ext>
            </a:extLst>
          </p:cNvPr>
          <p:cNvSpPr/>
          <p:nvPr/>
        </p:nvSpPr>
        <p:spPr>
          <a:xfrm>
            <a:off x="4089810" y="5175055"/>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 centre</a:t>
            </a:r>
          </a:p>
        </p:txBody>
      </p:sp>
      <p:sp>
        <p:nvSpPr>
          <p:cNvPr id="35" name="Rectangle: Rounded Corners 3101">
            <a:extLst>
              <a:ext uri="{FF2B5EF4-FFF2-40B4-BE49-F238E27FC236}">
                <a16:creationId xmlns:a16="http://schemas.microsoft.com/office/drawing/2014/main" id="{1FA3CE78-B75C-D854-13D5-BCEACB87C5E8}"/>
              </a:ext>
            </a:extLst>
          </p:cNvPr>
          <p:cNvSpPr/>
          <p:nvPr/>
        </p:nvSpPr>
        <p:spPr>
          <a:xfrm>
            <a:off x="4084841" y="4848058"/>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Networking</a:t>
            </a:r>
          </a:p>
        </p:txBody>
      </p:sp>
      <p:sp>
        <p:nvSpPr>
          <p:cNvPr id="36" name="Rectangle: Rounded Corners 3102">
            <a:extLst>
              <a:ext uri="{FF2B5EF4-FFF2-40B4-BE49-F238E27FC236}">
                <a16:creationId xmlns:a16="http://schemas.microsoft.com/office/drawing/2014/main" id="{616433D3-DDD3-F05A-7816-B5E178640928}"/>
              </a:ext>
            </a:extLst>
          </p:cNvPr>
          <p:cNvSpPr/>
          <p:nvPr/>
        </p:nvSpPr>
        <p:spPr>
          <a:xfrm>
            <a:off x="4079871" y="4521061"/>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Storage</a:t>
            </a:r>
          </a:p>
        </p:txBody>
      </p:sp>
      <p:sp>
        <p:nvSpPr>
          <p:cNvPr id="37" name="Rectangle: Rounded Corners 3103">
            <a:extLst>
              <a:ext uri="{FF2B5EF4-FFF2-40B4-BE49-F238E27FC236}">
                <a16:creationId xmlns:a16="http://schemas.microsoft.com/office/drawing/2014/main" id="{7E00E85E-43E1-E9B5-095E-D48A2E37C405}"/>
              </a:ext>
            </a:extLst>
          </p:cNvPr>
          <p:cNvSpPr/>
          <p:nvPr/>
        </p:nvSpPr>
        <p:spPr>
          <a:xfrm>
            <a:off x="4074902" y="4194064"/>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Servers</a:t>
            </a:r>
          </a:p>
        </p:txBody>
      </p:sp>
      <p:sp>
        <p:nvSpPr>
          <p:cNvPr id="38" name="Rectangle: Rounded Corners 3104">
            <a:extLst>
              <a:ext uri="{FF2B5EF4-FFF2-40B4-BE49-F238E27FC236}">
                <a16:creationId xmlns:a16="http://schemas.microsoft.com/office/drawing/2014/main" id="{C2CA9EB1-E0B3-A99B-BA5A-EEEA7DCBFCFB}"/>
              </a:ext>
            </a:extLst>
          </p:cNvPr>
          <p:cNvSpPr/>
          <p:nvPr/>
        </p:nvSpPr>
        <p:spPr>
          <a:xfrm>
            <a:off x="4069932" y="3867067"/>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Virtualization</a:t>
            </a:r>
          </a:p>
        </p:txBody>
      </p:sp>
      <p:sp>
        <p:nvSpPr>
          <p:cNvPr id="39" name="Rectangle: Rounded Corners 3105">
            <a:extLst>
              <a:ext uri="{FF2B5EF4-FFF2-40B4-BE49-F238E27FC236}">
                <a16:creationId xmlns:a16="http://schemas.microsoft.com/office/drawing/2014/main" id="{2D02189A-284F-88EE-833C-89FD067E951F}"/>
              </a:ext>
            </a:extLst>
          </p:cNvPr>
          <p:cNvSpPr/>
          <p:nvPr/>
        </p:nvSpPr>
        <p:spPr>
          <a:xfrm>
            <a:off x="4064963" y="3540070"/>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OS</a:t>
            </a:r>
          </a:p>
        </p:txBody>
      </p:sp>
      <p:sp>
        <p:nvSpPr>
          <p:cNvPr id="40" name="Rectangle: Rounded Corners 3106">
            <a:extLst>
              <a:ext uri="{FF2B5EF4-FFF2-40B4-BE49-F238E27FC236}">
                <a16:creationId xmlns:a16="http://schemas.microsoft.com/office/drawing/2014/main" id="{F02C8211-96A6-FF06-5D87-5B4E1328ED03}"/>
              </a:ext>
            </a:extLst>
          </p:cNvPr>
          <p:cNvSpPr/>
          <p:nvPr/>
        </p:nvSpPr>
        <p:spPr>
          <a:xfrm>
            <a:off x="4059993" y="3213073"/>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Middleware</a:t>
            </a:r>
          </a:p>
        </p:txBody>
      </p:sp>
      <p:sp>
        <p:nvSpPr>
          <p:cNvPr id="41" name="Rectangle: Rounded Corners 3107">
            <a:extLst>
              <a:ext uri="{FF2B5EF4-FFF2-40B4-BE49-F238E27FC236}">
                <a16:creationId xmlns:a16="http://schemas.microsoft.com/office/drawing/2014/main" id="{B7409D6C-A200-17CF-8305-CB0BD3FFF3C6}"/>
              </a:ext>
            </a:extLst>
          </p:cNvPr>
          <p:cNvSpPr/>
          <p:nvPr/>
        </p:nvSpPr>
        <p:spPr>
          <a:xfrm>
            <a:off x="4055024" y="2886076"/>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Runtime</a:t>
            </a:r>
          </a:p>
        </p:txBody>
      </p:sp>
      <p:sp>
        <p:nvSpPr>
          <p:cNvPr id="42" name="Rectangle: Rounded Corners 3108">
            <a:extLst>
              <a:ext uri="{FF2B5EF4-FFF2-40B4-BE49-F238E27FC236}">
                <a16:creationId xmlns:a16="http://schemas.microsoft.com/office/drawing/2014/main" id="{7E12C2A3-9349-BD53-D084-91C283D0D9A1}"/>
              </a:ext>
            </a:extLst>
          </p:cNvPr>
          <p:cNvSpPr/>
          <p:nvPr/>
        </p:nvSpPr>
        <p:spPr>
          <a:xfrm>
            <a:off x="4050054" y="2559079"/>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Database</a:t>
            </a:r>
          </a:p>
        </p:txBody>
      </p:sp>
      <p:sp>
        <p:nvSpPr>
          <p:cNvPr id="43" name="Rectangle: Rounded Corners 3109">
            <a:extLst>
              <a:ext uri="{FF2B5EF4-FFF2-40B4-BE49-F238E27FC236}">
                <a16:creationId xmlns:a16="http://schemas.microsoft.com/office/drawing/2014/main" id="{4D8BEABA-5C55-D2C5-51DB-FA96DE508D8C}"/>
              </a:ext>
            </a:extLst>
          </p:cNvPr>
          <p:cNvSpPr/>
          <p:nvPr/>
        </p:nvSpPr>
        <p:spPr>
          <a:xfrm>
            <a:off x="4045085" y="2232082"/>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Application</a:t>
            </a:r>
          </a:p>
        </p:txBody>
      </p:sp>
      <p:sp>
        <p:nvSpPr>
          <p:cNvPr id="44" name="Rectangle: Rounded Corners 3111">
            <a:extLst>
              <a:ext uri="{FF2B5EF4-FFF2-40B4-BE49-F238E27FC236}">
                <a16:creationId xmlns:a16="http://schemas.microsoft.com/office/drawing/2014/main" id="{8A7474DE-BF64-8251-D101-BFC2FABD0EB9}"/>
              </a:ext>
            </a:extLst>
          </p:cNvPr>
          <p:cNvSpPr/>
          <p:nvPr/>
        </p:nvSpPr>
        <p:spPr>
          <a:xfrm>
            <a:off x="1024085" y="6454942"/>
            <a:ext cx="135000" cy="135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5" name="Rectangle: Rounded Corners 3112">
            <a:extLst>
              <a:ext uri="{FF2B5EF4-FFF2-40B4-BE49-F238E27FC236}">
                <a16:creationId xmlns:a16="http://schemas.microsoft.com/office/drawing/2014/main" id="{925454B0-A192-3E8A-3B29-D43B982FE8D5}"/>
              </a:ext>
            </a:extLst>
          </p:cNvPr>
          <p:cNvSpPr/>
          <p:nvPr/>
        </p:nvSpPr>
        <p:spPr>
          <a:xfrm>
            <a:off x="1019116" y="6269347"/>
            <a:ext cx="135000" cy="135000"/>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6" name="Rectangle: Rounded Corners 3114">
            <a:extLst>
              <a:ext uri="{FF2B5EF4-FFF2-40B4-BE49-F238E27FC236}">
                <a16:creationId xmlns:a16="http://schemas.microsoft.com/office/drawing/2014/main" id="{8634A995-B4F9-B2D7-A9EA-6FB7F73A7BF9}"/>
              </a:ext>
            </a:extLst>
          </p:cNvPr>
          <p:cNvSpPr/>
          <p:nvPr/>
        </p:nvSpPr>
        <p:spPr>
          <a:xfrm>
            <a:off x="1130133" y="6453634"/>
            <a:ext cx="1890000" cy="13630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Managed by the service provider</a:t>
            </a:r>
          </a:p>
        </p:txBody>
      </p:sp>
      <p:sp>
        <p:nvSpPr>
          <p:cNvPr id="47" name="Rectangle: Rounded Corners 3115">
            <a:extLst>
              <a:ext uri="{FF2B5EF4-FFF2-40B4-BE49-F238E27FC236}">
                <a16:creationId xmlns:a16="http://schemas.microsoft.com/office/drawing/2014/main" id="{E5093C86-E9F2-67E8-5C57-293E78DAE5B1}"/>
              </a:ext>
            </a:extLst>
          </p:cNvPr>
          <p:cNvSpPr/>
          <p:nvPr/>
        </p:nvSpPr>
        <p:spPr>
          <a:xfrm>
            <a:off x="1125163" y="6268039"/>
            <a:ext cx="1890000" cy="13630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Managed by you</a:t>
            </a:r>
          </a:p>
        </p:txBody>
      </p:sp>
      <p:sp>
        <p:nvSpPr>
          <p:cNvPr id="48" name="Left Brace 47">
            <a:extLst>
              <a:ext uri="{FF2B5EF4-FFF2-40B4-BE49-F238E27FC236}">
                <a16:creationId xmlns:a16="http://schemas.microsoft.com/office/drawing/2014/main" id="{78DEDDA9-288A-BBF0-1F1C-6B46AD9183F3}"/>
              </a:ext>
            </a:extLst>
          </p:cNvPr>
          <p:cNvSpPr/>
          <p:nvPr/>
        </p:nvSpPr>
        <p:spPr>
          <a:xfrm rot="16200000">
            <a:off x="3424691" y="4106789"/>
            <a:ext cx="244130" cy="3034656"/>
          </a:xfrm>
          <a:prstGeom prst="leftBrace">
            <a:avLst>
              <a:gd name="adj1" fmla="val 3605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3673AC"/>
              </a:solidFill>
              <a:effectLst/>
              <a:uLnTx/>
              <a:uFillTx/>
              <a:latin typeface="Roboto" pitchFamily="2" charset="0"/>
              <a:ea typeface="+mn-ea"/>
              <a:cs typeface="+mn-cs"/>
            </a:endParaRPr>
          </a:p>
        </p:txBody>
      </p:sp>
      <p:sp>
        <p:nvSpPr>
          <p:cNvPr id="50" name="Rectangle: Rounded Corners 24">
            <a:extLst>
              <a:ext uri="{FF2B5EF4-FFF2-40B4-BE49-F238E27FC236}">
                <a16:creationId xmlns:a16="http://schemas.microsoft.com/office/drawing/2014/main" id="{20360BE8-4468-A1D3-6B10-4D0F788C2888}"/>
              </a:ext>
            </a:extLst>
          </p:cNvPr>
          <p:cNvSpPr/>
          <p:nvPr/>
        </p:nvSpPr>
        <p:spPr>
          <a:xfrm>
            <a:off x="838200" y="1905084"/>
            <a:ext cx="1116633" cy="290495"/>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dirty="0" err="1">
                <a:ln>
                  <a:noFill/>
                </a:ln>
                <a:solidFill>
                  <a:srgbClr val="FFFFFF"/>
                </a:solidFill>
                <a:effectLst/>
                <a:uLnTx/>
                <a:uFillTx/>
                <a:latin typeface="Roboto" pitchFamily="2" charset="0"/>
                <a:ea typeface="Roboto"/>
                <a:cs typeface="+mn-cs"/>
              </a:rPr>
              <a:t>Traditional</a:t>
            </a:r>
            <a:endParaRPr kumimoji="0" lang="fr-BE" sz="1200" b="1" i="0" u="none" strike="noStrike" cap="none" normalizeH="0" baseline="0" noProof="0" dirty="0">
              <a:ln>
                <a:noFill/>
              </a:ln>
              <a:solidFill>
                <a:srgbClr val="FFFFFF"/>
              </a:solidFill>
              <a:effectLst/>
              <a:uLnTx/>
              <a:uFillTx/>
              <a:latin typeface="Roboto" pitchFamily="2" charset="0"/>
              <a:ea typeface="Roboto"/>
              <a:cs typeface="+mn-cs"/>
            </a:endParaRPr>
          </a:p>
        </p:txBody>
      </p:sp>
      <p:sp>
        <p:nvSpPr>
          <p:cNvPr id="51" name="Rectangle: Rounded Corners 3088">
            <a:extLst>
              <a:ext uri="{FF2B5EF4-FFF2-40B4-BE49-F238E27FC236}">
                <a16:creationId xmlns:a16="http://schemas.microsoft.com/office/drawing/2014/main" id="{CAADE8C5-EABE-A026-6C26-D8DD12205334}"/>
              </a:ext>
            </a:extLst>
          </p:cNvPr>
          <p:cNvSpPr/>
          <p:nvPr/>
        </p:nvSpPr>
        <p:spPr>
          <a:xfrm>
            <a:off x="2011486" y="1905085"/>
            <a:ext cx="963599" cy="26239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a:ln>
                  <a:noFill/>
                </a:ln>
                <a:solidFill>
                  <a:srgbClr val="FFFFFF"/>
                </a:solidFill>
                <a:effectLst/>
                <a:uLnTx/>
                <a:uFillTx/>
                <a:latin typeface="Roboto" pitchFamily="2" charset="0"/>
                <a:ea typeface="Roboto"/>
                <a:cs typeface="+mn-cs"/>
              </a:rPr>
              <a:t>IaaS</a:t>
            </a:r>
          </a:p>
        </p:txBody>
      </p:sp>
      <p:sp>
        <p:nvSpPr>
          <p:cNvPr id="52" name="Rectangle: Rounded Corners 3099">
            <a:extLst>
              <a:ext uri="{FF2B5EF4-FFF2-40B4-BE49-F238E27FC236}">
                <a16:creationId xmlns:a16="http://schemas.microsoft.com/office/drawing/2014/main" id="{1A6A899B-F685-0221-6581-DE40B4AB005C}"/>
              </a:ext>
            </a:extLst>
          </p:cNvPr>
          <p:cNvSpPr/>
          <p:nvPr/>
        </p:nvSpPr>
        <p:spPr>
          <a:xfrm>
            <a:off x="3031738" y="1905085"/>
            <a:ext cx="963599" cy="26239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a:ln>
                  <a:noFill/>
                </a:ln>
                <a:solidFill>
                  <a:srgbClr val="FFFFFF"/>
                </a:solidFill>
                <a:effectLst/>
                <a:uLnTx/>
                <a:uFillTx/>
                <a:latin typeface="Roboto" pitchFamily="2" charset="0"/>
                <a:ea typeface="Roboto"/>
                <a:cs typeface="+mn-cs"/>
              </a:rPr>
              <a:t>PaaS</a:t>
            </a:r>
          </a:p>
        </p:txBody>
      </p:sp>
      <p:sp>
        <p:nvSpPr>
          <p:cNvPr id="53" name="Rectangle: Rounded Corners 3110">
            <a:extLst>
              <a:ext uri="{FF2B5EF4-FFF2-40B4-BE49-F238E27FC236}">
                <a16:creationId xmlns:a16="http://schemas.microsoft.com/office/drawing/2014/main" id="{7689D19C-1274-903C-7F7C-17C056C904D6}"/>
              </a:ext>
            </a:extLst>
          </p:cNvPr>
          <p:cNvSpPr/>
          <p:nvPr/>
        </p:nvSpPr>
        <p:spPr>
          <a:xfrm>
            <a:off x="4051990" y="1905085"/>
            <a:ext cx="963599" cy="26239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a:ln>
                  <a:noFill/>
                </a:ln>
                <a:solidFill>
                  <a:srgbClr val="FFFFFF"/>
                </a:solidFill>
                <a:effectLst/>
                <a:uLnTx/>
                <a:uFillTx/>
                <a:latin typeface="Roboto" pitchFamily="2" charset="0"/>
                <a:ea typeface="Roboto"/>
                <a:cs typeface="+mn-cs"/>
              </a:rPr>
              <a:t>SaaS</a:t>
            </a:r>
          </a:p>
        </p:txBody>
      </p:sp>
      <p:pic>
        <p:nvPicPr>
          <p:cNvPr id="54" name="Picture 53">
            <a:extLst>
              <a:ext uri="{FF2B5EF4-FFF2-40B4-BE49-F238E27FC236}">
                <a16:creationId xmlns:a16="http://schemas.microsoft.com/office/drawing/2014/main" id="{CA67B7CE-8169-8FED-3790-D868946DB0C0}"/>
              </a:ext>
            </a:extLst>
          </p:cNvPr>
          <p:cNvPicPr>
            <a:picLocks noChangeAspect="1"/>
          </p:cNvPicPr>
          <p:nvPr/>
        </p:nvPicPr>
        <p:blipFill>
          <a:blip r:embed="rId2"/>
          <a:stretch>
            <a:fillRect/>
          </a:stretch>
        </p:blipFill>
        <p:spPr>
          <a:xfrm>
            <a:off x="2795613" y="5879357"/>
            <a:ext cx="1559171" cy="436854"/>
          </a:xfrm>
          <a:prstGeom prst="rect">
            <a:avLst/>
          </a:prstGeom>
        </p:spPr>
      </p:pic>
      <p:sp>
        <p:nvSpPr>
          <p:cNvPr id="55" name="Footer Placeholder 54">
            <a:extLst>
              <a:ext uri="{FF2B5EF4-FFF2-40B4-BE49-F238E27FC236}">
                <a16:creationId xmlns:a16="http://schemas.microsoft.com/office/drawing/2014/main" id="{2865729F-A82D-E48C-4FEA-CA5CAA75D11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56" name="Slide Number Placeholder 55">
            <a:extLst>
              <a:ext uri="{FF2B5EF4-FFF2-40B4-BE49-F238E27FC236}">
                <a16:creationId xmlns:a16="http://schemas.microsoft.com/office/drawing/2014/main" id="{C61DAEFA-9CF6-18DA-9113-C9F8BA4C75A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93</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6841155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BE0EC-D652-8DA2-4498-691C6C97282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ECD9344-43DE-D888-20E0-3FE29F307F71}"/>
              </a:ext>
            </a:extLst>
          </p:cNvPr>
          <p:cNvPicPr>
            <a:picLocks noChangeAspect="1"/>
          </p:cNvPicPr>
          <p:nvPr/>
        </p:nvPicPr>
        <p:blipFill>
          <a:blip r:embed="rId2"/>
          <a:stretch>
            <a:fillRect/>
          </a:stretch>
        </p:blipFill>
        <p:spPr>
          <a:xfrm>
            <a:off x="1964724" y="1712712"/>
            <a:ext cx="7560000" cy="2895320"/>
          </a:xfrm>
          <a:prstGeom prst="rect">
            <a:avLst/>
          </a:prstGeom>
        </p:spPr>
      </p:pic>
      <p:sp>
        <p:nvSpPr>
          <p:cNvPr id="2" name="Title 1">
            <a:extLst>
              <a:ext uri="{FF2B5EF4-FFF2-40B4-BE49-F238E27FC236}">
                <a16:creationId xmlns:a16="http://schemas.microsoft.com/office/drawing/2014/main" id="{9153E8D8-BD9D-6F96-DE08-A04E90B6F64B}"/>
              </a:ext>
            </a:extLst>
          </p:cNvPr>
          <p:cNvSpPr>
            <a:spLocks noGrp="1"/>
          </p:cNvSpPr>
          <p:nvPr>
            <p:ph type="title"/>
          </p:nvPr>
        </p:nvSpPr>
        <p:spPr>
          <a:xfrm>
            <a:off x="838200" y="194922"/>
            <a:ext cx="10515600" cy="1090049"/>
          </a:xfrm>
        </p:spPr>
        <p:txBody>
          <a:bodyPr/>
          <a:lstStyle/>
          <a:p>
            <a:r>
              <a:rPr lang="fr-BE" noProof="0" dirty="0"/>
              <a:t>Portfolio de services G-Cloud (l'un des quatre axes de synergie)</a:t>
            </a:r>
          </a:p>
        </p:txBody>
      </p:sp>
      <p:pic>
        <p:nvPicPr>
          <p:cNvPr id="93" name="Picture 92" descr="A blue and green logo&#10;&#10;AI-generated content may be incorrect.">
            <a:extLst>
              <a:ext uri="{FF2B5EF4-FFF2-40B4-BE49-F238E27FC236}">
                <a16:creationId xmlns:a16="http://schemas.microsoft.com/office/drawing/2014/main" id="{423907AB-CB10-E484-67E2-84534306BD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9375" y="3750255"/>
            <a:ext cx="1361423" cy="767376"/>
          </a:xfrm>
          <a:prstGeom prst="rect">
            <a:avLst/>
          </a:prstGeom>
        </p:spPr>
      </p:pic>
      <p:pic>
        <p:nvPicPr>
          <p:cNvPr id="5" name="Picture 4">
            <a:extLst>
              <a:ext uri="{FF2B5EF4-FFF2-40B4-BE49-F238E27FC236}">
                <a16:creationId xmlns:a16="http://schemas.microsoft.com/office/drawing/2014/main" id="{9995C9D1-4B4F-E49B-A9FB-E14EA37D4534}"/>
              </a:ext>
            </a:extLst>
          </p:cNvPr>
          <p:cNvPicPr>
            <a:picLocks noChangeAspect="1"/>
          </p:cNvPicPr>
          <p:nvPr/>
        </p:nvPicPr>
        <p:blipFill>
          <a:blip r:embed="rId4"/>
          <a:stretch>
            <a:fillRect/>
          </a:stretch>
        </p:blipFill>
        <p:spPr>
          <a:xfrm>
            <a:off x="1940010" y="4631367"/>
            <a:ext cx="7560000" cy="941662"/>
          </a:xfrm>
          <a:prstGeom prst="rect">
            <a:avLst/>
          </a:prstGeom>
        </p:spPr>
      </p:pic>
      <p:pic>
        <p:nvPicPr>
          <p:cNvPr id="6" name="Picture 5">
            <a:extLst>
              <a:ext uri="{FF2B5EF4-FFF2-40B4-BE49-F238E27FC236}">
                <a16:creationId xmlns:a16="http://schemas.microsoft.com/office/drawing/2014/main" id="{2D002E8E-2D02-1F55-A3D3-DDA082EB2CBE}"/>
              </a:ext>
            </a:extLst>
          </p:cNvPr>
          <p:cNvPicPr>
            <a:picLocks noChangeAspect="1"/>
          </p:cNvPicPr>
          <p:nvPr/>
        </p:nvPicPr>
        <p:blipFill>
          <a:blip r:embed="rId5"/>
          <a:srcRect b="52379"/>
          <a:stretch/>
        </p:blipFill>
        <p:spPr>
          <a:xfrm>
            <a:off x="1964724" y="5593012"/>
            <a:ext cx="7560000" cy="912796"/>
          </a:xfrm>
          <a:prstGeom prst="rect">
            <a:avLst/>
          </a:prstGeom>
        </p:spPr>
      </p:pic>
      <p:pic>
        <p:nvPicPr>
          <p:cNvPr id="8" name="Picture 7">
            <a:extLst>
              <a:ext uri="{FF2B5EF4-FFF2-40B4-BE49-F238E27FC236}">
                <a16:creationId xmlns:a16="http://schemas.microsoft.com/office/drawing/2014/main" id="{AF66DCF6-463E-91A4-F7AA-995F983EF87A}"/>
              </a:ext>
            </a:extLst>
          </p:cNvPr>
          <p:cNvPicPr>
            <a:picLocks noChangeAspect="1"/>
          </p:cNvPicPr>
          <p:nvPr/>
        </p:nvPicPr>
        <p:blipFill>
          <a:blip r:embed="rId5"/>
          <a:srcRect t="51729" r="80377"/>
          <a:stretch/>
        </p:blipFill>
        <p:spPr>
          <a:xfrm>
            <a:off x="8052585" y="3698632"/>
            <a:ext cx="1476000" cy="920594"/>
          </a:xfrm>
          <a:prstGeom prst="rect">
            <a:avLst/>
          </a:prstGeom>
        </p:spPr>
      </p:pic>
      <p:pic>
        <p:nvPicPr>
          <p:cNvPr id="9" name="Picture 8">
            <a:extLst>
              <a:ext uri="{FF2B5EF4-FFF2-40B4-BE49-F238E27FC236}">
                <a16:creationId xmlns:a16="http://schemas.microsoft.com/office/drawing/2014/main" id="{F135D216-7596-2C3D-73C0-C7F74C9F830D}"/>
              </a:ext>
            </a:extLst>
          </p:cNvPr>
          <p:cNvPicPr>
            <a:picLocks noChangeAspect="1"/>
          </p:cNvPicPr>
          <p:nvPr/>
        </p:nvPicPr>
        <p:blipFill>
          <a:blip r:embed="rId6"/>
          <a:stretch>
            <a:fillRect/>
          </a:stretch>
        </p:blipFill>
        <p:spPr>
          <a:xfrm>
            <a:off x="6529665" y="3698632"/>
            <a:ext cx="1476000" cy="886924"/>
          </a:xfrm>
          <a:prstGeom prst="rect">
            <a:avLst/>
          </a:prstGeom>
        </p:spPr>
      </p:pic>
      <p:sp>
        <p:nvSpPr>
          <p:cNvPr id="11" name="Slide Number Placeholder 10">
            <a:extLst>
              <a:ext uri="{FF2B5EF4-FFF2-40B4-BE49-F238E27FC236}">
                <a16:creationId xmlns:a16="http://schemas.microsoft.com/office/drawing/2014/main" id="{D5C5913F-B5B2-956B-FE3E-FCBFA8048E3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94</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Footer Placeholder 2">
            <a:extLst>
              <a:ext uri="{FF2B5EF4-FFF2-40B4-BE49-F238E27FC236}">
                <a16:creationId xmlns:a16="http://schemas.microsoft.com/office/drawing/2014/main" id="{39573BF8-8FAC-7ABD-8251-78A980DA71F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Tree>
    <p:extLst>
      <p:ext uri="{BB962C8B-B14F-4D97-AF65-F5344CB8AC3E}">
        <p14:creationId xmlns:p14="http://schemas.microsoft.com/office/powerpoint/2010/main" val="2553431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EEF3-B78F-1F9A-6700-6D8B146B9428}"/>
              </a:ext>
            </a:extLst>
          </p:cNvPr>
          <p:cNvSpPr>
            <a:spLocks noGrp="1"/>
          </p:cNvSpPr>
          <p:nvPr>
            <p:ph type="title"/>
          </p:nvPr>
        </p:nvSpPr>
        <p:spPr>
          <a:xfrm>
            <a:off x="838200" y="228255"/>
            <a:ext cx="10515600" cy="1090049"/>
          </a:xfrm>
        </p:spPr>
        <p:txBody>
          <a:bodyPr/>
          <a:lstStyle/>
          <a:p>
            <a:r>
              <a:rPr lang="fr-BE" noProof="0"/>
              <a:t>Résultats concrets, mesurables</a:t>
            </a:r>
          </a:p>
        </p:txBody>
      </p:sp>
      <p:sp>
        <p:nvSpPr>
          <p:cNvPr id="3" name="Footer Placeholder 2">
            <a:extLst>
              <a:ext uri="{FF2B5EF4-FFF2-40B4-BE49-F238E27FC236}">
                <a16:creationId xmlns:a16="http://schemas.microsoft.com/office/drawing/2014/main" id="{117DFBA8-6BB2-03F6-B9D6-23ECE1CDAED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4" name="Slide Number Placeholder 3">
            <a:extLst>
              <a:ext uri="{FF2B5EF4-FFF2-40B4-BE49-F238E27FC236}">
                <a16:creationId xmlns:a16="http://schemas.microsoft.com/office/drawing/2014/main" id="{A0140B3E-C1DD-CDA3-D68D-F7BF5EF91EF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95</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0" name="Picture 9">
            <a:extLst>
              <a:ext uri="{FF2B5EF4-FFF2-40B4-BE49-F238E27FC236}">
                <a16:creationId xmlns:a16="http://schemas.microsoft.com/office/drawing/2014/main" id="{4FBBC06B-7C41-7415-CE70-1F01F7E87654}"/>
              </a:ext>
            </a:extLst>
          </p:cNvPr>
          <p:cNvPicPr>
            <a:picLocks noChangeAspect="1"/>
          </p:cNvPicPr>
          <p:nvPr/>
        </p:nvPicPr>
        <p:blipFill>
          <a:blip r:embed="rId2"/>
          <a:stretch>
            <a:fillRect/>
          </a:stretch>
        </p:blipFill>
        <p:spPr>
          <a:xfrm>
            <a:off x="8841443" y="2526949"/>
            <a:ext cx="3208794" cy="2991022"/>
          </a:xfrm>
          <a:prstGeom prst="rect">
            <a:avLst/>
          </a:prstGeom>
        </p:spPr>
      </p:pic>
      <p:sp>
        <p:nvSpPr>
          <p:cNvPr id="12" name="TextBox 11">
            <a:extLst>
              <a:ext uri="{FF2B5EF4-FFF2-40B4-BE49-F238E27FC236}">
                <a16:creationId xmlns:a16="http://schemas.microsoft.com/office/drawing/2014/main" id="{A69A402C-3759-F833-A7A1-65E2B5A8B427}"/>
              </a:ext>
            </a:extLst>
          </p:cNvPr>
          <p:cNvSpPr txBox="1"/>
          <p:nvPr/>
        </p:nvSpPr>
        <p:spPr>
          <a:xfrm>
            <a:off x="6096000" y="6406940"/>
            <a:ext cx="548122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dirty="0">
                <a:ln>
                  <a:noFill/>
                </a:ln>
                <a:solidFill>
                  <a:srgbClr val="0C6AA7"/>
                </a:solidFill>
                <a:effectLst/>
                <a:uLnTx/>
                <a:uFillTx/>
                <a:latin typeface="Roboto" panose="02000000000000000000" pitchFamily="2" charset="0"/>
                <a:ea typeface="Roboto"/>
                <a:cs typeface="+mn-cs"/>
              </a:rPr>
              <a:t>Découvrez le rapport d’activités: https://gcloud.belgium.be/fr/news</a:t>
            </a:r>
          </a:p>
        </p:txBody>
      </p:sp>
      <p:pic>
        <p:nvPicPr>
          <p:cNvPr id="5" name="Image 2">
            <a:extLst>
              <a:ext uri="{FF2B5EF4-FFF2-40B4-BE49-F238E27FC236}">
                <a16:creationId xmlns:a16="http://schemas.microsoft.com/office/drawing/2014/main" id="{9D8D0D8A-F470-8146-8BA5-1DBEFB70513B}"/>
              </a:ext>
            </a:extLst>
          </p:cNvPr>
          <p:cNvPicPr>
            <a:picLocks noChangeAspect="1"/>
          </p:cNvPicPr>
          <p:nvPr/>
        </p:nvPicPr>
        <p:blipFill>
          <a:blip r:embed="rId3"/>
          <a:stretch>
            <a:fillRect/>
          </a:stretch>
        </p:blipFill>
        <p:spPr>
          <a:xfrm>
            <a:off x="335361" y="1715124"/>
            <a:ext cx="8064896" cy="4536993"/>
          </a:xfrm>
          <a:prstGeom prst="rect">
            <a:avLst/>
          </a:prstGeom>
        </p:spPr>
      </p:pic>
    </p:spTree>
    <p:extLst>
      <p:ext uri="{BB962C8B-B14F-4D97-AF65-F5344CB8AC3E}">
        <p14:creationId xmlns:p14="http://schemas.microsoft.com/office/powerpoint/2010/main" val="12248824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p:cNvSpPr/>
          <p:nvPr/>
        </p:nvSpPr>
        <p:spPr>
          <a:xfrm>
            <a:off x="1343472" y="2803003"/>
            <a:ext cx="8877360" cy="936104"/>
          </a:xfrm>
          <a:prstGeom prst="roundRect">
            <a:avLst/>
          </a:prstGeom>
          <a:solidFill>
            <a:schemeClr val="bg1">
              <a:lumMod val="9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3 collèges (SPF, institutions publiques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de sécurité sociale, organismes d’intérêt public)</a:t>
            </a:r>
          </a:p>
        </p:txBody>
      </p:sp>
      <p:sp>
        <p:nvSpPr>
          <p:cNvPr id="29" name="Rounded Rectangle 28"/>
          <p:cNvSpPr/>
          <p:nvPr/>
        </p:nvSpPr>
        <p:spPr>
          <a:xfrm>
            <a:off x="1343472" y="3941266"/>
            <a:ext cx="8877360" cy="923925"/>
          </a:xfrm>
          <a:prstGeom prst="roundRect">
            <a:avLst/>
          </a:prstGeom>
          <a:solidFill>
            <a:schemeClr val="bg1">
              <a:lumMod val="9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SIT (gestionnaires TIC des SPF, des institutions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publiques de sécurité sociale, des organismes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d’intérêt public) </a:t>
            </a:r>
          </a:p>
        </p:txBody>
      </p:sp>
      <p:sp>
        <p:nvSpPr>
          <p:cNvPr id="30" name="Rounded Rectangle 29"/>
          <p:cNvSpPr/>
          <p:nvPr/>
        </p:nvSpPr>
        <p:spPr>
          <a:xfrm>
            <a:off x="1343471" y="5269509"/>
            <a:ext cx="8877361" cy="928687"/>
          </a:xfrm>
          <a:prstGeom prst="roundRect">
            <a:avLst/>
          </a:prstGeom>
          <a:solidFill>
            <a:schemeClr val="bg1">
              <a:lumMod val="9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Propriétaire</a:t>
            </a:r>
            <a:r>
              <a:rPr kumimoji="0" lang="fr-BE" sz="18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de service</a:t>
            </a:r>
          </a:p>
        </p:txBody>
      </p:sp>
      <p:sp>
        <p:nvSpPr>
          <p:cNvPr id="2" name="Title 1"/>
          <p:cNvSpPr>
            <a:spLocks noGrp="1"/>
          </p:cNvSpPr>
          <p:nvPr>
            <p:ph type="title"/>
          </p:nvPr>
        </p:nvSpPr>
        <p:spPr>
          <a:xfrm>
            <a:off x="838200" y="255486"/>
            <a:ext cx="10515600" cy="1090049"/>
          </a:xfrm>
        </p:spPr>
        <p:txBody>
          <a:bodyPr/>
          <a:lstStyle/>
          <a:p>
            <a:r>
              <a:rPr lang="fr-BE" noProof="0" dirty="0"/>
              <a:t>Organisation et gouvernance du G-Cloud</a:t>
            </a:r>
          </a:p>
        </p:txBody>
      </p:sp>
      <p:graphicFrame>
        <p:nvGraphicFramePr>
          <p:cNvPr id="23" name="Diagram 22"/>
          <p:cNvGraphicFramePr/>
          <p:nvPr/>
        </p:nvGraphicFramePr>
        <p:xfrm>
          <a:off x="3404753" y="1474170"/>
          <a:ext cx="6816080"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C5CD97F6-3991-AC85-F011-2996B8E16B8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6" name="Slide Number Placeholder 5">
            <a:extLst>
              <a:ext uri="{FF2B5EF4-FFF2-40B4-BE49-F238E27FC236}">
                <a16:creationId xmlns:a16="http://schemas.microsoft.com/office/drawing/2014/main" id="{2374531F-A69B-51AA-F1D8-FA068AFF204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96</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7365555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C7DAC-58D5-BAC1-9A1E-9044309DEA33}"/>
              </a:ext>
            </a:extLst>
          </p:cNvPr>
          <p:cNvSpPr>
            <a:spLocks noGrp="1"/>
          </p:cNvSpPr>
          <p:nvPr>
            <p:ph type="title"/>
          </p:nvPr>
        </p:nvSpPr>
        <p:spPr>
          <a:xfrm>
            <a:off x="838200" y="188640"/>
            <a:ext cx="10515600" cy="1090049"/>
          </a:xfrm>
        </p:spPr>
        <p:txBody>
          <a:bodyPr/>
          <a:lstStyle/>
          <a:p>
            <a:pPr algn="ctr"/>
            <a:r>
              <a:rPr lang="fr-BE" noProof="0"/>
              <a:t>Propriétaires de services</a:t>
            </a:r>
          </a:p>
        </p:txBody>
      </p:sp>
      <p:sp>
        <p:nvSpPr>
          <p:cNvPr id="3" name="Slide Number Placeholder 2">
            <a:extLst>
              <a:ext uri="{FF2B5EF4-FFF2-40B4-BE49-F238E27FC236}">
                <a16:creationId xmlns:a16="http://schemas.microsoft.com/office/drawing/2014/main" id="{D580CEDA-7D44-2F0D-00A4-94D8647312F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97</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Content Placeholder 5">
            <a:extLst>
              <a:ext uri="{FF2B5EF4-FFF2-40B4-BE49-F238E27FC236}">
                <a16:creationId xmlns:a16="http://schemas.microsoft.com/office/drawing/2014/main" id="{2DEBB566-2DCB-AA66-8317-ECAF82870D73}"/>
              </a:ext>
            </a:extLst>
          </p:cNvPr>
          <p:cNvSpPr>
            <a:spLocks noGrp="1"/>
          </p:cNvSpPr>
          <p:nvPr>
            <p:ph idx="1"/>
          </p:nvPr>
        </p:nvSpPr>
        <p:spPr/>
        <p:txBody>
          <a:bodyPr>
            <a:normAutofit fontScale="92500" lnSpcReduction="10000"/>
          </a:bodyPr>
          <a:lstStyle/>
          <a:p>
            <a:r>
              <a:rPr lang="fr-BE" noProof="0" dirty="0"/>
              <a:t>il existe un propriétaire de service pour chaque service du portfolio G-Cloud</a:t>
            </a:r>
          </a:p>
          <a:p>
            <a:pPr lvl="1"/>
            <a:r>
              <a:rPr lang="fr-BE" noProof="0" dirty="0" err="1"/>
              <a:t>Smals</a:t>
            </a:r>
            <a:r>
              <a:rPr lang="fr-BE" noProof="0" dirty="0"/>
              <a:t>, </a:t>
            </a:r>
            <a:r>
              <a:rPr lang="fr-BE" noProof="0" dirty="0" err="1"/>
              <a:t>Belnet</a:t>
            </a:r>
            <a:r>
              <a:rPr lang="fr-BE" noProof="0" dirty="0"/>
              <a:t>, INAMI, SPF Finances</a:t>
            </a:r>
          </a:p>
          <a:p>
            <a:r>
              <a:rPr lang="fr-BE" dirty="0"/>
              <a:t>c</a:t>
            </a:r>
            <a:r>
              <a:rPr lang="fr-BE" noProof="0" dirty="0"/>
              <a:t>e propriétaire de service apporte des précisions sur</a:t>
            </a:r>
          </a:p>
          <a:p>
            <a:pPr lvl="1"/>
            <a:r>
              <a:rPr lang="fr-BE" noProof="0" dirty="0"/>
              <a:t>la description du service</a:t>
            </a:r>
          </a:p>
          <a:p>
            <a:pPr lvl="1"/>
            <a:r>
              <a:rPr lang="fr-BE" noProof="0" dirty="0"/>
              <a:t>le service </a:t>
            </a:r>
            <a:r>
              <a:rPr lang="fr-BE" noProof="0" dirty="0" err="1"/>
              <a:t>level</a:t>
            </a:r>
            <a:r>
              <a:rPr lang="fr-BE" noProof="0" dirty="0"/>
              <a:t> agreement (SLA)</a:t>
            </a:r>
          </a:p>
          <a:p>
            <a:pPr lvl="1"/>
            <a:r>
              <a:rPr lang="fr-BE" noProof="0" dirty="0"/>
              <a:t>le modèle de coûts</a:t>
            </a:r>
          </a:p>
          <a:p>
            <a:pPr lvl="1"/>
            <a:r>
              <a:rPr lang="fr-BE" noProof="0" dirty="0"/>
              <a:t>la matrice d’escalade</a:t>
            </a:r>
          </a:p>
          <a:p>
            <a:pPr lvl="1"/>
            <a:r>
              <a:rPr lang="fr-BE" noProof="0" dirty="0"/>
              <a:t>la prestation de service (ou la relation avec le prestataire externe)</a:t>
            </a:r>
          </a:p>
          <a:p>
            <a:r>
              <a:rPr lang="fr-BE" noProof="0" dirty="0"/>
              <a:t>un grand nombre de services des niveaux inférieurs sont fournis par </a:t>
            </a:r>
            <a:r>
              <a:rPr lang="fr-BE" noProof="0" dirty="0" err="1"/>
              <a:t>Smals</a:t>
            </a:r>
            <a:r>
              <a:rPr lang="fr-BE" noProof="0" dirty="0"/>
              <a:t> et sont largement utilisés</a:t>
            </a:r>
          </a:p>
          <a:p>
            <a:pPr lvl="1"/>
            <a:r>
              <a:rPr lang="fr-BE" noProof="0" dirty="0"/>
              <a:t>par exemple : centre de données, stockage, « </a:t>
            </a:r>
            <a:r>
              <a:rPr lang="fr-BE" noProof="0" dirty="0" err="1"/>
              <a:t>greenshift</a:t>
            </a:r>
            <a:r>
              <a:rPr lang="fr-BE" noProof="0" dirty="0"/>
              <a:t> », etc.</a:t>
            </a:r>
          </a:p>
          <a:p>
            <a:pPr lvl="1"/>
            <a:r>
              <a:rPr lang="fr-BE" dirty="0"/>
              <a:t>la gestion a été professionnalisée et standardisée auprès des membres qui utilisent ces services</a:t>
            </a:r>
          </a:p>
          <a:p>
            <a:r>
              <a:rPr lang="fr-BE" noProof="0" dirty="0"/>
              <a:t>accord sur le principe d’un audit unique</a:t>
            </a:r>
          </a:p>
          <a:p>
            <a:pPr lvl="1"/>
            <a:endParaRPr lang="en-GB" noProof="0" dirty="0"/>
          </a:p>
        </p:txBody>
      </p:sp>
    </p:spTree>
    <p:extLst>
      <p:ext uri="{BB962C8B-B14F-4D97-AF65-F5344CB8AC3E}">
        <p14:creationId xmlns:p14="http://schemas.microsoft.com/office/powerpoint/2010/main" val="19828807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3223A2-24F7-005E-F6FC-A6160562F3FC}"/>
              </a:ext>
            </a:extLst>
          </p:cNvPr>
          <p:cNvSpPr>
            <a:spLocks noGrp="1"/>
          </p:cNvSpPr>
          <p:nvPr>
            <p:ph type="body" sz="quarter" idx="10"/>
          </p:nvPr>
        </p:nvSpPr>
        <p:spPr/>
        <p:txBody>
          <a:bodyPr>
            <a:normAutofit/>
          </a:bodyPr>
          <a:lstStyle/>
          <a:p>
            <a:pPr>
              <a:lnSpc>
                <a:spcPct val="90000"/>
              </a:lnSpc>
              <a:spcAft>
                <a:spcPts val="600"/>
              </a:spcAft>
            </a:pPr>
            <a:r>
              <a:rPr lang="fr-BE" noProof="0" dirty="0"/>
              <a:t>CONSTRUISONS ENSEMBLE LE </a:t>
            </a:r>
            <a:r>
              <a:rPr lang="fr-BE" b="1" noProof="0" dirty="0"/>
              <a:t>G-CLOUD</a:t>
            </a:r>
          </a:p>
        </p:txBody>
      </p:sp>
      <p:sp>
        <p:nvSpPr>
          <p:cNvPr id="3" name="Content Placeholder 2">
            <a:extLst>
              <a:ext uri="{FF2B5EF4-FFF2-40B4-BE49-F238E27FC236}">
                <a16:creationId xmlns:a16="http://schemas.microsoft.com/office/drawing/2014/main" id="{F1019087-437E-C6DD-A3FB-D6756A98C77C}"/>
              </a:ext>
            </a:extLst>
          </p:cNvPr>
          <p:cNvSpPr>
            <a:spLocks noGrp="1"/>
          </p:cNvSpPr>
          <p:nvPr>
            <p:ph sz="quarter" idx="11"/>
          </p:nvPr>
        </p:nvSpPr>
        <p:spPr/>
        <p:txBody>
          <a:bodyPr>
            <a:normAutofit fontScale="92500" lnSpcReduction="10000"/>
          </a:bodyPr>
          <a:lstStyle/>
          <a:p>
            <a:pPr>
              <a:lnSpc>
                <a:spcPct val="90000"/>
              </a:lnSpc>
              <a:spcAft>
                <a:spcPts val="600"/>
              </a:spcAft>
            </a:pPr>
            <a:r>
              <a:rPr lang="fr-BE" sz="2000" noProof="0" dirty="0">
                <a:latin typeface="Roboto" panose="02000000000000000000" pitchFamily="2" charset="0"/>
                <a:ea typeface="Roboto"/>
                <a:cs typeface="Roboto" panose="02000000000000000000" pitchFamily="2" charset="0"/>
              </a:rPr>
              <a:t>www.gcloud.belgium.be</a:t>
            </a:r>
          </a:p>
          <a:p>
            <a:pPr>
              <a:lnSpc>
                <a:spcPct val="90000"/>
              </a:lnSpc>
              <a:spcAft>
                <a:spcPts val="600"/>
              </a:spcAft>
            </a:pPr>
            <a:r>
              <a:rPr lang="fr-BE" sz="2000" noProof="0" dirty="0">
                <a:latin typeface="Roboto" panose="02000000000000000000" pitchFamily="2" charset="0"/>
                <a:ea typeface="Roboto"/>
                <a:cs typeface="Roboto" panose="02000000000000000000" pitchFamily="2" charset="0"/>
              </a:rPr>
              <a:t>info@gcloud.belgium.be</a:t>
            </a:r>
          </a:p>
          <a:p>
            <a:endParaRPr lang="en-GB" noProof="0" dirty="0"/>
          </a:p>
        </p:txBody>
      </p:sp>
      <p:sp>
        <p:nvSpPr>
          <p:cNvPr id="4" name="Slide Number Placeholder 3">
            <a:extLst>
              <a:ext uri="{FF2B5EF4-FFF2-40B4-BE49-F238E27FC236}">
                <a16:creationId xmlns:a16="http://schemas.microsoft.com/office/drawing/2014/main" id="{2C8D8E5E-D4AF-49AF-96E1-54C24612C6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602186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C4FB2-2978-63F8-9F23-245DA18B1EB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769045-9570-3064-1314-684B1320AA03}"/>
              </a:ext>
            </a:extLst>
          </p:cNvPr>
          <p:cNvSpPr>
            <a:spLocks noGrp="1"/>
          </p:cNvSpPr>
          <p:nvPr>
            <p:ph type="sldNum" sz="quarter" idx="10"/>
          </p:nvPr>
        </p:nvSpPr>
        <p:spPr/>
        <p:txBody>
          <a:bodyPr/>
          <a:lstStyle/>
          <a:p>
            <a:pPr>
              <a:defRPr/>
            </a:pPr>
            <a:fld id="{EF66DDCB-4F40-4F8C-A2FE-269D135B5A13}" type="slidenum">
              <a:rPr lang="en-GB" smtClean="0"/>
              <a:pPr>
                <a:defRPr/>
              </a:pPr>
              <a:t>99</a:t>
            </a:fld>
            <a:endParaRPr lang="en-GB"/>
          </a:p>
        </p:txBody>
      </p:sp>
      <p:sp>
        <p:nvSpPr>
          <p:cNvPr id="3" name="Title 2">
            <a:extLst>
              <a:ext uri="{FF2B5EF4-FFF2-40B4-BE49-F238E27FC236}">
                <a16:creationId xmlns:a16="http://schemas.microsoft.com/office/drawing/2014/main" id="{E4E342C4-72D5-D25F-3E21-36E1B68B90C4}"/>
              </a:ext>
            </a:extLst>
          </p:cNvPr>
          <p:cNvSpPr>
            <a:spLocks noGrp="1"/>
          </p:cNvSpPr>
          <p:nvPr>
            <p:ph type="ctrTitle"/>
          </p:nvPr>
        </p:nvSpPr>
        <p:spPr>
          <a:xfrm>
            <a:off x="573618" y="1662115"/>
            <a:ext cx="11044767" cy="2308224"/>
          </a:xfrm>
        </p:spPr>
        <p:txBody>
          <a:bodyPr/>
          <a:lstStyle/>
          <a:p>
            <a:r>
              <a:rPr lang="fr-BE" noProof="0"/>
              <a:t>asbl Smals</a:t>
            </a:r>
          </a:p>
        </p:txBody>
      </p:sp>
    </p:spTree>
    <p:extLst>
      <p:ext uri="{BB962C8B-B14F-4D97-AF65-F5344CB8AC3E}">
        <p14:creationId xmlns:p14="http://schemas.microsoft.com/office/powerpoint/2010/main" val="806395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r>
              <a:rPr lang="fr-BE" dirty="0"/>
              <a:t>fondée en 1939 sous la forme d'une association sans but non lucratif regroupant des institutions de sécurité sociale belges, dans le but de fournir une expertise interne et des services de consultation</a:t>
            </a:r>
          </a:p>
          <a:p>
            <a:r>
              <a:rPr lang="fr-BE" dirty="0"/>
              <a:t>mission statutaire: « </a:t>
            </a:r>
            <a:r>
              <a:rPr lang="fr-BE" i="1" dirty="0" err="1"/>
              <a:t>Smals</a:t>
            </a:r>
            <a:r>
              <a:rPr lang="fr-BE" i="1" dirty="0"/>
              <a:t> soutient et seconde les organismes du secteur social et du secteur des soins de santé - ainsi que d’autres services publics à leur demande - dans leur gestion de l'information afin qu’ils puissent offrir une prestation de services efficace et effective à leurs utilisateurs.  </a:t>
            </a:r>
            <a:r>
              <a:rPr lang="fr-BE" i="1" dirty="0" err="1"/>
              <a:t>Smals</a:t>
            </a:r>
            <a:r>
              <a:rPr lang="fr-BE" i="1" dirty="0"/>
              <a:t> met ses compétences à disposition pour être réutilisées dans le but de générer des effets d’échelle mutuels et une plus grande valeur ajoutée.</a:t>
            </a:r>
            <a:r>
              <a:rPr lang="fr-BE" dirty="0"/>
              <a:t> »</a:t>
            </a:r>
          </a:p>
          <a:p>
            <a:r>
              <a:rPr lang="fr-BE" dirty="0"/>
              <a:t>les institutions membres peuvent librement choisir s'ils souhaitent recourir aux services de </a:t>
            </a:r>
            <a:r>
              <a:rPr lang="fr-BE" dirty="0" err="1"/>
              <a:t>Smals</a:t>
            </a:r>
            <a:r>
              <a:rPr lang="fr-BE" dirty="0"/>
              <a:t> (il n'y a pas de monopole)</a:t>
            </a:r>
          </a:p>
          <a:p>
            <a:r>
              <a:rPr lang="fr-BE" noProof="0" dirty="0"/>
              <a:t>2350 collaborateurs – une collaboration à grande échelle avec le secteur privé (plus de 1000 experts externes)</a:t>
            </a:r>
          </a:p>
          <a:p>
            <a:r>
              <a:rPr lang="fr-BE" noProof="0" dirty="0"/>
              <a:t>chiffre d’affaires annuel de 578 millions d’euros</a:t>
            </a:r>
          </a:p>
          <a:p>
            <a:r>
              <a:rPr lang="fr-BE" noProof="0" dirty="0"/>
              <a:t>voir </a:t>
            </a:r>
            <a:r>
              <a:rPr lang="fr-BE" noProof="0" dirty="0">
                <a:hlinkClick r:id="rId3"/>
              </a:rPr>
              <a:t>https://www.smals.be/fr</a:t>
            </a:r>
          </a:p>
          <a:p>
            <a:endParaRPr lang="en-GB" noProof="0" dirty="0"/>
          </a:p>
          <a:p>
            <a:endParaRPr lang="en-GB" noProof="0" dirty="0"/>
          </a:p>
        </p:txBody>
      </p:sp>
      <p:sp>
        <p:nvSpPr>
          <p:cNvPr id="4" name="Title 3"/>
          <p:cNvSpPr>
            <a:spLocks noGrp="1"/>
          </p:cNvSpPr>
          <p:nvPr>
            <p:ph type="title"/>
          </p:nvPr>
        </p:nvSpPr>
        <p:spPr/>
        <p:txBody>
          <a:bodyPr/>
          <a:lstStyle/>
          <a:p>
            <a:r>
              <a:rPr lang="fr-BE" noProof="0"/>
              <a:t>Mission légale et quelques chiffres</a:t>
            </a:r>
          </a:p>
        </p:txBody>
      </p:sp>
      <p:sp>
        <p:nvSpPr>
          <p:cNvPr id="5" name="Slide Number Placeholder 4">
            <a:extLst>
              <a:ext uri="{FF2B5EF4-FFF2-40B4-BE49-F238E27FC236}">
                <a16:creationId xmlns:a16="http://schemas.microsoft.com/office/drawing/2014/main" id="{AC13C40E-977B-4F67-ADE1-BAA09A370B18}"/>
              </a:ext>
            </a:extLst>
          </p:cNvPr>
          <p:cNvSpPr>
            <a:spLocks noGrp="1"/>
          </p:cNvSpPr>
          <p:nvPr>
            <p:ph type="sldNum" sz="quarter" idx="4"/>
          </p:nvPr>
        </p:nvSpPr>
        <p:spPr/>
        <p:txBody>
          <a:bodyPr/>
          <a:lstStyle/>
          <a:p>
            <a:r>
              <a:rPr lang="fr-BE"/>
              <a:t> </a:t>
            </a:r>
            <a:fld id="{30A9230E-FFBB-4CCB-ABD7-198084EDE768}" type="slidenum">
              <a:rPr lang="fr-BE" smtClean="0"/>
              <a:pPr/>
              <a:t>100</a:t>
            </a:fld>
            <a:r>
              <a:rPr lang="fr-BE"/>
              <a:t> </a:t>
            </a:r>
          </a:p>
        </p:txBody>
      </p:sp>
      <p:pic>
        <p:nvPicPr>
          <p:cNvPr id="3" name="Picture 2">
            <a:extLst>
              <a:ext uri="{FF2B5EF4-FFF2-40B4-BE49-F238E27FC236}">
                <a16:creationId xmlns:a16="http://schemas.microsoft.com/office/drawing/2014/main" id="{8032DDBB-48A8-4203-815A-51FE480B9D69}"/>
              </a:ext>
            </a:extLst>
          </p:cNvPr>
          <p:cNvPicPr>
            <a:picLocks noChangeAspect="1"/>
          </p:cNvPicPr>
          <p:nvPr/>
        </p:nvPicPr>
        <p:blipFill>
          <a:blip r:embed="rId4"/>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4277250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fr-BE" dirty="0"/>
              <a:t>c</a:t>
            </a:r>
            <a:r>
              <a:rPr lang="fr-BE" noProof="0" dirty="0"/>
              <a:t>ode des sociétés et des associations</a:t>
            </a:r>
          </a:p>
          <a:p>
            <a:r>
              <a:rPr lang="fr-BE" noProof="0" dirty="0"/>
              <a:t>article 17bis de la loi Banque Carrefour de la sécurité sociale (BCSS)</a:t>
            </a:r>
          </a:p>
          <a:p>
            <a:pPr lvl="1"/>
            <a:r>
              <a:rPr lang="fr-BE" noProof="0" dirty="0"/>
              <a:t>concernant l’autorisation pour les institutions publiques à s’associer</a:t>
            </a:r>
          </a:p>
          <a:p>
            <a:pPr lvl="1"/>
            <a:r>
              <a:rPr lang="fr-BE" noProof="0" dirty="0"/>
              <a:t>concernant l’obligation de s’associer sous forme d’association sans but lucratif</a:t>
            </a:r>
          </a:p>
          <a:p>
            <a:pPr lvl="1"/>
            <a:r>
              <a:rPr lang="fr-BE" noProof="0" dirty="0"/>
              <a:t>concernant le principe de partage des coûts</a:t>
            </a:r>
          </a:p>
          <a:p>
            <a:pPr lvl="1"/>
            <a:r>
              <a:rPr lang="fr-BE" noProof="0" dirty="0"/>
              <a:t>concernant l'autorisation légale de détachement de personnel spécialisé</a:t>
            </a:r>
          </a:p>
          <a:p>
            <a:r>
              <a:rPr lang="fr-BE" noProof="0" dirty="0"/>
              <a:t>article 30 de la loi sur les marchés publics</a:t>
            </a:r>
          </a:p>
          <a:p>
            <a:pPr lvl="1"/>
            <a:r>
              <a:rPr lang="fr-BE" noProof="0" dirty="0"/>
              <a:t>concernant la possibilité pour les membres d'attribuer directement des marchés (« réalisation en interne »)</a:t>
            </a:r>
          </a:p>
          <a:p>
            <a:r>
              <a:rPr lang="fr-BE" noProof="0" dirty="0"/>
              <a:t>article 2, 1°, c) de la loi sur les marchés publics</a:t>
            </a:r>
          </a:p>
          <a:p>
            <a:pPr lvl="1"/>
            <a:r>
              <a:rPr lang="fr-BE" noProof="0" dirty="0"/>
              <a:t>en vue de soumettre </a:t>
            </a:r>
            <a:r>
              <a:rPr lang="fr-BE" noProof="0" dirty="0" err="1"/>
              <a:t>Smals</a:t>
            </a:r>
            <a:r>
              <a:rPr lang="fr-BE" noProof="0" dirty="0"/>
              <a:t> à la loi sur les marchés publics</a:t>
            </a:r>
          </a:p>
          <a:p>
            <a:endParaRPr lang="en-GB" noProof="0" dirty="0"/>
          </a:p>
        </p:txBody>
      </p:sp>
      <p:sp>
        <p:nvSpPr>
          <p:cNvPr id="4" name="Title 3"/>
          <p:cNvSpPr>
            <a:spLocks noGrp="1"/>
          </p:cNvSpPr>
          <p:nvPr>
            <p:ph type="title"/>
          </p:nvPr>
        </p:nvSpPr>
        <p:spPr/>
        <p:txBody>
          <a:bodyPr/>
          <a:lstStyle/>
          <a:p>
            <a:r>
              <a:rPr lang="fr-BE" noProof="0"/>
              <a:t>Cadre légal</a:t>
            </a:r>
          </a:p>
        </p:txBody>
      </p:sp>
      <p:sp>
        <p:nvSpPr>
          <p:cNvPr id="2" name="Slide Number Placeholder 1">
            <a:extLst>
              <a:ext uri="{FF2B5EF4-FFF2-40B4-BE49-F238E27FC236}">
                <a16:creationId xmlns:a16="http://schemas.microsoft.com/office/drawing/2014/main" id="{E09E2C49-41CD-462D-97F2-65C7476FEE68}"/>
              </a:ext>
            </a:extLst>
          </p:cNvPr>
          <p:cNvSpPr>
            <a:spLocks noGrp="1"/>
          </p:cNvSpPr>
          <p:nvPr>
            <p:ph type="sldNum" sz="quarter" idx="4"/>
          </p:nvPr>
        </p:nvSpPr>
        <p:spPr/>
        <p:txBody>
          <a:bodyPr/>
          <a:lstStyle/>
          <a:p>
            <a:r>
              <a:rPr lang="fr-BE"/>
              <a:t> </a:t>
            </a:r>
            <a:fld id="{30A9230E-FFBB-4CCB-ABD7-198084EDE768}" type="slidenum">
              <a:rPr lang="fr-BE" smtClean="0"/>
              <a:pPr/>
              <a:t>101</a:t>
            </a:fld>
            <a:r>
              <a:rPr lang="fr-BE"/>
              <a:t> </a:t>
            </a:r>
          </a:p>
        </p:txBody>
      </p:sp>
      <p:pic>
        <p:nvPicPr>
          <p:cNvPr id="7" name="Picture 6">
            <a:extLst>
              <a:ext uri="{FF2B5EF4-FFF2-40B4-BE49-F238E27FC236}">
                <a16:creationId xmlns:a16="http://schemas.microsoft.com/office/drawing/2014/main" id="{DE7138ED-1D3D-49DC-AEFE-1587FC7FA928}"/>
              </a:ext>
            </a:extLst>
          </p:cNvPr>
          <p:cNvPicPr>
            <a:picLocks noChangeAspect="1"/>
          </p:cNvPicPr>
          <p:nvPr/>
        </p:nvPicPr>
        <p:blipFill>
          <a:blip r:embed="rId2"/>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38147855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85000" lnSpcReduction="20000"/>
          </a:bodyPr>
          <a:lstStyle/>
          <a:p>
            <a:r>
              <a:rPr lang="fr-BE" noProof="0" dirty="0"/>
              <a:t>Assemblée générale </a:t>
            </a:r>
          </a:p>
          <a:p>
            <a:pPr lvl="1"/>
            <a:r>
              <a:rPr lang="fr-BE" noProof="0" dirty="0"/>
              <a:t>tous les membres (&gt; 300)</a:t>
            </a:r>
          </a:p>
          <a:p>
            <a:pPr lvl="1"/>
            <a:r>
              <a:rPr lang="fr-BE" noProof="0" dirty="0"/>
              <a:t>3 catégories avec des droits de vote dégressifs en fonction de l'importance ou de la contribution, grosso modo</a:t>
            </a:r>
          </a:p>
          <a:p>
            <a:pPr lvl="2"/>
            <a:r>
              <a:rPr lang="fr-BE" noProof="0" dirty="0"/>
              <a:t>A: Institutions publiques de sécurité sociale &amp; santé</a:t>
            </a:r>
          </a:p>
          <a:p>
            <a:pPr lvl="2"/>
            <a:r>
              <a:rPr lang="fr-BE" noProof="0" dirty="0"/>
              <a:t>B: Service publics fédéraux &amp; Entités fédérées</a:t>
            </a:r>
          </a:p>
          <a:p>
            <a:pPr lvl="2"/>
            <a:r>
              <a:rPr lang="fr-BE" noProof="0" dirty="0"/>
              <a:t>C: Centres publics d’aide sociale</a:t>
            </a:r>
          </a:p>
          <a:p>
            <a:r>
              <a:rPr lang="fr-BE" noProof="0" dirty="0"/>
              <a:t>Organe d’administration</a:t>
            </a:r>
          </a:p>
          <a:p>
            <a:pPr lvl="1"/>
            <a:r>
              <a:rPr lang="fr-BE" noProof="0" dirty="0"/>
              <a:t>20 </a:t>
            </a:r>
            <a:r>
              <a:rPr lang="en-BE" dirty="0" err="1"/>
              <a:t>administrateurs</a:t>
            </a:r>
            <a:r>
              <a:rPr lang="fr-BE" noProof="0" dirty="0"/>
              <a:t>, nommés par</a:t>
            </a:r>
          </a:p>
          <a:p>
            <a:pPr lvl="2"/>
            <a:r>
              <a:rPr lang="fr-BE" noProof="0" dirty="0"/>
              <a:t>Membres des catégories A, B et C: respectivement 11, 2 et 1 </a:t>
            </a:r>
            <a:r>
              <a:rPr lang="en-BE" dirty="0" err="1"/>
              <a:t>administrateurs</a:t>
            </a:r>
            <a:endParaRPr lang="fr-BE" noProof="0" dirty="0"/>
          </a:p>
          <a:p>
            <a:pPr lvl="2"/>
            <a:r>
              <a:rPr lang="fr-BE" noProof="0" dirty="0"/>
              <a:t>Assemblée générale plénière : 4 </a:t>
            </a:r>
            <a:r>
              <a:rPr lang="en-BE" dirty="0" err="1"/>
              <a:t>administrateurs</a:t>
            </a:r>
            <a:endParaRPr lang="fr-BE" noProof="0" dirty="0"/>
          </a:p>
          <a:p>
            <a:pPr lvl="2"/>
            <a:r>
              <a:rPr lang="fr-BE" noProof="0" dirty="0"/>
              <a:t>Ministre des Affaires sociales: 1 </a:t>
            </a:r>
            <a:r>
              <a:rPr lang="en-BE" dirty="0" err="1"/>
              <a:t>administrateur</a:t>
            </a:r>
            <a:endParaRPr lang="fr-BE" noProof="0" dirty="0"/>
          </a:p>
          <a:p>
            <a:pPr lvl="2"/>
            <a:r>
              <a:rPr lang="fr-BE" noProof="0" dirty="0"/>
              <a:t>Ministre du Budget: 1 </a:t>
            </a:r>
            <a:r>
              <a:rPr lang="en-BE" dirty="0" err="1"/>
              <a:t>administrateur</a:t>
            </a:r>
            <a:endParaRPr lang="fr-BE" noProof="0" dirty="0"/>
          </a:p>
          <a:p>
            <a:r>
              <a:rPr lang="fr-BE" noProof="0" dirty="0"/>
              <a:t>Comité stratégique</a:t>
            </a:r>
          </a:p>
          <a:p>
            <a:pPr lvl="1"/>
            <a:r>
              <a:rPr lang="fr-BE" noProof="0" dirty="0"/>
              <a:t>11 </a:t>
            </a:r>
            <a:r>
              <a:rPr lang="en-BE" dirty="0" err="1"/>
              <a:t>administrateurs</a:t>
            </a:r>
            <a:endParaRPr lang="fr-BE" noProof="0" dirty="0"/>
          </a:p>
          <a:p>
            <a:pPr lvl="1"/>
            <a:r>
              <a:rPr lang="fr-BE" noProof="0" dirty="0"/>
              <a:t>Comité exécutif</a:t>
            </a:r>
          </a:p>
          <a:p>
            <a:r>
              <a:rPr lang="fr-BE" dirty="0"/>
              <a:t>C</a:t>
            </a:r>
            <a:r>
              <a:rPr lang="fr-BE" noProof="0" dirty="0" err="1"/>
              <a:t>omité</a:t>
            </a:r>
            <a:r>
              <a:rPr lang="fr-BE" noProof="0" dirty="0"/>
              <a:t> d'audit, rendant compte à l’organe d'administration</a:t>
            </a:r>
          </a:p>
          <a:p>
            <a:pPr lvl="1"/>
            <a:r>
              <a:rPr lang="fr-BE" noProof="0" dirty="0"/>
              <a:t>6 </a:t>
            </a:r>
            <a:r>
              <a:rPr lang="en-BE" dirty="0" err="1"/>
              <a:t>administrateurs</a:t>
            </a:r>
            <a:endParaRPr lang="fr-BE" noProof="0" dirty="0"/>
          </a:p>
          <a:p>
            <a:pPr lvl="1"/>
            <a:r>
              <a:rPr lang="fr-BE" noProof="0" dirty="0"/>
              <a:t>3 membres externes</a:t>
            </a:r>
          </a:p>
        </p:txBody>
      </p:sp>
      <p:sp>
        <p:nvSpPr>
          <p:cNvPr id="4" name="Title 3"/>
          <p:cNvSpPr>
            <a:spLocks noGrp="1"/>
          </p:cNvSpPr>
          <p:nvPr>
            <p:ph type="title"/>
          </p:nvPr>
        </p:nvSpPr>
        <p:spPr/>
        <p:txBody>
          <a:bodyPr/>
          <a:lstStyle/>
          <a:p>
            <a:r>
              <a:rPr lang="fr-BE" noProof="0" dirty="0"/>
              <a:t>Gouvernance</a:t>
            </a:r>
          </a:p>
        </p:txBody>
      </p:sp>
      <p:sp>
        <p:nvSpPr>
          <p:cNvPr id="2" name="Slide Number Placeholder 1">
            <a:extLst>
              <a:ext uri="{FF2B5EF4-FFF2-40B4-BE49-F238E27FC236}">
                <a16:creationId xmlns:a16="http://schemas.microsoft.com/office/drawing/2014/main" id="{3E5B51CC-BB50-4216-A35F-3D0013D64AE6}"/>
              </a:ext>
            </a:extLst>
          </p:cNvPr>
          <p:cNvSpPr>
            <a:spLocks noGrp="1"/>
          </p:cNvSpPr>
          <p:nvPr>
            <p:ph type="sldNum" sz="quarter" idx="4"/>
          </p:nvPr>
        </p:nvSpPr>
        <p:spPr/>
        <p:txBody>
          <a:bodyPr/>
          <a:lstStyle/>
          <a:p>
            <a:r>
              <a:rPr lang="fr-BE"/>
              <a:t> </a:t>
            </a:r>
            <a:fld id="{30A9230E-FFBB-4CCB-ABD7-198084EDE768}" type="slidenum">
              <a:rPr lang="fr-BE" smtClean="0"/>
              <a:pPr/>
              <a:t>102</a:t>
            </a:fld>
            <a:r>
              <a:rPr lang="fr-BE"/>
              <a:t> </a:t>
            </a:r>
          </a:p>
        </p:txBody>
      </p:sp>
      <p:pic>
        <p:nvPicPr>
          <p:cNvPr id="8" name="Picture 7">
            <a:extLst>
              <a:ext uri="{FF2B5EF4-FFF2-40B4-BE49-F238E27FC236}">
                <a16:creationId xmlns:a16="http://schemas.microsoft.com/office/drawing/2014/main" id="{1245C7F2-E9E7-4BD9-9257-D401CF373710}"/>
              </a:ext>
            </a:extLst>
          </p:cNvPr>
          <p:cNvPicPr>
            <a:picLocks noChangeAspect="1"/>
          </p:cNvPicPr>
          <p:nvPr/>
        </p:nvPicPr>
        <p:blipFill>
          <a:blip r:embed="rId2"/>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15502844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r>
              <a:rPr lang="fr-BE" noProof="0" dirty="0"/>
              <a:t>membres (l'essence même de la réalisation « en interne »)</a:t>
            </a:r>
          </a:p>
          <a:p>
            <a:pPr lvl="1"/>
            <a:r>
              <a:rPr lang="fr-BE" noProof="0" dirty="0"/>
              <a:t>directement par l’assemblée générale (désignation des directeurs, budget, coûts, factures, etc.)</a:t>
            </a:r>
          </a:p>
          <a:p>
            <a:pPr lvl="1"/>
            <a:r>
              <a:rPr lang="fr-BE" dirty="0"/>
              <a:t>i</a:t>
            </a:r>
            <a:r>
              <a:rPr lang="fr-BE" noProof="0" dirty="0" err="1"/>
              <a:t>ndirectement</a:t>
            </a:r>
            <a:r>
              <a:rPr lang="fr-BE" noProof="0" dirty="0"/>
              <a:t> par l’organe d’administration</a:t>
            </a:r>
          </a:p>
          <a:p>
            <a:pPr lvl="1"/>
            <a:r>
              <a:rPr lang="fr-BE" noProof="0" dirty="0"/>
              <a:t>sont eux-mêmes des institutions publiques ou des services publics sous l'autorité d'un ministre</a:t>
            </a:r>
          </a:p>
          <a:p>
            <a:pPr lvl="1"/>
            <a:r>
              <a:rPr lang="fr-BE" noProof="0" dirty="0"/>
              <a:t>les 2 ministres (par le biais des directeurs nommés)</a:t>
            </a:r>
          </a:p>
          <a:p>
            <a:r>
              <a:rPr lang="fr-BE" noProof="0" dirty="0"/>
              <a:t>procédures internes, en ce compris</a:t>
            </a:r>
          </a:p>
          <a:p>
            <a:pPr lvl="1"/>
            <a:r>
              <a:rPr lang="fr-BE" noProof="0" dirty="0"/>
              <a:t>un service d’audit interne</a:t>
            </a:r>
          </a:p>
          <a:p>
            <a:pPr lvl="1"/>
            <a:r>
              <a:rPr lang="fr-BE" noProof="0" dirty="0"/>
              <a:t>gestion des risques</a:t>
            </a:r>
          </a:p>
          <a:p>
            <a:pPr lvl="1"/>
            <a:r>
              <a:rPr lang="fr-BE" noProof="0" dirty="0"/>
              <a:t>objectifs stratégiques</a:t>
            </a:r>
          </a:p>
          <a:p>
            <a:r>
              <a:rPr lang="fr-BE" noProof="0" dirty="0"/>
              <a:t>auditeur d’entreprise</a:t>
            </a:r>
          </a:p>
          <a:p>
            <a:r>
              <a:rPr lang="fr-BE" noProof="0" dirty="0"/>
              <a:t>comité d’audit</a:t>
            </a:r>
          </a:p>
          <a:p>
            <a:pPr lvl="1"/>
            <a:r>
              <a:rPr lang="fr-BE" noProof="0" dirty="0"/>
              <a:t>coopération structurelle dans le domaine financier et en matière d'études thématiques, par exemple les marchés publics</a:t>
            </a:r>
          </a:p>
        </p:txBody>
      </p:sp>
      <p:sp>
        <p:nvSpPr>
          <p:cNvPr id="2" name="Title 1"/>
          <p:cNvSpPr>
            <a:spLocks noGrp="1"/>
          </p:cNvSpPr>
          <p:nvPr>
            <p:ph type="title"/>
          </p:nvPr>
        </p:nvSpPr>
        <p:spPr/>
        <p:txBody>
          <a:bodyPr/>
          <a:lstStyle/>
          <a:p>
            <a:r>
              <a:rPr lang="fr-BE" noProof="0"/>
              <a:t>Contrôle </a:t>
            </a:r>
          </a:p>
        </p:txBody>
      </p:sp>
      <p:sp>
        <p:nvSpPr>
          <p:cNvPr id="4" name="Slide Number Placeholder 3">
            <a:extLst>
              <a:ext uri="{FF2B5EF4-FFF2-40B4-BE49-F238E27FC236}">
                <a16:creationId xmlns:a16="http://schemas.microsoft.com/office/drawing/2014/main" id="{9453B6E9-8943-4A2C-A9C0-198BA0ADBE2B}"/>
              </a:ext>
            </a:extLst>
          </p:cNvPr>
          <p:cNvSpPr>
            <a:spLocks noGrp="1"/>
          </p:cNvSpPr>
          <p:nvPr>
            <p:ph type="sldNum" sz="quarter" idx="4"/>
          </p:nvPr>
        </p:nvSpPr>
        <p:spPr/>
        <p:txBody>
          <a:bodyPr/>
          <a:lstStyle/>
          <a:p>
            <a:r>
              <a:rPr lang="fr-BE"/>
              <a:t> </a:t>
            </a:r>
            <a:fld id="{30A9230E-FFBB-4CCB-ABD7-198084EDE768}" type="slidenum">
              <a:rPr lang="fr-BE" smtClean="0"/>
              <a:pPr/>
              <a:t>103</a:t>
            </a:fld>
            <a:r>
              <a:rPr lang="fr-BE"/>
              <a:t> </a:t>
            </a:r>
          </a:p>
        </p:txBody>
      </p:sp>
      <p:pic>
        <p:nvPicPr>
          <p:cNvPr id="7" name="Picture 6">
            <a:extLst>
              <a:ext uri="{FF2B5EF4-FFF2-40B4-BE49-F238E27FC236}">
                <a16:creationId xmlns:a16="http://schemas.microsoft.com/office/drawing/2014/main" id="{ED534EE5-181E-4ED5-B1ED-32B9CE4366EB}"/>
              </a:ext>
            </a:extLst>
          </p:cNvPr>
          <p:cNvPicPr>
            <a:picLocks noChangeAspect="1"/>
          </p:cNvPicPr>
          <p:nvPr/>
        </p:nvPicPr>
        <p:blipFill>
          <a:blip r:embed="rId2"/>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2559706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idx="1"/>
          </p:nvPr>
        </p:nvSpPr>
        <p:spPr/>
        <p:txBody>
          <a:bodyPr>
            <a:normAutofit fontScale="92500" lnSpcReduction="10000"/>
          </a:bodyPr>
          <a:lstStyle/>
          <a:p>
            <a:r>
              <a:rPr lang="fr-BE" sz="2600" noProof="0" dirty="0"/>
              <a:t>applications</a:t>
            </a:r>
          </a:p>
          <a:p>
            <a:pPr lvl="1"/>
            <a:r>
              <a:rPr lang="fr-BE" sz="2200" noProof="0" dirty="0"/>
              <a:t>support au développement de stratégies numériques</a:t>
            </a:r>
          </a:p>
          <a:p>
            <a:pPr lvl="1"/>
            <a:r>
              <a:rPr lang="fr-BE" sz="2200" noProof="0" dirty="0"/>
              <a:t>analyse business</a:t>
            </a:r>
          </a:p>
          <a:p>
            <a:pPr lvl="1"/>
            <a:r>
              <a:rPr lang="fr-BE" sz="2200" noProof="0" dirty="0"/>
              <a:t>business Process Reengineering (BPR)</a:t>
            </a:r>
          </a:p>
          <a:p>
            <a:pPr lvl="1"/>
            <a:r>
              <a:rPr lang="fr-BE" sz="2200" noProof="0" dirty="0"/>
              <a:t>développement logiciel</a:t>
            </a:r>
          </a:p>
          <a:p>
            <a:pPr lvl="1"/>
            <a:r>
              <a:rPr lang="fr-BE" sz="2200" noProof="0" dirty="0"/>
              <a:t>méthodologie</a:t>
            </a:r>
          </a:p>
          <a:p>
            <a:pPr lvl="1"/>
            <a:r>
              <a:rPr lang="fr-BE" sz="2200" noProof="0" dirty="0"/>
              <a:t>composants réutilisables</a:t>
            </a:r>
          </a:p>
          <a:p>
            <a:pPr lvl="1"/>
            <a:r>
              <a:rPr lang="fr-BE" sz="2200" noProof="0" dirty="0"/>
              <a:t>qualité des données</a:t>
            </a:r>
          </a:p>
          <a:p>
            <a:pPr lvl="1"/>
            <a:r>
              <a:rPr lang="fr-BE" sz="2200" noProof="0" dirty="0"/>
              <a:t>exploitabilité</a:t>
            </a:r>
          </a:p>
          <a:p>
            <a:pPr lvl="1"/>
            <a:r>
              <a:rPr lang="fr-BE" sz="2200" noProof="0" dirty="0"/>
              <a:t>sécurité de l’information</a:t>
            </a:r>
          </a:p>
          <a:p>
            <a:pPr lvl="1"/>
            <a:r>
              <a:rPr lang="fr-BE" sz="2200" noProof="0" dirty="0"/>
              <a:t>gestion supports mobiles</a:t>
            </a:r>
          </a:p>
          <a:p>
            <a:pPr lvl="1"/>
            <a:r>
              <a:rPr lang="fr-BE" sz="2200" noProof="0" dirty="0"/>
              <a:t>développement web</a:t>
            </a:r>
          </a:p>
          <a:p>
            <a:pPr lvl="1"/>
            <a:r>
              <a:rPr lang="fr-BE" sz="2200" noProof="0" dirty="0"/>
              <a:t>opérations</a:t>
            </a:r>
          </a:p>
          <a:p>
            <a:pPr lvl="1"/>
            <a:r>
              <a:rPr lang="fr-BE" sz="2200" noProof="0" dirty="0"/>
              <a:t>gestion des changements</a:t>
            </a:r>
          </a:p>
          <a:p>
            <a:r>
              <a:rPr lang="fr-BE" sz="2600" noProof="0" dirty="0"/>
              <a:t>R&amp;D</a:t>
            </a:r>
          </a:p>
        </p:txBody>
      </p:sp>
      <p:sp>
        <p:nvSpPr>
          <p:cNvPr id="2" name="Titel 1"/>
          <p:cNvSpPr>
            <a:spLocks noGrp="1"/>
          </p:cNvSpPr>
          <p:nvPr>
            <p:ph type="title"/>
          </p:nvPr>
        </p:nvSpPr>
        <p:spPr/>
        <p:txBody>
          <a:bodyPr/>
          <a:lstStyle/>
          <a:p>
            <a:r>
              <a:rPr lang="fr-BE" noProof="0"/>
              <a:t>Portfolio</a:t>
            </a:r>
          </a:p>
        </p:txBody>
      </p:sp>
      <p:sp>
        <p:nvSpPr>
          <p:cNvPr id="5" name="Tijdelijke aanduiding voor inhoud 4"/>
          <p:cNvSpPr>
            <a:spLocks noGrp="1"/>
          </p:cNvSpPr>
          <p:nvPr>
            <p:ph sz="half" idx="4294967295"/>
          </p:nvPr>
        </p:nvSpPr>
        <p:spPr>
          <a:xfrm>
            <a:off x="6807200" y="1084263"/>
            <a:ext cx="5384800" cy="5103812"/>
          </a:xfrm>
        </p:spPr>
        <p:txBody>
          <a:bodyPr>
            <a:normAutofit lnSpcReduction="10000"/>
          </a:bodyPr>
          <a:lstStyle/>
          <a:p>
            <a:r>
              <a:rPr lang="fr-BE" noProof="0" dirty="0"/>
              <a:t>infrastructure</a:t>
            </a:r>
          </a:p>
          <a:p>
            <a:pPr lvl="1"/>
            <a:r>
              <a:rPr lang="fr-BE" noProof="0" dirty="0"/>
              <a:t>services de centres de données</a:t>
            </a:r>
          </a:p>
          <a:p>
            <a:pPr lvl="1"/>
            <a:r>
              <a:rPr lang="fr-BE" noProof="0" dirty="0"/>
              <a:t>hébergement</a:t>
            </a:r>
          </a:p>
          <a:p>
            <a:pPr lvl="1"/>
            <a:r>
              <a:rPr lang="fr-BE" noProof="0" dirty="0"/>
              <a:t>réseaux d’informations</a:t>
            </a:r>
          </a:p>
          <a:p>
            <a:pPr lvl="1"/>
            <a:r>
              <a:rPr lang="fr-BE" noProof="0" dirty="0"/>
              <a:t>infrastructure serveurs</a:t>
            </a:r>
          </a:p>
          <a:p>
            <a:pPr lvl="1"/>
            <a:r>
              <a:rPr lang="fr-BE" noProof="0" dirty="0"/>
              <a:t>services d’enregistrement</a:t>
            </a:r>
          </a:p>
          <a:p>
            <a:pPr lvl="1"/>
            <a:r>
              <a:rPr lang="fr-BE" noProof="0" dirty="0"/>
              <a:t>réseau ITIL</a:t>
            </a:r>
          </a:p>
          <a:p>
            <a:r>
              <a:rPr lang="fr-BE" noProof="0" dirty="0"/>
              <a:t>services de support</a:t>
            </a:r>
          </a:p>
          <a:p>
            <a:pPr lvl="1"/>
            <a:r>
              <a:rPr lang="fr-BE" noProof="0" dirty="0"/>
              <a:t>CRM</a:t>
            </a:r>
          </a:p>
          <a:p>
            <a:pPr lvl="1"/>
            <a:r>
              <a:rPr lang="fr-BE" noProof="0" dirty="0"/>
              <a:t>agence de communication (</a:t>
            </a:r>
            <a:r>
              <a:rPr lang="fr-BE" noProof="0" dirty="0" err="1"/>
              <a:t>Bucom</a:t>
            </a:r>
            <a:r>
              <a:rPr lang="fr-BE" noProof="0" dirty="0"/>
              <a:t>)</a:t>
            </a:r>
          </a:p>
          <a:p>
            <a:pPr lvl="1"/>
            <a:r>
              <a:rPr lang="fr-BE" noProof="0" dirty="0"/>
              <a:t>centre de contact (</a:t>
            </a:r>
            <a:r>
              <a:rPr lang="fr-BE" noProof="0" dirty="0" err="1"/>
              <a:t>Eranova</a:t>
            </a:r>
            <a:r>
              <a:rPr lang="fr-BE" noProof="0" dirty="0"/>
              <a:t>)</a:t>
            </a:r>
          </a:p>
          <a:p>
            <a:pPr lvl="1"/>
            <a:r>
              <a:rPr lang="fr-BE" noProof="0" dirty="0" err="1"/>
              <a:t>print</a:t>
            </a:r>
            <a:r>
              <a:rPr lang="fr-BE" noProof="0" dirty="0"/>
              <a:t> &amp; mail </a:t>
            </a:r>
          </a:p>
          <a:p>
            <a:pPr lvl="1"/>
            <a:r>
              <a:rPr lang="fr-BE" noProof="0" dirty="0"/>
              <a:t>contrats cadre</a:t>
            </a:r>
          </a:p>
          <a:p>
            <a:r>
              <a:rPr lang="fr-BE" noProof="0" dirty="0"/>
              <a:t>staff</a:t>
            </a:r>
          </a:p>
        </p:txBody>
      </p:sp>
      <p:sp>
        <p:nvSpPr>
          <p:cNvPr id="6" name="Slide Number Placeholder 5">
            <a:extLst>
              <a:ext uri="{FF2B5EF4-FFF2-40B4-BE49-F238E27FC236}">
                <a16:creationId xmlns:a16="http://schemas.microsoft.com/office/drawing/2014/main" id="{FA377C43-A275-4A99-8B71-091022409016}"/>
              </a:ext>
            </a:extLst>
          </p:cNvPr>
          <p:cNvSpPr>
            <a:spLocks noGrp="1"/>
          </p:cNvSpPr>
          <p:nvPr>
            <p:ph type="sldNum" sz="quarter" idx="4"/>
          </p:nvPr>
        </p:nvSpPr>
        <p:spPr/>
        <p:txBody>
          <a:bodyPr/>
          <a:lstStyle/>
          <a:p>
            <a:r>
              <a:rPr lang="fr-BE"/>
              <a:t> </a:t>
            </a:r>
            <a:fld id="{30A9230E-FFBB-4CCB-ABD7-198084EDE768}" type="slidenum">
              <a:rPr lang="fr-BE" smtClean="0"/>
              <a:pPr/>
              <a:t>104</a:t>
            </a:fld>
            <a:r>
              <a:rPr lang="fr-BE"/>
              <a:t> </a:t>
            </a:r>
          </a:p>
        </p:txBody>
      </p:sp>
      <p:pic>
        <p:nvPicPr>
          <p:cNvPr id="8" name="Picture 7">
            <a:extLst>
              <a:ext uri="{FF2B5EF4-FFF2-40B4-BE49-F238E27FC236}">
                <a16:creationId xmlns:a16="http://schemas.microsoft.com/office/drawing/2014/main" id="{964C8963-DF0E-4DBA-AF9B-DF0519E4AC84}"/>
              </a:ext>
            </a:extLst>
          </p:cNvPr>
          <p:cNvPicPr>
            <a:picLocks noChangeAspect="1"/>
          </p:cNvPicPr>
          <p:nvPr/>
        </p:nvPicPr>
        <p:blipFill>
          <a:blip r:embed="rId2"/>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7776676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fr-BE" noProof="0" dirty="0"/>
              <a:t>contribue de manière significative au G-Cloud et à la réutilisation de logiciels</a:t>
            </a:r>
          </a:p>
          <a:p>
            <a:r>
              <a:rPr lang="fr-BE" noProof="0" dirty="0"/>
              <a:t>le partage des coûts facilite la collaboration entre les institutions publiques (centre de données, portails, gestion des utilisateurs, surveillance des services 24 h/24 et 7 j/7, etc.).</a:t>
            </a:r>
          </a:p>
          <a:p>
            <a:r>
              <a:rPr lang="fr-BE" noProof="0" dirty="0"/>
              <a:t>génère des économies d'échelle</a:t>
            </a:r>
          </a:p>
          <a:p>
            <a:r>
              <a:rPr lang="fr-BE" noProof="0" dirty="0"/>
              <a:t>fournit aux institutions une expertise très recherchée en matière de TIC et de sécurité de l'information </a:t>
            </a:r>
          </a:p>
          <a:p>
            <a:r>
              <a:rPr lang="fr-BE" noProof="0" dirty="0"/>
              <a:t>offre une expertise en matière de marchés publics dans le domaine des TIC, facilitant ainsi l'accès des prestataires privés de services TIC au secteur public</a:t>
            </a:r>
          </a:p>
          <a:p>
            <a:r>
              <a:rPr lang="fr-BE" noProof="0" dirty="0"/>
              <a:t>stimule l'innovation grâce à un petit département de R&amp;D (voir </a:t>
            </a:r>
            <a:r>
              <a:rPr lang="fr-BE" noProof="0" dirty="0">
                <a:hlinkClick r:id="rId2"/>
              </a:rPr>
              <a:t>https://www.smalsresearch.be/</a:t>
            </a:r>
            <a:r>
              <a:rPr lang="fr-BE" noProof="0" dirty="0"/>
              <a:t>)</a:t>
            </a:r>
          </a:p>
        </p:txBody>
      </p:sp>
      <p:sp>
        <p:nvSpPr>
          <p:cNvPr id="3" name="Tijdelijke aanduiding voor dianummer 2"/>
          <p:cNvSpPr>
            <a:spLocks noGrp="1"/>
          </p:cNvSpPr>
          <p:nvPr>
            <p:ph type="sldNum" sz="quarter" idx="4"/>
          </p:nvPr>
        </p:nvSpPr>
        <p:spPr/>
        <p:txBody>
          <a:bodyPr/>
          <a:lstStyle/>
          <a:p>
            <a:pPr lvl="0"/>
            <a:fld id="{D353B685-A2AB-4518-B31A-1C8B277EB988}" type="slidenum">
              <a:rPr lang="en-GB" noProof="0" smtClean="0"/>
              <a:pPr lvl="0"/>
              <a:t>105</a:t>
            </a:fld>
            <a:endParaRPr lang="en-GB" noProof="0"/>
          </a:p>
        </p:txBody>
      </p:sp>
      <p:sp>
        <p:nvSpPr>
          <p:cNvPr id="4" name="Title 3"/>
          <p:cNvSpPr>
            <a:spLocks noGrp="1"/>
          </p:cNvSpPr>
          <p:nvPr>
            <p:ph type="title"/>
          </p:nvPr>
        </p:nvSpPr>
        <p:spPr/>
        <p:txBody>
          <a:bodyPr/>
          <a:lstStyle/>
          <a:p>
            <a:r>
              <a:rPr lang="fr-BE" noProof="0"/>
              <a:t>Quelques réalisations</a:t>
            </a:r>
          </a:p>
        </p:txBody>
      </p:sp>
      <p:pic>
        <p:nvPicPr>
          <p:cNvPr id="7" name="Picture 6">
            <a:extLst>
              <a:ext uri="{FF2B5EF4-FFF2-40B4-BE49-F238E27FC236}">
                <a16:creationId xmlns:a16="http://schemas.microsoft.com/office/drawing/2014/main" id="{5937BA03-85EE-4C63-AC39-A209DAD7C22F}"/>
              </a:ext>
            </a:extLst>
          </p:cNvPr>
          <p:cNvPicPr>
            <a:picLocks noChangeAspect="1"/>
          </p:cNvPicPr>
          <p:nvPr/>
        </p:nvPicPr>
        <p:blipFill>
          <a:blip r:embed="rId3"/>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7827991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42AB6-59A2-7CF3-59B9-DB39B1F34F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5C8BA1-3C29-71C9-E92A-2803100CD258}"/>
              </a:ext>
            </a:extLst>
          </p:cNvPr>
          <p:cNvSpPr>
            <a:spLocks noGrp="1"/>
          </p:cNvSpPr>
          <p:nvPr>
            <p:ph type="sldNum" sz="quarter" idx="10"/>
          </p:nvPr>
        </p:nvSpPr>
        <p:spPr/>
        <p:txBody>
          <a:bodyPr/>
          <a:lstStyle/>
          <a:p>
            <a:pPr>
              <a:defRPr/>
            </a:pPr>
            <a:fld id="{EF66DDCB-4F40-4F8C-A2FE-269D135B5A13}" type="slidenum">
              <a:rPr lang="en-GB" smtClean="0"/>
              <a:pPr>
                <a:defRPr/>
              </a:pPr>
              <a:t>106</a:t>
            </a:fld>
            <a:endParaRPr lang="en-GB"/>
          </a:p>
        </p:txBody>
      </p:sp>
      <p:sp>
        <p:nvSpPr>
          <p:cNvPr id="3" name="Title 2">
            <a:extLst>
              <a:ext uri="{FF2B5EF4-FFF2-40B4-BE49-F238E27FC236}">
                <a16:creationId xmlns:a16="http://schemas.microsoft.com/office/drawing/2014/main" id="{A1CB939F-C491-4371-EEE0-B7CC688E643F}"/>
              </a:ext>
            </a:extLst>
          </p:cNvPr>
          <p:cNvSpPr>
            <a:spLocks noGrp="1"/>
          </p:cNvSpPr>
          <p:nvPr>
            <p:ph type="ctrTitle"/>
          </p:nvPr>
        </p:nvSpPr>
        <p:spPr>
          <a:xfrm>
            <a:off x="573618" y="1662115"/>
            <a:ext cx="11044767" cy="2308224"/>
          </a:xfrm>
        </p:spPr>
        <p:txBody>
          <a:bodyPr/>
          <a:lstStyle/>
          <a:p>
            <a:r>
              <a:rPr lang="fr-BE" noProof="0"/>
              <a:t>Conclusion</a:t>
            </a:r>
          </a:p>
        </p:txBody>
      </p:sp>
    </p:spTree>
    <p:extLst>
      <p:ext uri="{BB962C8B-B14F-4D97-AF65-F5344CB8AC3E}">
        <p14:creationId xmlns:p14="http://schemas.microsoft.com/office/powerpoint/2010/main" val="18384731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7AE77A3-3469-501B-0CDE-1D1D4DF8AAC4}"/>
              </a:ext>
            </a:extLst>
          </p:cNvPr>
          <p:cNvSpPr>
            <a:spLocks noGrp="1"/>
          </p:cNvSpPr>
          <p:nvPr>
            <p:ph idx="1"/>
          </p:nvPr>
        </p:nvSpPr>
        <p:spPr>
          <a:xfrm>
            <a:off x="695400" y="1052736"/>
            <a:ext cx="10887000" cy="5256584"/>
          </a:xfrm>
        </p:spPr>
        <p:txBody>
          <a:bodyPr>
            <a:normAutofit fontScale="92500"/>
          </a:bodyPr>
          <a:lstStyle/>
          <a:p>
            <a:r>
              <a:rPr lang="en-BE" dirty="0"/>
              <a:t>l</a:t>
            </a:r>
            <a:r>
              <a:rPr lang="fr-BE" noProof="0" dirty="0"/>
              <a:t>ors du développement de systèmes d'information dans le secteur social et de la santé, l'accent est mis depuis des années sur une architecture d'entreprise solide et à l'échelle du secteur</a:t>
            </a:r>
          </a:p>
          <a:p>
            <a:pPr lvl="1"/>
            <a:r>
              <a:rPr lang="fr-BE" noProof="0" dirty="0"/>
              <a:t>le partage des infrastructures et des plateformes</a:t>
            </a:r>
          </a:p>
          <a:p>
            <a:pPr lvl="1"/>
            <a:r>
              <a:rPr lang="fr-BE" noProof="0" dirty="0"/>
              <a:t>la réutilisation des données, des services et des composants décrits dans un catalogue accessible au public</a:t>
            </a:r>
          </a:p>
          <a:p>
            <a:pPr lvl="2"/>
            <a:r>
              <a:rPr lang="fr-BE" noProof="0" dirty="0"/>
              <a:t>des composants/services modulaires, génériques, indépendants du domaine, interopérables et réutilisables</a:t>
            </a:r>
          </a:p>
          <a:p>
            <a:pPr lvl="2"/>
            <a:r>
              <a:rPr lang="fr-BE" noProof="0" dirty="0"/>
              <a:t>« développer une seule fois, utiliser plusieurs fois »</a:t>
            </a:r>
          </a:p>
          <a:p>
            <a:pPr lvl="1"/>
            <a:r>
              <a:rPr lang="fr-BE" noProof="0" dirty="0"/>
              <a:t>un service intégré pour les utilisateurs finaux, soutenu par des API</a:t>
            </a:r>
          </a:p>
          <a:p>
            <a:pPr lvl="1"/>
            <a:r>
              <a:rPr lang="fr-BE" noProof="0" dirty="0"/>
              <a:t>une gouvernance participative dans le développement des systèmes, jusqu’au niveau des décideurs politiques</a:t>
            </a:r>
          </a:p>
          <a:p>
            <a:pPr lvl="1"/>
            <a:r>
              <a:rPr lang="fr-BE" noProof="0" dirty="0"/>
              <a:t>basée sur un cadre conceptuel commun</a:t>
            </a:r>
          </a:p>
          <a:p>
            <a:r>
              <a:rPr lang="fr-BE" noProof="0" dirty="0"/>
              <a:t>pas de choix des composants et services utilisés dicté par la technologie, mais utilisation des composants et services TIC comme catalyseurs et moyens permettant de répondre aux exigences métier</a:t>
            </a:r>
          </a:p>
          <a:p>
            <a:endParaRPr lang="en-GB" noProof="0" dirty="0"/>
          </a:p>
          <a:p>
            <a:endParaRPr lang="en-GB" noProof="0" dirty="0"/>
          </a:p>
          <a:p>
            <a:endParaRPr lang="en-GB" noProof="0" dirty="0"/>
          </a:p>
        </p:txBody>
      </p:sp>
      <p:sp>
        <p:nvSpPr>
          <p:cNvPr id="3" name="Tijdelijke aanduiding voor dianummer 2">
            <a:extLst>
              <a:ext uri="{FF2B5EF4-FFF2-40B4-BE49-F238E27FC236}">
                <a16:creationId xmlns:a16="http://schemas.microsoft.com/office/drawing/2014/main" id="{68C60395-08F7-C180-0CEA-D7F3DF021753}"/>
              </a:ext>
            </a:extLst>
          </p:cNvPr>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107</a:t>
            </a:fld>
            <a:r>
              <a:rPr lang="fr-BE"/>
              <a:t> </a:t>
            </a:r>
          </a:p>
        </p:txBody>
      </p:sp>
      <p:sp>
        <p:nvSpPr>
          <p:cNvPr id="4" name="Titel 3">
            <a:extLst>
              <a:ext uri="{FF2B5EF4-FFF2-40B4-BE49-F238E27FC236}">
                <a16:creationId xmlns:a16="http://schemas.microsoft.com/office/drawing/2014/main" id="{1EEDEF76-DA95-4ACF-1A46-2B5866914BAE}"/>
              </a:ext>
            </a:extLst>
          </p:cNvPr>
          <p:cNvSpPr>
            <a:spLocks noGrp="1"/>
          </p:cNvSpPr>
          <p:nvPr>
            <p:ph type="title"/>
          </p:nvPr>
        </p:nvSpPr>
        <p:spPr>
          <a:xfrm>
            <a:off x="695400" y="188640"/>
            <a:ext cx="10887000" cy="792088"/>
          </a:xfrm>
        </p:spPr>
        <p:txBody>
          <a:bodyPr/>
          <a:lstStyle/>
          <a:p>
            <a:r>
              <a:rPr lang="fr-BE" noProof="0"/>
              <a:t>Conclusion</a:t>
            </a:r>
          </a:p>
        </p:txBody>
      </p:sp>
    </p:spTree>
    <p:extLst>
      <p:ext uri="{BB962C8B-B14F-4D97-AF65-F5344CB8AC3E}">
        <p14:creationId xmlns:p14="http://schemas.microsoft.com/office/powerpoint/2010/main" val="417868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DC59D-83B2-9320-1B35-7C9DDA6AD2F9}"/>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BE8FA710-4CB4-FF19-D89E-E27C7831FFB4}"/>
              </a:ext>
            </a:extLst>
          </p:cNvPr>
          <p:cNvSpPr>
            <a:spLocks noGrp="1"/>
          </p:cNvSpPr>
          <p:nvPr>
            <p:ph idx="1"/>
          </p:nvPr>
        </p:nvSpPr>
        <p:spPr/>
        <p:txBody>
          <a:bodyPr/>
          <a:lstStyle/>
          <a:p>
            <a:r>
              <a:rPr lang="fr-BE" noProof="0" dirty="0"/>
              <a:t>une répartition des tâches clairement définie avec les décideurs politiques</a:t>
            </a:r>
          </a:p>
          <a:p>
            <a:pPr lvl="1"/>
            <a:r>
              <a:rPr lang="fr-BE" noProof="0" dirty="0"/>
              <a:t>élaboration des politiques et mise en œuvre fidèle de celles-ci : organismes publics </a:t>
            </a:r>
          </a:p>
          <a:p>
            <a:pPr lvl="1"/>
            <a:r>
              <a:rPr lang="fr-BE" dirty="0"/>
              <a:t>élaboration des politiques : décideurs politiques</a:t>
            </a:r>
          </a:p>
          <a:p>
            <a:endParaRPr lang="en-GB" noProof="0" dirty="0"/>
          </a:p>
          <a:p>
            <a:r>
              <a:rPr lang="fr-BE" noProof="0" dirty="0"/>
              <a:t>gestion par les représentants des parties prenantes =&gt; adhésion et confiance</a:t>
            </a:r>
          </a:p>
          <a:p>
            <a:endParaRPr lang="en-GB" noProof="0" dirty="0"/>
          </a:p>
          <a:p>
            <a:r>
              <a:rPr lang="fr-BE" noProof="0" dirty="0"/>
              <a:t>couverture complète et cohérente du domaine d'action</a:t>
            </a:r>
          </a:p>
          <a:p>
            <a:pPr lvl="1"/>
            <a:r>
              <a:rPr lang="fr-BE" noProof="0" dirty="0"/>
              <a:t>différents niveaux de pouvoir</a:t>
            </a:r>
          </a:p>
          <a:p>
            <a:pPr lvl="1"/>
            <a:r>
              <a:rPr lang="fr-BE" noProof="0" dirty="0"/>
              <a:t>organismes de coopération</a:t>
            </a:r>
          </a:p>
          <a:p>
            <a:pPr lvl="1"/>
            <a:r>
              <a:rPr lang="fr-BE" noProof="0" dirty="0"/>
              <a:t>fournisseurs de services privés</a:t>
            </a:r>
          </a:p>
          <a:p>
            <a:pPr lvl="2"/>
            <a:endParaRPr lang="en-GB" noProof="0" dirty="0"/>
          </a:p>
          <a:p>
            <a:r>
              <a:rPr lang="fr-BE" noProof="0" dirty="0"/>
              <a:t>responsabilisation et répartition claire des tâches entre les intégrateurs de services</a:t>
            </a:r>
          </a:p>
          <a:p>
            <a:pPr lvl="2"/>
            <a:endParaRPr lang="en-GB" noProof="0" dirty="0"/>
          </a:p>
          <a:p>
            <a:endParaRPr lang="en-GB" noProof="0" dirty="0"/>
          </a:p>
          <a:p>
            <a:pPr lvl="2"/>
            <a:endParaRPr lang="en-GB" noProof="0" dirty="0"/>
          </a:p>
        </p:txBody>
      </p:sp>
      <p:sp>
        <p:nvSpPr>
          <p:cNvPr id="3" name="Slide Number Placeholder 2">
            <a:extLst>
              <a:ext uri="{FF2B5EF4-FFF2-40B4-BE49-F238E27FC236}">
                <a16:creationId xmlns:a16="http://schemas.microsoft.com/office/drawing/2014/main" id="{024A1160-AD00-00AE-FA87-3EEB07438847}"/>
              </a:ext>
            </a:extLst>
          </p:cNvPr>
          <p:cNvSpPr>
            <a:spLocks noGrp="1"/>
          </p:cNvSpPr>
          <p:nvPr>
            <p:ph type="sldNum" sz="quarter" idx="4"/>
          </p:nvPr>
        </p:nvSpPr>
        <p:spPr/>
        <p:txBody>
          <a:bodyPr/>
          <a:lstStyle/>
          <a:p>
            <a:r>
              <a:rPr lang="fr-BE"/>
              <a:t> </a:t>
            </a:r>
            <a:fld id="{30A9230E-FFBB-4CCB-ABD7-198084EDE768}" type="slidenum">
              <a:rPr lang="fr-BE" smtClean="0"/>
              <a:pPr/>
              <a:t>108</a:t>
            </a:fld>
            <a:r>
              <a:rPr lang="fr-BE"/>
              <a:t> </a:t>
            </a:r>
          </a:p>
        </p:txBody>
      </p:sp>
      <p:sp>
        <p:nvSpPr>
          <p:cNvPr id="8" name="Titel 7">
            <a:extLst>
              <a:ext uri="{FF2B5EF4-FFF2-40B4-BE49-F238E27FC236}">
                <a16:creationId xmlns:a16="http://schemas.microsoft.com/office/drawing/2014/main" id="{CE96608D-16C4-2D76-A4A3-892F559EC672}"/>
              </a:ext>
            </a:extLst>
          </p:cNvPr>
          <p:cNvSpPr>
            <a:spLocks noGrp="1"/>
          </p:cNvSpPr>
          <p:nvPr>
            <p:ph type="title"/>
          </p:nvPr>
        </p:nvSpPr>
        <p:spPr/>
        <p:txBody>
          <a:bodyPr/>
          <a:lstStyle/>
          <a:p>
            <a:r>
              <a:rPr lang="fr-BE" noProof="0"/>
              <a:t>Facteurs critiques de succès</a:t>
            </a:r>
          </a:p>
        </p:txBody>
      </p:sp>
    </p:spTree>
    <p:extLst>
      <p:ext uri="{BB962C8B-B14F-4D97-AF65-F5344CB8AC3E}">
        <p14:creationId xmlns:p14="http://schemas.microsoft.com/office/powerpoint/2010/main" val="8111642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927B32D-5986-E8ED-000D-D2BC61D7C772}"/>
              </a:ext>
            </a:extLst>
          </p:cNvPr>
          <p:cNvSpPr>
            <a:spLocks noGrp="1"/>
          </p:cNvSpPr>
          <p:nvPr>
            <p:ph idx="1"/>
          </p:nvPr>
        </p:nvSpPr>
        <p:spPr/>
        <p:txBody>
          <a:bodyPr>
            <a:normAutofit lnSpcReduction="10000"/>
          </a:bodyPr>
          <a:lstStyle/>
          <a:p>
            <a:r>
              <a:rPr lang="fr-BE" noProof="0"/>
              <a:t>multidisciplinarité</a:t>
            </a:r>
          </a:p>
          <a:p>
            <a:pPr lvl="1"/>
            <a:r>
              <a:rPr lang="fr-BE" noProof="0"/>
              <a:t>domaine</a:t>
            </a:r>
          </a:p>
          <a:p>
            <a:pPr lvl="1"/>
            <a:r>
              <a:rPr lang="fr-BE" noProof="0"/>
              <a:t>(architecture) TIC</a:t>
            </a:r>
          </a:p>
          <a:p>
            <a:pPr lvl="1"/>
            <a:r>
              <a:rPr lang="fr-BE" noProof="0"/>
              <a:t>gestion de programmes &amp; de services</a:t>
            </a:r>
          </a:p>
          <a:p>
            <a:pPr lvl="1"/>
            <a:r>
              <a:rPr lang="fr-BE" noProof="0"/>
              <a:t>sécurité de l’information &amp; protection de la vie privée</a:t>
            </a:r>
          </a:p>
          <a:p>
            <a:pPr lvl="1"/>
            <a:endParaRPr lang="en-GB" noProof="0" dirty="0"/>
          </a:p>
          <a:p>
            <a:r>
              <a:rPr lang="fr-BE" noProof="0"/>
              <a:t>architecture d'entreprise globale et solide</a:t>
            </a:r>
          </a:p>
          <a:p>
            <a:endParaRPr lang="en-GB" noProof="0" dirty="0"/>
          </a:p>
          <a:p>
            <a:r>
              <a:rPr lang="fr-BE" noProof="0"/>
              <a:t>partage &amp; réutilisation de services </a:t>
            </a:r>
          </a:p>
          <a:p>
            <a:endParaRPr lang="en-GB" noProof="0" dirty="0"/>
          </a:p>
          <a:p>
            <a:r>
              <a:rPr lang="fr-BE" noProof="0"/>
              <a:t>équilibre entre services effectifs et efficaces et protection des données</a:t>
            </a:r>
          </a:p>
          <a:p>
            <a:pPr lvl="1"/>
            <a:r>
              <a:rPr lang="fr-BE" noProof="0"/>
              <a:t>protection des données dès la conception</a:t>
            </a:r>
          </a:p>
          <a:p>
            <a:pPr lvl="1"/>
            <a:r>
              <a:rPr lang="fr-BE" noProof="0"/>
              <a:t>Comité de sécurité de l'information</a:t>
            </a:r>
          </a:p>
          <a:p>
            <a:endParaRPr lang="en-GB" noProof="0" dirty="0"/>
          </a:p>
          <a:p>
            <a:endParaRPr lang="en-GB" noProof="0" dirty="0"/>
          </a:p>
          <a:p>
            <a:endParaRPr lang="en-GB" noProof="0" dirty="0"/>
          </a:p>
        </p:txBody>
      </p:sp>
      <p:sp>
        <p:nvSpPr>
          <p:cNvPr id="3" name="Tijdelijke aanduiding voor dianummer 2">
            <a:extLst>
              <a:ext uri="{FF2B5EF4-FFF2-40B4-BE49-F238E27FC236}">
                <a16:creationId xmlns:a16="http://schemas.microsoft.com/office/drawing/2014/main" id="{E345B9B0-06E9-725A-576F-84924713E445}"/>
              </a:ext>
            </a:extLst>
          </p:cNvPr>
          <p:cNvSpPr>
            <a:spLocks noGrp="1"/>
          </p:cNvSpPr>
          <p:nvPr>
            <p:ph type="sldNum" sz="quarter" idx="4"/>
          </p:nvPr>
        </p:nvSpPr>
        <p:spPr/>
        <p:txBody>
          <a:bodyPr/>
          <a:lstStyle/>
          <a:p>
            <a:r>
              <a:rPr lang="fr-BE"/>
              <a:t> </a:t>
            </a:r>
            <a:fld id="{30A9230E-FFBB-4CCB-ABD7-198084EDE768}" type="slidenum">
              <a:rPr lang="fr-BE" smtClean="0"/>
              <a:pPr/>
              <a:t>109</a:t>
            </a:fld>
            <a:r>
              <a:rPr lang="fr-BE"/>
              <a:t> </a:t>
            </a:r>
          </a:p>
        </p:txBody>
      </p:sp>
      <p:sp>
        <p:nvSpPr>
          <p:cNvPr id="4" name="Titel 3">
            <a:extLst>
              <a:ext uri="{FF2B5EF4-FFF2-40B4-BE49-F238E27FC236}">
                <a16:creationId xmlns:a16="http://schemas.microsoft.com/office/drawing/2014/main" id="{115DF08F-EBAC-C014-4EA6-83CE7EB9BB57}"/>
              </a:ext>
            </a:extLst>
          </p:cNvPr>
          <p:cNvSpPr>
            <a:spLocks noGrp="1"/>
          </p:cNvSpPr>
          <p:nvPr>
            <p:ph type="title"/>
          </p:nvPr>
        </p:nvSpPr>
        <p:spPr/>
        <p:txBody>
          <a:bodyPr/>
          <a:lstStyle/>
          <a:p>
            <a:r>
              <a:rPr lang="fr-BE" noProof="0"/>
              <a:t>Facteurs critiques de succès</a:t>
            </a:r>
          </a:p>
        </p:txBody>
      </p:sp>
    </p:spTree>
    <p:extLst>
      <p:ext uri="{BB962C8B-B14F-4D97-AF65-F5344CB8AC3E}">
        <p14:creationId xmlns:p14="http://schemas.microsoft.com/office/powerpoint/2010/main" val="17561573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3" name="Rectangle 3"/>
          <p:cNvSpPr>
            <a:spLocks noGrp="1" noChangeArrowheads="1"/>
          </p:cNvSpPr>
          <p:nvPr>
            <p:ph idx="1"/>
          </p:nvPr>
        </p:nvSpPr>
        <p:spPr/>
        <p:txBody>
          <a:bodyPr>
            <a:normAutofit fontScale="92500"/>
          </a:bodyPr>
          <a:lstStyle/>
          <a:p>
            <a:r>
              <a:rPr lang="fr-BE" noProof="0" dirty="0"/>
              <a:t>Qu’est-ce?</a:t>
            </a:r>
          </a:p>
          <a:p>
            <a:pPr marL="457191" lvl="1" indent="0">
              <a:buNone/>
            </a:pPr>
            <a:r>
              <a:rPr lang="fr-BE" noProof="0" dirty="0"/>
              <a:t>« L'architecture orientée services (SOA) est un paradigme permettant d'organiser et d'exploiter des capacités </a:t>
            </a:r>
            <a:r>
              <a:rPr lang="fr-BE" dirty="0">
                <a:solidFill>
                  <a:srgbClr val="0087BE"/>
                </a:solidFill>
              </a:rPr>
              <a:t>distribuées</a:t>
            </a:r>
            <a:r>
              <a:rPr lang="fr-BE" noProof="0" dirty="0"/>
              <a:t> pouvant </a:t>
            </a:r>
            <a:r>
              <a:rPr lang="fr-BE" dirty="0">
                <a:solidFill>
                  <a:srgbClr val="0087BE"/>
                </a:solidFill>
              </a:rPr>
              <a:t>relever de différents domaines de responsabilité</a:t>
            </a:r>
            <a:r>
              <a:rPr lang="fr-BE" noProof="0" dirty="0"/>
              <a:t>. Elle fournit un moyen uniforme de proposer, de découvrir, d'interagir avec et d'utiliser des fonctionnalités afin de produire les effets souhaités, conformément à des conditions préalables et à des exigences mesurables. Ce type d'architecture </a:t>
            </a:r>
            <a:r>
              <a:rPr lang="fr-BE" noProof="0" dirty="0">
                <a:solidFill>
                  <a:srgbClr val="0087BE"/>
                </a:solidFill>
              </a:rPr>
              <a:t>promeut la réutilisation</a:t>
            </a:r>
            <a:r>
              <a:rPr lang="fr-BE" noProof="0" dirty="0"/>
              <a:t> au niveau macro (services) plutôt qu'aux niveaux micro (par exemple, les objets). Elle </a:t>
            </a:r>
            <a:r>
              <a:rPr lang="fr-BE" noProof="0" dirty="0">
                <a:solidFill>
                  <a:srgbClr val="0087BE"/>
                </a:solidFill>
              </a:rPr>
              <a:t>simplifie</a:t>
            </a:r>
            <a:r>
              <a:rPr lang="fr-BE" noProof="0" dirty="0"/>
              <a:t> également l'</a:t>
            </a:r>
            <a:r>
              <a:rPr lang="fr-BE" noProof="0" dirty="0">
                <a:solidFill>
                  <a:srgbClr val="0087BE"/>
                </a:solidFill>
              </a:rPr>
              <a:t>interconnexion</a:t>
            </a:r>
            <a:r>
              <a:rPr lang="fr-BE" noProof="0" dirty="0"/>
              <a:t> des ressources TIC existantes » (Groupe de référence OASIS)</a:t>
            </a:r>
          </a:p>
          <a:p>
            <a:r>
              <a:rPr lang="fr-BE" noProof="0" dirty="0"/>
              <a:t>caractéristiques</a:t>
            </a:r>
          </a:p>
          <a:p>
            <a:pPr lvl="1"/>
            <a:r>
              <a:rPr lang="fr-BE" noProof="0" dirty="0"/>
              <a:t>orientation service</a:t>
            </a:r>
          </a:p>
          <a:p>
            <a:pPr lvl="1"/>
            <a:r>
              <a:rPr lang="fr-BE" noProof="0" dirty="0"/>
              <a:t>modulaire</a:t>
            </a:r>
          </a:p>
          <a:p>
            <a:pPr lvl="1"/>
            <a:r>
              <a:rPr lang="fr-BE" noProof="0" dirty="0"/>
              <a:t>interopérable (basé sur des standards ouverts ou des spécifications ouvertes)</a:t>
            </a:r>
          </a:p>
          <a:p>
            <a:pPr lvl="1"/>
            <a:r>
              <a:rPr lang="fr-BE" noProof="0" dirty="0"/>
              <a:t>extensible</a:t>
            </a:r>
          </a:p>
          <a:p>
            <a:pPr lvl="1"/>
            <a:r>
              <a:rPr lang="fr-BE" noProof="0" dirty="0"/>
              <a:t>en couches</a:t>
            </a:r>
          </a:p>
          <a:p>
            <a:pPr lvl="1"/>
            <a:r>
              <a:rPr lang="fr-BE" noProof="0" dirty="0"/>
              <a:t>basé sur la réutilisation de composants et de données</a:t>
            </a:r>
          </a:p>
        </p:txBody>
      </p:sp>
      <p:sp>
        <p:nvSpPr>
          <p:cNvPr id="2" name="Slide Number Placeholder 1"/>
          <p:cNvSpPr>
            <a:spLocks noGrp="1"/>
          </p:cNvSpPr>
          <p:nvPr>
            <p:ph type="sldNum" sz="quarter" idx="4"/>
          </p:nvPr>
        </p:nvSpPr>
        <p:spPr/>
        <p:txBody>
          <a:bodyPr/>
          <a:lstStyle/>
          <a:p>
            <a:r>
              <a:rPr lang="fr-BE"/>
              <a:t> </a:t>
            </a:r>
            <a:fld id="{30A9230E-FFBB-4CCB-ABD7-198084EDE768}" type="slidenum">
              <a:rPr lang="fr-BE" smtClean="0"/>
              <a:pPr/>
              <a:t>110</a:t>
            </a:fld>
            <a:r>
              <a:rPr lang="fr-BE"/>
              <a:t> </a:t>
            </a:r>
          </a:p>
        </p:txBody>
      </p:sp>
      <p:sp>
        <p:nvSpPr>
          <p:cNvPr id="844802" name="Rectangle 2"/>
          <p:cNvSpPr>
            <a:spLocks noGrp="1" noChangeArrowheads="1"/>
          </p:cNvSpPr>
          <p:nvPr>
            <p:ph type="title"/>
          </p:nvPr>
        </p:nvSpPr>
        <p:spPr/>
        <p:txBody>
          <a:bodyPr/>
          <a:lstStyle/>
          <a:p>
            <a:r>
              <a:rPr lang="fr-BE" noProof="0"/>
              <a:t>Architecture orientée services (SOA)</a:t>
            </a:r>
          </a:p>
        </p:txBody>
      </p:sp>
    </p:spTree>
    <p:extLst>
      <p:ext uri="{BB962C8B-B14F-4D97-AF65-F5344CB8AC3E}">
        <p14:creationId xmlns:p14="http://schemas.microsoft.com/office/powerpoint/2010/main" val="19835292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ayered architecture pattern in software engineering – theCodeRe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234" y="720080"/>
            <a:ext cx="6043187" cy="5589240"/>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inhoud 1"/>
          <p:cNvSpPr>
            <a:spLocks noGrp="1"/>
          </p:cNvSpPr>
          <p:nvPr>
            <p:ph idx="1"/>
          </p:nvPr>
        </p:nvSpPr>
        <p:spPr>
          <a:xfrm>
            <a:off x="609600" y="1052736"/>
            <a:ext cx="10972800" cy="5256584"/>
          </a:xfrm>
        </p:spPr>
        <p:txBody>
          <a:bodyPr>
            <a:normAutofit lnSpcReduction="10000"/>
          </a:bodyPr>
          <a:lstStyle/>
          <a:p>
            <a:r>
              <a:rPr lang="fr-BE" noProof="0" dirty="0"/>
              <a:t>couche de présentation, p.ex.</a:t>
            </a:r>
          </a:p>
          <a:p>
            <a:pPr lvl="1"/>
            <a:r>
              <a:rPr lang="fr-BE" noProof="0" dirty="0"/>
              <a:t>applications web</a:t>
            </a:r>
          </a:p>
          <a:p>
            <a:pPr lvl="1"/>
            <a:r>
              <a:rPr lang="fr-BE" noProof="0" dirty="0"/>
              <a:t>applications mobiles</a:t>
            </a:r>
          </a:p>
          <a:p>
            <a:r>
              <a:rPr lang="fr-BE" noProof="0" dirty="0"/>
              <a:t>couche logique métier, p.ex.</a:t>
            </a:r>
          </a:p>
          <a:p>
            <a:pPr lvl="1"/>
            <a:r>
              <a:rPr lang="fr-BE" noProof="0" dirty="0"/>
              <a:t>flux de travail</a:t>
            </a:r>
          </a:p>
          <a:p>
            <a:r>
              <a:rPr lang="fr-BE" noProof="0" dirty="0"/>
              <a:t>couche de services, p.ex.</a:t>
            </a:r>
          </a:p>
          <a:p>
            <a:pPr lvl="1"/>
            <a:r>
              <a:rPr lang="fr-BE" noProof="0" dirty="0"/>
              <a:t>service gestion utilisateurs &amp; accès</a:t>
            </a:r>
          </a:p>
          <a:p>
            <a:pPr lvl="1"/>
            <a:r>
              <a:rPr lang="fr-BE" noProof="0" dirty="0"/>
              <a:t>service de communication</a:t>
            </a:r>
          </a:p>
          <a:p>
            <a:pPr lvl="1"/>
            <a:r>
              <a:rPr lang="fr-BE" noProof="0" dirty="0"/>
              <a:t>blockchain</a:t>
            </a:r>
          </a:p>
          <a:p>
            <a:r>
              <a:rPr lang="fr-BE" noProof="0" dirty="0"/>
              <a:t>couche de stockage des données, p.ex.</a:t>
            </a:r>
          </a:p>
          <a:p>
            <a:pPr lvl="1"/>
            <a:r>
              <a:rPr lang="fr-BE" noProof="0" dirty="0"/>
              <a:t>sources authentiques</a:t>
            </a:r>
          </a:p>
          <a:p>
            <a:pPr lvl="1"/>
            <a:r>
              <a:rPr lang="fr-BE" noProof="0" dirty="0"/>
              <a:t>coffres-forts personnels</a:t>
            </a:r>
          </a:p>
          <a:p>
            <a:pPr lvl="1"/>
            <a:r>
              <a:rPr lang="fr-BE" noProof="0" dirty="0"/>
              <a:t>enregistrement local sur support mobile</a:t>
            </a:r>
          </a:p>
        </p:txBody>
      </p:sp>
      <p:sp>
        <p:nvSpPr>
          <p:cNvPr id="4" name="Titel 3"/>
          <p:cNvSpPr>
            <a:spLocks noGrp="1"/>
          </p:cNvSpPr>
          <p:nvPr>
            <p:ph type="title"/>
          </p:nvPr>
        </p:nvSpPr>
        <p:spPr>
          <a:xfrm>
            <a:off x="191344" y="0"/>
            <a:ext cx="11809312" cy="908720"/>
          </a:xfrm>
        </p:spPr>
        <p:txBody>
          <a:bodyPr>
            <a:normAutofit/>
          </a:bodyPr>
          <a:lstStyle/>
          <a:p>
            <a:r>
              <a:rPr lang="fr-BE" noProof="0"/>
              <a:t>Architecture orientée services, en couches</a:t>
            </a:r>
          </a:p>
        </p:txBody>
      </p:sp>
      <p:sp>
        <p:nvSpPr>
          <p:cNvPr id="8" name="Slide Number Placeholder 7">
            <a:extLst>
              <a:ext uri="{FF2B5EF4-FFF2-40B4-BE49-F238E27FC236}">
                <a16:creationId xmlns:a16="http://schemas.microsoft.com/office/drawing/2014/main" id="{64CFD8F5-5224-4094-B3FD-97ADE700CAE6}"/>
              </a:ext>
            </a:extLst>
          </p:cNvPr>
          <p:cNvSpPr>
            <a:spLocks noGrp="1"/>
          </p:cNvSpPr>
          <p:nvPr>
            <p:ph type="sldNum" sz="quarter" idx="4"/>
          </p:nvPr>
        </p:nvSpPr>
        <p:spPr/>
        <p:txBody>
          <a:bodyPr/>
          <a:lstStyle/>
          <a:p>
            <a:r>
              <a:rPr lang="fr-BE"/>
              <a:t> </a:t>
            </a:r>
            <a:fld id="{30A9230E-FFBB-4CCB-ABD7-198084EDE768}" type="slidenum">
              <a:rPr lang="fr-BE" smtClean="0"/>
              <a:pPr/>
              <a:t>111</a:t>
            </a:fld>
            <a:r>
              <a:rPr lang="fr-BE"/>
              <a:t> </a:t>
            </a:r>
          </a:p>
        </p:txBody>
      </p:sp>
    </p:spTree>
    <p:extLst>
      <p:ext uri="{BB962C8B-B14F-4D97-AF65-F5344CB8AC3E}">
        <p14:creationId xmlns:p14="http://schemas.microsoft.com/office/powerpoint/2010/main" val="22547034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09600" y="1052736"/>
            <a:ext cx="10972800" cy="5256584"/>
          </a:xfrm>
        </p:spPr>
        <p:txBody>
          <a:bodyPr/>
          <a:lstStyle/>
          <a:p>
            <a:r>
              <a:rPr lang="fr-BE" noProof="0" dirty="0"/>
              <a:t>Standards d’interopérabilité</a:t>
            </a:r>
          </a:p>
          <a:p>
            <a:pPr lvl="1"/>
            <a:r>
              <a:rPr lang="fr-BE" noProof="0" dirty="0"/>
              <a:t>techniques : e.a. API (interface de programmation applicative)</a:t>
            </a:r>
          </a:p>
          <a:p>
            <a:pPr lvl="1"/>
            <a:r>
              <a:rPr lang="fr-BE" noProof="0" dirty="0"/>
              <a:t>sémantique</a:t>
            </a:r>
          </a:p>
          <a:p>
            <a:pPr lvl="1"/>
            <a:endParaRPr lang="en-GB" noProof="0" dirty="0"/>
          </a:p>
          <a:p>
            <a:r>
              <a:rPr lang="fr-BE" noProof="0" dirty="0"/>
              <a:t>sécurité, p.ex.</a:t>
            </a:r>
          </a:p>
          <a:p>
            <a:pPr lvl="1"/>
            <a:r>
              <a:rPr lang="fr-BE" noProof="0" dirty="0"/>
              <a:t>autorisation d’accès</a:t>
            </a:r>
          </a:p>
          <a:p>
            <a:pPr lvl="1"/>
            <a:r>
              <a:rPr lang="fr-BE" noProof="0" dirty="0" err="1"/>
              <a:t>logging</a:t>
            </a:r>
            <a:endParaRPr lang="fr-BE" noProof="0" dirty="0"/>
          </a:p>
          <a:p>
            <a:pPr lvl="1"/>
            <a:r>
              <a:rPr lang="fr-BE" noProof="0" dirty="0"/>
              <a:t>continuité métier</a:t>
            </a:r>
          </a:p>
          <a:p>
            <a:endParaRPr lang="en-GB" noProof="0" dirty="0"/>
          </a:p>
          <a:p>
            <a:r>
              <a:rPr lang="fr-BE" noProof="0" dirty="0"/>
              <a:t>configuration, p.ex.</a:t>
            </a:r>
          </a:p>
          <a:p>
            <a:pPr lvl="1"/>
            <a:r>
              <a:rPr lang="fr-BE" noProof="0" dirty="0"/>
              <a:t>gestion des capacités</a:t>
            </a:r>
          </a:p>
          <a:p>
            <a:pPr lvl="1"/>
            <a:r>
              <a:rPr lang="fr-BE" noProof="0" dirty="0"/>
              <a:t>répartition de charge</a:t>
            </a:r>
          </a:p>
          <a:p>
            <a:endParaRPr lang="en-GB" noProof="0" dirty="0"/>
          </a:p>
        </p:txBody>
      </p:sp>
      <p:sp>
        <p:nvSpPr>
          <p:cNvPr id="4" name="Titel 3"/>
          <p:cNvSpPr>
            <a:spLocks noGrp="1"/>
          </p:cNvSpPr>
          <p:nvPr>
            <p:ph type="title"/>
          </p:nvPr>
        </p:nvSpPr>
        <p:spPr>
          <a:xfrm>
            <a:off x="191344" y="0"/>
            <a:ext cx="11809312" cy="908720"/>
          </a:xfrm>
        </p:spPr>
        <p:txBody>
          <a:bodyPr/>
          <a:lstStyle/>
          <a:p>
            <a:r>
              <a:rPr lang="fr-BE" noProof="0"/>
              <a:t>Sur l’ensemble des couches</a:t>
            </a:r>
          </a:p>
        </p:txBody>
      </p:sp>
      <p:sp>
        <p:nvSpPr>
          <p:cNvPr id="6" name="Slide Number Placeholder 5">
            <a:extLst>
              <a:ext uri="{FF2B5EF4-FFF2-40B4-BE49-F238E27FC236}">
                <a16:creationId xmlns:a16="http://schemas.microsoft.com/office/drawing/2014/main" id="{238976C0-22A0-44D3-8AB8-F3DB52685FE1}"/>
              </a:ext>
            </a:extLst>
          </p:cNvPr>
          <p:cNvSpPr>
            <a:spLocks noGrp="1"/>
          </p:cNvSpPr>
          <p:nvPr>
            <p:ph type="sldNum" sz="quarter" idx="4"/>
          </p:nvPr>
        </p:nvSpPr>
        <p:spPr/>
        <p:txBody>
          <a:bodyPr/>
          <a:lstStyle/>
          <a:p>
            <a:r>
              <a:rPr lang="fr-BE"/>
              <a:t> </a:t>
            </a:r>
            <a:fld id="{30A9230E-FFBB-4CCB-ABD7-198084EDE768}" type="slidenum">
              <a:rPr lang="fr-BE" smtClean="0"/>
              <a:pPr/>
              <a:t>112</a:t>
            </a:fld>
            <a:r>
              <a:rPr lang="fr-BE"/>
              <a:t> </a:t>
            </a:r>
          </a:p>
        </p:txBody>
      </p:sp>
    </p:spTree>
    <p:extLst>
      <p:ext uri="{BB962C8B-B14F-4D97-AF65-F5344CB8AC3E}">
        <p14:creationId xmlns:p14="http://schemas.microsoft.com/office/powerpoint/2010/main" val="12214506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09600" y="1052736"/>
            <a:ext cx="10972800" cy="5256584"/>
          </a:xfrm>
        </p:spPr>
        <p:txBody>
          <a:bodyPr/>
          <a:lstStyle/>
          <a:p>
            <a:r>
              <a:rPr lang="fr-BE" noProof="0" dirty="0"/>
              <a:t>possibilité de réutilisation multifonctionnelle</a:t>
            </a:r>
          </a:p>
          <a:p>
            <a:pPr lvl="1"/>
            <a:r>
              <a:rPr lang="fr-BE" noProof="0" dirty="0"/>
              <a:t>coût réduit</a:t>
            </a:r>
          </a:p>
          <a:p>
            <a:pPr lvl="1"/>
            <a:r>
              <a:rPr lang="fr-BE" noProof="0" dirty="0"/>
              <a:t>qualité supérieure</a:t>
            </a:r>
          </a:p>
          <a:p>
            <a:pPr lvl="1"/>
            <a:r>
              <a:rPr lang="fr-BE" noProof="0" dirty="0"/>
              <a:t>mise sur le marché plus rapide</a:t>
            </a:r>
          </a:p>
          <a:p>
            <a:pPr lvl="1"/>
            <a:r>
              <a:rPr lang="fr-BE" noProof="0" dirty="0"/>
              <a:t>meilleure expérience utilisateur</a:t>
            </a:r>
          </a:p>
          <a:p>
            <a:endParaRPr lang="en-GB" noProof="0" dirty="0"/>
          </a:p>
          <a:p>
            <a:r>
              <a:rPr lang="fr-FR" dirty="0"/>
              <a:t>diminution de la dépendance des composants </a:t>
            </a:r>
          </a:p>
          <a:p>
            <a:pPr lvl="1"/>
            <a:r>
              <a:rPr lang="fr-BE" noProof="0" dirty="0"/>
              <a:t>maintenance plus simple et moins onéreuse</a:t>
            </a:r>
          </a:p>
          <a:p>
            <a:endParaRPr lang="en-GB" noProof="0" dirty="0"/>
          </a:p>
          <a:p>
            <a:r>
              <a:rPr lang="fr-BE" noProof="0" dirty="0"/>
              <a:t>tests unitaires plus faciles, chaque composant pouvant être testé individuellement</a:t>
            </a:r>
          </a:p>
          <a:p>
            <a:pPr lvl="1"/>
            <a:r>
              <a:rPr lang="fr-BE" noProof="0" dirty="0"/>
              <a:t>mais nécessité de tests d’intégration et de performance approfondis</a:t>
            </a:r>
          </a:p>
        </p:txBody>
      </p:sp>
      <p:sp>
        <p:nvSpPr>
          <p:cNvPr id="4" name="Titel 3"/>
          <p:cNvSpPr>
            <a:spLocks noGrp="1"/>
          </p:cNvSpPr>
          <p:nvPr>
            <p:ph type="title"/>
          </p:nvPr>
        </p:nvSpPr>
        <p:spPr>
          <a:xfrm>
            <a:off x="191344" y="0"/>
            <a:ext cx="11809312" cy="908720"/>
          </a:xfrm>
        </p:spPr>
        <p:txBody>
          <a:bodyPr>
            <a:normAutofit/>
          </a:bodyPr>
          <a:lstStyle/>
          <a:p>
            <a:r>
              <a:rPr lang="fr-BE" noProof="0"/>
              <a:t>Avantages d’une architecture orientée services et en couches</a:t>
            </a:r>
          </a:p>
        </p:txBody>
      </p:sp>
      <p:sp>
        <p:nvSpPr>
          <p:cNvPr id="6" name="Slide Number Placeholder 5">
            <a:extLst>
              <a:ext uri="{FF2B5EF4-FFF2-40B4-BE49-F238E27FC236}">
                <a16:creationId xmlns:a16="http://schemas.microsoft.com/office/drawing/2014/main" id="{E40837DF-C5FD-40FA-91E7-0BC382C44B2D}"/>
              </a:ext>
            </a:extLst>
          </p:cNvPr>
          <p:cNvSpPr>
            <a:spLocks noGrp="1"/>
          </p:cNvSpPr>
          <p:nvPr>
            <p:ph type="sldNum" sz="quarter" idx="4"/>
          </p:nvPr>
        </p:nvSpPr>
        <p:spPr/>
        <p:txBody>
          <a:bodyPr/>
          <a:lstStyle/>
          <a:p>
            <a:r>
              <a:rPr lang="fr-BE"/>
              <a:t> </a:t>
            </a:r>
            <a:fld id="{30A9230E-FFBB-4CCB-ABD7-198084EDE768}" type="slidenum">
              <a:rPr lang="fr-BE" smtClean="0"/>
              <a:pPr/>
              <a:t>113</a:t>
            </a:fld>
            <a:r>
              <a:rPr lang="fr-BE"/>
              <a:t> </a:t>
            </a:r>
          </a:p>
        </p:txBody>
      </p:sp>
    </p:spTree>
    <p:extLst>
      <p:ext uri="{BB962C8B-B14F-4D97-AF65-F5344CB8AC3E}">
        <p14:creationId xmlns:p14="http://schemas.microsoft.com/office/powerpoint/2010/main" val="9098098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9" name="Rectangle 5"/>
          <p:cNvSpPr>
            <a:spLocks noGrp="1" noChangeArrowheads="1"/>
          </p:cNvSpPr>
          <p:nvPr>
            <p:ph idx="1"/>
          </p:nvPr>
        </p:nvSpPr>
        <p:spPr>
          <a:xfrm>
            <a:off x="695400" y="1052736"/>
            <a:ext cx="10887000" cy="5256584"/>
          </a:xfrm>
        </p:spPr>
        <p:txBody>
          <a:bodyPr>
            <a:normAutofit lnSpcReduction="10000"/>
          </a:bodyPr>
          <a:lstStyle/>
          <a:p>
            <a:r>
              <a:rPr lang="fr-BE" noProof="0" dirty="0"/>
              <a:t>objectifs à atteindre : être capable d’identifier (numériquement)</a:t>
            </a:r>
          </a:p>
          <a:p>
            <a:pPr lvl="1"/>
            <a:r>
              <a:rPr lang="fr-BE" noProof="0" dirty="0"/>
              <a:t>toutes les entités concernées (personnes physiques, entreprises, applications, machines, etc.)</a:t>
            </a:r>
          </a:p>
          <a:p>
            <a:pPr lvl="1"/>
            <a:r>
              <a:rPr lang="fr-BE" noProof="0" dirty="0"/>
              <a:t>authentifier l’identité de toutes les entités</a:t>
            </a:r>
          </a:p>
          <a:p>
            <a:pPr lvl="1"/>
            <a:r>
              <a:rPr lang="fr-BE" noProof="0" dirty="0"/>
              <a:t>connaître les caractéristiques pertinentes des entités</a:t>
            </a:r>
          </a:p>
          <a:p>
            <a:pPr lvl="1"/>
            <a:r>
              <a:rPr lang="fr-BE" noProof="0" dirty="0"/>
              <a:t>connaître les relations pertinentes entre les entités</a:t>
            </a:r>
          </a:p>
          <a:p>
            <a:pPr lvl="1"/>
            <a:r>
              <a:rPr lang="fr-BE" noProof="0" dirty="0"/>
              <a:t>savoir qu’une entité a été mandatée par une autre entité pour effectuer une démarche juridique</a:t>
            </a:r>
          </a:p>
          <a:p>
            <a:pPr lvl="1"/>
            <a:r>
              <a:rPr lang="fr-BE" noProof="0" dirty="0"/>
              <a:t>connaître les autorisations des entités</a:t>
            </a:r>
          </a:p>
          <a:p>
            <a:r>
              <a:rPr lang="fr-BE" noProof="0" dirty="0"/>
              <a:t>de manière suffisamment certaine et sécurisée</a:t>
            </a:r>
          </a:p>
          <a:p>
            <a:r>
              <a:rPr lang="fr-BE" noProof="0" dirty="0"/>
              <a:t>dans le plus grand nombre de relations possible (C2C, C2B, C2G, B2B, B2G, etc.)</a:t>
            </a:r>
          </a:p>
          <a:p>
            <a:r>
              <a:rPr lang="fr-BE" noProof="0" dirty="0"/>
              <a:t>multicanal (application web, application mobile, etc.)</a:t>
            </a:r>
          </a:p>
          <a:p>
            <a:r>
              <a:rPr lang="fr-BE" noProof="0" dirty="0"/>
              <a:t>en utilisant des standards d'interopérabilité ouverts</a:t>
            </a:r>
          </a:p>
        </p:txBody>
      </p:sp>
      <p:sp>
        <p:nvSpPr>
          <p:cNvPr id="528388" name="Rectangle 4"/>
          <p:cNvSpPr>
            <a:spLocks noGrp="1" noChangeArrowheads="1"/>
          </p:cNvSpPr>
          <p:nvPr>
            <p:ph type="title"/>
          </p:nvPr>
        </p:nvSpPr>
        <p:spPr>
          <a:xfrm>
            <a:off x="695400" y="188640"/>
            <a:ext cx="10887000" cy="792088"/>
          </a:xfrm>
        </p:spPr>
        <p:txBody>
          <a:bodyPr>
            <a:normAutofit fontScale="90000"/>
          </a:bodyPr>
          <a:lstStyle/>
          <a:p>
            <a:r>
              <a:rPr lang="fr-BE" noProof="0"/>
              <a:t>Exemple: identité, gestion des utilisateurs &amp; des accès (IUAM)</a:t>
            </a:r>
          </a:p>
        </p:txBody>
      </p:sp>
      <p:sp>
        <p:nvSpPr>
          <p:cNvPr id="3" name="Slide Number Placeholder 2">
            <a:extLst>
              <a:ext uri="{FF2B5EF4-FFF2-40B4-BE49-F238E27FC236}">
                <a16:creationId xmlns:a16="http://schemas.microsoft.com/office/drawing/2014/main" id="{3FA794D7-70BD-4855-B562-E5BC6FB72FD1}"/>
              </a:ext>
            </a:extLst>
          </p:cNvPr>
          <p:cNvSpPr>
            <a:spLocks noGrp="1"/>
          </p:cNvSpPr>
          <p:nvPr>
            <p:ph type="sldNum" sz="quarter" idx="4"/>
          </p:nvPr>
        </p:nvSpPr>
        <p:spPr/>
        <p:txBody>
          <a:bodyPr/>
          <a:lstStyle/>
          <a:p>
            <a:r>
              <a:rPr lang="fr-BE"/>
              <a:t> </a:t>
            </a:r>
            <a:fld id="{30A9230E-FFBB-4CCB-ABD7-198084EDE768}" type="slidenum">
              <a:rPr lang="fr-BE" smtClean="0"/>
              <a:pPr/>
              <a:t>114</a:t>
            </a:fld>
            <a:r>
              <a:rPr lang="fr-BE"/>
              <a:t> </a:t>
            </a:r>
          </a:p>
        </p:txBody>
      </p:sp>
    </p:spTree>
    <p:extLst>
      <p:ext uri="{BB962C8B-B14F-4D97-AF65-F5344CB8AC3E}">
        <p14:creationId xmlns:p14="http://schemas.microsoft.com/office/powerpoint/2010/main" val="189563166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
          <p:cNvGrpSpPr/>
          <p:nvPr/>
        </p:nvGrpSpPr>
        <p:grpSpPr>
          <a:xfrm>
            <a:off x="1184730" y="1124744"/>
            <a:ext cx="8655686" cy="5164137"/>
            <a:chOff x="1343472" y="1124745"/>
            <a:chExt cx="8655686" cy="5164137"/>
          </a:xfrm>
        </p:grpSpPr>
        <p:cxnSp>
          <p:nvCxnSpPr>
            <p:cNvPr id="1996" name="Straight Arrow Connector 1995"/>
            <p:cNvCxnSpPr/>
            <p:nvPr/>
          </p:nvCxnSpPr>
          <p:spPr>
            <a:xfrm flipV="1">
              <a:off x="7325172" y="2274094"/>
              <a:ext cx="1588" cy="59055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79" name="Straight Connector 1978"/>
            <p:cNvCxnSpPr/>
            <p:nvPr/>
          </p:nvCxnSpPr>
          <p:spPr>
            <a:xfrm flipH="1">
              <a:off x="9261922" y="5041106"/>
              <a:ext cx="0" cy="439738"/>
            </a:xfrm>
            <a:prstGeom prst="line">
              <a:avLst/>
            </a:prstGeom>
            <a:ln w="19050">
              <a:solidFill>
                <a:srgbClr val="9CB0B1"/>
              </a:solidFill>
              <a:tailEnd type="none"/>
            </a:ln>
          </p:spPr>
          <p:style>
            <a:lnRef idx="1">
              <a:schemeClr val="accent1"/>
            </a:lnRef>
            <a:fillRef idx="0">
              <a:schemeClr val="accent1"/>
            </a:fillRef>
            <a:effectRef idx="0">
              <a:schemeClr val="accent1"/>
            </a:effectRef>
            <a:fontRef idx="minor">
              <a:schemeClr val="tx1"/>
            </a:fontRef>
          </p:style>
        </p:cxnSp>
        <p:cxnSp>
          <p:nvCxnSpPr>
            <p:cNvPr id="1940" name="Straight Connector 1939"/>
            <p:cNvCxnSpPr/>
            <p:nvPr/>
          </p:nvCxnSpPr>
          <p:spPr>
            <a:xfrm flipH="1">
              <a:off x="7253735" y="5033170"/>
              <a:ext cx="0" cy="358775"/>
            </a:xfrm>
            <a:prstGeom prst="line">
              <a:avLst/>
            </a:prstGeom>
            <a:ln w="19050">
              <a:solidFill>
                <a:srgbClr val="9CB0B1"/>
              </a:solidFill>
              <a:tailEnd type="none"/>
            </a:ln>
          </p:spPr>
          <p:style>
            <a:lnRef idx="1">
              <a:schemeClr val="accent1"/>
            </a:lnRef>
            <a:fillRef idx="0">
              <a:schemeClr val="accent1"/>
            </a:fillRef>
            <a:effectRef idx="0">
              <a:schemeClr val="accent1"/>
            </a:effectRef>
            <a:fontRef idx="minor">
              <a:schemeClr val="tx1"/>
            </a:fontRef>
          </p:style>
        </p:cxnSp>
        <p:pic>
          <p:nvPicPr>
            <p:cNvPr id="16389" name="Picture 3806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5110" y="4342606"/>
              <a:ext cx="4937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0" name="Picture 1919"/>
            <p:cNvPicPr>
              <a:picLocks noChangeAspect="1"/>
            </p:cNvPicPr>
            <p:nvPr/>
          </p:nvPicPr>
          <p:blipFill>
            <a:blip r:embed="rId3">
              <a:lum bright="-12000"/>
              <a:duotone>
                <a:schemeClr val="accent1">
                  <a:shade val="45000"/>
                  <a:satMod val="135000"/>
                </a:schemeClr>
                <a:prstClr val="white"/>
              </a:duotone>
            </a:blip>
            <a:stretch>
              <a:fillRect/>
            </a:stretch>
          </p:blipFill>
          <p:spPr>
            <a:xfrm>
              <a:off x="3373762" y="1463047"/>
              <a:ext cx="1453320" cy="816134"/>
            </a:xfrm>
            <a:prstGeom prst="rect">
              <a:avLst/>
            </a:prstGeom>
            <a:noFill/>
            <a:ln>
              <a:noFill/>
            </a:ln>
          </p:spPr>
        </p:pic>
        <p:sp>
          <p:nvSpPr>
            <p:cNvPr id="16391" name="TextBox 1920"/>
            <p:cNvSpPr txBox="1">
              <a:spLocks noChangeArrowheads="1"/>
            </p:cNvSpPr>
            <p:nvPr/>
          </p:nvSpPr>
          <p:spPr bwMode="auto">
            <a:xfrm>
              <a:off x="3764411" y="1686720"/>
              <a:ext cx="617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BE" sz="1600"/>
                <a:t>Utilisateur</a:t>
              </a:r>
            </a:p>
          </p:txBody>
        </p:sp>
        <p:pic>
          <p:nvPicPr>
            <p:cNvPr id="1941" name="Picture 1940"/>
            <p:cNvPicPr>
              <a:picLocks noChangeAspect="1"/>
            </p:cNvPicPr>
            <p:nvPr/>
          </p:nvPicPr>
          <p:blipFill>
            <a:blip r:embed="rId3">
              <a:duotone>
                <a:schemeClr val="accent1">
                  <a:shade val="45000"/>
                  <a:satMod val="135000"/>
                </a:schemeClr>
                <a:prstClr val="white"/>
              </a:duotone>
              <a:lum bright="-12000"/>
            </a:blip>
            <a:stretch>
              <a:fillRect/>
            </a:stretch>
          </p:blipFill>
          <p:spPr>
            <a:xfrm>
              <a:off x="6008022" y="1463047"/>
              <a:ext cx="1453320" cy="816134"/>
            </a:xfrm>
            <a:prstGeom prst="rect">
              <a:avLst/>
            </a:prstGeom>
            <a:noFill/>
            <a:ln>
              <a:noFill/>
            </a:ln>
          </p:spPr>
        </p:pic>
        <p:sp>
          <p:nvSpPr>
            <p:cNvPr id="16393" name="TextBox 1941"/>
            <p:cNvSpPr txBox="1">
              <a:spLocks noChangeArrowheads="1"/>
            </p:cNvSpPr>
            <p:nvPr/>
          </p:nvSpPr>
          <p:spPr bwMode="auto">
            <a:xfrm>
              <a:off x="6090561" y="1440657"/>
              <a:ext cx="13484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 </a:t>
              </a:r>
              <a:br>
                <a:rPr lang="fr-BE" sz="1600"/>
              </a:br>
              <a:r>
                <a:rPr lang="fr-BE" sz="1600"/>
                <a:t>Enforcement</a:t>
              </a:r>
              <a:br>
                <a:rPr lang="fr-BE" sz="1600"/>
              </a:br>
              <a:r>
                <a:rPr lang="fr-BE" sz="1600"/>
                <a:t>(PEP)</a:t>
              </a:r>
            </a:p>
          </p:txBody>
        </p:sp>
        <p:pic>
          <p:nvPicPr>
            <p:cNvPr id="1943" name="Picture 1942"/>
            <p:cNvPicPr>
              <a:picLocks noChangeAspect="1"/>
            </p:cNvPicPr>
            <p:nvPr/>
          </p:nvPicPr>
          <p:blipFill>
            <a:blip r:embed="rId3">
              <a:lum bright="-12000"/>
              <a:duotone>
                <a:schemeClr val="accent1">
                  <a:shade val="45000"/>
                  <a:satMod val="135000"/>
                </a:schemeClr>
                <a:prstClr val="white"/>
              </a:duotone>
            </a:blip>
            <a:stretch>
              <a:fillRect/>
            </a:stretch>
          </p:blipFill>
          <p:spPr>
            <a:xfrm>
              <a:off x="8545837" y="1463047"/>
              <a:ext cx="1453320" cy="816134"/>
            </a:xfrm>
            <a:prstGeom prst="rect">
              <a:avLst/>
            </a:prstGeom>
            <a:noFill/>
            <a:ln>
              <a:noFill/>
            </a:ln>
          </p:spPr>
        </p:pic>
        <p:sp>
          <p:nvSpPr>
            <p:cNvPr id="16395" name="TextBox 1943"/>
            <p:cNvSpPr txBox="1">
              <a:spLocks noChangeArrowheads="1"/>
            </p:cNvSpPr>
            <p:nvPr/>
          </p:nvSpPr>
          <p:spPr bwMode="auto">
            <a:xfrm>
              <a:off x="8711061" y="1670845"/>
              <a:ext cx="1184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BE" sz="1600"/>
                <a:t>Application</a:t>
              </a:r>
            </a:p>
          </p:txBody>
        </p:sp>
        <p:pic>
          <p:nvPicPr>
            <p:cNvPr id="1945" name="Picture 1944"/>
            <p:cNvPicPr>
              <a:picLocks noChangeAspect="1"/>
            </p:cNvPicPr>
            <p:nvPr/>
          </p:nvPicPr>
          <p:blipFill>
            <a:blip r:embed="rId3">
              <a:duotone>
                <a:schemeClr val="accent1">
                  <a:shade val="45000"/>
                  <a:satMod val="135000"/>
                </a:schemeClr>
                <a:prstClr val="white"/>
              </a:duotone>
              <a:lum bright="-12000"/>
            </a:blip>
            <a:stretch>
              <a:fillRect/>
            </a:stretch>
          </p:blipFill>
          <p:spPr>
            <a:xfrm>
              <a:off x="6008022" y="2854642"/>
              <a:ext cx="1453320" cy="816134"/>
            </a:xfrm>
            <a:prstGeom prst="rect">
              <a:avLst/>
            </a:prstGeom>
            <a:noFill/>
            <a:ln>
              <a:noFill/>
            </a:ln>
          </p:spPr>
        </p:pic>
        <p:sp>
          <p:nvSpPr>
            <p:cNvPr id="16397" name="TextBox 1945"/>
            <p:cNvSpPr txBox="1">
              <a:spLocks noChangeArrowheads="1"/>
            </p:cNvSpPr>
            <p:nvPr/>
          </p:nvSpPr>
          <p:spPr bwMode="auto">
            <a:xfrm>
              <a:off x="6232973" y="2844007"/>
              <a:ext cx="968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Decision</a:t>
              </a:r>
              <a:br>
                <a:rPr lang="fr-BE" sz="1600"/>
              </a:br>
              <a:r>
                <a:rPr lang="fr-BE" sz="1600"/>
                <a:t>(PDP)</a:t>
              </a:r>
            </a:p>
          </p:txBody>
        </p:sp>
        <p:pic>
          <p:nvPicPr>
            <p:cNvPr id="1948" name="Picture 1947"/>
            <p:cNvPicPr>
              <a:picLocks noChangeAspect="1"/>
            </p:cNvPicPr>
            <p:nvPr/>
          </p:nvPicPr>
          <p:blipFill>
            <a:blip r:embed="rId3">
              <a:duotone>
                <a:schemeClr val="accent1">
                  <a:shade val="45000"/>
                  <a:satMod val="135000"/>
                </a:schemeClr>
                <a:prstClr val="white"/>
              </a:duotone>
              <a:lum bright="-12000"/>
            </a:blip>
            <a:stretch>
              <a:fillRect/>
            </a:stretch>
          </p:blipFill>
          <p:spPr>
            <a:xfrm>
              <a:off x="8526907" y="4233218"/>
              <a:ext cx="1472251" cy="826765"/>
            </a:xfrm>
            <a:prstGeom prst="rect">
              <a:avLst/>
            </a:prstGeom>
            <a:noFill/>
            <a:ln>
              <a:noFill/>
            </a:ln>
          </p:spPr>
        </p:pic>
        <p:sp>
          <p:nvSpPr>
            <p:cNvPr id="16399" name="TextBox 1948"/>
            <p:cNvSpPr txBox="1">
              <a:spLocks noChangeArrowheads="1"/>
            </p:cNvSpPr>
            <p:nvPr/>
          </p:nvSpPr>
          <p:spPr bwMode="auto">
            <a:xfrm>
              <a:off x="8647561" y="4225131"/>
              <a:ext cx="12271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Information</a:t>
              </a:r>
              <a:br>
                <a:rPr lang="fr-BE" sz="1600"/>
              </a:br>
              <a:r>
                <a:rPr lang="fr-BE" sz="1600"/>
                <a:t>(PIP)</a:t>
              </a:r>
            </a:p>
          </p:txBody>
        </p:sp>
        <p:pic>
          <p:nvPicPr>
            <p:cNvPr id="1950" name="Picture 1949"/>
            <p:cNvPicPr>
              <a:picLocks noChangeAspect="1"/>
            </p:cNvPicPr>
            <p:nvPr/>
          </p:nvPicPr>
          <p:blipFill>
            <a:blip r:embed="rId3">
              <a:lum bright="-12000"/>
              <a:duotone>
                <a:schemeClr val="accent1">
                  <a:shade val="45000"/>
                  <a:satMod val="135000"/>
                </a:schemeClr>
                <a:prstClr val="white"/>
              </a:duotone>
            </a:blip>
            <a:stretch>
              <a:fillRect/>
            </a:stretch>
          </p:blipFill>
          <p:spPr>
            <a:xfrm>
              <a:off x="6527774" y="4235588"/>
              <a:ext cx="1453320" cy="816134"/>
            </a:xfrm>
            <a:prstGeom prst="rect">
              <a:avLst/>
            </a:prstGeom>
            <a:noFill/>
            <a:ln>
              <a:noFill/>
            </a:ln>
          </p:spPr>
        </p:pic>
        <p:sp>
          <p:nvSpPr>
            <p:cNvPr id="16401" name="TextBox 1950"/>
            <p:cNvSpPr txBox="1">
              <a:spLocks noChangeArrowheads="1"/>
            </p:cNvSpPr>
            <p:nvPr/>
          </p:nvSpPr>
          <p:spPr bwMode="auto">
            <a:xfrm>
              <a:off x="6648898" y="4228307"/>
              <a:ext cx="12112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Information</a:t>
              </a:r>
              <a:br>
                <a:rPr lang="fr-BE" sz="1600"/>
              </a:br>
              <a:r>
                <a:rPr lang="fr-BE" sz="1600"/>
                <a:t>(PIP)</a:t>
              </a:r>
            </a:p>
          </p:txBody>
        </p:sp>
        <p:pic>
          <p:nvPicPr>
            <p:cNvPr id="1953" name="Picture 1952"/>
            <p:cNvPicPr>
              <a:picLocks noChangeAspect="1"/>
            </p:cNvPicPr>
            <p:nvPr/>
          </p:nvPicPr>
          <p:blipFill>
            <a:blip r:embed="rId3">
              <a:duotone>
                <a:schemeClr val="accent1">
                  <a:shade val="45000"/>
                  <a:satMod val="135000"/>
                </a:schemeClr>
                <a:prstClr val="white"/>
              </a:duotone>
              <a:lum bright="-12000"/>
            </a:blip>
            <a:stretch>
              <a:fillRect/>
            </a:stretch>
          </p:blipFill>
          <p:spPr>
            <a:xfrm>
              <a:off x="3406192" y="4235588"/>
              <a:ext cx="1453320" cy="816134"/>
            </a:xfrm>
            <a:prstGeom prst="rect">
              <a:avLst/>
            </a:prstGeom>
            <a:noFill/>
            <a:ln>
              <a:noFill/>
            </a:ln>
          </p:spPr>
        </p:pic>
        <p:sp>
          <p:nvSpPr>
            <p:cNvPr id="16403" name="TextBox 1953"/>
            <p:cNvSpPr txBox="1">
              <a:spLocks noChangeArrowheads="1"/>
            </p:cNvSpPr>
            <p:nvPr/>
          </p:nvSpPr>
          <p:spPr bwMode="auto">
            <a:xfrm>
              <a:off x="3391348" y="4212431"/>
              <a:ext cx="1482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Administration</a:t>
              </a:r>
              <a:br>
                <a:rPr lang="fr-BE" sz="1600"/>
              </a:br>
              <a:r>
                <a:rPr lang="fr-BE" sz="1600"/>
                <a:t>(PAP)</a:t>
              </a:r>
            </a:p>
          </p:txBody>
        </p:sp>
        <p:pic>
          <p:nvPicPr>
            <p:cNvPr id="16404" name="Picture 19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64372" y="5333207"/>
              <a:ext cx="13525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23" name="Straight Arrow Connector 1922"/>
            <p:cNvCxnSpPr>
              <a:stCxn id="16389" idx="3"/>
              <a:endCxn id="1953" idx="1"/>
            </p:cNvCxnSpPr>
            <p:nvPr/>
          </p:nvCxnSpPr>
          <p:spPr>
            <a:xfrm flipV="1">
              <a:off x="2238823" y="4644231"/>
              <a:ext cx="1166813" cy="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26" name="Elbow Connector 1925"/>
            <p:cNvCxnSpPr>
              <a:endCxn id="16403" idx="0"/>
            </p:cNvCxnSpPr>
            <p:nvPr/>
          </p:nvCxnSpPr>
          <p:spPr>
            <a:xfrm rot="10800000" flipV="1">
              <a:off x="4132711" y="3442495"/>
              <a:ext cx="1874837" cy="769937"/>
            </a:xfrm>
            <a:prstGeom prst="bentConnector2">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28" name="Elbow Connector 1927"/>
            <p:cNvCxnSpPr>
              <a:endCxn id="16399" idx="0"/>
            </p:cNvCxnSpPr>
            <p:nvPr/>
          </p:nvCxnSpPr>
          <p:spPr>
            <a:xfrm>
              <a:off x="7461698" y="3456781"/>
              <a:ext cx="1800225" cy="768350"/>
            </a:xfrm>
            <a:prstGeom prst="bentConnector2">
              <a:avLst/>
            </a:prstGeom>
            <a:ln w="19050">
              <a:solidFill>
                <a:srgbClr val="9CB0B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38" name="Straight Arrow Connector 1937"/>
            <p:cNvCxnSpPr/>
            <p:nvPr/>
          </p:nvCxnSpPr>
          <p:spPr>
            <a:xfrm>
              <a:off x="7172772" y="3653631"/>
              <a:ext cx="0" cy="596900"/>
            </a:xfrm>
            <a:prstGeom prst="straightConnector1">
              <a:avLst/>
            </a:prstGeom>
            <a:ln w="19050">
              <a:solidFill>
                <a:srgbClr val="9CB0B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89" name="Straight Connector 1988"/>
            <p:cNvCxnSpPr/>
            <p:nvPr/>
          </p:nvCxnSpPr>
          <p:spPr>
            <a:xfrm flipH="1">
              <a:off x="4132710" y="4998244"/>
              <a:ext cx="0" cy="360362"/>
            </a:xfrm>
            <a:prstGeom prst="line">
              <a:avLst/>
            </a:prstGeom>
            <a:ln w="19050">
              <a:solidFill>
                <a:srgbClr val="9CB0B1"/>
              </a:solidFill>
              <a:tailEnd type="none"/>
            </a:ln>
          </p:spPr>
          <p:style>
            <a:lnRef idx="1">
              <a:schemeClr val="accent1"/>
            </a:lnRef>
            <a:fillRef idx="0">
              <a:schemeClr val="accent1"/>
            </a:fillRef>
            <a:effectRef idx="0">
              <a:schemeClr val="accent1"/>
            </a:effectRef>
            <a:fontRef idx="minor">
              <a:schemeClr val="tx1"/>
            </a:fontRef>
          </p:style>
        </p:cxnSp>
        <p:cxnSp>
          <p:nvCxnSpPr>
            <p:cNvPr id="1990" name="Straight Arrow Connector 1989"/>
            <p:cNvCxnSpPr/>
            <p:nvPr/>
          </p:nvCxnSpPr>
          <p:spPr>
            <a:xfrm>
              <a:off x="4826447" y="2070894"/>
              <a:ext cx="1181100" cy="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94" name="Straight Arrow Connector 1993"/>
            <p:cNvCxnSpPr/>
            <p:nvPr/>
          </p:nvCxnSpPr>
          <p:spPr>
            <a:xfrm>
              <a:off x="7452172" y="2024856"/>
              <a:ext cx="1093788" cy="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2000" name="Straight Arrow Connector 1999"/>
            <p:cNvCxnSpPr/>
            <p:nvPr/>
          </p:nvCxnSpPr>
          <p:spPr>
            <a:xfrm>
              <a:off x="6234560" y="2286794"/>
              <a:ext cx="0" cy="57785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92" name="Elbow Connector 1991"/>
            <p:cNvCxnSpPr/>
            <p:nvPr/>
          </p:nvCxnSpPr>
          <p:spPr>
            <a:xfrm rot="10800000">
              <a:off x="4794698" y="1727994"/>
              <a:ext cx="2532063" cy="519112"/>
            </a:xfrm>
            <a:prstGeom prst="bentConnector3">
              <a:avLst>
                <a:gd name="adj1" fmla="val -235"/>
              </a:avLst>
            </a:prstGeom>
            <a:ln w="19050">
              <a:solidFill>
                <a:srgbClr val="9CB0B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003" name="Elbow Connector 2002"/>
            <p:cNvCxnSpPr/>
            <p:nvPr/>
          </p:nvCxnSpPr>
          <p:spPr>
            <a:xfrm>
              <a:off x="6039298" y="2069306"/>
              <a:ext cx="195263" cy="185738"/>
            </a:xfrm>
            <a:prstGeom prst="bentConnector3">
              <a:avLst>
                <a:gd name="adj1" fmla="val 103615"/>
              </a:avLst>
            </a:prstGeom>
            <a:ln w="19050">
              <a:solidFill>
                <a:srgbClr val="9CB0B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010" name="Straight Connector 2009"/>
            <p:cNvCxnSpPr/>
            <p:nvPr/>
          </p:nvCxnSpPr>
          <p:spPr>
            <a:xfrm>
              <a:off x="7336286" y="2024856"/>
              <a:ext cx="115887" cy="0"/>
            </a:xfrm>
            <a:prstGeom prst="line">
              <a:avLst/>
            </a:prstGeom>
            <a:ln w="19050">
              <a:solidFill>
                <a:srgbClr val="9CB0B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6416" name="TextBox 2021"/>
            <p:cNvSpPr txBox="1">
              <a:spLocks noChangeArrowheads="1"/>
            </p:cNvSpPr>
            <p:nvPr/>
          </p:nvSpPr>
          <p:spPr bwMode="auto">
            <a:xfrm>
              <a:off x="6588572" y="6026945"/>
              <a:ext cx="1309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Authentic source</a:t>
              </a:r>
            </a:p>
          </p:txBody>
        </p:sp>
        <p:sp>
          <p:nvSpPr>
            <p:cNvPr id="16417" name="TextBox 2033"/>
            <p:cNvSpPr txBox="1">
              <a:spLocks noChangeArrowheads="1"/>
            </p:cNvSpPr>
            <p:nvPr/>
          </p:nvSpPr>
          <p:spPr bwMode="auto">
            <a:xfrm>
              <a:off x="8647561" y="6026945"/>
              <a:ext cx="13112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Authentic source</a:t>
              </a:r>
            </a:p>
          </p:txBody>
        </p:sp>
        <p:sp>
          <p:nvSpPr>
            <p:cNvPr id="16418" name="TextBox 2034"/>
            <p:cNvSpPr txBox="1">
              <a:spLocks noChangeArrowheads="1"/>
            </p:cNvSpPr>
            <p:nvPr/>
          </p:nvSpPr>
          <p:spPr bwMode="auto">
            <a:xfrm>
              <a:off x="3445323" y="6026945"/>
              <a:ext cx="13112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Policy repository</a:t>
              </a:r>
            </a:p>
          </p:txBody>
        </p:sp>
        <p:sp>
          <p:nvSpPr>
            <p:cNvPr id="16419" name="TextBox 2035"/>
            <p:cNvSpPr txBox="1">
              <a:spLocks noChangeArrowheads="1"/>
            </p:cNvSpPr>
            <p:nvPr/>
          </p:nvSpPr>
          <p:spPr bwMode="auto">
            <a:xfrm>
              <a:off x="2126111" y="4248944"/>
              <a:ext cx="13112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Policy management</a:t>
              </a:r>
            </a:p>
          </p:txBody>
        </p:sp>
        <p:sp>
          <p:nvSpPr>
            <p:cNvPr id="16420" name="TextBox 2038"/>
            <p:cNvSpPr txBox="1">
              <a:spLocks noChangeArrowheads="1"/>
            </p:cNvSpPr>
            <p:nvPr/>
          </p:nvSpPr>
          <p:spPr bwMode="auto">
            <a:xfrm>
              <a:off x="4697861" y="2089944"/>
              <a:ext cx="13096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Action on application</a:t>
              </a:r>
            </a:p>
          </p:txBody>
        </p:sp>
        <p:sp>
          <p:nvSpPr>
            <p:cNvPr id="16421" name="TextBox 2039"/>
            <p:cNvSpPr txBox="1">
              <a:spLocks noChangeArrowheads="1"/>
            </p:cNvSpPr>
            <p:nvPr/>
          </p:nvSpPr>
          <p:spPr bwMode="auto">
            <a:xfrm>
              <a:off x="4750248" y="1124745"/>
              <a:ext cx="13112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Action on application</a:t>
              </a:r>
            </a:p>
            <a:p>
              <a:pPr algn="ctr" eaLnBrk="1" hangingPunct="1"/>
              <a:r>
                <a:rPr lang="fr-BE" sz="1100"/>
                <a:t>DENIED</a:t>
              </a:r>
            </a:p>
          </p:txBody>
        </p:sp>
        <p:sp>
          <p:nvSpPr>
            <p:cNvPr id="16422" name="TextBox 2040"/>
            <p:cNvSpPr txBox="1">
              <a:spLocks noChangeArrowheads="1"/>
            </p:cNvSpPr>
            <p:nvPr/>
          </p:nvSpPr>
          <p:spPr bwMode="auto">
            <a:xfrm>
              <a:off x="7325173" y="1345407"/>
              <a:ext cx="1311275"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Action on application</a:t>
              </a:r>
            </a:p>
            <a:p>
              <a:pPr algn="ctr" eaLnBrk="1" hangingPunct="1"/>
              <a:r>
                <a:rPr lang="fr-BE" sz="1100"/>
                <a:t>PERMITTED</a:t>
              </a:r>
            </a:p>
          </p:txBody>
        </p:sp>
        <p:sp>
          <p:nvSpPr>
            <p:cNvPr id="16423" name="TextBox 2041"/>
            <p:cNvSpPr txBox="1">
              <a:spLocks noChangeArrowheads="1"/>
            </p:cNvSpPr>
            <p:nvPr/>
          </p:nvSpPr>
          <p:spPr bwMode="auto">
            <a:xfrm>
              <a:off x="8193536" y="2980532"/>
              <a:ext cx="13112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Information </a:t>
              </a:r>
              <a:br>
                <a:rPr lang="fr-BE" sz="1100"/>
              </a:br>
              <a:r>
                <a:rPr lang="fr-BE" sz="1100"/>
                <a:t>request/reply</a:t>
              </a:r>
            </a:p>
          </p:txBody>
        </p:sp>
        <p:sp>
          <p:nvSpPr>
            <p:cNvPr id="16424" name="TextBox 2042"/>
            <p:cNvSpPr txBox="1">
              <a:spLocks noChangeArrowheads="1"/>
            </p:cNvSpPr>
            <p:nvPr/>
          </p:nvSpPr>
          <p:spPr bwMode="auto">
            <a:xfrm>
              <a:off x="6005961" y="3747294"/>
              <a:ext cx="1311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Information </a:t>
              </a:r>
              <a:br>
                <a:rPr lang="fr-BE" sz="1100"/>
              </a:br>
              <a:r>
                <a:rPr lang="fr-BE" sz="1100"/>
                <a:t>request/reply</a:t>
              </a:r>
            </a:p>
          </p:txBody>
        </p:sp>
        <p:sp>
          <p:nvSpPr>
            <p:cNvPr id="16425" name="TextBox 2043"/>
            <p:cNvSpPr txBox="1">
              <a:spLocks noChangeArrowheads="1"/>
            </p:cNvSpPr>
            <p:nvPr/>
          </p:nvSpPr>
          <p:spPr bwMode="auto">
            <a:xfrm>
              <a:off x="5907536" y="2350294"/>
              <a:ext cx="13096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Decision  </a:t>
              </a:r>
              <a:br>
                <a:rPr lang="fr-BE" sz="1100"/>
              </a:br>
              <a:r>
                <a:rPr lang="fr-BE" sz="1100"/>
                <a:t>request</a:t>
              </a:r>
            </a:p>
          </p:txBody>
        </p:sp>
        <p:sp>
          <p:nvSpPr>
            <p:cNvPr id="16426" name="TextBox 2044"/>
            <p:cNvSpPr txBox="1">
              <a:spLocks noChangeArrowheads="1"/>
            </p:cNvSpPr>
            <p:nvPr/>
          </p:nvSpPr>
          <p:spPr bwMode="auto">
            <a:xfrm>
              <a:off x="6980686" y="2328069"/>
              <a:ext cx="1311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Decision  </a:t>
              </a:r>
              <a:br>
                <a:rPr lang="fr-BE" sz="1100"/>
              </a:br>
              <a:r>
                <a:rPr lang="fr-BE" sz="1100"/>
                <a:t>reply</a:t>
              </a:r>
            </a:p>
          </p:txBody>
        </p:sp>
        <p:pic>
          <p:nvPicPr>
            <p:cNvPr id="16428" name="Picture 205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85647" y="5333207"/>
              <a:ext cx="13525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9" name="Picture 20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6347" y="5333207"/>
              <a:ext cx="135413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30" name="TextBox 2055"/>
            <p:cNvSpPr txBox="1">
              <a:spLocks noChangeArrowheads="1"/>
            </p:cNvSpPr>
            <p:nvPr/>
          </p:nvSpPr>
          <p:spPr bwMode="auto">
            <a:xfrm>
              <a:off x="3899348" y="2988470"/>
              <a:ext cx="13112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Policy</a:t>
              </a:r>
            </a:p>
            <a:p>
              <a:pPr algn="ctr" eaLnBrk="1" hangingPunct="1"/>
              <a:r>
                <a:rPr lang="fr-BE" sz="1100"/>
                <a:t>retrieval</a:t>
              </a:r>
            </a:p>
          </p:txBody>
        </p:sp>
        <p:sp>
          <p:nvSpPr>
            <p:cNvPr id="16431" name="TextBox 2056"/>
            <p:cNvSpPr txBox="1">
              <a:spLocks noChangeArrowheads="1"/>
            </p:cNvSpPr>
            <p:nvPr/>
          </p:nvSpPr>
          <p:spPr bwMode="auto">
            <a:xfrm>
              <a:off x="1343472" y="4928395"/>
              <a:ext cx="1309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Manager</a:t>
              </a:r>
            </a:p>
          </p:txBody>
        </p:sp>
      </p:grpSp>
      <p:sp>
        <p:nvSpPr>
          <p:cNvPr id="2" name="Title 1"/>
          <p:cNvSpPr>
            <a:spLocks noGrp="1"/>
          </p:cNvSpPr>
          <p:nvPr>
            <p:ph type="title"/>
          </p:nvPr>
        </p:nvSpPr>
        <p:spPr/>
        <p:txBody>
          <a:bodyPr/>
          <a:lstStyle/>
          <a:p>
            <a:r>
              <a:rPr lang="fr-BE" noProof="0"/>
              <a:t>Policy Enforcement Model (XACML)</a:t>
            </a:r>
          </a:p>
        </p:txBody>
      </p:sp>
      <p:sp>
        <p:nvSpPr>
          <p:cNvPr id="5" name="Slide Number Placeholder 4">
            <a:extLst>
              <a:ext uri="{FF2B5EF4-FFF2-40B4-BE49-F238E27FC236}">
                <a16:creationId xmlns:a16="http://schemas.microsoft.com/office/drawing/2014/main" id="{7FC3998C-05CD-4B35-ADB0-8B3D270236D2}"/>
              </a:ext>
            </a:extLst>
          </p:cNvPr>
          <p:cNvSpPr>
            <a:spLocks noGrp="1"/>
          </p:cNvSpPr>
          <p:nvPr>
            <p:ph type="sldNum" sz="quarter" idx="4"/>
          </p:nvPr>
        </p:nvSpPr>
        <p:spPr/>
        <p:txBody>
          <a:bodyPr/>
          <a:lstStyle/>
          <a:p>
            <a:r>
              <a:rPr lang="fr-BE"/>
              <a:t> </a:t>
            </a:r>
            <a:fld id="{30A9230E-FFBB-4CCB-ABD7-198084EDE768}" type="slidenum">
              <a:rPr lang="fr-BE" smtClean="0"/>
              <a:pPr/>
              <a:t>115</a:t>
            </a:fld>
            <a:r>
              <a:rPr lang="fr-BE"/>
              <a:t> </a:t>
            </a:r>
          </a:p>
        </p:txBody>
      </p:sp>
    </p:spTree>
    <p:extLst>
      <p:ext uri="{BB962C8B-B14F-4D97-AF65-F5344CB8AC3E}">
        <p14:creationId xmlns:p14="http://schemas.microsoft.com/office/powerpoint/2010/main" val="26388844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75857" y="1700808"/>
            <a:ext cx="4474054" cy="425958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2811A04-C071-4350-919D-C6B456933B79}"/>
              </a:ext>
            </a:extLst>
          </p:cNvPr>
          <p:cNvPicPr>
            <a:picLocks noChangeAspect="1"/>
          </p:cNvPicPr>
          <p:nvPr/>
        </p:nvPicPr>
        <p:blipFill>
          <a:blip r:embed="rId2"/>
          <a:stretch>
            <a:fillRect/>
          </a:stretch>
        </p:blipFill>
        <p:spPr>
          <a:xfrm>
            <a:off x="6350394" y="1821292"/>
            <a:ext cx="1034980" cy="608812"/>
          </a:xfrm>
          <a:prstGeom prst="rect">
            <a:avLst/>
          </a:prstGeom>
        </p:spPr>
      </p:pic>
      <p:sp>
        <p:nvSpPr>
          <p:cNvPr id="5" name="Rectangle 4"/>
          <p:cNvSpPr/>
          <p:nvPr/>
        </p:nvSpPr>
        <p:spPr>
          <a:xfrm>
            <a:off x="1559496" y="1706522"/>
            <a:ext cx="4488447" cy="425958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fr-BE" noProof="0"/>
              <a:t>Gestion des utilisateurs et des accès</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448" y="1822091"/>
            <a:ext cx="901697" cy="608014"/>
          </a:xfrm>
          <a:prstGeom prst="rect">
            <a:avLst/>
          </a:prstGeom>
        </p:spPr>
      </p:pic>
      <p:sp>
        <p:nvSpPr>
          <p:cNvPr id="15" name="Arc 14"/>
          <p:cNvSpPr/>
          <p:nvPr/>
        </p:nvSpPr>
        <p:spPr>
          <a:xfrm rot="16200000">
            <a:off x="6165408" y="1145160"/>
            <a:ext cx="854081" cy="4720005"/>
          </a:xfrm>
          <a:prstGeom prst="arc">
            <a:avLst>
              <a:gd name="adj1" fmla="val 16344679"/>
              <a:gd name="adj2" fmla="val 5240310"/>
            </a:avLst>
          </a:prstGeom>
          <a:ln w="6350">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828" y="2613380"/>
            <a:ext cx="4387700" cy="26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890" y="2613380"/>
            <a:ext cx="4387700" cy="26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0A14E16E-8810-4EE1-ABC1-B003AB2040D2}"/>
              </a:ext>
            </a:extLst>
          </p:cNvPr>
          <p:cNvSpPr>
            <a:spLocks noGrp="1"/>
          </p:cNvSpPr>
          <p:nvPr>
            <p:ph type="sldNum" sz="quarter" idx="4"/>
          </p:nvPr>
        </p:nvSpPr>
        <p:spPr/>
        <p:txBody>
          <a:bodyPr/>
          <a:lstStyle/>
          <a:p>
            <a:r>
              <a:rPr lang="fr-BE"/>
              <a:t> </a:t>
            </a:r>
            <a:fld id="{30A9230E-FFBB-4CCB-ABD7-198084EDE768}" type="slidenum">
              <a:rPr lang="fr-BE" smtClean="0"/>
              <a:pPr/>
              <a:t>116</a:t>
            </a:fld>
            <a:r>
              <a:rPr lang="fr-BE"/>
              <a:t> </a:t>
            </a:r>
          </a:p>
        </p:txBody>
      </p:sp>
    </p:spTree>
    <p:extLst>
      <p:ext uri="{BB962C8B-B14F-4D97-AF65-F5344CB8AC3E}">
        <p14:creationId xmlns:p14="http://schemas.microsoft.com/office/powerpoint/2010/main" val="13917461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7368" y="188640"/>
            <a:ext cx="6138549" cy="864096"/>
          </a:xfrm>
        </p:spPr>
        <p:txBody>
          <a:bodyPr/>
          <a:lstStyle/>
          <a:p>
            <a:r>
              <a:rPr lang="fr-BE" dirty="0"/>
              <a:t>Exemple : Tests COVID</a:t>
            </a:r>
            <a:endParaRPr lang="en-GB" noProof="0" dirty="0"/>
          </a:p>
        </p:txBody>
      </p:sp>
      <p:grpSp>
        <p:nvGrpSpPr>
          <p:cNvPr id="11" name="Group 10"/>
          <p:cNvGrpSpPr>
            <a:grpSpLocks noChangeAspect="1"/>
          </p:cNvGrpSpPr>
          <p:nvPr/>
        </p:nvGrpSpPr>
        <p:grpSpPr>
          <a:xfrm>
            <a:off x="8865385" y="108635"/>
            <a:ext cx="1198919" cy="1331284"/>
            <a:chOff x="2635573" y="1781793"/>
            <a:chExt cx="1198919" cy="1331284"/>
          </a:xfrm>
        </p:grpSpPr>
        <p:pic>
          <p:nvPicPr>
            <p:cNvPr id="5" name="Picture 4"/>
            <p:cNvPicPr>
              <a:picLocks noChangeAspect="1"/>
            </p:cNvPicPr>
            <p:nvPr/>
          </p:nvPicPr>
          <p:blipFill>
            <a:blip r:embed="rId3"/>
            <a:stretch>
              <a:fillRect/>
            </a:stretch>
          </p:blipFill>
          <p:spPr>
            <a:xfrm>
              <a:off x="2909500" y="1781793"/>
              <a:ext cx="641611" cy="951723"/>
            </a:xfrm>
            <a:prstGeom prst="rect">
              <a:avLst/>
            </a:prstGeom>
          </p:spPr>
        </p:pic>
        <p:sp>
          <p:nvSpPr>
            <p:cNvPr id="10" name="TextBox 9"/>
            <p:cNvSpPr txBox="1"/>
            <p:nvPr/>
          </p:nvSpPr>
          <p:spPr>
            <a:xfrm>
              <a:off x="2635573" y="2743745"/>
              <a:ext cx="1198919" cy="369332"/>
            </a:xfrm>
            <a:prstGeom prst="rect">
              <a:avLst/>
            </a:prstGeom>
            <a:noFill/>
          </p:spPr>
          <p:txBody>
            <a:bodyPr wrap="none" rtlCol="0">
              <a:spAutoFit/>
            </a:bodyPr>
            <a:lstStyle/>
            <a:p>
              <a:pPr algn="ctr"/>
              <a:r>
                <a:rPr lang="fr-BE" dirty="0"/>
                <a:t>CTPC Code</a:t>
              </a:r>
            </a:p>
          </p:txBody>
        </p:sp>
      </p:grpSp>
      <p:pic>
        <p:nvPicPr>
          <p:cNvPr id="20" name="Picture 19"/>
          <p:cNvPicPr>
            <a:picLocks noChangeAspect="1"/>
          </p:cNvPicPr>
          <p:nvPr/>
        </p:nvPicPr>
        <p:blipFill>
          <a:blip r:embed="rId4">
            <a:duotone>
              <a:schemeClr val="accent3">
                <a:shade val="45000"/>
                <a:satMod val="135000"/>
              </a:schemeClr>
              <a:prstClr val="white"/>
            </a:duotone>
          </a:blip>
          <a:stretch>
            <a:fillRect/>
          </a:stretch>
        </p:blipFill>
        <p:spPr>
          <a:xfrm>
            <a:off x="10998391" y="1663394"/>
            <a:ext cx="676275" cy="752475"/>
          </a:xfrm>
          <a:prstGeom prst="rect">
            <a:avLst/>
          </a:prstGeom>
        </p:spPr>
      </p:pic>
      <p:cxnSp>
        <p:nvCxnSpPr>
          <p:cNvPr id="34" name="Curved Connector 33"/>
          <p:cNvCxnSpPr>
            <a:stCxn id="5" idx="3"/>
            <a:endCxn id="20" idx="1"/>
          </p:cNvCxnSpPr>
          <p:nvPr/>
        </p:nvCxnSpPr>
        <p:spPr>
          <a:xfrm>
            <a:off x="9780923" y="584497"/>
            <a:ext cx="1217468" cy="1455135"/>
          </a:xfrm>
          <a:prstGeom prst="curvedConnector3">
            <a:avLst>
              <a:gd name="adj1" fmla="val 50000"/>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9" name="Curved Connector 38"/>
          <p:cNvCxnSpPr>
            <a:stCxn id="49" idx="3"/>
            <a:endCxn id="6" idx="1"/>
          </p:cNvCxnSpPr>
          <p:nvPr/>
        </p:nvCxnSpPr>
        <p:spPr>
          <a:xfrm flipV="1">
            <a:off x="3675039" y="3358966"/>
            <a:ext cx="1946129" cy="676612"/>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Curved Connector 41"/>
          <p:cNvCxnSpPr>
            <a:stCxn id="12" idx="3"/>
            <a:endCxn id="49" idx="1"/>
          </p:cNvCxnSpPr>
          <p:nvPr/>
        </p:nvCxnSpPr>
        <p:spPr>
          <a:xfrm>
            <a:off x="1479300" y="3349297"/>
            <a:ext cx="1046505" cy="686281"/>
          </a:xfrm>
          <a:prstGeom prst="curvedConnector3">
            <a:avLst>
              <a:gd name="adj1" fmla="val 50000"/>
            </a:avLst>
          </a:prstGeom>
          <a:ln w="22225">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7" name="Curved Connector 66"/>
          <p:cNvCxnSpPr>
            <a:endCxn id="107" idx="1"/>
          </p:cNvCxnSpPr>
          <p:nvPr/>
        </p:nvCxnSpPr>
        <p:spPr>
          <a:xfrm flipV="1">
            <a:off x="6545920" y="1086149"/>
            <a:ext cx="1123426" cy="2272595"/>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Curved Connector 65"/>
          <p:cNvCxnSpPr>
            <a:stCxn id="12" idx="3"/>
          </p:cNvCxnSpPr>
          <p:nvPr/>
        </p:nvCxnSpPr>
        <p:spPr>
          <a:xfrm flipV="1">
            <a:off x="1478509" y="1831493"/>
            <a:ext cx="897382" cy="1517804"/>
          </a:xfrm>
          <a:prstGeom prst="curvedConnector3">
            <a:avLst>
              <a:gd name="adj1" fmla="val 50000"/>
            </a:avLst>
          </a:prstGeom>
          <a:ln w="22225">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8" name="Curved Connector 67"/>
          <p:cNvCxnSpPr>
            <a:stCxn id="31" idx="3"/>
            <a:endCxn id="6" idx="1"/>
          </p:cNvCxnSpPr>
          <p:nvPr/>
        </p:nvCxnSpPr>
        <p:spPr>
          <a:xfrm>
            <a:off x="3801869" y="1831493"/>
            <a:ext cx="1819299" cy="152747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83134" y="2553959"/>
            <a:ext cx="1095375" cy="1755007"/>
            <a:chOff x="384865" y="2695648"/>
            <a:chExt cx="1095375" cy="1755007"/>
          </a:xfrm>
        </p:grpSpPr>
        <p:pic>
          <p:nvPicPr>
            <p:cNvPr id="12" name="Picture 11"/>
            <p:cNvPicPr>
              <a:picLocks noChangeAspect="1"/>
            </p:cNvPicPr>
            <p:nvPr/>
          </p:nvPicPr>
          <p:blipFill>
            <a:blip r:embed="rId5"/>
            <a:stretch>
              <a:fillRect/>
            </a:stretch>
          </p:blipFill>
          <p:spPr>
            <a:xfrm>
              <a:off x="384865" y="2695648"/>
              <a:ext cx="1095375" cy="1590675"/>
            </a:xfrm>
            <a:prstGeom prst="rect">
              <a:avLst/>
            </a:prstGeom>
          </p:spPr>
        </p:pic>
        <p:sp>
          <p:nvSpPr>
            <p:cNvPr id="104" name="TextBox 103"/>
            <p:cNvSpPr txBox="1"/>
            <p:nvPr/>
          </p:nvSpPr>
          <p:spPr>
            <a:xfrm>
              <a:off x="474268" y="3804324"/>
              <a:ext cx="909415" cy="646331"/>
            </a:xfrm>
            <a:prstGeom prst="rect">
              <a:avLst/>
            </a:prstGeom>
            <a:noFill/>
          </p:spPr>
          <p:txBody>
            <a:bodyPr wrap="none" rtlCol="0">
              <a:spAutoFit/>
            </a:bodyPr>
            <a:lstStyle/>
            <a:p>
              <a:pPr algn="ctr"/>
              <a:r>
                <a:rPr lang="en-US" dirty="0"/>
                <a:t>Doctors</a:t>
              </a:r>
            </a:p>
            <a:p>
              <a:pPr algn="ctr"/>
              <a:r>
                <a:rPr lang="en-US" dirty="0"/>
                <a:t>Nurses</a:t>
              </a:r>
            </a:p>
          </p:txBody>
        </p:sp>
      </p:grpSp>
      <p:grpSp>
        <p:nvGrpSpPr>
          <p:cNvPr id="75" name="Group 74"/>
          <p:cNvGrpSpPr/>
          <p:nvPr/>
        </p:nvGrpSpPr>
        <p:grpSpPr>
          <a:xfrm>
            <a:off x="8745564" y="2828571"/>
            <a:ext cx="1554520" cy="1445004"/>
            <a:chOff x="8870521" y="2906633"/>
            <a:chExt cx="1554520" cy="1445004"/>
          </a:xfrm>
        </p:grpSpPr>
        <p:sp>
          <p:nvSpPr>
            <p:cNvPr id="105" name="TextBox 104"/>
            <p:cNvSpPr txBox="1"/>
            <p:nvPr/>
          </p:nvSpPr>
          <p:spPr>
            <a:xfrm>
              <a:off x="8967087" y="3982305"/>
              <a:ext cx="1361399" cy="369332"/>
            </a:xfrm>
            <a:prstGeom prst="rect">
              <a:avLst/>
            </a:prstGeom>
            <a:noFill/>
          </p:spPr>
          <p:txBody>
            <a:bodyPr wrap="none" rtlCol="0">
              <a:spAutoFit/>
            </a:bodyPr>
            <a:lstStyle/>
            <a:p>
              <a:pPr algn="ctr"/>
              <a:r>
                <a:rPr lang="fr-BE" dirty="0"/>
                <a:t>Test location</a:t>
              </a:r>
            </a:p>
          </p:txBody>
        </p:sp>
        <p:pic>
          <p:nvPicPr>
            <p:cNvPr id="74" name="Picture 73"/>
            <p:cNvPicPr>
              <a:picLocks noChangeAspect="1"/>
            </p:cNvPicPr>
            <p:nvPr/>
          </p:nvPicPr>
          <p:blipFill>
            <a:blip r:embed="rId6"/>
            <a:stretch>
              <a:fillRect/>
            </a:stretch>
          </p:blipFill>
          <p:spPr>
            <a:xfrm>
              <a:off x="8870521" y="2906633"/>
              <a:ext cx="1554520" cy="1075672"/>
            </a:xfrm>
            <a:prstGeom prst="rect">
              <a:avLst/>
            </a:prstGeom>
          </p:spPr>
        </p:pic>
      </p:grpSp>
      <p:grpSp>
        <p:nvGrpSpPr>
          <p:cNvPr id="77" name="Group 76"/>
          <p:cNvGrpSpPr/>
          <p:nvPr/>
        </p:nvGrpSpPr>
        <p:grpSpPr>
          <a:xfrm>
            <a:off x="8859243" y="4511447"/>
            <a:ext cx="1392851" cy="1683782"/>
            <a:chOff x="8932616" y="4614408"/>
            <a:chExt cx="1392851" cy="1683782"/>
          </a:xfrm>
        </p:grpSpPr>
        <p:pic>
          <p:nvPicPr>
            <p:cNvPr id="76" name="Picture 75"/>
            <p:cNvPicPr>
              <a:picLocks noChangeAspect="1"/>
            </p:cNvPicPr>
            <p:nvPr/>
          </p:nvPicPr>
          <p:blipFill>
            <a:blip r:embed="rId7"/>
            <a:stretch>
              <a:fillRect/>
            </a:stretch>
          </p:blipFill>
          <p:spPr>
            <a:xfrm>
              <a:off x="8932616" y="4614408"/>
              <a:ext cx="1314450" cy="1314450"/>
            </a:xfrm>
            <a:prstGeom prst="rect">
              <a:avLst/>
            </a:prstGeom>
          </p:spPr>
        </p:pic>
        <p:sp>
          <p:nvSpPr>
            <p:cNvPr id="106" name="TextBox 105"/>
            <p:cNvSpPr txBox="1"/>
            <p:nvPr/>
          </p:nvSpPr>
          <p:spPr>
            <a:xfrm>
              <a:off x="8970095" y="5928858"/>
              <a:ext cx="1355372" cy="369332"/>
            </a:xfrm>
            <a:prstGeom prst="rect">
              <a:avLst/>
            </a:prstGeom>
            <a:noFill/>
          </p:spPr>
          <p:txBody>
            <a:bodyPr wrap="none" rtlCol="0">
              <a:spAutoFit/>
            </a:bodyPr>
            <a:lstStyle/>
            <a:p>
              <a:pPr algn="ctr"/>
              <a:r>
                <a:rPr lang="fr-BE" dirty="0" err="1"/>
                <a:t>Laboratories</a:t>
              </a:r>
              <a:endParaRPr lang="fr-BE" dirty="0"/>
            </a:p>
          </p:txBody>
        </p:sp>
      </p:grpSp>
      <p:pic>
        <p:nvPicPr>
          <p:cNvPr id="107" name="Picture 16" descr="RingRing Portal - Logi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69346" y="809178"/>
            <a:ext cx="633076" cy="553942"/>
          </a:xfrm>
          <a:prstGeom prst="rect">
            <a:avLst/>
          </a:prstGeom>
          <a:noFill/>
          <a:extLst>
            <a:ext uri="{909E8E84-426E-40DD-AFC4-6F175D3DCCD1}">
              <a14:hiddenFill xmlns:a14="http://schemas.microsoft.com/office/drawing/2010/main">
                <a:solidFill>
                  <a:srgbClr val="FFFFFF"/>
                </a:solidFill>
              </a14:hiddenFill>
            </a:ext>
          </a:extLst>
        </p:spPr>
      </p:pic>
      <p:cxnSp>
        <p:nvCxnSpPr>
          <p:cNvPr id="108" name="Curved Connector 107"/>
          <p:cNvCxnSpPr>
            <a:stCxn id="74" idx="3"/>
            <a:endCxn id="20" idx="1"/>
          </p:cNvCxnSpPr>
          <p:nvPr/>
        </p:nvCxnSpPr>
        <p:spPr>
          <a:xfrm flipV="1">
            <a:off x="10300084" y="2039854"/>
            <a:ext cx="698307" cy="1326553"/>
          </a:xfrm>
          <a:prstGeom prst="curvedConnector3">
            <a:avLst>
              <a:gd name="adj1" fmla="val 50000"/>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1" name="Curved Connector 110"/>
          <p:cNvCxnSpPr>
            <a:stCxn id="6" idx="3"/>
            <a:endCxn id="74" idx="1"/>
          </p:cNvCxnSpPr>
          <p:nvPr/>
        </p:nvCxnSpPr>
        <p:spPr>
          <a:xfrm>
            <a:off x="6545920" y="3358966"/>
            <a:ext cx="2199644" cy="7441"/>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4" name="Curved Connector 113"/>
          <p:cNvCxnSpPr>
            <a:stCxn id="6" idx="3"/>
            <a:endCxn id="76" idx="1"/>
          </p:cNvCxnSpPr>
          <p:nvPr/>
        </p:nvCxnSpPr>
        <p:spPr>
          <a:xfrm>
            <a:off x="6545920" y="3358966"/>
            <a:ext cx="2313323" cy="1809706"/>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23" name="Curved Connector 122"/>
          <p:cNvCxnSpPr>
            <a:stCxn id="74" idx="2"/>
            <a:endCxn id="76" idx="0"/>
          </p:cNvCxnSpPr>
          <p:nvPr/>
        </p:nvCxnSpPr>
        <p:spPr>
          <a:xfrm rot="5400000">
            <a:off x="9216044" y="4204667"/>
            <a:ext cx="607204" cy="6356"/>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3" name="Curved Connector 132"/>
          <p:cNvCxnSpPr>
            <a:endCxn id="1036" idx="1"/>
          </p:cNvCxnSpPr>
          <p:nvPr/>
        </p:nvCxnSpPr>
        <p:spPr>
          <a:xfrm flipV="1">
            <a:off x="6545920" y="2027047"/>
            <a:ext cx="2246852" cy="1331697"/>
          </a:xfrm>
          <a:prstGeom prst="curvedConnector3">
            <a:avLst>
              <a:gd name="adj1" fmla="val 5814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9" name="Curved Connector 138"/>
          <p:cNvCxnSpPr>
            <a:stCxn id="1036" idx="3"/>
            <a:endCxn id="20" idx="1"/>
          </p:cNvCxnSpPr>
          <p:nvPr/>
        </p:nvCxnSpPr>
        <p:spPr>
          <a:xfrm>
            <a:off x="10151459" y="2027047"/>
            <a:ext cx="846932" cy="12585"/>
          </a:xfrm>
          <a:prstGeom prst="curvedConnector3">
            <a:avLst>
              <a:gd name="adj1" fmla="val 50000"/>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55" name="Group 154"/>
          <p:cNvGrpSpPr/>
          <p:nvPr/>
        </p:nvGrpSpPr>
        <p:grpSpPr>
          <a:xfrm>
            <a:off x="2411289" y="3524872"/>
            <a:ext cx="1370888" cy="1422586"/>
            <a:chOff x="2404017" y="4107097"/>
            <a:chExt cx="1370888" cy="1422586"/>
          </a:xfrm>
        </p:grpSpPr>
        <p:grpSp>
          <p:nvGrpSpPr>
            <p:cNvPr id="30" name="Group 29"/>
            <p:cNvGrpSpPr/>
            <p:nvPr/>
          </p:nvGrpSpPr>
          <p:grpSpPr>
            <a:xfrm>
              <a:off x="2404017" y="4107097"/>
              <a:ext cx="1370888" cy="1422586"/>
              <a:chOff x="2141855" y="4853618"/>
              <a:chExt cx="1370888" cy="1422586"/>
            </a:xfrm>
          </p:grpSpPr>
          <p:pic>
            <p:nvPicPr>
              <p:cNvPr id="49" name="Picture 48"/>
              <p:cNvPicPr>
                <a:picLocks noChangeAspect="1"/>
              </p:cNvPicPr>
              <p:nvPr/>
            </p:nvPicPr>
            <p:blipFill>
              <a:blip r:embed="rId9"/>
              <a:stretch>
                <a:fillRect/>
              </a:stretch>
            </p:blipFill>
            <p:spPr>
              <a:xfrm>
                <a:off x="2255581" y="4853618"/>
                <a:ext cx="1148294" cy="1021411"/>
              </a:xfrm>
              <a:prstGeom prst="rect">
                <a:avLst/>
              </a:prstGeom>
            </p:spPr>
          </p:pic>
          <p:pic>
            <p:nvPicPr>
              <p:cNvPr id="50" name="Picture 49"/>
              <p:cNvPicPr>
                <a:picLocks noChangeAspect="1"/>
              </p:cNvPicPr>
              <p:nvPr/>
            </p:nvPicPr>
            <p:blipFill>
              <a:blip r:embed="rId10"/>
              <a:stretch>
                <a:fillRect/>
              </a:stretch>
            </p:blipFill>
            <p:spPr>
              <a:xfrm>
                <a:off x="3052769" y="5447169"/>
                <a:ext cx="400050" cy="485775"/>
              </a:xfrm>
              <a:prstGeom prst="rect">
                <a:avLst/>
              </a:prstGeom>
            </p:spPr>
          </p:pic>
          <p:sp>
            <p:nvSpPr>
              <p:cNvPr id="55" name="TextBox 54"/>
              <p:cNvSpPr txBox="1"/>
              <p:nvPr/>
            </p:nvSpPr>
            <p:spPr>
              <a:xfrm>
                <a:off x="2141855" y="5906872"/>
                <a:ext cx="1370888" cy="369332"/>
              </a:xfrm>
              <a:prstGeom prst="rect">
                <a:avLst/>
              </a:prstGeom>
              <a:noFill/>
            </p:spPr>
            <p:txBody>
              <a:bodyPr wrap="none" rtlCol="0">
                <a:spAutoFit/>
              </a:bodyPr>
              <a:lstStyle/>
              <a:p>
                <a:pPr algn="ctr"/>
                <a:r>
                  <a:rPr lang="en-US" dirty="0"/>
                  <a:t>Collectivities</a:t>
                </a:r>
              </a:p>
            </p:txBody>
          </p:sp>
        </p:grpSp>
        <p:pic>
          <p:nvPicPr>
            <p:cNvPr id="152" name="Picture 151"/>
            <p:cNvPicPr>
              <a:picLocks noChangeAspect="1"/>
            </p:cNvPicPr>
            <p:nvPr/>
          </p:nvPicPr>
          <p:blipFill rotWithShape="1">
            <a:blip r:embed="rId11" cstate="print">
              <a:extLst>
                <a:ext uri="{28A0092B-C50C-407E-A947-70E740481C1C}">
                  <a14:useLocalDpi xmlns:a14="http://schemas.microsoft.com/office/drawing/2010/main" val="0"/>
                </a:ext>
              </a:extLst>
            </a:blip>
            <a:srcRect r="65629" b="7461"/>
            <a:stretch/>
          </p:blipFill>
          <p:spPr>
            <a:xfrm>
              <a:off x="3059868" y="4269616"/>
              <a:ext cx="421395" cy="412974"/>
            </a:xfrm>
            <a:prstGeom prst="rect">
              <a:avLst/>
            </a:prstGeom>
          </p:spPr>
        </p:pic>
      </p:grpSp>
      <p:grpSp>
        <p:nvGrpSpPr>
          <p:cNvPr id="154" name="Group 153"/>
          <p:cNvGrpSpPr/>
          <p:nvPr/>
        </p:nvGrpSpPr>
        <p:grpSpPr>
          <a:xfrm>
            <a:off x="5621168" y="2627446"/>
            <a:ext cx="996189" cy="1551260"/>
            <a:chOff x="5621168" y="2769135"/>
            <a:chExt cx="996189" cy="1551260"/>
          </a:xfrm>
        </p:grpSpPr>
        <p:grpSp>
          <p:nvGrpSpPr>
            <p:cNvPr id="16" name="Group 15"/>
            <p:cNvGrpSpPr>
              <a:grpSpLocks noChangeAspect="1"/>
            </p:cNvGrpSpPr>
            <p:nvPr/>
          </p:nvGrpSpPr>
          <p:grpSpPr>
            <a:xfrm>
              <a:off x="5621168" y="2769135"/>
              <a:ext cx="924752" cy="1551260"/>
              <a:chOff x="5188671" y="2998141"/>
              <a:chExt cx="1276350" cy="2141062"/>
            </a:xfrm>
          </p:grpSpPr>
          <p:pic>
            <p:nvPicPr>
              <p:cNvPr id="6" name="Picture 5"/>
              <p:cNvPicPr>
                <a:picLocks noChangeAspect="1"/>
              </p:cNvPicPr>
              <p:nvPr/>
            </p:nvPicPr>
            <p:blipFill>
              <a:blip r:embed="rId12"/>
              <a:stretch>
                <a:fillRect/>
              </a:stretch>
            </p:blipFill>
            <p:spPr>
              <a:xfrm>
                <a:off x="5188671" y="2998141"/>
                <a:ext cx="1276350" cy="2019300"/>
              </a:xfrm>
              <a:prstGeom prst="rect">
                <a:avLst/>
              </a:prstGeom>
            </p:spPr>
          </p:pic>
          <p:sp>
            <p:nvSpPr>
              <p:cNvPr id="15" name="TextBox 14"/>
              <p:cNvSpPr txBox="1"/>
              <p:nvPr/>
            </p:nvSpPr>
            <p:spPr>
              <a:xfrm>
                <a:off x="5368951" y="4629448"/>
                <a:ext cx="915790" cy="509755"/>
              </a:xfrm>
              <a:prstGeom prst="rect">
                <a:avLst/>
              </a:prstGeom>
              <a:noFill/>
            </p:spPr>
            <p:txBody>
              <a:bodyPr wrap="none" rtlCol="0">
                <a:spAutoFit/>
              </a:bodyPr>
              <a:lstStyle/>
              <a:p>
                <a:pPr algn="ctr"/>
                <a:r>
                  <a:rPr lang="en-US" dirty="0"/>
                  <a:t>CTPC</a:t>
                </a:r>
              </a:p>
            </p:txBody>
          </p:sp>
        </p:grpSp>
        <p:pic>
          <p:nvPicPr>
            <p:cNvPr id="153" name="Picture 152"/>
            <p:cNvPicPr>
              <a:picLocks noChangeAspect="1"/>
            </p:cNvPicPr>
            <p:nvPr/>
          </p:nvPicPr>
          <p:blipFill rotWithShape="1">
            <a:blip r:embed="rId11" cstate="print">
              <a:extLst>
                <a:ext uri="{28A0092B-C50C-407E-A947-70E740481C1C}">
                  <a14:useLocalDpi xmlns:a14="http://schemas.microsoft.com/office/drawing/2010/main" val="0"/>
                </a:ext>
              </a:extLst>
            </a:blip>
            <a:srcRect r="65629" b="7461"/>
            <a:stretch/>
          </p:blipFill>
          <p:spPr>
            <a:xfrm>
              <a:off x="6195962" y="2778805"/>
              <a:ext cx="421395" cy="412974"/>
            </a:xfrm>
            <a:prstGeom prst="rect">
              <a:avLst/>
            </a:prstGeom>
          </p:spPr>
        </p:pic>
      </p:grpSp>
      <p:pic>
        <p:nvPicPr>
          <p:cNvPr id="1026" name="Picture 2" descr="Digital health compliance, made simple"/>
          <p:cNvPicPr>
            <a:picLocks noChangeAspect="1" noChangeArrowheads="1"/>
          </p:cNvPicPr>
          <p:nvPr/>
        </p:nvPicPr>
        <p:blipFill rotWithShape="1">
          <a:blip r:embed="rId13">
            <a:extLst>
              <a:ext uri="{28A0092B-C50C-407E-A947-70E740481C1C}">
                <a14:useLocalDpi xmlns:a14="http://schemas.microsoft.com/office/drawing/2010/main" val="0"/>
              </a:ext>
            </a:extLst>
          </a:blip>
          <a:srcRect l="24963" t="34724" r="30150"/>
          <a:stretch/>
        </p:blipFill>
        <p:spPr bwMode="auto">
          <a:xfrm>
            <a:off x="1856885" y="2977376"/>
            <a:ext cx="598549" cy="6038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t API icon PNG and SVG Vector Free Download"/>
          <p:cNvPicPr>
            <a:picLocks noChangeAspect="1" noChangeArrowheads="1"/>
          </p:cNvPicPr>
          <p:nvPr/>
        </p:nvPicPr>
        <p:blipFill>
          <a:blip r:embed="rId1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46026" y="2965396"/>
            <a:ext cx="618579" cy="50622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Rest API icon PNG and SVG Vector Free Download"/>
          <p:cNvPicPr>
            <a:picLocks noChangeAspect="1" noChangeArrowheads="1"/>
          </p:cNvPicPr>
          <p:nvPr/>
        </p:nvPicPr>
        <p:blipFill>
          <a:blip r:embed="rId1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12843" y="2374114"/>
            <a:ext cx="618579" cy="5062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ms - Icônes multimédia gratuites"/>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401738" y="61901"/>
            <a:ext cx="515516" cy="5155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ijngezondheid logo"/>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792772" y="1780013"/>
            <a:ext cx="1358687" cy="494068"/>
          </a:xfrm>
          <a:prstGeom prst="rect">
            <a:avLst/>
          </a:prstGeom>
          <a:noFill/>
          <a:extLst>
            <a:ext uri="{909E8E84-426E-40DD-AFC4-6F175D3DCCD1}">
              <a14:hiddenFill xmlns:a14="http://schemas.microsoft.com/office/drawing/2010/main">
                <a:solidFill>
                  <a:srgbClr val="FFFFFF"/>
                </a:solidFill>
              </a14:hiddenFill>
            </a:ext>
          </a:extLst>
        </p:spPr>
      </p:pic>
      <p:cxnSp>
        <p:nvCxnSpPr>
          <p:cNvPr id="89" name="Curved Connector 88"/>
          <p:cNvCxnSpPr>
            <a:stCxn id="107" idx="3"/>
            <a:endCxn id="5" idx="1"/>
          </p:cNvCxnSpPr>
          <p:nvPr/>
        </p:nvCxnSpPr>
        <p:spPr>
          <a:xfrm flipV="1">
            <a:off x="8302422" y="584497"/>
            <a:ext cx="836890" cy="501652"/>
          </a:xfrm>
          <a:prstGeom prst="curvedConnector3">
            <a:avLst>
              <a:gd name="adj1" fmla="val 50000"/>
            </a:avLst>
          </a:prstGeom>
          <a:ln w="22225">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0165232" y="4160353"/>
            <a:ext cx="1760129" cy="889383"/>
            <a:chOff x="10252094" y="4117598"/>
            <a:chExt cx="1760129" cy="889383"/>
          </a:xfrm>
        </p:grpSpPr>
        <p:grpSp>
          <p:nvGrpSpPr>
            <p:cNvPr id="17" name="Group 16"/>
            <p:cNvGrpSpPr/>
            <p:nvPr/>
          </p:nvGrpSpPr>
          <p:grpSpPr>
            <a:xfrm>
              <a:off x="10252094" y="4139005"/>
              <a:ext cx="1760129" cy="867976"/>
              <a:chOff x="5519871" y="4863072"/>
              <a:chExt cx="1760129" cy="867976"/>
            </a:xfrm>
          </p:grpSpPr>
          <p:pic>
            <p:nvPicPr>
              <p:cNvPr id="14" name="Picture 13"/>
              <p:cNvPicPr>
                <a:picLocks noChangeAspect="1"/>
              </p:cNvPicPr>
              <p:nvPr/>
            </p:nvPicPr>
            <p:blipFill>
              <a:blip r:embed="rId17"/>
              <a:stretch>
                <a:fillRect/>
              </a:stretch>
            </p:blipFill>
            <p:spPr>
              <a:xfrm>
                <a:off x="6761851" y="5212899"/>
                <a:ext cx="518149" cy="518149"/>
              </a:xfrm>
              <a:prstGeom prst="rect">
                <a:avLst/>
              </a:prstGeom>
            </p:spPr>
          </p:pic>
          <p:pic>
            <p:nvPicPr>
              <p:cNvPr id="1040" name="Picture 16" descr="eGezondheid"/>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19871" y="4863072"/>
                <a:ext cx="1275038" cy="276259"/>
              </a:xfrm>
              <a:prstGeom prst="rect">
                <a:avLst/>
              </a:prstGeom>
              <a:noFill/>
              <a:extLst>
                <a:ext uri="{909E8E84-426E-40DD-AFC4-6F175D3DCCD1}">
                  <a14:hiddenFill xmlns:a14="http://schemas.microsoft.com/office/drawing/2010/main">
                    <a:solidFill>
                      <a:srgbClr val="FFFFFF"/>
                    </a:solidFill>
                  </a14:hiddenFill>
                </a:ext>
              </a:extLst>
            </p:spPr>
          </p:pic>
          <p:sp>
            <p:nvSpPr>
              <p:cNvPr id="84" name="TextBox 83"/>
              <p:cNvSpPr txBox="1"/>
              <p:nvPr/>
            </p:nvSpPr>
            <p:spPr>
              <a:xfrm>
                <a:off x="5519871" y="5361494"/>
                <a:ext cx="1342227" cy="369332"/>
              </a:xfrm>
              <a:prstGeom prst="rect">
                <a:avLst/>
              </a:prstGeom>
              <a:noFill/>
            </p:spPr>
            <p:txBody>
              <a:bodyPr wrap="none" rtlCol="0">
                <a:spAutoFit/>
              </a:bodyPr>
              <a:lstStyle/>
              <a:p>
                <a:r>
                  <a:rPr lang="fr-BE" b="1" dirty="0">
                    <a:solidFill>
                      <a:srgbClr val="555150"/>
                    </a:solidFill>
                  </a:rPr>
                  <a:t>eHealth Box</a:t>
                </a:r>
              </a:p>
            </p:txBody>
          </p:sp>
        </p:grpSp>
        <p:pic>
          <p:nvPicPr>
            <p:cNvPr id="94" name="Picture 4" descr="Rest API icon PNG and SVG Vector Free Download"/>
            <p:cNvPicPr>
              <a:picLocks noChangeAspect="1" noChangeArrowheads="1"/>
            </p:cNvPicPr>
            <p:nvPr/>
          </p:nvPicPr>
          <p:blipFill>
            <a:blip r:embed="rId1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550708" y="4117598"/>
              <a:ext cx="455129" cy="37245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12" name="Curved Connector 111"/>
          <p:cNvCxnSpPr>
            <a:stCxn id="76" idx="1"/>
            <a:endCxn id="99" idx="3"/>
          </p:cNvCxnSpPr>
          <p:nvPr/>
        </p:nvCxnSpPr>
        <p:spPr>
          <a:xfrm rot="10800000" flipV="1">
            <a:off x="6545919" y="5168672"/>
            <a:ext cx="2313325" cy="715174"/>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3" name="Curved Connector 112"/>
          <p:cNvCxnSpPr>
            <a:stCxn id="99" idx="0"/>
            <a:endCxn id="6" idx="1"/>
          </p:cNvCxnSpPr>
          <p:nvPr/>
        </p:nvCxnSpPr>
        <p:spPr>
          <a:xfrm rot="16200000" flipV="1">
            <a:off x="4955675" y="4024459"/>
            <a:ext cx="1793360" cy="462374"/>
          </a:xfrm>
          <a:prstGeom prst="curvedConnector4">
            <a:avLst>
              <a:gd name="adj1" fmla="val 29605"/>
              <a:gd name="adj2" fmla="val 149441"/>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5517875" y="5152326"/>
            <a:ext cx="1131334" cy="1463040"/>
            <a:chOff x="5517875" y="5294015"/>
            <a:chExt cx="1131334" cy="1463040"/>
          </a:xfrm>
        </p:grpSpPr>
        <p:pic>
          <p:nvPicPr>
            <p:cNvPr id="99" name="Picture 98"/>
            <p:cNvPicPr>
              <a:picLocks noChangeAspect="1"/>
            </p:cNvPicPr>
            <p:nvPr/>
          </p:nvPicPr>
          <p:blipFill>
            <a:blip r:embed="rId12"/>
            <a:stretch>
              <a:fillRect/>
            </a:stretch>
          </p:blipFill>
          <p:spPr>
            <a:xfrm>
              <a:off x="5621165" y="5294015"/>
              <a:ext cx="924752" cy="1463040"/>
            </a:xfrm>
            <a:prstGeom prst="rect">
              <a:avLst/>
            </a:prstGeom>
          </p:spPr>
        </p:pic>
        <p:pic>
          <p:nvPicPr>
            <p:cNvPr id="51" name="Picture 50"/>
            <p:cNvPicPr>
              <a:picLocks noChangeAspect="1"/>
            </p:cNvPicPr>
            <p:nvPr/>
          </p:nvPicPr>
          <p:blipFill>
            <a:blip r:embed="rId19"/>
            <a:stretch>
              <a:fillRect/>
            </a:stretch>
          </p:blipFill>
          <p:spPr>
            <a:xfrm>
              <a:off x="5517875" y="6372201"/>
              <a:ext cx="1131334" cy="358930"/>
            </a:xfrm>
            <a:prstGeom prst="rect">
              <a:avLst/>
            </a:prstGeom>
          </p:spPr>
        </p:pic>
      </p:grpSp>
      <p:grpSp>
        <p:nvGrpSpPr>
          <p:cNvPr id="122" name="Group 121"/>
          <p:cNvGrpSpPr>
            <a:grpSpLocks noChangeAspect="1"/>
          </p:cNvGrpSpPr>
          <p:nvPr/>
        </p:nvGrpSpPr>
        <p:grpSpPr>
          <a:xfrm>
            <a:off x="1615908" y="5118100"/>
            <a:ext cx="3154710" cy="1551260"/>
            <a:chOff x="3649767" y="2998141"/>
            <a:chExt cx="4354158" cy="2141062"/>
          </a:xfrm>
        </p:grpSpPr>
        <p:pic>
          <p:nvPicPr>
            <p:cNvPr id="124" name="Picture 123"/>
            <p:cNvPicPr>
              <a:picLocks noChangeAspect="1"/>
            </p:cNvPicPr>
            <p:nvPr/>
          </p:nvPicPr>
          <p:blipFill>
            <a:blip r:embed="rId12"/>
            <a:stretch>
              <a:fillRect/>
            </a:stretch>
          </p:blipFill>
          <p:spPr>
            <a:xfrm>
              <a:off x="5188671" y="2998141"/>
              <a:ext cx="1276350" cy="2019300"/>
            </a:xfrm>
            <a:prstGeom prst="rect">
              <a:avLst/>
            </a:prstGeom>
          </p:spPr>
        </p:pic>
        <p:sp>
          <p:nvSpPr>
            <p:cNvPr id="125" name="TextBox 124"/>
            <p:cNvSpPr txBox="1"/>
            <p:nvPr/>
          </p:nvSpPr>
          <p:spPr>
            <a:xfrm>
              <a:off x="3649767" y="4629448"/>
              <a:ext cx="4354158" cy="509755"/>
            </a:xfrm>
            <a:prstGeom prst="rect">
              <a:avLst/>
            </a:prstGeom>
            <a:noFill/>
          </p:spPr>
          <p:txBody>
            <a:bodyPr wrap="none" rtlCol="0">
              <a:spAutoFit/>
            </a:bodyPr>
            <a:lstStyle/>
            <a:p>
              <a:pPr algn="ctr"/>
              <a:r>
                <a:rPr lang="en-US" dirty="0"/>
                <a:t>Tracing business process engine</a:t>
              </a:r>
            </a:p>
          </p:txBody>
        </p:sp>
      </p:grpSp>
      <p:cxnSp>
        <p:nvCxnSpPr>
          <p:cNvPr id="127" name="Curved Connector 126"/>
          <p:cNvCxnSpPr>
            <a:stCxn id="124" idx="3"/>
            <a:endCxn id="6" idx="1"/>
          </p:cNvCxnSpPr>
          <p:nvPr/>
        </p:nvCxnSpPr>
        <p:spPr>
          <a:xfrm flipV="1">
            <a:off x="3655639" y="3358966"/>
            <a:ext cx="1965529" cy="2490654"/>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0" name="Curved Connector 129"/>
          <p:cNvCxnSpPr>
            <a:stCxn id="99" idx="1"/>
            <a:endCxn id="124" idx="3"/>
          </p:cNvCxnSpPr>
          <p:nvPr/>
        </p:nvCxnSpPr>
        <p:spPr>
          <a:xfrm rot="10800000">
            <a:off x="3655641" y="5849620"/>
            <a:ext cx="1965525" cy="34226"/>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2344332" y="1115660"/>
            <a:ext cx="1477520" cy="1595301"/>
            <a:chOff x="2345122" y="1115660"/>
            <a:chExt cx="1477520" cy="1595301"/>
          </a:xfrm>
        </p:grpSpPr>
        <p:pic>
          <p:nvPicPr>
            <p:cNvPr id="31" name="Picture 30"/>
            <p:cNvPicPr>
              <a:picLocks noChangeAspect="1"/>
            </p:cNvPicPr>
            <p:nvPr/>
          </p:nvPicPr>
          <p:blipFill>
            <a:blip r:embed="rId20">
              <a:duotone>
                <a:schemeClr val="accent5">
                  <a:shade val="45000"/>
                  <a:satMod val="135000"/>
                </a:schemeClr>
                <a:prstClr val="white"/>
              </a:duotone>
            </a:blip>
            <a:stretch>
              <a:fillRect/>
            </a:stretch>
          </p:blipFill>
          <p:spPr>
            <a:xfrm>
              <a:off x="2377622" y="1115660"/>
              <a:ext cx="1424247" cy="1431665"/>
            </a:xfrm>
            <a:prstGeom prst="rect">
              <a:avLst/>
            </a:prstGeom>
          </p:spPr>
        </p:pic>
        <p:sp>
          <p:nvSpPr>
            <p:cNvPr id="63" name="TextBox 62"/>
            <p:cNvSpPr txBox="1"/>
            <p:nvPr/>
          </p:nvSpPr>
          <p:spPr>
            <a:xfrm>
              <a:off x="2345122" y="2341629"/>
              <a:ext cx="1477520" cy="369332"/>
            </a:xfrm>
            <a:prstGeom prst="rect">
              <a:avLst/>
            </a:prstGeom>
            <a:noFill/>
          </p:spPr>
          <p:txBody>
            <a:bodyPr wrap="none" rtlCol="0">
              <a:spAutoFit/>
            </a:bodyPr>
            <a:lstStyle/>
            <a:p>
              <a:pPr algn="ctr"/>
              <a:r>
                <a:rPr lang="en-US" dirty="0"/>
                <a:t>EMF software</a:t>
              </a:r>
            </a:p>
          </p:txBody>
        </p:sp>
      </p:grpSp>
      <p:sp>
        <p:nvSpPr>
          <p:cNvPr id="4" name="Slide Number Placeholder 3">
            <a:extLst>
              <a:ext uri="{FF2B5EF4-FFF2-40B4-BE49-F238E27FC236}">
                <a16:creationId xmlns:a16="http://schemas.microsoft.com/office/drawing/2014/main" id="{7714F2F6-E6C2-4A68-BE27-470ED26280C6}"/>
              </a:ext>
            </a:extLst>
          </p:cNvPr>
          <p:cNvSpPr>
            <a:spLocks noGrp="1"/>
          </p:cNvSpPr>
          <p:nvPr>
            <p:ph type="sldNum" sz="quarter" idx="4"/>
          </p:nvPr>
        </p:nvSpPr>
        <p:spPr/>
        <p:txBody>
          <a:bodyPr/>
          <a:lstStyle/>
          <a:p>
            <a:r>
              <a:rPr lang="fr-BE"/>
              <a:t> </a:t>
            </a:r>
            <a:fld id="{30A9230E-FFBB-4CCB-ABD7-198084EDE768}" type="slidenum">
              <a:rPr lang="fr-BE" smtClean="0"/>
              <a:pPr/>
              <a:t>117</a:t>
            </a:fld>
            <a:r>
              <a:rPr lang="fr-BE"/>
              <a:t> </a:t>
            </a:r>
            <a:endParaRPr lang="fr-BE" dirty="0"/>
          </a:p>
        </p:txBody>
      </p:sp>
    </p:spTree>
    <p:extLst>
      <p:ext uri="{BB962C8B-B14F-4D97-AF65-F5344CB8AC3E}">
        <p14:creationId xmlns:p14="http://schemas.microsoft.com/office/powerpoint/2010/main" val="424763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1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2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1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3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3" name="Curved Connector 122"/>
          <p:cNvCxnSpPr>
            <a:stCxn id="74" idx="2"/>
            <a:endCxn id="76" idx="0"/>
          </p:cNvCxnSpPr>
          <p:nvPr/>
        </p:nvCxnSpPr>
        <p:spPr>
          <a:xfrm rot="5400000">
            <a:off x="9219116" y="4143506"/>
            <a:ext cx="607204" cy="21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407369" y="188640"/>
            <a:ext cx="7416824" cy="864096"/>
          </a:xfrm>
        </p:spPr>
        <p:txBody>
          <a:bodyPr/>
          <a:lstStyle/>
          <a:p>
            <a:r>
              <a:rPr lang="fr-BE" dirty="0"/>
              <a:t>Exemple : Tests COVID - réutilisation</a:t>
            </a:r>
            <a:endParaRPr lang="en-GB" noProof="0" dirty="0"/>
          </a:p>
        </p:txBody>
      </p:sp>
      <p:grpSp>
        <p:nvGrpSpPr>
          <p:cNvPr id="11" name="Group 10"/>
          <p:cNvGrpSpPr>
            <a:grpSpLocks noChangeAspect="1"/>
          </p:cNvGrpSpPr>
          <p:nvPr/>
        </p:nvGrpSpPr>
        <p:grpSpPr>
          <a:xfrm>
            <a:off x="8865387" y="44624"/>
            <a:ext cx="1198918" cy="1331284"/>
            <a:chOff x="2635575" y="1781793"/>
            <a:chExt cx="1198918" cy="1331284"/>
          </a:xfrm>
        </p:grpSpPr>
        <p:pic>
          <p:nvPicPr>
            <p:cNvPr id="5" name="Picture 4"/>
            <p:cNvPicPr>
              <a:picLocks noChangeAspect="1"/>
            </p:cNvPicPr>
            <p:nvPr/>
          </p:nvPicPr>
          <p:blipFill>
            <a:blip r:embed="rId2"/>
            <a:stretch>
              <a:fillRect/>
            </a:stretch>
          </p:blipFill>
          <p:spPr>
            <a:xfrm>
              <a:off x="2909500" y="1781793"/>
              <a:ext cx="641611" cy="951723"/>
            </a:xfrm>
            <a:prstGeom prst="rect">
              <a:avLst/>
            </a:prstGeom>
          </p:spPr>
        </p:pic>
        <p:sp>
          <p:nvSpPr>
            <p:cNvPr id="10" name="TextBox 9"/>
            <p:cNvSpPr txBox="1"/>
            <p:nvPr/>
          </p:nvSpPr>
          <p:spPr>
            <a:xfrm>
              <a:off x="2635575" y="2743745"/>
              <a:ext cx="1198918" cy="369332"/>
            </a:xfrm>
            <a:prstGeom prst="rect">
              <a:avLst/>
            </a:prstGeom>
            <a:noFill/>
          </p:spPr>
          <p:txBody>
            <a:bodyPr wrap="none" rtlCol="0">
              <a:spAutoFit/>
            </a:bodyPr>
            <a:lstStyle/>
            <a:p>
              <a:pPr algn="ctr"/>
              <a:r>
                <a:rPr lang="fr-BE" dirty="0"/>
                <a:t>CTPC Code</a:t>
              </a:r>
            </a:p>
          </p:txBody>
        </p:sp>
      </p:grpSp>
      <p:pic>
        <p:nvPicPr>
          <p:cNvPr id="20" name="Picture 19"/>
          <p:cNvPicPr>
            <a:picLocks noChangeAspect="1"/>
          </p:cNvPicPr>
          <p:nvPr/>
        </p:nvPicPr>
        <p:blipFill>
          <a:blip r:embed="rId3">
            <a:duotone>
              <a:schemeClr val="accent3">
                <a:shade val="45000"/>
                <a:satMod val="135000"/>
              </a:schemeClr>
              <a:prstClr val="white"/>
            </a:duotone>
          </a:blip>
          <a:stretch>
            <a:fillRect/>
          </a:stretch>
        </p:blipFill>
        <p:spPr>
          <a:xfrm>
            <a:off x="10998391" y="1599383"/>
            <a:ext cx="676275" cy="752475"/>
          </a:xfrm>
          <a:prstGeom prst="rect">
            <a:avLst/>
          </a:prstGeom>
        </p:spPr>
      </p:pic>
      <p:cxnSp>
        <p:nvCxnSpPr>
          <p:cNvPr id="34" name="Curved Connector 33"/>
          <p:cNvCxnSpPr>
            <a:stCxn id="5" idx="3"/>
            <a:endCxn id="20" idx="1"/>
          </p:cNvCxnSpPr>
          <p:nvPr/>
        </p:nvCxnSpPr>
        <p:spPr>
          <a:xfrm>
            <a:off x="9780923" y="520486"/>
            <a:ext cx="1217468" cy="1455135"/>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9" name="Curved Connector 38"/>
          <p:cNvCxnSpPr>
            <a:stCxn id="49" idx="3"/>
            <a:endCxn id="6" idx="1"/>
          </p:cNvCxnSpPr>
          <p:nvPr/>
        </p:nvCxnSpPr>
        <p:spPr>
          <a:xfrm flipV="1">
            <a:off x="3666037" y="3294733"/>
            <a:ext cx="1955131" cy="1117148"/>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Curved Connector 41"/>
          <p:cNvCxnSpPr>
            <a:stCxn id="12" idx="3"/>
            <a:endCxn id="49" idx="1"/>
          </p:cNvCxnSpPr>
          <p:nvPr/>
        </p:nvCxnSpPr>
        <p:spPr>
          <a:xfrm>
            <a:off x="1480240" y="3285064"/>
            <a:ext cx="1037503" cy="1126817"/>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468003" y="3273651"/>
            <a:ext cx="1357359" cy="369332"/>
          </a:xfrm>
          <a:prstGeom prst="rect">
            <a:avLst/>
          </a:prstGeom>
          <a:noFill/>
        </p:spPr>
        <p:txBody>
          <a:bodyPr wrap="none" rtlCol="0">
            <a:spAutoFit/>
          </a:bodyPr>
          <a:lstStyle/>
          <a:p>
            <a:r>
              <a:rPr lang="fr-BE" b="1" dirty="0">
                <a:solidFill>
                  <a:srgbClr val="555150"/>
                </a:solidFill>
              </a:rPr>
              <a:t>API </a:t>
            </a:r>
            <a:r>
              <a:rPr lang="fr-BE" b="1" dirty="0" err="1">
                <a:solidFill>
                  <a:srgbClr val="555150"/>
                </a:solidFill>
              </a:rPr>
              <a:t>gateway</a:t>
            </a:r>
            <a:endParaRPr lang="fr-BE" b="1" dirty="0">
              <a:solidFill>
                <a:srgbClr val="555150"/>
              </a:solidFill>
            </a:endParaRPr>
          </a:p>
        </p:txBody>
      </p:sp>
      <p:cxnSp>
        <p:nvCxnSpPr>
          <p:cNvPr id="67" name="Curved Connector 66"/>
          <p:cNvCxnSpPr>
            <a:stCxn id="6" idx="3"/>
            <a:endCxn id="5" idx="1"/>
          </p:cNvCxnSpPr>
          <p:nvPr/>
        </p:nvCxnSpPr>
        <p:spPr>
          <a:xfrm flipV="1">
            <a:off x="6545920" y="520486"/>
            <a:ext cx="2593392" cy="2774247"/>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Curved Connector 65"/>
          <p:cNvCxnSpPr>
            <a:stCxn id="12" idx="3"/>
            <a:endCxn id="31" idx="1"/>
          </p:cNvCxnSpPr>
          <p:nvPr/>
        </p:nvCxnSpPr>
        <p:spPr>
          <a:xfrm flipV="1">
            <a:off x="1480240" y="1767260"/>
            <a:ext cx="897382" cy="1517804"/>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8" name="Curved Connector 67"/>
          <p:cNvCxnSpPr>
            <a:stCxn id="31" idx="3"/>
            <a:endCxn id="6" idx="1"/>
          </p:cNvCxnSpPr>
          <p:nvPr/>
        </p:nvCxnSpPr>
        <p:spPr>
          <a:xfrm>
            <a:off x="3801869" y="1767260"/>
            <a:ext cx="1819299" cy="152747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697143" y="5357445"/>
            <a:ext cx="1113023" cy="1277912"/>
            <a:chOff x="5883106" y="5007503"/>
            <a:chExt cx="1113023" cy="1277912"/>
          </a:xfrm>
        </p:grpSpPr>
        <p:pic>
          <p:nvPicPr>
            <p:cNvPr id="69" name="Picture 2" descr="SPF Stratégie et Appui BOS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3106" y="5007503"/>
              <a:ext cx="783336" cy="783336"/>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p:cNvSpPr txBox="1"/>
            <p:nvPr/>
          </p:nvSpPr>
          <p:spPr>
            <a:xfrm>
              <a:off x="5944366" y="5639084"/>
              <a:ext cx="1051763" cy="646331"/>
            </a:xfrm>
            <a:prstGeom prst="rect">
              <a:avLst/>
            </a:prstGeom>
            <a:noFill/>
          </p:spPr>
          <p:txBody>
            <a:bodyPr wrap="none" rtlCol="0">
              <a:spAutoFit/>
            </a:bodyPr>
            <a:lstStyle/>
            <a:p>
              <a:r>
                <a:rPr lang="fr-BE" b="1" dirty="0">
                  <a:solidFill>
                    <a:srgbClr val="555150"/>
                  </a:solidFill>
                </a:rPr>
                <a:t>Mandate</a:t>
              </a:r>
            </a:p>
            <a:p>
              <a:endParaRPr lang="fr-BE" b="1" dirty="0">
                <a:solidFill>
                  <a:srgbClr val="555150"/>
                </a:solidFill>
              </a:endParaRPr>
            </a:p>
          </p:txBody>
        </p:sp>
      </p:grpSp>
      <p:sp>
        <p:nvSpPr>
          <p:cNvPr id="81" name="TextBox 80"/>
          <p:cNvSpPr txBox="1"/>
          <p:nvPr/>
        </p:nvSpPr>
        <p:spPr>
          <a:xfrm>
            <a:off x="1819298" y="3229070"/>
            <a:ext cx="731482" cy="369332"/>
          </a:xfrm>
          <a:prstGeom prst="rect">
            <a:avLst/>
          </a:prstGeom>
          <a:noFill/>
        </p:spPr>
        <p:txBody>
          <a:bodyPr wrap="none" rtlCol="0">
            <a:spAutoFit/>
          </a:bodyPr>
          <a:lstStyle/>
          <a:p>
            <a:r>
              <a:rPr lang="fr-BE" b="1" dirty="0">
                <a:solidFill>
                  <a:srgbClr val="555150"/>
                </a:solidFill>
              </a:rPr>
              <a:t>IUAM</a:t>
            </a:r>
          </a:p>
        </p:txBody>
      </p:sp>
      <p:grpSp>
        <p:nvGrpSpPr>
          <p:cNvPr id="101" name="Group 100"/>
          <p:cNvGrpSpPr/>
          <p:nvPr/>
        </p:nvGrpSpPr>
        <p:grpSpPr>
          <a:xfrm>
            <a:off x="5193842" y="4585097"/>
            <a:ext cx="1489570" cy="369332"/>
            <a:chOff x="4727063" y="6292893"/>
            <a:chExt cx="1489570" cy="369332"/>
          </a:xfrm>
        </p:grpSpPr>
        <p:pic>
          <p:nvPicPr>
            <p:cNvPr id="102" name="Picture 10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7063" y="6311062"/>
              <a:ext cx="881982" cy="293994"/>
            </a:xfrm>
            <a:prstGeom prst="rect">
              <a:avLst/>
            </a:prstGeom>
          </p:spPr>
        </p:pic>
        <p:sp>
          <p:nvSpPr>
            <p:cNvPr id="103" name="TextBox 102"/>
            <p:cNvSpPr txBox="1"/>
            <p:nvPr/>
          </p:nvSpPr>
          <p:spPr>
            <a:xfrm>
              <a:off x="5546257" y="6292893"/>
              <a:ext cx="670376" cy="369332"/>
            </a:xfrm>
            <a:prstGeom prst="rect">
              <a:avLst/>
            </a:prstGeom>
            <a:noFill/>
          </p:spPr>
          <p:txBody>
            <a:bodyPr wrap="none" rtlCol="0">
              <a:spAutoFit/>
            </a:bodyPr>
            <a:lstStyle/>
            <a:p>
              <a:r>
                <a:rPr lang="fr-BE" b="1" dirty="0" err="1">
                  <a:solidFill>
                    <a:schemeClr val="tx2"/>
                  </a:solidFill>
                </a:rPr>
                <a:t>Seals</a:t>
              </a:r>
              <a:endParaRPr lang="en-US" b="1" dirty="0">
                <a:solidFill>
                  <a:schemeClr val="tx2"/>
                </a:solidFill>
              </a:endParaRPr>
            </a:p>
          </p:txBody>
        </p:sp>
      </p:grpSp>
      <p:grpSp>
        <p:nvGrpSpPr>
          <p:cNvPr id="71" name="Group 70"/>
          <p:cNvGrpSpPr/>
          <p:nvPr/>
        </p:nvGrpSpPr>
        <p:grpSpPr>
          <a:xfrm>
            <a:off x="384865" y="2489726"/>
            <a:ext cx="1095375" cy="1755007"/>
            <a:chOff x="384865" y="2695648"/>
            <a:chExt cx="1095375" cy="1755007"/>
          </a:xfrm>
        </p:grpSpPr>
        <p:pic>
          <p:nvPicPr>
            <p:cNvPr id="12" name="Picture 11"/>
            <p:cNvPicPr>
              <a:picLocks noChangeAspect="1"/>
            </p:cNvPicPr>
            <p:nvPr/>
          </p:nvPicPr>
          <p:blipFill>
            <a:blip r:embed="rId6"/>
            <a:stretch>
              <a:fillRect/>
            </a:stretch>
          </p:blipFill>
          <p:spPr>
            <a:xfrm>
              <a:off x="384865" y="2695648"/>
              <a:ext cx="1095375" cy="1590675"/>
            </a:xfrm>
            <a:prstGeom prst="rect">
              <a:avLst/>
            </a:prstGeom>
          </p:spPr>
        </p:pic>
        <p:sp>
          <p:nvSpPr>
            <p:cNvPr id="104" name="TextBox 103"/>
            <p:cNvSpPr txBox="1"/>
            <p:nvPr/>
          </p:nvSpPr>
          <p:spPr>
            <a:xfrm>
              <a:off x="474268" y="3804324"/>
              <a:ext cx="909415" cy="646331"/>
            </a:xfrm>
            <a:prstGeom prst="rect">
              <a:avLst/>
            </a:prstGeom>
            <a:noFill/>
          </p:spPr>
          <p:txBody>
            <a:bodyPr wrap="none" rtlCol="0">
              <a:spAutoFit/>
            </a:bodyPr>
            <a:lstStyle/>
            <a:p>
              <a:pPr algn="ctr"/>
              <a:r>
                <a:rPr lang="fr-BE" dirty="0" err="1"/>
                <a:t>Doctors</a:t>
              </a:r>
              <a:endParaRPr lang="fr-BE" dirty="0"/>
            </a:p>
            <a:p>
              <a:pPr algn="ctr"/>
              <a:r>
                <a:rPr lang="fr-BE" dirty="0"/>
                <a:t>Nurses</a:t>
              </a:r>
            </a:p>
          </p:txBody>
        </p:sp>
      </p:grpSp>
      <p:grpSp>
        <p:nvGrpSpPr>
          <p:cNvPr id="75" name="Group 74"/>
          <p:cNvGrpSpPr/>
          <p:nvPr/>
        </p:nvGrpSpPr>
        <p:grpSpPr>
          <a:xfrm>
            <a:off x="8745564" y="2764338"/>
            <a:ext cx="1554520" cy="1445004"/>
            <a:chOff x="8870521" y="2906633"/>
            <a:chExt cx="1554520" cy="1445004"/>
          </a:xfrm>
        </p:grpSpPr>
        <p:sp>
          <p:nvSpPr>
            <p:cNvPr id="105" name="TextBox 104"/>
            <p:cNvSpPr txBox="1"/>
            <p:nvPr/>
          </p:nvSpPr>
          <p:spPr>
            <a:xfrm>
              <a:off x="8999016" y="3982305"/>
              <a:ext cx="1297535" cy="369332"/>
            </a:xfrm>
            <a:prstGeom prst="rect">
              <a:avLst/>
            </a:prstGeom>
            <a:noFill/>
          </p:spPr>
          <p:txBody>
            <a:bodyPr wrap="none" rtlCol="0">
              <a:spAutoFit/>
            </a:bodyPr>
            <a:lstStyle/>
            <a:p>
              <a:pPr algn="ctr"/>
              <a:r>
                <a:rPr lang="fr-BE" dirty="0"/>
                <a:t>Test </a:t>
              </a:r>
              <a:r>
                <a:rPr lang="fr-BE" dirty="0" err="1"/>
                <a:t>centers</a:t>
              </a:r>
              <a:endParaRPr lang="fr-BE" dirty="0"/>
            </a:p>
          </p:txBody>
        </p:sp>
        <p:pic>
          <p:nvPicPr>
            <p:cNvPr id="74" name="Picture 73"/>
            <p:cNvPicPr>
              <a:picLocks noChangeAspect="1"/>
            </p:cNvPicPr>
            <p:nvPr/>
          </p:nvPicPr>
          <p:blipFill>
            <a:blip r:embed="rId7"/>
            <a:stretch>
              <a:fillRect/>
            </a:stretch>
          </p:blipFill>
          <p:spPr>
            <a:xfrm>
              <a:off x="8870521" y="2906633"/>
              <a:ext cx="1554520" cy="1075672"/>
            </a:xfrm>
            <a:prstGeom prst="rect">
              <a:avLst/>
            </a:prstGeom>
          </p:spPr>
        </p:pic>
      </p:grpSp>
      <p:grpSp>
        <p:nvGrpSpPr>
          <p:cNvPr id="77" name="Group 76"/>
          <p:cNvGrpSpPr/>
          <p:nvPr/>
        </p:nvGrpSpPr>
        <p:grpSpPr>
          <a:xfrm>
            <a:off x="8865386" y="4447214"/>
            <a:ext cx="1392852" cy="1683782"/>
            <a:chOff x="8932616" y="4614408"/>
            <a:chExt cx="1392852" cy="1683782"/>
          </a:xfrm>
        </p:grpSpPr>
        <p:pic>
          <p:nvPicPr>
            <p:cNvPr id="76" name="Picture 75"/>
            <p:cNvPicPr>
              <a:picLocks noChangeAspect="1"/>
            </p:cNvPicPr>
            <p:nvPr/>
          </p:nvPicPr>
          <p:blipFill>
            <a:blip r:embed="rId8"/>
            <a:stretch>
              <a:fillRect/>
            </a:stretch>
          </p:blipFill>
          <p:spPr>
            <a:xfrm>
              <a:off x="8932616" y="4614408"/>
              <a:ext cx="1314450" cy="1314450"/>
            </a:xfrm>
            <a:prstGeom prst="rect">
              <a:avLst/>
            </a:prstGeom>
          </p:spPr>
        </p:pic>
        <p:sp>
          <p:nvSpPr>
            <p:cNvPr id="106" name="TextBox 105"/>
            <p:cNvSpPr txBox="1"/>
            <p:nvPr/>
          </p:nvSpPr>
          <p:spPr>
            <a:xfrm>
              <a:off x="8970097" y="5928858"/>
              <a:ext cx="1355371" cy="369332"/>
            </a:xfrm>
            <a:prstGeom prst="rect">
              <a:avLst/>
            </a:prstGeom>
            <a:noFill/>
          </p:spPr>
          <p:txBody>
            <a:bodyPr wrap="none" rtlCol="0">
              <a:spAutoFit/>
            </a:bodyPr>
            <a:lstStyle/>
            <a:p>
              <a:pPr algn="ctr"/>
              <a:r>
                <a:rPr lang="fr-BE" dirty="0" err="1"/>
                <a:t>Laboratories</a:t>
              </a:r>
              <a:endParaRPr lang="fr-BE" dirty="0"/>
            </a:p>
          </p:txBody>
        </p:sp>
      </p:grpSp>
      <p:cxnSp>
        <p:nvCxnSpPr>
          <p:cNvPr id="108" name="Curved Connector 107"/>
          <p:cNvCxnSpPr>
            <a:stCxn id="74" idx="3"/>
            <a:endCxn id="20" idx="1"/>
          </p:cNvCxnSpPr>
          <p:nvPr/>
        </p:nvCxnSpPr>
        <p:spPr>
          <a:xfrm flipV="1">
            <a:off x="10300084" y="1975621"/>
            <a:ext cx="698307" cy="132655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1" name="Curved Connector 110"/>
          <p:cNvCxnSpPr>
            <a:stCxn id="6" idx="3"/>
            <a:endCxn id="74" idx="1"/>
          </p:cNvCxnSpPr>
          <p:nvPr/>
        </p:nvCxnSpPr>
        <p:spPr>
          <a:xfrm>
            <a:off x="6545920" y="3294733"/>
            <a:ext cx="2199644" cy="7441"/>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4" name="Curved Connector 113"/>
          <p:cNvCxnSpPr>
            <a:stCxn id="6" idx="3"/>
            <a:endCxn id="76" idx="1"/>
          </p:cNvCxnSpPr>
          <p:nvPr/>
        </p:nvCxnSpPr>
        <p:spPr>
          <a:xfrm>
            <a:off x="6545920" y="3294733"/>
            <a:ext cx="2319466" cy="1809706"/>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17" name="Group 116"/>
          <p:cNvGrpSpPr/>
          <p:nvPr/>
        </p:nvGrpSpPr>
        <p:grpSpPr>
          <a:xfrm>
            <a:off x="10688548" y="2855690"/>
            <a:ext cx="1357359" cy="2036416"/>
            <a:chOff x="4655626" y="6311062"/>
            <a:chExt cx="1357359" cy="2036416"/>
          </a:xfrm>
        </p:grpSpPr>
        <p:pic>
          <p:nvPicPr>
            <p:cNvPr id="118" name="Picture 1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7063" y="6311062"/>
              <a:ext cx="881982" cy="293994"/>
            </a:xfrm>
            <a:prstGeom prst="rect">
              <a:avLst/>
            </a:prstGeom>
          </p:spPr>
        </p:pic>
        <p:sp>
          <p:nvSpPr>
            <p:cNvPr id="119" name="TextBox 118"/>
            <p:cNvSpPr txBox="1"/>
            <p:nvPr/>
          </p:nvSpPr>
          <p:spPr>
            <a:xfrm>
              <a:off x="4655626" y="6593152"/>
              <a:ext cx="1357359" cy="1754326"/>
            </a:xfrm>
            <a:prstGeom prst="rect">
              <a:avLst/>
            </a:prstGeom>
            <a:noFill/>
          </p:spPr>
          <p:txBody>
            <a:bodyPr wrap="none" rtlCol="0">
              <a:spAutoFit/>
            </a:bodyPr>
            <a:lstStyle/>
            <a:p>
              <a:r>
                <a:rPr lang="fr-BE" b="1" dirty="0">
                  <a:solidFill>
                    <a:srgbClr val="555150"/>
                  </a:solidFill>
                </a:rPr>
                <a:t>IUAM</a:t>
              </a:r>
            </a:p>
            <a:p>
              <a:r>
                <a:rPr lang="fr-BE" b="1" dirty="0">
                  <a:solidFill>
                    <a:srgbClr val="555150"/>
                  </a:solidFill>
                </a:rPr>
                <a:t>API </a:t>
              </a:r>
              <a:r>
                <a:rPr lang="fr-BE" b="1" dirty="0" err="1">
                  <a:solidFill>
                    <a:srgbClr val="555150"/>
                  </a:solidFill>
                </a:rPr>
                <a:t>gateway</a:t>
              </a:r>
              <a:endParaRPr lang="fr-BE" b="1" dirty="0">
                <a:solidFill>
                  <a:srgbClr val="555150"/>
                </a:solidFill>
              </a:endParaRPr>
            </a:p>
            <a:p>
              <a:r>
                <a:rPr lang="fr-BE" b="1" dirty="0" err="1">
                  <a:solidFill>
                    <a:srgbClr val="555150"/>
                  </a:solidFill>
                </a:rPr>
                <a:t>eHealthBox</a:t>
              </a:r>
              <a:endParaRPr lang="fr-BE" b="1" dirty="0">
                <a:solidFill>
                  <a:srgbClr val="555150"/>
                </a:solidFill>
              </a:endParaRPr>
            </a:p>
            <a:p>
              <a:r>
                <a:rPr lang="fr-BE" b="1" dirty="0">
                  <a:solidFill>
                    <a:srgbClr val="555150"/>
                  </a:solidFill>
                </a:rPr>
                <a:t>ETEE</a:t>
              </a:r>
            </a:p>
            <a:p>
              <a:endParaRPr lang="fr-BE" b="1" dirty="0">
                <a:solidFill>
                  <a:srgbClr val="555150"/>
                </a:solidFill>
              </a:endParaRPr>
            </a:p>
            <a:p>
              <a:endParaRPr lang="fr-BE" b="1" dirty="0">
                <a:solidFill>
                  <a:srgbClr val="555150"/>
                </a:solidFill>
              </a:endParaRPr>
            </a:p>
          </p:txBody>
        </p:sp>
      </p:grpSp>
      <p:cxnSp>
        <p:nvCxnSpPr>
          <p:cNvPr id="133" name="Curved Connector 132"/>
          <p:cNvCxnSpPr>
            <a:stCxn id="6" idx="3"/>
            <a:endCxn id="72" idx="1"/>
          </p:cNvCxnSpPr>
          <p:nvPr/>
        </p:nvCxnSpPr>
        <p:spPr>
          <a:xfrm flipV="1">
            <a:off x="6545920" y="1963036"/>
            <a:ext cx="2246852" cy="1331697"/>
          </a:xfrm>
          <a:prstGeom prst="curvedConnector3">
            <a:avLst>
              <a:gd name="adj1" fmla="val 61395"/>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9" name="Curved Connector 138"/>
          <p:cNvCxnSpPr>
            <a:stCxn id="72" idx="3"/>
            <a:endCxn id="20" idx="1"/>
          </p:cNvCxnSpPr>
          <p:nvPr/>
        </p:nvCxnSpPr>
        <p:spPr>
          <a:xfrm>
            <a:off x="10151459" y="1963036"/>
            <a:ext cx="846932" cy="12585"/>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1965144" y="5719881"/>
            <a:ext cx="2747099" cy="923330"/>
          </a:xfrm>
          <a:prstGeom prst="rect">
            <a:avLst/>
          </a:prstGeom>
          <a:noFill/>
        </p:spPr>
        <p:txBody>
          <a:bodyPr wrap="none" rtlCol="0">
            <a:spAutoFit/>
          </a:bodyPr>
          <a:lstStyle/>
          <a:p>
            <a:r>
              <a:rPr lang="fr-BE" b="1" dirty="0" err="1">
                <a:solidFill>
                  <a:srgbClr val="555150"/>
                </a:solidFill>
              </a:rPr>
              <a:t>Addressbook</a:t>
            </a:r>
            <a:endParaRPr lang="fr-BE" b="1" dirty="0">
              <a:solidFill>
                <a:srgbClr val="555150"/>
              </a:solidFill>
            </a:endParaRPr>
          </a:p>
          <a:p>
            <a:r>
              <a:rPr lang="fr-BE" b="1" dirty="0" err="1">
                <a:solidFill>
                  <a:srgbClr val="555150"/>
                </a:solidFill>
              </a:rPr>
              <a:t>ConsultRN</a:t>
            </a:r>
            <a:endParaRPr lang="fr-BE" b="1" dirty="0">
              <a:solidFill>
                <a:srgbClr val="555150"/>
              </a:solidFill>
            </a:endParaRPr>
          </a:p>
          <a:p>
            <a:r>
              <a:rPr lang="fr-BE" b="1" dirty="0" err="1">
                <a:solidFill>
                  <a:srgbClr val="555150"/>
                </a:solidFill>
              </a:rPr>
              <a:t>DossierNumberGeneration</a:t>
            </a:r>
            <a:endParaRPr lang="fr-BE" b="1" dirty="0">
              <a:solidFill>
                <a:srgbClr val="555150"/>
              </a:solidFill>
            </a:endParaRPr>
          </a:p>
        </p:txBody>
      </p:sp>
      <p:grpSp>
        <p:nvGrpSpPr>
          <p:cNvPr id="149" name="Group 148"/>
          <p:cNvGrpSpPr/>
          <p:nvPr/>
        </p:nvGrpSpPr>
        <p:grpSpPr>
          <a:xfrm>
            <a:off x="3736110" y="5369792"/>
            <a:ext cx="2150653" cy="991769"/>
            <a:chOff x="4920737" y="5529683"/>
            <a:chExt cx="2150653" cy="991769"/>
          </a:xfrm>
        </p:grpSpPr>
        <p:sp>
          <p:nvSpPr>
            <p:cNvPr id="93" name="TextBox 92"/>
            <p:cNvSpPr txBox="1"/>
            <p:nvPr/>
          </p:nvSpPr>
          <p:spPr>
            <a:xfrm>
              <a:off x="4920737" y="5875121"/>
              <a:ext cx="2150653" cy="646331"/>
            </a:xfrm>
            <a:prstGeom prst="rect">
              <a:avLst/>
            </a:prstGeom>
            <a:noFill/>
          </p:spPr>
          <p:txBody>
            <a:bodyPr wrap="none" rtlCol="0">
              <a:spAutoFit/>
            </a:bodyPr>
            <a:lstStyle/>
            <a:p>
              <a:r>
                <a:rPr lang="fr-BE" b="1" dirty="0" err="1">
                  <a:solidFill>
                    <a:srgbClr val="555150"/>
                  </a:solidFill>
                </a:rPr>
                <a:t>CentralPersonnelFile</a:t>
              </a:r>
              <a:endParaRPr lang="fr-BE" b="1" dirty="0">
                <a:solidFill>
                  <a:srgbClr val="555150"/>
                </a:solidFill>
              </a:endParaRPr>
            </a:p>
            <a:p>
              <a:r>
                <a:rPr lang="fr-BE" b="1" dirty="0" err="1">
                  <a:solidFill>
                    <a:srgbClr val="555150"/>
                  </a:solidFill>
                </a:rPr>
                <a:t>DmfA</a:t>
              </a:r>
              <a:endParaRPr lang="fr-BE" b="1" dirty="0">
                <a:solidFill>
                  <a:srgbClr val="555150"/>
                </a:solidFill>
              </a:endParaRPr>
            </a:p>
          </p:txBody>
        </p:sp>
        <p:pic>
          <p:nvPicPr>
            <p:cNvPr id="148" name="Picture 147"/>
            <p:cNvPicPr>
              <a:picLocks noChangeAspect="1"/>
            </p:cNvPicPr>
            <p:nvPr/>
          </p:nvPicPr>
          <p:blipFill>
            <a:blip r:embed="rId9"/>
            <a:stretch>
              <a:fillRect/>
            </a:stretch>
          </p:blipFill>
          <p:spPr>
            <a:xfrm>
              <a:off x="5007873" y="5529683"/>
              <a:ext cx="839409" cy="404160"/>
            </a:xfrm>
            <a:prstGeom prst="rect">
              <a:avLst/>
            </a:prstGeom>
          </p:spPr>
        </p:pic>
      </p:grpSp>
      <p:grpSp>
        <p:nvGrpSpPr>
          <p:cNvPr id="155" name="Group 154"/>
          <p:cNvGrpSpPr/>
          <p:nvPr/>
        </p:nvGrpSpPr>
        <p:grpSpPr>
          <a:xfrm>
            <a:off x="2012758" y="3901175"/>
            <a:ext cx="2153410" cy="1422586"/>
            <a:chOff x="2012758" y="4107097"/>
            <a:chExt cx="2153410" cy="1422586"/>
          </a:xfrm>
        </p:grpSpPr>
        <p:grpSp>
          <p:nvGrpSpPr>
            <p:cNvPr id="30" name="Group 29"/>
            <p:cNvGrpSpPr/>
            <p:nvPr/>
          </p:nvGrpSpPr>
          <p:grpSpPr>
            <a:xfrm>
              <a:off x="2012758" y="4107097"/>
              <a:ext cx="2153410" cy="1422586"/>
              <a:chOff x="1750596" y="4853618"/>
              <a:chExt cx="2153410" cy="1422586"/>
            </a:xfrm>
          </p:grpSpPr>
          <p:pic>
            <p:nvPicPr>
              <p:cNvPr id="49" name="Picture 48"/>
              <p:cNvPicPr>
                <a:picLocks noChangeAspect="1"/>
              </p:cNvPicPr>
              <p:nvPr/>
            </p:nvPicPr>
            <p:blipFill>
              <a:blip r:embed="rId10"/>
              <a:stretch>
                <a:fillRect/>
              </a:stretch>
            </p:blipFill>
            <p:spPr>
              <a:xfrm>
                <a:off x="2255581" y="4853618"/>
                <a:ext cx="1148294" cy="1021411"/>
              </a:xfrm>
              <a:prstGeom prst="rect">
                <a:avLst/>
              </a:prstGeom>
            </p:spPr>
          </p:pic>
          <p:pic>
            <p:nvPicPr>
              <p:cNvPr id="50" name="Picture 49"/>
              <p:cNvPicPr>
                <a:picLocks noChangeAspect="1"/>
              </p:cNvPicPr>
              <p:nvPr/>
            </p:nvPicPr>
            <p:blipFill>
              <a:blip r:embed="rId11"/>
              <a:stretch>
                <a:fillRect/>
              </a:stretch>
            </p:blipFill>
            <p:spPr>
              <a:xfrm>
                <a:off x="3052769" y="5447169"/>
                <a:ext cx="400050" cy="485775"/>
              </a:xfrm>
              <a:prstGeom prst="rect">
                <a:avLst/>
              </a:prstGeom>
            </p:spPr>
          </p:pic>
          <p:sp>
            <p:nvSpPr>
              <p:cNvPr id="55" name="TextBox 54"/>
              <p:cNvSpPr txBox="1"/>
              <p:nvPr/>
            </p:nvSpPr>
            <p:spPr>
              <a:xfrm>
                <a:off x="1750596" y="5906872"/>
                <a:ext cx="2153410" cy="369332"/>
              </a:xfrm>
              <a:prstGeom prst="rect">
                <a:avLst/>
              </a:prstGeom>
              <a:noFill/>
            </p:spPr>
            <p:txBody>
              <a:bodyPr wrap="none" rtlCol="0">
                <a:spAutoFit/>
              </a:bodyPr>
              <a:lstStyle/>
              <a:p>
                <a:pPr algn="ctr"/>
                <a:r>
                  <a:rPr lang="fr-BE" dirty="0" err="1"/>
                  <a:t>Entities</a:t>
                </a:r>
                <a:r>
                  <a:rPr lang="fr-BE" dirty="0"/>
                  <a:t> prescriptions</a:t>
                </a:r>
              </a:p>
            </p:txBody>
          </p:sp>
        </p:grpSp>
        <p:pic>
          <p:nvPicPr>
            <p:cNvPr id="152" name="Picture 151"/>
            <p:cNvPicPr>
              <a:picLocks noChangeAspect="1"/>
            </p:cNvPicPr>
            <p:nvPr/>
          </p:nvPicPr>
          <p:blipFill rotWithShape="1">
            <a:blip r:embed="rId12" cstate="print">
              <a:extLst>
                <a:ext uri="{28A0092B-C50C-407E-A947-70E740481C1C}">
                  <a14:useLocalDpi xmlns:a14="http://schemas.microsoft.com/office/drawing/2010/main" val="0"/>
                </a:ext>
              </a:extLst>
            </a:blip>
            <a:srcRect r="65629" b="7461"/>
            <a:stretch/>
          </p:blipFill>
          <p:spPr>
            <a:xfrm>
              <a:off x="3059868" y="4269616"/>
              <a:ext cx="421395" cy="412974"/>
            </a:xfrm>
            <a:prstGeom prst="rect">
              <a:avLst/>
            </a:prstGeom>
          </p:spPr>
        </p:pic>
      </p:grpSp>
      <p:grpSp>
        <p:nvGrpSpPr>
          <p:cNvPr id="154" name="Group 153"/>
          <p:cNvGrpSpPr/>
          <p:nvPr/>
        </p:nvGrpSpPr>
        <p:grpSpPr>
          <a:xfrm>
            <a:off x="5621168" y="2563213"/>
            <a:ext cx="996189" cy="1551260"/>
            <a:chOff x="5621168" y="2769135"/>
            <a:chExt cx="996189" cy="1551260"/>
          </a:xfrm>
        </p:grpSpPr>
        <p:grpSp>
          <p:nvGrpSpPr>
            <p:cNvPr id="16" name="Group 15"/>
            <p:cNvGrpSpPr>
              <a:grpSpLocks noChangeAspect="1"/>
            </p:cNvGrpSpPr>
            <p:nvPr/>
          </p:nvGrpSpPr>
          <p:grpSpPr>
            <a:xfrm>
              <a:off x="5621168" y="2769135"/>
              <a:ext cx="924752" cy="1551260"/>
              <a:chOff x="5188671" y="2998141"/>
              <a:chExt cx="1276350" cy="2141062"/>
            </a:xfrm>
          </p:grpSpPr>
          <p:pic>
            <p:nvPicPr>
              <p:cNvPr id="6" name="Picture 5"/>
              <p:cNvPicPr>
                <a:picLocks noChangeAspect="1"/>
              </p:cNvPicPr>
              <p:nvPr/>
            </p:nvPicPr>
            <p:blipFill>
              <a:blip r:embed="rId13"/>
              <a:stretch>
                <a:fillRect/>
              </a:stretch>
            </p:blipFill>
            <p:spPr>
              <a:xfrm>
                <a:off x="5188671" y="2998141"/>
                <a:ext cx="1276350" cy="2019300"/>
              </a:xfrm>
              <a:prstGeom prst="rect">
                <a:avLst/>
              </a:prstGeom>
            </p:spPr>
          </p:pic>
          <p:sp>
            <p:nvSpPr>
              <p:cNvPr id="15" name="TextBox 14"/>
              <p:cNvSpPr txBox="1"/>
              <p:nvPr/>
            </p:nvSpPr>
            <p:spPr>
              <a:xfrm>
                <a:off x="5368951" y="4629448"/>
                <a:ext cx="915790" cy="509755"/>
              </a:xfrm>
              <a:prstGeom prst="rect">
                <a:avLst/>
              </a:prstGeom>
              <a:noFill/>
            </p:spPr>
            <p:txBody>
              <a:bodyPr wrap="none" rtlCol="0">
                <a:spAutoFit/>
              </a:bodyPr>
              <a:lstStyle/>
              <a:p>
                <a:pPr algn="ctr"/>
                <a:r>
                  <a:rPr lang="en-US" dirty="0"/>
                  <a:t>CTPC</a:t>
                </a:r>
              </a:p>
            </p:txBody>
          </p:sp>
        </p:grpSp>
        <p:pic>
          <p:nvPicPr>
            <p:cNvPr id="153" name="Picture 152"/>
            <p:cNvPicPr>
              <a:picLocks noChangeAspect="1"/>
            </p:cNvPicPr>
            <p:nvPr/>
          </p:nvPicPr>
          <p:blipFill rotWithShape="1">
            <a:blip r:embed="rId12" cstate="print">
              <a:extLst>
                <a:ext uri="{28A0092B-C50C-407E-A947-70E740481C1C}">
                  <a14:useLocalDpi xmlns:a14="http://schemas.microsoft.com/office/drawing/2010/main" val="0"/>
                </a:ext>
              </a:extLst>
            </a:blip>
            <a:srcRect r="65629" b="7461"/>
            <a:stretch/>
          </p:blipFill>
          <p:spPr>
            <a:xfrm>
              <a:off x="6195962" y="2778805"/>
              <a:ext cx="421395" cy="412974"/>
            </a:xfrm>
            <a:prstGeom prst="rect">
              <a:avLst/>
            </a:prstGeom>
          </p:spPr>
        </p:pic>
      </p:grpSp>
      <p:grpSp>
        <p:nvGrpSpPr>
          <p:cNvPr id="157" name="Group 156"/>
          <p:cNvGrpSpPr/>
          <p:nvPr/>
        </p:nvGrpSpPr>
        <p:grpSpPr>
          <a:xfrm>
            <a:off x="5150116" y="4092826"/>
            <a:ext cx="1950167" cy="412974"/>
            <a:chOff x="5150116" y="4298748"/>
            <a:chExt cx="1950167" cy="412974"/>
          </a:xfrm>
        </p:grpSpPr>
        <p:sp>
          <p:nvSpPr>
            <p:cNvPr id="100" name="TextBox 99"/>
            <p:cNvSpPr txBox="1"/>
            <p:nvPr/>
          </p:nvSpPr>
          <p:spPr>
            <a:xfrm>
              <a:off x="5537098" y="4325989"/>
              <a:ext cx="1563185" cy="369332"/>
            </a:xfrm>
            <a:prstGeom prst="rect">
              <a:avLst/>
            </a:prstGeom>
            <a:noFill/>
          </p:spPr>
          <p:txBody>
            <a:bodyPr wrap="none" rtlCol="0">
              <a:spAutoFit/>
            </a:bodyPr>
            <a:lstStyle/>
            <a:p>
              <a:r>
                <a:rPr lang="en-US" b="1" dirty="0" err="1"/>
                <a:t>DataEncryptor</a:t>
              </a:r>
              <a:endParaRPr lang="en-US" b="1" dirty="0"/>
            </a:p>
          </p:txBody>
        </p:sp>
        <p:pic>
          <p:nvPicPr>
            <p:cNvPr id="156" name="Picture 155"/>
            <p:cNvPicPr>
              <a:picLocks noChangeAspect="1"/>
            </p:cNvPicPr>
            <p:nvPr/>
          </p:nvPicPr>
          <p:blipFill rotWithShape="1">
            <a:blip r:embed="rId12" cstate="print">
              <a:extLst>
                <a:ext uri="{28A0092B-C50C-407E-A947-70E740481C1C}">
                  <a14:useLocalDpi xmlns:a14="http://schemas.microsoft.com/office/drawing/2010/main" val="0"/>
                </a:ext>
              </a:extLst>
            </a:blip>
            <a:srcRect r="65629" b="7461"/>
            <a:stretch/>
          </p:blipFill>
          <p:spPr>
            <a:xfrm>
              <a:off x="5150116" y="4298748"/>
              <a:ext cx="421395" cy="412974"/>
            </a:xfrm>
            <a:prstGeom prst="rect">
              <a:avLst/>
            </a:prstGeom>
          </p:spPr>
        </p:pic>
      </p:grpSp>
      <p:pic>
        <p:nvPicPr>
          <p:cNvPr id="72" name="Picture 12" descr="mijngezondheid 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792772" y="1716002"/>
            <a:ext cx="1358687" cy="49406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2066777" y="1051427"/>
            <a:ext cx="2034211" cy="1659534"/>
            <a:chOff x="2066777" y="1051427"/>
            <a:chExt cx="2034211" cy="1659534"/>
          </a:xfrm>
        </p:grpSpPr>
        <p:pic>
          <p:nvPicPr>
            <p:cNvPr id="31" name="Picture 30"/>
            <p:cNvPicPr>
              <a:picLocks noChangeAspect="1"/>
            </p:cNvPicPr>
            <p:nvPr/>
          </p:nvPicPr>
          <p:blipFill>
            <a:blip r:embed="rId15">
              <a:duotone>
                <a:schemeClr val="accent5">
                  <a:shade val="45000"/>
                  <a:satMod val="135000"/>
                </a:schemeClr>
                <a:prstClr val="white"/>
              </a:duotone>
            </a:blip>
            <a:stretch>
              <a:fillRect/>
            </a:stretch>
          </p:blipFill>
          <p:spPr>
            <a:xfrm>
              <a:off x="2377622" y="1051427"/>
              <a:ext cx="1424247" cy="1431665"/>
            </a:xfrm>
            <a:prstGeom prst="rect">
              <a:avLst/>
            </a:prstGeom>
          </p:spPr>
        </p:pic>
        <p:sp>
          <p:nvSpPr>
            <p:cNvPr id="65" name="TextBox 64"/>
            <p:cNvSpPr txBox="1"/>
            <p:nvPr/>
          </p:nvSpPr>
          <p:spPr>
            <a:xfrm>
              <a:off x="2066777" y="2341629"/>
              <a:ext cx="2034211" cy="369332"/>
            </a:xfrm>
            <a:prstGeom prst="rect">
              <a:avLst/>
            </a:prstGeom>
            <a:noFill/>
          </p:spPr>
          <p:txBody>
            <a:bodyPr wrap="none" rtlCol="0">
              <a:spAutoFit/>
            </a:bodyPr>
            <a:lstStyle/>
            <a:p>
              <a:pPr algn="ctr"/>
              <a:r>
                <a:rPr lang="en-US" dirty="0"/>
                <a:t>Integrated software</a:t>
              </a:r>
            </a:p>
          </p:txBody>
        </p:sp>
      </p:grpSp>
      <p:pic>
        <p:nvPicPr>
          <p:cNvPr id="88" name="Picture 87"/>
          <p:cNvPicPr>
            <a:picLocks noChangeAspect="1"/>
          </p:cNvPicPr>
          <p:nvPr/>
        </p:nvPicPr>
        <p:blipFill rotWithShape="1">
          <a:blip r:embed="rId16" cstate="print">
            <a:extLst>
              <a:ext uri="{28A0092B-C50C-407E-A947-70E740481C1C}">
                <a14:useLocalDpi xmlns:a14="http://schemas.microsoft.com/office/drawing/2010/main" val="0"/>
              </a:ext>
            </a:extLst>
          </a:blip>
          <a:srcRect l="1178" t="856" r="84797" b="92911"/>
          <a:stretch/>
        </p:blipFill>
        <p:spPr>
          <a:xfrm>
            <a:off x="1857264" y="2934693"/>
            <a:ext cx="1080120" cy="360040"/>
          </a:xfrm>
          <a:prstGeom prst="rect">
            <a:avLst/>
          </a:prstGeom>
        </p:spPr>
      </p:pic>
      <p:pic>
        <p:nvPicPr>
          <p:cNvPr id="89" name="Picture 88"/>
          <p:cNvPicPr>
            <a:picLocks noChangeAspect="1"/>
          </p:cNvPicPr>
          <p:nvPr/>
        </p:nvPicPr>
        <p:blipFill rotWithShape="1">
          <a:blip r:embed="rId16" cstate="print">
            <a:extLst>
              <a:ext uri="{28A0092B-C50C-407E-A947-70E740481C1C}">
                <a14:useLocalDpi xmlns:a14="http://schemas.microsoft.com/office/drawing/2010/main" val="0"/>
              </a:ext>
            </a:extLst>
          </a:blip>
          <a:srcRect l="1178" t="856" r="84797" b="92911"/>
          <a:stretch/>
        </p:blipFill>
        <p:spPr>
          <a:xfrm>
            <a:off x="3492152" y="2929703"/>
            <a:ext cx="1080120" cy="360040"/>
          </a:xfrm>
          <a:prstGeom prst="rect">
            <a:avLst/>
          </a:prstGeom>
        </p:spPr>
      </p:pic>
      <p:pic>
        <p:nvPicPr>
          <p:cNvPr id="90" name="Picture 89"/>
          <p:cNvPicPr>
            <a:picLocks noChangeAspect="1"/>
          </p:cNvPicPr>
          <p:nvPr/>
        </p:nvPicPr>
        <p:blipFill rotWithShape="1">
          <a:blip r:embed="rId16" cstate="print">
            <a:extLst>
              <a:ext uri="{28A0092B-C50C-407E-A947-70E740481C1C}">
                <a14:useLocalDpi xmlns:a14="http://schemas.microsoft.com/office/drawing/2010/main" val="0"/>
              </a:ext>
            </a:extLst>
          </a:blip>
          <a:srcRect l="1178" t="856" r="84797" b="92911"/>
          <a:stretch/>
        </p:blipFill>
        <p:spPr>
          <a:xfrm>
            <a:off x="2024667" y="5387656"/>
            <a:ext cx="1080120" cy="360040"/>
          </a:xfrm>
          <a:prstGeom prst="rect">
            <a:avLst/>
          </a:prstGeom>
        </p:spPr>
      </p:pic>
      <p:sp>
        <p:nvSpPr>
          <p:cNvPr id="4" name="Slide Number Placeholder 3">
            <a:extLst>
              <a:ext uri="{FF2B5EF4-FFF2-40B4-BE49-F238E27FC236}">
                <a16:creationId xmlns:a16="http://schemas.microsoft.com/office/drawing/2014/main" id="{98761E21-36FF-4ED6-9C25-5297077FD971}"/>
              </a:ext>
            </a:extLst>
          </p:cNvPr>
          <p:cNvSpPr>
            <a:spLocks noGrp="1"/>
          </p:cNvSpPr>
          <p:nvPr>
            <p:ph type="sldNum" sz="quarter" idx="4"/>
          </p:nvPr>
        </p:nvSpPr>
        <p:spPr/>
        <p:txBody>
          <a:bodyPr/>
          <a:lstStyle/>
          <a:p>
            <a:r>
              <a:rPr lang="fr-BE"/>
              <a:t> </a:t>
            </a:r>
            <a:fld id="{30A9230E-FFBB-4CCB-ABD7-198084EDE768}" type="slidenum">
              <a:rPr lang="fr-BE" smtClean="0"/>
              <a:pPr/>
              <a:t>118</a:t>
            </a:fld>
            <a:r>
              <a:rPr lang="fr-BE"/>
              <a:t> </a:t>
            </a:r>
            <a:endParaRPr lang="fr-BE" dirty="0"/>
          </a:p>
        </p:txBody>
      </p:sp>
    </p:spTree>
    <p:extLst>
      <p:ext uri="{BB962C8B-B14F-4D97-AF65-F5344CB8AC3E}">
        <p14:creationId xmlns:p14="http://schemas.microsoft.com/office/powerpoint/2010/main" val="327934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0"/>
                                        </p:tgtEl>
                                        <p:attrNameLst>
                                          <p:attrName>style.visibility</p:attrName>
                                        </p:attrNameLst>
                                      </p:cBhvr>
                                      <p:to>
                                        <p:strVal val="visible"/>
                                      </p:to>
                                    </p:set>
                                    <p:anim calcmode="lin" valueType="num">
                                      <p:cBhvr additive="base">
                                        <p:cTn id="26" dur="1000" fill="hold"/>
                                        <p:tgtEl>
                                          <p:spTgt spid="90"/>
                                        </p:tgtEl>
                                        <p:attrNameLst>
                                          <p:attrName>ppt_x</p:attrName>
                                        </p:attrNameLst>
                                      </p:cBhvr>
                                      <p:tavLst>
                                        <p:tav tm="0">
                                          <p:val>
                                            <p:strVal val="#ppt_x"/>
                                          </p:val>
                                        </p:tav>
                                        <p:tav tm="100000">
                                          <p:val>
                                            <p:strVal val="#ppt_x"/>
                                          </p:val>
                                        </p:tav>
                                      </p:tavLst>
                                    </p:anim>
                                    <p:anim calcmode="lin" valueType="num">
                                      <p:cBhvr additive="base">
                                        <p:cTn id="27" dur="1000" fill="hold"/>
                                        <p:tgtEl>
                                          <p:spTgt spid="9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46"/>
                                        </p:tgtEl>
                                        <p:attrNameLst>
                                          <p:attrName>style.visibility</p:attrName>
                                        </p:attrNameLst>
                                      </p:cBhvr>
                                      <p:to>
                                        <p:strVal val="visible"/>
                                      </p:to>
                                    </p:set>
                                    <p:anim calcmode="lin" valueType="num">
                                      <p:cBhvr additive="base">
                                        <p:cTn id="30" dur="1000" fill="hold"/>
                                        <p:tgtEl>
                                          <p:spTgt spid="146"/>
                                        </p:tgtEl>
                                        <p:attrNameLst>
                                          <p:attrName>ppt_x</p:attrName>
                                        </p:attrNameLst>
                                      </p:cBhvr>
                                      <p:tavLst>
                                        <p:tav tm="0">
                                          <p:val>
                                            <p:strVal val="#ppt_x"/>
                                          </p:val>
                                        </p:tav>
                                        <p:tav tm="100000">
                                          <p:val>
                                            <p:strVal val="#ppt_x"/>
                                          </p:val>
                                        </p:tav>
                                      </p:tavLst>
                                    </p:anim>
                                    <p:anim calcmode="lin" valueType="num">
                                      <p:cBhvr additive="base">
                                        <p:cTn id="31" dur="10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9"/>
                                        </p:tgtEl>
                                        <p:attrNameLst>
                                          <p:attrName>style.visibility</p:attrName>
                                        </p:attrNameLst>
                                      </p:cBhvr>
                                      <p:to>
                                        <p:strVal val="visible"/>
                                      </p:to>
                                    </p:set>
                                    <p:animEffect transition="in" filter="fade">
                                      <p:cBhvr>
                                        <p:cTn id="36" dur="1000"/>
                                        <p:tgtEl>
                                          <p:spTgt spid="149"/>
                                        </p:tgtEl>
                                      </p:cBhvr>
                                    </p:animEffect>
                                    <p:anim calcmode="lin" valueType="num">
                                      <p:cBhvr>
                                        <p:cTn id="37" dur="1000" fill="hold"/>
                                        <p:tgtEl>
                                          <p:spTgt spid="149"/>
                                        </p:tgtEl>
                                        <p:attrNameLst>
                                          <p:attrName>ppt_x</p:attrName>
                                        </p:attrNameLst>
                                      </p:cBhvr>
                                      <p:tavLst>
                                        <p:tav tm="0">
                                          <p:val>
                                            <p:strVal val="#ppt_x"/>
                                          </p:val>
                                        </p:tav>
                                        <p:tav tm="100000">
                                          <p:val>
                                            <p:strVal val="#ppt_x"/>
                                          </p:val>
                                        </p:tav>
                                      </p:tavLst>
                                    </p:anim>
                                    <p:anim calcmode="lin" valueType="num">
                                      <p:cBhvr>
                                        <p:cTn id="38" dur="1000" fill="hold"/>
                                        <p:tgtEl>
                                          <p:spTgt spid="14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01"/>
                                        </p:tgtEl>
                                        <p:attrNameLst>
                                          <p:attrName>style.visibility</p:attrName>
                                        </p:attrNameLst>
                                      </p:cBhvr>
                                      <p:to>
                                        <p:strVal val="visible"/>
                                      </p:to>
                                    </p:set>
                                    <p:animEffect transition="in" filter="fade">
                                      <p:cBhvr>
                                        <p:cTn id="43" dur="1000"/>
                                        <p:tgtEl>
                                          <p:spTgt spid="101"/>
                                        </p:tgtEl>
                                      </p:cBhvr>
                                    </p:animEffect>
                                    <p:anim calcmode="lin" valueType="num">
                                      <p:cBhvr>
                                        <p:cTn id="44" dur="1000" fill="hold"/>
                                        <p:tgtEl>
                                          <p:spTgt spid="101"/>
                                        </p:tgtEl>
                                        <p:attrNameLst>
                                          <p:attrName>ppt_x</p:attrName>
                                        </p:attrNameLst>
                                      </p:cBhvr>
                                      <p:tavLst>
                                        <p:tav tm="0">
                                          <p:val>
                                            <p:strVal val="#ppt_x"/>
                                          </p:val>
                                        </p:tav>
                                        <p:tav tm="100000">
                                          <p:val>
                                            <p:strVal val="#ppt_x"/>
                                          </p:val>
                                        </p:tav>
                                      </p:tavLst>
                                    </p:anim>
                                    <p:anim calcmode="lin" valueType="num">
                                      <p:cBhvr>
                                        <p:cTn id="45" dur="1000" fill="hold"/>
                                        <p:tgtEl>
                                          <p:spTgt spid="101"/>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57"/>
                                        </p:tgtEl>
                                        <p:attrNameLst>
                                          <p:attrName>style.visibility</p:attrName>
                                        </p:attrNameLst>
                                      </p:cBhvr>
                                      <p:to>
                                        <p:strVal val="visible"/>
                                      </p:to>
                                    </p:set>
                                    <p:animEffect transition="in" filter="fade">
                                      <p:cBhvr>
                                        <p:cTn id="48" dur="1000"/>
                                        <p:tgtEl>
                                          <p:spTgt spid="157"/>
                                        </p:tgtEl>
                                      </p:cBhvr>
                                    </p:animEffect>
                                    <p:anim calcmode="lin" valueType="num">
                                      <p:cBhvr>
                                        <p:cTn id="49" dur="1000" fill="hold"/>
                                        <p:tgtEl>
                                          <p:spTgt spid="157"/>
                                        </p:tgtEl>
                                        <p:attrNameLst>
                                          <p:attrName>ppt_x</p:attrName>
                                        </p:attrNameLst>
                                      </p:cBhvr>
                                      <p:tavLst>
                                        <p:tav tm="0">
                                          <p:val>
                                            <p:strVal val="#ppt_x"/>
                                          </p:val>
                                        </p:tav>
                                        <p:tav tm="100000">
                                          <p:val>
                                            <p:strVal val="#ppt_x"/>
                                          </p:val>
                                        </p:tav>
                                      </p:tavLst>
                                    </p:anim>
                                    <p:anim calcmode="lin" valueType="num">
                                      <p:cBhvr>
                                        <p:cTn id="50" dur="1000" fill="hold"/>
                                        <p:tgtEl>
                                          <p:spTgt spid="15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fade">
                                      <p:cBhvr>
                                        <p:cTn id="55" dur="1000"/>
                                        <p:tgtEl>
                                          <p:spTgt spid="117"/>
                                        </p:tgtEl>
                                      </p:cBhvr>
                                    </p:animEffect>
                                    <p:anim calcmode="lin" valueType="num">
                                      <p:cBhvr>
                                        <p:cTn id="56" dur="1000" fill="hold"/>
                                        <p:tgtEl>
                                          <p:spTgt spid="117"/>
                                        </p:tgtEl>
                                        <p:attrNameLst>
                                          <p:attrName>ppt_x</p:attrName>
                                        </p:attrNameLst>
                                      </p:cBhvr>
                                      <p:tavLst>
                                        <p:tav tm="0">
                                          <p:val>
                                            <p:strVal val="#ppt_x"/>
                                          </p:val>
                                        </p:tav>
                                        <p:tav tm="100000">
                                          <p:val>
                                            <p:strVal val="#ppt_x"/>
                                          </p:val>
                                        </p:tav>
                                      </p:tavLst>
                                    </p:anim>
                                    <p:anim calcmode="lin" valueType="num">
                                      <p:cBhvr>
                                        <p:cTn id="57"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1" grpId="0"/>
      <p:bldP spid="146"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73BD5C6-A3AB-3959-BB5C-7E2C0DBC8E6A}"/>
              </a:ext>
            </a:extLst>
          </p:cNvPr>
          <p:cNvSpPr>
            <a:spLocks noGrp="1"/>
          </p:cNvSpPr>
          <p:nvPr>
            <p:ph type="sldNum" sz="quarter" idx="4"/>
          </p:nvPr>
        </p:nvSpPr>
        <p:spPr/>
        <p:txBody>
          <a:bodyPr/>
          <a:lstStyle/>
          <a:p>
            <a:r>
              <a:rPr lang="fr-BE"/>
              <a:t> </a:t>
            </a:r>
            <a:fld id="{30A9230E-FFBB-4CCB-ABD7-198084EDE768}" type="slidenum">
              <a:rPr lang="fr-BE" smtClean="0"/>
              <a:pPr/>
              <a:t>119</a:t>
            </a:fld>
            <a:r>
              <a:rPr lang="fr-BE"/>
              <a:t> </a:t>
            </a:r>
          </a:p>
        </p:txBody>
      </p:sp>
      <p:sp>
        <p:nvSpPr>
          <p:cNvPr id="4" name="Titel 3">
            <a:extLst>
              <a:ext uri="{FF2B5EF4-FFF2-40B4-BE49-F238E27FC236}">
                <a16:creationId xmlns:a16="http://schemas.microsoft.com/office/drawing/2014/main" id="{3BFCD29C-8506-6794-3CBE-A75A62717F3E}"/>
              </a:ext>
            </a:extLst>
          </p:cNvPr>
          <p:cNvSpPr>
            <a:spLocks noGrp="1"/>
          </p:cNvSpPr>
          <p:nvPr>
            <p:ph type="title"/>
          </p:nvPr>
        </p:nvSpPr>
        <p:spPr>
          <a:xfrm>
            <a:off x="767408" y="39529"/>
            <a:ext cx="10887000" cy="792088"/>
          </a:xfrm>
        </p:spPr>
        <p:txBody>
          <a:bodyPr/>
          <a:lstStyle/>
          <a:p>
            <a:r>
              <a:rPr lang="fr-BE" noProof="0"/>
              <a:t>Tirons des leçons des réussites !</a:t>
            </a:r>
          </a:p>
        </p:txBody>
      </p:sp>
      <p:pic>
        <p:nvPicPr>
          <p:cNvPr id="9" name="ReUse Disney shorterr">
            <a:hlinkClick r:id="" action="ppaction://media"/>
            <a:extLst>
              <a:ext uri="{FF2B5EF4-FFF2-40B4-BE49-F238E27FC236}">
                <a16:creationId xmlns:a16="http://schemas.microsoft.com/office/drawing/2014/main" id="{FBCBCB1F-5680-501B-F3F8-57DAAD3A04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31618" y="836712"/>
            <a:ext cx="9527249" cy="5359078"/>
          </a:xfrm>
          <a:prstGeom prst="rect">
            <a:avLst/>
          </a:prstGeom>
        </p:spPr>
      </p:pic>
      <p:pic>
        <p:nvPicPr>
          <p:cNvPr id="10" name="Picture 6">
            <a:extLst>
              <a:ext uri="{FF2B5EF4-FFF2-40B4-BE49-F238E27FC236}">
                <a16:creationId xmlns:a16="http://schemas.microsoft.com/office/drawing/2014/main" id="{82D07545-F9D7-3F5A-5F14-F502DE35455B}"/>
              </a:ext>
            </a:extLst>
          </p:cNvPr>
          <p:cNvPicPr>
            <a:picLocks noChangeAspect="1"/>
          </p:cNvPicPr>
          <p:nvPr/>
        </p:nvPicPr>
        <p:blipFill>
          <a:blip r:embed="rId5"/>
          <a:stretch>
            <a:fillRect/>
          </a:stretch>
        </p:blipFill>
        <p:spPr>
          <a:xfrm>
            <a:off x="1131619" y="1499444"/>
            <a:ext cx="9527248" cy="4949800"/>
          </a:xfrm>
          <a:prstGeom prst="rect">
            <a:avLst/>
          </a:prstGeom>
        </p:spPr>
      </p:pic>
    </p:spTree>
    <p:extLst>
      <p:ext uri="{BB962C8B-B14F-4D97-AF65-F5344CB8AC3E}">
        <p14:creationId xmlns:p14="http://schemas.microsoft.com/office/powerpoint/2010/main" val="130343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9"/>
                                        </p:tgtEl>
                                      </p:cBhvr>
                                    </p:cmd>
                                  </p:childTnLst>
                                </p:cTn>
                              </p:par>
                            </p:childTnLst>
                          </p:cTn>
                        </p:par>
                        <p:par>
                          <p:cTn id="7" fill="hold">
                            <p:stCondLst>
                              <p:cond delay="0"/>
                            </p:stCondLst>
                            <p:childTnLst>
                              <p:par>
                                <p:cTn id="8" presetID="10" presetClass="entr" presetSubtype="0" fill="hold" nodeType="afterEffect">
                                  <p:stCondLst>
                                    <p:cond delay="4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3A7DA0E-F56E-4BA0-AB93-55DD5CDC1CDF}"/>
              </a:ext>
            </a:extLst>
          </p:cNvPr>
          <p:cNvSpPr>
            <a:spLocks noGrp="1"/>
          </p:cNvSpPr>
          <p:nvPr>
            <p:ph type="sldNum" sz="quarter" idx="4294967295"/>
          </p:nvPr>
        </p:nvSpPr>
        <p:spPr>
          <a:xfrm>
            <a:off x="4691360" y="6453346"/>
            <a:ext cx="2844800" cy="365125"/>
          </a:xfrm>
        </p:spPr>
        <p:txBody>
          <a:bodyPr/>
          <a:lstStyle/>
          <a:p>
            <a:r>
              <a:rPr lang="fr-BE"/>
              <a:t> </a:t>
            </a:r>
            <a:fld id="{30A9230E-FFBB-4CCB-ABD7-198084EDE768}" type="slidenum">
              <a:rPr lang="fr-BE" smtClean="0"/>
              <a:pPr/>
              <a:t>120</a:t>
            </a:fld>
            <a:r>
              <a:rPr lang="fr-BE"/>
              <a:t> </a:t>
            </a:r>
          </a:p>
        </p:txBody>
      </p:sp>
    </p:spTree>
    <p:extLst>
      <p:ext uri="{BB962C8B-B14F-4D97-AF65-F5344CB8AC3E}">
        <p14:creationId xmlns:p14="http://schemas.microsoft.com/office/powerpoint/2010/main" val="2502004679"/>
      </p:ext>
    </p:extLst>
  </p:cSld>
  <p:clrMapOvr>
    <a:masterClrMapping/>
  </p:clrMapOvr>
</p:sld>
</file>

<file path=ppt/theme/theme1.xml><?xml version="1.0" encoding="utf-8"?>
<a:theme xmlns:a="http://schemas.openxmlformats.org/drawingml/2006/main" name="2_Custom Design">
  <a:themeElements>
    <a:clrScheme name="Custom 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87BE"/>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2">
      <a:dk1>
        <a:srgbClr val="3673AC"/>
      </a:dk1>
      <a:lt1>
        <a:srgbClr val="FFFFFF"/>
      </a:lt1>
      <a:dk2>
        <a:srgbClr val="0E2841"/>
      </a:dk2>
      <a:lt2>
        <a:srgbClr val="E8E8E8"/>
      </a:lt2>
      <a:accent1>
        <a:srgbClr val="3B7BB2"/>
      </a:accent1>
      <a:accent2>
        <a:srgbClr val="A6DB00"/>
      </a:accent2>
      <a:accent3>
        <a:srgbClr val="EC0017"/>
      </a:accent3>
      <a:accent4>
        <a:srgbClr val="3572AA"/>
      </a:accent4>
      <a:accent5>
        <a:srgbClr val="DFDFDF"/>
      </a:accent5>
      <a:accent6>
        <a:srgbClr val="69C0F0"/>
      </a:accent6>
      <a:hlink>
        <a:srgbClr val="5BA6D8"/>
      </a:hlink>
      <a:folHlink>
        <a:srgbClr val="3776A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16080</TotalTime>
  <Words>6986</Words>
  <Application>Microsoft Office PowerPoint</Application>
  <PresentationFormat>Breedbeeld</PresentationFormat>
  <Paragraphs>1149</Paragraphs>
  <Slides>120</Slides>
  <Notes>44</Notes>
  <HiddenSlides>0</HiddenSlides>
  <MMClips>1</MMClips>
  <ScaleCrop>false</ScaleCrop>
  <HeadingPairs>
    <vt:vector size="8" baseType="variant">
      <vt:variant>
        <vt:lpstr>Gebruikte lettertypen</vt:lpstr>
      </vt:variant>
      <vt:variant>
        <vt:i4>14</vt:i4>
      </vt:variant>
      <vt:variant>
        <vt:lpstr>Thema</vt:lpstr>
      </vt:variant>
      <vt:variant>
        <vt:i4>2</vt:i4>
      </vt:variant>
      <vt:variant>
        <vt:lpstr>Ingesloten OLE-bronprogramma's</vt:lpstr>
      </vt:variant>
      <vt:variant>
        <vt:i4>1</vt:i4>
      </vt:variant>
      <vt:variant>
        <vt:lpstr>Diatitels</vt:lpstr>
      </vt:variant>
      <vt:variant>
        <vt:i4>120</vt:i4>
      </vt:variant>
    </vt:vector>
  </HeadingPairs>
  <TitlesOfParts>
    <vt:vector size="137" baseType="lpstr">
      <vt:lpstr>MS PGothic</vt:lpstr>
      <vt:lpstr>-apple-system</vt:lpstr>
      <vt:lpstr>Aptos</vt:lpstr>
      <vt:lpstr>Arial</vt:lpstr>
      <vt:lpstr>Calibri</vt:lpstr>
      <vt:lpstr>Century Gothic</vt:lpstr>
      <vt:lpstr>Fira Sans</vt:lpstr>
      <vt:lpstr>Fira Sans Light</vt:lpstr>
      <vt:lpstr>Helvetica Neue Light</vt:lpstr>
      <vt:lpstr>Roboto</vt:lpstr>
      <vt:lpstr>STIXGeneral-Regular</vt:lpstr>
      <vt:lpstr>System Font Regular</vt:lpstr>
      <vt:lpstr>Verdana</vt:lpstr>
      <vt:lpstr>Wingdings</vt:lpstr>
      <vt:lpstr>2_Custom Design</vt:lpstr>
      <vt:lpstr>Office Theme</vt:lpstr>
      <vt:lpstr>Clip</vt:lpstr>
      <vt:lpstr>La Banque Carrefour de la sécurité sociale, la Plate-forme eHealth, le G-Cloud et Smals </vt:lpstr>
      <vt:lpstr>À propos de moi (°1961)</vt:lpstr>
      <vt:lpstr>Contexte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Principes d'architecture d'entreprise liés à la gestion de l'information et à la sécurité de l'information dans le secteur social</vt:lpstr>
      <vt:lpstr>Gestion de l’information</vt:lpstr>
      <vt:lpstr>Gestion de l’information</vt:lpstr>
      <vt:lpstr>Gestion de l’information</vt:lpstr>
      <vt:lpstr>Sécurité de l’information</vt:lpstr>
      <vt:lpstr>Sécurité de l’information</vt:lpstr>
      <vt:lpstr>Modifications législatives utiles</vt:lpstr>
      <vt:lpstr>Architecture d'entreprise au niveau national : cadre</vt:lpstr>
      <vt:lpstr>Banque Carrefour de la sécurité sociale</vt:lpstr>
      <vt:lpstr>Parties prenantes du secteur social belge</vt:lpstr>
      <vt:lpstr>Informations de base</vt:lpstr>
      <vt:lpstr>Mission</vt:lpstr>
      <vt:lpstr>Responsabilités</vt:lpstr>
      <vt:lpstr>Architecte &amp; opérateur</vt:lpstr>
      <vt:lpstr>Architecte &amp; opérateur</vt:lpstr>
      <vt:lpstr>PowerPoint-presentatie</vt:lpstr>
      <vt:lpstr>PowerPoint-presentatie</vt:lpstr>
      <vt:lpstr>PowerPoint-presentatie</vt:lpstr>
      <vt:lpstr>PowerPoint-presentatie</vt:lpstr>
      <vt:lpstr>Octroi automatique maximal de droits supplémentaires </vt:lpstr>
      <vt:lpstr>Principes</vt:lpstr>
      <vt:lpstr>Philosophie blocs légo</vt:lpstr>
      <vt:lpstr>Philosophie blocs légo</vt:lpstr>
      <vt:lpstr>Consultations des statuts sociaux</vt:lpstr>
      <vt:lpstr>Portail de la sécurité sociale pour les citoyens</vt:lpstr>
      <vt:lpstr>Résultats</vt:lpstr>
      <vt:lpstr>Déclaration trimestrielle des salaires et jours de travail</vt:lpstr>
      <vt:lpstr>Déclaration de risques sociaux</vt:lpstr>
      <vt:lpstr>Architecte &amp; opérateur</vt:lpstr>
      <vt:lpstr>Serveurs d'informations distribués</vt:lpstr>
      <vt:lpstr>Messages prétraités</vt:lpstr>
      <vt:lpstr>Outil pratique: répertoire des références</vt:lpstr>
      <vt:lpstr>Gestionnaire de programmes</vt:lpstr>
      <vt:lpstr>eGov3.0 – vers une sécurité sociale numérique durable</vt:lpstr>
      <vt:lpstr>eGov3.0 – vers une sécurité sociale numérique durable</vt:lpstr>
      <vt:lpstr>eGov3.0 – vers une sécurité sociale numérique durable</vt:lpstr>
      <vt:lpstr>Avantages</vt:lpstr>
      <vt:lpstr>Avantages</vt:lpstr>
      <vt:lpstr>Avantages</vt:lpstr>
      <vt:lpstr>Plate-forme eHealth</vt:lpstr>
      <vt:lpstr>Parties prenantes du secteur de la santé belge</vt:lpstr>
      <vt:lpstr>Informations de base</vt:lpstr>
      <vt:lpstr>Mission</vt:lpstr>
      <vt:lpstr>Responsabilités</vt:lpstr>
      <vt:lpstr>Architecte &amp; opérateur</vt:lpstr>
      <vt:lpstr>Architecte &amp; opérateur: services de base</vt:lpstr>
      <vt:lpstr>eHealth: plusieurs résultats</vt:lpstr>
      <vt:lpstr>eHealth: plusieurs résultats</vt:lpstr>
      <vt:lpstr>2025 - plusieurs résultats</vt:lpstr>
      <vt:lpstr>Gestionnaire de programmes: plan d'action 2025-2027</vt:lpstr>
      <vt:lpstr>Concept clé: le Belgian Integrated Health Record (B-IHR)</vt:lpstr>
      <vt:lpstr>Autres objectifs</vt:lpstr>
      <vt:lpstr>G-CLOUD, LE CLOUD COMMUN DU SECTEUR PUBLIC </vt:lpstr>
      <vt:lpstr>Qu’est-ce le G-Cloud?</vt:lpstr>
      <vt:lpstr>Vision communautaire collaborative : par le secteur public, pour le secteur public</vt:lpstr>
      <vt:lpstr>Projets de synergie?</vt:lpstr>
      <vt:lpstr>Types de déploiement du Cloud</vt:lpstr>
      <vt:lpstr>Responsabilités dans le Cloud ?</vt:lpstr>
      <vt:lpstr>Portfolio de services G-Cloud (l'un des quatre axes de synergie)</vt:lpstr>
      <vt:lpstr>Résultats concrets, mesurables</vt:lpstr>
      <vt:lpstr>Organisation et gouvernance du G-Cloud</vt:lpstr>
      <vt:lpstr>Propriétaires de services</vt:lpstr>
      <vt:lpstr>PowerPoint-presentatie</vt:lpstr>
      <vt:lpstr>asbl Smals</vt:lpstr>
      <vt:lpstr>Mission légale et quelques chiffres</vt:lpstr>
      <vt:lpstr>Cadre légal</vt:lpstr>
      <vt:lpstr>Gouvernance</vt:lpstr>
      <vt:lpstr>Contrôle </vt:lpstr>
      <vt:lpstr>Portfolio</vt:lpstr>
      <vt:lpstr>Quelques réalisations</vt:lpstr>
      <vt:lpstr>Conclusion</vt:lpstr>
      <vt:lpstr>Conclusion</vt:lpstr>
      <vt:lpstr>Facteurs critiques de succès</vt:lpstr>
      <vt:lpstr>Facteurs critiques de succès</vt:lpstr>
      <vt:lpstr>Architecture orientée services (SOA)</vt:lpstr>
      <vt:lpstr>Architecture orientée services, en couches</vt:lpstr>
      <vt:lpstr>Sur l’ensemble des couches</vt:lpstr>
      <vt:lpstr>Avantages d’une architecture orientée services et en couches</vt:lpstr>
      <vt:lpstr>Exemple: identité, gestion des utilisateurs &amp; des accès (IUAM)</vt:lpstr>
      <vt:lpstr>Policy Enforcement Model (XACML)</vt:lpstr>
      <vt:lpstr>Gestion des utilisateurs et des accès</vt:lpstr>
      <vt:lpstr>Exemple : Tests COVID</vt:lpstr>
      <vt:lpstr>Exemple : Tests COVID - réutilisation</vt:lpstr>
      <vt:lpstr>Tirons des leçons des réussites !</vt:lpstr>
      <vt:lpstr>PowerPoint-presentatie</vt:lpstr>
    </vt:vector>
  </TitlesOfParts>
  <Company>SmalS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Quentin Delsaut</dc:creator>
  <cp:lastModifiedBy>Auteur</cp:lastModifiedBy>
  <cp:revision>1196</cp:revision>
  <cp:lastPrinted>2017-12-08T10:25:32Z</cp:lastPrinted>
  <dcterms:created xsi:type="dcterms:W3CDTF">2013-03-05T07:37:33Z</dcterms:created>
  <dcterms:modified xsi:type="dcterms:W3CDTF">2026-09-30T08:36:30Z</dcterms:modified>
</cp:coreProperties>
</file>