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26"/>
  </p:notesMasterIdLst>
  <p:sldIdLst>
    <p:sldId id="256" r:id="rId4"/>
    <p:sldId id="1583" r:id="rId5"/>
    <p:sldId id="303" r:id="rId6"/>
    <p:sldId id="1586" r:id="rId7"/>
    <p:sldId id="306" r:id="rId8"/>
    <p:sldId id="305" r:id="rId9"/>
    <p:sldId id="308" r:id="rId10"/>
    <p:sldId id="307" r:id="rId11"/>
    <p:sldId id="1584" r:id="rId12"/>
    <p:sldId id="304" r:id="rId13"/>
    <p:sldId id="309" r:id="rId14"/>
    <p:sldId id="1589" r:id="rId15"/>
    <p:sldId id="1588" r:id="rId16"/>
    <p:sldId id="1585" r:id="rId17"/>
    <p:sldId id="296" r:id="rId18"/>
    <p:sldId id="297" r:id="rId19"/>
    <p:sldId id="302" r:id="rId20"/>
    <p:sldId id="300" r:id="rId21"/>
    <p:sldId id="301" r:id="rId22"/>
    <p:sldId id="1591" r:id="rId23"/>
    <p:sldId id="1590" r:id="rId24"/>
    <p:sldId id="261" r:id="rId2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B2"/>
    <a:srgbClr val="0082BE"/>
    <a:srgbClr val="0087BE"/>
    <a:srgbClr val="0082B8"/>
    <a:srgbClr val="0082B4"/>
    <a:srgbClr val="0082AE"/>
    <a:srgbClr val="0078AE"/>
    <a:srgbClr val="0A78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1634" autoAdjust="0"/>
  </p:normalViewPr>
  <p:slideViewPr>
    <p:cSldViewPr>
      <p:cViewPr varScale="1">
        <p:scale>
          <a:sx n="72" d="100"/>
          <a:sy n="72" d="100"/>
        </p:scale>
        <p:origin x="293"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851FBBA-8FA8-04AE-8503-B619C47F93B4}"/>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cs typeface="Arial" charset="0"/>
              </a:defRPr>
            </a:lvl1pPr>
          </a:lstStyle>
          <a:p>
            <a:pPr>
              <a:defRPr/>
            </a:pPr>
            <a:endParaRPr lang="en-US" dirty="0"/>
          </a:p>
        </p:txBody>
      </p:sp>
      <p:sp>
        <p:nvSpPr>
          <p:cNvPr id="3" name="Date Placeholder 2">
            <a:extLst>
              <a:ext uri="{FF2B5EF4-FFF2-40B4-BE49-F238E27FC236}">
                <a16:creationId xmlns:a16="http://schemas.microsoft.com/office/drawing/2014/main" id="{393283DF-8326-93CA-D348-A64C1D5AACC8}"/>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cs typeface="Arial" charset="0"/>
              </a:defRPr>
            </a:lvl1pPr>
          </a:lstStyle>
          <a:p>
            <a:pPr>
              <a:defRPr/>
            </a:pPr>
            <a:fld id="{1ACB7A9D-6302-48EB-98CD-EB50D2A78E1C}" type="datetimeFigureOut">
              <a:rPr lang="en-US"/>
              <a:pPr>
                <a:defRPr/>
              </a:pPr>
              <a:t>9/24/2026</a:t>
            </a:fld>
            <a:endParaRPr lang="en-US" dirty="0"/>
          </a:p>
        </p:txBody>
      </p:sp>
      <p:sp>
        <p:nvSpPr>
          <p:cNvPr id="4" name="Slide Image Placeholder 3">
            <a:extLst>
              <a:ext uri="{FF2B5EF4-FFF2-40B4-BE49-F238E27FC236}">
                <a16:creationId xmlns:a16="http://schemas.microsoft.com/office/drawing/2014/main" id="{8679076F-E485-9792-C28D-76040A0A14BC}"/>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42CCCA92-1315-9DFC-AF22-D2D9294FC45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9BB639E-D38F-7DA1-78E7-55D1E23955F7}"/>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cs typeface="Arial" charset="0"/>
              </a:defRPr>
            </a:lvl1pPr>
          </a:lstStyle>
          <a:p>
            <a:pPr>
              <a:defRPr/>
            </a:pPr>
            <a:endParaRPr lang="en-US" dirty="0"/>
          </a:p>
        </p:txBody>
      </p:sp>
      <p:sp>
        <p:nvSpPr>
          <p:cNvPr id="7" name="Slide Number Placeholder 6">
            <a:extLst>
              <a:ext uri="{FF2B5EF4-FFF2-40B4-BE49-F238E27FC236}">
                <a16:creationId xmlns:a16="http://schemas.microsoft.com/office/drawing/2014/main" id="{41429D08-238E-DD4E-641B-2547712FD05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50191AD-65EE-4757-829A-ACAA8C97CD3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dirty="0"/>
          </a:p>
        </p:txBody>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a:defRPr/>
            </a:pPr>
            <a:fld id="{250191AD-65EE-4757-829A-ACAA8C97CD32}" type="slidenum">
              <a:rPr lang="en-US" altLang="en-US" smtClean="0"/>
              <a:pPr>
                <a:defRPr/>
              </a:pPr>
              <a:t>3</a:t>
            </a:fld>
            <a:endParaRPr lang="en-US" altLang="en-US" dirty="0"/>
          </a:p>
        </p:txBody>
      </p:sp>
    </p:spTree>
    <p:extLst>
      <p:ext uri="{BB962C8B-B14F-4D97-AF65-F5344CB8AC3E}">
        <p14:creationId xmlns:p14="http://schemas.microsoft.com/office/powerpoint/2010/main" val="3060202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1A454-6883-36DE-C8FE-64776D22B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C6750C-5BE2-0C45-4EE0-BB62532333B3}"/>
              </a:ext>
            </a:extLst>
          </p:cNvPr>
          <p:cNvSpPr>
            <a:spLocks noGrp="1" noRot="1" noChangeAspect="1"/>
          </p:cNvSpPr>
          <p:nvPr>
            <p:ph type="sldImg"/>
          </p:nvPr>
        </p:nvSpPr>
        <p:spPr/>
        <p:txBody>
          <a:bodyPr/>
          <a:lstStyle/>
          <a:p>
            <a:endParaRPr lang="en-BE" dirty="0"/>
          </a:p>
        </p:txBody>
      </p:sp>
      <p:sp>
        <p:nvSpPr>
          <p:cNvPr id="3" name="Notes Placeholder 2">
            <a:extLst>
              <a:ext uri="{FF2B5EF4-FFF2-40B4-BE49-F238E27FC236}">
                <a16:creationId xmlns:a16="http://schemas.microsoft.com/office/drawing/2014/main" id="{B3808038-B434-3D9A-E4D1-D516A862A205}"/>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C2362052-88D6-B456-0F54-FB8A10EE5551}"/>
              </a:ext>
            </a:extLst>
          </p:cNvPr>
          <p:cNvSpPr>
            <a:spLocks noGrp="1"/>
          </p:cNvSpPr>
          <p:nvPr>
            <p:ph type="sldNum" sz="quarter" idx="5"/>
          </p:nvPr>
        </p:nvSpPr>
        <p:spPr/>
        <p:txBody>
          <a:bodyPr/>
          <a:lstStyle/>
          <a:p>
            <a:pPr>
              <a:defRPr/>
            </a:pPr>
            <a:fld id="{250191AD-65EE-4757-829A-ACAA8C97CD32}" type="slidenum">
              <a:rPr lang="en-US" altLang="en-US" smtClean="0"/>
              <a:pPr>
                <a:defRPr/>
              </a:pPr>
              <a:t>4</a:t>
            </a:fld>
            <a:endParaRPr lang="en-US" altLang="en-US" dirty="0"/>
          </a:p>
        </p:txBody>
      </p:sp>
    </p:spTree>
    <p:extLst>
      <p:ext uri="{BB962C8B-B14F-4D97-AF65-F5344CB8AC3E}">
        <p14:creationId xmlns:p14="http://schemas.microsoft.com/office/powerpoint/2010/main" val="3750697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a:defRPr/>
            </a:pPr>
            <a:fld id="{250191AD-65EE-4757-829A-ACAA8C97CD32}" type="slidenum">
              <a:rPr lang="en-US" altLang="en-US" smtClean="0"/>
              <a:pPr>
                <a:defRPr/>
              </a:pPr>
              <a:t>8</a:t>
            </a:fld>
            <a:endParaRPr lang="en-US" altLang="en-US" dirty="0"/>
          </a:p>
        </p:txBody>
      </p:sp>
    </p:spTree>
    <p:extLst>
      <p:ext uri="{BB962C8B-B14F-4D97-AF65-F5344CB8AC3E}">
        <p14:creationId xmlns:p14="http://schemas.microsoft.com/office/powerpoint/2010/main" val="36113365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www.ksz.fgov.be/" TargetMode="External"/><Relationship Id="rId2" Type="http://schemas.openxmlformats.org/officeDocument/2006/relationships/hyperlink" Target="mailto:frank.robben@ksz-bcss.fgov.be"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1F01DE-6A6F-2FD0-4EA1-834CDDC90458}"/>
              </a:ext>
            </a:extLst>
          </p:cNvPr>
          <p:cNvSpPr>
            <a:spLocks noChangeArrowheads="1"/>
          </p:cNvSpPr>
          <p:nvPr userDrawn="1"/>
        </p:nvSpPr>
        <p:spPr bwMode="auto">
          <a:xfrm>
            <a:off x="7608168" y="4365104"/>
            <a:ext cx="3528392" cy="1631216"/>
          </a:xfrm>
          <a:prstGeom prst="rect">
            <a:avLst/>
          </a:prstGeom>
          <a:noFill/>
          <a:ln>
            <a:noFill/>
          </a:ln>
          <a:effec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defRPr/>
            </a:pPr>
            <a:r>
              <a:rPr lang="nl-BE" altLang="en-US" sz="1600" dirty="0"/>
              <a:t>Frank Robben</a:t>
            </a:r>
          </a:p>
          <a:p>
            <a:pPr>
              <a:defRPr/>
            </a:pPr>
            <a:r>
              <a:rPr lang="nl-BE" altLang="en-US" sz="1400" dirty="0"/>
              <a:t>General Manager </a:t>
            </a:r>
          </a:p>
          <a:p>
            <a:pPr>
              <a:defRPr/>
            </a:pPr>
            <a:r>
              <a:rPr lang="en-US" altLang="en-US" sz="1400" dirty="0"/>
              <a:t>Crossroads Bank for Social Security</a:t>
            </a:r>
          </a:p>
          <a:p>
            <a:pPr>
              <a:defRPr/>
            </a:pPr>
            <a:r>
              <a:rPr lang="nl-NL" altLang="en-US" sz="1400" dirty="0"/>
              <a:t>Willebroekkaai 38 </a:t>
            </a:r>
          </a:p>
          <a:p>
            <a:pPr>
              <a:defRPr/>
            </a:pPr>
            <a:r>
              <a:rPr lang="nl-BE" altLang="en-US" sz="1400" dirty="0"/>
              <a:t>B-1000 Brussels</a:t>
            </a:r>
          </a:p>
          <a:p>
            <a:pPr eaLnBrk="1" hangingPunct="1">
              <a:defRPr/>
            </a:pPr>
            <a:r>
              <a:rPr lang="nl-BE" altLang="en-US" sz="1400" dirty="0"/>
              <a:t>E-mail: </a:t>
            </a:r>
            <a:r>
              <a:rPr lang="en-US" sz="1400" dirty="0">
                <a:solidFill>
                  <a:srgbClr val="0D0D0D"/>
                </a:solidFill>
                <a:hlinkClick r:id="rId2"/>
              </a:rPr>
              <a:t>frank.robben@ksz-bcss.fgov.be</a:t>
            </a:r>
            <a:r>
              <a:rPr lang="en-US" sz="1400" dirty="0">
                <a:solidFill>
                  <a:srgbClr val="0D0D0D"/>
                </a:solidFill>
              </a:rPr>
              <a:t> </a:t>
            </a:r>
          </a:p>
          <a:p>
            <a:pPr>
              <a:defRPr/>
            </a:pPr>
            <a:r>
              <a:rPr lang="nl-BE" altLang="en-US" sz="1400" dirty="0"/>
              <a:t>Website CBSS: </a:t>
            </a:r>
            <a:r>
              <a:rPr lang="nl-BE" altLang="en-US" sz="1400" dirty="0">
                <a:hlinkClick r:id="rId3"/>
              </a:rPr>
              <a:t>https://www.ksz.fgov.be/</a:t>
            </a:r>
            <a:endParaRPr lang="nl-BE" altLang="en-US" sz="1400" dirty="0"/>
          </a:p>
        </p:txBody>
      </p:sp>
      <p:pic>
        <p:nvPicPr>
          <p:cNvPr id="5" name="Picture 7">
            <a:extLst>
              <a:ext uri="{FF2B5EF4-FFF2-40B4-BE49-F238E27FC236}">
                <a16:creationId xmlns:a16="http://schemas.microsoft.com/office/drawing/2014/main" id="{92BFAC5E-028D-E29C-7DCB-A443D41CF4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79425" y="404813"/>
            <a:ext cx="19669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556793"/>
            <a:ext cx="10363200" cy="1470025"/>
          </a:xfrm>
        </p:spPr>
        <p:txBody>
          <a:bodyPr/>
          <a:lstStyle>
            <a:lvl1pPr>
              <a:defRPr sz="4000" b="0"/>
            </a:lvl1pPr>
          </a:lstStyle>
          <a:p>
            <a:r>
              <a:rPr lang="en-US"/>
              <a:t>Click to edit Master title style</a:t>
            </a:r>
            <a:endParaRPr lang="en-GB"/>
          </a:p>
        </p:txBody>
      </p:sp>
      <p:sp>
        <p:nvSpPr>
          <p:cNvPr id="3" name="Subtitle 2"/>
          <p:cNvSpPr>
            <a:spLocks noGrp="1"/>
          </p:cNvSpPr>
          <p:nvPr>
            <p:ph type="subTitle" idx="1"/>
          </p:nvPr>
        </p:nvSpPr>
        <p:spPr>
          <a:xfrm>
            <a:off x="1828800" y="2996952"/>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796938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623392" y="188640"/>
            <a:ext cx="10972800" cy="922114"/>
          </a:xfrm>
          <a:prstGeom prst="rect">
            <a:avLst/>
          </a:prstGeom>
        </p:spPr>
        <p:txBody>
          <a:bodyPr rtlCol="0">
            <a:normAutofit/>
          </a:bodyPr>
          <a:lstStyle>
            <a:lvl1pPr>
              <a:defRPr sz="4000" b="0">
                <a:solidFill>
                  <a:srgbClr val="0087BE"/>
                </a:solidFill>
              </a:defRPr>
            </a:lvl1pPr>
          </a:lstStyle>
          <a:p>
            <a:r>
              <a:rPr lang="en-US" dirty="0"/>
              <a:t>Click to edit Master title style</a:t>
            </a:r>
            <a:endParaRPr lang="en-GB" dirty="0"/>
          </a:p>
        </p:txBody>
      </p:sp>
      <p:sp>
        <p:nvSpPr>
          <p:cNvPr id="8" name="Text Placeholder 2"/>
          <p:cNvSpPr>
            <a:spLocks noGrp="1"/>
          </p:cNvSpPr>
          <p:nvPr>
            <p:ph idx="1"/>
          </p:nvPr>
        </p:nvSpPr>
        <p:spPr>
          <a:xfrm>
            <a:off x="609600" y="1196752"/>
            <a:ext cx="10972800" cy="5112568"/>
          </a:xfrm>
          <a:prstGeom prst="rect">
            <a:avLst/>
          </a:prstGeom>
        </p:spPr>
        <p:txBody>
          <a:bodyPr rtlCol="0">
            <a:normAutofit/>
          </a:bodyPr>
          <a:lstStyle>
            <a:lvl1pPr>
              <a:defRPr sz="2400"/>
            </a:lvl1pPr>
            <a:lvl2pPr>
              <a:defRPr sz="2000"/>
            </a:lvl2pPr>
            <a:lvl3pPr>
              <a:defRPr sz="1600"/>
            </a:lvl3pPr>
            <a:lvl4pPr>
              <a:defRPr sz="1600"/>
            </a:lvl4pPr>
            <a:lvl5pPr>
              <a:defRPr sz="160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2" name="Slide Number Placeholder 5">
            <a:extLst>
              <a:ext uri="{FF2B5EF4-FFF2-40B4-BE49-F238E27FC236}">
                <a16:creationId xmlns:a16="http://schemas.microsoft.com/office/drawing/2014/main" id="{89B507AF-5637-BAEE-1B58-0C9921FA3FC6}"/>
              </a:ext>
            </a:extLst>
          </p:cNvPr>
          <p:cNvSpPr>
            <a:spLocks noGrp="1"/>
          </p:cNvSpPr>
          <p:nvPr>
            <p:ph type="sldNum" sz="quarter" idx="10"/>
          </p:nvPr>
        </p:nvSpPr>
        <p:spPr/>
        <p:txBody>
          <a:bodyPr/>
          <a:lstStyle>
            <a:lvl1pPr>
              <a:defRPr/>
            </a:lvl1pPr>
          </a:lstStyle>
          <a:p>
            <a:pPr>
              <a:defRPr/>
            </a:pPr>
            <a:fld id="{577384D0-4913-47B1-A968-1279322408A8}" type="slidenum">
              <a:rPr lang="en-GB" altLang="en-US"/>
              <a:pPr>
                <a:defRPr/>
              </a:pPr>
              <a:t>‹#›</a:t>
            </a:fld>
            <a:endParaRPr lang="en-GB" altLang="en-US" dirty="0"/>
          </a:p>
        </p:txBody>
      </p:sp>
    </p:spTree>
    <p:extLst>
      <p:ext uri="{BB962C8B-B14F-4D97-AF65-F5344CB8AC3E}">
        <p14:creationId xmlns:p14="http://schemas.microsoft.com/office/powerpoint/2010/main" val="2339470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ussentitel">
    <p:spTree>
      <p:nvGrpSpPr>
        <p:cNvPr id="1" name=""/>
        <p:cNvGrpSpPr/>
        <p:nvPr/>
      </p:nvGrpSpPr>
      <p:grpSpPr>
        <a:xfrm>
          <a:off x="0" y="0"/>
          <a:ext cx="0" cy="0"/>
          <a:chOff x="0" y="0"/>
          <a:chExt cx="0" cy="0"/>
        </a:xfrm>
      </p:grpSpPr>
      <p:sp>
        <p:nvSpPr>
          <p:cNvPr id="8" name="Text Placeholder 2"/>
          <p:cNvSpPr>
            <a:spLocks noGrp="1"/>
          </p:cNvSpPr>
          <p:nvPr>
            <p:ph idx="1"/>
          </p:nvPr>
        </p:nvSpPr>
        <p:spPr>
          <a:xfrm>
            <a:off x="623392" y="2276872"/>
            <a:ext cx="10972800" cy="1296144"/>
          </a:xfrm>
          <a:prstGeom prst="rect">
            <a:avLst/>
          </a:prstGeom>
          <a:ln w="19050">
            <a:solidFill>
              <a:srgbClr val="0078B2"/>
            </a:solidFill>
          </a:ln>
        </p:spPr>
        <p:txBody>
          <a:bodyPr rtlCol="0" anchor="ctr">
            <a:normAutofit/>
          </a:bodyPr>
          <a:lstStyle>
            <a:lvl1pPr marL="0" indent="0" algn="ctr">
              <a:buNone/>
              <a:defRPr sz="3200">
                <a:solidFill>
                  <a:srgbClr val="0078B2"/>
                </a:solidFill>
              </a:defRPr>
            </a:lvl1pPr>
            <a:lvl2pPr>
              <a:defRPr sz="2000"/>
            </a:lvl2pPr>
            <a:lvl3pPr>
              <a:defRPr sz="1600"/>
            </a:lvl3pPr>
            <a:lvl4pPr>
              <a:defRPr sz="1600"/>
            </a:lvl4pPr>
            <a:lvl5pPr>
              <a:defRPr sz="1600"/>
            </a:lvl5pPr>
          </a:lstStyle>
          <a:p>
            <a:pPr lvl="0"/>
            <a:r>
              <a:rPr lang="en-US" noProof="0" dirty="0"/>
              <a:t>Click to edit Master text styles</a:t>
            </a:r>
          </a:p>
        </p:txBody>
      </p:sp>
      <p:sp>
        <p:nvSpPr>
          <p:cNvPr id="2" name="Slide Number Placeholder 5">
            <a:extLst>
              <a:ext uri="{FF2B5EF4-FFF2-40B4-BE49-F238E27FC236}">
                <a16:creationId xmlns:a16="http://schemas.microsoft.com/office/drawing/2014/main" id="{98096026-16AD-1A5E-64FB-8F5FF48AE6AE}"/>
              </a:ext>
            </a:extLst>
          </p:cNvPr>
          <p:cNvSpPr>
            <a:spLocks noGrp="1"/>
          </p:cNvSpPr>
          <p:nvPr>
            <p:ph type="sldNum" sz="quarter" idx="10"/>
          </p:nvPr>
        </p:nvSpPr>
        <p:spPr/>
        <p:txBody>
          <a:bodyPr/>
          <a:lstStyle>
            <a:lvl1pPr>
              <a:defRPr/>
            </a:lvl1pPr>
          </a:lstStyle>
          <a:p>
            <a:pPr>
              <a:defRPr/>
            </a:pPr>
            <a:fld id="{6E820671-0D2E-431F-A3A0-F0BDAFF1E287}" type="slidenum">
              <a:rPr lang="en-GB" altLang="en-US"/>
              <a:pPr>
                <a:defRPr/>
              </a:pPr>
              <a:t>‹#›</a:t>
            </a:fld>
            <a:endParaRPr lang="en-GB" altLang="en-US" dirty="0"/>
          </a:p>
        </p:txBody>
      </p:sp>
    </p:spTree>
    <p:extLst>
      <p:ext uri="{BB962C8B-B14F-4D97-AF65-F5344CB8AC3E}">
        <p14:creationId xmlns:p14="http://schemas.microsoft.com/office/powerpoint/2010/main" val="687335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FD2DC28-B2D2-C5FA-6A15-19442E865DAD}"/>
              </a:ext>
            </a:extLst>
          </p:cNvPr>
          <p:cNvSpPr>
            <a:spLocks noGrp="1"/>
          </p:cNvSpPr>
          <p:nvPr>
            <p:ph type="sldNum" sz="quarter" idx="10"/>
          </p:nvPr>
        </p:nvSpPr>
        <p:spPr/>
        <p:txBody>
          <a:bodyPr/>
          <a:lstStyle>
            <a:lvl1pPr>
              <a:defRPr/>
            </a:lvl1pPr>
          </a:lstStyle>
          <a:p>
            <a:pPr>
              <a:defRPr/>
            </a:pPr>
            <a:fld id="{DA37CFCF-959D-403C-9E7F-92B551639BEA}" type="slidenum">
              <a:rPr lang="en-GB" altLang="en-US"/>
              <a:pPr>
                <a:defRPr/>
              </a:pPr>
              <a:t>‹#›</a:t>
            </a:fld>
            <a:endParaRPr lang="en-GB" altLang="en-US" dirty="0"/>
          </a:p>
        </p:txBody>
      </p:sp>
    </p:spTree>
    <p:extLst>
      <p:ext uri="{BB962C8B-B14F-4D97-AF65-F5344CB8AC3E}">
        <p14:creationId xmlns:p14="http://schemas.microsoft.com/office/powerpoint/2010/main" val="2122333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68760"/>
            <a:ext cx="5384800" cy="48574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7600" y="1268760"/>
            <a:ext cx="5384800" cy="48574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Placeholder 1"/>
          <p:cNvSpPr>
            <a:spLocks noGrp="1"/>
          </p:cNvSpPr>
          <p:nvPr>
            <p:ph type="title"/>
          </p:nvPr>
        </p:nvSpPr>
        <p:spPr>
          <a:xfrm>
            <a:off x="623392" y="188640"/>
            <a:ext cx="10972800" cy="922114"/>
          </a:xfrm>
          <a:prstGeom prst="rect">
            <a:avLst/>
          </a:prstGeom>
        </p:spPr>
        <p:txBody>
          <a:bodyPr rtlCol="0">
            <a:normAutofit/>
          </a:bodyPr>
          <a:lstStyle>
            <a:lvl1pPr>
              <a:defRPr sz="4000" b="0">
                <a:solidFill>
                  <a:srgbClr val="0087BE"/>
                </a:solidFill>
              </a:defRPr>
            </a:lvl1pPr>
          </a:lstStyle>
          <a:p>
            <a:r>
              <a:rPr lang="en-US" dirty="0"/>
              <a:t>Click to edit Master title style</a:t>
            </a:r>
            <a:endParaRPr lang="en-GB" dirty="0"/>
          </a:p>
        </p:txBody>
      </p:sp>
      <p:sp>
        <p:nvSpPr>
          <p:cNvPr id="2" name="Slide Number Placeholder 5">
            <a:extLst>
              <a:ext uri="{FF2B5EF4-FFF2-40B4-BE49-F238E27FC236}">
                <a16:creationId xmlns:a16="http://schemas.microsoft.com/office/drawing/2014/main" id="{4EFC42F0-C9F9-CA26-4AF2-662E1901F889}"/>
              </a:ext>
            </a:extLst>
          </p:cNvPr>
          <p:cNvSpPr>
            <a:spLocks noGrp="1"/>
          </p:cNvSpPr>
          <p:nvPr>
            <p:ph type="sldNum" sz="quarter" idx="10"/>
          </p:nvPr>
        </p:nvSpPr>
        <p:spPr/>
        <p:txBody>
          <a:bodyPr/>
          <a:lstStyle>
            <a:lvl1pPr>
              <a:defRPr/>
            </a:lvl1pPr>
          </a:lstStyle>
          <a:p>
            <a:pPr>
              <a:defRPr/>
            </a:pPr>
            <a:fld id="{EBF3E8B1-66A7-486F-8F22-4634C6925E7E}" type="slidenum">
              <a:rPr lang="en-GB" altLang="en-US"/>
              <a:pPr>
                <a:defRPr/>
              </a:pPr>
              <a:t>‹#›</a:t>
            </a:fld>
            <a:endParaRPr lang="en-GB" altLang="en-US" dirty="0"/>
          </a:p>
        </p:txBody>
      </p:sp>
    </p:spTree>
    <p:extLst>
      <p:ext uri="{BB962C8B-B14F-4D97-AF65-F5344CB8AC3E}">
        <p14:creationId xmlns:p14="http://schemas.microsoft.com/office/powerpoint/2010/main" val="1376177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2" name="Group 9">
            <a:extLst>
              <a:ext uri="{FF2B5EF4-FFF2-40B4-BE49-F238E27FC236}">
                <a16:creationId xmlns:a16="http://schemas.microsoft.com/office/drawing/2014/main" id="{7A2D397D-C37A-546E-24C5-6CF1BD876128}"/>
              </a:ext>
            </a:extLst>
          </p:cNvPr>
          <p:cNvGrpSpPr>
            <a:grpSpLocks/>
          </p:cNvGrpSpPr>
          <p:nvPr userDrawn="1"/>
        </p:nvGrpSpPr>
        <p:grpSpPr bwMode="auto">
          <a:xfrm>
            <a:off x="5865813" y="1597025"/>
            <a:ext cx="5691187" cy="3046413"/>
            <a:chOff x="4407024" y="1916832"/>
            <a:chExt cx="4269432" cy="2499134"/>
          </a:xfrm>
        </p:grpSpPr>
        <p:pic>
          <p:nvPicPr>
            <p:cNvPr id="3" name="Picture 10">
              <a:extLst>
                <a:ext uri="{FF2B5EF4-FFF2-40B4-BE49-F238E27FC236}">
                  <a16:creationId xmlns:a16="http://schemas.microsoft.com/office/drawing/2014/main" id="{8672C9BD-B00E-E580-7B6C-C383D1460C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07024" y="2869540"/>
              <a:ext cx="3810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
              <a:extLst>
                <a:ext uri="{FF2B5EF4-FFF2-40B4-BE49-F238E27FC236}">
                  <a16:creationId xmlns:a16="http://schemas.microsoft.com/office/drawing/2014/main" id="{2D94E05F-B67F-E627-FBC4-184410AF2F0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31755" y="3266818"/>
              <a:ext cx="3810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2">
              <a:extLst>
                <a:ext uri="{FF2B5EF4-FFF2-40B4-BE49-F238E27FC236}">
                  <a16:creationId xmlns:a16="http://schemas.microsoft.com/office/drawing/2014/main" id="{CEF92BEF-6369-D922-DE09-23712B953A9F}"/>
                </a:ext>
              </a:extLst>
            </p:cNvPr>
            <p:cNvSpPr txBox="1">
              <a:spLocks noChangeArrowheads="1"/>
            </p:cNvSpPr>
            <p:nvPr userDrawn="1"/>
          </p:nvSpPr>
          <p:spPr bwMode="auto">
            <a:xfrm>
              <a:off x="4788117" y="1916832"/>
              <a:ext cx="3888339" cy="2499134"/>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defRPr/>
              </a:pPr>
              <a:r>
                <a:rPr lang="fr-BE" sz="1600" dirty="0">
                  <a:solidFill>
                    <a:srgbClr val="0D0D0D"/>
                  </a:solidFill>
                  <a:cs typeface="Arial" charset="0"/>
                  <a:sym typeface="Arial" charset="0"/>
                </a:rPr>
                <a:t>Frank Robben</a:t>
              </a:r>
            </a:p>
            <a:p>
              <a:pPr eaLnBrk="1" hangingPunct="1">
                <a:defRPr/>
              </a:pPr>
              <a:r>
                <a:rPr lang="fr-BE" sz="1600" dirty="0">
                  <a:solidFill>
                    <a:srgbClr val="7F7F7F"/>
                  </a:solidFill>
                  <a:cs typeface="Arial" charset="0"/>
                  <a:sym typeface="Arial" charset="0"/>
                </a:rPr>
                <a:t>General Manager</a:t>
              </a:r>
            </a:p>
            <a:p>
              <a:pPr eaLnBrk="1" hangingPunct="1">
                <a:defRPr/>
              </a:pPr>
              <a:r>
                <a:rPr lang="en-US" sz="1600" dirty="0">
                  <a:solidFill>
                    <a:srgbClr val="7F7F7F"/>
                  </a:solidFill>
                  <a:cs typeface="Arial" charset="0"/>
                  <a:sym typeface="Arial" charset="0"/>
                </a:rPr>
                <a:t>Crossroads Bank for Social Security</a:t>
              </a:r>
            </a:p>
            <a:p>
              <a:pPr eaLnBrk="1" hangingPunct="1">
                <a:defRPr/>
              </a:pPr>
              <a:endParaRPr lang="fr-BE" sz="1600" dirty="0">
                <a:solidFill>
                  <a:srgbClr val="7F7F7F"/>
                </a:solidFill>
                <a:cs typeface="Arial" charset="0"/>
                <a:sym typeface="Arial" charset="0"/>
              </a:endParaRPr>
            </a:p>
            <a:p>
              <a:pPr eaLnBrk="1" hangingPunct="1">
                <a:defRPr/>
              </a:pPr>
              <a:endParaRPr lang="fr-BE" sz="1600" dirty="0">
                <a:solidFill>
                  <a:srgbClr val="7F7F7F"/>
                </a:solidFill>
                <a:cs typeface="Arial" charset="0"/>
                <a:sym typeface="Arial" charset="0"/>
              </a:endParaRPr>
            </a:p>
            <a:p>
              <a:pPr eaLnBrk="1" hangingPunct="1">
                <a:defRPr/>
              </a:pPr>
              <a:r>
                <a:rPr lang="en-US" sz="1600" dirty="0">
                  <a:solidFill>
                    <a:srgbClr val="0D0D0D"/>
                  </a:solidFill>
                  <a:cs typeface="Arial" charset="0"/>
                </a:rPr>
                <a:t>frank.robben@ksz-bcss.fgov.be </a:t>
              </a:r>
            </a:p>
            <a:p>
              <a:pPr eaLnBrk="1" hangingPunct="1">
                <a:defRPr/>
              </a:pPr>
              <a:endParaRPr lang="en-US" sz="1600" dirty="0">
                <a:solidFill>
                  <a:srgbClr val="0D0D0D"/>
                </a:solidFill>
                <a:cs typeface="Arial" charset="0"/>
                <a:sym typeface="Arial" charset="0"/>
              </a:endParaRPr>
            </a:p>
            <a:p>
              <a:pPr eaLnBrk="1" hangingPunct="1">
                <a:defRPr/>
              </a:pPr>
              <a:r>
                <a:rPr lang="fr-BE" sz="1600" dirty="0">
                  <a:solidFill>
                    <a:srgbClr val="0D0D0D"/>
                  </a:solidFill>
                  <a:cs typeface="Arial" charset="0"/>
                  <a:sym typeface="Arial" charset="0"/>
                </a:rPr>
                <a:t>@FrRobben</a:t>
              </a:r>
            </a:p>
            <a:p>
              <a:pPr eaLnBrk="1" hangingPunct="1">
                <a:defRPr/>
              </a:pPr>
              <a:endParaRPr lang="en-US" sz="1600" dirty="0">
                <a:solidFill>
                  <a:srgbClr val="0D0D0D"/>
                </a:solidFill>
                <a:cs typeface="Arial" charset="0"/>
                <a:sym typeface="Arial" charset="0"/>
              </a:endParaRPr>
            </a:p>
            <a:p>
              <a:pPr eaLnBrk="1" hangingPunct="1">
                <a:defRPr/>
              </a:pPr>
              <a:r>
                <a:rPr lang="en-US" sz="1600" dirty="0">
                  <a:solidFill>
                    <a:srgbClr val="7F7F7F"/>
                  </a:solidFill>
                  <a:cs typeface="Arial" charset="0"/>
                  <a:sym typeface="Arial" charset="0"/>
                </a:rPr>
                <a:t>http://www.ksz.fgov.be</a:t>
              </a:r>
            </a:p>
            <a:p>
              <a:pPr eaLnBrk="1" hangingPunct="1">
                <a:defRPr/>
              </a:pPr>
              <a:r>
                <a:rPr lang="en-US" sz="1600" dirty="0">
                  <a:solidFill>
                    <a:srgbClr val="7F7F7F"/>
                  </a:solidFill>
                  <a:cs typeface="Arial" charset="0"/>
                  <a:sym typeface="Arial" charset="0"/>
                </a:rPr>
                <a:t>https://www.socialsecurity.be</a:t>
              </a:r>
            </a:p>
            <a:p>
              <a:pPr eaLnBrk="1" hangingPunct="1">
                <a:defRPr/>
              </a:pPr>
              <a:r>
                <a:rPr lang="en-US" sz="1600" dirty="0">
                  <a:solidFill>
                    <a:srgbClr val="7F7F7F"/>
                  </a:solidFill>
                  <a:cs typeface="Arial" charset="0"/>
                  <a:sym typeface="Arial" charset="0"/>
                </a:rPr>
                <a:t>http://www.frankrobben.be</a:t>
              </a:r>
              <a:endParaRPr lang="en-GB" sz="1600" dirty="0">
                <a:solidFill>
                  <a:srgbClr val="7F7F7F"/>
                </a:solidFill>
                <a:cs typeface="Arial" charset="0"/>
              </a:endParaRPr>
            </a:p>
          </p:txBody>
        </p:sp>
      </p:grpSp>
      <p:pic>
        <p:nvPicPr>
          <p:cNvPr id="6" name="Picture 2" descr="http://fr.hdyo.org/assets/ask-question-2-ce96e3e01c85a38a0d39c61cfae6d42c.jpg">
            <a:extLst>
              <a:ext uri="{FF2B5EF4-FFF2-40B4-BE49-F238E27FC236}">
                <a16:creationId xmlns:a16="http://schemas.microsoft.com/office/drawing/2014/main" id="{DEBAA203-15DF-FCEC-A5A9-8C0DE08940D1}"/>
              </a:ext>
            </a:extLst>
          </p:cNvPr>
          <p:cNvPicPr>
            <a:picLocks noChangeAspect="1" noChangeArrowheads="1"/>
          </p:cNvPicPr>
          <p:nvPr userDrawn="1"/>
        </p:nvPicPr>
        <p:blipFill>
          <a:blip r:embed="rId4">
            <a:duotone>
              <a:schemeClr val="accent5">
                <a:shade val="45000"/>
                <a:satMod val="135000"/>
              </a:schemeClr>
              <a:prstClr val="white"/>
            </a:duotone>
          </a:blip>
          <a:srcRect/>
          <a:stretch>
            <a:fillRect/>
          </a:stretch>
        </p:blipFill>
        <p:spPr bwMode="auto">
          <a:xfrm>
            <a:off x="1199456" y="1155397"/>
            <a:ext cx="4649168" cy="4176464"/>
          </a:xfrm>
          <a:prstGeom prst="rect">
            <a:avLst/>
          </a:prstGeom>
          <a:noFill/>
        </p:spPr>
      </p:pic>
      <p:sp>
        <p:nvSpPr>
          <p:cNvPr id="7" name="Slide Number Placeholder 5">
            <a:extLst>
              <a:ext uri="{FF2B5EF4-FFF2-40B4-BE49-F238E27FC236}">
                <a16:creationId xmlns:a16="http://schemas.microsoft.com/office/drawing/2014/main" id="{A3F3B12D-272C-2235-93C9-137AB56DF4A9}"/>
              </a:ext>
            </a:extLst>
          </p:cNvPr>
          <p:cNvSpPr>
            <a:spLocks noGrp="1"/>
          </p:cNvSpPr>
          <p:nvPr>
            <p:ph type="sldNum" sz="quarter" idx="10"/>
          </p:nvPr>
        </p:nvSpPr>
        <p:spPr/>
        <p:txBody>
          <a:bodyPr/>
          <a:lstStyle>
            <a:lvl1pPr>
              <a:defRPr/>
            </a:lvl1pPr>
          </a:lstStyle>
          <a:p>
            <a:pPr>
              <a:defRPr/>
            </a:pPr>
            <a:fld id="{F4DDBEEB-78CE-4D84-9640-12B08A907748}" type="slidenum">
              <a:rPr lang="en-GB" altLang="en-US"/>
              <a:pPr>
                <a:defRPr/>
              </a:pPr>
              <a:t>‹#›</a:t>
            </a:fld>
            <a:endParaRPr lang="en-GB" altLang="en-US" dirty="0"/>
          </a:p>
        </p:txBody>
      </p:sp>
    </p:spTree>
    <p:extLst>
      <p:ext uri="{BB962C8B-B14F-4D97-AF65-F5344CB8AC3E}">
        <p14:creationId xmlns:p14="http://schemas.microsoft.com/office/powerpoint/2010/main" val="1806212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ussentitel">
    <p:spTree>
      <p:nvGrpSpPr>
        <p:cNvPr id="1" name=""/>
        <p:cNvGrpSpPr/>
        <p:nvPr/>
      </p:nvGrpSpPr>
      <p:grpSpPr>
        <a:xfrm>
          <a:off x="0" y="0"/>
          <a:ext cx="0" cy="0"/>
          <a:chOff x="0" y="0"/>
          <a:chExt cx="0" cy="0"/>
        </a:xfrm>
      </p:grpSpPr>
      <p:sp>
        <p:nvSpPr>
          <p:cNvPr id="2" name="Tekstvak 4">
            <a:extLst>
              <a:ext uri="{FF2B5EF4-FFF2-40B4-BE49-F238E27FC236}">
                <a16:creationId xmlns:a16="http://schemas.microsoft.com/office/drawing/2014/main" id="{38B01F28-0A0F-DFD0-1CBB-6D5D2764E3C8}"/>
              </a:ext>
            </a:extLst>
          </p:cNvPr>
          <p:cNvSpPr txBox="1">
            <a:spLocks noChangeArrowheads="1"/>
          </p:cNvSpPr>
          <p:nvPr userDrawn="1"/>
        </p:nvSpPr>
        <p:spPr bwMode="auto">
          <a:xfrm>
            <a:off x="573088" y="1662113"/>
            <a:ext cx="11045825" cy="2308225"/>
          </a:xfrm>
          <a:prstGeom prst="rect">
            <a:avLst/>
          </a:prstGeom>
          <a:noFill/>
          <a:ln w="9525">
            <a:solidFill>
              <a:srgbClr val="0087BE"/>
            </a:solidFill>
            <a:miter lim="800000"/>
            <a:headEnd/>
            <a:tailEnd/>
          </a:ln>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nl-BE" altLang="en-US" sz="4800" dirty="0">
              <a:solidFill>
                <a:srgbClr val="0087BE"/>
              </a:solidFill>
            </a:endParaRPr>
          </a:p>
          <a:p>
            <a:pPr algn="ctr" eaLnBrk="1" hangingPunct="1">
              <a:defRPr/>
            </a:pPr>
            <a:endParaRPr lang="nl-BE" altLang="en-US" sz="4800" dirty="0">
              <a:solidFill>
                <a:srgbClr val="0087BE"/>
              </a:solidFill>
            </a:endParaRPr>
          </a:p>
          <a:p>
            <a:pPr algn="ctr" eaLnBrk="1" hangingPunct="1">
              <a:defRPr/>
            </a:pPr>
            <a:endParaRPr lang="nl-BE" altLang="en-US" sz="4800" dirty="0">
              <a:solidFill>
                <a:srgbClr val="0087BE"/>
              </a:solidFill>
            </a:endParaRPr>
          </a:p>
        </p:txBody>
      </p:sp>
      <p:sp>
        <p:nvSpPr>
          <p:cNvPr id="4" name="Title 1"/>
          <p:cNvSpPr>
            <a:spLocks noGrp="1"/>
          </p:cNvSpPr>
          <p:nvPr>
            <p:ph type="ctrTitle"/>
          </p:nvPr>
        </p:nvSpPr>
        <p:spPr>
          <a:xfrm>
            <a:off x="573618" y="1662115"/>
            <a:ext cx="11044767" cy="2308224"/>
          </a:xfrm>
          <a:prstGeom prst="rect">
            <a:avLst/>
          </a:prstGeom>
        </p:spPr>
        <p:txBody>
          <a:bodyPr>
            <a:normAutofit/>
          </a:bodyPr>
          <a:lstStyle>
            <a:lvl1pPr algn="ctr">
              <a:defRPr lang="fr-BE" sz="3599" kern="1200" dirty="0">
                <a:solidFill>
                  <a:srgbClr val="0087BE"/>
                </a:solidFill>
                <a:latin typeface="+mn-lt"/>
                <a:ea typeface="+mj-ea"/>
                <a:cs typeface="Arial" panose="020B0604020202020204" pitchFamily="34" charset="0"/>
              </a:defRPr>
            </a:lvl1pPr>
          </a:lstStyle>
          <a:p>
            <a:r>
              <a:rPr lang="en-US" dirty="0"/>
              <a:t>Click to edit Master title style</a:t>
            </a:r>
            <a:endParaRPr lang="fr-BE" dirty="0"/>
          </a:p>
        </p:txBody>
      </p:sp>
      <p:sp>
        <p:nvSpPr>
          <p:cNvPr id="3" name="Slide Number Placeholder 2">
            <a:extLst>
              <a:ext uri="{FF2B5EF4-FFF2-40B4-BE49-F238E27FC236}">
                <a16:creationId xmlns:a16="http://schemas.microsoft.com/office/drawing/2014/main" id="{121A35B9-B32D-E742-18F7-6897F10640D7}"/>
              </a:ext>
            </a:extLst>
          </p:cNvPr>
          <p:cNvSpPr>
            <a:spLocks noGrp="1"/>
          </p:cNvSpPr>
          <p:nvPr>
            <p:ph type="sldNum" sz="quarter" idx="10"/>
          </p:nvPr>
        </p:nvSpPr>
        <p:spPr/>
        <p:txBody>
          <a:bodyPr/>
          <a:lstStyle>
            <a:lvl1pPr>
              <a:defRPr/>
            </a:lvl1pPr>
          </a:lstStyle>
          <a:p>
            <a:pPr>
              <a:defRPr/>
            </a:pPr>
            <a:fld id="{2551D9BD-EA47-430B-A7D1-624E772088E8}" type="slidenum">
              <a:rPr lang="en-GB"/>
              <a:pPr>
                <a:defRPr/>
              </a:pPr>
              <a:t>‹#›</a:t>
            </a:fld>
            <a:endParaRPr lang="en-GB" dirty="0"/>
          </a:p>
        </p:txBody>
      </p:sp>
    </p:spTree>
    <p:extLst>
      <p:ext uri="{BB962C8B-B14F-4D97-AF65-F5344CB8AC3E}">
        <p14:creationId xmlns:p14="http://schemas.microsoft.com/office/powerpoint/2010/main" val="495540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5B3D1EF-3574-47EC-32D5-3BBF5924ADC4}"/>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4655856B-AD16-7CD4-927D-710372CB84DE}"/>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pic>
        <p:nvPicPr>
          <p:cNvPr id="1028" name="Picture 6">
            <a:extLst>
              <a:ext uri="{FF2B5EF4-FFF2-40B4-BE49-F238E27FC236}">
                <a16:creationId xmlns:a16="http://schemas.microsoft.com/office/drawing/2014/main" id="{B55C941A-39F9-47A3-214A-6103A79398CE}"/>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1147425" y="6489700"/>
            <a:ext cx="349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TextBox 7">
            <a:extLst>
              <a:ext uri="{FF2B5EF4-FFF2-40B4-BE49-F238E27FC236}">
                <a16:creationId xmlns:a16="http://schemas.microsoft.com/office/drawing/2014/main" id="{6A113333-8348-9B2E-8F0C-AE5F71343493}"/>
              </a:ext>
            </a:extLst>
          </p:cNvPr>
          <p:cNvSpPr txBox="1">
            <a:spLocks noChangeArrowheads="1"/>
          </p:cNvSpPr>
          <p:nvPr userDrawn="1"/>
        </p:nvSpPr>
        <p:spPr bwMode="auto">
          <a:xfrm>
            <a:off x="1604963" y="6481763"/>
            <a:ext cx="9509125" cy="369887"/>
          </a:xfrm>
          <a:prstGeom prst="rect">
            <a:avLst/>
          </a:prstGeom>
          <a:solidFill>
            <a:srgbClr val="0080BB"/>
          </a:solid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defRPr/>
            </a:pPr>
            <a:endParaRPr lang="en-US" dirty="0">
              <a:cs typeface="Arial" charset="0"/>
            </a:endParaRPr>
          </a:p>
        </p:txBody>
      </p:sp>
      <p:sp>
        <p:nvSpPr>
          <p:cNvPr id="6" name="Slide Number Placeholder 5">
            <a:extLst>
              <a:ext uri="{FF2B5EF4-FFF2-40B4-BE49-F238E27FC236}">
                <a16:creationId xmlns:a16="http://schemas.microsoft.com/office/drawing/2014/main" id="{A88EDB92-4793-2734-5B3F-DC74552CCE93}"/>
              </a:ext>
            </a:extLst>
          </p:cNvPr>
          <p:cNvSpPr>
            <a:spLocks noGrp="1"/>
          </p:cNvSpPr>
          <p:nvPr>
            <p:ph type="sldNum" sz="quarter" idx="4"/>
          </p:nvPr>
        </p:nvSpPr>
        <p:spPr>
          <a:xfrm>
            <a:off x="11125200" y="6489700"/>
            <a:ext cx="1001713"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7F7F7F"/>
                </a:solidFill>
              </a:defRPr>
            </a:lvl1pPr>
          </a:lstStyle>
          <a:p>
            <a:pPr>
              <a:defRPr/>
            </a:pPr>
            <a:fld id="{AE65C25D-6631-42A7-BDC3-DA3E1E92DEE3}" type="slidenum">
              <a:rPr lang="en-GB" altLang="en-US"/>
              <a:pPr>
                <a:defRPr/>
              </a:pPr>
              <a:t>‹#›</a:t>
            </a:fld>
            <a:endParaRPr lang="en-GB" altLang="en-US" dirty="0"/>
          </a:p>
        </p:txBody>
      </p:sp>
    </p:spTree>
  </p:cSld>
  <p:clrMap bg1="lt1" tx1="dk1" bg2="lt2" tx2="dk2" accent1="accent1" accent2="accent2" accent3="accent3" accent4="accent4" accent5="accent5" accent6="accent6" hlink="hlink" folHlink="folHlink"/>
  <p:sldLayoutIdLst>
    <p:sldLayoutId id="2147484186" r:id="rId1"/>
    <p:sldLayoutId id="2147484182" r:id="rId2"/>
    <p:sldLayoutId id="2147484183" r:id="rId3"/>
    <p:sldLayoutId id="2147484184" r:id="rId4"/>
    <p:sldLayoutId id="2147484185" r:id="rId5"/>
    <p:sldLayoutId id="2147484187" r:id="rId6"/>
    <p:sldLayoutId id="2147484188" r:id="rId7"/>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b="1">
          <a:solidFill>
            <a:schemeClr val="tx1"/>
          </a:solidFill>
          <a:latin typeface="Calibri" pitchFamily="34" charset="0"/>
        </a:defRPr>
      </a:lvl6pPr>
      <a:lvl7pPr marL="914400" algn="l" rtl="0" fontAlgn="base">
        <a:spcBef>
          <a:spcPct val="0"/>
        </a:spcBef>
        <a:spcAft>
          <a:spcPct val="0"/>
        </a:spcAft>
        <a:defRPr sz="4400" b="1">
          <a:solidFill>
            <a:schemeClr val="tx1"/>
          </a:solidFill>
          <a:latin typeface="Calibri" pitchFamily="34" charset="0"/>
        </a:defRPr>
      </a:lvl7pPr>
      <a:lvl8pPr marL="1371600" algn="l" rtl="0" fontAlgn="base">
        <a:spcBef>
          <a:spcPct val="0"/>
        </a:spcBef>
        <a:spcAft>
          <a:spcPct val="0"/>
        </a:spcAft>
        <a:defRPr sz="4400" b="1">
          <a:solidFill>
            <a:schemeClr val="tx1"/>
          </a:solidFill>
          <a:latin typeface="Calibri" pitchFamily="34" charset="0"/>
        </a:defRPr>
      </a:lvl8pPr>
      <a:lvl9pPr marL="1828800" algn="l" rtl="0" fontAlgn="base">
        <a:spcBef>
          <a:spcPct val="0"/>
        </a:spcBef>
        <a:spcAft>
          <a:spcPct val="0"/>
        </a:spcAft>
        <a:defRPr sz="4400" b="1">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eur-lex.europa.eu/eli/reg/2004/883/oj/en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eur-lex.europa.eu/eli/reg/2009/987/oj/en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europa.eu/youreurope/index_en.htm" TargetMode="External"/><Relationship Id="rId2" Type="http://schemas.openxmlformats.org/officeDocument/2006/relationships/hyperlink" Target="https://eur-lex.europa.eu/eli/reg/2018/1724/oj" TargetMode="External"/><Relationship Id="rId1" Type="http://schemas.openxmlformats.org/officeDocument/2006/relationships/slideLayout" Target="../slideLayouts/slideLayout2.xml"/><Relationship Id="rId4" Type="http://schemas.openxmlformats.org/officeDocument/2006/relationships/hyperlink" Target="https://settlinginbelgium.be/en"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mygov.be/" TargetMode="External"/><Relationship Id="rId2" Type="http://schemas.openxmlformats.org/officeDocument/2006/relationships/hyperlink" Target="https://eur-lex.europa.eu/legal-content/EN/TXT/?uri=celex%3A32024R1183"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eur-lex.europa.eu/eli/reg/2025/327/oj/en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ebsi-vector.eu/en/" TargetMode="External"/><Relationship Id="rId2" Type="http://schemas.openxmlformats.org/officeDocument/2006/relationships/hyperlink" Target="https://www.dc4eu.eu/" TargetMode="External"/><Relationship Id="rId1" Type="http://schemas.openxmlformats.org/officeDocument/2006/relationships/slideLayout" Target="../slideLayouts/slideLayout2.xml"/><Relationship Id="rId5" Type="http://schemas.openxmlformats.org/officeDocument/2006/relationships/hyperlink" Target="https://myhealthmyhands.eu/" TargetMode="External"/><Relationship Id="rId4" Type="http://schemas.openxmlformats.org/officeDocument/2006/relationships/hyperlink" Target="https://www.digital-identity-wallet.eu/"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eur-lex.europa.eu/legal-content/EN/TXT/?uri=CELEX:32023H1339" TargetMode="External"/><Relationship Id="rId2" Type="http://schemas.openxmlformats.org/officeDocument/2006/relationships/hyperlink" Target="https://commission.europa.eu/strategy-and-policy/coronavirus-response/safe-covid-19-vaccines-europeans/eu-digital-covid-certificate_en"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9C69A629-1C63-C406-E70A-537727B46EBA}"/>
              </a:ext>
            </a:extLst>
          </p:cNvPr>
          <p:cNvSpPr>
            <a:spLocks noGrp="1"/>
          </p:cNvSpPr>
          <p:nvPr>
            <p:ph type="ctrTitle"/>
          </p:nvPr>
        </p:nvSpPr>
        <p:spPr>
          <a:xfrm>
            <a:off x="2209800" y="1557338"/>
            <a:ext cx="7772400" cy="1470025"/>
          </a:xfrm>
        </p:spPr>
        <p:txBody>
          <a:bodyPr/>
          <a:lstStyle/>
          <a:p>
            <a:pPr eaLnBrk="1" hangingPunct="1"/>
            <a:r>
              <a:rPr lang="en-BE" b="1" noProof="0" dirty="0"/>
              <a:t>Digitalisation of cross-border social security</a:t>
            </a:r>
          </a:p>
        </p:txBody>
      </p:sp>
      <p:sp>
        <p:nvSpPr>
          <p:cNvPr id="3" name="Subtitle 2">
            <a:extLst>
              <a:ext uri="{FF2B5EF4-FFF2-40B4-BE49-F238E27FC236}">
                <a16:creationId xmlns:a16="http://schemas.microsoft.com/office/drawing/2014/main" id="{5801A7E4-C0CC-A0E4-EAC2-BBC9DCF634E3}"/>
              </a:ext>
            </a:extLst>
          </p:cNvPr>
          <p:cNvSpPr>
            <a:spLocks noGrp="1"/>
          </p:cNvSpPr>
          <p:nvPr>
            <p:ph type="subTitle" idx="1"/>
          </p:nvPr>
        </p:nvSpPr>
        <p:spPr>
          <a:xfrm>
            <a:off x="2895600" y="2997200"/>
            <a:ext cx="6400800" cy="1752600"/>
          </a:xfrm>
        </p:spPr>
        <p:txBody>
          <a:bodyPr rtlCol="0">
            <a:normAutofit/>
          </a:bodyPr>
          <a:lstStyle/>
          <a:p>
            <a:pPr eaLnBrk="1" fontAlgn="auto" hangingPunct="1">
              <a:spcAft>
                <a:spcPts val="0"/>
              </a:spcAft>
              <a:defRPr/>
            </a:pPr>
            <a:r>
              <a:rPr lang="en-BE" sz="2800" noProof="0" dirty="0">
                <a:solidFill>
                  <a:schemeClr val="bg1">
                    <a:lumMod val="50000"/>
                  </a:schemeClr>
                </a:solidFill>
              </a:rPr>
              <a:t>State of play and ways to move forward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3715CF2-F934-673F-0262-873A8B876540}"/>
              </a:ext>
            </a:extLst>
          </p:cNvPr>
          <p:cNvSpPr>
            <a:spLocks noGrp="1"/>
          </p:cNvSpPr>
          <p:nvPr>
            <p:ph type="ctrTitle"/>
          </p:nvPr>
        </p:nvSpPr>
        <p:spPr>
          <a:xfrm>
            <a:off x="573088" y="1662113"/>
            <a:ext cx="11045825" cy="2308225"/>
          </a:xfrm>
        </p:spPr>
        <p:txBody>
          <a:bodyPr>
            <a:normAutofit/>
          </a:bodyPr>
          <a:lstStyle/>
          <a:p>
            <a:pPr>
              <a:defRPr/>
            </a:pPr>
            <a:r>
              <a:rPr lang="en-BE" sz="6600" noProof="0" dirty="0"/>
              <a:t>EESSI</a:t>
            </a:r>
          </a:p>
        </p:txBody>
      </p:sp>
      <p:sp>
        <p:nvSpPr>
          <p:cNvPr id="56323" name="Tijdelijke aanduiding voor dianummer 1">
            <a:extLst>
              <a:ext uri="{FF2B5EF4-FFF2-40B4-BE49-F238E27FC236}">
                <a16:creationId xmlns:a16="http://schemas.microsoft.com/office/drawing/2014/main" id="{390F9AB4-EE2D-21C5-2580-F1E7EE32D1D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61932CA-A4F6-4074-A31C-88C2C2D25943}" type="slidenum">
              <a:rPr lang="en-BE" sz="1000" noProof="0" smtClean="0">
                <a:solidFill>
                  <a:srgbClr val="7F7F7F"/>
                </a:solidFill>
              </a:rPr>
              <a:pPr>
                <a:spcBef>
                  <a:spcPct val="0"/>
                </a:spcBef>
                <a:buFontTx/>
                <a:buNone/>
              </a:pPr>
              <a:t>2</a:t>
            </a:fld>
            <a:endParaRPr lang="en-BE" sz="1000" noProof="0" dirty="0">
              <a:solidFill>
                <a:srgbClr val="7F7F7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3E111-F80E-08E0-CD72-64BAB8975E4E}"/>
              </a:ext>
            </a:extLst>
          </p:cNvPr>
          <p:cNvSpPr>
            <a:spLocks noGrp="1"/>
          </p:cNvSpPr>
          <p:nvPr>
            <p:ph type="title"/>
          </p:nvPr>
        </p:nvSpPr>
        <p:spPr/>
        <p:txBody>
          <a:bodyPr/>
          <a:lstStyle/>
          <a:p>
            <a:r>
              <a:rPr lang="en-BE" noProof="0" dirty="0"/>
              <a:t>EESSI – Overview</a:t>
            </a:r>
          </a:p>
        </p:txBody>
      </p:sp>
      <p:sp>
        <p:nvSpPr>
          <p:cNvPr id="3" name="Content Placeholder 2">
            <a:extLst>
              <a:ext uri="{FF2B5EF4-FFF2-40B4-BE49-F238E27FC236}">
                <a16:creationId xmlns:a16="http://schemas.microsoft.com/office/drawing/2014/main" id="{BD2FDC5F-95E1-3463-9484-17944D5B8C2B}"/>
              </a:ext>
            </a:extLst>
          </p:cNvPr>
          <p:cNvSpPr>
            <a:spLocks noGrp="1"/>
          </p:cNvSpPr>
          <p:nvPr>
            <p:ph idx="1"/>
          </p:nvPr>
        </p:nvSpPr>
        <p:spPr/>
        <p:txBody>
          <a:bodyPr>
            <a:normAutofit/>
          </a:bodyPr>
          <a:lstStyle/>
          <a:p>
            <a:r>
              <a:rPr lang="en-BE" b="1" noProof="0" dirty="0"/>
              <a:t>E</a:t>
            </a:r>
            <a:r>
              <a:rPr lang="en-BE" noProof="0" dirty="0"/>
              <a:t>lectronic </a:t>
            </a:r>
            <a:r>
              <a:rPr lang="en-BE" b="1" noProof="0" dirty="0"/>
              <a:t>E</a:t>
            </a:r>
            <a:r>
              <a:rPr lang="en-BE" noProof="0" dirty="0"/>
              <a:t>xchange of </a:t>
            </a:r>
            <a:r>
              <a:rPr lang="en-BE" b="1" noProof="0" dirty="0"/>
              <a:t>S</a:t>
            </a:r>
            <a:r>
              <a:rPr lang="en-BE" noProof="0" dirty="0"/>
              <a:t>ocial </a:t>
            </a:r>
            <a:r>
              <a:rPr lang="en-BE" b="1" noProof="0" dirty="0"/>
              <a:t>S</a:t>
            </a:r>
            <a:r>
              <a:rPr lang="en-BE" noProof="0" dirty="0"/>
              <a:t>ecurity </a:t>
            </a:r>
            <a:r>
              <a:rPr lang="en-BE" b="1" noProof="0" dirty="0"/>
              <a:t>I</a:t>
            </a:r>
            <a:r>
              <a:rPr lang="en-BE" noProof="0" dirty="0"/>
              <a:t>nformation</a:t>
            </a:r>
          </a:p>
          <a:p>
            <a:r>
              <a:rPr lang="en-BE" noProof="0" dirty="0"/>
              <a:t>EU Regulations </a:t>
            </a:r>
            <a:r>
              <a:rPr lang="en-BE" b="1" noProof="0" dirty="0"/>
              <a:t>(EU) 883/2004</a:t>
            </a:r>
            <a:r>
              <a:rPr lang="en-BE" noProof="0" dirty="0"/>
              <a:t> and </a:t>
            </a:r>
            <a:r>
              <a:rPr lang="en-BE" b="1" noProof="0" dirty="0"/>
              <a:t>(EU) 987/2009</a:t>
            </a:r>
            <a:r>
              <a:rPr lang="en-BE" noProof="0" dirty="0"/>
              <a:t> governed by the Administrative Commission for the Coordination of Social Security Systems</a:t>
            </a:r>
          </a:p>
          <a:p>
            <a:pPr lvl="1"/>
            <a:r>
              <a:rPr lang="en-BE" noProof="0" dirty="0">
                <a:hlinkClick r:id="rId3"/>
              </a:rPr>
              <a:t>https://eur-lex.europa.eu/eli/reg/2004/883/oj/eng</a:t>
            </a:r>
            <a:endParaRPr lang="en-BE" noProof="0" dirty="0"/>
          </a:p>
          <a:p>
            <a:pPr lvl="1"/>
            <a:r>
              <a:rPr lang="en-BE" noProof="0" dirty="0">
                <a:hlinkClick r:id="rId4"/>
              </a:rPr>
              <a:t>https://eur-lex.europa.eu/eli/reg/2009/987/oj/eng</a:t>
            </a:r>
            <a:endParaRPr lang="en-BE" noProof="0" dirty="0"/>
          </a:p>
          <a:p>
            <a:pPr lvl="0"/>
            <a:r>
              <a:rPr lang="en-BE" noProof="0" dirty="0"/>
              <a:t>Government-to-Government (</a:t>
            </a:r>
            <a:r>
              <a:rPr lang="en-BE" b="1" noProof="0" dirty="0"/>
              <a:t>G2G</a:t>
            </a:r>
            <a:r>
              <a:rPr lang="en-BE" noProof="0" dirty="0"/>
              <a:t>) platform via </a:t>
            </a:r>
            <a:r>
              <a:rPr lang="en-BE" b="1" noProof="0" dirty="0"/>
              <a:t>TESTA</a:t>
            </a:r>
            <a:r>
              <a:rPr lang="en-BE" noProof="0" dirty="0"/>
              <a:t> (Trans-European Services for Telematics between Administrations) connects ~3,400 national social security institutions across 32 countries (EU, Iceland, Liechtenstein, Norway, Switzerland and the UK) to handle cross-border administrative social security cases digitally</a:t>
            </a:r>
          </a:p>
          <a:p>
            <a:pPr lvl="0"/>
            <a:r>
              <a:rPr lang="en-BE" noProof="0" dirty="0"/>
              <a:t>covers </a:t>
            </a:r>
            <a:r>
              <a:rPr lang="en-BE" b="1" noProof="0" dirty="0"/>
              <a:t>8 core domains</a:t>
            </a:r>
            <a:r>
              <a:rPr lang="en-BE" noProof="0" dirty="0"/>
              <a:t> </a:t>
            </a:r>
            <a:r>
              <a:rPr lang="en-BE" dirty="0"/>
              <a:t>including Accidents at Work &amp; Occupational Diseases, Family Benefits, Pensions</a:t>
            </a:r>
            <a:r>
              <a:rPr lang="nl-BE" dirty="0"/>
              <a:t>, </a:t>
            </a:r>
            <a:r>
              <a:rPr lang="en-BE" dirty="0"/>
              <a:t>Sickness,</a:t>
            </a:r>
            <a:r>
              <a:rPr lang="nl-BE" dirty="0"/>
              <a:t> </a:t>
            </a:r>
            <a:r>
              <a:rPr lang="en-BE" dirty="0"/>
              <a:t>Unemployment</a:t>
            </a:r>
            <a:r>
              <a:rPr lang="en-BE" noProof="0" dirty="0"/>
              <a:t>, Applicable Legislation</a:t>
            </a:r>
            <a:r>
              <a:rPr lang="nl-BE" dirty="0"/>
              <a:t>, </a:t>
            </a:r>
            <a:r>
              <a:rPr lang="nl-BE" noProof="0" dirty="0" err="1"/>
              <a:t>Horizontal</a:t>
            </a:r>
            <a:r>
              <a:rPr lang="nl-BE" noProof="0" dirty="0"/>
              <a:t> and Recovery</a:t>
            </a:r>
            <a:endParaRPr lang="en-BE" noProof="0" dirty="0"/>
          </a:p>
        </p:txBody>
      </p:sp>
      <p:sp>
        <p:nvSpPr>
          <p:cNvPr id="4" name="Slide Number Placeholder 3">
            <a:extLst>
              <a:ext uri="{FF2B5EF4-FFF2-40B4-BE49-F238E27FC236}">
                <a16:creationId xmlns:a16="http://schemas.microsoft.com/office/drawing/2014/main" id="{7EB03B1E-846B-A950-8B35-31BA8BD4A57C}"/>
              </a:ext>
            </a:extLst>
          </p:cNvPr>
          <p:cNvSpPr>
            <a:spLocks noGrp="1"/>
          </p:cNvSpPr>
          <p:nvPr>
            <p:ph type="sldNum" sz="quarter" idx="10"/>
          </p:nvPr>
        </p:nvSpPr>
        <p:spPr/>
        <p:txBody>
          <a:bodyPr/>
          <a:lstStyle/>
          <a:p>
            <a:pPr>
              <a:defRPr/>
            </a:pPr>
            <a:fld id="{577384D0-4913-47B1-A968-1279322408A8}" type="slidenum">
              <a:rPr lang="en-BE" noProof="0" smtClean="0"/>
              <a:pPr>
                <a:defRPr/>
              </a:pPr>
              <a:t>3</a:t>
            </a:fld>
            <a:endParaRPr lang="en-BE" noProof="0" dirty="0"/>
          </a:p>
        </p:txBody>
      </p:sp>
    </p:spTree>
    <p:extLst>
      <p:ext uri="{BB962C8B-B14F-4D97-AF65-F5344CB8AC3E}">
        <p14:creationId xmlns:p14="http://schemas.microsoft.com/office/powerpoint/2010/main" val="3312196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C9BF7-6318-20FA-600D-E23400D6C2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E046EF-D9AC-0C78-FDC8-D8FA60F51A7E}"/>
              </a:ext>
            </a:extLst>
          </p:cNvPr>
          <p:cNvSpPr>
            <a:spLocks noGrp="1"/>
          </p:cNvSpPr>
          <p:nvPr>
            <p:ph type="title"/>
          </p:nvPr>
        </p:nvSpPr>
        <p:spPr/>
        <p:txBody>
          <a:bodyPr/>
          <a:lstStyle/>
          <a:p>
            <a:r>
              <a:rPr lang="en-BE" noProof="0" dirty="0"/>
              <a:t>EESSI – Overview</a:t>
            </a:r>
          </a:p>
        </p:txBody>
      </p:sp>
      <p:sp>
        <p:nvSpPr>
          <p:cNvPr id="3" name="Content Placeholder 2">
            <a:extLst>
              <a:ext uri="{FF2B5EF4-FFF2-40B4-BE49-F238E27FC236}">
                <a16:creationId xmlns:a16="http://schemas.microsoft.com/office/drawing/2014/main" id="{629F7909-C768-EE66-923C-59DA6AFA3E0F}"/>
              </a:ext>
            </a:extLst>
          </p:cNvPr>
          <p:cNvSpPr>
            <a:spLocks noGrp="1"/>
          </p:cNvSpPr>
          <p:nvPr>
            <p:ph idx="1"/>
          </p:nvPr>
        </p:nvSpPr>
        <p:spPr/>
        <p:txBody>
          <a:bodyPr>
            <a:normAutofit/>
          </a:bodyPr>
          <a:lstStyle/>
          <a:p>
            <a:pPr lvl="0"/>
            <a:r>
              <a:rPr lang="en-BE" noProof="0" dirty="0"/>
              <a:t>operationalisation of workflows by </a:t>
            </a:r>
            <a:r>
              <a:rPr lang="en-BE" b="1" noProof="0" dirty="0"/>
              <a:t>Business Use Cases</a:t>
            </a:r>
            <a:r>
              <a:rPr lang="en-BE" noProof="0" dirty="0"/>
              <a:t> </a:t>
            </a:r>
            <a:r>
              <a:rPr lang="en-BE" b="1" noProof="0" dirty="0"/>
              <a:t>(BUCs)</a:t>
            </a:r>
            <a:endParaRPr lang="en-BE" noProof="0" dirty="0"/>
          </a:p>
          <a:p>
            <a:pPr lvl="0"/>
            <a:endParaRPr lang="en-BE" noProof="0" dirty="0"/>
          </a:p>
          <a:p>
            <a:pPr lvl="0"/>
            <a:r>
              <a:rPr lang="en-BE" noProof="0" dirty="0"/>
              <a:t>standardised data exchange via </a:t>
            </a:r>
            <a:r>
              <a:rPr lang="en-BE" b="1" noProof="0" dirty="0"/>
              <a:t>Structured Electronic Documents (SEDs)</a:t>
            </a:r>
            <a:r>
              <a:rPr lang="en-BE" noProof="0" dirty="0"/>
              <a:t> embedded within BUCs replacing legacy (paper or email) E-forms and enforcing uniform validation</a:t>
            </a:r>
          </a:p>
          <a:p>
            <a:pPr lvl="0"/>
            <a:endParaRPr lang="en-BE" noProof="0" dirty="0"/>
          </a:p>
          <a:p>
            <a:pPr lvl="0"/>
            <a:r>
              <a:rPr lang="en-BE" noProof="0" dirty="0"/>
              <a:t>federated architecture via secure </a:t>
            </a:r>
            <a:r>
              <a:rPr lang="en-BE" b="1" noProof="0" dirty="0"/>
              <a:t>National Access Point</a:t>
            </a:r>
            <a:r>
              <a:rPr lang="en-BE" noProof="0" dirty="0"/>
              <a:t>, </a:t>
            </a:r>
            <a:r>
              <a:rPr lang="en-BE" b="1" noProof="0" dirty="0"/>
              <a:t>National Gateway</a:t>
            </a:r>
            <a:r>
              <a:rPr lang="en-BE" noProof="0" dirty="0"/>
              <a:t> and local case management tool </a:t>
            </a:r>
            <a:r>
              <a:rPr lang="en-BE" b="1" noProof="0" dirty="0"/>
              <a:t>JINA </a:t>
            </a:r>
            <a:r>
              <a:rPr lang="en-BE" noProof="0" dirty="0"/>
              <a:t>(before RINA)</a:t>
            </a:r>
            <a:r>
              <a:rPr lang="en-BE" b="1" noProof="0" dirty="0"/>
              <a:t> </a:t>
            </a:r>
            <a:r>
              <a:rPr lang="en-BE" noProof="0" dirty="0"/>
              <a:t>maintaining strict end-to-end encryption and GDPR compliance</a:t>
            </a:r>
          </a:p>
          <a:p>
            <a:pPr lvl="1"/>
            <a:endParaRPr lang="en-BE" noProof="0" dirty="0"/>
          </a:p>
          <a:p>
            <a:pPr marL="0" indent="0">
              <a:buNone/>
            </a:pPr>
            <a:endParaRPr lang="en-BE" noProof="0" dirty="0"/>
          </a:p>
        </p:txBody>
      </p:sp>
      <p:sp>
        <p:nvSpPr>
          <p:cNvPr id="4" name="Slide Number Placeholder 3">
            <a:extLst>
              <a:ext uri="{FF2B5EF4-FFF2-40B4-BE49-F238E27FC236}">
                <a16:creationId xmlns:a16="http://schemas.microsoft.com/office/drawing/2014/main" id="{2BDCB71E-2CF2-624D-845C-EE1957756A22}"/>
              </a:ext>
            </a:extLst>
          </p:cNvPr>
          <p:cNvSpPr>
            <a:spLocks noGrp="1"/>
          </p:cNvSpPr>
          <p:nvPr>
            <p:ph type="sldNum" sz="quarter" idx="10"/>
          </p:nvPr>
        </p:nvSpPr>
        <p:spPr/>
        <p:txBody>
          <a:bodyPr/>
          <a:lstStyle/>
          <a:p>
            <a:pPr>
              <a:defRPr/>
            </a:pPr>
            <a:fld id="{577384D0-4913-47B1-A968-1279322408A8}" type="slidenum">
              <a:rPr lang="en-BE" noProof="0" smtClean="0"/>
              <a:pPr>
                <a:defRPr/>
              </a:pPr>
              <a:t>4</a:t>
            </a:fld>
            <a:endParaRPr lang="en-BE" noProof="0" dirty="0"/>
          </a:p>
        </p:txBody>
      </p:sp>
    </p:spTree>
    <p:extLst>
      <p:ext uri="{BB962C8B-B14F-4D97-AF65-F5344CB8AC3E}">
        <p14:creationId xmlns:p14="http://schemas.microsoft.com/office/powerpoint/2010/main" val="612342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5D980-B4D8-7C1F-8682-CCC12CC7EB1D}"/>
              </a:ext>
            </a:extLst>
          </p:cNvPr>
          <p:cNvSpPr>
            <a:spLocks noGrp="1"/>
          </p:cNvSpPr>
          <p:nvPr>
            <p:ph type="title"/>
          </p:nvPr>
        </p:nvSpPr>
        <p:spPr/>
        <p:txBody>
          <a:bodyPr/>
          <a:lstStyle/>
          <a:p>
            <a:r>
              <a:rPr lang="en-BE" noProof="0" dirty="0"/>
              <a:t>EESSI – Why digital coordination matters</a:t>
            </a:r>
          </a:p>
        </p:txBody>
      </p:sp>
      <p:sp>
        <p:nvSpPr>
          <p:cNvPr id="3" name="Content Placeholder 2">
            <a:extLst>
              <a:ext uri="{FF2B5EF4-FFF2-40B4-BE49-F238E27FC236}">
                <a16:creationId xmlns:a16="http://schemas.microsoft.com/office/drawing/2014/main" id="{BB5FB43C-9706-0D11-EBD0-BB9D4A63A15A}"/>
              </a:ext>
            </a:extLst>
          </p:cNvPr>
          <p:cNvSpPr>
            <a:spLocks noGrp="1"/>
          </p:cNvSpPr>
          <p:nvPr>
            <p:ph idx="1"/>
          </p:nvPr>
        </p:nvSpPr>
        <p:spPr/>
        <p:txBody>
          <a:bodyPr>
            <a:normAutofit lnSpcReduction="10000"/>
          </a:bodyPr>
          <a:lstStyle/>
          <a:p>
            <a:r>
              <a:rPr lang="en-BE" b="1" noProof="0" dirty="0"/>
              <a:t>free movement</a:t>
            </a:r>
            <a:r>
              <a:rPr lang="en-BE" noProof="0" dirty="0"/>
              <a:t> of citizens: ensures seamless social security coverage for workers, families and retirees moving across Europe</a:t>
            </a:r>
          </a:p>
          <a:p>
            <a:pPr lvl="0"/>
            <a:r>
              <a:rPr lang="en-BE" b="1" noProof="0" dirty="0"/>
              <a:t>accelerated case resolution:</a:t>
            </a:r>
            <a:r>
              <a:rPr lang="en-BE" noProof="0" dirty="0"/>
              <a:t> replaces slow mail or paper based exchanges with real-time digital workflows enabling national institutions to resolve cross-border claims, verify coverage and pay out benefits much faster</a:t>
            </a:r>
            <a:endParaRPr lang="en-BE" b="1" noProof="0" dirty="0"/>
          </a:p>
          <a:p>
            <a:pPr lvl="0"/>
            <a:r>
              <a:rPr lang="en-BE" b="1" noProof="0" dirty="0"/>
              <a:t>error &amp; fraud reduction:</a:t>
            </a:r>
            <a:r>
              <a:rPr lang="en-BE" noProof="0" dirty="0"/>
              <a:t> automated data validation eliminates manual data entry errors and prevents fraudulent cross-border social security claims</a:t>
            </a:r>
          </a:p>
          <a:p>
            <a:pPr lvl="0"/>
            <a:r>
              <a:rPr lang="en-BE" b="1" noProof="0" dirty="0"/>
              <a:t>guaranteed data protection:</a:t>
            </a:r>
            <a:r>
              <a:rPr lang="en-BE" noProof="0" dirty="0"/>
              <a:t> secure end-to-end encryption through national Access Points ensures full GDPR-compliance when transmitting sensitive personal data across borders</a:t>
            </a:r>
          </a:p>
          <a:p>
            <a:r>
              <a:rPr lang="en-BE" b="1" noProof="0" dirty="0"/>
              <a:t>operational efficiency:</a:t>
            </a:r>
            <a:r>
              <a:rPr lang="en-BE" noProof="0" dirty="0"/>
              <a:t> standardised schemas and routing via the EESSI-Institution Repository eliminate administrative overhead handling high volumes of international files</a:t>
            </a:r>
          </a:p>
          <a:p>
            <a:endParaRPr lang="en-BE" noProof="0" dirty="0"/>
          </a:p>
        </p:txBody>
      </p:sp>
      <p:sp>
        <p:nvSpPr>
          <p:cNvPr id="4" name="Slide Number Placeholder 3">
            <a:extLst>
              <a:ext uri="{FF2B5EF4-FFF2-40B4-BE49-F238E27FC236}">
                <a16:creationId xmlns:a16="http://schemas.microsoft.com/office/drawing/2014/main" id="{D2565620-2AF2-4FE1-AEAE-5482D7D00039}"/>
              </a:ext>
            </a:extLst>
          </p:cNvPr>
          <p:cNvSpPr>
            <a:spLocks noGrp="1"/>
          </p:cNvSpPr>
          <p:nvPr>
            <p:ph type="sldNum" sz="quarter" idx="10"/>
          </p:nvPr>
        </p:nvSpPr>
        <p:spPr/>
        <p:txBody>
          <a:bodyPr/>
          <a:lstStyle/>
          <a:p>
            <a:pPr>
              <a:defRPr/>
            </a:pPr>
            <a:fld id="{577384D0-4913-47B1-A968-1279322408A8}" type="slidenum">
              <a:rPr lang="en-BE" noProof="0" smtClean="0"/>
              <a:pPr>
                <a:defRPr/>
              </a:pPr>
              <a:t>5</a:t>
            </a:fld>
            <a:endParaRPr lang="en-BE" noProof="0" dirty="0"/>
          </a:p>
        </p:txBody>
      </p:sp>
    </p:spTree>
    <p:extLst>
      <p:ext uri="{BB962C8B-B14F-4D97-AF65-F5344CB8AC3E}">
        <p14:creationId xmlns:p14="http://schemas.microsoft.com/office/powerpoint/2010/main" val="1047943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43EAC-DFCA-AD22-F43B-2F7D68C531D0}"/>
              </a:ext>
            </a:extLst>
          </p:cNvPr>
          <p:cNvSpPr>
            <a:spLocks noGrp="1"/>
          </p:cNvSpPr>
          <p:nvPr>
            <p:ph type="title"/>
          </p:nvPr>
        </p:nvSpPr>
        <p:spPr/>
        <p:txBody>
          <a:bodyPr/>
          <a:lstStyle/>
          <a:p>
            <a:r>
              <a:rPr lang="en-BE" noProof="0" dirty="0"/>
              <a:t>EESSI – BE architecture</a:t>
            </a:r>
          </a:p>
        </p:txBody>
      </p:sp>
      <p:sp>
        <p:nvSpPr>
          <p:cNvPr id="3" name="Content Placeholder 2">
            <a:extLst>
              <a:ext uri="{FF2B5EF4-FFF2-40B4-BE49-F238E27FC236}">
                <a16:creationId xmlns:a16="http://schemas.microsoft.com/office/drawing/2014/main" id="{21EAAD6A-E544-BA63-4E4B-BCF508C6F88E}"/>
              </a:ext>
            </a:extLst>
          </p:cNvPr>
          <p:cNvSpPr>
            <a:spLocks noGrp="1"/>
          </p:cNvSpPr>
          <p:nvPr>
            <p:ph idx="1"/>
          </p:nvPr>
        </p:nvSpPr>
        <p:spPr>
          <a:xfrm>
            <a:off x="609600" y="1196752"/>
            <a:ext cx="4262264" cy="5112568"/>
          </a:xfrm>
        </p:spPr>
        <p:txBody>
          <a:bodyPr>
            <a:normAutofit fontScale="92500"/>
          </a:bodyPr>
          <a:lstStyle/>
          <a:p>
            <a:r>
              <a:rPr lang="en-BE" noProof="0" dirty="0"/>
              <a:t>one single national </a:t>
            </a:r>
            <a:r>
              <a:rPr lang="en-BE" b="1" noProof="0" dirty="0"/>
              <a:t>Access Point </a:t>
            </a:r>
            <a:r>
              <a:rPr lang="en-BE" noProof="0" dirty="0"/>
              <a:t>(AP) handling all incoming and outgoing messages (hosted by CBSS)</a:t>
            </a:r>
          </a:p>
          <a:p>
            <a:r>
              <a:rPr lang="en-BE" b="1" noProof="0" dirty="0"/>
              <a:t>National Gateway</a:t>
            </a:r>
            <a:r>
              <a:rPr lang="en-BE" noProof="0" dirty="0"/>
              <a:t> (NG) for connecting directly the back offices of the BE institutions to the EESSI platform for handling high volumes (hosted by CBSS)</a:t>
            </a:r>
          </a:p>
          <a:p>
            <a:r>
              <a:rPr lang="en-BE" noProof="0" dirty="0"/>
              <a:t>cluster supporting almost 100 separated tenants of </a:t>
            </a:r>
            <a:r>
              <a:rPr lang="en-BE" b="1" noProof="0" dirty="0"/>
              <a:t>JINA </a:t>
            </a:r>
            <a:r>
              <a:rPr lang="en-BE" noProof="0" dirty="0"/>
              <a:t>accessible for all Belgian institutions (managed by Smals)</a:t>
            </a:r>
          </a:p>
          <a:p>
            <a:endParaRPr lang="en-BE" noProof="0" dirty="0"/>
          </a:p>
        </p:txBody>
      </p:sp>
      <p:sp>
        <p:nvSpPr>
          <p:cNvPr id="4" name="Slide Number Placeholder 3">
            <a:extLst>
              <a:ext uri="{FF2B5EF4-FFF2-40B4-BE49-F238E27FC236}">
                <a16:creationId xmlns:a16="http://schemas.microsoft.com/office/drawing/2014/main" id="{1F418915-B5D6-828E-D2AA-F520929CD0F4}"/>
              </a:ext>
            </a:extLst>
          </p:cNvPr>
          <p:cNvSpPr>
            <a:spLocks noGrp="1"/>
          </p:cNvSpPr>
          <p:nvPr>
            <p:ph type="sldNum" sz="quarter" idx="10"/>
          </p:nvPr>
        </p:nvSpPr>
        <p:spPr/>
        <p:txBody>
          <a:bodyPr/>
          <a:lstStyle/>
          <a:p>
            <a:pPr>
              <a:defRPr/>
            </a:pPr>
            <a:fld id="{577384D0-4913-47B1-A968-1279322408A8}" type="slidenum">
              <a:rPr lang="en-BE" noProof="0" smtClean="0"/>
              <a:pPr>
                <a:defRPr/>
              </a:pPr>
              <a:t>6</a:t>
            </a:fld>
            <a:endParaRPr lang="en-BE" noProof="0" dirty="0"/>
          </a:p>
        </p:txBody>
      </p:sp>
      <p:pic>
        <p:nvPicPr>
          <p:cNvPr id="6" name="Picture 5">
            <a:extLst>
              <a:ext uri="{FF2B5EF4-FFF2-40B4-BE49-F238E27FC236}">
                <a16:creationId xmlns:a16="http://schemas.microsoft.com/office/drawing/2014/main" id="{B49AD51D-A1AB-CE66-4D49-AB7E50142DE5}"/>
              </a:ext>
            </a:extLst>
          </p:cNvPr>
          <p:cNvPicPr>
            <a:picLocks noChangeAspect="1"/>
          </p:cNvPicPr>
          <p:nvPr/>
        </p:nvPicPr>
        <p:blipFill>
          <a:blip r:embed="rId2"/>
          <a:stretch>
            <a:fillRect/>
          </a:stretch>
        </p:blipFill>
        <p:spPr>
          <a:xfrm>
            <a:off x="4799856" y="1577502"/>
            <a:ext cx="6907153" cy="3795714"/>
          </a:xfrm>
          <a:prstGeom prst="rect">
            <a:avLst/>
          </a:prstGeom>
        </p:spPr>
      </p:pic>
    </p:spTree>
    <p:extLst>
      <p:ext uri="{BB962C8B-B14F-4D97-AF65-F5344CB8AC3E}">
        <p14:creationId xmlns:p14="http://schemas.microsoft.com/office/powerpoint/2010/main" val="2949021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3F992-D205-6D6B-80C6-3F161B9B0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AE6BFC-226C-6D72-D5C4-65068F81660E}"/>
              </a:ext>
            </a:extLst>
          </p:cNvPr>
          <p:cNvSpPr>
            <a:spLocks noGrp="1"/>
          </p:cNvSpPr>
          <p:nvPr>
            <p:ph type="title"/>
          </p:nvPr>
        </p:nvSpPr>
        <p:spPr/>
        <p:txBody>
          <a:bodyPr/>
          <a:lstStyle/>
          <a:p>
            <a:r>
              <a:rPr lang="en-BE" noProof="0" dirty="0"/>
              <a:t>EESSI – Facts &amp; figures</a:t>
            </a:r>
          </a:p>
        </p:txBody>
      </p:sp>
      <p:sp>
        <p:nvSpPr>
          <p:cNvPr id="4" name="Slide Number Placeholder 3">
            <a:extLst>
              <a:ext uri="{FF2B5EF4-FFF2-40B4-BE49-F238E27FC236}">
                <a16:creationId xmlns:a16="http://schemas.microsoft.com/office/drawing/2014/main" id="{50A88B09-FC39-7085-0500-A01745B876A8}"/>
              </a:ext>
            </a:extLst>
          </p:cNvPr>
          <p:cNvSpPr>
            <a:spLocks noGrp="1"/>
          </p:cNvSpPr>
          <p:nvPr>
            <p:ph type="sldNum" sz="quarter" idx="10"/>
          </p:nvPr>
        </p:nvSpPr>
        <p:spPr/>
        <p:txBody>
          <a:bodyPr/>
          <a:lstStyle/>
          <a:p>
            <a:pPr>
              <a:defRPr/>
            </a:pPr>
            <a:fld id="{577384D0-4913-47B1-A968-1279322408A8}" type="slidenum">
              <a:rPr lang="en-BE" noProof="0" smtClean="0"/>
              <a:pPr>
                <a:defRPr/>
              </a:pPr>
              <a:t>7</a:t>
            </a:fld>
            <a:endParaRPr lang="en-BE" noProof="0" dirty="0"/>
          </a:p>
        </p:txBody>
      </p:sp>
      <p:pic>
        <p:nvPicPr>
          <p:cNvPr id="7" name="Content Placeholder 6">
            <a:extLst>
              <a:ext uri="{FF2B5EF4-FFF2-40B4-BE49-F238E27FC236}">
                <a16:creationId xmlns:a16="http://schemas.microsoft.com/office/drawing/2014/main" id="{58BA7258-1725-FE26-ED5D-79DFBAB78870}"/>
              </a:ext>
            </a:extLst>
          </p:cNvPr>
          <p:cNvPicPr>
            <a:picLocks noGrp="1" noChangeAspect="1"/>
          </p:cNvPicPr>
          <p:nvPr>
            <p:ph idx="1"/>
          </p:nvPr>
        </p:nvPicPr>
        <p:blipFill>
          <a:blip r:embed="rId2"/>
          <a:stretch>
            <a:fillRect/>
          </a:stretch>
        </p:blipFill>
        <p:spPr>
          <a:xfrm>
            <a:off x="3143672" y="1110754"/>
            <a:ext cx="5910564" cy="5198566"/>
          </a:xfrm>
          <a:prstGeom prst="rect">
            <a:avLst/>
          </a:prstGeom>
        </p:spPr>
      </p:pic>
    </p:spTree>
    <p:extLst>
      <p:ext uri="{BB962C8B-B14F-4D97-AF65-F5344CB8AC3E}">
        <p14:creationId xmlns:p14="http://schemas.microsoft.com/office/powerpoint/2010/main" val="1258821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C23C1-F138-F182-E4E6-E25D325C2BEA}"/>
              </a:ext>
            </a:extLst>
          </p:cNvPr>
          <p:cNvSpPr>
            <a:spLocks noGrp="1"/>
          </p:cNvSpPr>
          <p:nvPr>
            <p:ph type="title"/>
          </p:nvPr>
        </p:nvSpPr>
        <p:spPr/>
        <p:txBody>
          <a:bodyPr/>
          <a:lstStyle/>
          <a:p>
            <a:r>
              <a:rPr lang="en-BE" noProof="0" dirty="0"/>
              <a:t>EESSI – Facts &amp; figures</a:t>
            </a:r>
          </a:p>
        </p:txBody>
      </p:sp>
      <p:sp>
        <p:nvSpPr>
          <p:cNvPr id="3" name="Content Placeholder 2">
            <a:extLst>
              <a:ext uri="{FF2B5EF4-FFF2-40B4-BE49-F238E27FC236}">
                <a16:creationId xmlns:a16="http://schemas.microsoft.com/office/drawing/2014/main" id="{18302604-ABE7-D12B-C46A-A6AD2950B522}"/>
              </a:ext>
            </a:extLst>
          </p:cNvPr>
          <p:cNvSpPr>
            <a:spLocks noGrp="1"/>
          </p:cNvSpPr>
          <p:nvPr>
            <p:ph idx="1"/>
          </p:nvPr>
        </p:nvSpPr>
        <p:spPr/>
        <p:txBody>
          <a:bodyPr/>
          <a:lstStyle/>
          <a:p>
            <a:r>
              <a:rPr lang="en-BE" noProof="0" dirty="0"/>
              <a:t>progressive growth in message exchanges since </a:t>
            </a:r>
            <a:r>
              <a:rPr lang="en-BE" b="1" noProof="0" dirty="0"/>
              <a:t>startup in July 2019</a:t>
            </a:r>
          </a:p>
          <a:p>
            <a:r>
              <a:rPr lang="en-BE" noProof="0" dirty="0"/>
              <a:t>stabilisation at an average of </a:t>
            </a:r>
            <a:r>
              <a:rPr lang="en-BE" b="1" noProof="0" dirty="0"/>
              <a:t>4 million messages per year</a:t>
            </a:r>
            <a:endParaRPr lang="en-BE" b="1" dirty="0"/>
          </a:p>
          <a:p>
            <a:r>
              <a:rPr lang="en-BE" noProof="0" dirty="0"/>
              <a:t>total number of cases since startup (status as of September 2026):</a:t>
            </a:r>
          </a:p>
          <a:p>
            <a:pPr lvl="1"/>
            <a:r>
              <a:rPr lang="en-BE" b="1" noProof="0" dirty="0"/>
              <a:t>2,085,032 cases</a:t>
            </a:r>
            <a:r>
              <a:rPr lang="en-BE" noProof="0" dirty="0"/>
              <a:t> created by Belgian institutions</a:t>
            </a:r>
          </a:p>
          <a:p>
            <a:pPr lvl="1"/>
            <a:r>
              <a:rPr lang="en-BE" noProof="0" dirty="0"/>
              <a:t>5,076,758 cases assigned from abroad to a Belgian institution</a:t>
            </a:r>
          </a:p>
          <a:p>
            <a:pPr marL="0" indent="0">
              <a:buNone/>
            </a:pPr>
            <a:endParaRPr lang="en-BE" noProof="0" dirty="0"/>
          </a:p>
        </p:txBody>
      </p:sp>
      <p:sp>
        <p:nvSpPr>
          <p:cNvPr id="4" name="Slide Number Placeholder 3">
            <a:extLst>
              <a:ext uri="{FF2B5EF4-FFF2-40B4-BE49-F238E27FC236}">
                <a16:creationId xmlns:a16="http://schemas.microsoft.com/office/drawing/2014/main" id="{1D780158-E3CF-07A6-C0D6-F460F050A21E}"/>
              </a:ext>
            </a:extLst>
          </p:cNvPr>
          <p:cNvSpPr>
            <a:spLocks noGrp="1"/>
          </p:cNvSpPr>
          <p:nvPr>
            <p:ph type="sldNum" sz="quarter" idx="10"/>
          </p:nvPr>
        </p:nvSpPr>
        <p:spPr/>
        <p:txBody>
          <a:bodyPr/>
          <a:lstStyle/>
          <a:p>
            <a:pPr>
              <a:defRPr/>
            </a:pPr>
            <a:fld id="{577384D0-4913-47B1-A968-1279322408A8}" type="slidenum">
              <a:rPr lang="en-BE" noProof="0" smtClean="0"/>
              <a:pPr>
                <a:defRPr/>
              </a:pPr>
              <a:t>8</a:t>
            </a:fld>
            <a:endParaRPr lang="en-BE" noProof="0" dirty="0"/>
          </a:p>
        </p:txBody>
      </p:sp>
      <p:graphicFrame>
        <p:nvGraphicFramePr>
          <p:cNvPr id="9" name="Table 8">
            <a:extLst>
              <a:ext uri="{FF2B5EF4-FFF2-40B4-BE49-F238E27FC236}">
                <a16:creationId xmlns:a16="http://schemas.microsoft.com/office/drawing/2014/main" id="{EE4B3D45-B726-E795-81B5-484B24256337}"/>
              </a:ext>
            </a:extLst>
          </p:cNvPr>
          <p:cNvGraphicFramePr>
            <a:graphicFrameLocks noGrp="1"/>
          </p:cNvGraphicFramePr>
          <p:nvPr>
            <p:extLst>
              <p:ext uri="{D42A27DB-BD31-4B8C-83A1-F6EECF244321}">
                <p14:modId xmlns:p14="http://schemas.microsoft.com/office/powerpoint/2010/main" val="3604626951"/>
              </p:ext>
            </p:extLst>
          </p:nvPr>
        </p:nvGraphicFramePr>
        <p:xfrm>
          <a:off x="983432" y="3429000"/>
          <a:ext cx="10441158" cy="2880322"/>
        </p:xfrm>
        <a:graphic>
          <a:graphicData uri="http://schemas.openxmlformats.org/drawingml/2006/table">
            <a:tbl>
              <a:tblPr/>
              <a:tblGrid>
                <a:gridCol w="3242157">
                  <a:extLst>
                    <a:ext uri="{9D8B030D-6E8A-4147-A177-3AD203B41FA5}">
                      <a16:colId xmlns:a16="http://schemas.microsoft.com/office/drawing/2014/main" val="3860388626"/>
                    </a:ext>
                  </a:extLst>
                </a:gridCol>
                <a:gridCol w="881171">
                  <a:extLst>
                    <a:ext uri="{9D8B030D-6E8A-4147-A177-3AD203B41FA5}">
                      <a16:colId xmlns:a16="http://schemas.microsoft.com/office/drawing/2014/main" val="2305851658"/>
                    </a:ext>
                  </a:extLst>
                </a:gridCol>
                <a:gridCol w="881171">
                  <a:extLst>
                    <a:ext uri="{9D8B030D-6E8A-4147-A177-3AD203B41FA5}">
                      <a16:colId xmlns:a16="http://schemas.microsoft.com/office/drawing/2014/main" val="3445171151"/>
                    </a:ext>
                  </a:extLst>
                </a:gridCol>
                <a:gridCol w="881171">
                  <a:extLst>
                    <a:ext uri="{9D8B030D-6E8A-4147-A177-3AD203B41FA5}">
                      <a16:colId xmlns:a16="http://schemas.microsoft.com/office/drawing/2014/main" val="2479368656"/>
                    </a:ext>
                  </a:extLst>
                </a:gridCol>
                <a:gridCol w="881171">
                  <a:extLst>
                    <a:ext uri="{9D8B030D-6E8A-4147-A177-3AD203B41FA5}">
                      <a16:colId xmlns:a16="http://schemas.microsoft.com/office/drawing/2014/main" val="2224857412"/>
                    </a:ext>
                  </a:extLst>
                </a:gridCol>
                <a:gridCol w="881171">
                  <a:extLst>
                    <a:ext uri="{9D8B030D-6E8A-4147-A177-3AD203B41FA5}">
                      <a16:colId xmlns:a16="http://schemas.microsoft.com/office/drawing/2014/main" val="362822365"/>
                    </a:ext>
                  </a:extLst>
                </a:gridCol>
                <a:gridCol w="881171">
                  <a:extLst>
                    <a:ext uri="{9D8B030D-6E8A-4147-A177-3AD203B41FA5}">
                      <a16:colId xmlns:a16="http://schemas.microsoft.com/office/drawing/2014/main" val="740898156"/>
                    </a:ext>
                  </a:extLst>
                </a:gridCol>
                <a:gridCol w="881171">
                  <a:extLst>
                    <a:ext uri="{9D8B030D-6E8A-4147-A177-3AD203B41FA5}">
                      <a16:colId xmlns:a16="http://schemas.microsoft.com/office/drawing/2014/main" val="4269718767"/>
                    </a:ext>
                  </a:extLst>
                </a:gridCol>
                <a:gridCol w="1030804">
                  <a:extLst>
                    <a:ext uri="{9D8B030D-6E8A-4147-A177-3AD203B41FA5}">
                      <a16:colId xmlns:a16="http://schemas.microsoft.com/office/drawing/2014/main" val="3258382003"/>
                    </a:ext>
                  </a:extLst>
                </a:gridCol>
              </a:tblGrid>
              <a:tr h="433131">
                <a:tc>
                  <a:txBody>
                    <a:bodyPr/>
                    <a:lstStyle/>
                    <a:p>
                      <a:pPr algn="l" fontAlgn="b">
                        <a:buNone/>
                      </a:pPr>
                      <a:r>
                        <a:rPr lang="en-BE" sz="18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buNone/>
                      </a:pPr>
                      <a:r>
                        <a:rPr lang="en-BE" sz="1100" b="1" i="0" u="none" strike="noStrike">
                          <a:solidFill>
                            <a:srgbClr val="FFFFFF"/>
                          </a:solidFill>
                          <a:effectLst/>
                          <a:latin typeface="Calibri" panose="020F0502020204030204" pitchFamily="34" charset="0"/>
                        </a:rPr>
                        <a:t>2019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ctr" rtl="0" fontAlgn="ctr">
                        <a:buNone/>
                      </a:pPr>
                      <a:r>
                        <a:rPr lang="en-BE" sz="1100" b="1" i="0" u="none" strike="noStrike">
                          <a:solidFill>
                            <a:srgbClr val="FFFFFF"/>
                          </a:solidFill>
                          <a:effectLst/>
                          <a:latin typeface="Calibri" panose="020F0502020204030204" pitchFamily="34" charset="0"/>
                        </a:rPr>
                        <a:t>2020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ctr" rtl="0" fontAlgn="ctr">
                        <a:buNone/>
                      </a:pPr>
                      <a:r>
                        <a:rPr lang="en-BE" sz="1100" b="1" i="0" u="none" strike="noStrike">
                          <a:solidFill>
                            <a:srgbClr val="FFFFFF"/>
                          </a:solidFill>
                          <a:effectLst/>
                          <a:latin typeface="Calibri" panose="020F0502020204030204" pitchFamily="34" charset="0"/>
                        </a:rPr>
                        <a:t>2021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ctr" rtl="0" fontAlgn="ctr">
                        <a:buNone/>
                      </a:pPr>
                      <a:r>
                        <a:rPr lang="en-BE" sz="1100" b="1" i="0" u="none" strike="noStrike">
                          <a:solidFill>
                            <a:srgbClr val="FFFFFF"/>
                          </a:solidFill>
                          <a:effectLst/>
                          <a:latin typeface="Calibri" panose="020F0502020204030204" pitchFamily="34" charset="0"/>
                        </a:rPr>
                        <a:t>2022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ctr" rtl="0" fontAlgn="ctr">
                        <a:buNone/>
                      </a:pPr>
                      <a:r>
                        <a:rPr lang="en-BE" sz="1100" b="1" i="0" u="none" strike="noStrike">
                          <a:solidFill>
                            <a:srgbClr val="FFFFFF"/>
                          </a:solidFill>
                          <a:effectLst/>
                          <a:latin typeface="Calibri" panose="020F0502020204030204" pitchFamily="34" charset="0"/>
                        </a:rPr>
                        <a:t>2023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ctr" rtl="0" fontAlgn="ctr">
                        <a:buNone/>
                      </a:pPr>
                      <a:r>
                        <a:rPr lang="en-BE" sz="1100" b="1" i="0" u="none" strike="noStrike">
                          <a:solidFill>
                            <a:srgbClr val="FFFFFF"/>
                          </a:solidFill>
                          <a:effectLst/>
                          <a:latin typeface="Calibri" panose="020F0502020204030204" pitchFamily="34" charset="0"/>
                        </a:rPr>
                        <a:t>2024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ctr" rtl="0" fontAlgn="ctr">
                        <a:buNone/>
                      </a:pPr>
                      <a:r>
                        <a:rPr lang="en-BE" sz="1100" b="1" i="0" u="none" strike="noStrike">
                          <a:solidFill>
                            <a:srgbClr val="FFFFFF"/>
                          </a:solidFill>
                          <a:effectLst/>
                          <a:latin typeface="Calibri" panose="020F0502020204030204" pitchFamily="34" charset="0"/>
                        </a:rPr>
                        <a:t>2025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ctr" rtl="0" fontAlgn="ctr">
                        <a:buNone/>
                      </a:pPr>
                      <a:r>
                        <a:rPr lang="en-BE" sz="1100" b="1" i="0" u="none" strike="noStrike">
                          <a:solidFill>
                            <a:srgbClr val="FFFFFF"/>
                          </a:solidFill>
                          <a:effectLst/>
                          <a:latin typeface="Calibri" panose="020F0502020204030204" pitchFamily="34" charset="0"/>
                        </a:rPr>
                        <a:t>(Est.)2026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906513858"/>
                  </a:ext>
                </a:extLst>
              </a:tr>
              <a:tr h="281535">
                <a:tc>
                  <a:txBody>
                    <a:bodyPr/>
                    <a:lstStyle/>
                    <a:p>
                      <a:pPr lvl="0" algn="l" rtl="0" fontAlgn="ctr">
                        <a:buNone/>
                      </a:pPr>
                      <a:r>
                        <a:rPr lang="en-BE" sz="1100" b="1" i="0" u="none" strike="noStrike" dirty="0">
                          <a:solidFill>
                            <a:srgbClr val="FFFFFF"/>
                          </a:solidFill>
                          <a:effectLst/>
                          <a:latin typeface="Calibri" panose="020F0502020204030204" pitchFamily="34" charset="0"/>
                        </a:rPr>
                        <a:t>Accidents at work / occupational diseases</a:t>
                      </a:r>
                    </a:p>
                  </a:txBody>
                  <a:tcPr marL="14400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378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2.095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4.069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4.231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4.322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4.536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4.425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703652816"/>
                  </a:ext>
                </a:extLst>
              </a:tr>
              <a:tr h="270707">
                <a:tc>
                  <a:txBody>
                    <a:bodyPr/>
                    <a:lstStyle/>
                    <a:p>
                      <a:pPr lvl="0" algn="l" rtl="0" fontAlgn="ctr">
                        <a:buNone/>
                      </a:pPr>
                      <a:r>
                        <a:rPr lang="en-BE" sz="1100" b="1" i="0" u="none" strike="noStrike" dirty="0">
                          <a:solidFill>
                            <a:srgbClr val="FFFFFF"/>
                          </a:solidFill>
                          <a:effectLst/>
                          <a:latin typeface="Calibri" panose="020F0502020204030204" pitchFamily="34" charset="0"/>
                        </a:rPr>
                        <a:t>Family benefits</a:t>
                      </a:r>
                    </a:p>
                  </a:txBody>
                  <a:tcPr marL="14400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r" rtl="0" fontAlgn="ctr">
                        <a:buNone/>
                      </a:pPr>
                      <a:r>
                        <a:rPr lang="en-BE" sz="1100" b="0" i="0" u="none" strike="noStrike">
                          <a:solidFill>
                            <a:srgbClr val="000000"/>
                          </a:solidFill>
                          <a:effectLst/>
                          <a:latin typeface="Calibri" panose="020F0502020204030204" pitchFamily="34" charset="0"/>
                        </a:rPr>
                        <a:t>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2.118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129.967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217.252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221.475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242.182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247.446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2784998392"/>
                  </a:ext>
                </a:extLst>
              </a:tr>
              <a:tr h="270707">
                <a:tc>
                  <a:txBody>
                    <a:bodyPr/>
                    <a:lstStyle/>
                    <a:p>
                      <a:pPr lvl="0" algn="l" rtl="0" fontAlgn="ctr">
                        <a:buNone/>
                      </a:pPr>
                      <a:r>
                        <a:rPr lang="en-BE" sz="1100" b="1" i="0" u="none" strike="noStrike" dirty="0">
                          <a:solidFill>
                            <a:srgbClr val="FFFFFF"/>
                          </a:solidFill>
                          <a:effectLst/>
                          <a:latin typeface="Calibri" panose="020F0502020204030204" pitchFamily="34" charset="0"/>
                        </a:rPr>
                        <a:t>Pensions</a:t>
                      </a:r>
                    </a:p>
                  </a:txBody>
                  <a:tcPr marL="14400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16.239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232.139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1.393.713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2.391.768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2.513.709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2.662.021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2.899.958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3.088.535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3554830345"/>
                  </a:ext>
                </a:extLst>
              </a:tr>
              <a:tr h="270707">
                <a:tc>
                  <a:txBody>
                    <a:bodyPr/>
                    <a:lstStyle/>
                    <a:p>
                      <a:pPr lvl="0" algn="l" rtl="0" fontAlgn="ctr">
                        <a:buNone/>
                      </a:pPr>
                      <a:r>
                        <a:rPr lang="en-BE" sz="1100" b="1" i="0" u="none" strike="noStrike" dirty="0">
                          <a:solidFill>
                            <a:srgbClr val="FFFFFF"/>
                          </a:solidFill>
                          <a:effectLst/>
                          <a:latin typeface="Calibri" panose="020F0502020204030204" pitchFamily="34" charset="0"/>
                        </a:rPr>
                        <a:t>Sickness</a:t>
                      </a:r>
                    </a:p>
                  </a:txBody>
                  <a:tcPr marL="14400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r" rtl="0" fontAlgn="ctr">
                        <a:buNone/>
                      </a:pPr>
                      <a:r>
                        <a:rPr lang="en-BE" sz="1100" b="0" i="0" u="none" strike="noStrike">
                          <a:solidFill>
                            <a:srgbClr val="000000"/>
                          </a:solidFill>
                          <a:effectLst/>
                          <a:latin typeface="Calibri" panose="020F0502020204030204" pitchFamily="34" charset="0"/>
                        </a:rPr>
                        <a:t>76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48.395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199.158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417.002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526.235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583.798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597.157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685.023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2485017459"/>
                  </a:ext>
                </a:extLst>
              </a:tr>
              <a:tr h="270707">
                <a:tc>
                  <a:txBody>
                    <a:bodyPr/>
                    <a:lstStyle/>
                    <a:p>
                      <a:pPr lvl="0" algn="l" rtl="0" fontAlgn="ctr">
                        <a:buNone/>
                      </a:pPr>
                      <a:r>
                        <a:rPr lang="en-BE" sz="1100" b="1" i="0" u="none" strike="noStrike" dirty="0">
                          <a:solidFill>
                            <a:srgbClr val="FFFFFF"/>
                          </a:solidFill>
                          <a:effectLst/>
                          <a:latin typeface="Calibri" panose="020F0502020204030204" pitchFamily="34" charset="0"/>
                        </a:rPr>
                        <a:t>Unemployment</a:t>
                      </a:r>
                    </a:p>
                  </a:txBody>
                  <a:tcPr marL="14400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r" rtl="0" fontAlgn="ctr">
                        <a:buNone/>
                      </a:pPr>
                      <a:r>
                        <a:rPr lang="en-BE" sz="1100" b="0" i="0" u="none" strike="noStrike">
                          <a:solidFill>
                            <a:srgbClr val="000000"/>
                          </a:solidFill>
                          <a:effectLst/>
                          <a:latin typeface="Calibri" panose="020F0502020204030204" pitchFamily="34" charset="0"/>
                        </a:rPr>
                        <a:t>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594</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1.929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4.007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8.658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13.767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16.582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17.897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549673050"/>
                  </a:ext>
                </a:extLst>
              </a:tr>
              <a:tr h="270707">
                <a:tc>
                  <a:txBody>
                    <a:bodyPr/>
                    <a:lstStyle/>
                    <a:p>
                      <a:pPr lvl="0" algn="l" rtl="0" fontAlgn="ctr">
                        <a:buNone/>
                      </a:pPr>
                      <a:r>
                        <a:rPr lang="en-BE" sz="1100" b="1" i="0" u="none" strike="noStrike" dirty="0">
                          <a:solidFill>
                            <a:srgbClr val="FFFFFF"/>
                          </a:solidFill>
                          <a:effectLst/>
                          <a:latin typeface="Calibri" panose="020F0502020204030204" pitchFamily="34" charset="0"/>
                        </a:rPr>
                        <a:t>Applicable legislation</a:t>
                      </a:r>
                    </a:p>
                  </a:txBody>
                  <a:tcPr marL="14400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r" rtl="0" fontAlgn="ctr">
                        <a:buNone/>
                      </a:pPr>
                      <a:r>
                        <a:rPr lang="en-BE" sz="1100" b="0" i="0" u="none" strike="noStrike">
                          <a:solidFill>
                            <a:srgbClr val="000000"/>
                          </a:solidFill>
                          <a:effectLst/>
                          <a:latin typeface="Calibri" panose="020F0502020204030204" pitchFamily="34" charset="0"/>
                        </a:rPr>
                        <a:t>3.338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136.938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265.090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385.859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427.603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452.877</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462.520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491.325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4171045527"/>
                  </a:ext>
                </a:extLst>
              </a:tr>
              <a:tr h="270707">
                <a:tc>
                  <a:txBody>
                    <a:bodyPr/>
                    <a:lstStyle/>
                    <a:p>
                      <a:pPr lvl="0" algn="l" rtl="0" fontAlgn="ctr">
                        <a:buNone/>
                      </a:pPr>
                      <a:r>
                        <a:rPr lang="en-BE" sz="1100" b="1" i="0" u="none" strike="noStrike" dirty="0">
                          <a:solidFill>
                            <a:srgbClr val="FFFFFF"/>
                          </a:solidFill>
                          <a:effectLst/>
                          <a:latin typeface="Calibri" panose="020F0502020204030204" pitchFamily="34" charset="0"/>
                        </a:rPr>
                        <a:t>Horizontal</a:t>
                      </a:r>
                    </a:p>
                  </a:txBody>
                  <a:tcPr marL="14400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r" rtl="0" fontAlgn="ctr">
                        <a:buNone/>
                      </a:pPr>
                      <a:r>
                        <a:rPr lang="en-BE" sz="1100" b="0" i="0" u="none" strike="noStrike">
                          <a:solidFill>
                            <a:srgbClr val="000000"/>
                          </a:solidFill>
                          <a:effectLst/>
                          <a:latin typeface="Calibri" panose="020F0502020204030204" pitchFamily="34" charset="0"/>
                        </a:rPr>
                        <a:t>71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2.758</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5.535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17.343</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29.529</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39.971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55.426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ctr">
                        <a:buNone/>
                      </a:pPr>
                      <a:r>
                        <a:rPr lang="en-BE" sz="1100" b="0" i="0" u="none" strike="noStrike">
                          <a:solidFill>
                            <a:srgbClr val="000000"/>
                          </a:solidFill>
                          <a:effectLst/>
                          <a:latin typeface="Calibri" panose="020F0502020204030204" pitchFamily="34" charset="0"/>
                        </a:rPr>
                        <a:t>37.580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680021050"/>
                  </a:ext>
                </a:extLst>
              </a:tr>
              <a:tr h="270707">
                <a:tc>
                  <a:txBody>
                    <a:bodyPr/>
                    <a:lstStyle/>
                    <a:p>
                      <a:pPr lvl="0" algn="l" rtl="0" fontAlgn="ctr">
                        <a:buNone/>
                      </a:pPr>
                      <a:r>
                        <a:rPr lang="en-BE" sz="1100" b="1" i="0" u="none" strike="noStrike" dirty="0">
                          <a:solidFill>
                            <a:srgbClr val="FFFFFF"/>
                          </a:solidFill>
                          <a:effectLst/>
                          <a:latin typeface="Calibri" panose="020F0502020204030204" pitchFamily="34" charset="0"/>
                        </a:rPr>
                        <a:t>Recovery</a:t>
                      </a:r>
                    </a:p>
                  </a:txBody>
                  <a:tcPr marL="14400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2.186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19.471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22.971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28.642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40.735</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47.956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43.222</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ctr">
                        <a:buNone/>
                      </a:pPr>
                      <a:r>
                        <a:rPr lang="en-BE" sz="1100" b="0" i="0" u="none" strike="noStrike">
                          <a:solidFill>
                            <a:srgbClr val="000000"/>
                          </a:solidFill>
                          <a:effectLst/>
                          <a:latin typeface="Calibri" panose="020F0502020204030204" pitchFamily="34" charset="0"/>
                        </a:rPr>
                        <a:t>45.126</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2480870757"/>
                  </a:ext>
                </a:extLst>
              </a:tr>
              <a:tr h="270707">
                <a:tc>
                  <a:txBody>
                    <a:bodyPr/>
                    <a:lstStyle/>
                    <a:p>
                      <a:pPr lvl="0" algn="l" rtl="0" fontAlgn="ctr">
                        <a:buNone/>
                      </a:pPr>
                      <a:r>
                        <a:rPr lang="en-BE" sz="1100" b="1" i="0" u="none" strike="noStrike" dirty="0">
                          <a:solidFill>
                            <a:srgbClr val="FFFFFF"/>
                          </a:solidFill>
                          <a:effectLst/>
                          <a:latin typeface="Calibri" panose="020F0502020204030204" pitchFamily="34" charset="0"/>
                        </a:rPr>
                        <a:t>Total</a:t>
                      </a:r>
                    </a:p>
                  </a:txBody>
                  <a:tcPr marL="14400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r" rtl="0" fontAlgn="b">
                        <a:buNone/>
                      </a:pPr>
                      <a:r>
                        <a:rPr lang="en-BE" sz="1100" b="0" i="0" u="none" strike="noStrike">
                          <a:solidFill>
                            <a:srgbClr val="000000"/>
                          </a:solidFill>
                          <a:effectLst/>
                          <a:latin typeface="Calibri" panose="020F0502020204030204" pitchFamily="34" charset="0"/>
                        </a:rPr>
                        <a:t>21.929</a:t>
                      </a:r>
                    </a:p>
                  </a:txBody>
                  <a:tcPr marL="7620" marR="7620" marT="7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b">
                        <a:buNone/>
                      </a:pPr>
                      <a:r>
                        <a:rPr lang="en-BE" sz="1100" b="0" i="0" u="none" strike="noStrike">
                          <a:solidFill>
                            <a:srgbClr val="000000"/>
                          </a:solidFill>
                          <a:effectLst/>
                          <a:latin typeface="Calibri" panose="020F0502020204030204" pitchFamily="34" charset="0"/>
                        </a:rPr>
                        <a:t>440.673</a:t>
                      </a:r>
                    </a:p>
                  </a:txBody>
                  <a:tcPr marL="7620" marR="7620" marT="7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b">
                        <a:buNone/>
                      </a:pPr>
                      <a:r>
                        <a:rPr lang="en-BE" sz="1100" b="0" i="0" u="none" strike="noStrike">
                          <a:solidFill>
                            <a:srgbClr val="000000"/>
                          </a:solidFill>
                          <a:effectLst/>
                          <a:latin typeface="Calibri" panose="020F0502020204030204" pitchFamily="34" charset="0"/>
                        </a:rPr>
                        <a:t>1.892.609</a:t>
                      </a:r>
                    </a:p>
                  </a:txBody>
                  <a:tcPr marL="7620" marR="7620" marT="7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b">
                        <a:buNone/>
                      </a:pPr>
                      <a:r>
                        <a:rPr lang="en-BE" sz="1100" b="0" i="0" u="none" strike="noStrike">
                          <a:solidFill>
                            <a:srgbClr val="000000"/>
                          </a:solidFill>
                          <a:effectLst/>
                          <a:latin typeface="Calibri" panose="020F0502020204030204" pitchFamily="34" charset="0"/>
                        </a:rPr>
                        <a:t>3.378.657</a:t>
                      </a:r>
                    </a:p>
                  </a:txBody>
                  <a:tcPr marL="7620" marR="7620" marT="7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b">
                        <a:buNone/>
                      </a:pPr>
                      <a:r>
                        <a:rPr lang="en-BE" sz="1100" b="0" i="0" u="none" strike="noStrike">
                          <a:solidFill>
                            <a:srgbClr val="000000"/>
                          </a:solidFill>
                          <a:effectLst/>
                          <a:latin typeface="Calibri" panose="020F0502020204030204" pitchFamily="34" charset="0"/>
                        </a:rPr>
                        <a:t>3.767.952</a:t>
                      </a:r>
                    </a:p>
                  </a:txBody>
                  <a:tcPr marL="7620" marR="7620" marT="7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b">
                        <a:buNone/>
                      </a:pPr>
                      <a:r>
                        <a:rPr lang="en-BE" sz="1100" b="0" i="0" u="none" strike="noStrike">
                          <a:solidFill>
                            <a:srgbClr val="000000"/>
                          </a:solidFill>
                          <a:effectLst/>
                          <a:latin typeface="Calibri" panose="020F0502020204030204" pitchFamily="34" charset="0"/>
                        </a:rPr>
                        <a:t>4.026.187</a:t>
                      </a:r>
                    </a:p>
                  </a:txBody>
                  <a:tcPr marL="7620" marR="7620" marT="7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b">
                        <a:buNone/>
                      </a:pPr>
                      <a:r>
                        <a:rPr lang="en-BE" sz="1100" b="0" i="0" u="none" strike="noStrike">
                          <a:solidFill>
                            <a:srgbClr val="000000"/>
                          </a:solidFill>
                          <a:effectLst/>
                          <a:latin typeface="Calibri" panose="020F0502020204030204" pitchFamily="34" charset="0"/>
                        </a:rPr>
                        <a:t>4.321.583</a:t>
                      </a:r>
                    </a:p>
                  </a:txBody>
                  <a:tcPr marL="7620" marR="7620" marT="7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rtl="0" fontAlgn="b">
                        <a:buNone/>
                      </a:pPr>
                      <a:r>
                        <a:rPr lang="en-BE" sz="1100" b="0" i="0" u="none" strike="noStrike" dirty="0">
                          <a:solidFill>
                            <a:srgbClr val="000000"/>
                          </a:solidFill>
                          <a:effectLst/>
                          <a:latin typeface="Calibri" panose="020F0502020204030204" pitchFamily="34" charset="0"/>
                        </a:rPr>
                        <a:t>4.617.356</a:t>
                      </a:r>
                    </a:p>
                  </a:txBody>
                  <a:tcPr marL="7620" marR="7620" marT="7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137137309"/>
                  </a:ext>
                </a:extLst>
              </a:tr>
            </a:tbl>
          </a:graphicData>
        </a:graphic>
      </p:graphicFrame>
    </p:spTree>
    <p:extLst>
      <p:ext uri="{BB962C8B-B14F-4D97-AF65-F5344CB8AC3E}">
        <p14:creationId xmlns:p14="http://schemas.microsoft.com/office/powerpoint/2010/main" val="1296930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75633-E0F4-24B4-5C9E-67173A10AC6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C744C13-FDE1-2251-408B-497C4ABBB96E}"/>
              </a:ext>
            </a:extLst>
          </p:cNvPr>
          <p:cNvSpPr>
            <a:spLocks noGrp="1"/>
          </p:cNvSpPr>
          <p:nvPr>
            <p:ph type="ctrTitle"/>
          </p:nvPr>
        </p:nvSpPr>
        <p:spPr>
          <a:xfrm>
            <a:off x="573088" y="1662113"/>
            <a:ext cx="11045825" cy="2308225"/>
          </a:xfrm>
        </p:spPr>
        <p:txBody>
          <a:bodyPr/>
          <a:lstStyle/>
          <a:p>
            <a:pPr>
              <a:defRPr/>
            </a:pPr>
            <a:r>
              <a:rPr lang="en-BE" sz="6600" noProof="0" dirty="0"/>
              <a:t>Complementary EU initiatives</a:t>
            </a:r>
          </a:p>
        </p:txBody>
      </p:sp>
      <p:sp>
        <p:nvSpPr>
          <p:cNvPr id="56323" name="Tijdelijke aanduiding voor dianummer 1">
            <a:extLst>
              <a:ext uri="{FF2B5EF4-FFF2-40B4-BE49-F238E27FC236}">
                <a16:creationId xmlns:a16="http://schemas.microsoft.com/office/drawing/2014/main" id="{F73A3459-7B5D-59C9-FE43-4E4A10B35C4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61932CA-A4F6-4074-A31C-88C2C2D25943}" type="slidenum">
              <a:rPr lang="en-BE" sz="1000" noProof="0" smtClean="0">
                <a:solidFill>
                  <a:srgbClr val="7F7F7F"/>
                </a:solidFill>
              </a:rPr>
              <a:pPr>
                <a:spcBef>
                  <a:spcPct val="0"/>
                </a:spcBef>
                <a:buFontTx/>
                <a:buNone/>
              </a:pPr>
              <a:t>9</a:t>
            </a:fld>
            <a:endParaRPr lang="en-BE" sz="1000" noProof="0" dirty="0">
              <a:solidFill>
                <a:srgbClr val="7F7F7F"/>
              </a:solidFill>
            </a:endParaRPr>
          </a:p>
        </p:txBody>
      </p:sp>
    </p:spTree>
    <p:extLst>
      <p:ext uri="{BB962C8B-B14F-4D97-AF65-F5344CB8AC3E}">
        <p14:creationId xmlns:p14="http://schemas.microsoft.com/office/powerpoint/2010/main" val="903817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616F9-0100-B7D4-34F3-6254CCEF89D3}"/>
              </a:ext>
            </a:extLst>
          </p:cNvPr>
          <p:cNvSpPr>
            <a:spLocks noGrp="1"/>
          </p:cNvSpPr>
          <p:nvPr>
            <p:ph type="title"/>
          </p:nvPr>
        </p:nvSpPr>
        <p:spPr/>
        <p:txBody>
          <a:bodyPr/>
          <a:lstStyle/>
          <a:p>
            <a:r>
              <a:rPr lang="en-BE" noProof="0" dirty="0"/>
              <a:t>Single Digital Gateway </a:t>
            </a:r>
            <a:r>
              <a:rPr lang="en-BE" dirty="0"/>
              <a:t>Regulation (S</a:t>
            </a:r>
            <a:r>
              <a:rPr lang="en-BE" noProof="0" dirty="0"/>
              <a:t>DGR)</a:t>
            </a:r>
          </a:p>
        </p:txBody>
      </p:sp>
      <p:sp>
        <p:nvSpPr>
          <p:cNvPr id="3" name="Content Placeholder 2">
            <a:extLst>
              <a:ext uri="{FF2B5EF4-FFF2-40B4-BE49-F238E27FC236}">
                <a16:creationId xmlns:a16="http://schemas.microsoft.com/office/drawing/2014/main" id="{DA0B23DB-FCF8-75A4-C95A-7D9D8D5A7B21}"/>
              </a:ext>
            </a:extLst>
          </p:cNvPr>
          <p:cNvSpPr>
            <a:spLocks noGrp="1"/>
          </p:cNvSpPr>
          <p:nvPr>
            <p:ph idx="1"/>
          </p:nvPr>
        </p:nvSpPr>
        <p:spPr/>
        <p:txBody>
          <a:bodyPr>
            <a:normAutofit/>
          </a:bodyPr>
          <a:lstStyle/>
          <a:p>
            <a:pPr>
              <a:defRPr/>
            </a:pPr>
            <a:r>
              <a:rPr lang="en-BE" noProof="0" dirty="0"/>
              <a:t>Regulation </a:t>
            </a:r>
            <a:r>
              <a:rPr lang="en-BE" b="1" noProof="0" dirty="0"/>
              <a:t>(EU) 2018/1724</a:t>
            </a:r>
            <a:r>
              <a:rPr lang="en-BE" noProof="0" dirty="0"/>
              <a:t> </a:t>
            </a:r>
            <a:r>
              <a:rPr lang="en-BE" noProof="0" dirty="0">
                <a:hlinkClick r:id="rId2"/>
              </a:rPr>
              <a:t>https://eur-lex.europa.eu/eli/reg/2018/1724/oj</a:t>
            </a:r>
            <a:endParaRPr lang="en-BE" noProof="0" dirty="0"/>
          </a:p>
          <a:p>
            <a:pPr>
              <a:defRPr/>
            </a:pPr>
            <a:r>
              <a:rPr lang="en-BE" noProof="0" dirty="0"/>
              <a:t>Member States make available </a:t>
            </a:r>
            <a:r>
              <a:rPr lang="en-BE" b="1" noProof="0" dirty="0"/>
              <a:t>key administrative procedures fully online</a:t>
            </a:r>
          </a:p>
          <a:p>
            <a:pPr lvl="1">
              <a:defRPr/>
            </a:pPr>
            <a:r>
              <a:rPr lang="en-BE" noProof="0" dirty="0"/>
              <a:t>e.g. the request for determination of applicable legislation (output  = electronic PDA1)</a:t>
            </a:r>
          </a:p>
          <a:p>
            <a:pPr lvl="1">
              <a:defRPr/>
            </a:pPr>
            <a:r>
              <a:rPr lang="en-BE" noProof="0" dirty="0"/>
              <a:t>e.g. the request of a European Health Insurance Card (output = electronic EHIC)</a:t>
            </a:r>
          </a:p>
          <a:p>
            <a:pPr>
              <a:defRPr/>
            </a:pPr>
            <a:r>
              <a:rPr lang="en-BE" noProof="0" dirty="0"/>
              <a:t>Government-to-Citizen (</a:t>
            </a:r>
            <a:r>
              <a:rPr lang="en-BE" b="1" noProof="0" dirty="0"/>
              <a:t>G2C</a:t>
            </a:r>
            <a:r>
              <a:rPr lang="en-BE" noProof="0" dirty="0"/>
              <a:t>) and Government-to-Business (</a:t>
            </a:r>
            <a:r>
              <a:rPr lang="en-BE" b="1" noProof="0" dirty="0"/>
              <a:t>G2B</a:t>
            </a:r>
            <a:r>
              <a:rPr lang="en-BE" noProof="0" dirty="0"/>
              <a:t>)</a:t>
            </a:r>
          </a:p>
          <a:p>
            <a:pPr>
              <a:defRPr/>
            </a:pPr>
            <a:r>
              <a:rPr lang="en-BE" noProof="0" dirty="0"/>
              <a:t>Once Only Technical System (</a:t>
            </a:r>
            <a:r>
              <a:rPr lang="en-BE" b="1" noProof="0" dirty="0"/>
              <a:t>OOTS</a:t>
            </a:r>
            <a:r>
              <a:rPr lang="en-BE" noProof="0" dirty="0"/>
              <a:t>): </a:t>
            </a:r>
          </a:p>
          <a:p>
            <a:pPr lvl="1">
              <a:defRPr/>
            </a:pPr>
            <a:r>
              <a:rPr lang="en-BE" noProof="0" dirty="0"/>
              <a:t>enables EU public administrations to securely exchange official evidence directly between Member States</a:t>
            </a:r>
          </a:p>
          <a:p>
            <a:pPr lvl="1">
              <a:defRPr/>
            </a:pPr>
            <a:r>
              <a:rPr lang="en-BE" noProof="0" dirty="0"/>
              <a:t>eliminating the need for citizens and businesses to manually submit documents</a:t>
            </a:r>
          </a:p>
          <a:p>
            <a:r>
              <a:rPr lang="en-BE" b="1" noProof="0" dirty="0"/>
              <a:t>YourEurope</a:t>
            </a:r>
            <a:r>
              <a:rPr lang="en-BE" noProof="0" dirty="0"/>
              <a:t> portal </a:t>
            </a:r>
            <a:r>
              <a:rPr lang="en-BE" noProof="0" dirty="0">
                <a:hlinkClick r:id="rId3"/>
              </a:rPr>
              <a:t>https://europa.eu/youreurope/index_en.htm</a:t>
            </a:r>
            <a:r>
              <a:rPr lang="en-BE" noProof="0" dirty="0"/>
              <a:t> </a:t>
            </a:r>
          </a:p>
          <a:p>
            <a:r>
              <a:rPr lang="en-BE" noProof="0" dirty="0"/>
              <a:t>BE social security portal </a:t>
            </a:r>
            <a:r>
              <a:rPr lang="en-BE" b="1" noProof="0" dirty="0"/>
              <a:t>Settling in Belgium</a:t>
            </a:r>
            <a:r>
              <a:rPr lang="en-BE" noProof="0" dirty="0"/>
              <a:t> </a:t>
            </a:r>
            <a:r>
              <a:rPr lang="en-BE" noProof="0" dirty="0">
                <a:hlinkClick r:id="rId4"/>
              </a:rPr>
              <a:t>https://settlinginbelgium.be/en</a:t>
            </a:r>
            <a:endParaRPr lang="en-BE" b="1" noProof="0" dirty="0"/>
          </a:p>
          <a:p>
            <a:pPr marL="0" indent="0">
              <a:buNone/>
            </a:pPr>
            <a:endParaRPr lang="en-BE" noProof="0" dirty="0"/>
          </a:p>
        </p:txBody>
      </p:sp>
      <p:sp>
        <p:nvSpPr>
          <p:cNvPr id="4" name="Slide Number Placeholder 3">
            <a:extLst>
              <a:ext uri="{FF2B5EF4-FFF2-40B4-BE49-F238E27FC236}">
                <a16:creationId xmlns:a16="http://schemas.microsoft.com/office/drawing/2014/main" id="{FB36262B-4B9A-2F94-556E-2F44347047EA}"/>
              </a:ext>
            </a:extLst>
          </p:cNvPr>
          <p:cNvSpPr>
            <a:spLocks noGrp="1"/>
          </p:cNvSpPr>
          <p:nvPr>
            <p:ph type="sldNum" sz="quarter" idx="10"/>
          </p:nvPr>
        </p:nvSpPr>
        <p:spPr/>
        <p:txBody>
          <a:bodyPr/>
          <a:lstStyle/>
          <a:p>
            <a:pPr>
              <a:defRPr/>
            </a:pPr>
            <a:fld id="{577384D0-4913-47B1-A968-1279322408A8}" type="slidenum">
              <a:rPr lang="en-BE" noProof="0" smtClean="0"/>
              <a:pPr>
                <a:defRPr/>
              </a:pPr>
              <a:t>10</a:t>
            </a:fld>
            <a:endParaRPr lang="en-BE" noProof="0" dirty="0"/>
          </a:p>
        </p:txBody>
      </p:sp>
    </p:spTree>
    <p:extLst>
      <p:ext uri="{BB962C8B-B14F-4D97-AF65-F5344CB8AC3E}">
        <p14:creationId xmlns:p14="http://schemas.microsoft.com/office/powerpoint/2010/main" val="1953056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92CB-55AB-5B8C-2694-E9A3AF626EED}"/>
              </a:ext>
            </a:extLst>
          </p:cNvPr>
          <p:cNvSpPr>
            <a:spLocks noGrp="1"/>
          </p:cNvSpPr>
          <p:nvPr>
            <p:ph type="title"/>
          </p:nvPr>
        </p:nvSpPr>
        <p:spPr>
          <a:xfrm>
            <a:off x="623392" y="188640"/>
            <a:ext cx="10972800" cy="922114"/>
          </a:xfrm>
        </p:spPr>
        <p:txBody>
          <a:bodyPr>
            <a:normAutofit/>
          </a:bodyPr>
          <a:lstStyle/>
          <a:p>
            <a:r>
              <a:rPr lang="en-BE" noProof="0" dirty="0"/>
              <a:t>European Digital Identity Framework</a:t>
            </a:r>
          </a:p>
        </p:txBody>
      </p:sp>
      <p:sp>
        <p:nvSpPr>
          <p:cNvPr id="3" name="Content Placeholder 2">
            <a:extLst>
              <a:ext uri="{FF2B5EF4-FFF2-40B4-BE49-F238E27FC236}">
                <a16:creationId xmlns:a16="http://schemas.microsoft.com/office/drawing/2014/main" id="{F8726DE6-1D6E-8A68-6A99-76854AC1E101}"/>
              </a:ext>
            </a:extLst>
          </p:cNvPr>
          <p:cNvSpPr>
            <a:spLocks noGrp="1"/>
          </p:cNvSpPr>
          <p:nvPr>
            <p:ph idx="1"/>
          </p:nvPr>
        </p:nvSpPr>
        <p:spPr>
          <a:xfrm>
            <a:off x="609600" y="1196752"/>
            <a:ext cx="10972800" cy="5112568"/>
          </a:xfrm>
        </p:spPr>
        <p:txBody>
          <a:bodyPr>
            <a:normAutofit/>
          </a:bodyPr>
          <a:lstStyle/>
          <a:p>
            <a:r>
              <a:rPr lang="en-BE" noProof="0" dirty="0"/>
              <a:t>eIDAS 2.0 Regulation </a:t>
            </a:r>
            <a:r>
              <a:rPr lang="en-BE" b="1" noProof="0" dirty="0"/>
              <a:t>(EU) 2024/1183</a:t>
            </a:r>
            <a:r>
              <a:rPr lang="en-BE" noProof="0" dirty="0"/>
              <a:t> </a:t>
            </a:r>
            <a:r>
              <a:rPr lang="en-BE" noProof="0" dirty="0">
                <a:hlinkClick r:id="rId2"/>
              </a:rPr>
              <a:t>Regulation - EU - 2024/1183 - EN - EUR-Lex</a:t>
            </a:r>
            <a:endParaRPr lang="en-BE" noProof="0" dirty="0"/>
          </a:p>
          <a:p>
            <a:endParaRPr lang="en-BE" noProof="0" dirty="0"/>
          </a:p>
          <a:p>
            <a:r>
              <a:rPr lang="en-BE" noProof="0" dirty="0"/>
              <a:t>introduces the </a:t>
            </a:r>
            <a:r>
              <a:rPr lang="en-BE" b="1" noProof="0" dirty="0"/>
              <a:t>European Digital Identity Wallet</a:t>
            </a:r>
            <a:r>
              <a:rPr lang="en-BE" noProof="0" dirty="0"/>
              <a:t> (EUDI Wallet)</a:t>
            </a:r>
          </a:p>
          <a:p>
            <a:endParaRPr lang="en-BE" noProof="0" dirty="0"/>
          </a:p>
          <a:p>
            <a:r>
              <a:rPr lang="en-BE" noProof="0" dirty="0"/>
              <a:t>enabling citizens to prove their identity, to authenticate themselves, to </a:t>
            </a:r>
            <a:r>
              <a:rPr lang="en-BE" dirty="0"/>
              <a:t>download</a:t>
            </a:r>
            <a:r>
              <a:rPr lang="en-BE" noProof="0" dirty="0"/>
              <a:t> electronic documents and to scan signed QR-codes on downloaded documents</a:t>
            </a:r>
          </a:p>
          <a:p>
            <a:endParaRPr lang="en-BE" noProof="0" dirty="0"/>
          </a:p>
          <a:p>
            <a:r>
              <a:rPr lang="en-BE" noProof="0" dirty="0"/>
              <a:t>Belgium has taken a pioneering role in the EU rollout by launching </a:t>
            </a:r>
            <a:r>
              <a:rPr lang="en-BE" b="1" noProof="0" dirty="0"/>
              <a:t>MyGov.be</a:t>
            </a:r>
          </a:p>
          <a:p>
            <a:pPr lvl="1"/>
            <a:r>
              <a:rPr lang="en-BE" noProof="0" dirty="0">
                <a:hlinkClick r:id="rId3"/>
              </a:rPr>
              <a:t>Welcome - MyGov.be</a:t>
            </a:r>
            <a:endParaRPr lang="en-BE" noProof="0" dirty="0"/>
          </a:p>
          <a:p>
            <a:pPr lvl="1"/>
            <a:r>
              <a:rPr lang="en-BE" noProof="0" dirty="0"/>
              <a:t>official national app functioning as a digital wallet</a:t>
            </a:r>
          </a:p>
          <a:p>
            <a:pPr lvl="1"/>
            <a:r>
              <a:rPr lang="en-BE" noProof="0" dirty="0"/>
              <a:t>integrating public services, eBox messages and official certificates in preparation for full EUDI compliance</a:t>
            </a:r>
          </a:p>
          <a:p>
            <a:endParaRPr lang="en-BE" noProof="0" dirty="0"/>
          </a:p>
        </p:txBody>
      </p:sp>
      <p:sp>
        <p:nvSpPr>
          <p:cNvPr id="4" name="Slide Number Placeholder 3">
            <a:extLst>
              <a:ext uri="{FF2B5EF4-FFF2-40B4-BE49-F238E27FC236}">
                <a16:creationId xmlns:a16="http://schemas.microsoft.com/office/drawing/2014/main" id="{2B66E07C-3338-83F0-E7C6-BEF14EC6C669}"/>
              </a:ext>
            </a:extLst>
          </p:cNvPr>
          <p:cNvSpPr>
            <a:spLocks noGrp="1"/>
          </p:cNvSpPr>
          <p:nvPr>
            <p:ph type="sldNum" sz="quarter" idx="10"/>
          </p:nvPr>
        </p:nvSpPr>
        <p:spPr>
          <a:xfrm>
            <a:off x="11125200" y="6489700"/>
            <a:ext cx="1001713" cy="365125"/>
          </a:xfrm>
        </p:spPr>
        <p:txBody>
          <a:bodyPr/>
          <a:lstStyle/>
          <a:p>
            <a:fld id="{577384D0-4913-47B1-A968-1279322408A8}" type="slidenum">
              <a:rPr lang="en-BE" noProof="0" smtClean="0"/>
              <a:pPr/>
              <a:t>11</a:t>
            </a:fld>
            <a:endParaRPr lang="en-BE" noProof="0" dirty="0"/>
          </a:p>
        </p:txBody>
      </p:sp>
    </p:spTree>
    <p:extLst>
      <p:ext uri="{BB962C8B-B14F-4D97-AF65-F5344CB8AC3E}">
        <p14:creationId xmlns:p14="http://schemas.microsoft.com/office/powerpoint/2010/main" val="2943017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07E3A-80A6-2AED-3CC0-7E60A3ACF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29A36F-BAF0-7BDA-F2DE-B5FB02C3D37E}"/>
              </a:ext>
            </a:extLst>
          </p:cNvPr>
          <p:cNvSpPr>
            <a:spLocks noGrp="1"/>
          </p:cNvSpPr>
          <p:nvPr>
            <p:ph type="title"/>
          </p:nvPr>
        </p:nvSpPr>
        <p:spPr>
          <a:xfrm>
            <a:off x="623392" y="188640"/>
            <a:ext cx="10972800" cy="922114"/>
          </a:xfrm>
        </p:spPr>
        <p:txBody>
          <a:bodyPr>
            <a:normAutofit/>
          </a:bodyPr>
          <a:lstStyle/>
          <a:p>
            <a:r>
              <a:rPr lang="en-BE" noProof="0" dirty="0"/>
              <a:t>European Digital Identity Framework</a:t>
            </a:r>
          </a:p>
        </p:txBody>
      </p:sp>
      <p:sp>
        <p:nvSpPr>
          <p:cNvPr id="3" name="Content Placeholder 2">
            <a:extLst>
              <a:ext uri="{FF2B5EF4-FFF2-40B4-BE49-F238E27FC236}">
                <a16:creationId xmlns:a16="http://schemas.microsoft.com/office/drawing/2014/main" id="{560D9255-10CD-4622-8F2B-3954736F6EFB}"/>
              </a:ext>
            </a:extLst>
          </p:cNvPr>
          <p:cNvSpPr>
            <a:spLocks noGrp="1"/>
          </p:cNvSpPr>
          <p:nvPr>
            <p:ph idx="1"/>
          </p:nvPr>
        </p:nvSpPr>
        <p:spPr>
          <a:xfrm>
            <a:off x="609600" y="1196752"/>
            <a:ext cx="10972800" cy="5112568"/>
          </a:xfrm>
        </p:spPr>
        <p:txBody>
          <a:bodyPr>
            <a:normAutofit/>
          </a:bodyPr>
          <a:lstStyle/>
          <a:p>
            <a:r>
              <a:rPr lang="en-BE" noProof="0" dirty="0"/>
              <a:t>social security use cases in production via MyGov</a:t>
            </a:r>
          </a:p>
          <a:p>
            <a:pPr lvl="1"/>
            <a:r>
              <a:rPr lang="en-BE" b="1" noProof="0" dirty="0"/>
              <a:t>ISI+-card</a:t>
            </a:r>
          </a:p>
          <a:p>
            <a:pPr lvl="2"/>
            <a:r>
              <a:rPr lang="en-BE" noProof="0" dirty="0"/>
              <a:t>issued by BE insurance institutions to children under 12 and persons not having a Belgian eID</a:t>
            </a:r>
          </a:p>
          <a:p>
            <a:pPr lvl="2"/>
            <a:r>
              <a:rPr lang="en-BE" noProof="0" dirty="0"/>
              <a:t>to verify the cardholder's identity within the Belgian healthcare system and allowing healthcare providers to retrieve their insurance eligibility and coverage status</a:t>
            </a:r>
          </a:p>
          <a:p>
            <a:pPr lvl="1"/>
            <a:r>
              <a:rPr lang="en-BE" b="1" dirty="0"/>
              <a:t>s</a:t>
            </a:r>
            <a:r>
              <a:rPr lang="en-BE" b="1" noProof="0" dirty="0" err="1"/>
              <a:t>ocial</a:t>
            </a:r>
            <a:r>
              <a:rPr lang="en-BE" b="1" noProof="0" dirty="0"/>
              <a:t> status</a:t>
            </a:r>
          </a:p>
          <a:p>
            <a:pPr lvl="2"/>
            <a:r>
              <a:rPr lang="en-BE" noProof="0" dirty="0"/>
              <a:t>allows citizens to easily prove their social statuses</a:t>
            </a:r>
          </a:p>
          <a:p>
            <a:pPr lvl="2"/>
            <a:r>
              <a:rPr lang="en-BE" noProof="0" dirty="0"/>
              <a:t>streamlining access to supplementary benefits</a:t>
            </a:r>
          </a:p>
          <a:p>
            <a:endParaRPr lang="en-BE" noProof="0" dirty="0"/>
          </a:p>
          <a:p>
            <a:r>
              <a:rPr lang="en-BE" noProof="0" dirty="0"/>
              <a:t>use cases under development:</a:t>
            </a:r>
          </a:p>
          <a:p>
            <a:pPr lvl="1"/>
            <a:r>
              <a:rPr lang="en-BE" noProof="0" dirty="0"/>
              <a:t>European Health Insurance Card (</a:t>
            </a:r>
            <a:r>
              <a:rPr lang="en-BE" b="1" noProof="0" dirty="0"/>
              <a:t>EHIC</a:t>
            </a:r>
            <a:r>
              <a:rPr lang="en-BE" noProof="0" dirty="0"/>
              <a:t>)</a:t>
            </a:r>
          </a:p>
          <a:p>
            <a:pPr lvl="1"/>
            <a:r>
              <a:rPr lang="en-BE" noProof="0" dirty="0"/>
              <a:t>European Parking Card (</a:t>
            </a:r>
            <a:r>
              <a:rPr lang="en-BE" b="1" noProof="0" dirty="0"/>
              <a:t>EPC</a:t>
            </a:r>
            <a:r>
              <a:rPr lang="en-BE" noProof="0" dirty="0"/>
              <a:t>) &amp; European Disability Card (</a:t>
            </a:r>
            <a:r>
              <a:rPr lang="en-BE" b="1" noProof="0" dirty="0"/>
              <a:t>EDC</a:t>
            </a:r>
            <a:r>
              <a:rPr lang="en-BE" noProof="0" dirty="0"/>
              <a:t>)</a:t>
            </a:r>
          </a:p>
          <a:p>
            <a:endParaRPr lang="en-BE" noProof="0" dirty="0"/>
          </a:p>
        </p:txBody>
      </p:sp>
      <p:sp>
        <p:nvSpPr>
          <p:cNvPr id="4" name="Slide Number Placeholder 3">
            <a:extLst>
              <a:ext uri="{FF2B5EF4-FFF2-40B4-BE49-F238E27FC236}">
                <a16:creationId xmlns:a16="http://schemas.microsoft.com/office/drawing/2014/main" id="{2A10812D-4C24-47A0-C59E-149D597E3639}"/>
              </a:ext>
            </a:extLst>
          </p:cNvPr>
          <p:cNvSpPr>
            <a:spLocks noGrp="1"/>
          </p:cNvSpPr>
          <p:nvPr>
            <p:ph type="sldNum" sz="quarter" idx="10"/>
          </p:nvPr>
        </p:nvSpPr>
        <p:spPr>
          <a:xfrm>
            <a:off x="11125200" y="6489700"/>
            <a:ext cx="1001713" cy="365125"/>
          </a:xfrm>
        </p:spPr>
        <p:txBody>
          <a:bodyPr/>
          <a:lstStyle/>
          <a:p>
            <a:fld id="{577384D0-4913-47B1-A968-1279322408A8}" type="slidenum">
              <a:rPr lang="en-BE" noProof="0" smtClean="0"/>
              <a:pPr/>
              <a:t>12</a:t>
            </a:fld>
            <a:endParaRPr lang="en-BE" noProof="0" dirty="0"/>
          </a:p>
        </p:txBody>
      </p:sp>
    </p:spTree>
    <p:extLst>
      <p:ext uri="{BB962C8B-B14F-4D97-AF65-F5344CB8AC3E}">
        <p14:creationId xmlns:p14="http://schemas.microsoft.com/office/powerpoint/2010/main" val="2659200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380BB-3F83-7A06-9D5B-E9A755956C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3357E4-B298-DE61-D234-53DAF81BC6E5}"/>
              </a:ext>
            </a:extLst>
          </p:cNvPr>
          <p:cNvSpPr>
            <a:spLocks noGrp="1"/>
          </p:cNvSpPr>
          <p:nvPr>
            <p:ph type="title"/>
          </p:nvPr>
        </p:nvSpPr>
        <p:spPr/>
        <p:txBody>
          <a:bodyPr/>
          <a:lstStyle/>
          <a:p>
            <a:r>
              <a:rPr lang="en-BE" noProof="0" dirty="0"/>
              <a:t>European Health Data Space</a:t>
            </a:r>
          </a:p>
        </p:txBody>
      </p:sp>
      <p:sp>
        <p:nvSpPr>
          <p:cNvPr id="3" name="Content Placeholder 2">
            <a:extLst>
              <a:ext uri="{FF2B5EF4-FFF2-40B4-BE49-F238E27FC236}">
                <a16:creationId xmlns:a16="http://schemas.microsoft.com/office/drawing/2014/main" id="{05DBE3FF-C3C3-7440-B459-F0F6FDCED928}"/>
              </a:ext>
            </a:extLst>
          </p:cNvPr>
          <p:cNvSpPr>
            <a:spLocks noGrp="1"/>
          </p:cNvSpPr>
          <p:nvPr>
            <p:ph idx="1"/>
          </p:nvPr>
        </p:nvSpPr>
        <p:spPr/>
        <p:txBody>
          <a:bodyPr/>
          <a:lstStyle/>
          <a:p>
            <a:pPr>
              <a:defRPr/>
            </a:pPr>
            <a:r>
              <a:rPr lang="en-BE" noProof="0" dirty="0"/>
              <a:t>Regulation </a:t>
            </a:r>
            <a:r>
              <a:rPr lang="en-BE" b="1" noProof="0" dirty="0"/>
              <a:t>(EU) 2025/327</a:t>
            </a:r>
            <a:r>
              <a:rPr lang="en-BE" noProof="0" dirty="0"/>
              <a:t> </a:t>
            </a:r>
            <a:r>
              <a:rPr lang="en-BE" noProof="0" dirty="0">
                <a:latin typeface="Aptos"/>
                <a:ea typeface="Aptos"/>
                <a:cs typeface="Times New Roman" panose="02020603050405020304" pitchFamily="18" charset="0"/>
                <a:hlinkClick r:id="rId2"/>
              </a:rPr>
              <a:t>https://eur-lex.europa.eu/eli/reg/2025/327/oj/eng</a:t>
            </a:r>
            <a:endParaRPr lang="en-BE" noProof="0" dirty="0">
              <a:latin typeface="Aptos"/>
              <a:ea typeface="Aptos"/>
              <a:cs typeface="Times New Roman" panose="02020603050405020304" pitchFamily="18" charset="0"/>
            </a:endParaRPr>
          </a:p>
          <a:p>
            <a:pPr>
              <a:defRPr/>
            </a:pPr>
            <a:endParaRPr lang="en-BE" noProof="0" dirty="0">
              <a:latin typeface="Aptos"/>
              <a:ea typeface="Aptos"/>
              <a:cs typeface="Times New Roman" panose="02020603050405020304" pitchFamily="18" charset="0"/>
            </a:endParaRPr>
          </a:p>
          <a:p>
            <a:pPr>
              <a:defRPr/>
            </a:pPr>
            <a:r>
              <a:rPr lang="en-BE" noProof="0" dirty="0">
                <a:latin typeface="Aptos"/>
                <a:ea typeface="Aptos"/>
                <a:cs typeface="Times New Roman" panose="02020603050405020304" pitchFamily="18" charset="0"/>
              </a:rPr>
              <a:t>main objectives</a:t>
            </a:r>
          </a:p>
          <a:p>
            <a:pPr lvl="1">
              <a:defRPr/>
            </a:pPr>
            <a:r>
              <a:rPr lang="en-BE" noProof="0" dirty="0">
                <a:latin typeface="Aptos"/>
                <a:ea typeface="Aptos"/>
                <a:cs typeface="Times New Roman" panose="02020603050405020304" pitchFamily="18" charset="0"/>
              </a:rPr>
              <a:t>empower citizens by better access &amp; control over their health across Member States (</a:t>
            </a:r>
            <a:r>
              <a:rPr lang="en-BE" b="1" noProof="0" dirty="0">
                <a:latin typeface="Aptos"/>
                <a:ea typeface="Aptos"/>
                <a:cs typeface="Times New Roman" panose="02020603050405020304" pitchFamily="18" charset="0"/>
              </a:rPr>
              <a:t>primary use</a:t>
            </a:r>
            <a:r>
              <a:rPr lang="en-BE" noProof="0" dirty="0">
                <a:latin typeface="Aptos"/>
                <a:ea typeface="Aptos"/>
                <a:cs typeface="Times New Roman" panose="02020603050405020304" pitchFamily="18" charset="0"/>
              </a:rPr>
              <a:t>)</a:t>
            </a:r>
          </a:p>
          <a:p>
            <a:pPr lvl="1">
              <a:defRPr/>
            </a:pPr>
            <a:r>
              <a:rPr lang="en-BE" noProof="0" dirty="0">
                <a:latin typeface="Aptos"/>
                <a:ea typeface="Aptos"/>
                <a:cs typeface="Times New Roman" panose="02020603050405020304" pitchFamily="18" charset="0"/>
              </a:rPr>
              <a:t>enable reuse of health data (anonymised/pseudonymised) for research, policymaking, innovation &amp; public health (</a:t>
            </a:r>
            <a:r>
              <a:rPr lang="en-BE" b="1" noProof="0" dirty="0">
                <a:latin typeface="Aptos"/>
                <a:ea typeface="Aptos"/>
                <a:cs typeface="Times New Roman" panose="02020603050405020304" pitchFamily="18" charset="0"/>
              </a:rPr>
              <a:t>secondary use</a:t>
            </a:r>
            <a:r>
              <a:rPr lang="en-BE" noProof="0" dirty="0">
                <a:latin typeface="Aptos"/>
                <a:ea typeface="Aptos"/>
                <a:cs typeface="Times New Roman" panose="02020603050405020304" pitchFamily="18" charset="0"/>
              </a:rPr>
              <a:t>)</a:t>
            </a:r>
          </a:p>
          <a:p>
            <a:pPr lvl="1">
              <a:defRPr/>
            </a:pPr>
            <a:r>
              <a:rPr lang="en-BE" noProof="0" dirty="0">
                <a:latin typeface="Aptos"/>
                <a:ea typeface="Aptos"/>
                <a:cs typeface="Times New Roman" panose="02020603050405020304" pitchFamily="18" charset="0"/>
              </a:rPr>
              <a:t>ensure </a:t>
            </a:r>
            <a:r>
              <a:rPr lang="en-BE" b="1" noProof="0" dirty="0">
                <a:latin typeface="Aptos"/>
                <a:ea typeface="Aptos"/>
                <a:cs typeface="Times New Roman" panose="02020603050405020304" pitchFamily="18" charset="0"/>
              </a:rPr>
              <a:t>interoperability</a:t>
            </a:r>
            <a:r>
              <a:rPr lang="en-BE" noProof="0" dirty="0">
                <a:latin typeface="Aptos"/>
                <a:ea typeface="Aptos"/>
                <a:cs typeface="Times New Roman" panose="02020603050405020304" pitchFamily="18" charset="0"/>
              </a:rPr>
              <a:t>: common standards for electronic health records, data formats and secure exchange</a:t>
            </a:r>
          </a:p>
          <a:p>
            <a:pPr>
              <a:defRPr/>
            </a:pPr>
            <a:endParaRPr lang="en-BE" noProof="0" dirty="0">
              <a:latin typeface="Aptos"/>
              <a:ea typeface="Aptos"/>
              <a:cs typeface="Times New Roman" panose="02020603050405020304" pitchFamily="18" charset="0"/>
            </a:endParaRPr>
          </a:p>
          <a:p>
            <a:pPr>
              <a:defRPr/>
            </a:pPr>
            <a:r>
              <a:rPr lang="en-BE" noProof="0" dirty="0">
                <a:latin typeface="Aptos"/>
                <a:ea typeface="Aptos"/>
                <a:cs typeface="Times New Roman" panose="02020603050405020304" pitchFamily="18" charset="0"/>
              </a:rPr>
              <a:t>phased rollout </a:t>
            </a:r>
          </a:p>
          <a:p>
            <a:pPr lvl="1">
              <a:defRPr/>
            </a:pPr>
            <a:r>
              <a:rPr lang="en-BE" noProof="0" dirty="0">
                <a:latin typeface="Aptos"/>
                <a:ea typeface="Aptos"/>
                <a:cs typeface="Times New Roman" panose="02020603050405020304" pitchFamily="18" charset="0"/>
              </a:rPr>
              <a:t>2029: first 3 data types (</a:t>
            </a:r>
            <a:r>
              <a:rPr lang="en-BE" dirty="0">
                <a:solidFill>
                  <a:srgbClr val="00002E"/>
                </a:solidFill>
                <a:latin typeface="Inter"/>
                <a:ea typeface="Aptos"/>
                <a:cs typeface="Times New Roman" panose="02020603050405020304" pitchFamily="18" charset="0"/>
              </a:rPr>
              <a:t>p</a:t>
            </a:r>
            <a:r>
              <a:rPr lang="en-BE" noProof="0" dirty="0" err="1">
                <a:solidFill>
                  <a:srgbClr val="00002E"/>
                </a:solidFill>
                <a:latin typeface="Inter"/>
              </a:rPr>
              <a:t>atient</a:t>
            </a:r>
            <a:r>
              <a:rPr lang="en-BE" noProof="0" dirty="0">
                <a:solidFill>
                  <a:srgbClr val="00002E"/>
                </a:solidFill>
                <a:latin typeface="Inter"/>
              </a:rPr>
              <a:t> </a:t>
            </a:r>
            <a:r>
              <a:rPr lang="en-BE" dirty="0">
                <a:solidFill>
                  <a:srgbClr val="00002E"/>
                </a:solidFill>
                <a:latin typeface="Inter"/>
              </a:rPr>
              <a:t>s</a:t>
            </a:r>
            <a:r>
              <a:rPr lang="en-BE" noProof="0" dirty="0" err="1">
                <a:solidFill>
                  <a:srgbClr val="00002E"/>
                </a:solidFill>
                <a:latin typeface="Inter"/>
              </a:rPr>
              <a:t>ummaries</a:t>
            </a:r>
            <a:r>
              <a:rPr lang="en-BE" noProof="0" dirty="0">
                <a:solidFill>
                  <a:srgbClr val="00002E"/>
                </a:solidFill>
                <a:latin typeface="Inter"/>
              </a:rPr>
              <a:t>, ePrescriptions/eDispensations)</a:t>
            </a:r>
          </a:p>
          <a:p>
            <a:pPr lvl="1">
              <a:defRPr/>
            </a:pPr>
            <a:r>
              <a:rPr lang="en-BE" noProof="0" dirty="0">
                <a:latin typeface="Aptos"/>
                <a:ea typeface="Aptos"/>
                <a:cs typeface="Times New Roman" panose="02020603050405020304" pitchFamily="18" charset="0"/>
              </a:rPr>
              <a:t>2031: </a:t>
            </a:r>
            <a:r>
              <a:rPr lang="en-BE" dirty="0">
                <a:latin typeface="Aptos"/>
                <a:ea typeface="Aptos"/>
                <a:cs typeface="Times New Roman" panose="02020603050405020304" pitchFamily="18" charset="0"/>
              </a:rPr>
              <a:t>3 more data types (clinical lab results, medical imaging results, discharge letters)</a:t>
            </a:r>
            <a:endParaRPr lang="en-BE" noProof="0" dirty="0">
              <a:latin typeface="Aptos"/>
              <a:ea typeface="Aptos"/>
              <a:cs typeface="Times New Roman" panose="02020603050405020304" pitchFamily="18" charset="0"/>
            </a:endParaRPr>
          </a:p>
          <a:p>
            <a:endParaRPr lang="en-BE" noProof="0" dirty="0"/>
          </a:p>
        </p:txBody>
      </p:sp>
      <p:sp>
        <p:nvSpPr>
          <p:cNvPr id="4" name="Slide Number Placeholder 3">
            <a:extLst>
              <a:ext uri="{FF2B5EF4-FFF2-40B4-BE49-F238E27FC236}">
                <a16:creationId xmlns:a16="http://schemas.microsoft.com/office/drawing/2014/main" id="{47455AB9-710B-106B-330F-EEC0C7238D9B}"/>
              </a:ext>
            </a:extLst>
          </p:cNvPr>
          <p:cNvSpPr>
            <a:spLocks noGrp="1"/>
          </p:cNvSpPr>
          <p:nvPr>
            <p:ph type="sldNum" sz="quarter" idx="10"/>
          </p:nvPr>
        </p:nvSpPr>
        <p:spPr/>
        <p:txBody>
          <a:bodyPr/>
          <a:lstStyle/>
          <a:p>
            <a:pPr>
              <a:defRPr/>
            </a:pPr>
            <a:fld id="{577384D0-4913-47B1-A968-1279322408A8}" type="slidenum">
              <a:rPr lang="en-BE" noProof="0" smtClean="0"/>
              <a:pPr>
                <a:defRPr/>
              </a:pPr>
              <a:t>13</a:t>
            </a:fld>
            <a:endParaRPr lang="en-BE" noProof="0" dirty="0"/>
          </a:p>
        </p:txBody>
      </p:sp>
    </p:spTree>
    <p:extLst>
      <p:ext uri="{BB962C8B-B14F-4D97-AF65-F5344CB8AC3E}">
        <p14:creationId xmlns:p14="http://schemas.microsoft.com/office/powerpoint/2010/main" val="2924837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F2B0-6551-66E6-8C78-3D665486116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5D7BDD4-95B0-FD74-292F-A7E558700379}"/>
              </a:ext>
            </a:extLst>
          </p:cNvPr>
          <p:cNvSpPr>
            <a:spLocks noGrp="1"/>
          </p:cNvSpPr>
          <p:nvPr>
            <p:ph type="ctrTitle"/>
          </p:nvPr>
        </p:nvSpPr>
        <p:spPr>
          <a:xfrm>
            <a:off x="573088" y="1662113"/>
            <a:ext cx="11045825" cy="2308225"/>
          </a:xfrm>
        </p:spPr>
        <p:txBody>
          <a:bodyPr/>
          <a:lstStyle/>
          <a:p>
            <a:pPr>
              <a:defRPr/>
            </a:pPr>
            <a:r>
              <a:rPr lang="en-BE" sz="6600" noProof="0" dirty="0"/>
              <a:t>Ways to move forward</a:t>
            </a:r>
          </a:p>
        </p:txBody>
      </p:sp>
      <p:sp>
        <p:nvSpPr>
          <p:cNvPr id="56323" name="Tijdelijke aanduiding voor dianummer 1">
            <a:extLst>
              <a:ext uri="{FF2B5EF4-FFF2-40B4-BE49-F238E27FC236}">
                <a16:creationId xmlns:a16="http://schemas.microsoft.com/office/drawing/2014/main" id="{1CAD0EB4-4346-B01E-800A-D1409C26A586}"/>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61932CA-A4F6-4074-A31C-88C2C2D25943}" type="slidenum">
              <a:rPr lang="en-BE" sz="1000" noProof="0" smtClean="0">
                <a:solidFill>
                  <a:srgbClr val="7F7F7F"/>
                </a:solidFill>
              </a:rPr>
              <a:pPr>
                <a:spcBef>
                  <a:spcPct val="0"/>
                </a:spcBef>
                <a:buFontTx/>
                <a:buNone/>
              </a:pPr>
              <a:t>14</a:t>
            </a:fld>
            <a:endParaRPr lang="en-BE" sz="1000" noProof="0" dirty="0">
              <a:solidFill>
                <a:srgbClr val="7F7F7F"/>
              </a:solidFill>
            </a:endParaRPr>
          </a:p>
        </p:txBody>
      </p:sp>
    </p:spTree>
    <p:extLst>
      <p:ext uri="{BB962C8B-B14F-4D97-AF65-F5344CB8AC3E}">
        <p14:creationId xmlns:p14="http://schemas.microsoft.com/office/powerpoint/2010/main" val="2992572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748F68B7-6AFB-F1BD-4E40-C63368E358C2}"/>
              </a:ext>
            </a:extLst>
          </p:cNvPr>
          <p:cNvSpPr>
            <a:spLocks noGrp="1"/>
          </p:cNvSpPr>
          <p:nvPr>
            <p:ph type="title"/>
          </p:nvPr>
        </p:nvSpPr>
        <p:spPr/>
        <p:txBody>
          <a:bodyPr/>
          <a:lstStyle/>
          <a:p>
            <a:r>
              <a:rPr lang="en-BE" dirty="0"/>
              <a:t>Some e</a:t>
            </a:r>
            <a:r>
              <a:rPr lang="en-BE" noProof="0" dirty="0" err="1"/>
              <a:t>xpectations</a:t>
            </a:r>
            <a:r>
              <a:rPr lang="en-BE" noProof="0" dirty="0"/>
              <a:t> of EU-citizens</a:t>
            </a:r>
          </a:p>
        </p:txBody>
      </p:sp>
      <p:sp>
        <p:nvSpPr>
          <p:cNvPr id="6147" name="Content Placeholder 2">
            <a:extLst>
              <a:ext uri="{FF2B5EF4-FFF2-40B4-BE49-F238E27FC236}">
                <a16:creationId xmlns:a16="http://schemas.microsoft.com/office/drawing/2014/main" id="{28CC5A1D-4596-EA35-A865-2E09856A5F3F}"/>
              </a:ext>
            </a:extLst>
          </p:cNvPr>
          <p:cNvSpPr>
            <a:spLocks noGrp="1"/>
          </p:cNvSpPr>
          <p:nvPr>
            <p:ph idx="1"/>
          </p:nvPr>
        </p:nvSpPr>
        <p:spPr/>
        <p:txBody>
          <a:bodyPr/>
          <a:lstStyle/>
          <a:p>
            <a:r>
              <a:rPr lang="en-BE" b="1" noProof="0" dirty="0"/>
              <a:t>I can prove my insurance status any time, any place</a:t>
            </a:r>
          </a:p>
          <a:p>
            <a:pPr lvl="1"/>
            <a:r>
              <a:rPr lang="en-BE" noProof="0" dirty="0"/>
              <a:t>citizens traveling to another EU Member State must be able to attest their insurance status to benefit from health care at the same rate as they were insured in the country of stay, even in absence of the physical card</a:t>
            </a:r>
          </a:p>
          <a:p>
            <a:r>
              <a:rPr lang="en-BE" b="1" noProof="0" dirty="0"/>
              <a:t>my medical prescriptions should be valid everywhere</a:t>
            </a:r>
          </a:p>
          <a:p>
            <a:pPr lvl="1"/>
            <a:r>
              <a:rPr lang="en-BE" noProof="0" dirty="0"/>
              <a:t>access to digital prescriptions and recognition of prescriptions in another Member State</a:t>
            </a:r>
          </a:p>
          <a:p>
            <a:r>
              <a:rPr lang="en-BE" b="1" dirty="0"/>
              <a:t>health care providers </a:t>
            </a:r>
            <a:r>
              <a:rPr lang="en-BE" b="1" noProof="0" dirty="0"/>
              <a:t>abroad should know my essentials</a:t>
            </a:r>
          </a:p>
          <a:p>
            <a:pPr lvl="1"/>
            <a:r>
              <a:rPr lang="en-BE" noProof="0" dirty="0"/>
              <a:t>secure sharing of essential health records (e.g. patient summaries, allergies, test results) for continuity of care across Member States</a:t>
            </a:r>
          </a:p>
          <a:p>
            <a:r>
              <a:rPr lang="en-BE" b="1" noProof="0" dirty="0"/>
              <a:t>systems should just work</a:t>
            </a:r>
          </a:p>
          <a:p>
            <a:pPr lvl="1"/>
            <a:r>
              <a:rPr lang="en-BE" noProof="0" dirty="0"/>
              <a:t>systems must support seamless verification and data exchange between Member States</a:t>
            </a:r>
          </a:p>
          <a:p>
            <a:r>
              <a:rPr lang="en-BE" b="1" noProof="0" dirty="0"/>
              <a:t>quickly, without any paperwork and in an integrated way</a:t>
            </a:r>
          </a:p>
          <a:p>
            <a:pPr lvl="1"/>
            <a:r>
              <a:rPr lang="en-BE" noProof="0" dirty="0"/>
              <a:t>reduce administrative burden for the citizen</a:t>
            </a:r>
          </a:p>
          <a:p>
            <a:endParaRPr lang="en-BE" noProof="0" dirty="0"/>
          </a:p>
          <a:p>
            <a:pPr lvl="1"/>
            <a:endParaRPr lang="en-BE" noProof="0" dirty="0"/>
          </a:p>
          <a:p>
            <a:endParaRPr lang="en-BE" noProof="0" dirty="0"/>
          </a:p>
        </p:txBody>
      </p:sp>
      <p:sp>
        <p:nvSpPr>
          <p:cNvPr id="2" name="Slide Number Placeholder 1">
            <a:extLst>
              <a:ext uri="{FF2B5EF4-FFF2-40B4-BE49-F238E27FC236}">
                <a16:creationId xmlns:a16="http://schemas.microsoft.com/office/drawing/2014/main" id="{88A9029B-58C2-BCBF-3451-60A714347799}"/>
              </a:ext>
            </a:extLst>
          </p:cNvPr>
          <p:cNvSpPr>
            <a:spLocks noGrp="1"/>
          </p:cNvSpPr>
          <p:nvPr>
            <p:ph type="sldNum" sz="quarter" idx="10"/>
          </p:nvPr>
        </p:nvSpPr>
        <p:spPr/>
        <p:txBody>
          <a:bodyPr/>
          <a:lstStyle/>
          <a:p>
            <a:pPr>
              <a:defRPr/>
            </a:pPr>
            <a:fld id="{577384D0-4913-47B1-A968-1279322408A8}" type="slidenum">
              <a:rPr lang="en-GB" altLang="en-US" smtClean="0"/>
              <a:pPr>
                <a:defRPr/>
              </a:pPr>
              <a:t>15</a:t>
            </a:fld>
            <a:endParaRPr lang="en-GB"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D9D62A7F-1E28-1CA0-2729-6B29D8F8D0C9}"/>
              </a:ext>
            </a:extLst>
          </p:cNvPr>
          <p:cNvSpPr>
            <a:spLocks noGrp="1"/>
          </p:cNvSpPr>
          <p:nvPr>
            <p:ph type="title"/>
          </p:nvPr>
        </p:nvSpPr>
        <p:spPr>
          <a:xfrm>
            <a:off x="623392" y="188640"/>
            <a:ext cx="10972800" cy="922114"/>
          </a:xfrm>
        </p:spPr>
        <p:txBody>
          <a:bodyPr/>
          <a:lstStyle/>
          <a:p>
            <a:r>
              <a:rPr lang="en-BE" noProof="0" dirty="0"/>
              <a:t>Meeting EU-citizens’ expectations</a:t>
            </a:r>
          </a:p>
        </p:txBody>
      </p:sp>
      <p:sp>
        <p:nvSpPr>
          <p:cNvPr id="3" name="Content Placeholder 2">
            <a:extLst>
              <a:ext uri="{FF2B5EF4-FFF2-40B4-BE49-F238E27FC236}">
                <a16:creationId xmlns:a16="http://schemas.microsoft.com/office/drawing/2014/main" id="{54286ED0-3158-2F82-BA64-30A933768026}"/>
              </a:ext>
            </a:extLst>
          </p:cNvPr>
          <p:cNvSpPr>
            <a:spLocks noGrp="1"/>
          </p:cNvSpPr>
          <p:nvPr>
            <p:ph idx="1"/>
          </p:nvPr>
        </p:nvSpPr>
        <p:spPr>
          <a:xfrm>
            <a:off x="609600" y="1196752"/>
            <a:ext cx="10972800" cy="5112568"/>
          </a:xfrm>
        </p:spPr>
        <p:txBody>
          <a:bodyPr>
            <a:normAutofit/>
          </a:bodyPr>
          <a:lstStyle/>
          <a:p>
            <a:r>
              <a:rPr lang="en-BE" b="1" noProof="0" dirty="0"/>
              <a:t>disclosure of authentical sources across Member States</a:t>
            </a:r>
          </a:p>
          <a:p>
            <a:pPr lvl="1"/>
            <a:r>
              <a:rPr lang="en-BE" noProof="0" dirty="0"/>
              <a:t>online consultation &amp; verification in authentical sources of Member State of residence by service provider (e.g. health </a:t>
            </a:r>
            <a:r>
              <a:rPr lang="en-BE" dirty="0"/>
              <a:t>c</a:t>
            </a:r>
            <a:r>
              <a:rPr lang="en-BE" noProof="0" dirty="0"/>
              <a:t>are </a:t>
            </a:r>
            <a:r>
              <a:rPr lang="en-BE" dirty="0"/>
              <a:t>p</a:t>
            </a:r>
            <a:r>
              <a:rPr lang="en-BE" noProof="0" dirty="0" err="1"/>
              <a:t>rovider</a:t>
            </a:r>
            <a:r>
              <a:rPr lang="en-BE" noProof="0" dirty="0"/>
              <a:t>) in Member State of stay</a:t>
            </a:r>
          </a:p>
          <a:p>
            <a:pPr lvl="1"/>
            <a:r>
              <a:rPr lang="en-BE" noProof="0" dirty="0"/>
              <a:t>best approach levering trusted sources and avoiding citizens’ burden</a:t>
            </a:r>
          </a:p>
          <a:p>
            <a:pPr lvl="1"/>
            <a:r>
              <a:rPr lang="en-BE" noProof="0" dirty="0"/>
              <a:t>not realistic in short or even medium term</a:t>
            </a:r>
          </a:p>
          <a:p>
            <a:r>
              <a:rPr lang="en-BE" b="1" noProof="0" dirty="0"/>
              <a:t>second best: use of EUDI wallet</a:t>
            </a:r>
          </a:p>
          <a:p>
            <a:pPr lvl="1"/>
            <a:r>
              <a:rPr lang="en-BE" noProof="0" dirty="0"/>
              <a:t>completed large scale pilots on EHIC &amp; PDA1 </a:t>
            </a:r>
            <a:r>
              <a:rPr lang="en-BE" noProof="0" dirty="0">
                <a:hlinkClick r:id="rId2"/>
              </a:rPr>
              <a:t>https://www.dc4eu.eu/</a:t>
            </a:r>
            <a:r>
              <a:rPr lang="en-BE" noProof="0" dirty="0"/>
              <a:t> </a:t>
            </a:r>
          </a:p>
          <a:p>
            <a:pPr lvl="1"/>
            <a:r>
              <a:rPr lang="en-BE" noProof="0" dirty="0"/>
              <a:t>EBSI based solution by VECTOR </a:t>
            </a:r>
            <a:r>
              <a:rPr lang="en-BE" noProof="0" dirty="0">
                <a:hlinkClick r:id="rId3"/>
              </a:rPr>
              <a:t>https://www.ebsi-vector.eu/en/</a:t>
            </a:r>
            <a:endParaRPr lang="en-BE" noProof="0" dirty="0"/>
          </a:p>
          <a:p>
            <a:pPr lvl="1"/>
            <a:r>
              <a:rPr lang="en-BE" noProof="0" dirty="0"/>
              <a:t>ePrescription</a:t>
            </a:r>
          </a:p>
          <a:p>
            <a:pPr lvl="2"/>
            <a:r>
              <a:rPr lang="en-BE" noProof="0" dirty="0"/>
              <a:t>POTENTIAL </a:t>
            </a:r>
            <a:r>
              <a:rPr lang="en-BE" noProof="0" dirty="0">
                <a:hlinkClick r:id="rId4"/>
              </a:rPr>
              <a:t>https://www.digital-identity-wallet.eu/</a:t>
            </a:r>
            <a:endParaRPr lang="en-BE" noProof="0" dirty="0"/>
          </a:p>
          <a:p>
            <a:pPr lvl="2"/>
            <a:r>
              <a:rPr lang="en-BE" noProof="0" dirty="0"/>
              <a:t>myHealth at myHands </a:t>
            </a:r>
            <a:r>
              <a:rPr lang="en-BE" noProof="0" dirty="0">
                <a:hlinkClick r:id="rId5"/>
              </a:rPr>
              <a:t>https://myhealthmyhands.eu/</a:t>
            </a:r>
            <a:endParaRPr lang="en-BE" noProof="0" dirty="0"/>
          </a:p>
          <a:p>
            <a:pPr lvl="1"/>
            <a:r>
              <a:rPr lang="en-BE" noProof="0" dirty="0"/>
              <a:t>European Social Security Pass (</a:t>
            </a:r>
            <a:r>
              <a:rPr lang="en-BE" b="1" noProof="0" dirty="0"/>
              <a:t>ESSPASS</a:t>
            </a:r>
            <a:r>
              <a:rPr lang="en-BE" noProof="0" dirty="0"/>
              <a:t>): expands on earlier pilots and proof-of-concept projects to digitise European social security documents (like the EHIC &amp; PDA1) for cross-border verification via the EUDI Wallet</a:t>
            </a:r>
          </a:p>
          <a:p>
            <a:pPr lvl="1"/>
            <a:endParaRPr lang="en-BE" noProof="0" dirty="0"/>
          </a:p>
          <a:p>
            <a:endParaRPr lang="en-BE" noProof="0" dirty="0"/>
          </a:p>
          <a:p>
            <a:endParaRPr lang="en-BE" noProof="0" dirty="0"/>
          </a:p>
          <a:p>
            <a:pPr lvl="1"/>
            <a:endParaRPr lang="en-BE" noProof="0" dirty="0"/>
          </a:p>
          <a:p>
            <a:endParaRPr lang="en-BE" noProof="0" dirty="0"/>
          </a:p>
        </p:txBody>
      </p:sp>
      <p:sp>
        <p:nvSpPr>
          <p:cNvPr id="2" name="Slide Number Placeholder 1">
            <a:extLst>
              <a:ext uri="{FF2B5EF4-FFF2-40B4-BE49-F238E27FC236}">
                <a16:creationId xmlns:a16="http://schemas.microsoft.com/office/drawing/2014/main" id="{AE6C9DBD-A102-365C-3382-EA382A65DB52}"/>
              </a:ext>
            </a:extLst>
          </p:cNvPr>
          <p:cNvSpPr>
            <a:spLocks noGrp="1"/>
          </p:cNvSpPr>
          <p:nvPr>
            <p:ph type="sldNum" sz="quarter" idx="10"/>
          </p:nvPr>
        </p:nvSpPr>
        <p:spPr/>
        <p:txBody>
          <a:bodyPr/>
          <a:lstStyle/>
          <a:p>
            <a:pPr>
              <a:defRPr/>
            </a:pPr>
            <a:fld id="{577384D0-4913-47B1-A968-1279322408A8}" type="slidenum">
              <a:rPr lang="en-GB" altLang="en-US" smtClean="0"/>
              <a:pPr>
                <a:defRPr/>
              </a:pPr>
              <a:t>16</a:t>
            </a:fld>
            <a:endParaRPr lang="en-GB"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159CE877-B8CF-EBE6-B192-A101E968CD49}"/>
              </a:ext>
            </a:extLst>
          </p:cNvPr>
          <p:cNvSpPr>
            <a:spLocks noGrp="1"/>
          </p:cNvSpPr>
          <p:nvPr>
            <p:ph type="title"/>
          </p:nvPr>
        </p:nvSpPr>
        <p:spPr>
          <a:xfrm>
            <a:off x="623392" y="188640"/>
            <a:ext cx="10972800" cy="922114"/>
          </a:xfrm>
        </p:spPr>
        <p:txBody>
          <a:bodyPr/>
          <a:lstStyle/>
          <a:p>
            <a:r>
              <a:rPr lang="en-BE" noProof="0" dirty="0"/>
              <a:t>Meeting EU-citizens’ expectations</a:t>
            </a:r>
          </a:p>
        </p:txBody>
      </p:sp>
      <p:sp>
        <p:nvSpPr>
          <p:cNvPr id="3" name="Content Placeholder 2">
            <a:extLst>
              <a:ext uri="{FF2B5EF4-FFF2-40B4-BE49-F238E27FC236}">
                <a16:creationId xmlns:a16="http://schemas.microsoft.com/office/drawing/2014/main" id="{8D4D7FCE-1157-CA65-A0A5-0484EF67F127}"/>
              </a:ext>
            </a:extLst>
          </p:cNvPr>
          <p:cNvSpPr>
            <a:spLocks noGrp="1"/>
          </p:cNvSpPr>
          <p:nvPr>
            <p:ph idx="1"/>
          </p:nvPr>
        </p:nvSpPr>
        <p:spPr>
          <a:xfrm>
            <a:off x="609600" y="1196752"/>
            <a:ext cx="10972800" cy="5112568"/>
          </a:xfrm>
        </p:spPr>
        <p:txBody>
          <a:bodyPr>
            <a:normAutofit/>
          </a:bodyPr>
          <a:lstStyle/>
          <a:p>
            <a:r>
              <a:rPr lang="en-BE" b="1" dirty="0"/>
              <a:t>additional:</a:t>
            </a:r>
            <a:r>
              <a:rPr lang="en-BE" b="1" noProof="0" dirty="0"/>
              <a:t> easy-to-implement solution for electronic attestation of attributes</a:t>
            </a:r>
          </a:p>
          <a:p>
            <a:pPr lvl="1"/>
            <a:r>
              <a:rPr lang="en-BE" noProof="0" dirty="0"/>
              <a:t>PDF-document + QR-code as proposed by the Ad-hoc group on the digitalisation of the European Health Insurance Card</a:t>
            </a:r>
          </a:p>
          <a:p>
            <a:pPr lvl="1"/>
            <a:r>
              <a:rPr lang="en-BE" noProof="0" dirty="0"/>
              <a:t>inclusive solution as not every citizen will use the EUDI wallet</a:t>
            </a:r>
          </a:p>
          <a:p>
            <a:pPr lvl="1"/>
            <a:r>
              <a:rPr lang="en-BE" noProof="0" dirty="0"/>
              <a:t>sustainable solution replacing paper/plastic documents</a:t>
            </a:r>
          </a:p>
          <a:p>
            <a:pPr lvl="1"/>
            <a:r>
              <a:rPr lang="en-BE" noProof="0" dirty="0"/>
              <a:t>reusable solution for other use cases</a:t>
            </a:r>
          </a:p>
          <a:p>
            <a:pPr lvl="2"/>
            <a:r>
              <a:rPr lang="en-BE" noProof="0" dirty="0"/>
              <a:t>same technical solution as EU Digital Covid Certificates used during COVID-19 pandemic to facilitate free movement (over 2.3 billion certificates) </a:t>
            </a:r>
            <a:r>
              <a:rPr lang="en-BE" noProof="0" dirty="0">
                <a:hlinkClick r:id="rId2"/>
              </a:rPr>
              <a:t>EU Digital COVID Certificate - European Commission</a:t>
            </a:r>
            <a:endParaRPr lang="en-BE" noProof="0" dirty="0"/>
          </a:p>
          <a:p>
            <a:pPr lvl="2"/>
            <a:r>
              <a:rPr lang="en-BE" noProof="0" dirty="0"/>
              <a:t>trust infrastructure embedded within the Global Digital Health Certification Network of the WHO and recommended by the EC </a:t>
            </a:r>
            <a:r>
              <a:rPr lang="en-BE" noProof="0" dirty="0">
                <a:hlinkClick r:id="rId3"/>
              </a:rPr>
              <a:t>https://eur-lex.europa.eu/legal-content/EN/TXT/?uri=CELEX:32023H1339</a:t>
            </a:r>
            <a:endParaRPr lang="en-BE" noProof="0" dirty="0"/>
          </a:p>
          <a:p>
            <a:pPr lvl="1"/>
            <a:r>
              <a:rPr lang="en-BE" noProof="0" dirty="0"/>
              <a:t>proof of concept: Provisional Replacement Certificate of the European Health Insurance Card (ePRC/eEHIC) </a:t>
            </a:r>
          </a:p>
          <a:p>
            <a:pPr lvl="1"/>
            <a:endParaRPr lang="en-BE" noProof="0" dirty="0"/>
          </a:p>
          <a:p>
            <a:endParaRPr lang="en-BE" noProof="0" dirty="0"/>
          </a:p>
          <a:p>
            <a:pPr lvl="1"/>
            <a:endParaRPr lang="en-BE" noProof="0" dirty="0"/>
          </a:p>
          <a:p>
            <a:endParaRPr lang="en-BE" noProof="0" dirty="0"/>
          </a:p>
        </p:txBody>
      </p:sp>
      <p:sp>
        <p:nvSpPr>
          <p:cNvPr id="2" name="Slide Number Placeholder 1">
            <a:extLst>
              <a:ext uri="{FF2B5EF4-FFF2-40B4-BE49-F238E27FC236}">
                <a16:creationId xmlns:a16="http://schemas.microsoft.com/office/drawing/2014/main" id="{F17154BD-8282-5EF2-EA17-D0FE7B1297C3}"/>
              </a:ext>
            </a:extLst>
          </p:cNvPr>
          <p:cNvSpPr>
            <a:spLocks noGrp="1"/>
          </p:cNvSpPr>
          <p:nvPr>
            <p:ph type="sldNum" sz="quarter" idx="10"/>
          </p:nvPr>
        </p:nvSpPr>
        <p:spPr/>
        <p:txBody>
          <a:bodyPr/>
          <a:lstStyle/>
          <a:p>
            <a:pPr>
              <a:defRPr/>
            </a:pPr>
            <a:fld id="{577384D0-4913-47B1-A968-1279322408A8}" type="slidenum">
              <a:rPr lang="en-GB" altLang="en-US" smtClean="0"/>
              <a:pPr>
                <a:defRPr/>
              </a:pPr>
              <a:t>17</a:t>
            </a:fld>
            <a:endParaRPr lang="en-GB"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15172AA7-BF88-33C8-BDBA-85CEB14DCC7C}"/>
              </a:ext>
            </a:extLst>
          </p:cNvPr>
          <p:cNvSpPr>
            <a:spLocks noGrp="1"/>
          </p:cNvSpPr>
          <p:nvPr>
            <p:ph type="title"/>
          </p:nvPr>
        </p:nvSpPr>
        <p:spPr>
          <a:xfrm>
            <a:off x="623888" y="188913"/>
            <a:ext cx="10972800" cy="922337"/>
          </a:xfrm>
        </p:spPr>
        <p:txBody>
          <a:bodyPr/>
          <a:lstStyle/>
          <a:p>
            <a:r>
              <a:rPr lang="en-BE" noProof="0" dirty="0"/>
              <a:t>Proof of Concept ePRC/eEHIC</a:t>
            </a:r>
          </a:p>
        </p:txBody>
      </p:sp>
      <p:sp>
        <p:nvSpPr>
          <p:cNvPr id="11267" name="Content Placeholder 2">
            <a:extLst>
              <a:ext uri="{FF2B5EF4-FFF2-40B4-BE49-F238E27FC236}">
                <a16:creationId xmlns:a16="http://schemas.microsoft.com/office/drawing/2014/main" id="{6CCEE1CE-4DA2-5CBF-4BB3-9140ABABB35B}"/>
              </a:ext>
            </a:extLst>
          </p:cNvPr>
          <p:cNvSpPr>
            <a:spLocks noGrp="1"/>
          </p:cNvSpPr>
          <p:nvPr>
            <p:ph idx="1"/>
          </p:nvPr>
        </p:nvSpPr>
        <p:spPr>
          <a:xfrm>
            <a:off x="609600" y="1196975"/>
            <a:ext cx="10972800" cy="5111750"/>
          </a:xfrm>
        </p:spPr>
        <p:txBody>
          <a:bodyPr/>
          <a:lstStyle/>
          <a:p>
            <a:r>
              <a:rPr lang="en-BE" noProof="0" dirty="0"/>
              <a:t>MyGov.be-look &amp; feel</a:t>
            </a:r>
          </a:p>
          <a:p>
            <a:endParaRPr lang="en-BE" noProof="0" dirty="0"/>
          </a:p>
        </p:txBody>
      </p:sp>
      <p:sp>
        <p:nvSpPr>
          <p:cNvPr id="11268" name="Slide Number Placeholder 3">
            <a:extLst>
              <a:ext uri="{FF2B5EF4-FFF2-40B4-BE49-F238E27FC236}">
                <a16:creationId xmlns:a16="http://schemas.microsoft.com/office/drawing/2014/main" id="{A812E610-CF96-6F4A-27B8-5F28587F69B9}"/>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3BFC76B-4D6D-4916-89EE-5757A9787446}" type="slidenum">
              <a:rPr lang="en-BE" sz="1000" noProof="0" smtClean="0">
                <a:solidFill>
                  <a:srgbClr val="7F7F7F"/>
                </a:solidFill>
              </a:rPr>
              <a:pPr>
                <a:spcBef>
                  <a:spcPct val="0"/>
                </a:spcBef>
                <a:buFontTx/>
                <a:buNone/>
              </a:pPr>
              <a:t>18</a:t>
            </a:fld>
            <a:endParaRPr lang="en-BE" sz="1000" noProof="0" dirty="0">
              <a:solidFill>
                <a:srgbClr val="7F7F7F"/>
              </a:solidFill>
            </a:endParaRPr>
          </a:p>
        </p:txBody>
      </p:sp>
      <p:pic>
        <p:nvPicPr>
          <p:cNvPr id="11269" name="Picture 4">
            <a:extLst>
              <a:ext uri="{FF2B5EF4-FFF2-40B4-BE49-F238E27FC236}">
                <a16:creationId xmlns:a16="http://schemas.microsoft.com/office/drawing/2014/main" id="{AB8838CE-68D9-D8D8-108C-0677C6FF13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2925" y="1766888"/>
            <a:ext cx="2103438" cy="454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5">
            <a:extLst>
              <a:ext uri="{FF2B5EF4-FFF2-40B4-BE49-F238E27FC236}">
                <a16:creationId xmlns:a16="http://schemas.microsoft.com/office/drawing/2014/main" id="{0572E2D0-83C3-42B7-CF6C-A51FBC4913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4063" y="1766888"/>
            <a:ext cx="2106612" cy="455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10">
            <a:extLst>
              <a:ext uri="{FF2B5EF4-FFF2-40B4-BE49-F238E27FC236}">
                <a16:creationId xmlns:a16="http://schemas.microsoft.com/office/drawing/2014/main" id="{D5DB5CE8-871E-9B77-870A-B133370538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1950" y="1766888"/>
            <a:ext cx="2179638" cy="454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B4795B6B-8F7D-C5FF-0A2D-009AD3838447}"/>
              </a:ext>
            </a:extLst>
          </p:cNvPr>
          <p:cNvSpPr>
            <a:spLocks noGrp="1"/>
          </p:cNvSpPr>
          <p:nvPr>
            <p:ph type="title"/>
          </p:nvPr>
        </p:nvSpPr>
        <p:spPr>
          <a:xfrm>
            <a:off x="623888" y="188913"/>
            <a:ext cx="10972800" cy="922337"/>
          </a:xfrm>
        </p:spPr>
        <p:txBody>
          <a:bodyPr/>
          <a:lstStyle/>
          <a:p>
            <a:r>
              <a:rPr lang="en-BE" noProof="0" dirty="0"/>
              <a:t>Proof of Concept ePRC/eEHIC</a:t>
            </a:r>
          </a:p>
        </p:txBody>
      </p:sp>
      <p:sp>
        <p:nvSpPr>
          <p:cNvPr id="12291" name="Content Placeholder 2">
            <a:extLst>
              <a:ext uri="{FF2B5EF4-FFF2-40B4-BE49-F238E27FC236}">
                <a16:creationId xmlns:a16="http://schemas.microsoft.com/office/drawing/2014/main" id="{BB706722-5849-B2AE-F5AB-F955763C6281}"/>
              </a:ext>
            </a:extLst>
          </p:cNvPr>
          <p:cNvSpPr>
            <a:spLocks noGrp="1"/>
          </p:cNvSpPr>
          <p:nvPr>
            <p:ph idx="1"/>
          </p:nvPr>
        </p:nvSpPr>
        <p:spPr>
          <a:xfrm>
            <a:off x="609600" y="1196975"/>
            <a:ext cx="10972800" cy="5111750"/>
          </a:xfrm>
        </p:spPr>
        <p:txBody>
          <a:bodyPr/>
          <a:lstStyle/>
          <a:p>
            <a:r>
              <a:rPr lang="en-BE" noProof="0" dirty="0"/>
              <a:t>MyGov.be-look &amp; feel</a:t>
            </a:r>
          </a:p>
          <a:p>
            <a:endParaRPr lang="en-BE" noProof="0" dirty="0"/>
          </a:p>
        </p:txBody>
      </p:sp>
      <p:sp>
        <p:nvSpPr>
          <p:cNvPr id="12292" name="Slide Number Placeholder 3">
            <a:extLst>
              <a:ext uri="{FF2B5EF4-FFF2-40B4-BE49-F238E27FC236}">
                <a16:creationId xmlns:a16="http://schemas.microsoft.com/office/drawing/2014/main" id="{42D9C759-8BE8-3D9E-64DA-0D9DB2CE44A3}"/>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2D205F0-7597-4105-9964-B88A49A57735}" type="slidenum">
              <a:rPr lang="en-BE" sz="1000" noProof="0" smtClean="0">
                <a:solidFill>
                  <a:srgbClr val="7F7F7F"/>
                </a:solidFill>
              </a:rPr>
              <a:pPr>
                <a:spcBef>
                  <a:spcPct val="0"/>
                </a:spcBef>
                <a:buFontTx/>
                <a:buNone/>
              </a:pPr>
              <a:t>19</a:t>
            </a:fld>
            <a:endParaRPr lang="en-BE" sz="1000" noProof="0" dirty="0">
              <a:solidFill>
                <a:srgbClr val="7F7F7F"/>
              </a:solidFill>
            </a:endParaRPr>
          </a:p>
        </p:txBody>
      </p:sp>
      <p:pic>
        <p:nvPicPr>
          <p:cNvPr id="12293" name="Picture 6">
            <a:extLst>
              <a:ext uri="{FF2B5EF4-FFF2-40B4-BE49-F238E27FC236}">
                <a16:creationId xmlns:a16="http://schemas.microsoft.com/office/drawing/2014/main" id="{8F0D51C9-22C1-9002-6458-4BEC6004C2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950" y="1628775"/>
            <a:ext cx="2232025"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7">
            <a:extLst>
              <a:ext uri="{FF2B5EF4-FFF2-40B4-BE49-F238E27FC236}">
                <a16:creationId xmlns:a16="http://schemas.microsoft.com/office/drawing/2014/main" id="{C4443342-0309-AC54-2E10-CE6225AFAF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0238" y="1628775"/>
            <a:ext cx="2232025" cy="484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8">
            <a:extLst>
              <a:ext uri="{FF2B5EF4-FFF2-40B4-BE49-F238E27FC236}">
                <a16:creationId xmlns:a16="http://schemas.microsoft.com/office/drawing/2014/main" id="{1369BD98-6961-8006-EF3F-203EBA4783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8525" y="1628775"/>
            <a:ext cx="2312988"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itel 3">
            <a:extLst>
              <a:ext uri="{FF2B5EF4-FFF2-40B4-BE49-F238E27FC236}">
                <a16:creationId xmlns:a16="http://schemas.microsoft.com/office/drawing/2014/main" id="{D95BDD55-262E-34AE-5BBF-8D52F519B5D8}"/>
              </a:ext>
            </a:extLst>
          </p:cNvPr>
          <p:cNvSpPr>
            <a:spLocks noGrp="1"/>
          </p:cNvSpPr>
          <p:nvPr>
            <p:ph type="title"/>
          </p:nvPr>
        </p:nvSpPr>
        <p:spPr>
          <a:xfrm>
            <a:off x="623392" y="188640"/>
            <a:ext cx="10972800" cy="922114"/>
          </a:xfrm>
        </p:spPr>
        <p:txBody>
          <a:bodyPr>
            <a:normAutofit/>
          </a:bodyPr>
          <a:lstStyle/>
          <a:p>
            <a:r>
              <a:rPr lang="en-BE" noProof="0" dirty="0"/>
              <a:t>EU digital ecosystem</a:t>
            </a:r>
          </a:p>
        </p:txBody>
      </p:sp>
      <p:sp>
        <p:nvSpPr>
          <p:cNvPr id="58371" name="Tijdelijke aanduiding voor inhoud 1">
            <a:extLst>
              <a:ext uri="{FF2B5EF4-FFF2-40B4-BE49-F238E27FC236}">
                <a16:creationId xmlns:a16="http://schemas.microsoft.com/office/drawing/2014/main" id="{3E1408E6-FE46-92A9-323E-E5101C676D5A}"/>
              </a:ext>
            </a:extLst>
          </p:cNvPr>
          <p:cNvSpPr>
            <a:spLocks noGrp="1"/>
          </p:cNvSpPr>
          <p:nvPr>
            <p:ph idx="1"/>
          </p:nvPr>
        </p:nvSpPr>
        <p:spPr>
          <a:xfrm>
            <a:off x="609600" y="1196752"/>
            <a:ext cx="10972800" cy="5112568"/>
          </a:xfrm>
        </p:spPr>
        <p:txBody>
          <a:bodyPr>
            <a:normAutofit/>
          </a:bodyPr>
          <a:lstStyle/>
          <a:p>
            <a:r>
              <a:rPr lang="en-BE" b="1" noProof="0" dirty="0"/>
              <a:t>need for a global, integrated architecture</a:t>
            </a:r>
          </a:p>
          <a:p>
            <a:pPr lvl="1"/>
            <a:r>
              <a:rPr lang="en-BE" noProof="0" dirty="0"/>
              <a:t>across DGs of the European Commission</a:t>
            </a:r>
          </a:p>
          <a:p>
            <a:pPr lvl="1"/>
            <a:r>
              <a:rPr lang="en-BE" noProof="0" dirty="0"/>
              <a:t>based on a common conceptual framework</a:t>
            </a:r>
          </a:p>
          <a:p>
            <a:pPr lvl="1"/>
            <a:r>
              <a:rPr lang="en-BE" noProof="0" dirty="0"/>
              <a:t>no technology driven choice of components and services used, but use of ICT components and services as enabler and means for meeting business requirements</a:t>
            </a:r>
          </a:p>
          <a:p>
            <a:pPr lvl="1"/>
            <a:r>
              <a:rPr lang="en-BE" noProof="0" dirty="0"/>
              <a:t>need for the organisation of a set of integrated services on a pan</a:t>
            </a:r>
            <a:r>
              <a:rPr lang="nl-BE" noProof="0" dirty="0"/>
              <a:t>-E</a:t>
            </a:r>
            <a:r>
              <a:rPr lang="en-BE" noProof="0" dirty="0" err="1"/>
              <a:t>uropean</a:t>
            </a:r>
            <a:r>
              <a:rPr lang="en-BE" noProof="0" dirty="0"/>
              <a:t> level</a:t>
            </a:r>
          </a:p>
          <a:p>
            <a:pPr lvl="1"/>
            <a:r>
              <a:rPr lang="en-BE" noProof="0" dirty="0"/>
              <a:t>need for the EC to provide for modular, generic, domain agnostic, interoperable and reusable components/services: develop once, use many</a:t>
            </a:r>
          </a:p>
          <a:p>
            <a:pPr lvl="2"/>
            <a:r>
              <a:rPr lang="en-BE" dirty="0"/>
              <a:t>e.g. global European digital certification network or expansion of WHO global digital certification network to other sectors than health</a:t>
            </a:r>
            <a:endParaRPr lang="en-BE" noProof="0" dirty="0"/>
          </a:p>
          <a:p>
            <a:pPr lvl="2"/>
            <a:r>
              <a:rPr lang="en-BE" noProof="0" dirty="0"/>
              <a:t>following the example of the EHDS Regulation: </a:t>
            </a:r>
            <a:r>
              <a:rPr lang="en-BE" noProof="0" dirty="0" err="1"/>
              <a:t>MyHealth@EU</a:t>
            </a:r>
            <a:r>
              <a:rPr lang="en-BE" noProof="0" dirty="0"/>
              <a:t> - central digital health services/infrastructure for cross-border exchange (</a:t>
            </a:r>
            <a:r>
              <a:rPr lang="en-BE" dirty="0"/>
              <a:t>testing environment, terminology server, ...)</a:t>
            </a:r>
            <a:endParaRPr lang="en-BE" noProof="0" dirty="0"/>
          </a:p>
          <a:p>
            <a:endParaRPr lang="en-BE" noProof="0" dirty="0"/>
          </a:p>
        </p:txBody>
      </p:sp>
      <p:sp>
        <p:nvSpPr>
          <p:cNvPr id="2" name="Slide Number Placeholder 1">
            <a:extLst>
              <a:ext uri="{FF2B5EF4-FFF2-40B4-BE49-F238E27FC236}">
                <a16:creationId xmlns:a16="http://schemas.microsoft.com/office/drawing/2014/main" id="{3BA46A9C-9F43-8B82-0D38-D7A1E5571640}"/>
              </a:ext>
            </a:extLst>
          </p:cNvPr>
          <p:cNvSpPr>
            <a:spLocks noGrp="1"/>
          </p:cNvSpPr>
          <p:nvPr>
            <p:ph type="sldNum" sz="quarter" idx="10"/>
          </p:nvPr>
        </p:nvSpPr>
        <p:spPr/>
        <p:txBody>
          <a:bodyPr/>
          <a:lstStyle/>
          <a:p>
            <a:pPr>
              <a:defRPr/>
            </a:pPr>
            <a:fld id="{577384D0-4913-47B1-A968-1279322408A8}" type="slidenum">
              <a:rPr lang="en-GB" altLang="en-US" smtClean="0"/>
              <a:pPr>
                <a:defRPr/>
              </a:pPr>
              <a:t>20</a:t>
            </a:fld>
            <a:endParaRPr lang="en-GB"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87862-C772-8A89-2434-4BEB5059B885}"/>
            </a:ext>
          </a:extLst>
        </p:cNvPr>
        <p:cNvGrpSpPr/>
        <p:nvPr/>
      </p:nvGrpSpPr>
      <p:grpSpPr>
        <a:xfrm>
          <a:off x="0" y="0"/>
          <a:ext cx="0" cy="0"/>
          <a:chOff x="0" y="0"/>
          <a:chExt cx="0" cy="0"/>
        </a:xfrm>
      </p:grpSpPr>
      <p:sp>
        <p:nvSpPr>
          <p:cNvPr id="40964" name="Titel 3">
            <a:extLst>
              <a:ext uri="{FF2B5EF4-FFF2-40B4-BE49-F238E27FC236}">
                <a16:creationId xmlns:a16="http://schemas.microsoft.com/office/drawing/2014/main" id="{E675135D-C0F9-779A-8177-3A62B71EF171}"/>
              </a:ext>
            </a:extLst>
          </p:cNvPr>
          <p:cNvSpPr>
            <a:spLocks noGrp="1"/>
          </p:cNvSpPr>
          <p:nvPr>
            <p:ph type="title"/>
          </p:nvPr>
        </p:nvSpPr>
        <p:spPr>
          <a:xfrm>
            <a:off x="623888" y="188913"/>
            <a:ext cx="10972800" cy="922337"/>
          </a:xfrm>
        </p:spPr>
        <p:txBody>
          <a:bodyPr>
            <a:normAutofit/>
          </a:bodyPr>
          <a:lstStyle/>
          <a:p>
            <a:pPr>
              <a:defRPr/>
            </a:pPr>
            <a:r>
              <a:rPr lang="en-BE" noProof="0" dirty="0"/>
              <a:t>Multi-sectoral use cases</a:t>
            </a:r>
          </a:p>
        </p:txBody>
      </p:sp>
      <p:sp>
        <p:nvSpPr>
          <p:cNvPr id="58371" name="Tijdelijke aanduiding voor inhoud 1">
            <a:extLst>
              <a:ext uri="{FF2B5EF4-FFF2-40B4-BE49-F238E27FC236}">
                <a16:creationId xmlns:a16="http://schemas.microsoft.com/office/drawing/2014/main" id="{02AAE026-35FF-EDBD-406F-E12B48FBB121}"/>
              </a:ext>
            </a:extLst>
          </p:cNvPr>
          <p:cNvSpPr>
            <a:spLocks noGrp="1"/>
          </p:cNvSpPr>
          <p:nvPr>
            <p:ph idx="1"/>
          </p:nvPr>
        </p:nvSpPr>
        <p:spPr>
          <a:xfrm>
            <a:off x="609600" y="1196975"/>
            <a:ext cx="10972800" cy="5111750"/>
          </a:xfrm>
        </p:spPr>
        <p:txBody>
          <a:bodyPr>
            <a:normAutofit/>
          </a:bodyPr>
          <a:lstStyle/>
          <a:p>
            <a:pPr lvl="1"/>
            <a:endParaRPr lang="en-BE" noProof="0" dirty="0"/>
          </a:p>
          <a:p>
            <a:endParaRPr lang="en-BE" noProof="0" dirty="0"/>
          </a:p>
        </p:txBody>
      </p:sp>
      <p:sp>
        <p:nvSpPr>
          <p:cNvPr id="58372" name="Tijdelijke aanduiding voor dianummer 1">
            <a:extLst>
              <a:ext uri="{FF2B5EF4-FFF2-40B4-BE49-F238E27FC236}">
                <a16:creationId xmlns:a16="http://schemas.microsoft.com/office/drawing/2014/main" id="{C091236E-8B88-416B-46A9-3421A2DEB7A6}"/>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BE" sz="1000" noProof="0" dirty="0">
                <a:solidFill>
                  <a:srgbClr val="7F7F7F"/>
                </a:solidFill>
              </a:rPr>
              <a:t> </a:t>
            </a:r>
            <a:fld id="{3DA7AF3A-6D58-42C0-A6E7-B98A1E491E77}" type="slidenum">
              <a:rPr lang="en-BE" sz="1000" noProof="0" smtClean="0">
                <a:solidFill>
                  <a:srgbClr val="7F7F7F"/>
                </a:solidFill>
              </a:rPr>
              <a:pPr>
                <a:spcBef>
                  <a:spcPct val="0"/>
                </a:spcBef>
                <a:buFontTx/>
                <a:buNone/>
              </a:pPr>
              <a:t>21</a:t>
            </a:fld>
            <a:r>
              <a:rPr lang="en-BE" sz="1000" noProof="0" dirty="0">
                <a:solidFill>
                  <a:srgbClr val="7F7F7F"/>
                </a:solidFill>
              </a:rPr>
              <a:t> </a:t>
            </a:r>
          </a:p>
        </p:txBody>
      </p:sp>
      <p:pic>
        <p:nvPicPr>
          <p:cNvPr id="5" name="Picture 4">
            <a:extLst>
              <a:ext uri="{FF2B5EF4-FFF2-40B4-BE49-F238E27FC236}">
                <a16:creationId xmlns:a16="http://schemas.microsoft.com/office/drawing/2014/main" id="{4F6CA32E-1E4F-D986-0006-BD9E7543BA91}"/>
              </a:ext>
            </a:extLst>
          </p:cNvPr>
          <p:cNvPicPr>
            <a:picLocks noChangeAspect="1"/>
          </p:cNvPicPr>
          <p:nvPr/>
        </p:nvPicPr>
        <p:blipFill>
          <a:blip r:embed="rId2"/>
          <a:stretch>
            <a:fillRect/>
          </a:stretch>
        </p:blipFill>
        <p:spPr>
          <a:xfrm>
            <a:off x="911424" y="1365693"/>
            <a:ext cx="3521490" cy="4367563"/>
          </a:xfrm>
          <a:prstGeom prst="rect">
            <a:avLst/>
          </a:prstGeom>
        </p:spPr>
      </p:pic>
      <p:pic>
        <p:nvPicPr>
          <p:cNvPr id="7" name="Afbeelding 4">
            <a:extLst>
              <a:ext uri="{FF2B5EF4-FFF2-40B4-BE49-F238E27FC236}">
                <a16:creationId xmlns:a16="http://schemas.microsoft.com/office/drawing/2014/main" id="{D945F0FD-9B5F-E430-11BD-E93B8026E3FD}"/>
              </a:ext>
            </a:extLst>
          </p:cNvPr>
          <p:cNvPicPr>
            <a:picLocks noChangeAspect="1"/>
          </p:cNvPicPr>
          <p:nvPr/>
        </p:nvPicPr>
        <p:blipFill>
          <a:blip r:embed="rId3"/>
          <a:srcRect l="2007" t="14359" r="1338"/>
          <a:stretch/>
        </p:blipFill>
        <p:spPr>
          <a:xfrm>
            <a:off x="4439816" y="1340768"/>
            <a:ext cx="7004807" cy="4431879"/>
          </a:xfrm>
          <a:prstGeom prst="rect">
            <a:avLst/>
          </a:prstGeom>
        </p:spPr>
      </p:pic>
    </p:spTree>
    <p:extLst>
      <p:ext uri="{BB962C8B-B14F-4D97-AF65-F5344CB8AC3E}">
        <p14:creationId xmlns:p14="http://schemas.microsoft.com/office/powerpoint/2010/main" val="3016139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1">
            <a:extLst>
              <a:ext uri="{FF2B5EF4-FFF2-40B4-BE49-F238E27FC236}">
                <a16:creationId xmlns:a16="http://schemas.microsoft.com/office/drawing/2014/main" id="{974942DA-0B64-93FA-FE83-3E78E82D688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CC9040F-ADE4-47E8-A37D-6C1B19A1356A}" type="slidenum">
              <a:rPr lang="en-BE" sz="1000" noProof="0" smtClean="0">
                <a:solidFill>
                  <a:srgbClr val="7F7F7F"/>
                </a:solidFill>
              </a:rPr>
              <a:pPr>
                <a:spcBef>
                  <a:spcPct val="0"/>
                </a:spcBef>
                <a:buFontTx/>
                <a:buNone/>
              </a:pPr>
              <a:t>22</a:t>
            </a:fld>
            <a:endParaRPr lang="en-BE" sz="1000" noProof="0" dirty="0">
              <a:solidFill>
                <a:srgbClr val="7F7F7F"/>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19050">
          <a:solidFill>
            <a:srgbClr val="0078B2"/>
          </a:solidFill>
          <a:miter lim="800000"/>
          <a:headEnd/>
          <a:tailEnd/>
        </a:ln>
        <a:extLst>
          <a:ext uri="{909E8E84-426E-40DD-AFC4-6F175D3DCCD1}">
            <a14:hiddenFill xmlns:a14="http://schemas.microsoft.com/office/drawing/2010/main">
              <a:solidFill>
                <a:srgbClr val="FFFFFF"/>
              </a:solidFill>
            </a14:hiddenFill>
          </a:ext>
        </a:extLst>
      </a:spPr>
      <a:bodyPr>
        <a:spAutoFit/>
      </a:bodyPr>
      <a:lstStyle>
        <a:defPPr algn="ctr" eaLnBrk="1" hangingPunct="1">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CAC2093214D0241870CA3E2B27250AD" ma:contentTypeVersion="13" ma:contentTypeDescription="Create a new document." ma:contentTypeScope="" ma:versionID="458560fc2884e9a86a53d968d003845a">
  <xsd:schema xmlns:xsd="http://www.w3.org/2001/XMLSchema" xmlns:xs="http://www.w3.org/2001/XMLSchema" xmlns:p="http://schemas.microsoft.com/office/2006/metadata/properties" xmlns:ns2="a3b8279a-f7df-4ef2-a741-89abbdfe9915" xmlns:ns3="5e6a4232-56f7-4819-aa37-cfef311efb21" targetNamespace="http://schemas.microsoft.com/office/2006/metadata/properties" ma:root="true" ma:fieldsID="5a0826314d41550dcdb8b384dcd09212" ns2:_="" ns3:_="">
    <xsd:import namespace="a3b8279a-f7df-4ef2-a741-89abbdfe9915"/>
    <xsd:import namespace="5e6a4232-56f7-4819-aa37-cfef311efb2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b8279a-f7df-4ef2-a741-89abbdfe99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e6a4232-56f7-4819-aa37-cfef311efb2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9bcb3197-8c33-423c-a827-f0740ffef829}" ma:internalName="TaxCatchAll" ma:showField="CatchAllData" ma:web="5e6a4232-56f7-4819-aa37-cfef311efb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3D5720-EDB8-4027-B757-74EBC977BE7C}">
  <ds:schemaRefs>
    <ds:schemaRef ds:uri="http://schemas.microsoft.com/sharepoint/v3/contenttype/forms"/>
  </ds:schemaRefs>
</ds:datastoreItem>
</file>

<file path=customXml/itemProps2.xml><?xml version="1.0" encoding="utf-8"?>
<ds:datastoreItem xmlns:ds="http://schemas.openxmlformats.org/officeDocument/2006/customXml" ds:itemID="{7F3AE1B7-37B6-433E-8BCB-6DDD4059B5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b8279a-f7df-4ef2-a741-89abbdfe9915"/>
    <ds:schemaRef ds:uri="5e6a4232-56f7-4819-aa37-cfef311efb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13584</TotalTime>
  <Words>1634</Words>
  <Application>Microsoft Office PowerPoint</Application>
  <PresentationFormat>Widescreen</PresentationFormat>
  <Paragraphs>246</Paragraphs>
  <Slides>22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Arial</vt:lpstr>
      <vt:lpstr>Calibri</vt:lpstr>
      <vt:lpstr>Inter</vt:lpstr>
      <vt:lpstr>Office Theme</vt:lpstr>
      <vt:lpstr>Digitalisation of cross-border social security</vt:lpstr>
      <vt:lpstr>EESSI</vt:lpstr>
      <vt:lpstr>EESSI – Overview</vt:lpstr>
      <vt:lpstr>EESSI – Overview</vt:lpstr>
      <vt:lpstr>EESSI – Why digital coordination matters</vt:lpstr>
      <vt:lpstr>EESSI – BE architecture</vt:lpstr>
      <vt:lpstr>EESSI – Facts &amp; figures</vt:lpstr>
      <vt:lpstr>EESSI – Facts &amp; figures</vt:lpstr>
      <vt:lpstr>Complementary EU initiatives</vt:lpstr>
      <vt:lpstr>Single Digital Gateway Regulation (SDGR)</vt:lpstr>
      <vt:lpstr>European Digital Identity Framework</vt:lpstr>
      <vt:lpstr>European Digital Identity Framework</vt:lpstr>
      <vt:lpstr>European Health Data Space</vt:lpstr>
      <vt:lpstr>Ways to move forward</vt:lpstr>
      <vt:lpstr>Some expectations of EU-citizens</vt:lpstr>
      <vt:lpstr>Meeting EU-citizens’ expectations</vt:lpstr>
      <vt:lpstr>Meeting EU-citizens’ expectations</vt:lpstr>
      <vt:lpstr>Proof of Concept ePRC/eEHIC</vt:lpstr>
      <vt:lpstr>Proof of Concept ePRC/eEHIC</vt:lpstr>
      <vt:lpstr>EU digital ecosystem</vt:lpstr>
      <vt:lpstr>Multi-sectoral use cases</vt:lpstr>
      <vt:lpstr>PowerPoint Presentation</vt:lpstr>
    </vt:vector>
  </TitlesOfParts>
  <Company>SmalS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Quentin Delsaut</dc:creator>
  <cp:lastModifiedBy>Sanne Miseur</cp:lastModifiedBy>
  <cp:revision>355</cp:revision>
  <dcterms:created xsi:type="dcterms:W3CDTF">2013-03-05T07:37:33Z</dcterms:created>
  <dcterms:modified xsi:type="dcterms:W3CDTF">2026-09-24T08:14:14Z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2025-09-29T10:03:40Z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e8ef0e79-ebc5-4f3e-80e4-caa461517595</vt:lpwstr>
  </property>
  <property fmtid="{D5CDD505-2E9C-101B-9397-08002B2CF9AE}" pid="8" name="MSIP_Label_6bd9ddd1-4d20-43f6-abfa-fc3c07406f94_ContentBits">
    <vt:lpwstr>0</vt:lpwstr>
  </property>
  <property fmtid="{D5CDD505-2E9C-101B-9397-08002B2CF9AE}" pid="9" name="MSIP_Label_6bd9ddd1-4d20-43f6-abfa-fc3c07406f94_Tag">
    <vt:lpwstr>10, 3, 0, 2</vt:lpwstr>
  </property>
</Properties>
</file>