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charts/chart1.xml" ContentType="application/vnd.openxmlformats-officedocument.drawingml.chart+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907" r:id="rId2"/>
    <p:sldMasterId id="2147483916" r:id="rId3"/>
  </p:sldMasterIdLst>
  <p:notesMasterIdLst>
    <p:notesMasterId r:id="rId80"/>
  </p:notesMasterIdLst>
  <p:handoutMasterIdLst>
    <p:handoutMasterId r:id="rId81"/>
  </p:handoutMasterIdLst>
  <p:sldIdLst>
    <p:sldId id="347" r:id="rId4"/>
    <p:sldId id="452" r:id="rId5"/>
    <p:sldId id="458" r:id="rId6"/>
    <p:sldId id="259" r:id="rId7"/>
    <p:sldId id="398" r:id="rId8"/>
    <p:sldId id="459" r:id="rId9"/>
    <p:sldId id="400" r:id="rId10"/>
    <p:sldId id="401" r:id="rId11"/>
    <p:sldId id="460" r:id="rId12"/>
    <p:sldId id="498" r:id="rId13"/>
    <p:sldId id="462" r:id="rId14"/>
    <p:sldId id="463" r:id="rId15"/>
    <p:sldId id="464" r:id="rId16"/>
    <p:sldId id="469" r:id="rId17"/>
    <p:sldId id="471" r:id="rId18"/>
    <p:sldId id="499" r:id="rId19"/>
    <p:sldId id="413" r:id="rId20"/>
    <p:sldId id="487" r:id="rId21"/>
    <p:sldId id="533" r:id="rId22"/>
    <p:sldId id="488" r:id="rId23"/>
    <p:sldId id="489" r:id="rId24"/>
    <p:sldId id="418" r:id="rId25"/>
    <p:sldId id="473" r:id="rId26"/>
    <p:sldId id="435" r:id="rId27"/>
    <p:sldId id="436" r:id="rId28"/>
    <p:sldId id="437" r:id="rId29"/>
    <p:sldId id="438" r:id="rId30"/>
    <p:sldId id="439" r:id="rId31"/>
    <p:sldId id="441" r:id="rId32"/>
    <p:sldId id="442" r:id="rId33"/>
    <p:sldId id="444" r:id="rId34"/>
    <p:sldId id="440" r:id="rId35"/>
    <p:sldId id="445" r:id="rId36"/>
    <p:sldId id="419" r:id="rId37"/>
    <p:sldId id="530" r:id="rId38"/>
    <p:sldId id="503" r:id="rId39"/>
    <p:sldId id="504" r:id="rId40"/>
    <p:sldId id="505" r:id="rId41"/>
    <p:sldId id="475" r:id="rId42"/>
    <p:sldId id="484" r:id="rId43"/>
    <p:sldId id="485" r:id="rId44"/>
    <p:sldId id="506" r:id="rId45"/>
    <p:sldId id="480" r:id="rId46"/>
    <p:sldId id="478" r:id="rId47"/>
    <p:sldId id="479" r:id="rId48"/>
    <p:sldId id="481" r:id="rId49"/>
    <p:sldId id="482" r:id="rId50"/>
    <p:sldId id="449" r:id="rId51"/>
    <p:sldId id="507" r:id="rId52"/>
    <p:sldId id="510" r:id="rId53"/>
    <p:sldId id="508" r:id="rId54"/>
    <p:sldId id="509" r:id="rId55"/>
    <p:sldId id="474" r:id="rId56"/>
    <p:sldId id="511" r:id="rId57"/>
    <p:sldId id="512" r:id="rId58"/>
    <p:sldId id="513" r:id="rId59"/>
    <p:sldId id="514" r:id="rId60"/>
    <p:sldId id="515" r:id="rId61"/>
    <p:sldId id="516" r:id="rId62"/>
    <p:sldId id="517" r:id="rId63"/>
    <p:sldId id="518" r:id="rId64"/>
    <p:sldId id="519" r:id="rId65"/>
    <p:sldId id="496" r:id="rId66"/>
    <p:sldId id="526" r:id="rId67"/>
    <p:sldId id="520" r:id="rId68"/>
    <p:sldId id="521" r:id="rId69"/>
    <p:sldId id="522" r:id="rId70"/>
    <p:sldId id="523" r:id="rId71"/>
    <p:sldId id="524" r:id="rId72"/>
    <p:sldId id="525" r:id="rId73"/>
    <p:sldId id="527" r:id="rId74"/>
    <p:sldId id="528" r:id="rId75"/>
    <p:sldId id="529" r:id="rId76"/>
    <p:sldId id="465" r:id="rId77"/>
    <p:sldId id="451" r:id="rId78"/>
    <p:sldId id="397" r:id="rId79"/>
  </p:sldIdLst>
  <p:sldSz cx="12192000" cy="6858000"/>
  <p:notesSz cx="6797675" cy="9926638"/>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rank Robben (KSZ-BCSS)" initials="FR(B" lastIdx="1" clrIdx="0">
    <p:extLst>
      <p:ext uri="{19B8F6BF-5375-455C-9EA6-DF929625EA0E}">
        <p15:presenceInfo xmlns:p15="http://schemas.microsoft.com/office/powerpoint/2012/main" userId="Frank Robben (KSZ-BCS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E6E5"/>
    <a:srgbClr val="DBEDEB"/>
    <a:srgbClr val="89A1A3"/>
    <a:srgbClr val="EAFEFE"/>
    <a:srgbClr val="929B9B"/>
    <a:srgbClr val="959F9F"/>
    <a:srgbClr val="DBF2EC"/>
    <a:srgbClr val="89958B"/>
    <a:srgbClr val="DFF2F0"/>
    <a:srgbClr val="B6BE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76" autoAdjust="0"/>
    <p:restoredTop sz="94379" autoAdjust="0"/>
  </p:normalViewPr>
  <p:slideViewPr>
    <p:cSldViewPr>
      <p:cViewPr varScale="1">
        <p:scale>
          <a:sx n="116" d="100"/>
          <a:sy n="116" d="100"/>
        </p:scale>
        <p:origin x="204" y="11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82" d="100"/>
          <a:sy n="82" d="100"/>
        </p:scale>
        <p:origin x="388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viewProps" Target="viewProps.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notesMaster" Target="notesMasters/notesMaster1.xml"/><Relationship Id="rId85"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handoutMaster" Target="handoutMasters/handoutMaster1.xml"/><Relationship Id="rId86"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61" Type="http://schemas.openxmlformats.org/officeDocument/2006/relationships/slide" Target="slides/slide58.xml"/><Relationship Id="rId82"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jv\AppData\Local\Microsoft\Windows\Temporary%20Internet%20Files\Content.Outlook\TDCM3YQK\161222_DOC_Prj_Mgt_Risk_Register_0.2_PIA_vragen_V13_short_V01_Lilimted_JV.xlsm"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GB"/>
              <a:t>Residual Level Comparison</a:t>
            </a:r>
          </a:p>
        </c:rich>
      </c:tx>
      <c:layout>
        <c:manualLayout>
          <c:xMode val="edge"/>
          <c:yMode val="edge"/>
          <c:x val="0.67482247010790319"/>
          <c:y val="7.2485660776239616E-3"/>
        </c:manualLayout>
      </c:layout>
      <c:overlay val="1"/>
    </c:title>
    <c:autoTitleDeleted val="0"/>
    <c:plotArea>
      <c:layout/>
      <c:radarChart>
        <c:radarStyle val="marker"/>
        <c:varyColors val="0"/>
        <c:ser>
          <c:idx val="0"/>
          <c:order val="0"/>
          <c:tx>
            <c:strRef>
              <c:f>Radars!$C$37</c:f>
              <c:strCache>
                <c:ptCount val="1"/>
                <c:pt idx="0">
                  <c:v>Average</c:v>
                </c:pt>
              </c:strCache>
            </c:strRef>
          </c:tx>
          <c:spPr>
            <a:ln w="25400">
              <a:solidFill>
                <a:schemeClr val="tx1"/>
              </a:solidFill>
            </a:ln>
          </c:spPr>
          <c:marker>
            <c:symbol val="none"/>
          </c:marker>
          <c:cat>
            <c:strRef>
              <c:f>Radars!$B$38:$B$50</c:f>
              <c:strCache>
                <c:ptCount val="13"/>
                <c:pt idx="0">
                  <c:v>Vertrouwelijkheid, integriteit, beschikbaarheid van persoonsgegevens</c:v>
                </c:pt>
                <c:pt idx="1">
                  <c:v>Beperking doel, data minimalisatie en nauwkeurigheid</c:v>
                </c:pt>
                <c:pt idx="2">
                  <c:v>Opslag beperking</c:v>
                </c:pt>
                <c:pt idx="3">
                  <c:v>Wettigheid van verwerking</c:v>
                </c:pt>
                <c:pt idx="4">
                  <c:v>Transparantie en informatie over de verwerking</c:v>
                </c:pt>
                <c:pt idx="5">
                  <c:v>Derde partij</c:v>
                </c:pt>
                <c:pt idx="6">
                  <c:v>Internationaal</c:v>
                </c:pt>
                <c:pt idx="7">
                  <c:v>Recht van toegang, rectificatie en wissen</c:v>
                </c:pt>
                <c:pt idx="8">
                  <c:v>Recht op bezwaar</c:v>
                </c:pt>
                <c:pt idx="9">
                  <c:v>De verwerker</c:v>
                </c:pt>
                <c:pt idx="10">
                  <c:v>Inbreuk</c:v>
                </c:pt>
                <c:pt idx="11">
                  <c:v>Gegevensverwerking effecten beoordelingsrapport</c:v>
                </c:pt>
                <c:pt idx="12">
                  <c:v>Gegevensbeschermingsbeleid en registers</c:v>
                </c:pt>
              </c:strCache>
            </c:strRef>
          </c:cat>
          <c:val>
            <c:numRef>
              <c:f>Radars!$C$38:$C$50</c:f>
              <c:numCache>
                <c:formatCode>0.0</c:formatCode>
                <c:ptCount val="13"/>
                <c:pt idx="0">
                  <c:v>3.5714285714285712E-2</c:v>
                </c:pt>
                <c:pt idx="1">
                  <c:v>-0.5</c:v>
                </c:pt>
                <c:pt idx="2">
                  <c:v>0</c:v>
                </c:pt>
                <c:pt idx="3">
                  <c:v>0</c:v>
                </c:pt>
                <c:pt idx="4">
                  <c:v>0</c:v>
                </c:pt>
                <c:pt idx="5">
                  <c:v>0</c:v>
                </c:pt>
                <c:pt idx="6">
                  <c:v>0</c:v>
                </c:pt>
                <c:pt idx="7">
                  <c:v>0</c:v>
                </c:pt>
                <c:pt idx="8">
                  <c:v>0</c:v>
                </c:pt>
                <c:pt idx="9">
                  <c:v>-0.5</c:v>
                </c:pt>
                <c:pt idx="10">
                  <c:v>0</c:v>
                </c:pt>
                <c:pt idx="11">
                  <c:v>0</c:v>
                </c:pt>
                <c:pt idx="12">
                  <c:v>0</c:v>
                </c:pt>
              </c:numCache>
            </c:numRef>
          </c:val>
          <c:extLst>
            <c:ext xmlns:c16="http://schemas.microsoft.com/office/drawing/2014/chart" uri="{C3380CC4-5D6E-409C-BE32-E72D297353CC}">
              <c16:uniqueId val="{00000000-E7DF-46C3-A94B-D57F083C5F5E}"/>
            </c:ext>
          </c:extLst>
        </c:ser>
        <c:ser>
          <c:idx val="1"/>
          <c:order val="1"/>
          <c:tx>
            <c:strRef>
              <c:f>Radars!$E$37</c:f>
              <c:strCache>
                <c:ptCount val="1"/>
                <c:pt idx="0">
                  <c:v>Max</c:v>
                </c:pt>
              </c:strCache>
            </c:strRef>
          </c:tx>
          <c:spPr>
            <a:ln w="25400">
              <a:solidFill>
                <a:schemeClr val="tx1"/>
              </a:solidFill>
              <a:prstDash val="dash"/>
            </a:ln>
          </c:spPr>
          <c:marker>
            <c:symbol val="none"/>
          </c:marker>
          <c:cat>
            <c:strRef>
              <c:f>Radars!$B$38:$B$50</c:f>
              <c:strCache>
                <c:ptCount val="13"/>
                <c:pt idx="0">
                  <c:v>Vertrouwelijkheid, integriteit, beschikbaarheid van persoonsgegevens</c:v>
                </c:pt>
                <c:pt idx="1">
                  <c:v>Beperking doel, data minimalisatie en nauwkeurigheid</c:v>
                </c:pt>
                <c:pt idx="2">
                  <c:v>Opslag beperking</c:v>
                </c:pt>
                <c:pt idx="3">
                  <c:v>Wettigheid van verwerking</c:v>
                </c:pt>
                <c:pt idx="4">
                  <c:v>Transparantie en informatie over de verwerking</c:v>
                </c:pt>
                <c:pt idx="5">
                  <c:v>Derde partij</c:v>
                </c:pt>
                <c:pt idx="6">
                  <c:v>Internationaal</c:v>
                </c:pt>
                <c:pt idx="7">
                  <c:v>Recht van toegang, rectificatie en wissen</c:v>
                </c:pt>
                <c:pt idx="8">
                  <c:v>Recht op bezwaar</c:v>
                </c:pt>
                <c:pt idx="9">
                  <c:v>De verwerker</c:v>
                </c:pt>
                <c:pt idx="10">
                  <c:v>Inbreuk</c:v>
                </c:pt>
                <c:pt idx="11">
                  <c:v>Gegevensverwerking effecten beoordelingsrapport</c:v>
                </c:pt>
                <c:pt idx="12">
                  <c:v>Gegevensbeschermingsbeleid en registers</c:v>
                </c:pt>
              </c:strCache>
            </c:strRef>
          </c:cat>
          <c:val>
            <c:numRef>
              <c:f>Radars!$E$38:$E$50</c:f>
              <c:numCache>
                <c:formatCode>0.0</c:formatCode>
                <c:ptCount val="13"/>
                <c:pt idx="0">
                  <c:v>1</c:v>
                </c:pt>
                <c:pt idx="1">
                  <c:v>0</c:v>
                </c:pt>
                <c:pt idx="2">
                  <c:v>0</c:v>
                </c:pt>
                <c:pt idx="3">
                  <c:v>0</c:v>
                </c:pt>
                <c:pt idx="4">
                  <c:v>0</c:v>
                </c:pt>
                <c:pt idx="5">
                  <c:v>0</c:v>
                </c:pt>
                <c:pt idx="6">
                  <c:v>0</c:v>
                </c:pt>
                <c:pt idx="7">
                  <c:v>0</c:v>
                </c:pt>
                <c:pt idx="8">
                  <c:v>0</c:v>
                </c:pt>
                <c:pt idx="9">
                  <c:v>0</c:v>
                </c:pt>
                <c:pt idx="10">
                  <c:v>0</c:v>
                </c:pt>
                <c:pt idx="11">
                  <c:v>0</c:v>
                </c:pt>
                <c:pt idx="12">
                  <c:v>0</c:v>
                </c:pt>
              </c:numCache>
            </c:numRef>
          </c:val>
          <c:extLst>
            <c:ext xmlns:c16="http://schemas.microsoft.com/office/drawing/2014/chart" uri="{C3380CC4-5D6E-409C-BE32-E72D297353CC}">
              <c16:uniqueId val="{00000001-E7DF-46C3-A94B-D57F083C5F5E}"/>
            </c:ext>
          </c:extLst>
        </c:ser>
        <c:ser>
          <c:idx val="2"/>
          <c:order val="2"/>
          <c:tx>
            <c:strRef>
              <c:f>Radars!$F$37</c:f>
              <c:strCache>
                <c:ptCount val="1"/>
                <c:pt idx="0">
                  <c:v>B</c:v>
                </c:pt>
              </c:strCache>
            </c:strRef>
          </c:tx>
          <c:spPr>
            <a:ln w="965200">
              <a:solidFill>
                <a:srgbClr val="00B0F0">
                  <a:alpha val="50000"/>
                </a:srgbClr>
              </a:solidFill>
            </a:ln>
          </c:spPr>
          <c:marker>
            <c:symbol val="none"/>
          </c:marker>
          <c:cat>
            <c:strRef>
              <c:f>Radars!$B$38:$B$50</c:f>
              <c:strCache>
                <c:ptCount val="13"/>
                <c:pt idx="0">
                  <c:v>Vertrouwelijkheid, integriteit, beschikbaarheid van persoonsgegevens</c:v>
                </c:pt>
                <c:pt idx="1">
                  <c:v>Beperking doel, data minimalisatie en nauwkeurigheid</c:v>
                </c:pt>
                <c:pt idx="2">
                  <c:v>Opslag beperking</c:v>
                </c:pt>
                <c:pt idx="3">
                  <c:v>Wettigheid van verwerking</c:v>
                </c:pt>
                <c:pt idx="4">
                  <c:v>Transparantie en informatie over de verwerking</c:v>
                </c:pt>
                <c:pt idx="5">
                  <c:v>Derde partij</c:v>
                </c:pt>
                <c:pt idx="6">
                  <c:v>Internationaal</c:v>
                </c:pt>
                <c:pt idx="7">
                  <c:v>Recht van toegang, rectificatie en wissen</c:v>
                </c:pt>
                <c:pt idx="8">
                  <c:v>Recht op bezwaar</c:v>
                </c:pt>
                <c:pt idx="9">
                  <c:v>De verwerker</c:v>
                </c:pt>
                <c:pt idx="10">
                  <c:v>Inbreuk</c:v>
                </c:pt>
                <c:pt idx="11">
                  <c:v>Gegevensverwerking effecten beoordelingsrapport</c:v>
                </c:pt>
                <c:pt idx="12">
                  <c:v>Gegevensbeschermingsbeleid en registers</c:v>
                </c:pt>
              </c:strCache>
            </c:strRef>
          </c:cat>
          <c:val>
            <c:numRef>
              <c:f>Radars!$F$38:$F$50</c:f>
              <c:numCache>
                <c:formatCode>General</c:formatCode>
                <c:ptCount val="13"/>
                <c:pt idx="0">
                  <c:v>-2.5</c:v>
                </c:pt>
                <c:pt idx="1">
                  <c:v>-2.5</c:v>
                </c:pt>
                <c:pt idx="2">
                  <c:v>-2.5</c:v>
                </c:pt>
                <c:pt idx="3">
                  <c:v>-2.5</c:v>
                </c:pt>
                <c:pt idx="4">
                  <c:v>-2.5</c:v>
                </c:pt>
                <c:pt idx="5">
                  <c:v>-2.5</c:v>
                </c:pt>
                <c:pt idx="6">
                  <c:v>-2.5</c:v>
                </c:pt>
                <c:pt idx="7">
                  <c:v>-2.5</c:v>
                </c:pt>
                <c:pt idx="8">
                  <c:v>-2.5</c:v>
                </c:pt>
                <c:pt idx="9">
                  <c:v>-2.5</c:v>
                </c:pt>
                <c:pt idx="10">
                  <c:v>-2.5</c:v>
                </c:pt>
                <c:pt idx="11">
                  <c:v>-2.5</c:v>
                </c:pt>
                <c:pt idx="12">
                  <c:v>-2.5</c:v>
                </c:pt>
              </c:numCache>
            </c:numRef>
          </c:val>
          <c:extLst>
            <c:ext xmlns:c16="http://schemas.microsoft.com/office/drawing/2014/chart" uri="{C3380CC4-5D6E-409C-BE32-E72D297353CC}">
              <c16:uniqueId val="{00000002-E7DF-46C3-A94B-D57F083C5F5E}"/>
            </c:ext>
          </c:extLst>
        </c:ser>
        <c:ser>
          <c:idx val="3"/>
          <c:order val="3"/>
          <c:tx>
            <c:strRef>
              <c:f>Radars!$G$37</c:f>
              <c:strCache>
                <c:ptCount val="1"/>
                <c:pt idx="0">
                  <c:v>G</c:v>
                </c:pt>
              </c:strCache>
            </c:strRef>
          </c:tx>
          <c:spPr>
            <a:ln w="254000">
              <a:solidFill>
                <a:srgbClr val="92D050">
                  <a:alpha val="50000"/>
                </a:srgbClr>
              </a:solidFill>
            </a:ln>
          </c:spPr>
          <c:marker>
            <c:symbol val="none"/>
          </c:marker>
          <c:cat>
            <c:strRef>
              <c:f>Radars!$B$38:$B$50</c:f>
              <c:strCache>
                <c:ptCount val="13"/>
                <c:pt idx="0">
                  <c:v>Vertrouwelijkheid, integriteit, beschikbaarheid van persoonsgegevens</c:v>
                </c:pt>
                <c:pt idx="1">
                  <c:v>Beperking doel, data minimalisatie en nauwkeurigheid</c:v>
                </c:pt>
                <c:pt idx="2">
                  <c:v>Opslag beperking</c:v>
                </c:pt>
                <c:pt idx="3">
                  <c:v>Wettigheid van verwerking</c:v>
                </c:pt>
                <c:pt idx="4">
                  <c:v>Transparantie en informatie over de verwerking</c:v>
                </c:pt>
                <c:pt idx="5">
                  <c:v>Derde partij</c:v>
                </c:pt>
                <c:pt idx="6">
                  <c:v>Internationaal</c:v>
                </c:pt>
                <c:pt idx="7">
                  <c:v>Recht van toegang, rectificatie en wissen</c:v>
                </c:pt>
                <c:pt idx="8">
                  <c:v>Recht op bezwaar</c:v>
                </c:pt>
                <c:pt idx="9">
                  <c:v>De verwerker</c:v>
                </c:pt>
                <c:pt idx="10">
                  <c:v>Inbreuk</c:v>
                </c:pt>
                <c:pt idx="11">
                  <c:v>Gegevensverwerking effecten beoordelingsrapport</c:v>
                </c:pt>
                <c:pt idx="12">
                  <c:v>Gegevensbeschermingsbeleid en registers</c:v>
                </c:pt>
              </c:strCache>
            </c:strRef>
          </c:cat>
          <c:val>
            <c:numRef>
              <c:f>Radars!$G$38:$G$50</c:f>
              <c:numCache>
                <c:formatCode>General</c:formatCode>
                <c:ptCount val="13"/>
                <c:pt idx="0">
                  <c:v>0</c:v>
                </c:pt>
                <c:pt idx="1">
                  <c:v>0</c:v>
                </c:pt>
                <c:pt idx="2">
                  <c:v>0</c:v>
                </c:pt>
                <c:pt idx="3">
                  <c:v>0</c:v>
                </c:pt>
                <c:pt idx="4">
                  <c:v>0</c:v>
                </c:pt>
                <c:pt idx="5">
                  <c:v>0</c:v>
                </c:pt>
                <c:pt idx="6">
                  <c:v>0</c:v>
                </c:pt>
                <c:pt idx="7">
                  <c:v>0</c:v>
                </c:pt>
                <c:pt idx="8">
                  <c:v>0</c:v>
                </c:pt>
                <c:pt idx="9">
                  <c:v>0</c:v>
                </c:pt>
                <c:pt idx="10">
                  <c:v>0</c:v>
                </c:pt>
                <c:pt idx="11">
                  <c:v>0</c:v>
                </c:pt>
                <c:pt idx="12">
                  <c:v>0</c:v>
                </c:pt>
              </c:numCache>
            </c:numRef>
          </c:val>
          <c:extLst>
            <c:ext xmlns:c16="http://schemas.microsoft.com/office/drawing/2014/chart" uri="{C3380CC4-5D6E-409C-BE32-E72D297353CC}">
              <c16:uniqueId val="{00000003-E7DF-46C3-A94B-D57F083C5F5E}"/>
            </c:ext>
          </c:extLst>
        </c:ser>
        <c:ser>
          <c:idx val="4"/>
          <c:order val="4"/>
          <c:tx>
            <c:strRef>
              <c:f>Radars!$H$37</c:f>
              <c:strCache>
                <c:ptCount val="1"/>
                <c:pt idx="0">
                  <c:v>O</c:v>
                </c:pt>
              </c:strCache>
            </c:strRef>
          </c:tx>
          <c:spPr>
            <a:ln w="254000">
              <a:solidFill>
                <a:srgbClr val="FFC000">
                  <a:alpha val="50000"/>
                </a:srgbClr>
              </a:solidFill>
            </a:ln>
          </c:spPr>
          <c:marker>
            <c:symbol val="none"/>
          </c:marker>
          <c:cat>
            <c:strRef>
              <c:f>Radars!$B$38:$B$50</c:f>
              <c:strCache>
                <c:ptCount val="13"/>
                <c:pt idx="0">
                  <c:v>Vertrouwelijkheid, integriteit, beschikbaarheid van persoonsgegevens</c:v>
                </c:pt>
                <c:pt idx="1">
                  <c:v>Beperking doel, data minimalisatie en nauwkeurigheid</c:v>
                </c:pt>
                <c:pt idx="2">
                  <c:v>Opslag beperking</c:v>
                </c:pt>
                <c:pt idx="3">
                  <c:v>Wettigheid van verwerking</c:v>
                </c:pt>
                <c:pt idx="4">
                  <c:v>Transparantie en informatie over de verwerking</c:v>
                </c:pt>
                <c:pt idx="5">
                  <c:v>Derde partij</c:v>
                </c:pt>
                <c:pt idx="6">
                  <c:v>Internationaal</c:v>
                </c:pt>
                <c:pt idx="7">
                  <c:v>Recht van toegang, rectificatie en wissen</c:v>
                </c:pt>
                <c:pt idx="8">
                  <c:v>Recht op bezwaar</c:v>
                </c:pt>
                <c:pt idx="9">
                  <c:v>De verwerker</c:v>
                </c:pt>
                <c:pt idx="10">
                  <c:v>Inbreuk</c:v>
                </c:pt>
                <c:pt idx="11">
                  <c:v>Gegevensverwerking effecten beoordelingsrapport</c:v>
                </c:pt>
                <c:pt idx="12">
                  <c:v>Gegevensbeschermingsbeleid en registers</c:v>
                </c:pt>
              </c:strCache>
            </c:strRef>
          </c:cat>
          <c:val>
            <c:numRef>
              <c:f>Radars!$H$38:$H$50</c:f>
              <c:numCache>
                <c:formatCode>General</c:formatCode>
                <c:ptCount val="13"/>
                <c:pt idx="0">
                  <c:v>1</c:v>
                </c:pt>
                <c:pt idx="1">
                  <c:v>1</c:v>
                </c:pt>
                <c:pt idx="2">
                  <c:v>1</c:v>
                </c:pt>
                <c:pt idx="3">
                  <c:v>1</c:v>
                </c:pt>
                <c:pt idx="4">
                  <c:v>1</c:v>
                </c:pt>
                <c:pt idx="5">
                  <c:v>1</c:v>
                </c:pt>
                <c:pt idx="6">
                  <c:v>1</c:v>
                </c:pt>
                <c:pt idx="7">
                  <c:v>1</c:v>
                </c:pt>
                <c:pt idx="8">
                  <c:v>1</c:v>
                </c:pt>
                <c:pt idx="9">
                  <c:v>1</c:v>
                </c:pt>
                <c:pt idx="10">
                  <c:v>1</c:v>
                </c:pt>
                <c:pt idx="11">
                  <c:v>1</c:v>
                </c:pt>
                <c:pt idx="12">
                  <c:v>1</c:v>
                </c:pt>
              </c:numCache>
            </c:numRef>
          </c:val>
          <c:extLst>
            <c:ext xmlns:c16="http://schemas.microsoft.com/office/drawing/2014/chart" uri="{C3380CC4-5D6E-409C-BE32-E72D297353CC}">
              <c16:uniqueId val="{00000004-E7DF-46C3-A94B-D57F083C5F5E}"/>
            </c:ext>
          </c:extLst>
        </c:ser>
        <c:ser>
          <c:idx val="5"/>
          <c:order val="5"/>
          <c:tx>
            <c:strRef>
              <c:f>Radars!$I$37</c:f>
              <c:strCache>
                <c:ptCount val="1"/>
                <c:pt idx="0">
                  <c:v>R</c:v>
                </c:pt>
              </c:strCache>
            </c:strRef>
          </c:tx>
          <c:spPr>
            <a:ln w="635000">
              <a:solidFill>
                <a:srgbClr val="FF0000">
                  <a:alpha val="50000"/>
                </a:srgbClr>
              </a:solidFill>
            </a:ln>
          </c:spPr>
          <c:marker>
            <c:symbol val="none"/>
          </c:marker>
          <c:cat>
            <c:strRef>
              <c:f>Radars!$B$38:$B$50</c:f>
              <c:strCache>
                <c:ptCount val="13"/>
                <c:pt idx="0">
                  <c:v>Vertrouwelijkheid, integriteit, beschikbaarheid van persoonsgegevens</c:v>
                </c:pt>
                <c:pt idx="1">
                  <c:v>Beperking doel, data minimalisatie en nauwkeurigheid</c:v>
                </c:pt>
                <c:pt idx="2">
                  <c:v>Opslag beperking</c:v>
                </c:pt>
                <c:pt idx="3">
                  <c:v>Wettigheid van verwerking</c:v>
                </c:pt>
                <c:pt idx="4">
                  <c:v>Transparantie en informatie over de verwerking</c:v>
                </c:pt>
                <c:pt idx="5">
                  <c:v>Derde partij</c:v>
                </c:pt>
                <c:pt idx="6">
                  <c:v>Internationaal</c:v>
                </c:pt>
                <c:pt idx="7">
                  <c:v>Recht van toegang, rectificatie en wissen</c:v>
                </c:pt>
                <c:pt idx="8">
                  <c:v>Recht op bezwaar</c:v>
                </c:pt>
                <c:pt idx="9">
                  <c:v>De verwerker</c:v>
                </c:pt>
                <c:pt idx="10">
                  <c:v>Inbreuk</c:v>
                </c:pt>
                <c:pt idx="11">
                  <c:v>Gegevensverwerking effecten beoordelingsrapport</c:v>
                </c:pt>
                <c:pt idx="12">
                  <c:v>Gegevensbeschermingsbeleid en registers</c:v>
                </c:pt>
              </c:strCache>
            </c:strRef>
          </c:cat>
          <c:val>
            <c:numRef>
              <c:f>Radars!$I$38:$I$50</c:f>
              <c:numCache>
                <c:formatCode>General</c:formatCode>
                <c:ptCount val="13"/>
                <c:pt idx="0">
                  <c:v>2.8</c:v>
                </c:pt>
                <c:pt idx="1">
                  <c:v>2.8</c:v>
                </c:pt>
                <c:pt idx="2">
                  <c:v>2.8</c:v>
                </c:pt>
                <c:pt idx="3">
                  <c:v>2.8</c:v>
                </c:pt>
                <c:pt idx="4">
                  <c:v>2.8</c:v>
                </c:pt>
                <c:pt idx="5">
                  <c:v>2.8</c:v>
                </c:pt>
                <c:pt idx="6">
                  <c:v>2.8</c:v>
                </c:pt>
                <c:pt idx="7">
                  <c:v>2.8</c:v>
                </c:pt>
                <c:pt idx="8">
                  <c:v>2.8</c:v>
                </c:pt>
                <c:pt idx="9">
                  <c:v>2.8</c:v>
                </c:pt>
                <c:pt idx="10">
                  <c:v>2.8</c:v>
                </c:pt>
                <c:pt idx="11">
                  <c:v>2.8</c:v>
                </c:pt>
                <c:pt idx="12">
                  <c:v>2.8</c:v>
                </c:pt>
              </c:numCache>
            </c:numRef>
          </c:val>
          <c:extLst>
            <c:ext xmlns:c16="http://schemas.microsoft.com/office/drawing/2014/chart" uri="{C3380CC4-5D6E-409C-BE32-E72D297353CC}">
              <c16:uniqueId val="{00000005-E7DF-46C3-A94B-D57F083C5F5E}"/>
            </c:ext>
          </c:extLst>
        </c:ser>
        <c:dLbls>
          <c:showLegendKey val="0"/>
          <c:showVal val="0"/>
          <c:showCatName val="0"/>
          <c:showSerName val="0"/>
          <c:showPercent val="0"/>
          <c:showBubbleSize val="0"/>
        </c:dLbls>
        <c:axId val="83716352"/>
        <c:axId val="94097408"/>
      </c:radarChart>
      <c:catAx>
        <c:axId val="83716352"/>
        <c:scaling>
          <c:orientation val="minMax"/>
        </c:scaling>
        <c:delete val="0"/>
        <c:axPos val="b"/>
        <c:majorGridlines/>
        <c:numFmt formatCode="General" sourceLinked="0"/>
        <c:majorTickMark val="out"/>
        <c:minorTickMark val="none"/>
        <c:tickLblPos val="nextTo"/>
        <c:crossAx val="94097408"/>
        <c:crosses val="autoZero"/>
        <c:auto val="1"/>
        <c:lblAlgn val="ctr"/>
        <c:lblOffset val="100"/>
        <c:noMultiLvlLbl val="0"/>
      </c:catAx>
      <c:valAx>
        <c:axId val="94097408"/>
        <c:scaling>
          <c:orientation val="minMax"/>
          <c:max val="4"/>
          <c:min val="-4"/>
        </c:scaling>
        <c:delete val="0"/>
        <c:axPos val="l"/>
        <c:numFmt formatCode="0.0" sourceLinked="1"/>
        <c:majorTickMark val="out"/>
        <c:minorTickMark val="none"/>
        <c:tickLblPos val="nextTo"/>
        <c:crossAx val="83716352"/>
        <c:crosses val="autoZero"/>
        <c:crossBetween val="between"/>
        <c:majorUnit val="1"/>
      </c:valAx>
    </c:plotArea>
    <c:plotVisOnly val="1"/>
    <c:dispBlanksAs val="gap"/>
    <c:showDLblsOverMax val="0"/>
  </c:chart>
  <c:externalData r:id="rId1">
    <c:autoUpdate val="0"/>
  </c:externalData>
</c:chartSpace>
</file>

<file path=ppt/diagrams/_rels/data1.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image" Target="../media/image17.jpeg"/><Relationship Id="rId6" Type="http://schemas.openxmlformats.org/officeDocument/2006/relationships/image" Target="../media/image22.jpeg"/><Relationship Id="rId5" Type="http://schemas.openxmlformats.org/officeDocument/2006/relationships/image" Target="../media/image21.jpeg"/><Relationship Id="rId10" Type="http://schemas.openxmlformats.org/officeDocument/2006/relationships/image" Target="../media/image26.jpeg"/><Relationship Id="rId4" Type="http://schemas.openxmlformats.org/officeDocument/2006/relationships/image" Target="../media/image20.jpeg"/><Relationship Id="rId9" Type="http://schemas.openxmlformats.org/officeDocument/2006/relationships/image" Target="../media/image25.jpeg"/></Relationships>
</file>

<file path=ppt/diagrams/_rels/data2.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image" Target="../media/image17.jpeg"/><Relationship Id="rId6" Type="http://schemas.openxmlformats.org/officeDocument/2006/relationships/image" Target="../media/image22.jpeg"/><Relationship Id="rId5" Type="http://schemas.openxmlformats.org/officeDocument/2006/relationships/image" Target="../media/image21.jpeg"/><Relationship Id="rId10" Type="http://schemas.openxmlformats.org/officeDocument/2006/relationships/image" Target="../media/image26.jpeg"/><Relationship Id="rId4" Type="http://schemas.openxmlformats.org/officeDocument/2006/relationships/image" Target="../media/image20.jpeg"/><Relationship Id="rId9" Type="http://schemas.openxmlformats.org/officeDocument/2006/relationships/image" Target="../media/image25.jpeg"/></Relationships>
</file>

<file path=ppt/diagrams/_rels/drawing1.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image" Target="../media/image17.jpeg"/><Relationship Id="rId6" Type="http://schemas.openxmlformats.org/officeDocument/2006/relationships/image" Target="../media/image22.jpeg"/><Relationship Id="rId5" Type="http://schemas.openxmlformats.org/officeDocument/2006/relationships/image" Target="../media/image21.jpeg"/><Relationship Id="rId10" Type="http://schemas.openxmlformats.org/officeDocument/2006/relationships/image" Target="../media/image26.jpeg"/><Relationship Id="rId4" Type="http://schemas.openxmlformats.org/officeDocument/2006/relationships/image" Target="../media/image20.jpeg"/><Relationship Id="rId9" Type="http://schemas.openxmlformats.org/officeDocument/2006/relationships/image" Target="../media/image25.jpeg"/></Relationships>
</file>

<file path=ppt/diagrams/_rels/drawing2.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image" Target="../media/image17.jpeg"/><Relationship Id="rId6" Type="http://schemas.openxmlformats.org/officeDocument/2006/relationships/image" Target="../media/image22.jpeg"/><Relationship Id="rId5" Type="http://schemas.openxmlformats.org/officeDocument/2006/relationships/image" Target="../media/image21.jpeg"/><Relationship Id="rId10" Type="http://schemas.openxmlformats.org/officeDocument/2006/relationships/image" Target="../media/image26.jpeg"/><Relationship Id="rId4" Type="http://schemas.openxmlformats.org/officeDocument/2006/relationships/image" Target="../media/image20.jpeg"/><Relationship Id="rId9" Type="http://schemas.openxmlformats.org/officeDocument/2006/relationships/image" Target="../media/image25.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B0C0D0-7AB7-487B-ADF8-3BB3DD4E9EE7}"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E7919EDD-7680-4985-B198-1CBB0F9E96AC}">
      <dgm:prSet/>
      <dgm:spPr/>
      <dgm:t>
        <a:bodyPr/>
        <a:lstStyle/>
        <a:p>
          <a:pPr rtl="0"/>
          <a:r>
            <a:rPr lang="en-GB"/>
            <a:t>Coordination of the electronic processes</a:t>
          </a:r>
        </a:p>
      </dgm:t>
    </dgm:pt>
    <dgm:pt modelId="{2FC221D4-82FE-4089-96B1-E14722E33943}" type="parTrans" cxnId="{2D283A8C-B4A3-4152-B8A6-4729DCCC852F}">
      <dgm:prSet/>
      <dgm:spPr/>
      <dgm:t>
        <a:bodyPr/>
        <a:lstStyle/>
        <a:p>
          <a:endParaRPr lang="en-US"/>
        </a:p>
      </dgm:t>
    </dgm:pt>
    <dgm:pt modelId="{C698564A-6110-4602-9450-B172C3825847}" type="sibTrans" cxnId="{2D283A8C-B4A3-4152-B8A6-4729DCCC852F}">
      <dgm:prSet/>
      <dgm:spPr/>
      <dgm:t>
        <a:bodyPr/>
        <a:lstStyle/>
        <a:p>
          <a:endParaRPr lang="en-US"/>
        </a:p>
      </dgm:t>
    </dgm:pt>
    <dgm:pt modelId="{426C232F-332D-4FF2-A820-7A068898BF0D}">
      <dgm:prSet/>
      <dgm:spPr/>
      <dgm:t>
        <a:bodyPr/>
        <a:lstStyle/>
        <a:p>
          <a:pPr rtl="0"/>
          <a:r>
            <a:rPr lang="en-GB"/>
            <a:t>Portal </a:t>
          </a:r>
        </a:p>
      </dgm:t>
    </dgm:pt>
    <dgm:pt modelId="{76543072-ED0A-4EFB-9174-9DC2D0CB754B}" type="parTrans" cxnId="{48331867-FF99-498B-92E1-5B05B35773A9}">
      <dgm:prSet/>
      <dgm:spPr/>
      <dgm:t>
        <a:bodyPr/>
        <a:lstStyle/>
        <a:p>
          <a:endParaRPr lang="en-US"/>
        </a:p>
      </dgm:t>
    </dgm:pt>
    <dgm:pt modelId="{0FF22A80-B924-4C97-9785-6DB4BF018886}" type="sibTrans" cxnId="{48331867-FF99-498B-92E1-5B05B35773A9}">
      <dgm:prSet/>
      <dgm:spPr/>
      <dgm:t>
        <a:bodyPr/>
        <a:lstStyle/>
        <a:p>
          <a:endParaRPr lang="en-US"/>
        </a:p>
      </dgm:t>
    </dgm:pt>
    <dgm:pt modelId="{AE2357B3-F8D1-4E13-B807-E393E9FC5539}">
      <dgm:prSet/>
      <dgm:spPr/>
      <dgm:t>
        <a:bodyPr/>
        <a:lstStyle/>
        <a:p>
          <a:pPr rtl="0"/>
          <a:r>
            <a:rPr lang="en-GB"/>
            <a:t>Integrated user and access management system</a:t>
          </a:r>
        </a:p>
      </dgm:t>
    </dgm:pt>
    <dgm:pt modelId="{DF983F23-5BAE-428F-AFD9-BF0943C63ACC}" type="parTrans" cxnId="{C4084BF0-F635-4676-89A9-D65F024FF168}">
      <dgm:prSet/>
      <dgm:spPr/>
      <dgm:t>
        <a:bodyPr/>
        <a:lstStyle/>
        <a:p>
          <a:endParaRPr lang="en-US"/>
        </a:p>
      </dgm:t>
    </dgm:pt>
    <dgm:pt modelId="{486EB6E6-F0BE-4E7B-A3F0-7DC5C5021754}" type="sibTrans" cxnId="{C4084BF0-F635-4676-89A9-D65F024FF168}">
      <dgm:prSet/>
      <dgm:spPr/>
      <dgm:t>
        <a:bodyPr/>
        <a:lstStyle/>
        <a:p>
          <a:endParaRPr lang="en-US"/>
        </a:p>
      </dgm:t>
    </dgm:pt>
    <dgm:pt modelId="{81FDCA61-7A32-4339-89E8-DD3704FB86F4}">
      <dgm:prSet/>
      <dgm:spPr/>
      <dgm:t>
        <a:bodyPr/>
        <a:lstStyle/>
        <a:p>
          <a:pPr rtl="0"/>
          <a:r>
            <a:rPr lang="en-GB"/>
            <a:t>Management of loggings</a:t>
          </a:r>
        </a:p>
      </dgm:t>
    </dgm:pt>
    <dgm:pt modelId="{4F5E6841-070D-4563-B23E-8C64EC2E827B}" type="parTrans" cxnId="{7B7E50D4-65C6-4E3C-995E-1A1ABF6FDBCF}">
      <dgm:prSet/>
      <dgm:spPr/>
      <dgm:t>
        <a:bodyPr/>
        <a:lstStyle/>
        <a:p>
          <a:endParaRPr lang="en-US"/>
        </a:p>
      </dgm:t>
    </dgm:pt>
    <dgm:pt modelId="{4922DE05-E610-4796-BFBC-E068300788D1}" type="sibTrans" cxnId="{7B7E50D4-65C6-4E3C-995E-1A1ABF6FDBCF}">
      <dgm:prSet/>
      <dgm:spPr/>
      <dgm:t>
        <a:bodyPr/>
        <a:lstStyle/>
        <a:p>
          <a:endParaRPr lang="en-US"/>
        </a:p>
      </dgm:t>
    </dgm:pt>
    <dgm:pt modelId="{F9B22A10-E2AD-420E-86FD-C6A619FB34C3}">
      <dgm:prSet/>
      <dgm:spPr/>
      <dgm:t>
        <a:bodyPr/>
        <a:lstStyle/>
        <a:p>
          <a:pPr rtl="0"/>
          <a:r>
            <a:rPr lang="en-GB"/>
            <a:t>System for end-to-end encryption</a:t>
          </a:r>
        </a:p>
      </dgm:t>
    </dgm:pt>
    <dgm:pt modelId="{51614E59-5D94-439C-A07A-61525828432A}" type="parTrans" cxnId="{F52E67DC-23C4-4525-AAFE-F3400258F7D3}">
      <dgm:prSet/>
      <dgm:spPr/>
      <dgm:t>
        <a:bodyPr/>
        <a:lstStyle/>
        <a:p>
          <a:endParaRPr lang="en-US"/>
        </a:p>
      </dgm:t>
    </dgm:pt>
    <dgm:pt modelId="{C995947A-877C-455B-BB65-7FBC6937BA2D}" type="sibTrans" cxnId="{F52E67DC-23C4-4525-AAFE-F3400258F7D3}">
      <dgm:prSet/>
      <dgm:spPr/>
      <dgm:t>
        <a:bodyPr/>
        <a:lstStyle/>
        <a:p>
          <a:endParaRPr lang="en-US"/>
        </a:p>
      </dgm:t>
    </dgm:pt>
    <dgm:pt modelId="{DE482DF0-5C86-4767-9CE5-54725DF28573}">
      <dgm:prSet/>
      <dgm:spPr/>
      <dgm:t>
        <a:bodyPr/>
        <a:lstStyle/>
        <a:p>
          <a:pPr rtl="0"/>
          <a:r>
            <a:rPr lang="en-GB">
              <a:solidFill>
                <a:srgbClr val="3E6E5A"/>
              </a:solidFill>
            </a:rPr>
            <a:t>eHealth</a:t>
          </a:r>
          <a:r>
            <a:rPr lang="en-GB"/>
            <a:t>Box</a:t>
          </a:r>
        </a:p>
      </dgm:t>
    </dgm:pt>
    <dgm:pt modelId="{BF1F2008-AABF-4483-9D7B-58A40034FD6C}" type="parTrans" cxnId="{1310D4E3-793B-4536-BE37-788F54627977}">
      <dgm:prSet/>
      <dgm:spPr/>
      <dgm:t>
        <a:bodyPr/>
        <a:lstStyle/>
        <a:p>
          <a:endParaRPr lang="en-US"/>
        </a:p>
      </dgm:t>
    </dgm:pt>
    <dgm:pt modelId="{4D6A567C-A21A-42BF-9F41-7BF71E18F454}" type="sibTrans" cxnId="{1310D4E3-793B-4536-BE37-788F54627977}">
      <dgm:prSet/>
      <dgm:spPr/>
      <dgm:t>
        <a:bodyPr/>
        <a:lstStyle/>
        <a:p>
          <a:endParaRPr lang="en-US"/>
        </a:p>
      </dgm:t>
    </dgm:pt>
    <dgm:pt modelId="{3069D4A7-A9EB-432B-8415-5BE83922B144}">
      <dgm:prSet/>
      <dgm:spPr/>
      <dgm:t>
        <a:bodyPr/>
        <a:lstStyle/>
        <a:p>
          <a:pPr rtl="0"/>
          <a:r>
            <a:rPr lang="en-GB"/>
            <a:t>Timestamping</a:t>
          </a:r>
        </a:p>
      </dgm:t>
    </dgm:pt>
    <dgm:pt modelId="{9A7D73A8-C0A9-4B8A-9838-7588537C14AA}" type="parTrans" cxnId="{62233745-3DC7-4513-AFFE-85579EDF5340}">
      <dgm:prSet/>
      <dgm:spPr/>
      <dgm:t>
        <a:bodyPr/>
        <a:lstStyle/>
        <a:p>
          <a:endParaRPr lang="en-US"/>
        </a:p>
      </dgm:t>
    </dgm:pt>
    <dgm:pt modelId="{DFE1D077-B434-438C-B525-DD545C84AAA3}" type="sibTrans" cxnId="{62233745-3DC7-4513-AFFE-85579EDF5340}">
      <dgm:prSet/>
      <dgm:spPr/>
      <dgm:t>
        <a:bodyPr/>
        <a:lstStyle/>
        <a:p>
          <a:endParaRPr lang="en-US"/>
        </a:p>
      </dgm:t>
    </dgm:pt>
    <dgm:pt modelId="{53250AAA-89D6-4377-B3C0-0E5BF972A3C0}">
      <dgm:prSet/>
      <dgm:spPr/>
      <dgm:t>
        <a:bodyPr/>
        <a:lstStyle/>
        <a:p>
          <a:pPr rtl="0"/>
          <a:r>
            <a:rPr lang="en-GB"/>
            <a:t>Coding and anonymising</a:t>
          </a:r>
        </a:p>
      </dgm:t>
    </dgm:pt>
    <dgm:pt modelId="{470AA8AF-6A66-4DE7-8F3A-D2B315A90BE8}" type="parTrans" cxnId="{3AA5B55E-BAFF-4E59-844F-0B3A890F9AB2}">
      <dgm:prSet/>
      <dgm:spPr/>
      <dgm:t>
        <a:bodyPr/>
        <a:lstStyle/>
        <a:p>
          <a:endParaRPr lang="en-US"/>
        </a:p>
      </dgm:t>
    </dgm:pt>
    <dgm:pt modelId="{4828047A-C139-4049-9231-4057A0E3B9D2}" type="sibTrans" cxnId="{3AA5B55E-BAFF-4E59-844F-0B3A890F9AB2}">
      <dgm:prSet/>
      <dgm:spPr/>
      <dgm:t>
        <a:bodyPr/>
        <a:lstStyle/>
        <a:p>
          <a:endParaRPr lang="en-US"/>
        </a:p>
      </dgm:t>
    </dgm:pt>
    <dgm:pt modelId="{ADE4E262-EB9E-448C-8B46-6B6521E6B92F}">
      <dgm:prSet/>
      <dgm:spPr/>
      <dgm:t>
        <a:bodyPr/>
        <a:lstStyle/>
        <a:p>
          <a:pPr rtl="0"/>
          <a:r>
            <a:rPr lang="en-GB"/>
            <a:t>Consultation of National register and CBSS registers</a:t>
          </a:r>
        </a:p>
      </dgm:t>
    </dgm:pt>
    <dgm:pt modelId="{28664F9A-4277-4158-A312-1D48A34DD546}" type="parTrans" cxnId="{DB050EC4-F2AC-4ACB-BEFA-69C14AE7D74E}">
      <dgm:prSet/>
      <dgm:spPr/>
      <dgm:t>
        <a:bodyPr/>
        <a:lstStyle/>
        <a:p>
          <a:endParaRPr lang="en-US"/>
        </a:p>
      </dgm:t>
    </dgm:pt>
    <dgm:pt modelId="{DC8C0C9F-FA74-4A97-BA58-15F42B37D9FB}" type="sibTrans" cxnId="{DB050EC4-F2AC-4ACB-BEFA-69C14AE7D74E}">
      <dgm:prSet/>
      <dgm:spPr/>
      <dgm:t>
        <a:bodyPr/>
        <a:lstStyle/>
        <a:p>
          <a:endParaRPr lang="en-US"/>
        </a:p>
      </dgm:t>
    </dgm:pt>
    <dgm:pt modelId="{66800CA2-1263-488B-9901-BF5AA9A26379}">
      <dgm:prSet/>
      <dgm:spPr/>
      <dgm:t>
        <a:bodyPr/>
        <a:lstStyle/>
        <a:p>
          <a:pPr rtl="0"/>
          <a:r>
            <a:rPr lang="en-GB"/>
            <a:t>Reference directories (hub-metahub system)</a:t>
          </a:r>
        </a:p>
      </dgm:t>
    </dgm:pt>
    <dgm:pt modelId="{FE2E1471-E52D-466A-A76C-4BB5F19A90C2}" type="parTrans" cxnId="{CC959A60-F5E3-4CBA-B49F-D1CC8967392E}">
      <dgm:prSet/>
      <dgm:spPr/>
      <dgm:t>
        <a:bodyPr/>
        <a:lstStyle/>
        <a:p>
          <a:endParaRPr lang="en-US"/>
        </a:p>
      </dgm:t>
    </dgm:pt>
    <dgm:pt modelId="{5B01B5E3-2F09-44F6-BDF4-59AE3DD792F4}" type="sibTrans" cxnId="{CC959A60-F5E3-4CBA-B49F-D1CC8967392E}">
      <dgm:prSet/>
      <dgm:spPr/>
      <dgm:t>
        <a:bodyPr/>
        <a:lstStyle/>
        <a:p>
          <a:endParaRPr lang="en-US"/>
        </a:p>
      </dgm:t>
    </dgm:pt>
    <dgm:pt modelId="{9E029134-162C-442E-A062-F55ADB999C33}" type="pres">
      <dgm:prSet presAssocID="{D1B0C0D0-7AB7-487B-ADF8-3BB3DD4E9EE7}" presName="Name0" presStyleCnt="0">
        <dgm:presLayoutVars>
          <dgm:dir/>
          <dgm:resizeHandles val="exact"/>
        </dgm:presLayoutVars>
      </dgm:prSet>
      <dgm:spPr/>
    </dgm:pt>
    <dgm:pt modelId="{60E777AF-AE30-4678-946F-1FF94928EBDC}" type="pres">
      <dgm:prSet presAssocID="{E7919EDD-7680-4985-B198-1CBB0F9E96AC}" presName="composite" presStyleCnt="0"/>
      <dgm:spPr/>
    </dgm:pt>
    <dgm:pt modelId="{7A8D609C-F894-4686-8594-F633FD78C201}" type="pres">
      <dgm:prSet presAssocID="{E7919EDD-7680-4985-B198-1CBB0F9E96AC}" presName="rect1" presStyleLbl="trAlignAcc1" presStyleIdx="0" presStyleCnt="10">
        <dgm:presLayoutVars>
          <dgm:bulletEnabled val="1"/>
        </dgm:presLayoutVars>
      </dgm:prSet>
      <dgm:spPr/>
    </dgm:pt>
    <dgm:pt modelId="{8B00EC11-24E0-4E0C-8101-DB576F31F9D2}" type="pres">
      <dgm:prSet presAssocID="{E7919EDD-7680-4985-B198-1CBB0F9E96AC}" presName="rect2" presStyleLbl="fgImgPlace1" presStyleIdx="0" presStyleCnt="10"/>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dgm:spPr>
    </dgm:pt>
    <dgm:pt modelId="{7105A6FE-D318-4A98-A922-671C581530DC}" type="pres">
      <dgm:prSet presAssocID="{C698564A-6110-4602-9450-B172C3825847}" presName="sibTrans" presStyleCnt="0"/>
      <dgm:spPr/>
    </dgm:pt>
    <dgm:pt modelId="{85CFEB57-FC52-4321-A97D-3211B5D63D4D}" type="pres">
      <dgm:prSet presAssocID="{426C232F-332D-4FF2-A820-7A068898BF0D}" presName="composite" presStyleCnt="0"/>
      <dgm:spPr/>
    </dgm:pt>
    <dgm:pt modelId="{A9AE0183-4578-4303-9373-BBB0DAF179FE}" type="pres">
      <dgm:prSet presAssocID="{426C232F-332D-4FF2-A820-7A068898BF0D}" presName="rect1" presStyleLbl="trAlignAcc1" presStyleIdx="1" presStyleCnt="10">
        <dgm:presLayoutVars>
          <dgm:bulletEnabled val="1"/>
        </dgm:presLayoutVars>
      </dgm:prSet>
      <dgm:spPr/>
    </dgm:pt>
    <dgm:pt modelId="{17BB8C5E-ACC5-4AEA-AC3B-15C53CC548C0}" type="pres">
      <dgm:prSet presAssocID="{426C232F-332D-4FF2-A820-7A068898BF0D}" presName="rect2" presStyleLbl="fgImgPlace1" presStyleIdx="1" presStyleCnt="10"/>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25000" r="-25000"/>
          </a:stretch>
        </a:blipFill>
      </dgm:spPr>
    </dgm:pt>
    <dgm:pt modelId="{3DF2FDF0-8F29-4351-969E-A1025413C53F}" type="pres">
      <dgm:prSet presAssocID="{0FF22A80-B924-4C97-9785-6DB4BF018886}" presName="sibTrans" presStyleCnt="0"/>
      <dgm:spPr/>
    </dgm:pt>
    <dgm:pt modelId="{51949F69-36F9-42ED-A197-4A357D3FCC84}" type="pres">
      <dgm:prSet presAssocID="{AE2357B3-F8D1-4E13-B807-E393E9FC5539}" presName="composite" presStyleCnt="0"/>
      <dgm:spPr/>
    </dgm:pt>
    <dgm:pt modelId="{DC5DD086-89E5-4CD9-B1D2-0E7FF2C522A2}" type="pres">
      <dgm:prSet presAssocID="{AE2357B3-F8D1-4E13-B807-E393E9FC5539}" presName="rect1" presStyleLbl="trAlignAcc1" presStyleIdx="2" presStyleCnt="10">
        <dgm:presLayoutVars>
          <dgm:bulletEnabled val="1"/>
        </dgm:presLayoutVars>
      </dgm:prSet>
      <dgm:spPr/>
    </dgm:pt>
    <dgm:pt modelId="{DEDE190B-7605-44A7-B19B-482157C4ED09}" type="pres">
      <dgm:prSet presAssocID="{AE2357B3-F8D1-4E13-B807-E393E9FC5539}" presName="rect2" presStyleLbl="fgImgPlace1" presStyleIdx="2" presStyleCnt="10"/>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25000" r="-25000"/>
          </a:stretch>
        </a:blipFill>
      </dgm:spPr>
    </dgm:pt>
    <dgm:pt modelId="{800A896D-7DD0-4D28-BE08-D3B8F3F2A8C6}" type="pres">
      <dgm:prSet presAssocID="{486EB6E6-F0BE-4E7B-A3F0-7DC5C5021754}" presName="sibTrans" presStyleCnt="0"/>
      <dgm:spPr/>
    </dgm:pt>
    <dgm:pt modelId="{09DCF082-D387-4036-A517-A57508B9F296}" type="pres">
      <dgm:prSet presAssocID="{81FDCA61-7A32-4339-89E8-DD3704FB86F4}" presName="composite" presStyleCnt="0"/>
      <dgm:spPr/>
    </dgm:pt>
    <dgm:pt modelId="{6F6ACCCA-7573-4F27-BB76-D1BFA52EAEE3}" type="pres">
      <dgm:prSet presAssocID="{81FDCA61-7A32-4339-89E8-DD3704FB86F4}" presName="rect1" presStyleLbl="trAlignAcc1" presStyleIdx="3" presStyleCnt="10">
        <dgm:presLayoutVars>
          <dgm:bulletEnabled val="1"/>
        </dgm:presLayoutVars>
      </dgm:prSet>
      <dgm:spPr/>
    </dgm:pt>
    <dgm:pt modelId="{F94043AE-FBAE-4418-8D10-10B1481C95AF}" type="pres">
      <dgm:prSet presAssocID="{81FDCA61-7A32-4339-89E8-DD3704FB86F4}" presName="rect2" presStyleLbl="fgImgPlace1" presStyleIdx="3" presStyleCnt="10"/>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l="-25000" r="-25000"/>
          </a:stretch>
        </a:blipFill>
      </dgm:spPr>
    </dgm:pt>
    <dgm:pt modelId="{2F838AD4-66C5-4737-8D8D-66F3281C6FE1}" type="pres">
      <dgm:prSet presAssocID="{4922DE05-E610-4796-BFBC-E068300788D1}" presName="sibTrans" presStyleCnt="0"/>
      <dgm:spPr/>
    </dgm:pt>
    <dgm:pt modelId="{0F749A16-F5F6-45E8-9E08-2382EA901724}" type="pres">
      <dgm:prSet presAssocID="{F9B22A10-E2AD-420E-86FD-C6A619FB34C3}" presName="composite" presStyleCnt="0"/>
      <dgm:spPr/>
    </dgm:pt>
    <dgm:pt modelId="{610D24CD-EC64-4585-8806-7B24163BBCA5}" type="pres">
      <dgm:prSet presAssocID="{F9B22A10-E2AD-420E-86FD-C6A619FB34C3}" presName="rect1" presStyleLbl="trAlignAcc1" presStyleIdx="4" presStyleCnt="10">
        <dgm:presLayoutVars>
          <dgm:bulletEnabled val="1"/>
        </dgm:presLayoutVars>
      </dgm:prSet>
      <dgm:spPr/>
    </dgm:pt>
    <dgm:pt modelId="{1D377189-38FA-44FB-9886-A25D865375A4}" type="pres">
      <dgm:prSet presAssocID="{F9B22A10-E2AD-420E-86FD-C6A619FB34C3}" presName="rect2" presStyleLbl="fgImgPlace1" presStyleIdx="4" presStyleCnt="10"/>
      <dgm:spPr>
        <a:blipFill>
          <a:blip xmlns:r="http://schemas.openxmlformats.org/officeDocument/2006/relationships" r:embed="rId5" cstate="print">
            <a:extLst>
              <a:ext uri="{28A0092B-C50C-407E-A947-70E740481C1C}">
                <a14:useLocalDpi xmlns:a14="http://schemas.microsoft.com/office/drawing/2010/main" val="0"/>
              </a:ext>
            </a:extLst>
          </a:blip>
          <a:srcRect/>
          <a:stretch>
            <a:fillRect l="-25000" r="-25000"/>
          </a:stretch>
        </a:blipFill>
      </dgm:spPr>
    </dgm:pt>
    <dgm:pt modelId="{D0690CA7-5AC0-41CF-B946-24781BCFD1A5}" type="pres">
      <dgm:prSet presAssocID="{C995947A-877C-455B-BB65-7FBC6937BA2D}" presName="sibTrans" presStyleCnt="0"/>
      <dgm:spPr/>
    </dgm:pt>
    <dgm:pt modelId="{B7B3EDE5-7630-4030-822E-F5E4C9706E85}" type="pres">
      <dgm:prSet presAssocID="{DE482DF0-5C86-4767-9CE5-54725DF28573}" presName="composite" presStyleCnt="0"/>
      <dgm:spPr/>
    </dgm:pt>
    <dgm:pt modelId="{4F50CB91-2850-4662-936D-F5CF85EB32D2}" type="pres">
      <dgm:prSet presAssocID="{DE482DF0-5C86-4767-9CE5-54725DF28573}" presName="rect1" presStyleLbl="trAlignAcc1" presStyleIdx="5" presStyleCnt="10">
        <dgm:presLayoutVars>
          <dgm:bulletEnabled val="1"/>
        </dgm:presLayoutVars>
      </dgm:prSet>
      <dgm:spPr/>
    </dgm:pt>
    <dgm:pt modelId="{82E38FB2-A96C-4D7A-A866-6D7BE57189A0}" type="pres">
      <dgm:prSet presAssocID="{DE482DF0-5C86-4767-9CE5-54725DF28573}" presName="rect2" presStyleLbl="fgImgPlace1" presStyleIdx="5" presStyleCnt="10"/>
      <dgm:spPr>
        <a:blipFill>
          <a:blip xmlns:r="http://schemas.openxmlformats.org/officeDocument/2006/relationships" r:embed="rId6" cstate="print">
            <a:extLst>
              <a:ext uri="{28A0092B-C50C-407E-A947-70E740481C1C}">
                <a14:useLocalDpi xmlns:a14="http://schemas.microsoft.com/office/drawing/2010/main" val="0"/>
              </a:ext>
            </a:extLst>
          </a:blip>
          <a:srcRect/>
          <a:stretch>
            <a:fillRect l="-25000" r="-25000"/>
          </a:stretch>
        </a:blipFill>
      </dgm:spPr>
    </dgm:pt>
    <dgm:pt modelId="{FFADA039-4E63-4656-B69A-9CDE6DF7D22E}" type="pres">
      <dgm:prSet presAssocID="{4D6A567C-A21A-42BF-9F41-7BF71E18F454}" presName="sibTrans" presStyleCnt="0"/>
      <dgm:spPr/>
    </dgm:pt>
    <dgm:pt modelId="{617E62FE-8B7F-4345-A007-B8285279A613}" type="pres">
      <dgm:prSet presAssocID="{3069D4A7-A9EB-432B-8415-5BE83922B144}" presName="composite" presStyleCnt="0"/>
      <dgm:spPr/>
    </dgm:pt>
    <dgm:pt modelId="{9C5C0C8B-F255-4694-B3C6-8BE7DBC5F7E5}" type="pres">
      <dgm:prSet presAssocID="{3069D4A7-A9EB-432B-8415-5BE83922B144}" presName="rect1" presStyleLbl="trAlignAcc1" presStyleIdx="6" presStyleCnt="10">
        <dgm:presLayoutVars>
          <dgm:bulletEnabled val="1"/>
        </dgm:presLayoutVars>
      </dgm:prSet>
      <dgm:spPr/>
    </dgm:pt>
    <dgm:pt modelId="{A9E14B50-194E-4A93-B9D9-20BB56D81973}" type="pres">
      <dgm:prSet presAssocID="{3069D4A7-A9EB-432B-8415-5BE83922B144}" presName="rect2" presStyleLbl="fgImgPlace1" presStyleIdx="6" presStyleCnt="10"/>
      <dgm:spPr>
        <a:blipFill>
          <a:blip xmlns:r="http://schemas.openxmlformats.org/officeDocument/2006/relationships" r:embed="rId7" cstate="print">
            <a:extLst>
              <a:ext uri="{28A0092B-C50C-407E-A947-70E740481C1C}">
                <a14:useLocalDpi xmlns:a14="http://schemas.microsoft.com/office/drawing/2010/main" val="0"/>
              </a:ext>
            </a:extLst>
          </a:blip>
          <a:srcRect/>
          <a:stretch>
            <a:fillRect l="-25000" r="-25000"/>
          </a:stretch>
        </a:blipFill>
      </dgm:spPr>
    </dgm:pt>
    <dgm:pt modelId="{CC5C64CB-AB52-41A1-B231-D8699C0C625F}" type="pres">
      <dgm:prSet presAssocID="{DFE1D077-B434-438C-B525-DD545C84AAA3}" presName="sibTrans" presStyleCnt="0"/>
      <dgm:spPr/>
    </dgm:pt>
    <dgm:pt modelId="{F8E94CFA-B945-48E5-BE10-370DD69F16A4}" type="pres">
      <dgm:prSet presAssocID="{53250AAA-89D6-4377-B3C0-0E5BF972A3C0}" presName="composite" presStyleCnt="0"/>
      <dgm:spPr/>
    </dgm:pt>
    <dgm:pt modelId="{411BB13E-A3FD-42F9-8D3A-DD2DDC4A3516}" type="pres">
      <dgm:prSet presAssocID="{53250AAA-89D6-4377-B3C0-0E5BF972A3C0}" presName="rect1" presStyleLbl="trAlignAcc1" presStyleIdx="7" presStyleCnt="10">
        <dgm:presLayoutVars>
          <dgm:bulletEnabled val="1"/>
        </dgm:presLayoutVars>
      </dgm:prSet>
      <dgm:spPr/>
    </dgm:pt>
    <dgm:pt modelId="{70C2EA1E-D7DB-4E74-806D-4590DBE781A3}" type="pres">
      <dgm:prSet presAssocID="{53250AAA-89D6-4377-B3C0-0E5BF972A3C0}" presName="rect2" presStyleLbl="fgImgPlace1" presStyleIdx="7" presStyleCnt="10"/>
      <dgm:spPr>
        <a:blipFill>
          <a:blip xmlns:r="http://schemas.openxmlformats.org/officeDocument/2006/relationships" r:embed="rId8" cstate="print">
            <a:extLst>
              <a:ext uri="{28A0092B-C50C-407E-A947-70E740481C1C}">
                <a14:useLocalDpi xmlns:a14="http://schemas.microsoft.com/office/drawing/2010/main" val="0"/>
              </a:ext>
            </a:extLst>
          </a:blip>
          <a:srcRect/>
          <a:stretch>
            <a:fillRect l="-25000" r="-25000"/>
          </a:stretch>
        </a:blipFill>
      </dgm:spPr>
    </dgm:pt>
    <dgm:pt modelId="{B6819F3B-727A-4EDF-BC16-FDFFBB563868}" type="pres">
      <dgm:prSet presAssocID="{4828047A-C139-4049-9231-4057A0E3B9D2}" presName="sibTrans" presStyleCnt="0"/>
      <dgm:spPr/>
    </dgm:pt>
    <dgm:pt modelId="{BB272E9F-26C5-4655-93E5-F3616BF119CC}" type="pres">
      <dgm:prSet presAssocID="{ADE4E262-EB9E-448C-8B46-6B6521E6B92F}" presName="composite" presStyleCnt="0"/>
      <dgm:spPr/>
    </dgm:pt>
    <dgm:pt modelId="{E0757731-3698-433B-8E7C-2EB749869931}" type="pres">
      <dgm:prSet presAssocID="{ADE4E262-EB9E-448C-8B46-6B6521E6B92F}" presName="rect1" presStyleLbl="trAlignAcc1" presStyleIdx="8" presStyleCnt="10">
        <dgm:presLayoutVars>
          <dgm:bulletEnabled val="1"/>
        </dgm:presLayoutVars>
      </dgm:prSet>
      <dgm:spPr/>
    </dgm:pt>
    <dgm:pt modelId="{139FD9EA-3509-4D4C-98D4-BC741BA871D8}" type="pres">
      <dgm:prSet presAssocID="{ADE4E262-EB9E-448C-8B46-6B6521E6B92F}" presName="rect2" presStyleLbl="fgImgPlace1" presStyleIdx="8" presStyleCnt="10"/>
      <dgm:spPr>
        <a:blipFill>
          <a:blip xmlns:r="http://schemas.openxmlformats.org/officeDocument/2006/relationships" r:embed="rId9" cstate="print">
            <a:extLst>
              <a:ext uri="{28A0092B-C50C-407E-A947-70E740481C1C}">
                <a14:useLocalDpi xmlns:a14="http://schemas.microsoft.com/office/drawing/2010/main" val="0"/>
              </a:ext>
            </a:extLst>
          </a:blip>
          <a:srcRect/>
          <a:stretch>
            <a:fillRect l="-25000" r="-25000"/>
          </a:stretch>
        </a:blipFill>
      </dgm:spPr>
    </dgm:pt>
    <dgm:pt modelId="{979B97D2-0F97-437F-8686-ABD1B910F38F}" type="pres">
      <dgm:prSet presAssocID="{DC8C0C9F-FA74-4A97-BA58-15F42B37D9FB}" presName="sibTrans" presStyleCnt="0"/>
      <dgm:spPr/>
    </dgm:pt>
    <dgm:pt modelId="{0216C3D0-FCC6-4B0C-AA10-7E78E85A1DE2}" type="pres">
      <dgm:prSet presAssocID="{66800CA2-1263-488B-9901-BF5AA9A26379}" presName="composite" presStyleCnt="0"/>
      <dgm:spPr/>
    </dgm:pt>
    <dgm:pt modelId="{22C56DC3-2158-416C-A2CA-0A41276F6E72}" type="pres">
      <dgm:prSet presAssocID="{66800CA2-1263-488B-9901-BF5AA9A26379}" presName="rect1" presStyleLbl="trAlignAcc1" presStyleIdx="9" presStyleCnt="10">
        <dgm:presLayoutVars>
          <dgm:bulletEnabled val="1"/>
        </dgm:presLayoutVars>
      </dgm:prSet>
      <dgm:spPr/>
    </dgm:pt>
    <dgm:pt modelId="{763F0339-AF8A-4C55-81EF-EEBFD25A8379}" type="pres">
      <dgm:prSet presAssocID="{66800CA2-1263-488B-9901-BF5AA9A26379}" presName="rect2" presStyleLbl="fgImgPlace1" presStyleIdx="9" presStyleCnt="10"/>
      <dgm:spPr>
        <a:blipFill>
          <a:blip xmlns:r="http://schemas.openxmlformats.org/officeDocument/2006/relationships" r:embed="rId10" cstate="print">
            <a:extLst>
              <a:ext uri="{28A0092B-C50C-407E-A947-70E740481C1C}">
                <a14:useLocalDpi xmlns:a14="http://schemas.microsoft.com/office/drawing/2010/main" val="0"/>
              </a:ext>
            </a:extLst>
          </a:blip>
          <a:srcRect/>
          <a:stretch>
            <a:fillRect l="-25000" r="-25000"/>
          </a:stretch>
        </a:blipFill>
      </dgm:spPr>
    </dgm:pt>
  </dgm:ptLst>
  <dgm:cxnLst>
    <dgm:cxn modelId="{5B6B4003-61BB-47C8-A112-B3134BC120C6}" type="presOf" srcId="{66800CA2-1263-488B-9901-BF5AA9A26379}" destId="{22C56DC3-2158-416C-A2CA-0A41276F6E72}" srcOrd="0" destOrd="0" presId="urn:microsoft.com/office/officeart/2008/layout/PictureStrips"/>
    <dgm:cxn modelId="{65F92A1C-CEF7-4C0B-9C30-3EDA2A6E2D55}" type="presOf" srcId="{F9B22A10-E2AD-420E-86FD-C6A619FB34C3}" destId="{610D24CD-EC64-4585-8806-7B24163BBCA5}" srcOrd="0" destOrd="0" presId="urn:microsoft.com/office/officeart/2008/layout/PictureStrips"/>
    <dgm:cxn modelId="{87241E27-BE41-423C-9850-707F1B7F0681}" type="presOf" srcId="{AE2357B3-F8D1-4E13-B807-E393E9FC5539}" destId="{DC5DD086-89E5-4CD9-B1D2-0E7FF2C522A2}" srcOrd="0" destOrd="0" presId="urn:microsoft.com/office/officeart/2008/layout/PictureStrips"/>
    <dgm:cxn modelId="{3AA5B55E-BAFF-4E59-844F-0B3A890F9AB2}" srcId="{D1B0C0D0-7AB7-487B-ADF8-3BB3DD4E9EE7}" destId="{53250AAA-89D6-4377-B3C0-0E5BF972A3C0}" srcOrd="7" destOrd="0" parTransId="{470AA8AF-6A66-4DE7-8F3A-D2B315A90BE8}" sibTransId="{4828047A-C139-4049-9231-4057A0E3B9D2}"/>
    <dgm:cxn modelId="{CC959A60-F5E3-4CBA-B49F-D1CC8967392E}" srcId="{D1B0C0D0-7AB7-487B-ADF8-3BB3DD4E9EE7}" destId="{66800CA2-1263-488B-9901-BF5AA9A26379}" srcOrd="9" destOrd="0" parTransId="{FE2E1471-E52D-466A-A76C-4BB5F19A90C2}" sibTransId="{5B01B5E3-2F09-44F6-BDF4-59AE3DD792F4}"/>
    <dgm:cxn modelId="{62233745-3DC7-4513-AFFE-85579EDF5340}" srcId="{D1B0C0D0-7AB7-487B-ADF8-3BB3DD4E9EE7}" destId="{3069D4A7-A9EB-432B-8415-5BE83922B144}" srcOrd="6" destOrd="0" parTransId="{9A7D73A8-C0A9-4B8A-9838-7588537C14AA}" sibTransId="{DFE1D077-B434-438C-B525-DD545C84AAA3}"/>
    <dgm:cxn modelId="{48331867-FF99-498B-92E1-5B05B35773A9}" srcId="{D1B0C0D0-7AB7-487B-ADF8-3BB3DD4E9EE7}" destId="{426C232F-332D-4FF2-A820-7A068898BF0D}" srcOrd="1" destOrd="0" parTransId="{76543072-ED0A-4EFB-9174-9DC2D0CB754B}" sibTransId="{0FF22A80-B924-4C97-9785-6DB4BF018886}"/>
    <dgm:cxn modelId="{6F029D55-F3C4-4B55-BA47-2A3855D24838}" type="presOf" srcId="{53250AAA-89D6-4377-B3C0-0E5BF972A3C0}" destId="{411BB13E-A3FD-42F9-8D3A-DD2DDC4A3516}" srcOrd="0" destOrd="0" presId="urn:microsoft.com/office/officeart/2008/layout/PictureStrips"/>
    <dgm:cxn modelId="{2D283A8C-B4A3-4152-B8A6-4729DCCC852F}" srcId="{D1B0C0D0-7AB7-487B-ADF8-3BB3DD4E9EE7}" destId="{E7919EDD-7680-4985-B198-1CBB0F9E96AC}" srcOrd="0" destOrd="0" parTransId="{2FC221D4-82FE-4089-96B1-E14722E33943}" sibTransId="{C698564A-6110-4602-9450-B172C3825847}"/>
    <dgm:cxn modelId="{65949B95-8A47-42EB-AA18-13779DD0E687}" type="presOf" srcId="{3069D4A7-A9EB-432B-8415-5BE83922B144}" destId="{9C5C0C8B-F255-4694-B3C6-8BE7DBC5F7E5}" srcOrd="0" destOrd="0" presId="urn:microsoft.com/office/officeart/2008/layout/PictureStrips"/>
    <dgm:cxn modelId="{CF7B18B8-D469-4E7A-9426-CD748ACB6A00}" type="presOf" srcId="{E7919EDD-7680-4985-B198-1CBB0F9E96AC}" destId="{7A8D609C-F894-4686-8594-F633FD78C201}" srcOrd="0" destOrd="0" presId="urn:microsoft.com/office/officeart/2008/layout/PictureStrips"/>
    <dgm:cxn modelId="{DB050EC4-F2AC-4ACB-BEFA-69C14AE7D74E}" srcId="{D1B0C0D0-7AB7-487B-ADF8-3BB3DD4E9EE7}" destId="{ADE4E262-EB9E-448C-8B46-6B6521E6B92F}" srcOrd="8" destOrd="0" parTransId="{28664F9A-4277-4158-A312-1D48A34DD546}" sibTransId="{DC8C0C9F-FA74-4A97-BA58-15F42B37D9FB}"/>
    <dgm:cxn modelId="{5875A5CC-5403-4E63-9D89-C3B173377555}" type="presOf" srcId="{D1B0C0D0-7AB7-487B-ADF8-3BB3DD4E9EE7}" destId="{9E029134-162C-442E-A062-F55ADB999C33}" srcOrd="0" destOrd="0" presId="urn:microsoft.com/office/officeart/2008/layout/PictureStrips"/>
    <dgm:cxn modelId="{CDB7F2D2-0390-44D6-A3CE-1FD1206C9CB4}" type="presOf" srcId="{426C232F-332D-4FF2-A820-7A068898BF0D}" destId="{A9AE0183-4578-4303-9373-BBB0DAF179FE}" srcOrd="0" destOrd="0" presId="urn:microsoft.com/office/officeart/2008/layout/PictureStrips"/>
    <dgm:cxn modelId="{7B7E50D4-65C6-4E3C-995E-1A1ABF6FDBCF}" srcId="{D1B0C0D0-7AB7-487B-ADF8-3BB3DD4E9EE7}" destId="{81FDCA61-7A32-4339-89E8-DD3704FB86F4}" srcOrd="3" destOrd="0" parTransId="{4F5E6841-070D-4563-B23E-8C64EC2E827B}" sibTransId="{4922DE05-E610-4796-BFBC-E068300788D1}"/>
    <dgm:cxn modelId="{9B9B85D9-2365-4064-B28B-A316E251AD35}" type="presOf" srcId="{81FDCA61-7A32-4339-89E8-DD3704FB86F4}" destId="{6F6ACCCA-7573-4F27-BB76-D1BFA52EAEE3}" srcOrd="0" destOrd="0" presId="urn:microsoft.com/office/officeart/2008/layout/PictureStrips"/>
    <dgm:cxn modelId="{F52E67DC-23C4-4525-AAFE-F3400258F7D3}" srcId="{D1B0C0D0-7AB7-487B-ADF8-3BB3DD4E9EE7}" destId="{F9B22A10-E2AD-420E-86FD-C6A619FB34C3}" srcOrd="4" destOrd="0" parTransId="{51614E59-5D94-439C-A07A-61525828432A}" sibTransId="{C995947A-877C-455B-BB65-7FBC6937BA2D}"/>
    <dgm:cxn modelId="{1310D4E3-793B-4536-BE37-788F54627977}" srcId="{D1B0C0D0-7AB7-487B-ADF8-3BB3DD4E9EE7}" destId="{DE482DF0-5C86-4767-9CE5-54725DF28573}" srcOrd="5" destOrd="0" parTransId="{BF1F2008-AABF-4483-9D7B-58A40034FD6C}" sibTransId="{4D6A567C-A21A-42BF-9F41-7BF71E18F454}"/>
    <dgm:cxn modelId="{C4084BF0-F635-4676-89A9-D65F024FF168}" srcId="{D1B0C0D0-7AB7-487B-ADF8-3BB3DD4E9EE7}" destId="{AE2357B3-F8D1-4E13-B807-E393E9FC5539}" srcOrd="2" destOrd="0" parTransId="{DF983F23-5BAE-428F-AFD9-BF0943C63ACC}" sibTransId="{486EB6E6-F0BE-4E7B-A3F0-7DC5C5021754}"/>
    <dgm:cxn modelId="{607ED0F1-DC27-41FB-A67C-724A8673BB94}" type="presOf" srcId="{ADE4E262-EB9E-448C-8B46-6B6521E6B92F}" destId="{E0757731-3698-433B-8E7C-2EB749869931}" srcOrd="0" destOrd="0" presId="urn:microsoft.com/office/officeart/2008/layout/PictureStrips"/>
    <dgm:cxn modelId="{165201F7-2674-47E8-BAD5-87A1CCA76D37}" type="presOf" srcId="{DE482DF0-5C86-4767-9CE5-54725DF28573}" destId="{4F50CB91-2850-4662-936D-F5CF85EB32D2}" srcOrd="0" destOrd="0" presId="urn:microsoft.com/office/officeart/2008/layout/PictureStrips"/>
    <dgm:cxn modelId="{1ACE1408-40D5-4E80-88CC-C0F31188DE01}" type="presParOf" srcId="{9E029134-162C-442E-A062-F55ADB999C33}" destId="{60E777AF-AE30-4678-946F-1FF94928EBDC}" srcOrd="0" destOrd="0" presId="urn:microsoft.com/office/officeart/2008/layout/PictureStrips"/>
    <dgm:cxn modelId="{9326DB87-A85A-4956-BB08-E9A657397BDB}" type="presParOf" srcId="{60E777AF-AE30-4678-946F-1FF94928EBDC}" destId="{7A8D609C-F894-4686-8594-F633FD78C201}" srcOrd="0" destOrd="0" presId="urn:microsoft.com/office/officeart/2008/layout/PictureStrips"/>
    <dgm:cxn modelId="{3DAEDD94-5288-470E-869E-D097DAF0F90D}" type="presParOf" srcId="{60E777AF-AE30-4678-946F-1FF94928EBDC}" destId="{8B00EC11-24E0-4E0C-8101-DB576F31F9D2}" srcOrd="1" destOrd="0" presId="urn:microsoft.com/office/officeart/2008/layout/PictureStrips"/>
    <dgm:cxn modelId="{6EAABE1F-AAF8-4C1C-ADB6-E643B6FE72BF}" type="presParOf" srcId="{9E029134-162C-442E-A062-F55ADB999C33}" destId="{7105A6FE-D318-4A98-A922-671C581530DC}" srcOrd="1" destOrd="0" presId="urn:microsoft.com/office/officeart/2008/layout/PictureStrips"/>
    <dgm:cxn modelId="{27E9360F-69D7-45AF-8443-327AACCCAC7C}" type="presParOf" srcId="{9E029134-162C-442E-A062-F55ADB999C33}" destId="{85CFEB57-FC52-4321-A97D-3211B5D63D4D}" srcOrd="2" destOrd="0" presId="urn:microsoft.com/office/officeart/2008/layout/PictureStrips"/>
    <dgm:cxn modelId="{F3B6940C-B5AF-4E6D-9855-36B3FFC571C9}" type="presParOf" srcId="{85CFEB57-FC52-4321-A97D-3211B5D63D4D}" destId="{A9AE0183-4578-4303-9373-BBB0DAF179FE}" srcOrd="0" destOrd="0" presId="urn:microsoft.com/office/officeart/2008/layout/PictureStrips"/>
    <dgm:cxn modelId="{D30F8DFA-93FB-468B-A734-3B39BB4832EC}" type="presParOf" srcId="{85CFEB57-FC52-4321-A97D-3211B5D63D4D}" destId="{17BB8C5E-ACC5-4AEA-AC3B-15C53CC548C0}" srcOrd="1" destOrd="0" presId="urn:microsoft.com/office/officeart/2008/layout/PictureStrips"/>
    <dgm:cxn modelId="{EC5908E6-1232-456B-8578-AD2F6DCA4E67}" type="presParOf" srcId="{9E029134-162C-442E-A062-F55ADB999C33}" destId="{3DF2FDF0-8F29-4351-969E-A1025413C53F}" srcOrd="3" destOrd="0" presId="urn:microsoft.com/office/officeart/2008/layout/PictureStrips"/>
    <dgm:cxn modelId="{7767AE45-B41A-4B70-B583-6E7BE799E883}" type="presParOf" srcId="{9E029134-162C-442E-A062-F55ADB999C33}" destId="{51949F69-36F9-42ED-A197-4A357D3FCC84}" srcOrd="4" destOrd="0" presId="urn:microsoft.com/office/officeart/2008/layout/PictureStrips"/>
    <dgm:cxn modelId="{25ABD5AD-3ADD-482E-8F47-F4C191514935}" type="presParOf" srcId="{51949F69-36F9-42ED-A197-4A357D3FCC84}" destId="{DC5DD086-89E5-4CD9-B1D2-0E7FF2C522A2}" srcOrd="0" destOrd="0" presId="urn:microsoft.com/office/officeart/2008/layout/PictureStrips"/>
    <dgm:cxn modelId="{B6396E52-27AB-496C-BEF2-600AB2462CE6}" type="presParOf" srcId="{51949F69-36F9-42ED-A197-4A357D3FCC84}" destId="{DEDE190B-7605-44A7-B19B-482157C4ED09}" srcOrd="1" destOrd="0" presId="urn:microsoft.com/office/officeart/2008/layout/PictureStrips"/>
    <dgm:cxn modelId="{0E18B71D-3EDC-4133-BE06-8C7D60F89D67}" type="presParOf" srcId="{9E029134-162C-442E-A062-F55ADB999C33}" destId="{800A896D-7DD0-4D28-BE08-D3B8F3F2A8C6}" srcOrd="5" destOrd="0" presId="urn:microsoft.com/office/officeart/2008/layout/PictureStrips"/>
    <dgm:cxn modelId="{D3CF49A8-6963-444A-9FD3-1E23BDB0C3D1}" type="presParOf" srcId="{9E029134-162C-442E-A062-F55ADB999C33}" destId="{09DCF082-D387-4036-A517-A57508B9F296}" srcOrd="6" destOrd="0" presId="urn:microsoft.com/office/officeart/2008/layout/PictureStrips"/>
    <dgm:cxn modelId="{8217DC2B-1DF9-441A-BB0B-DFB301061171}" type="presParOf" srcId="{09DCF082-D387-4036-A517-A57508B9F296}" destId="{6F6ACCCA-7573-4F27-BB76-D1BFA52EAEE3}" srcOrd="0" destOrd="0" presId="urn:microsoft.com/office/officeart/2008/layout/PictureStrips"/>
    <dgm:cxn modelId="{90D6555F-1483-44DF-B84C-7B519FEB44C0}" type="presParOf" srcId="{09DCF082-D387-4036-A517-A57508B9F296}" destId="{F94043AE-FBAE-4418-8D10-10B1481C95AF}" srcOrd="1" destOrd="0" presId="urn:microsoft.com/office/officeart/2008/layout/PictureStrips"/>
    <dgm:cxn modelId="{7D7B4C98-E432-42EE-8D8D-5901C3E6349C}" type="presParOf" srcId="{9E029134-162C-442E-A062-F55ADB999C33}" destId="{2F838AD4-66C5-4737-8D8D-66F3281C6FE1}" srcOrd="7" destOrd="0" presId="urn:microsoft.com/office/officeart/2008/layout/PictureStrips"/>
    <dgm:cxn modelId="{D577C2F9-00F3-478E-B0A1-CBA54BC4D290}" type="presParOf" srcId="{9E029134-162C-442E-A062-F55ADB999C33}" destId="{0F749A16-F5F6-45E8-9E08-2382EA901724}" srcOrd="8" destOrd="0" presId="urn:microsoft.com/office/officeart/2008/layout/PictureStrips"/>
    <dgm:cxn modelId="{A9B2C884-5339-4946-95BE-249CA360D390}" type="presParOf" srcId="{0F749A16-F5F6-45E8-9E08-2382EA901724}" destId="{610D24CD-EC64-4585-8806-7B24163BBCA5}" srcOrd="0" destOrd="0" presId="urn:microsoft.com/office/officeart/2008/layout/PictureStrips"/>
    <dgm:cxn modelId="{13B4B4D4-7882-4FC7-A29A-E7F8E12D0C48}" type="presParOf" srcId="{0F749A16-F5F6-45E8-9E08-2382EA901724}" destId="{1D377189-38FA-44FB-9886-A25D865375A4}" srcOrd="1" destOrd="0" presId="urn:microsoft.com/office/officeart/2008/layout/PictureStrips"/>
    <dgm:cxn modelId="{F06618E3-8ECC-4779-B6CA-54B9A9277F7D}" type="presParOf" srcId="{9E029134-162C-442E-A062-F55ADB999C33}" destId="{D0690CA7-5AC0-41CF-B946-24781BCFD1A5}" srcOrd="9" destOrd="0" presId="urn:microsoft.com/office/officeart/2008/layout/PictureStrips"/>
    <dgm:cxn modelId="{B453920C-E2FE-464B-A417-10E41344B605}" type="presParOf" srcId="{9E029134-162C-442E-A062-F55ADB999C33}" destId="{B7B3EDE5-7630-4030-822E-F5E4C9706E85}" srcOrd="10" destOrd="0" presId="urn:microsoft.com/office/officeart/2008/layout/PictureStrips"/>
    <dgm:cxn modelId="{0BBD2997-A6FE-4747-8A37-A51A8F3A2872}" type="presParOf" srcId="{B7B3EDE5-7630-4030-822E-F5E4C9706E85}" destId="{4F50CB91-2850-4662-936D-F5CF85EB32D2}" srcOrd="0" destOrd="0" presId="urn:microsoft.com/office/officeart/2008/layout/PictureStrips"/>
    <dgm:cxn modelId="{A583ABD6-E8CE-4B69-B8D5-93A61522A1EC}" type="presParOf" srcId="{B7B3EDE5-7630-4030-822E-F5E4C9706E85}" destId="{82E38FB2-A96C-4D7A-A866-6D7BE57189A0}" srcOrd="1" destOrd="0" presId="urn:microsoft.com/office/officeart/2008/layout/PictureStrips"/>
    <dgm:cxn modelId="{D3924F9D-1B2B-468D-9499-0878D7325886}" type="presParOf" srcId="{9E029134-162C-442E-A062-F55ADB999C33}" destId="{FFADA039-4E63-4656-B69A-9CDE6DF7D22E}" srcOrd="11" destOrd="0" presId="urn:microsoft.com/office/officeart/2008/layout/PictureStrips"/>
    <dgm:cxn modelId="{6101DE1E-89A5-4595-9D90-625EB1D5C275}" type="presParOf" srcId="{9E029134-162C-442E-A062-F55ADB999C33}" destId="{617E62FE-8B7F-4345-A007-B8285279A613}" srcOrd="12" destOrd="0" presId="urn:microsoft.com/office/officeart/2008/layout/PictureStrips"/>
    <dgm:cxn modelId="{B127BB00-7723-4861-953C-BF84332918B3}" type="presParOf" srcId="{617E62FE-8B7F-4345-A007-B8285279A613}" destId="{9C5C0C8B-F255-4694-B3C6-8BE7DBC5F7E5}" srcOrd="0" destOrd="0" presId="urn:microsoft.com/office/officeart/2008/layout/PictureStrips"/>
    <dgm:cxn modelId="{9D4DD96D-99B4-4440-8F26-9444DF352788}" type="presParOf" srcId="{617E62FE-8B7F-4345-A007-B8285279A613}" destId="{A9E14B50-194E-4A93-B9D9-20BB56D81973}" srcOrd="1" destOrd="0" presId="urn:microsoft.com/office/officeart/2008/layout/PictureStrips"/>
    <dgm:cxn modelId="{02D072A7-AB83-49BC-AC2B-4BA7080A482D}" type="presParOf" srcId="{9E029134-162C-442E-A062-F55ADB999C33}" destId="{CC5C64CB-AB52-41A1-B231-D8699C0C625F}" srcOrd="13" destOrd="0" presId="urn:microsoft.com/office/officeart/2008/layout/PictureStrips"/>
    <dgm:cxn modelId="{DC2E0DAE-8068-42FB-99A3-9DB7599F7D61}" type="presParOf" srcId="{9E029134-162C-442E-A062-F55ADB999C33}" destId="{F8E94CFA-B945-48E5-BE10-370DD69F16A4}" srcOrd="14" destOrd="0" presId="urn:microsoft.com/office/officeart/2008/layout/PictureStrips"/>
    <dgm:cxn modelId="{6FCAE1ED-A8A6-49EA-9C0A-426C55E7D002}" type="presParOf" srcId="{F8E94CFA-B945-48E5-BE10-370DD69F16A4}" destId="{411BB13E-A3FD-42F9-8D3A-DD2DDC4A3516}" srcOrd="0" destOrd="0" presId="urn:microsoft.com/office/officeart/2008/layout/PictureStrips"/>
    <dgm:cxn modelId="{091AC00F-3782-434D-986B-4E41996B825A}" type="presParOf" srcId="{F8E94CFA-B945-48E5-BE10-370DD69F16A4}" destId="{70C2EA1E-D7DB-4E74-806D-4590DBE781A3}" srcOrd="1" destOrd="0" presId="urn:microsoft.com/office/officeart/2008/layout/PictureStrips"/>
    <dgm:cxn modelId="{8AF17C44-8676-45ED-91B6-69951F228EBB}" type="presParOf" srcId="{9E029134-162C-442E-A062-F55ADB999C33}" destId="{B6819F3B-727A-4EDF-BC16-FDFFBB563868}" srcOrd="15" destOrd="0" presId="urn:microsoft.com/office/officeart/2008/layout/PictureStrips"/>
    <dgm:cxn modelId="{EDF613BE-AF60-4BB9-8B64-1F1E771D1D38}" type="presParOf" srcId="{9E029134-162C-442E-A062-F55ADB999C33}" destId="{BB272E9F-26C5-4655-93E5-F3616BF119CC}" srcOrd="16" destOrd="0" presId="urn:microsoft.com/office/officeart/2008/layout/PictureStrips"/>
    <dgm:cxn modelId="{68FB2285-12B2-4848-8765-8DCEF0538E5F}" type="presParOf" srcId="{BB272E9F-26C5-4655-93E5-F3616BF119CC}" destId="{E0757731-3698-433B-8E7C-2EB749869931}" srcOrd="0" destOrd="0" presId="urn:microsoft.com/office/officeart/2008/layout/PictureStrips"/>
    <dgm:cxn modelId="{63DD4E54-25C9-4B39-827A-CB29D4A660C5}" type="presParOf" srcId="{BB272E9F-26C5-4655-93E5-F3616BF119CC}" destId="{139FD9EA-3509-4D4C-98D4-BC741BA871D8}" srcOrd="1" destOrd="0" presId="urn:microsoft.com/office/officeart/2008/layout/PictureStrips"/>
    <dgm:cxn modelId="{1C3C8A6A-9150-4711-822D-15BAEBC878F1}" type="presParOf" srcId="{9E029134-162C-442E-A062-F55ADB999C33}" destId="{979B97D2-0F97-437F-8686-ABD1B910F38F}" srcOrd="17" destOrd="0" presId="urn:microsoft.com/office/officeart/2008/layout/PictureStrips"/>
    <dgm:cxn modelId="{D900DB38-E777-4174-9FA7-6E86CC01EC2C}" type="presParOf" srcId="{9E029134-162C-442E-A062-F55ADB999C33}" destId="{0216C3D0-FCC6-4B0C-AA10-7E78E85A1DE2}" srcOrd="18" destOrd="0" presId="urn:microsoft.com/office/officeart/2008/layout/PictureStrips"/>
    <dgm:cxn modelId="{FED881BA-5658-4124-A694-8C7AE2AB12E4}" type="presParOf" srcId="{0216C3D0-FCC6-4B0C-AA10-7E78E85A1DE2}" destId="{22C56DC3-2158-416C-A2CA-0A41276F6E72}" srcOrd="0" destOrd="0" presId="urn:microsoft.com/office/officeart/2008/layout/PictureStrips"/>
    <dgm:cxn modelId="{24B244FF-E925-4268-8819-77DA15037FC4}" type="presParOf" srcId="{0216C3D0-FCC6-4B0C-AA10-7E78E85A1DE2}" destId="{763F0339-AF8A-4C55-81EF-EEBFD25A8379}"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B0C0D0-7AB7-487B-ADF8-3BB3DD4E9EE7}"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E7919EDD-7680-4985-B198-1CBB0F9E96AC}">
      <dgm:prSet/>
      <dgm:spPr/>
      <dgm:t>
        <a:bodyPr/>
        <a:lstStyle/>
        <a:p>
          <a:pPr rtl="0"/>
          <a:r>
            <a:rPr lang="en-GB"/>
            <a:t>Coordination of the electronic processes</a:t>
          </a:r>
        </a:p>
      </dgm:t>
    </dgm:pt>
    <dgm:pt modelId="{2FC221D4-82FE-4089-96B1-E14722E33943}" type="parTrans" cxnId="{2D283A8C-B4A3-4152-B8A6-4729DCCC852F}">
      <dgm:prSet/>
      <dgm:spPr/>
      <dgm:t>
        <a:bodyPr/>
        <a:lstStyle/>
        <a:p>
          <a:endParaRPr lang="en-US"/>
        </a:p>
      </dgm:t>
    </dgm:pt>
    <dgm:pt modelId="{C698564A-6110-4602-9450-B172C3825847}" type="sibTrans" cxnId="{2D283A8C-B4A3-4152-B8A6-4729DCCC852F}">
      <dgm:prSet/>
      <dgm:spPr/>
      <dgm:t>
        <a:bodyPr/>
        <a:lstStyle/>
        <a:p>
          <a:endParaRPr lang="en-US"/>
        </a:p>
      </dgm:t>
    </dgm:pt>
    <dgm:pt modelId="{426C232F-332D-4FF2-A820-7A068898BF0D}">
      <dgm:prSet/>
      <dgm:spPr/>
      <dgm:t>
        <a:bodyPr/>
        <a:lstStyle/>
        <a:p>
          <a:pPr rtl="0"/>
          <a:r>
            <a:rPr lang="en-GB"/>
            <a:t>Portal </a:t>
          </a:r>
        </a:p>
      </dgm:t>
    </dgm:pt>
    <dgm:pt modelId="{76543072-ED0A-4EFB-9174-9DC2D0CB754B}" type="parTrans" cxnId="{48331867-FF99-498B-92E1-5B05B35773A9}">
      <dgm:prSet/>
      <dgm:spPr/>
      <dgm:t>
        <a:bodyPr/>
        <a:lstStyle/>
        <a:p>
          <a:endParaRPr lang="en-US"/>
        </a:p>
      </dgm:t>
    </dgm:pt>
    <dgm:pt modelId="{0FF22A80-B924-4C97-9785-6DB4BF018886}" type="sibTrans" cxnId="{48331867-FF99-498B-92E1-5B05B35773A9}">
      <dgm:prSet/>
      <dgm:spPr/>
      <dgm:t>
        <a:bodyPr/>
        <a:lstStyle/>
        <a:p>
          <a:endParaRPr lang="en-US"/>
        </a:p>
      </dgm:t>
    </dgm:pt>
    <dgm:pt modelId="{AE2357B3-F8D1-4E13-B807-E393E9FC5539}">
      <dgm:prSet/>
      <dgm:spPr/>
      <dgm:t>
        <a:bodyPr/>
        <a:lstStyle/>
        <a:p>
          <a:pPr rtl="0"/>
          <a:r>
            <a:rPr lang="en-GB"/>
            <a:t>Integrated user and access management system</a:t>
          </a:r>
        </a:p>
      </dgm:t>
    </dgm:pt>
    <dgm:pt modelId="{DF983F23-5BAE-428F-AFD9-BF0943C63ACC}" type="parTrans" cxnId="{C4084BF0-F635-4676-89A9-D65F024FF168}">
      <dgm:prSet/>
      <dgm:spPr/>
      <dgm:t>
        <a:bodyPr/>
        <a:lstStyle/>
        <a:p>
          <a:endParaRPr lang="en-US"/>
        </a:p>
      </dgm:t>
    </dgm:pt>
    <dgm:pt modelId="{486EB6E6-F0BE-4E7B-A3F0-7DC5C5021754}" type="sibTrans" cxnId="{C4084BF0-F635-4676-89A9-D65F024FF168}">
      <dgm:prSet/>
      <dgm:spPr/>
      <dgm:t>
        <a:bodyPr/>
        <a:lstStyle/>
        <a:p>
          <a:endParaRPr lang="en-US"/>
        </a:p>
      </dgm:t>
    </dgm:pt>
    <dgm:pt modelId="{81FDCA61-7A32-4339-89E8-DD3704FB86F4}">
      <dgm:prSet/>
      <dgm:spPr/>
      <dgm:t>
        <a:bodyPr/>
        <a:lstStyle/>
        <a:p>
          <a:pPr rtl="0"/>
          <a:r>
            <a:rPr lang="en-GB"/>
            <a:t>Management of loggings</a:t>
          </a:r>
        </a:p>
      </dgm:t>
    </dgm:pt>
    <dgm:pt modelId="{4F5E6841-070D-4563-B23E-8C64EC2E827B}" type="parTrans" cxnId="{7B7E50D4-65C6-4E3C-995E-1A1ABF6FDBCF}">
      <dgm:prSet/>
      <dgm:spPr/>
      <dgm:t>
        <a:bodyPr/>
        <a:lstStyle/>
        <a:p>
          <a:endParaRPr lang="en-US"/>
        </a:p>
      </dgm:t>
    </dgm:pt>
    <dgm:pt modelId="{4922DE05-E610-4796-BFBC-E068300788D1}" type="sibTrans" cxnId="{7B7E50D4-65C6-4E3C-995E-1A1ABF6FDBCF}">
      <dgm:prSet/>
      <dgm:spPr/>
      <dgm:t>
        <a:bodyPr/>
        <a:lstStyle/>
        <a:p>
          <a:endParaRPr lang="en-US"/>
        </a:p>
      </dgm:t>
    </dgm:pt>
    <dgm:pt modelId="{F9B22A10-E2AD-420E-86FD-C6A619FB34C3}">
      <dgm:prSet/>
      <dgm:spPr/>
      <dgm:t>
        <a:bodyPr/>
        <a:lstStyle/>
        <a:p>
          <a:pPr rtl="0"/>
          <a:r>
            <a:rPr lang="en-GB"/>
            <a:t>System for end-to-end encryption</a:t>
          </a:r>
        </a:p>
      </dgm:t>
    </dgm:pt>
    <dgm:pt modelId="{51614E59-5D94-439C-A07A-61525828432A}" type="parTrans" cxnId="{F52E67DC-23C4-4525-AAFE-F3400258F7D3}">
      <dgm:prSet/>
      <dgm:spPr/>
      <dgm:t>
        <a:bodyPr/>
        <a:lstStyle/>
        <a:p>
          <a:endParaRPr lang="en-US"/>
        </a:p>
      </dgm:t>
    </dgm:pt>
    <dgm:pt modelId="{C995947A-877C-455B-BB65-7FBC6937BA2D}" type="sibTrans" cxnId="{F52E67DC-23C4-4525-AAFE-F3400258F7D3}">
      <dgm:prSet/>
      <dgm:spPr/>
      <dgm:t>
        <a:bodyPr/>
        <a:lstStyle/>
        <a:p>
          <a:endParaRPr lang="en-US"/>
        </a:p>
      </dgm:t>
    </dgm:pt>
    <dgm:pt modelId="{DE482DF0-5C86-4767-9CE5-54725DF28573}">
      <dgm:prSet/>
      <dgm:spPr/>
      <dgm:t>
        <a:bodyPr/>
        <a:lstStyle/>
        <a:p>
          <a:pPr rtl="0"/>
          <a:r>
            <a:rPr lang="en-GB">
              <a:solidFill>
                <a:srgbClr val="3E6E5A"/>
              </a:solidFill>
            </a:rPr>
            <a:t>eHealth</a:t>
          </a:r>
          <a:r>
            <a:rPr lang="en-GB"/>
            <a:t>Box</a:t>
          </a:r>
        </a:p>
      </dgm:t>
    </dgm:pt>
    <dgm:pt modelId="{BF1F2008-AABF-4483-9D7B-58A40034FD6C}" type="parTrans" cxnId="{1310D4E3-793B-4536-BE37-788F54627977}">
      <dgm:prSet/>
      <dgm:spPr/>
      <dgm:t>
        <a:bodyPr/>
        <a:lstStyle/>
        <a:p>
          <a:endParaRPr lang="en-US"/>
        </a:p>
      </dgm:t>
    </dgm:pt>
    <dgm:pt modelId="{4D6A567C-A21A-42BF-9F41-7BF71E18F454}" type="sibTrans" cxnId="{1310D4E3-793B-4536-BE37-788F54627977}">
      <dgm:prSet/>
      <dgm:spPr/>
      <dgm:t>
        <a:bodyPr/>
        <a:lstStyle/>
        <a:p>
          <a:endParaRPr lang="en-US"/>
        </a:p>
      </dgm:t>
    </dgm:pt>
    <dgm:pt modelId="{3069D4A7-A9EB-432B-8415-5BE83922B144}">
      <dgm:prSet/>
      <dgm:spPr/>
      <dgm:t>
        <a:bodyPr/>
        <a:lstStyle/>
        <a:p>
          <a:pPr rtl="0"/>
          <a:r>
            <a:rPr lang="en-GB"/>
            <a:t>Timestamping</a:t>
          </a:r>
        </a:p>
      </dgm:t>
    </dgm:pt>
    <dgm:pt modelId="{9A7D73A8-C0A9-4B8A-9838-7588537C14AA}" type="parTrans" cxnId="{62233745-3DC7-4513-AFFE-85579EDF5340}">
      <dgm:prSet/>
      <dgm:spPr/>
      <dgm:t>
        <a:bodyPr/>
        <a:lstStyle/>
        <a:p>
          <a:endParaRPr lang="en-US"/>
        </a:p>
      </dgm:t>
    </dgm:pt>
    <dgm:pt modelId="{DFE1D077-B434-438C-B525-DD545C84AAA3}" type="sibTrans" cxnId="{62233745-3DC7-4513-AFFE-85579EDF5340}">
      <dgm:prSet/>
      <dgm:spPr/>
      <dgm:t>
        <a:bodyPr/>
        <a:lstStyle/>
        <a:p>
          <a:endParaRPr lang="en-US"/>
        </a:p>
      </dgm:t>
    </dgm:pt>
    <dgm:pt modelId="{53250AAA-89D6-4377-B3C0-0E5BF972A3C0}">
      <dgm:prSet/>
      <dgm:spPr/>
      <dgm:t>
        <a:bodyPr/>
        <a:lstStyle/>
        <a:p>
          <a:pPr rtl="0"/>
          <a:r>
            <a:rPr lang="en-GB"/>
            <a:t>Coding and anonymising</a:t>
          </a:r>
        </a:p>
      </dgm:t>
    </dgm:pt>
    <dgm:pt modelId="{470AA8AF-6A66-4DE7-8F3A-D2B315A90BE8}" type="parTrans" cxnId="{3AA5B55E-BAFF-4E59-844F-0B3A890F9AB2}">
      <dgm:prSet/>
      <dgm:spPr/>
      <dgm:t>
        <a:bodyPr/>
        <a:lstStyle/>
        <a:p>
          <a:endParaRPr lang="en-US"/>
        </a:p>
      </dgm:t>
    </dgm:pt>
    <dgm:pt modelId="{4828047A-C139-4049-9231-4057A0E3B9D2}" type="sibTrans" cxnId="{3AA5B55E-BAFF-4E59-844F-0B3A890F9AB2}">
      <dgm:prSet/>
      <dgm:spPr/>
      <dgm:t>
        <a:bodyPr/>
        <a:lstStyle/>
        <a:p>
          <a:endParaRPr lang="en-US"/>
        </a:p>
      </dgm:t>
    </dgm:pt>
    <dgm:pt modelId="{ADE4E262-EB9E-448C-8B46-6B6521E6B92F}">
      <dgm:prSet/>
      <dgm:spPr/>
      <dgm:t>
        <a:bodyPr/>
        <a:lstStyle/>
        <a:p>
          <a:pPr rtl="0"/>
          <a:r>
            <a:rPr lang="en-GB"/>
            <a:t>Consultation of National register and CBSS registers</a:t>
          </a:r>
        </a:p>
      </dgm:t>
    </dgm:pt>
    <dgm:pt modelId="{28664F9A-4277-4158-A312-1D48A34DD546}" type="parTrans" cxnId="{DB050EC4-F2AC-4ACB-BEFA-69C14AE7D74E}">
      <dgm:prSet/>
      <dgm:spPr/>
      <dgm:t>
        <a:bodyPr/>
        <a:lstStyle/>
        <a:p>
          <a:endParaRPr lang="en-US"/>
        </a:p>
      </dgm:t>
    </dgm:pt>
    <dgm:pt modelId="{DC8C0C9F-FA74-4A97-BA58-15F42B37D9FB}" type="sibTrans" cxnId="{DB050EC4-F2AC-4ACB-BEFA-69C14AE7D74E}">
      <dgm:prSet/>
      <dgm:spPr/>
      <dgm:t>
        <a:bodyPr/>
        <a:lstStyle/>
        <a:p>
          <a:endParaRPr lang="en-US"/>
        </a:p>
      </dgm:t>
    </dgm:pt>
    <dgm:pt modelId="{66800CA2-1263-488B-9901-BF5AA9A26379}">
      <dgm:prSet/>
      <dgm:spPr/>
      <dgm:t>
        <a:bodyPr/>
        <a:lstStyle/>
        <a:p>
          <a:pPr rtl="0"/>
          <a:r>
            <a:rPr lang="en-GB"/>
            <a:t>Reference directories (hub-metahub system)</a:t>
          </a:r>
        </a:p>
      </dgm:t>
    </dgm:pt>
    <dgm:pt modelId="{FE2E1471-E52D-466A-A76C-4BB5F19A90C2}" type="parTrans" cxnId="{CC959A60-F5E3-4CBA-B49F-D1CC8967392E}">
      <dgm:prSet/>
      <dgm:spPr/>
      <dgm:t>
        <a:bodyPr/>
        <a:lstStyle/>
        <a:p>
          <a:endParaRPr lang="en-US"/>
        </a:p>
      </dgm:t>
    </dgm:pt>
    <dgm:pt modelId="{5B01B5E3-2F09-44F6-BDF4-59AE3DD792F4}" type="sibTrans" cxnId="{CC959A60-F5E3-4CBA-B49F-D1CC8967392E}">
      <dgm:prSet/>
      <dgm:spPr/>
      <dgm:t>
        <a:bodyPr/>
        <a:lstStyle/>
        <a:p>
          <a:endParaRPr lang="en-US"/>
        </a:p>
      </dgm:t>
    </dgm:pt>
    <dgm:pt modelId="{9E029134-162C-442E-A062-F55ADB999C33}" type="pres">
      <dgm:prSet presAssocID="{D1B0C0D0-7AB7-487B-ADF8-3BB3DD4E9EE7}" presName="Name0" presStyleCnt="0">
        <dgm:presLayoutVars>
          <dgm:dir/>
          <dgm:resizeHandles val="exact"/>
        </dgm:presLayoutVars>
      </dgm:prSet>
      <dgm:spPr/>
    </dgm:pt>
    <dgm:pt modelId="{60E777AF-AE30-4678-946F-1FF94928EBDC}" type="pres">
      <dgm:prSet presAssocID="{E7919EDD-7680-4985-B198-1CBB0F9E96AC}" presName="composite" presStyleCnt="0"/>
      <dgm:spPr/>
    </dgm:pt>
    <dgm:pt modelId="{7A8D609C-F894-4686-8594-F633FD78C201}" type="pres">
      <dgm:prSet presAssocID="{E7919EDD-7680-4985-B198-1CBB0F9E96AC}" presName="rect1" presStyleLbl="trAlignAcc1" presStyleIdx="0" presStyleCnt="10">
        <dgm:presLayoutVars>
          <dgm:bulletEnabled val="1"/>
        </dgm:presLayoutVars>
      </dgm:prSet>
      <dgm:spPr/>
    </dgm:pt>
    <dgm:pt modelId="{8B00EC11-24E0-4E0C-8101-DB576F31F9D2}" type="pres">
      <dgm:prSet presAssocID="{E7919EDD-7680-4985-B198-1CBB0F9E96AC}" presName="rect2" presStyleLbl="fgImgPlace1" presStyleIdx="0" presStyleCnt="10"/>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dgm:spPr>
    </dgm:pt>
    <dgm:pt modelId="{7105A6FE-D318-4A98-A922-671C581530DC}" type="pres">
      <dgm:prSet presAssocID="{C698564A-6110-4602-9450-B172C3825847}" presName="sibTrans" presStyleCnt="0"/>
      <dgm:spPr/>
    </dgm:pt>
    <dgm:pt modelId="{85CFEB57-FC52-4321-A97D-3211B5D63D4D}" type="pres">
      <dgm:prSet presAssocID="{426C232F-332D-4FF2-A820-7A068898BF0D}" presName="composite" presStyleCnt="0"/>
      <dgm:spPr/>
    </dgm:pt>
    <dgm:pt modelId="{A9AE0183-4578-4303-9373-BBB0DAF179FE}" type="pres">
      <dgm:prSet presAssocID="{426C232F-332D-4FF2-A820-7A068898BF0D}" presName="rect1" presStyleLbl="trAlignAcc1" presStyleIdx="1" presStyleCnt="10">
        <dgm:presLayoutVars>
          <dgm:bulletEnabled val="1"/>
        </dgm:presLayoutVars>
      </dgm:prSet>
      <dgm:spPr/>
    </dgm:pt>
    <dgm:pt modelId="{17BB8C5E-ACC5-4AEA-AC3B-15C53CC548C0}" type="pres">
      <dgm:prSet presAssocID="{426C232F-332D-4FF2-A820-7A068898BF0D}" presName="rect2" presStyleLbl="fgImgPlace1" presStyleIdx="1" presStyleCnt="10"/>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25000" r="-25000"/>
          </a:stretch>
        </a:blipFill>
      </dgm:spPr>
    </dgm:pt>
    <dgm:pt modelId="{3DF2FDF0-8F29-4351-969E-A1025413C53F}" type="pres">
      <dgm:prSet presAssocID="{0FF22A80-B924-4C97-9785-6DB4BF018886}" presName="sibTrans" presStyleCnt="0"/>
      <dgm:spPr/>
    </dgm:pt>
    <dgm:pt modelId="{51949F69-36F9-42ED-A197-4A357D3FCC84}" type="pres">
      <dgm:prSet presAssocID="{AE2357B3-F8D1-4E13-B807-E393E9FC5539}" presName="composite" presStyleCnt="0"/>
      <dgm:spPr/>
    </dgm:pt>
    <dgm:pt modelId="{DC5DD086-89E5-4CD9-B1D2-0E7FF2C522A2}" type="pres">
      <dgm:prSet presAssocID="{AE2357B3-F8D1-4E13-B807-E393E9FC5539}" presName="rect1" presStyleLbl="trAlignAcc1" presStyleIdx="2" presStyleCnt="10">
        <dgm:presLayoutVars>
          <dgm:bulletEnabled val="1"/>
        </dgm:presLayoutVars>
      </dgm:prSet>
      <dgm:spPr/>
    </dgm:pt>
    <dgm:pt modelId="{DEDE190B-7605-44A7-B19B-482157C4ED09}" type="pres">
      <dgm:prSet presAssocID="{AE2357B3-F8D1-4E13-B807-E393E9FC5539}" presName="rect2" presStyleLbl="fgImgPlace1" presStyleIdx="2" presStyleCnt="10"/>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25000" r="-25000"/>
          </a:stretch>
        </a:blipFill>
      </dgm:spPr>
    </dgm:pt>
    <dgm:pt modelId="{800A896D-7DD0-4D28-BE08-D3B8F3F2A8C6}" type="pres">
      <dgm:prSet presAssocID="{486EB6E6-F0BE-4E7B-A3F0-7DC5C5021754}" presName="sibTrans" presStyleCnt="0"/>
      <dgm:spPr/>
    </dgm:pt>
    <dgm:pt modelId="{09DCF082-D387-4036-A517-A57508B9F296}" type="pres">
      <dgm:prSet presAssocID="{81FDCA61-7A32-4339-89E8-DD3704FB86F4}" presName="composite" presStyleCnt="0"/>
      <dgm:spPr/>
    </dgm:pt>
    <dgm:pt modelId="{6F6ACCCA-7573-4F27-BB76-D1BFA52EAEE3}" type="pres">
      <dgm:prSet presAssocID="{81FDCA61-7A32-4339-89E8-DD3704FB86F4}" presName="rect1" presStyleLbl="trAlignAcc1" presStyleIdx="3" presStyleCnt="10">
        <dgm:presLayoutVars>
          <dgm:bulletEnabled val="1"/>
        </dgm:presLayoutVars>
      </dgm:prSet>
      <dgm:spPr/>
    </dgm:pt>
    <dgm:pt modelId="{F94043AE-FBAE-4418-8D10-10B1481C95AF}" type="pres">
      <dgm:prSet presAssocID="{81FDCA61-7A32-4339-89E8-DD3704FB86F4}" presName="rect2" presStyleLbl="fgImgPlace1" presStyleIdx="3" presStyleCnt="10"/>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l="-25000" r="-25000"/>
          </a:stretch>
        </a:blipFill>
      </dgm:spPr>
    </dgm:pt>
    <dgm:pt modelId="{2F838AD4-66C5-4737-8D8D-66F3281C6FE1}" type="pres">
      <dgm:prSet presAssocID="{4922DE05-E610-4796-BFBC-E068300788D1}" presName="sibTrans" presStyleCnt="0"/>
      <dgm:spPr/>
    </dgm:pt>
    <dgm:pt modelId="{0F749A16-F5F6-45E8-9E08-2382EA901724}" type="pres">
      <dgm:prSet presAssocID="{F9B22A10-E2AD-420E-86FD-C6A619FB34C3}" presName="composite" presStyleCnt="0"/>
      <dgm:spPr/>
    </dgm:pt>
    <dgm:pt modelId="{610D24CD-EC64-4585-8806-7B24163BBCA5}" type="pres">
      <dgm:prSet presAssocID="{F9B22A10-E2AD-420E-86FD-C6A619FB34C3}" presName="rect1" presStyleLbl="trAlignAcc1" presStyleIdx="4" presStyleCnt="10">
        <dgm:presLayoutVars>
          <dgm:bulletEnabled val="1"/>
        </dgm:presLayoutVars>
      </dgm:prSet>
      <dgm:spPr/>
    </dgm:pt>
    <dgm:pt modelId="{1D377189-38FA-44FB-9886-A25D865375A4}" type="pres">
      <dgm:prSet presAssocID="{F9B22A10-E2AD-420E-86FD-C6A619FB34C3}" presName="rect2" presStyleLbl="fgImgPlace1" presStyleIdx="4" presStyleCnt="10"/>
      <dgm:spPr>
        <a:blipFill>
          <a:blip xmlns:r="http://schemas.openxmlformats.org/officeDocument/2006/relationships" r:embed="rId5" cstate="print">
            <a:extLst>
              <a:ext uri="{28A0092B-C50C-407E-A947-70E740481C1C}">
                <a14:useLocalDpi xmlns:a14="http://schemas.microsoft.com/office/drawing/2010/main" val="0"/>
              </a:ext>
            </a:extLst>
          </a:blip>
          <a:srcRect/>
          <a:stretch>
            <a:fillRect l="-25000" r="-25000"/>
          </a:stretch>
        </a:blipFill>
      </dgm:spPr>
    </dgm:pt>
    <dgm:pt modelId="{D0690CA7-5AC0-41CF-B946-24781BCFD1A5}" type="pres">
      <dgm:prSet presAssocID="{C995947A-877C-455B-BB65-7FBC6937BA2D}" presName="sibTrans" presStyleCnt="0"/>
      <dgm:spPr/>
    </dgm:pt>
    <dgm:pt modelId="{B7B3EDE5-7630-4030-822E-F5E4C9706E85}" type="pres">
      <dgm:prSet presAssocID="{DE482DF0-5C86-4767-9CE5-54725DF28573}" presName="composite" presStyleCnt="0"/>
      <dgm:spPr/>
    </dgm:pt>
    <dgm:pt modelId="{4F50CB91-2850-4662-936D-F5CF85EB32D2}" type="pres">
      <dgm:prSet presAssocID="{DE482DF0-5C86-4767-9CE5-54725DF28573}" presName="rect1" presStyleLbl="trAlignAcc1" presStyleIdx="5" presStyleCnt="10">
        <dgm:presLayoutVars>
          <dgm:bulletEnabled val="1"/>
        </dgm:presLayoutVars>
      </dgm:prSet>
      <dgm:spPr/>
    </dgm:pt>
    <dgm:pt modelId="{82E38FB2-A96C-4D7A-A866-6D7BE57189A0}" type="pres">
      <dgm:prSet presAssocID="{DE482DF0-5C86-4767-9CE5-54725DF28573}" presName="rect2" presStyleLbl="fgImgPlace1" presStyleIdx="5" presStyleCnt="10"/>
      <dgm:spPr>
        <a:blipFill>
          <a:blip xmlns:r="http://schemas.openxmlformats.org/officeDocument/2006/relationships" r:embed="rId6" cstate="print">
            <a:extLst>
              <a:ext uri="{28A0092B-C50C-407E-A947-70E740481C1C}">
                <a14:useLocalDpi xmlns:a14="http://schemas.microsoft.com/office/drawing/2010/main" val="0"/>
              </a:ext>
            </a:extLst>
          </a:blip>
          <a:srcRect/>
          <a:stretch>
            <a:fillRect l="-25000" r="-25000"/>
          </a:stretch>
        </a:blipFill>
      </dgm:spPr>
    </dgm:pt>
    <dgm:pt modelId="{FFADA039-4E63-4656-B69A-9CDE6DF7D22E}" type="pres">
      <dgm:prSet presAssocID="{4D6A567C-A21A-42BF-9F41-7BF71E18F454}" presName="sibTrans" presStyleCnt="0"/>
      <dgm:spPr/>
    </dgm:pt>
    <dgm:pt modelId="{617E62FE-8B7F-4345-A007-B8285279A613}" type="pres">
      <dgm:prSet presAssocID="{3069D4A7-A9EB-432B-8415-5BE83922B144}" presName="composite" presStyleCnt="0"/>
      <dgm:spPr/>
    </dgm:pt>
    <dgm:pt modelId="{9C5C0C8B-F255-4694-B3C6-8BE7DBC5F7E5}" type="pres">
      <dgm:prSet presAssocID="{3069D4A7-A9EB-432B-8415-5BE83922B144}" presName="rect1" presStyleLbl="trAlignAcc1" presStyleIdx="6" presStyleCnt="10">
        <dgm:presLayoutVars>
          <dgm:bulletEnabled val="1"/>
        </dgm:presLayoutVars>
      </dgm:prSet>
      <dgm:spPr/>
    </dgm:pt>
    <dgm:pt modelId="{A9E14B50-194E-4A93-B9D9-20BB56D81973}" type="pres">
      <dgm:prSet presAssocID="{3069D4A7-A9EB-432B-8415-5BE83922B144}" presName="rect2" presStyleLbl="fgImgPlace1" presStyleIdx="6" presStyleCnt="10"/>
      <dgm:spPr>
        <a:blipFill>
          <a:blip xmlns:r="http://schemas.openxmlformats.org/officeDocument/2006/relationships" r:embed="rId7" cstate="print">
            <a:extLst>
              <a:ext uri="{28A0092B-C50C-407E-A947-70E740481C1C}">
                <a14:useLocalDpi xmlns:a14="http://schemas.microsoft.com/office/drawing/2010/main" val="0"/>
              </a:ext>
            </a:extLst>
          </a:blip>
          <a:srcRect/>
          <a:stretch>
            <a:fillRect l="-25000" r="-25000"/>
          </a:stretch>
        </a:blipFill>
      </dgm:spPr>
    </dgm:pt>
    <dgm:pt modelId="{CC5C64CB-AB52-41A1-B231-D8699C0C625F}" type="pres">
      <dgm:prSet presAssocID="{DFE1D077-B434-438C-B525-DD545C84AAA3}" presName="sibTrans" presStyleCnt="0"/>
      <dgm:spPr/>
    </dgm:pt>
    <dgm:pt modelId="{F8E94CFA-B945-48E5-BE10-370DD69F16A4}" type="pres">
      <dgm:prSet presAssocID="{53250AAA-89D6-4377-B3C0-0E5BF972A3C0}" presName="composite" presStyleCnt="0"/>
      <dgm:spPr/>
    </dgm:pt>
    <dgm:pt modelId="{411BB13E-A3FD-42F9-8D3A-DD2DDC4A3516}" type="pres">
      <dgm:prSet presAssocID="{53250AAA-89D6-4377-B3C0-0E5BF972A3C0}" presName="rect1" presStyleLbl="trAlignAcc1" presStyleIdx="7" presStyleCnt="10">
        <dgm:presLayoutVars>
          <dgm:bulletEnabled val="1"/>
        </dgm:presLayoutVars>
      </dgm:prSet>
      <dgm:spPr/>
    </dgm:pt>
    <dgm:pt modelId="{70C2EA1E-D7DB-4E74-806D-4590DBE781A3}" type="pres">
      <dgm:prSet presAssocID="{53250AAA-89D6-4377-B3C0-0E5BF972A3C0}" presName="rect2" presStyleLbl="fgImgPlace1" presStyleIdx="7" presStyleCnt="10"/>
      <dgm:spPr>
        <a:blipFill>
          <a:blip xmlns:r="http://schemas.openxmlformats.org/officeDocument/2006/relationships" r:embed="rId8" cstate="print">
            <a:extLst>
              <a:ext uri="{28A0092B-C50C-407E-A947-70E740481C1C}">
                <a14:useLocalDpi xmlns:a14="http://schemas.microsoft.com/office/drawing/2010/main" val="0"/>
              </a:ext>
            </a:extLst>
          </a:blip>
          <a:srcRect/>
          <a:stretch>
            <a:fillRect l="-25000" r="-25000"/>
          </a:stretch>
        </a:blipFill>
      </dgm:spPr>
    </dgm:pt>
    <dgm:pt modelId="{B6819F3B-727A-4EDF-BC16-FDFFBB563868}" type="pres">
      <dgm:prSet presAssocID="{4828047A-C139-4049-9231-4057A0E3B9D2}" presName="sibTrans" presStyleCnt="0"/>
      <dgm:spPr/>
    </dgm:pt>
    <dgm:pt modelId="{BB272E9F-26C5-4655-93E5-F3616BF119CC}" type="pres">
      <dgm:prSet presAssocID="{ADE4E262-EB9E-448C-8B46-6B6521E6B92F}" presName="composite" presStyleCnt="0"/>
      <dgm:spPr/>
    </dgm:pt>
    <dgm:pt modelId="{E0757731-3698-433B-8E7C-2EB749869931}" type="pres">
      <dgm:prSet presAssocID="{ADE4E262-EB9E-448C-8B46-6B6521E6B92F}" presName="rect1" presStyleLbl="trAlignAcc1" presStyleIdx="8" presStyleCnt="10">
        <dgm:presLayoutVars>
          <dgm:bulletEnabled val="1"/>
        </dgm:presLayoutVars>
      </dgm:prSet>
      <dgm:spPr/>
    </dgm:pt>
    <dgm:pt modelId="{139FD9EA-3509-4D4C-98D4-BC741BA871D8}" type="pres">
      <dgm:prSet presAssocID="{ADE4E262-EB9E-448C-8B46-6B6521E6B92F}" presName="rect2" presStyleLbl="fgImgPlace1" presStyleIdx="8" presStyleCnt="10"/>
      <dgm:spPr>
        <a:blipFill>
          <a:blip xmlns:r="http://schemas.openxmlformats.org/officeDocument/2006/relationships" r:embed="rId9" cstate="print">
            <a:extLst>
              <a:ext uri="{28A0092B-C50C-407E-A947-70E740481C1C}">
                <a14:useLocalDpi xmlns:a14="http://schemas.microsoft.com/office/drawing/2010/main" val="0"/>
              </a:ext>
            </a:extLst>
          </a:blip>
          <a:srcRect/>
          <a:stretch>
            <a:fillRect l="-25000" r="-25000"/>
          </a:stretch>
        </a:blipFill>
      </dgm:spPr>
    </dgm:pt>
    <dgm:pt modelId="{979B97D2-0F97-437F-8686-ABD1B910F38F}" type="pres">
      <dgm:prSet presAssocID="{DC8C0C9F-FA74-4A97-BA58-15F42B37D9FB}" presName="sibTrans" presStyleCnt="0"/>
      <dgm:spPr/>
    </dgm:pt>
    <dgm:pt modelId="{0216C3D0-FCC6-4B0C-AA10-7E78E85A1DE2}" type="pres">
      <dgm:prSet presAssocID="{66800CA2-1263-488B-9901-BF5AA9A26379}" presName="composite" presStyleCnt="0"/>
      <dgm:spPr/>
    </dgm:pt>
    <dgm:pt modelId="{22C56DC3-2158-416C-A2CA-0A41276F6E72}" type="pres">
      <dgm:prSet presAssocID="{66800CA2-1263-488B-9901-BF5AA9A26379}" presName="rect1" presStyleLbl="trAlignAcc1" presStyleIdx="9" presStyleCnt="10">
        <dgm:presLayoutVars>
          <dgm:bulletEnabled val="1"/>
        </dgm:presLayoutVars>
      </dgm:prSet>
      <dgm:spPr/>
    </dgm:pt>
    <dgm:pt modelId="{763F0339-AF8A-4C55-81EF-EEBFD25A8379}" type="pres">
      <dgm:prSet presAssocID="{66800CA2-1263-488B-9901-BF5AA9A26379}" presName="rect2" presStyleLbl="fgImgPlace1" presStyleIdx="9" presStyleCnt="10"/>
      <dgm:spPr>
        <a:blipFill>
          <a:blip xmlns:r="http://schemas.openxmlformats.org/officeDocument/2006/relationships" r:embed="rId10" cstate="print">
            <a:extLst>
              <a:ext uri="{28A0092B-C50C-407E-A947-70E740481C1C}">
                <a14:useLocalDpi xmlns:a14="http://schemas.microsoft.com/office/drawing/2010/main" val="0"/>
              </a:ext>
            </a:extLst>
          </a:blip>
          <a:srcRect/>
          <a:stretch>
            <a:fillRect l="-25000" r="-25000"/>
          </a:stretch>
        </a:blipFill>
      </dgm:spPr>
    </dgm:pt>
  </dgm:ptLst>
  <dgm:cxnLst>
    <dgm:cxn modelId="{5B6B4003-61BB-47C8-A112-B3134BC120C6}" type="presOf" srcId="{66800CA2-1263-488B-9901-BF5AA9A26379}" destId="{22C56DC3-2158-416C-A2CA-0A41276F6E72}" srcOrd="0" destOrd="0" presId="urn:microsoft.com/office/officeart/2008/layout/PictureStrips"/>
    <dgm:cxn modelId="{65F92A1C-CEF7-4C0B-9C30-3EDA2A6E2D55}" type="presOf" srcId="{F9B22A10-E2AD-420E-86FD-C6A619FB34C3}" destId="{610D24CD-EC64-4585-8806-7B24163BBCA5}" srcOrd="0" destOrd="0" presId="urn:microsoft.com/office/officeart/2008/layout/PictureStrips"/>
    <dgm:cxn modelId="{87241E27-BE41-423C-9850-707F1B7F0681}" type="presOf" srcId="{AE2357B3-F8D1-4E13-B807-E393E9FC5539}" destId="{DC5DD086-89E5-4CD9-B1D2-0E7FF2C522A2}" srcOrd="0" destOrd="0" presId="urn:microsoft.com/office/officeart/2008/layout/PictureStrips"/>
    <dgm:cxn modelId="{3AA5B55E-BAFF-4E59-844F-0B3A890F9AB2}" srcId="{D1B0C0D0-7AB7-487B-ADF8-3BB3DD4E9EE7}" destId="{53250AAA-89D6-4377-B3C0-0E5BF972A3C0}" srcOrd="7" destOrd="0" parTransId="{470AA8AF-6A66-4DE7-8F3A-D2B315A90BE8}" sibTransId="{4828047A-C139-4049-9231-4057A0E3B9D2}"/>
    <dgm:cxn modelId="{CC959A60-F5E3-4CBA-B49F-D1CC8967392E}" srcId="{D1B0C0D0-7AB7-487B-ADF8-3BB3DD4E9EE7}" destId="{66800CA2-1263-488B-9901-BF5AA9A26379}" srcOrd="9" destOrd="0" parTransId="{FE2E1471-E52D-466A-A76C-4BB5F19A90C2}" sibTransId="{5B01B5E3-2F09-44F6-BDF4-59AE3DD792F4}"/>
    <dgm:cxn modelId="{62233745-3DC7-4513-AFFE-85579EDF5340}" srcId="{D1B0C0D0-7AB7-487B-ADF8-3BB3DD4E9EE7}" destId="{3069D4A7-A9EB-432B-8415-5BE83922B144}" srcOrd="6" destOrd="0" parTransId="{9A7D73A8-C0A9-4B8A-9838-7588537C14AA}" sibTransId="{DFE1D077-B434-438C-B525-DD545C84AAA3}"/>
    <dgm:cxn modelId="{48331867-FF99-498B-92E1-5B05B35773A9}" srcId="{D1B0C0D0-7AB7-487B-ADF8-3BB3DD4E9EE7}" destId="{426C232F-332D-4FF2-A820-7A068898BF0D}" srcOrd="1" destOrd="0" parTransId="{76543072-ED0A-4EFB-9174-9DC2D0CB754B}" sibTransId="{0FF22A80-B924-4C97-9785-6DB4BF018886}"/>
    <dgm:cxn modelId="{6F029D55-F3C4-4B55-BA47-2A3855D24838}" type="presOf" srcId="{53250AAA-89D6-4377-B3C0-0E5BF972A3C0}" destId="{411BB13E-A3FD-42F9-8D3A-DD2DDC4A3516}" srcOrd="0" destOrd="0" presId="urn:microsoft.com/office/officeart/2008/layout/PictureStrips"/>
    <dgm:cxn modelId="{2D283A8C-B4A3-4152-B8A6-4729DCCC852F}" srcId="{D1B0C0D0-7AB7-487B-ADF8-3BB3DD4E9EE7}" destId="{E7919EDD-7680-4985-B198-1CBB0F9E96AC}" srcOrd="0" destOrd="0" parTransId="{2FC221D4-82FE-4089-96B1-E14722E33943}" sibTransId="{C698564A-6110-4602-9450-B172C3825847}"/>
    <dgm:cxn modelId="{65949B95-8A47-42EB-AA18-13779DD0E687}" type="presOf" srcId="{3069D4A7-A9EB-432B-8415-5BE83922B144}" destId="{9C5C0C8B-F255-4694-B3C6-8BE7DBC5F7E5}" srcOrd="0" destOrd="0" presId="urn:microsoft.com/office/officeart/2008/layout/PictureStrips"/>
    <dgm:cxn modelId="{CF7B18B8-D469-4E7A-9426-CD748ACB6A00}" type="presOf" srcId="{E7919EDD-7680-4985-B198-1CBB0F9E96AC}" destId="{7A8D609C-F894-4686-8594-F633FD78C201}" srcOrd="0" destOrd="0" presId="urn:microsoft.com/office/officeart/2008/layout/PictureStrips"/>
    <dgm:cxn modelId="{DB050EC4-F2AC-4ACB-BEFA-69C14AE7D74E}" srcId="{D1B0C0D0-7AB7-487B-ADF8-3BB3DD4E9EE7}" destId="{ADE4E262-EB9E-448C-8B46-6B6521E6B92F}" srcOrd="8" destOrd="0" parTransId="{28664F9A-4277-4158-A312-1D48A34DD546}" sibTransId="{DC8C0C9F-FA74-4A97-BA58-15F42B37D9FB}"/>
    <dgm:cxn modelId="{5875A5CC-5403-4E63-9D89-C3B173377555}" type="presOf" srcId="{D1B0C0D0-7AB7-487B-ADF8-3BB3DD4E9EE7}" destId="{9E029134-162C-442E-A062-F55ADB999C33}" srcOrd="0" destOrd="0" presId="urn:microsoft.com/office/officeart/2008/layout/PictureStrips"/>
    <dgm:cxn modelId="{CDB7F2D2-0390-44D6-A3CE-1FD1206C9CB4}" type="presOf" srcId="{426C232F-332D-4FF2-A820-7A068898BF0D}" destId="{A9AE0183-4578-4303-9373-BBB0DAF179FE}" srcOrd="0" destOrd="0" presId="urn:microsoft.com/office/officeart/2008/layout/PictureStrips"/>
    <dgm:cxn modelId="{7B7E50D4-65C6-4E3C-995E-1A1ABF6FDBCF}" srcId="{D1B0C0D0-7AB7-487B-ADF8-3BB3DD4E9EE7}" destId="{81FDCA61-7A32-4339-89E8-DD3704FB86F4}" srcOrd="3" destOrd="0" parTransId="{4F5E6841-070D-4563-B23E-8C64EC2E827B}" sibTransId="{4922DE05-E610-4796-BFBC-E068300788D1}"/>
    <dgm:cxn modelId="{9B9B85D9-2365-4064-B28B-A316E251AD35}" type="presOf" srcId="{81FDCA61-7A32-4339-89E8-DD3704FB86F4}" destId="{6F6ACCCA-7573-4F27-BB76-D1BFA52EAEE3}" srcOrd="0" destOrd="0" presId="urn:microsoft.com/office/officeart/2008/layout/PictureStrips"/>
    <dgm:cxn modelId="{F52E67DC-23C4-4525-AAFE-F3400258F7D3}" srcId="{D1B0C0D0-7AB7-487B-ADF8-3BB3DD4E9EE7}" destId="{F9B22A10-E2AD-420E-86FD-C6A619FB34C3}" srcOrd="4" destOrd="0" parTransId="{51614E59-5D94-439C-A07A-61525828432A}" sibTransId="{C995947A-877C-455B-BB65-7FBC6937BA2D}"/>
    <dgm:cxn modelId="{1310D4E3-793B-4536-BE37-788F54627977}" srcId="{D1B0C0D0-7AB7-487B-ADF8-3BB3DD4E9EE7}" destId="{DE482DF0-5C86-4767-9CE5-54725DF28573}" srcOrd="5" destOrd="0" parTransId="{BF1F2008-AABF-4483-9D7B-58A40034FD6C}" sibTransId="{4D6A567C-A21A-42BF-9F41-7BF71E18F454}"/>
    <dgm:cxn modelId="{C4084BF0-F635-4676-89A9-D65F024FF168}" srcId="{D1B0C0D0-7AB7-487B-ADF8-3BB3DD4E9EE7}" destId="{AE2357B3-F8D1-4E13-B807-E393E9FC5539}" srcOrd="2" destOrd="0" parTransId="{DF983F23-5BAE-428F-AFD9-BF0943C63ACC}" sibTransId="{486EB6E6-F0BE-4E7B-A3F0-7DC5C5021754}"/>
    <dgm:cxn modelId="{607ED0F1-DC27-41FB-A67C-724A8673BB94}" type="presOf" srcId="{ADE4E262-EB9E-448C-8B46-6B6521E6B92F}" destId="{E0757731-3698-433B-8E7C-2EB749869931}" srcOrd="0" destOrd="0" presId="urn:microsoft.com/office/officeart/2008/layout/PictureStrips"/>
    <dgm:cxn modelId="{165201F7-2674-47E8-BAD5-87A1CCA76D37}" type="presOf" srcId="{DE482DF0-5C86-4767-9CE5-54725DF28573}" destId="{4F50CB91-2850-4662-936D-F5CF85EB32D2}" srcOrd="0" destOrd="0" presId="urn:microsoft.com/office/officeart/2008/layout/PictureStrips"/>
    <dgm:cxn modelId="{1ACE1408-40D5-4E80-88CC-C0F31188DE01}" type="presParOf" srcId="{9E029134-162C-442E-A062-F55ADB999C33}" destId="{60E777AF-AE30-4678-946F-1FF94928EBDC}" srcOrd="0" destOrd="0" presId="urn:microsoft.com/office/officeart/2008/layout/PictureStrips"/>
    <dgm:cxn modelId="{9326DB87-A85A-4956-BB08-E9A657397BDB}" type="presParOf" srcId="{60E777AF-AE30-4678-946F-1FF94928EBDC}" destId="{7A8D609C-F894-4686-8594-F633FD78C201}" srcOrd="0" destOrd="0" presId="urn:microsoft.com/office/officeart/2008/layout/PictureStrips"/>
    <dgm:cxn modelId="{3DAEDD94-5288-470E-869E-D097DAF0F90D}" type="presParOf" srcId="{60E777AF-AE30-4678-946F-1FF94928EBDC}" destId="{8B00EC11-24E0-4E0C-8101-DB576F31F9D2}" srcOrd="1" destOrd="0" presId="urn:microsoft.com/office/officeart/2008/layout/PictureStrips"/>
    <dgm:cxn modelId="{6EAABE1F-AAF8-4C1C-ADB6-E643B6FE72BF}" type="presParOf" srcId="{9E029134-162C-442E-A062-F55ADB999C33}" destId="{7105A6FE-D318-4A98-A922-671C581530DC}" srcOrd="1" destOrd="0" presId="urn:microsoft.com/office/officeart/2008/layout/PictureStrips"/>
    <dgm:cxn modelId="{27E9360F-69D7-45AF-8443-327AACCCAC7C}" type="presParOf" srcId="{9E029134-162C-442E-A062-F55ADB999C33}" destId="{85CFEB57-FC52-4321-A97D-3211B5D63D4D}" srcOrd="2" destOrd="0" presId="urn:microsoft.com/office/officeart/2008/layout/PictureStrips"/>
    <dgm:cxn modelId="{F3B6940C-B5AF-4E6D-9855-36B3FFC571C9}" type="presParOf" srcId="{85CFEB57-FC52-4321-A97D-3211B5D63D4D}" destId="{A9AE0183-4578-4303-9373-BBB0DAF179FE}" srcOrd="0" destOrd="0" presId="urn:microsoft.com/office/officeart/2008/layout/PictureStrips"/>
    <dgm:cxn modelId="{D30F8DFA-93FB-468B-A734-3B39BB4832EC}" type="presParOf" srcId="{85CFEB57-FC52-4321-A97D-3211B5D63D4D}" destId="{17BB8C5E-ACC5-4AEA-AC3B-15C53CC548C0}" srcOrd="1" destOrd="0" presId="urn:microsoft.com/office/officeart/2008/layout/PictureStrips"/>
    <dgm:cxn modelId="{EC5908E6-1232-456B-8578-AD2F6DCA4E67}" type="presParOf" srcId="{9E029134-162C-442E-A062-F55ADB999C33}" destId="{3DF2FDF0-8F29-4351-969E-A1025413C53F}" srcOrd="3" destOrd="0" presId="urn:microsoft.com/office/officeart/2008/layout/PictureStrips"/>
    <dgm:cxn modelId="{7767AE45-B41A-4B70-B583-6E7BE799E883}" type="presParOf" srcId="{9E029134-162C-442E-A062-F55ADB999C33}" destId="{51949F69-36F9-42ED-A197-4A357D3FCC84}" srcOrd="4" destOrd="0" presId="urn:microsoft.com/office/officeart/2008/layout/PictureStrips"/>
    <dgm:cxn modelId="{25ABD5AD-3ADD-482E-8F47-F4C191514935}" type="presParOf" srcId="{51949F69-36F9-42ED-A197-4A357D3FCC84}" destId="{DC5DD086-89E5-4CD9-B1D2-0E7FF2C522A2}" srcOrd="0" destOrd="0" presId="urn:microsoft.com/office/officeart/2008/layout/PictureStrips"/>
    <dgm:cxn modelId="{B6396E52-27AB-496C-BEF2-600AB2462CE6}" type="presParOf" srcId="{51949F69-36F9-42ED-A197-4A357D3FCC84}" destId="{DEDE190B-7605-44A7-B19B-482157C4ED09}" srcOrd="1" destOrd="0" presId="urn:microsoft.com/office/officeart/2008/layout/PictureStrips"/>
    <dgm:cxn modelId="{0E18B71D-3EDC-4133-BE06-8C7D60F89D67}" type="presParOf" srcId="{9E029134-162C-442E-A062-F55ADB999C33}" destId="{800A896D-7DD0-4D28-BE08-D3B8F3F2A8C6}" srcOrd="5" destOrd="0" presId="urn:microsoft.com/office/officeart/2008/layout/PictureStrips"/>
    <dgm:cxn modelId="{D3CF49A8-6963-444A-9FD3-1E23BDB0C3D1}" type="presParOf" srcId="{9E029134-162C-442E-A062-F55ADB999C33}" destId="{09DCF082-D387-4036-A517-A57508B9F296}" srcOrd="6" destOrd="0" presId="urn:microsoft.com/office/officeart/2008/layout/PictureStrips"/>
    <dgm:cxn modelId="{8217DC2B-1DF9-441A-BB0B-DFB301061171}" type="presParOf" srcId="{09DCF082-D387-4036-A517-A57508B9F296}" destId="{6F6ACCCA-7573-4F27-BB76-D1BFA52EAEE3}" srcOrd="0" destOrd="0" presId="urn:microsoft.com/office/officeart/2008/layout/PictureStrips"/>
    <dgm:cxn modelId="{90D6555F-1483-44DF-B84C-7B519FEB44C0}" type="presParOf" srcId="{09DCF082-D387-4036-A517-A57508B9F296}" destId="{F94043AE-FBAE-4418-8D10-10B1481C95AF}" srcOrd="1" destOrd="0" presId="urn:microsoft.com/office/officeart/2008/layout/PictureStrips"/>
    <dgm:cxn modelId="{7D7B4C98-E432-42EE-8D8D-5901C3E6349C}" type="presParOf" srcId="{9E029134-162C-442E-A062-F55ADB999C33}" destId="{2F838AD4-66C5-4737-8D8D-66F3281C6FE1}" srcOrd="7" destOrd="0" presId="urn:microsoft.com/office/officeart/2008/layout/PictureStrips"/>
    <dgm:cxn modelId="{D577C2F9-00F3-478E-B0A1-CBA54BC4D290}" type="presParOf" srcId="{9E029134-162C-442E-A062-F55ADB999C33}" destId="{0F749A16-F5F6-45E8-9E08-2382EA901724}" srcOrd="8" destOrd="0" presId="urn:microsoft.com/office/officeart/2008/layout/PictureStrips"/>
    <dgm:cxn modelId="{A9B2C884-5339-4946-95BE-249CA360D390}" type="presParOf" srcId="{0F749A16-F5F6-45E8-9E08-2382EA901724}" destId="{610D24CD-EC64-4585-8806-7B24163BBCA5}" srcOrd="0" destOrd="0" presId="urn:microsoft.com/office/officeart/2008/layout/PictureStrips"/>
    <dgm:cxn modelId="{13B4B4D4-7882-4FC7-A29A-E7F8E12D0C48}" type="presParOf" srcId="{0F749A16-F5F6-45E8-9E08-2382EA901724}" destId="{1D377189-38FA-44FB-9886-A25D865375A4}" srcOrd="1" destOrd="0" presId="urn:microsoft.com/office/officeart/2008/layout/PictureStrips"/>
    <dgm:cxn modelId="{F06618E3-8ECC-4779-B6CA-54B9A9277F7D}" type="presParOf" srcId="{9E029134-162C-442E-A062-F55ADB999C33}" destId="{D0690CA7-5AC0-41CF-B946-24781BCFD1A5}" srcOrd="9" destOrd="0" presId="urn:microsoft.com/office/officeart/2008/layout/PictureStrips"/>
    <dgm:cxn modelId="{B453920C-E2FE-464B-A417-10E41344B605}" type="presParOf" srcId="{9E029134-162C-442E-A062-F55ADB999C33}" destId="{B7B3EDE5-7630-4030-822E-F5E4C9706E85}" srcOrd="10" destOrd="0" presId="urn:microsoft.com/office/officeart/2008/layout/PictureStrips"/>
    <dgm:cxn modelId="{0BBD2997-A6FE-4747-8A37-A51A8F3A2872}" type="presParOf" srcId="{B7B3EDE5-7630-4030-822E-F5E4C9706E85}" destId="{4F50CB91-2850-4662-936D-F5CF85EB32D2}" srcOrd="0" destOrd="0" presId="urn:microsoft.com/office/officeart/2008/layout/PictureStrips"/>
    <dgm:cxn modelId="{A583ABD6-E8CE-4B69-B8D5-93A61522A1EC}" type="presParOf" srcId="{B7B3EDE5-7630-4030-822E-F5E4C9706E85}" destId="{82E38FB2-A96C-4D7A-A866-6D7BE57189A0}" srcOrd="1" destOrd="0" presId="urn:microsoft.com/office/officeart/2008/layout/PictureStrips"/>
    <dgm:cxn modelId="{D3924F9D-1B2B-468D-9499-0878D7325886}" type="presParOf" srcId="{9E029134-162C-442E-A062-F55ADB999C33}" destId="{FFADA039-4E63-4656-B69A-9CDE6DF7D22E}" srcOrd="11" destOrd="0" presId="urn:microsoft.com/office/officeart/2008/layout/PictureStrips"/>
    <dgm:cxn modelId="{6101DE1E-89A5-4595-9D90-625EB1D5C275}" type="presParOf" srcId="{9E029134-162C-442E-A062-F55ADB999C33}" destId="{617E62FE-8B7F-4345-A007-B8285279A613}" srcOrd="12" destOrd="0" presId="urn:microsoft.com/office/officeart/2008/layout/PictureStrips"/>
    <dgm:cxn modelId="{B127BB00-7723-4861-953C-BF84332918B3}" type="presParOf" srcId="{617E62FE-8B7F-4345-A007-B8285279A613}" destId="{9C5C0C8B-F255-4694-B3C6-8BE7DBC5F7E5}" srcOrd="0" destOrd="0" presId="urn:microsoft.com/office/officeart/2008/layout/PictureStrips"/>
    <dgm:cxn modelId="{9D4DD96D-99B4-4440-8F26-9444DF352788}" type="presParOf" srcId="{617E62FE-8B7F-4345-A007-B8285279A613}" destId="{A9E14B50-194E-4A93-B9D9-20BB56D81973}" srcOrd="1" destOrd="0" presId="urn:microsoft.com/office/officeart/2008/layout/PictureStrips"/>
    <dgm:cxn modelId="{02D072A7-AB83-49BC-AC2B-4BA7080A482D}" type="presParOf" srcId="{9E029134-162C-442E-A062-F55ADB999C33}" destId="{CC5C64CB-AB52-41A1-B231-D8699C0C625F}" srcOrd="13" destOrd="0" presId="urn:microsoft.com/office/officeart/2008/layout/PictureStrips"/>
    <dgm:cxn modelId="{DC2E0DAE-8068-42FB-99A3-9DB7599F7D61}" type="presParOf" srcId="{9E029134-162C-442E-A062-F55ADB999C33}" destId="{F8E94CFA-B945-48E5-BE10-370DD69F16A4}" srcOrd="14" destOrd="0" presId="urn:microsoft.com/office/officeart/2008/layout/PictureStrips"/>
    <dgm:cxn modelId="{6FCAE1ED-A8A6-49EA-9C0A-426C55E7D002}" type="presParOf" srcId="{F8E94CFA-B945-48E5-BE10-370DD69F16A4}" destId="{411BB13E-A3FD-42F9-8D3A-DD2DDC4A3516}" srcOrd="0" destOrd="0" presId="urn:microsoft.com/office/officeart/2008/layout/PictureStrips"/>
    <dgm:cxn modelId="{091AC00F-3782-434D-986B-4E41996B825A}" type="presParOf" srcId="{F8E94CFA-B945-48E5-BE10-370DD69F16A4}" destId="{70C2EA1E-D7DB-4E74-806D-4590DBE781A3}" srcOrd="1" destOrd="0" presId="urn:microsoft.com/office/officeart/2008/layout/PictureStrips"/>
    <dgm:cxn modelId="{8AF17C44-8676-45ED-91B6-69951F228EBB}" type="presParOf" srcId="{9E029134-162C-442E-A062-F55ADB999C33}" destId="{B6819F3B-727A-4EDF-BC16-FDFFBB563868}" srcOrd="15" destOrd="0" presId="urn:microsoft.com/office/officeart/2008/layout/PictureStrips"/>
    <dgm:cxn modelId="{EDF613BE-AF60-4BB9-8B64-1F1E771D1D38}" type="presParOf" srcId="{9E029134-162C-442E-A062-F55ADB999C33}" destId="{BB272E9F-26C5-4655-93E5-F3616BF119CC}" srcOrd="16" destOrd="0" presId="urn:microsoft.com/office/officeart/2008/layout/PictureStrips"/>
    <dgm:cxn modelId="{68FB2285-12B2-4848-8765-8DCEF0538E5F}" type="presParOf" srcId="{BB272E9F-26C5-4655-93E5-F3616BF119CC}" destId="{E0757731-3698-433B-8E7C-2EB749869931}" srcOrd="0" destOrd="0" presId="urn:microsoft.com/office/officeart/2008/layout/PictureStrips"/>
    <dgm:cxn modelId="{63DD4E54-25C9-4B39-827A-CB29D4A660C5}" type="presParOf" srcId="{BB272E9F-26C5-4655-93E5-F3616BF119CC}" destId="{139FD9EA-3509-4D4C-98D4-BC741BA871D8}" srcOrd="1" destOrd="0" presId="urn:microsoft.com/office/officeart/2008/layout/PictureStrips"/>
    <dgm:cxn modelId="{1C3C8A6A-9150-4711-822D-15BAEBC878F1}" type="presParOf" srcId="{9E029134-162C-442E-A062-F55ADB999C33}" destId="{979B97D2-0F97-437F-8686-ABD1B910F38F}" srcOrd="17" destOrd="0" presId="urn:microsoft.com/office/officeart/2008/layout/PictureStrips"/>
    <dgm:cxn modelId="{D900DB38-E777-4174-9FA7-6E86CC01EC2C}" type="presParOf" srcId="{9E029134-162C-442E-A062-F55ADB999C33}" destId="{0216C3D0-FCC6-4B0C-AA10-7E78E85A1DE2}" srcOrd="18" destOrd="0" presId="urn:microsoft.com/office/officeart/2008/layout/PictureStrips"/>
    <dgm:cxn modelId="{FED881BA-5658-4124-A694-8C7AE2AB12E4}" type="presParOf" srcId="{0216C3D0-FCC6-4B0C-AA10-7E78E85A1DE2}" destId="{22C56DC3-2158-416C-A2CA-0A41276F6E72}" srcOrd="0" destOrd="0" presId="urn:microsoft.com/office/officeart/2008/layout/PictureStrips"/>
    <dgm:cxn modelId="{24B244FF-E925-4268-8819-77DA15037FC4}" type="presParOf" srcId="{0216C3D0-FCC6-4B0C-AA10-7E78E85A1DE2}" destId="{763F0339-AF8A-4C55-81EF-EEBFD25A8379}"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8D609C-F894-4686-8594-F633FD78C201}">
      <dsp:nvSpPr>
        <dsp:cNvPr id="0" name=""/>
        <dsp:cNvSpPr/>
      </dsp:nvSpPr>
      <dsp:spPr>
        <a:xfrm>
          <a:off x="127897" y="710208"/>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Coordination of the electronic processes</a:t>
          </a:r>
        </a:p>
      </dsp:txBody>
      <dsp:txXfrm>
        <a:off x="127897" y="710208"/>
        <a:ext cx="2948127" cy="921289"/>
      </dsp:txXfrm>
    </dsp:sp>
    <dsp:sp modelId="{8B00EC11-24E0-4E0C-8101-DB576F31F9D2}">
      <dsp:nvSpPr>
        <dsp:cNvPr id="0" name=""/>
        <dsp:cNvSpPr/>
      </dsp:nvSpPr>
      <dsp:spPr>
        <a:xfrm>
          <a:off x="5059" y="577133"/>
          <a:ext cx="644902" cy="96735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9AE0183-4578-4303-9373-BBB0DAF179FE}">
      <dsp:nvSpPr>
        <dsp:cNvPr id="0" name=""/>
        <dsp:cNvSpPr/>
      </dsp:nvSpPr>
      <dsp:spPr>
        <a:xfrm>
          <a:off x="3381059" y="710208"/>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Portal </a:t>
          </a:r>
        </a:p>
      </dsp:txBody>
      <dsp:txXfrm>
        <a:off x="3381059" y="710208"/>
        <a:ext cx="2948127" cy="921289"/>
      </dsp:txXfrm>
    </dsp:sp>
    <dsp:sp modelId="{17BB8C5E-ACC5-4AEA-AC3B-15C53CC548C0}">
      <dsp:nvSpPr>
        <dsp:cNvPr id="0" name=""/>
        <dsp:cNvSpPr/>
      </dsp:nvSpPr>
      <dsp:spPr>
        <a:xfrm>
          <a:off x="3258220" y="577133"/>
          <a:ext cx="644902" cy="967354"/>
        </a:xfrm>
        <a:prstGeom prst="rect">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C5DD086-89E5-4CD9-B1D2-0E7FF2C522A2}">
      <dsp:nvSpPr>
        <dsp:cNvPr id="0" name=""/>
        <dsp:cNvSpPr/>
      </dsp:nvSpPr>
      <dsp:spPr>
        <a:xfrm>
          <a:off x="6634220" y="710208"/>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Integrated user and access management system</a:t>
          </a:r>
        </a:p>
      </dsp:txBody>
      <dsp:txXfrm>
        <a:off x="6634220" y="710208"/>
        <a:ext cx="2948127" cy="921289"/>
      </dsp:txXfrm>
    </dsp:sp>
    <dsp:sp modelId="{DEDE190B-7605-44A7-B19B-482157C4ED09}">
      <dsp:nvSpPr>
        <dsp:cNvPr id="0" name=""/>
        <dsp:cNvSpPr/>
      </dsp:nvSpPr>
      <dsp:spPr>
        <a:xfrm>
          <a:off x="6511382" y="577133"/>
          <a:ext cx="644902" cy="96735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F6ACCCA-7573-4F27-BB76-D1BFA52EAEE3}">
      <dsp:nvSpPr>
        <dsp:cNvPr id="0" name=""/>
        <dsp:cNvSpPr/>
      </dsp:nvSpPr>
      <dsp:spPr>
        <a:xfrm>
          <a:off x="127897" y="1870010"/>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Management of loggings</a:t>
          </a:r>
        </a:p>
      </dsp:txBody>
      <dsp:txXfrm>
        <a:off x="127897" y="1870010"/>
        <a:ext cx="2948127" cy="921289"/>
      </dsp:txXfrm>
    </dsp:sp>
    <dsp:sp modelId="{F94043AE-FBAE-4418-8D10-10B1481C95AF}">
      <dsp:nvSpPr>
        <dsp:cNvPr id="0" name=""/>
        <dsp:cNvSpPr/>
      </dsp:nvSpPr>
      <dsp:spPr>
        <a:xfrm>
          <a:off x="5059" y="1736935"/>
          <a:ext cx="644902" cy="967354"/>
        </a:xfrm>
        <a:prstGeom prst="rect">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10D24CD-EC64-4585-8806-7B24163BBCA5}">
      <dsp:nvSpPr>
        <dsp:cNvPr id="0" name=""/>
        <dsp:cNvSpPr/>
      </dsp:nvSpPr>
      <dsp:spPr>
        <a:xfrm>
          <a:off x="3381059" y="1870010"/>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System for end-to-end encryption</a:t>
          </a:r>
        </a:p>
      </dsp:txBody>
      <dsp:txXfrm>
        <a:off x="3381059" y="1870010"/>
        <a:ext cx="2948127" cy="921289"/>
      </dsp:txXfrm>
    </dsp:sp>
    <dsp:sp modelId="{1D377189-38FA-44FB-9886-A25D865375A4}">
      <dsp:nvSpPr>
        <dsp:cNvPr id="0" name=""/>
        <dsp:cNvSpPr/>
      </dsp:nvSpPr>
      <dsp:spPr>
        <a:xfrm>
          <a:off x="3258220" y="1736935"/>
          <a:ext cx="644902" cy="96735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F50CB91-2850-4662-936D-F5CF85EB32D2}">
      <dsp:nvSpPr>
        <dsp:cNvPr id="0" name=""/>
        <dsp:cNvSpPr/>
      </dsp:nvSpPr>
      <dsp:spPr>
        <a:xfrm>
          <a:off x="6634220" y="1870010"/>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solidFill>
                <a:srgbClr val="3E6E5A"/>
              </a:solidFill>
            </a:rPr>
            <a:t>eHealth</a:t>
          </a:r>
          <a:r>
            <a:rPr lang="en-GB" sz="1800" kern="1200"/>
            <a:t>Box</a:t>
          </a:r>
        </a:p>
      </dsp:txBody>
      <dsp:txXfrm>
        <a:off x="6634220" y="1870010"/>
        <a:ext cx="2948127" cy="921289"/>
      </dsp:txXfrm>
    </dsp:sp>
    <dsp:sp modelId="{82E38FB2-A96C-4D7A-A866-6D7BE57189A0}">
      <dsp:nvSpPr>
        <dsp:cNvPr id="0" name=""/>
        <dsp:cNvSpPr/>
      </dsp:nvSpPr>
      <dsp:spPr>
        <a:xfrm>
          <a:off x="6511382" y="1736935"/>
          <a:ext cx="644902" cy="967354"/>
        </a:xfrm>
        <a:prstGeom prst="rect">
          <a:avLst/>
        </a:prstGeom>
        <a:blipFill>
          <a:blip xmlns:r="http://schemas.openxmlformats.org/officeDocument/2006/relationships" r:embed="rId6"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C5C0C8B-F255-4694-B3C6-8BE7DBC5F7E5}">
      <dsp:nvSpPr>
        <dsp:cNvPr id="0" name=""/>
        <dsp:cNvSpPr/>
      </dsp:nvSpPr>
      <dsp:spPr>
        <a:xfrm>
          <a:off x="127897" y="3029811"/>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Timestamping</a:t>
          </a:r>
        </a:p>
      </dsp:txBody>
      <dsp:txXfrm>
        <a:off x="127897" y="3029811"/>
        <a:ext cx="2948127" cy="921289"/>
      </dsp:txXfrm>
    </dsp:sp>
    <dsp:sp modelId="{A9E14B50-194E-4A93-B9D9-20BB56D81973}">
      <dsp:nvSpPr>
        <dsp:cNvPr id="0" name=""/>
        <dsp:cNvSpPr/>
      </dsp:nvSpPr>
      <dsp:spPr>
        <a:xfrm>
          <a:off x="5059" y="2896736"/>
          <a:ext cx="644902" cy="967354"/>
        </a:xfrm>
        <a:prstGeom prst="rect">
          <a:avLst/>
        </a:prstGeom>
        <a:blipFill>
          <a:blip xmlns:r="http://schemas.openxmlformats.org/officeDocument/2006/relationships" r:embed="rId7"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11BB13E-A3FD-42F9-8D3A-DD2DDC4A3516}">
      <dsp:nvSpPr>
        <dsp:cNvPr id="0" name=""/>
        <dsp:cNvSpPr/>
      </dsp:nvSpPr>
      <dsp:spPr>
        <a:xfrm>
          <a:off x="3381059" y="3029811"/>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Coding and anonymising</a:t>
          </a:r>
        </a:p>
      </dsp:txBody>
      <dsp:txXfrm>
        <a:off x="3381059" y="3029811"/>
        <a:ext cx="2948127" cy="921289"/>
      </dsp:txXfrm>
    </dsp:sp>
    <dsp:sp modelId="{70C2EA1E-D7DB-4E74-806D-4590DBE781A3}">
      <dsp:nvSpPr>
        <dsp:cNvPr id="0" name=""/>
        <dsp:cNvSpPr/>
      </dsp:nvSpPr>
      <dsp:spPr>
        <a:xfrm>
          <a:off x="3258220" y="2896736"/>
          <a:ext cx="644902" cy="967354"/>
        </a:xfrm>
        <a:prstGeom prst="rect">
          <a:avLst/>
        </a:prstGeom>
        <a:blipFill>
          <a:blip xmlns:r="http://schemas.openxmlformats.org/officeDocument/2006/relationships" r:embed="rId8"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757731-3698-433B-8E7C-2EB749869931}">
      <dsp:nvSpPr>
        <dsp:cNvPr id="0" name=""/>
        <dsp:cNvSpPr/>
      </dsp:nvSpPr>
      <dsp:spPr>
        <a:xfrm>
          <a:off x="6634220" y="3029811"/>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Consultation of National register and CBSS registers</a:t>
          </a:r>
        </a:p>
      </dsp:txBody>
      <dsp:txXfrm>
        <a:off x="6634220" y="3029811"/>
        <a:ext cx="2948127" cy="921289"/>
      </dsp:txXfrm>
    </dsp:sp>
    <dsp:sp modelId="{139FD9EA-3509-4D4C-98D4-BC741BA871D8}">
      <dsp:nvSpPr>
        <dsp:cNvPr id="0" name=""/>
        <dsp:cNvSpPr/>
      </dsp:nvSpPr>
      <dsp:spPr>
        <a:xfrm>
          <a:off x="6511382" y="2896736"/>
          <a:ext cx="644902" cy="967354"/>
        </a:xfrm>
        <a:prstGeom prst="rect">
          <a:avLst/>
        </a:prstGeom>
        <a:blipFill>
          <a:blip xmlns:r="http://schemas.openxmlformats.org/officeDocument/2006/relationships" r:embed="rId9"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2C56DC3-2158-416C-A2CA-0A41276F6E72}">
      <dsp:nvSpPr>
        <dsp:cNvPr id="0" name=""/>
        <dsp:cNvSpPr/>
      </dsp:nvSpPr>
      <dsp:spPr>
        <a:xfrm>
          <a:off x="3381059" y="4189613"/>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Reference directories (hub-metahub system)</a:t>
          </a:r>
        </a:p>
      </dsp:txBody>
      <dsp:txXfrm>
        <a:off x="3381059" y="4189613"/>
        <a:ext cx="2948127" cy="921289"/>
      </dsp:txXfrm>
    </dsp:sp>
    <dsp:sp modelId="{763F0339-AF8A-4C55-81EF-EEBFD25A8379}">
      <dsp:nvSpPr>
        <dsp:cNvPr id="0" name=""/>
        <dsp:cNvSpPr/>
      </dsp:nvSpPr>
      <dsp:spPr>
        <a:xfrm>
          <a:off x="3258220" y="4056538"/>
          <a:ext cx="644902" cy="967354"/>
        </a:xfrm>
        <a:prstGeom prst="rect">
          <a:avLst/>
        </a:prstGeom>
        <a:blipFill>
          <a:blip xmlns:r="http://schemas.openxmlformats.org/officeDocument/2006/relationships" r:embed="rId10"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8D609C-F894-4686-8594-F633FD78C201}">
      <dsp:nvSpPr>
        <dsp:cNvPr id="0" name=""/>
        <dsp:cNvSpPr/>
      </dsp:nvSpPr>
      <dsp:spPr>
        <a:xfrm>
          <a:off x="127897" y="710208"/>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Coordination of the electronic processes</a:t>
          </a:r>
        </a:p>
      </dsp:txBody>
      <dsp:txXfrm>
        <a:off x="127897" y="710208"/>
        <a:ext cx="2948127" cy="921289"/>
      </dsp:txXfrm>
    </dsp:sp>
    <dsp:sp modelId="{8B00EC11-24E0-4E0C-8101-DB576F31F9D2}">
      <dsp:nvSpPr>
        <dsp:cNvPr id="0" name=""/>
        <dsp:cNvSpPr/>
      </dsp:nvSpPr>
      <dsp:spPr>
        <a:xfrm>
          <a:off x="5059" y="577133"/>
          <a:ext cx="644902" cy="96735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9AE0183-4578-4303-9373-BBB0DAF179FE}">
      <dsp:nvSpPr>
        <dsp:cNvPr id="0" name=""/>
        <dsp:cNvSpPr/>
      </dsp:nvSpPr>
      <dsp:spPr>
        <a:xfrm>
          <a:off x="3381059" y="710208"/>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Portal </a:t>
          </a:r>
        </a:p>
      </dsp:txBody>
      <dsp:txXfrm>
        <a:off x="3381059" y="710208"/>
        <a:ext cx="2948127" cy="921289"/>
      </dsp:txXfrm>
    </dsp:sp>
    <dsp:sp modelId="{17BB8C5E-ACC5-4AEA-AC3B-15C53CC548C0}">
      <dsp:nvSpPr>
        <dsp:cNvPr id="0" name=""/>
        <dsp:cNvSpPr/>
      </dsp:nvSpPr>
      <dsp:spPr>
        <a:xfrm>
          <a:off x="3258220" y="577133"/>
          <a:ext cx="644902" cy="967354"/>
        </a:xfrm>
        <a:prstGeom prst="rect">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C5DD086-89E5-4CD9-B1D2-0E7FF2C522A2}">
      <dsp:nvSpPr>
        <dsp:cNvPr id="0" name=""/>
        <dsp:cNvSpPr/>
      </dsp:nvSpPr>
      <dsp:spPr>
        <a:xfrm>
          <a:off x="6634220" y="710208"/>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Integrated user and access management system</a:t>
          </a:r>
        </a:p>
      </dsp:txBody>
      <dsp:txXfrm>
        <a:off x="6634220" y="710208"/>
        <a:ext cx="2948127" cy="921289"/>
      </dsp:txXfrm>
    </dsp:sp>
    <dsp:sp modelId="{DEDE190B-7605-44A7-B19B-482157C4ED09}">
      <dsp:nvSpPr>
        <dsp:cNvPr id="0" name=""/>
        <dsp:cNvSpPr/>
      </dsp:nvSpPr>
      <dsp:spPr>
        <a:xfrm>
          <a:off x="6511382" y="577133"/>
          <a:ext cx="644902" cy="96735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F6ACCCA-7573-4F27-BB76-D1BFA52EAEE3}">
      <dsp:nvSpPr>
        <dsp:cNvPr id="0" name=""/>
        <dsp:cNvSpPr/>
      </dsp:nvSpPr>
      <dsp:spPr>
        <a:xfrm>
          <a:off x="127897" y="1870010"/>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Management of loggings</a:t>
          </a:r>
        </a:p>
      </dsp:txBody>
      <dsp:txXfrm>
        <a:off x="127897" y="1870010"/>
        <a:ext cx="2948127" cy="921289"/>
      </dsp:txXfrm>
    </dsp:sp>
    <dsp:sp modelId="{F94043AE-FBAE-4418-8D10-10B1481C95AF}">
      <dsp:nvSpPr>
        <dsp:cNvPr id="0" name=""/>
        <dsp:cNvSpPr/>
      </dsp:nvSpPr>
      <dsp:spPr>
        <a:xfrm>
          <a:off x="5059" y="1736935"/>
          <a:ext cx="644902" cy="967354"/>
        </a:xfrm>
        <a:prstGeom prst="rect">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10D24CD-EC64-4585-8806-7B24163BBCA5}">
      <dsp:nvSpPr>
        <dsp:cNvPr id="0" name=""/>
        <dsp:cNvSpPr/>
      </dsp:nvSpPr>
      <dsp:spPr>
        <a:xfrm>
          <a:off x="3381059" y="1870010"/>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System for end-to-end encryption</a:t>
          </a:r>
        </a:p>
      </dsp:txBody>
      <dsp:txXfrm>
        <a:off x="3381059" y="1870010"/>
        <a:ext cx="2948127" cy="921289"/>
      </dsp:txXfrm>
    </dsp:sp>
    <dsp:sp modelId="{1D377189-38FA-44FB-9886-A25D865375A4}">
      <dsp:nvSpPr>
        <dsp:cNvPr id="0" name=""/>
        <dsp:cNvSpPr/>
      </dsp:nvSpPr>
      <dsp:spPr>
        <a:xfrm>
          <a:off x="3258220" y="1736935"/>
          <a:ext cx="644902" cy="96735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F50CB91-2850-4662-936D-F5CF85EB32D2}">
      <dsp:nvSpPr>
        <dsp:cNvPr id="0" name=""/>
        <dsp:cNvSpPr/>
      </dsp:nvSpPr>
      <dsp:spPr>
        <a:xfrm>
          <a:off x="6634220" y="1870010"/>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solidFill>
                <a:srgbClr val="3E6E5A"/>
              </a:solidFill>
            </a:rPr>
            <a:t>eHealth</a:t>
          </a:r>
          <a:r>
            <a:rPr lang="en-GB" sz="1800" kern="1200"/>
            <a:t>Box</a:t>
          </a:r>
        </a:p>
      </dsp:txBody>
      <dsp:txXfrm>
        <a:off x="6634220" y="1870010"/>
        <a:ext cx="2948127" cy="921289"/>
      </dsp:txXfrm>
    </dsp:sp>
    <dsp:sp modelId="{82E38FB2-A96C-4D7A-A866-6D7BE57189A0}">
      <dsp:nvSpPr>
        <dsp:cNvPr id="0" name=""/>
        <dsp:cNvSpPr/>
      </dsp:nvSpPr>
      <dsp:spPr>
        <a:xfrm>
          <a:off x="6511382" y="1736935"/>
          <a:ext cx="644902" cy="967354"/>
        </a:xfrm>
        <a:prstGeom prst="rect">
          <a:avLst/>
        </a:prstGeom>
        <a:blipFill>
          <a:blip xmlns:r="http://schemas.openxmlformats.org/officeDocument/2006/relationships" r:embed="rId6"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C5C0C8B-F255-4694-B3C6-8BE7DBC5F7E5}">
      <dsp:nvSpPr>
        <dsp:cNvPr id="0" name=""/>
        <dsp:cNvSpPr/>
      </dsp:nvSpPr>
      <dsp:spPr>
        <a:xfrm>
          <a:off x="127897" y="3029811"/>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Timestamping</a:t>
          </a:r>
        </a:p>
      </dsp:txBody>
      <dsp:txXfrm>
        <a:off x="127897" y="3029811"/>
        <a:ext cx="2948127" cy="921289"/>
      </dsp:txXfrm>
    </dsp:sp>
    <dsp:sp modelId="{A9E14B50-194E-4A93-B9D9-20BB56D81973}">
      <dsp:nvSpPr>
        <dsp:cNvPr id="0" name=""/>
        <dsp:cNvSpPr/>
      </dsp:nvSpPr>
      <dsp:spPr>
        <a:xfrm>
          <a:off x="5059" y="2896736"/>
          <a:ext cx="644902" cy="967354"/>
        </a:xfrm>
        <a:prstGeom prst="rect">
          <a:avLst/>
        </a:prstGeom>
        <a:blipFill>
          <a:blip xmlns:r="http://schemas.openxmlformats.org/officeDocument/2006/relationships" r:embed="rId7"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11BB13E-A3FD-42F9-8D3A-DD2DDC4A3516}">
      <dsp:nvSpPr>
        <dsp:cNvPr id="0" name=""/>
        <dsp:cNvSpPr/>
      </dsp:nvSpPr>
      <dsp:spPr>
        <a:xfrm>
          <a:off x="3381059" y="3029811"/>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Coding and anonymising</a:t>
          </a:r>
        </a:p>
      </dsp:txBody>
      <dsp:txXfrm>
        <a:off x="3381059" y="3029811"/>
        <a:ext cx="2948127" cy="921289"/>
      </dsp:txXfrm>
    </dsp:sp>
    <dsp:sp modelId="{70C2EA1E-D7DB-4E74-806D-4590DBE781A3}">
      <dsp:nvSpPr>
        <dsp:cNvPr id="0" name=""/>
        <dsp:cNvSpPr/>
      </dsp:nvSpPr>
      <dsp:spPr>
        <a:xfrm>
          <a:off x="3258220" y="2896736"/>
          <a:ext cx="644902" cy="967354"/>
        </a:xfrm>
        <a:prstGeom prst="rect">
          <a:avLst/>
        </a:prstGeom>
        <a:blipFill>
          <a:blip xmlns:r="http://schemas.openxmlformats.org/officeDocument/2006/relationships" r:embed="rId8"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757731-3698-433B-8E7C-2EB749869931}">
      <dsp:nvSpPr>
        <dsp:cNvPr id="0" name=""/>
        <dsp:cNvSpPr/>
      </dsp:nvSpPr>
      <dsp:spPr>
        <a:xfrm>
          <a:off x="6634220" y="3029811"/>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Consultation of National register and CBSS registers</a:t>
          </a:r>
        </a:p>
      </dsp:txBody>
      <dsp:txXfrm>
        <a:off x="6634220" y="3029811"/>
        <a:ext cx="2948127" cy="921289"/>
      </dsp:txXfrm>
    </dsp:sp>
    <dsp:sp modelId="{139FD9EA-3509-4D4C-98D4-BC741BA871D8}">
      <dsp:nvSpPr>
        <dsp:cNvPr id="0" name=""/>
        <dsp:cNvSpPr/>
      </dsp:nvSpPr>
      <dsp:spPr>
        <a:xfrm>
          <a:off x="6511382" y="2896736"/>
          <a:ext cx="644902" cy="967354"/>
        </a:xfrm>
        <a:prstGeom prst="rect">
          <a:avLst/>
        </a:prstGeom>
        <a:blipFill>
          <a:blip xmlns:r="http://schemas.openxmlformats.org/officeDocument/2006/relationships" r:embed="rId9"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2C56DC3-2158-416C-A2CA-0A41276F6E72}">
      <dsp:nvSpPr>
        <dsp:cNvPr id="0" name=""/>
        <dsp:cNvSpPr/>
      </dsp:nvSpPr>
      <dsp:spPr>
        <a:xfrm>
          <a:off x="3381059" y="4189613"/>
          <a:ext cx="2948127" cy="921289"/>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402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a:t>Reference directories (hub-metahub system)</a:t>
          </a:r>
        </a:p>
      </dsp:txBody>
      <dsp:txXfrm>
        <a:off x="3381059" y="4189613"/>
        <a:ext cx="2948127" cy="921289"/>
      </dsp:txXfrm>
    </dsp:sp>
    <dsp:sp modelId="{763F0339-AF8A-4C55-81EF-EEBFD25A8379}">
      <dsp:nvSpPr>
        <dsp:cNvPr id="0" name=""/>
        <dsp:cNvSpPr/>
      </dsp:nvSpPr>
      <dsp:spPr>
        <a:xfrm>
          <a:off x="3258220" y="4056538"/>
          <a:ext cx="644902" cy="967354"/>
        </a:xfrm>
        <a:prstGeom prst="rect">
          <a:avLst/>
        </a:prstGeom>
        <a:blipFill>
          <a:blip xmlns:r="http://schemas.openxmlformats.org/officeDocument/2006/relationships" r:embed="rId10"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03A29A6-86A1-4C77-B3EB-5344DDC64EE2}" type="datetimeFigureOut">
              <a:rPr lang="en-US" smtClean="0"/>
              <a:t>6/23/2026</a:t>
            </a:fld>
            <a:endParaRPr lang="en-US"/>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EA468987-2D7B-428C-91AE-04CA5E9407F3}" type="slidenum">
              <a:rPr lang="en-US" smtClean="0"/>
              <a:t>‹nr.›</a:t>
            </a:fld>
            <a:endParaRPr lang="en-US"/>
          </a:p>
        </p:txBody>
      </p:sp>
    </p:spTree>
    <p:extLst>
      <p:ext uri="{BB962C8B-B14F-4D97-AF65-F5344CB8AC3E}">
        <p14:creationId xmlns:p14="http://schemas.microsoft.com/office/powerpoint/2010/main" val="38712436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pPr>
              <a:defRPr/>
            </a:pPr>
            <a:fld id="{7472D4DB-24C3-43B8-8E4A-324AA65BA7B2}" type="datetimeFigureOut">
              <a:rPr lang="en-US"/>
              <a:pPr>
                <a:defRPr/>
              </a:pPr>
              <a:t>6/23/2026</a:t>
            </a:fld>
            <a:endParaRPr lang="en-US"/>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pPr>
              <a:defRPr/>
            </a:pPr>
            <a:fld id="{B9A4C6B6-9186-44B6-AEB1-8528D7C6E6ED}" type="slidenum">
              <a:rPr lang="en-US"/>
              <a:pPr>
                <a:defRPr/>
              </a:pPr>
              <a:t>‹nr.›</a:t>
            </a:fld>
            <a:endParaRPr lang="en-US"/>
          </a:p>
        </p:txBody>
      </p:sp>
    </p:spTree>
    <p:extLst>
      <p:ext uri="{BB962C8B-B14F-4D97-AF65-F5344CB8AC3E}">
        <p14:creationId xmlns:p14="http://schemas.microsoft.com/office/powerpoint/2010/main" val="96083957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txBox="1">
            <a:spLocks noGrp="1" noChangeArrowheads="1"/>
          </p:cNvSpPr>
          <p:nvPr/>
        </p:nvSpPr>
        <p:spPr bwMode="auto">
          <a:xfrm>
            <a:off x="3815825" y="10235123"/>
            <a:ext cx="2920483" cy="53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nchor="b"/>
          <a:lstStyle>
            <a:lvl1pPr defTabSz="931863" eaLnBrk="0" hangingPunct="0">
              <a:defRPr>
                <a:solidFill>
                  <a:schemeClr val="tx1"/>
                </a:solidFill>
                <a:latin typeface="Arial" pitchFamily="34" charset="0"/>
                <a:cs typeface="Arial" pitchFamily="34" charset="0"/>
              </a:defRPr>
            </a:lvl1pPr>
            <a:lvl2pPr marL="742950" indent="-285750" defTabSz="931863" eaLnBrk="0" hangingPunct="0">
              <a:defRPr>
                <a:solidFill>
                  <a:schemeClr val="tx1"/>
                </a:solidFill>
                <a:latin typeface="Arial" pitchFamily="34" charset="0"/>
                <a:cs typeface="Arial" pitchFamily="34" charset="0"/>
              </a:defRPr>
            </a:lvl2pPr>
            <a:lvl3pPr marL="1143000" indent="-228600" defTabSz="931863" eaLnBrk="0" hangingPunct="0">
              <a:defRPr>
                <a:solidFill>
                  <a:schemeClr val="tx1"/>
                </a:solidFill>
                <a:latin typeface="Arial" pitchFamily="34" charset="0"/>
                <a:cs typeface="Arial" pitchFamily="34" charset="0"/>
              </a:defRPr>
            </a:lvl3pPr>
            <a:lvl4pPr marL="1600200" indent="-228600" defTabSz="931863" eaLnBrk="0" hangingPunct="0">
              <a:defRPr>
                <a:solidFill>
                  <a:schemeClr val="tx1"/>
                </a:solidFill>
                <a:latin typeface="Arial" pitchFamily="34" charset="0"/>
                <a:cs typeface="Arial" pitchFamily="34" charset="0"/>
              </a:defRPr>
            </a:lvl4pPr>
            <a:lvl5pPr marL="2057400" indent="-228600" defTabSz="931863" eaLnBrk="0" hangingPunct="0">
              <a:defRPr>
                <a:solidFill>
                  <a:schemeClr val="tx1"/>
                </a:solidFill>
                <a:latin typeface="Arial" pitchFamily="34" charset="0"/>
                <a:cs typeface="Arial" pitchFamily="34" charset="0"/>
              </a:defRPr>
            </a:lvl5pPr>
            <a:lvl6pPr marL="2514600" indent="-228600" defTabSz="931863"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31863"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31863"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31863"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fld id="{E8395028-FA5B-420C-9F9B-AF639738EEFF}" type="slidenum">
              <a:rPr lang="nl-NL" altLang="en-US" sz="1200">
                <a:solidFill>
                  <a:srgbClr val="000000"/>
                </a:solidFill>
              </a:rPr>
              <a:pPr algn="r" eaLnBrk="1" hangingPunct="1"/>
              <a:t>7</a:t>
            </a:fld>
            <a:endParaRPr lang="nl-BE" altLang="en-US" sz="1200">
              <a:solidFill>
                <a:srgbClr val="000000"/>
              </a:solidFill>
            </a:endParaRPr>
          </a:p>
        </p:txBody>
      </p:sp>
      <p:sp>
        <p:nvSpPr>
          <p:cNvPr id="113667" name="Rectangle 7"/>
          <p:cNvSpPr txBox="1">
            <a:spLocks noGrp="1" noChangeArrowheads="1"/>
          </p:cNvSpPr>
          <p:nvPr/>
        </p:nvSpPr>
        <p:spPr bwMode="auto">
          <a:xfrm>
            <a:off x="3815825" y="10235123"/>
            <a:ext cx="2920483" cy="53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nchor="b"/>
          <a:lstStyle>
            <a:lvl1pPr defTabSz="931863" eaLnBrk="0" hangingPunct="0">
              <a:defRPr>
                <a:solidFill>
                  <a:schemeClr val="tx1"/>
                </a:solidFill>
                <a:latin typeface="Arial" pitchFamily="34" charset="0"/>
                <a:cs typeface="Arial" pitchFamily="34" charset="0"/>
              </a:defRPr>
            </a:lvl1pPr>
            <a:lvl2pPr marL="742950" indent="-285750" defTabSz="931863" eaLnBrk="0" hangingPunct="0">
              <a:defRPr>
                <a:solidFill>
                  <a:schemeClr val="tx1"/>
                </a:solidFill>
                <a:latin typeface="Arial" pitchFamily="34" charset="0"/>
                <a:cs typeface="Arial" pitchFamily="34" charset="0"/>
              </a:defRPr>
            </a:lvl2pPr>
            <a:lvl3pPr marL="1143000" indent="-228600" defTabSz="931863" eaLnBrk="0" hangingPunct="0">
              <a:defRPr>
                <a:solidFill>
                  <a:schemeClr val="tx1"/>
                </a:solidFill>
                <a:latin typeface="Arial" pitchFamily="34" charset="0"/>
                <a:cs typeface="Arial" pitchFamily="34" charset="0"/>
              </a:defRPr>
            </a:lvl3pPr>
            <a:lvl4pPr marL="1600200" indent="-228600" defTabSz="931863" eaLnBrk="0" hangingPunct="0">
              <a:defRPr>
                <a:solidFill>
                  <a:schemeClr val="tx1"/>
                </a:solidFill>
                <a:latin typeface="Arial" pitchFamily="34" charset="0"/>
                <a:cs typeface="Arial" pitchFamily="34" charset="0"/>
              </a:defRPr>
            </a:lvl4pPr>
            <a:lvl5pPr marL="2057400" indent="-228600" defTabSz="931863" eaLnBrk="0" hangingPunct="0">
              <a:defRPr>
                <a:solidFill>
                  <a:schemeClr val="tx1"/>
                </a:solidFill>
                <a:latin typeface="Arial" pitchFamily="34" charset="0"/>
                <a:cs typeface="Arial" pitchFamily="34" charset="0"/>
              </a:defRPr>
            </a:lvl5pPr>
            <a:lvl6pPr marL="2514600" indent="-228600" defTabSz="931863"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31863"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31863"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31863"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fld id="{76DC74C9-80E9-4EF6-A9FE-91848821F12B}" type="slidenum">
              <a:rPr lang="nl-NL" altLang="en-US" sz="1200">
                <a:solidFill>
                  <a:srgbClr val="000000"/>
                </a:solidFill>
              </a:rPr>
              <a:pPr algn="r" eaLnBrk="1" hangingPunct="1"/>
              <a:t>7</a:t>
            </a:fld>
            <a:endParaRPr lang="nl-BE" altLang="en-US" sz="1200">
              <a:solidFill>
                <a:srgbClr val="000000"/>
              </a:solidFill>
            </a:endParaRPr>
          </a:p>
        </p:txBody>
      </p:sp>
      <p:sp>
        <p:nvSpPr>
          <p:cNvPr id="113668" name="Rectangle 2"/>
          <p:cNvSpPr>
            <a:spLocks noGrp="1" noRot="1" noChangeAspect="1" noChangeArrowheads="1" noTextEdit="1"/>
          </p:cNvSpPr>
          <p:nvPr>
            <p:ph type="sldImg"/>
          </p:nvPr>
        </p:nvSpPr>
        <p:spPr bwMode="auto">
          <a:xfrm>
            <a:off x="90488" y="744538"/>
            <a:ext cx="6616700"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fr-FR" altLang="en-US"/>
          </a:p>
        </p:txBody>
      </p:sp>
    </p:spTree>
    <p:extLst>
      <p:ext uri="{BB962C8B-B14F-4D97-AF65-F5344CB8AC3E}">
        <p14:creationId xmlns:p14="http://schemas.microsoft.com/office/powerpoint/2010/main" val="21460966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bwMode="auto">
          <a:xfrm>
            <a:off x="90488" y="744538"/>
            <a:ext cx="6616700"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46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469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92367B8A-CFDC-4105-B606-24023D74A009}" type="slidenum">
              <a:rPr lang="en-US" altLang="en-US" smtClean="0">
                <a:latin typeface="Calibri" pitchFamily="34" charset="0"/>
              </a:rPr>
              <a:pPr fontAlgn="base">
                <a:spcBef>
                  <a:spcPct val="0"/>
                </a:spcBef>
                <a:spcAft>
                  <a:spcPct val="0"/>
                </a:spcAft>
                <a:defRPr/>
              </a:pPr>
              <a:t>8</a:t>
            </a:fld>
            <a:endParaRPr lang="nl-BE" altLang="en-US">
              <a:latin typeface="Calibri" pitchFamily="34" charset="0"/>
            </a:endParaRPr>
          </a:p>
        </p:txBody>
      </p:sp>
    </p:spTree>
    <p:extLst>
      <p:ext uri="{BB962C8B-B14F-4D97-AF65-F5344CB8AC3E}">
        <p14:creationId xmlns:p14="http://schemas.microsoft.com/office/powerpoint/2010/main" val="316844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BE" dirty="0"/>
          </a:p>
        </p:txBody>
      </p:sp>
      <p:sp>
        <p:nvSpPr>
          <p:cNvPr id="4" name="Slide Number Placeholder 3"/>
          <p:cNvSpPr>
            <a:spLocks noGrp="1"/>
          </p:cNvSpPr>
          <p:nvPr>
            <p:ph type="sldNum" sz="quarter" idx="10"/>
          </p:nvPr>
        </p:nvSpPr>
        <p:spPr/>
        <p:txBody>
          <a:bodyPr/>
          <a:lstStyle/>
          <a:p>
            <a:pPr>
              <a:defRPr/>
            </a:pPr>
            <a:fld id="{B9A4C6B6-9186-44B6-AEB1-8528D7C6E6ED}" type="slidenum">
              <a:rPr lang="en-US" smtClean="0"/>
              <a:pPr>
                <a:defRPr/>
              </a:pPr>
              <a:t>10</a:t>
            </a:fld>
            <a:endParaRPr lang="en-US"/>
          </a:p>
        </p:txBody>
      </p:sp>
    </p:spTree>
    <p:extLst>
      <p:ext uri="{BB962C8B-B14F-4D97-AF65-F5344CB8AC3E}">
        <p14:creationId xmlns:p14="http://schemas.microsoft.com/office/powerpoint/2010/main" val="26058511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bwMode="auto">
          <a:xfrm>
            <a:off x="90488" y="744538"/>
            <a:ext cx="6616700"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46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469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92367B8A-CFDC-4105-B606-24023D74A009}" type="slidenum">
              <a:rPr lang="en-US" altLang="en-US" smtClean="0">
                <a:latin typeface="Calibri" pitchFamily="34" charset="0"/>
              </a:rPr>
              <a:pPr fontAlgn="base">
                <a:spcBef>
                  <a:spcPct val="0"/>
                </a:spcBef>
                <a:spcAft>
                  <a:spcPct val="0"/>
                </a:spcAft>
                <a:defRPr/>
              </a:pPr>
              <a:t>35</a:t>
            </a:fld>
            <a:endParaRPr lang="nl-BE" altLang="en-US">
              <a:latin typeface="Calibri" pitchFamily="34" charset="0"/>
            </a:endParaRPr>
          </a:p>
        </p:txBody>
      </p:sp>
    </p:spTree>
    <p:extLst>
      <p:ext uri="{BB962C8B-B14F-4D97-AF65-F5344CB8AC3E}">
        <p14:creationId xmlns:p14="http://schemas.microsoft.com/office/powerpoint/2010/main" val="2282176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dirty="0"/>
          </a:p>
        </p:txBody>
      </p:sp>
      <p:sp>
        <p:nvSpPr>
          <p:cNvPr id="4" name="Slide Number Placeholder 3"/>
          <p:cNvSpPr>
            <a:spLocks noGrp="1"/>
          </p:cNvSpPr>
          <p:nvPr>
            <p:ph type="sldNum" sz="quarter" idx="5"/>
          </p:nvPr>
        </p:nvSpPr>
        <p:spPr/>
        <p:txBody>
          <a:bodyPr/>
          <a:lstStyle/>
          <a:p>
            <a:fld id="{A2EDF498-6B22-4C23-B9DE-FBD91F7FCCAE}" type="slidenum">
              <a:rPr lang="fr-BE" smtClean="0"/>
              <a:t>37</a:t>
            </a:fld>
            <a:endParaRPr lang="fr-BE"/>
          </a:p>
        </p:txBody>
      </p:sp>
    </p:spTree>
    <p:extLst>
      <p:ext uri="{BB962C8B-B14F-4D97-AF65-F5344CB8AC3E}">
        <p14:creationId xmlns:p14="http://schemas.microsoft.com/office/powerpoint/2010/main" val="39067206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dirty="0"/>
          </a:p>
        </p:txBody>
      </p:sp>
      <p:sp>
        <p:nvSpPr>
          <p:cNvPr id="4" name="Slide Number Placeholder 3"/>
          <p:cNvSpPr>
            <a:spLocks noGrp="1"/>
          </p:cNvSpPr>
          <p:nvPr>
            <p:ph type="sldNum" sz="quarter" idx="5"/>
          </p:nvPr>
        </p:nvSpPr>
        <p:spPr/>
        <p:txBody>
          <a:bodyPr/>
          <a:lstStyle/>
          <a:p>
            <a:fld id="{A2EDF498-6B22-4C23-B9DE-FBD91F7FCCAE}" type="slidenum">
              <a:rPr lang="fr-BE" smtClean="0"/>
              <a:t>38</a:t>
            </a:fld>
            <a:endParaRPr lang="fr-BE"/>
          </a:p>
        </p:txBody>
      </p:sp>
    </p:spTree>
    <p:extLst>
      <p:ext uri="{BB962C8B-B14F-4D97-AF65-F5344CB8AC3E}">
        <p14:creationId xmlns:p14="http://schemas.microsoft.com/office/powerpoint/2010/main" val="30156139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8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 name="Slide Number Placeholder 3"/>
          <p:cNvSpPr>
            <a:spLocks noGrp="1"/>
          </p:cNvSpPr>
          <p:nvPr>
            <p:ph type="sldNum" sz="quarter" idx="5"/>
          </p:nvPr>
        </p:nvSpPr>
        <p:spPr/>
        <p:txBody>
          <a:bodyPr/>
          <a:lstStyle/>
          <a:p>
            <a:pPr>
              <a:defRPr/>
            </a:pPr>
            <a:fld id="{CE4DBEC1-93FB-4B91-9E59-62B174088C80}" type="slidenum">
              <a:rPr lang="en-US" smtClean="0"/>
              <a:pPr>
                <a:defRPr/>
              </a:pPr>
              <a:t>42</a:t>
            </a:fld>
            <a:endParaRPr lang="en-US"/>
          </a:p>
        </p:txBody>
      </p:sp>
    </p:spTree>
    <p:extLst>
      <p:ext uri="{BB962C8B-B14F-4D97-AF65-F5344CB8AC3E}">
        <p14:creationId xmlns:p14="http://schemas.microsoft.com/office/powerpoint/2010/main" val="2110009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fr-BE" dirty="0"/>
          </a:p>
        </p:txBody>
      </p:sp>
      <p:sp>
        <p:nvSpPr>
          <p:cNvPr id="4" name="Slide Number Placeholder 3"/>
          <p:cNvSpPr>
            <a:spLocks noGrp="1"/>
          </p:cNvSpPr>
          <p:nvPr>
            <p:ph type="sldNum" sz="quarter" idx="10"/>
          </p:nvPr>
        </p:nvSpPr>
        <p:spPr/>
        <p:txBody>
          <a:bodyPr/>
          <a:lstStyle/>
          <a:p>
            <a:fld id="{A2EDF498-6B22-4C23-B9DE-FBD91F7FCCAE}" type="slidenum">
              <a:rPr lang="fr-BE" smtClean="0"/>
              <a:t>44</a:t>
            </a:fld>
            <a:endParaRPr lang="fr-BE"/>
          </a:p>
        </p:txBody>
      </p:sp>
    </p:spTree>
    <p:extLst>
      <p:ext uri="{BB962C8B-B14F-4D97-AF65-F5344CB8AC3E}">
        <p14:creationId xmlns:p14="http://schemas.microsoft.com/office/powerpoint/2010/main" val="34108951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lvl1pPr defTabSz="931863">
              <a:spcBef>
                <a:spcPct val="30000"/>
              </a:spcBef>
              <a:defRPr sz="1200">
                <a:solidFill>
                  <a:schemeClr val="tx1"/>
                </a:solidFill>
                <a:latin typeface="Arial" panose="020B0604020202020204" pitchFamily="34" charset="0"/>
              </a:defRPr>
            </a:lvl1pPr>
            <a:lvl2pPr marL="742950" indent="-285750" defTabSz="931863">
              <a:spcBef>
                <a:spcPct val="30000"/>
              </a:spcBef>
              <a:defRPr sz="1200">
                <a:solidFill>
                  <a:schemeClr val="tx1"/>
                </a:solidFill>
                <a:latin typeface="Arial" panose="020B0604020202020204" pitchFamily="34" charset="0"/>
              </a:defRPr>
            </a:lvl2pPr>
            <a:lvl3pPr marL="1143000" indent="-228600" defTabSz="931863">
              <a:spcBef>
                <a:spcPct val="30000"/>
              </a:spcBef>
              <a:defRPr sz="1200">
                <a:solidFill>
                  <a:schemeClr val="tx1"/>
                </a:solidFill>
                <a:latin typeface="Arial" panose="020B0604020202020204" pitchFamily="34" charset="0"/>
              </a:defRPr>
            </a:lvl3pPr>
            <a:lvl4pPr marL="1600200" indent="-228600" defTabSz="931863">
              <a:spcBef>
                <a:spcPct val="30000"/>
              </a:spcBef>
              <a:defRPr sz="1200">
                <a:solidFill>
                  <a:schemeClr val="tx1"/>
                </a:solidFill>
                <a:latin typeface="Arial" panose="020B0604020202020204" pitchFamily="34" charset="0"/>
              </a:defRPr>
            </a:lvl4pPr>
            <a:lvl5pPr marL="2057400" indent="-228600" defTabSz="931863">
              <a:spcBef>
                <a:spcPct val="30000"/>
              </a:spcBef>
              <a:defRPr sz="1200">
                <a:solidFill>
                  <a:schemeClr val="tx1"/>
                </a:solidFill>
                <a:latin typeface="Arial" panose="020B0604020202020204" pitchFamily="34" charset="0"/>
              </a:defRPr>
            </a:lvl5pPr>
            <a:lvl6pPr marL="2514600" indent="-228600" defTabSz="931863"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31863"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31863"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31863"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53C08EE-84E3-4782-B8A2-D8CC26958B56}" type="slidenum">
              <a:rPr lang="nl-NL" altLang="nl-BE"/>
              <a:pPr>
                <a:spcBef>
                  <a:spcPct val="0"/>
                </a:spcBef>
              </a:pPr>
              <a:t>47</a:t>
            </a:fld>
            <a:endParaRPr lang="nl-NL" altLang="nl-BE"/>
          </a:p>
        </p:txBody>
      </p:sp>
      <p:sp>
        <p:nvSpPr>
          <p:cNvPr id="23555" name="Rectangle 2"/>
          <p:cNvSpPr>
            <a:spLocks noGrp="1" noRot="1" noChangeAspect="1" noChangeArrowheads="1" noTextEdit="1"/>
          </p:cNvSpPr>
          <p:nvPr>
            <p:ph type="sldImg"/>
          </p:nvPr>
        </p:nvSpPr>
        <p:spPr>
          <a:xfrm>
            <a:off x="90488" y="744538"/>
            <a:ext cx="6616700" cy="3722687"/>
          </a:xfrm>
          <a:ln/>
        </p:spPr>
      </p:sp>
      <p:sp>
        <p:nvSpPr>
          <p:cNvPr id="23556" name="Rectangle 3"/>
          <p:cNvSpPr>
            <a:spLocks noGrp="1" noChangeArrowheads="1"/>
          </p:cNvSpPr>
          <p:nvPr>
            <p:ph type="body" idx="1"/>
          </p:nvPr>
        </p:nvSpPr>
        <p:spPr>
          <a:noFill/>
        </p:spPr>
        <p:txBody>
          <a:bodyPr/>
          <a:lstStyle/>
          <a:p>
            <a:pPr eaLnBrk="1" hangingPunct="1"/>
            <a:endParaRPr lang="en-US" altLang="nl-BE">
              <a:latin typeface="Arial" panose="020B0604020202020204" pitchFamily="34" charset="0"/>
            </a:endParaRPr>
          </a:p>
        </p:txBody>
      </p:sp>
    </p:spTree>
    <p:extLst>
      <p:ext uri="{BB962C8B-B14F-4D97-AF65-F5344CB8AC3E}">
        <p14:creationId xmlns:p14="http://schemas.microsoft.com/office/powerpoint/2010/main" val="10402965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a:p>
        </p:txBody>
      </p:sp>
      <p:sp>
        <p:nvSpPr>
          <p:cNvPr id="4" name="Slide Number Placeholder 3"/>
          <p:cNvSpPr>
            <a:spLocks noGrp="1"/>
          </p:cNvSpPr>
          <p:nvPr>
            <p:ph type="sldNum" sz="quarter" idx="5"/>
          </p:nvPr>
        </p:nvSpPr>
        <p:spPr/>
        <p:txBody>
          <a:bodyPr/>
          <a:lstStyle/>
          <a:p>
            <a:fld id="{A2EDF498-6B22-4C23-B9DE-FBD91F7FCCAE}" type="slidenum">
              <a:rPr lang="fr-BE" smtClean="0"/>
              <a:t>49</a:t>
            </a:fld>
            <a:endParaRPr lang="fr-BE"/>
          </a:p>
        </p:txBody>
      </p:sp>
    </p:spTree>
    <p:extLst>
      <p:ext uri="{BB962C8B-B14F-4D97-AF65-F5344CB8AC3E}">
        <p14:creationId xmlns:p14="http://schemas.microsoft.com/office/powerpoint/2010/main" val="2529338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dirty="0"/>
          </a:p>
        </p:txBody>
      </p:sp>
      <p:sp>
        <p:nvSpPr>
          <p:cNvPr id="4" name="Slide Number Placeholder 3"/>
          <p:cNvSpPr>
            <a:spLocks noGrp="1"/>
          </p:cNvSpPr>
          <p:nvPr>
            <p:ph type="sldNum" sz="quarter" idx="5"/>
          </p:nvPr>
        </p:nvSpPr>
        <p:spPr/>
        <p:txBody>
          <a:bodyPr/>
          <a:lstStyle/>
          <a:p>
            <a:fld id="{A2EDF498-6B22-4C23-B9DE-FBD91F7FCCAE}" type="slidenum">
              <a:rPr lang="fr-BE" smtClean="0"/>
              <a:t>51</a:t>
            </a:fld>
            <a:endParaRPr lang="fr-BE"/>
          </a:p>
        </p:txBody>
      </p:sp>
    </p:spTree>
    <p:extLst>
      <p:ext uri="{BB962C8B-B14F-4D97-AF65-F5344CB8AC3E}">
        <p14:creationId xmlns:p14="http://schemas.microsoft.com/office/powerpoint/2010/main" val="16392214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dirty="0"/>
          </a:p>
        </p:txBody>
      </p:sp>
      <p:sp>
        <p:nvSpPr>
          <p:cNvPr id="4" name="Slide Number Placeholder 3"/>
          <p:cNvSpPr>
            <a:spLocks noGrp="1"/>
          </p:cNvSpPr>
          <p:nvPr>
            <p:ph type="sldNum" sz="quarter" idx="5"/>
          </p:nvPr>
        </p:nvSpPr>
        <p:spPr/>
        <p:txBody>
          <a:bodyPr/>
          <a:lstStyle/>
          <a:p>
            <a:fld id="{A2EDF498-6B22-4C23-B9DE-FBD91F7FCCAE}" type="slidenum">
              <a:rPr lang="fr-BE" smtClean="0"/>
              <a:t>52</a:t>
            </a:fld>
            <a:endParaRPr lang="fr-BE"/>
          </a:p>
        </p:txBody>
      </p:sp>
    </p:spTree>
    <p:extLst>
      <p:ext uri="{BB962C8B-B14F-4D97-AF65-F5344CB8AC3E}">
        <p14:creationId xmlns:p14="http://schemas.microsoft.com/office/powerpoint/2010/main" val="20645129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dirty="0"/>
          </a:p>
        </p:txBody>
      </p:sp>
      <p:sp>
        <p:nvSpPr>
          <p:cNvPr id="4" name="Slide Number Placeholder 3"/>
          <p:cNvSpPr>
            <a:spLocks noGrp="1"/>
          </p:cNvSpPr>
          <p:nvPr>
            <p:ph type="sldNum" sz="quarter" idx="5"/>
          </p:nvPr>
        </p:nvSpPr>
        <p:spPr/>
        <p:txBody>
          <a:bodyPr/>
          <a:lstStyle/>
          <a:p>
            <a:fld id="{A2EDF498-6B22-4C23-B9DE-FBD91F7FCCAE}" type="slidenum">
              <a:rPr lang="fr-BE" smtClean="0"/>
              <a:t>57</a:t>
            </a:fld>
            <a:endParaRPr lang="fr-BE"/>
          </a:p>
        </p:txBody>
      </p:sp>
    </p:spTree>
    <p:extLst>
      <p:ext uri="{BB962C8B-B14F-4D97-AF65-F5344CB8AC3E}">
        <p14:creationId xmlns:p14="http://schemas.microsoft.com/office/powerpoint/2010/main" val="15281786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a:p>
        </p:txBody>
      </p:sp>
      <p:sp>
        <p:nvSpPr>
          <p:cNvPr id="4" name="Slide Number Placeholder 3"/>
          <p:cNvSpPr>
            <a:spLocks noGrp="1"/>
          </p:cNvSpPr>
          <p:nvPr>
            <p:ph type="sldNum" sz="quarter" idx="5"/>
          </p:nvPr>
        </p:nvSpPr>
        <p:spPr/>
        <p:txBody>
          <a:bodyPr/>
          <a:lstStyle/>
          <a:p>
            <a:fld id="{A2EDF498-6B22-4C23-B9DE-FBD91F7FCCAE}" type="slidenum">
              <a:rPr lang="fr-BE" smtClean="0"/>
              <a:t>58</a:t>
            </a:fld>
            <a:endParaRPr lang="fr-BE"/>
          </a:p>
        </p:txBody>
      </p:sp>
    </p:spTree>
    <p:extLst>
      <p:ext uri="{BB962C8B-B14F-4D97-AF65-F5344CB8AC3E}">
        <p14:creationId xmlns:p14="http://schemas.microsoft.com/office/powerpoint/2010/main" val="718390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a:p>
        </p:txBody>
      </p:sp>
      <p:sp>
        <p:nvSpPr>
          <p:cNvPr id="4" name="Slide Number Placeholder 3"/>
          <p:cNvSpPr>
            <a:spLocks noGrp="1"/>
          </p:cNvSpPr>
          <p:nvPr>
            <p:ph type="sldNum" sz="quarter" idx="5"/>
          </p:nvPr>
        </p:nvSpPr>
        <p:spPr/>
        <p:txBody>
          <a:bodyPr/>
          <a:lstStyle/>
          <a:p>
            <a:fld id="{A2EDF498-6B22-4C23-B9DE-FBD91F7FCCAE}" type="slidenum">
              <a:rPr lang="fr-BE" smtClean="0"/>
              <a:t>59</a:t>
            </a:fld>
            <a:endParaRPr lang="fr-BE"/>
          </a:p>
        </p:txBody>
      </p:sp>
    </p:spTree>
    <p:extLst>
      <p:ext uri="{BB962C8B-B14F-4D97-AF65-F5344CB8AC3E}">
        <p14:creationId xmlns:p14="http://schemas.microsoft.com/office/powerpoint/2010/main" val="22887366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dirty="0"/>
          </a:p>
        </p:txBody>
      </p:sp>
      <p:sp>
        <p:nvSpPr>
          <p:cNvPr id="4" name="Slide Number Placeholder 3"/>
          <p:cNvSpPr>
            <a:spLocks noGrp="1"/>
          </p:cNvSpPr>
          <p:nvPr>
            <p:ph type="sldNum" sz="quarter" idx="5"/>
          </p:nvPr>
        </p:nvSpPr>
        <p:spPr/>
        <p:txBody>
          <a:bodyPr/>
          <a:lstStyle/>
          <a:p>
            <a:fld id="{A2EDF498-6B22-4C23-B9DE-FBD91F7FCCAE}" type="slidenum">
              <a:rPr lang="fr-BE" smtClean="0"/>
              <a:t>61</a:t>
            </a:fld>
            <a:endParaRPr lang="fr-BE"/>
          </a:p>
        </p:txBody>
      </p:sp>
    </p:spTree>
    <p:extLst>
      <p:ext uri="{BB962C8B-B14F-4D97-AF65-F5344CB8AC3E}">
        <p14:creationId xmlns:p14="http://schemas.microsoft.com/office/powerpoint/2010/main" val="12530198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Rectangle 3"/>
          <p:cNvSpPr>
            <a:spLocks noGrp="1" noChangeArrowheads="1"/>
          </p:cNvSpPr>
          <p:nvPr>
            <p:ph type="body" idx="1"/>
          </p:nvPr>
        </p:nvSpPr>
        <p:spPr bwMode="auto">
          <a:xfrm>
            <a:off x="678195" y="4713431"/>
            <a:ext cx="5441287" cy="446871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altLang="en-US" dirty="0"/>
          </a:p>
        </p:txBody>
      </p:sp>
    </p:spTree>
    <p:extLst>
      <p:ext uri="{BB962C8B-B14F-4D97-AF65-F5344CB8AC3E}">
        <p14:creationId xmlns:p14="http://schemas.microsoft.com/office/powerpoint/2010/main" val="34122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dirty="0"/>
          </a:p>
        </p:txBody>
      </p:sp>
      <p:sp>
        <p:nvSpPr>
          <p:cNvPr id="4" name="Slide Number Placeholder 3"/>
          <p:cNvSpPr>
            <a:spLocks noGrp="1"/>
          </p:cNvSpPr>
          <p:nvPr>
            <p:ph type="sldNum" sz="quarter" idx="5"/>
          </p:nvPr>
        </p:nvSpPr>
        <p:spPr/>
        <p:txBody>
          <a:bodyPr/>
          <a:lstStyle/>
          <a:p>
            <a:fld id="{A2EDF498-6B22-4C23-B9DE-FBD91F7FCCAE}" type="slidenum">
              <a:rPr lang="fr-BE" smtClean="0"/>
              <a:t>64</a:t>
            </a:fld>
            <a:endParaRPr lang="fr-BE"/>
          </a:p>
        </p:txBody>
      </p:sp>
    </p:spTree>
    <p:extLst>
      <p:ext uri="{BB962C8B-B14F-4D97-AF65-F5344CB8AC3E}">
        <p14:creationId xmlns:p14="http://schemas.microsoft.com/office/powerpoint/2010/main" val="22756676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dirty="0"/>
          </a:p>
        </p:txBody>
      </p:sp>
      <p:sp>
        <p:nvSpPr>
          <p:cNvPr id="4" name="Slide Number Placeholder 3"/>
          <p:cNvSpPr>
            <a:spLocks noGrp="1"/>
          </p:cNvSpPr>
          <p:nvPr>
            <p:ph type="sldNum" sz="quarter" idx="5"/>
          </p:nvPr>
        </p:nvSpPr>
        <p:spPr/>
        <p:txBody>
          <a:bodyPr/>
          <a:lstStyle/>
          <a:p>
            <a:fld id="{A2EDF498-6B22-4C23-B9DE-FBD91F7FCCAE}" type="slidenum">
              <a:rPr lang="fr-BE" smtClean="0"/>
              <a:t>65</a:t>
            </a:fld>
            <a:endParaRPr lang="fr-BE"/>
          </a:p>
        </p:txBody>
      </p:sp>
    </p:spTree>
    <p:extLst>
      <p:ext uri="{BB962C8B-B14F-4D97-AF65-F5344CB8AC3E}">
        <p14:creationId xmlns:p14="http://schemas.microsoft.com/office/powerpoint/2010/main" val="20673049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4A62674-ADB2-42D4-B8E9-13688C3B98A9}" type="slidenum">
              <a:rPr lang="en-US" smtClean="0"/>
              <a:pPr>
                <a:defRPr/>
              </a:pPr>
              <a:t>66</a:t>
            </a:fld>
            <a:endParaRPr lang="fr-BE" dirty="0"/>
          </a:p>
        </p:txBody>
      </p:sp>
    </p:spTree>
    <p:extLst>
      <p:ext uri="{BB962C8B-B14F-4D97-AF65-F5344CB8AC3E}">
        <p14:creationId xmlns:p14="http://schemas.microsoft.com/office/powerpoint/2010/main" val="28025391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Rot="1" noChangeAspect="1" noChangeArrowheads="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776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fr-FR" altLang="en-US"/>
          </a:p>
        </p:txBody>
      </p:sp>
    </p:spTree>
    <p:extLst>
      <p:ext uri="{BB962C8B-B14F-4D97-AF65-F5344CB8AC3E}">
        <p14:creationId xmlns:p14="http://schemas.microsoft.com/office/powerpoint/2010/main" val="5852249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fr-FR" altLang="en-US"/>
          </a:p>
        </p:txBody>
      </p:sp>
    </p:spTree>
    <p:extLst>
      <p:ext uri="{BB962C8B-B14F-4D97-AF65-F5344CB8AC3E}">
        <p14:creationId xmlns:p14="http://schemas.microsoft.com/office/powerpoint/2010/main" val="666542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dirty="0"/>
          </a:p>
        </p:txBody>
      </p:sp>
      <p:sp>
        <p:nvSpPr>
          <p:cNvPr id="4" name="Slide Number Placeholder 3"/>
          <p:cNvSpPr>
            <a:spLocks noGrp="1"/>
          </p:cNvSpPr>
          <p:nvPr>
            <p:ph type="sldNum" sz="quarter" idx="5"/>
          </p:nvPr>
        </p:nvSpPr>
        <p:spPr/>
        <p:txBody>
          <a:bodyPr/>
          <a:lstStyle/>
          <a:p>
            <a:fld id="{A2EDF498-6B22-4C23-B9DE-FBD91F7FCCAE}" type="slidenum">
              <a:rPr lang="fr-BE" smtClean="0"/>
              <a:t>70</a:t>
            </a:fld>
            <a:endParaRPr lang="fr-BE"/>
          </a:p>
        </p:txBody>
      </p:sp>
    </p:spTree>
    <p:extLst>
      <p:ext uri="{BB962C8B-B14F-4D97-AF65-F5344CB8AC3E}">
        <p14:creationId xmlns:p14="http://schemas.microsoft.com/office/powerpoint/2010/main" val="24461221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lvl1pPr defTabSz="928688">
              <a:defRPr sz="3200" b="1">
                <a:solidFill>
                  <a:schemeClr val="tx1"/>
                </a:solidFill>
                <a:latin typeface="Times New Roman" pitchFamily="18" charset="0"/>
              </a:defRPr>
            </a:lvl1pPr>
            <a:lvl2pPr marL="742950" indent="-285750" defTabSz="928688">
              <a:defRPr sz="3200" b="1">
                <a:solidFill>
                  <a:schemeClr val="tx1"/>
                </a:solidFill>
                <a:latin typeface="Times New Roman" pitchFamily="18" charset="0"/>
              </a:defRPr>
            </a:lvl2pPr>
            <a:lvl3pPr marL="1143000" indent="-228600" defTabSz="928688">
              <a:defRPr sz="3200" b="1">
                <a:solidFill>
                  <a:schemeClr val="tx1"/>
                </a:solidFill>
                <a:latin typeface="Times New Roman" pitchFamily="18" charset="0"/>
              </a:defRPr>
            </a:lvl3pPr>
            <a:lvl4pPr marL="1600200" indent="-228600" defTabSz="928688">
              <a:defRPr sz="3200" b="1">
                <a:solidFill>
                  <a:schemeClr val="tx1"/>
                </a:solidFill>
                <a:latin typeface="Times New Roman" pitchFamily="18" charset="0"/>
              </a:defRPr>
            </a:lvl4pPr>
            <a:lvl5pPr marL="2057400" indent="-228600" defTabSz="928688">
              <a:defRPr sz="3200" b="1">
                <a:solidFill>
                  <a:schemeClr val="tx1"/>
                </a:solidFill>
                <a:latin typeface="Times New Roman" pitchFamily="18" charset="0"/>
              </a:defRPr>
            </a:lvl5pPr>
            <a:lvl6pPr marL="2514600" indent="-228600" defTabSz="928688" eaLnBrk="0" fontAlgn="base" hangingPunct="0">
              <a:spcBef>
                <a:spcPct val="0"/>
              </a:spcBef>
              <a:spcAft>
                <a:spcPct val="0"/>
              </a:spcAft>
              <a:defRPr sz="3200" b="1">
                <a:solidFill>
                  <a:schemeClr val="tx1"/>
                </a:solidFill>
                <a:latin typeface="Times New Roman" pitchFamily="18" charset="0"/>
              </a:defRPr>
            </a:lvl6pPr>
            <a:lvl7pPr marL="2971800" indent="-228600" defTabSz="928688" eaLnBrk="0" fontAlgn="base" hangingPunct="0">
              <a:spcBef>
                <a:spcPct val="0"/>
              </a:spcBef>
              <a:spcAft>
                <a:spcPct val="0"/>
              </a:spcAft>
              <a:defRPr sz="3200" b="1">
                <a:solidFill>
                  <a:schemeClr val="tx1"/>
                </a:solidFill>
                <a:latin typeface="Times New Roman" pitchFamily="18" charset="0"/>
              </a:defRPr>
            </a:lvl7pPr>
            <a:lvl8pPr marL="3429000" indent="-228600" defTabSz="928688" eaLnBrk="0" fontAlgn="base" hangingPunct="0">
              <a:spcBef>
                <a:spcPct val="0"/>
              </a:spcBef>
              <a:spcAft>
                <a:spcPct val="0"/>
              </a:spcAft>
              <a:defRPr sz="3200" b="1">
                <a:solidFill>
                  <a:schemeClr val="tx1"/>
                </a:solidFill>
                <a:latin typeface="Times New Roman" pitchFamily="18" charset="0"/>
              </a:defRPr>
            </a:lvl8pPr>
            <a:lvl9pPr marL="3886200" indent="-228600" defTabSz="928688" eaLnBrk="0" fontAlgn="base" hangingPunct="0">
              <a:spcBef>
                <a:spcPct val="0"/>
              </a:spcBef>
              <a:spcAft>
                <a:spcPct val="0"/>
              </a:spcAft>
              <a:defRPr sz="3200" b="1">
                <a:solidFill>
                  <a:schemeClr val="tx1"/>
                </a:solidFill>
                <a:latin typeface="Times New Roman" pitchFamily="18" charset="0"/>
              </a:defRPr>
            </a:lvl9pPr>
          </a:lstStyle>
          <a:p>
            <a:fld id="{57021076-4BFF-411B-B7F4-15E703EEE8EA}" type="slidenum">
              <a:rPr lang="nl-NL" altLang="en-US" sz="1300" b="0" smtClean="0"/>
              <a:pPr/>
              <a:t>71</a:t>
            </a:fld>
            <a:endParaRPr lang="nl-NL" altLang="en-US" sz="1300" b="0"/>
          </a:p>
        </p:txBody>
      </p:sp>
      <p:sp>
        <p:nvSpPr>
          <p:cNvPr id="33795" name="Rectangle 2"/>
          <p:cNvSpPr>
            <a:spLocks noGrp="1" noRot="1" noChangeAspect="1" noChangeArrowheads="1" noTextEdit="1"/>
          </p:cNvSpPr>
          <p:nvPr>
            <p:ph type="sldImg"/>
          </p:nvPr>
        </p:nvSpPr>
        <p:spPr>
          <a:xfrm>
            <a:off x="92075" y="746125"/>
            <a:ext cx="6615113" cy="3721100"/>
          </a:xfrm>
          <a:ln/>
        </p:spPr>
      </p:sp>
      <p:sp>
        <p:nvSpPr>
          <p:cNvPr id="33796" name="Rectangle 3"/>
          <p:cNvSpPr>
            <a:spLocks noGrp="1" noChangeArrowheads="1"/>
          </p:cNvSpPr>
          <p:nvPr>
            <p:ph type="body" idx="1"/>
          </p:nvPr>
        </p:nvSpPr>
        <p:spPr>
          <a:xfrm>
            <a:off x="679450" y="4714875"/>
            <a:ext cx="5438775" cy="4465638"/>
          </a:xfrm>
          <a:noFill/>
        </p:spPr>
        <p:txBody>
          <a:bodyPr/>
          <a:lstStyle/>
          <a:p>
            <a:pPr eaLnBrk="1" hangingPunct="1"/>
            <a:endParaRPr lang="fr-BE" altLang="en-US" dirty="0"/>
          </a:p>
        </p:txBody>
      </p:sp>
    </p:spTree>
    <p:extLst>
      <p:ext uri="{BB962C8B-B14F-4D97-AF65-F5344CB8AC3E}">
        <p14:creationId xmlns:p14="http://schemas.microsoft.com/office/powerpoint/2010/main" val="34782762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dirty="0"/>
          </a:p>
        </p:txBody>
      </p:sp>
      <p:sp>
        <p:nvSpPr>
          <p:cNvPr id="4" name="Slide Number Placeholder 3"/>
          <p:cNvSpPr>
            <a:spLocks noGrp="1"/>
          </p:cNvSpPr>
          <p:nvPr>
            <p:ph type="sldNum" sz="quarter" idx="5"/>
          </p:nvPr>
        </p:nvSpPr>
        <p:spPr/>
        <p:txBody>
          <a:bodyPr/>
          <a:lstStyle/>
          <a:p>
            <a:fld id="{A2EDF498-6B22-4C23-B9DE-FBD91F7FCCAE}" type="slidenum">
              <a:rPr lang="fr-BE" smtClean="0"/>
              <a:t>73</a:t>
            </a:fld>
            <a:endParaRPr lang="fr-BE"/>
          </a:p>
        </p:txBody>
      </p:sp>
    </p:spTree>
    <p:extLst>
      <p:ext uri="{BB962C8B-B14F-4D97-AF65-F5344CB8AC3E}">
        <p14:creationId xmlns:p14="http://schemas.microsoft.com/office/powerpoint/2010/main" val="80124489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5.jpe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Master" Target="../slideMasters/slideMaster2.xml"/><Relationship Id="rId4" Type="http://schemas.openxmlformats.org/officeDocument/2006/relationships/image" Target="../media/image5.jpe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Master" Target="../slideMasters/slideMaster3.xml"/><Relationship Id="rId4" Type="http://schemas.openxmlformats.org/officeDocument/2006/relationships/image" Target="../media/image5.jpeg"/></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556795"/>
            <a:ext cx="10363200" cy="1470025"/>
          </a:xfrm>
        </p:spPr>
        <p:txBody>
          <a:bodyPr/>
          <a:lstStyle>
            <a:lvl1pPr>
              <a:defRPr sz="4000" b="0"/>
            </a:lvl1pPr>
          </a:lstStyle>
          <a:p>
            <a:r>
              <a:rPr lang="en-US"/>
              <a:t>Click to edit Master title style</a:t>
            </a:r>
            <a:endParaRPr lang="en-GB"/>
          </a:p>
        </p:txBody>
      </p:sp>
      <p:sp>
        <p:nvSpPr>
          <p:cNvPr id="3" name="Subtitle 2"/>
          <p:cNvSpPr>
            <a:spLocks noGrp="1"/>
          </p:cNvSpPr>
          <p:nvPr>
            <p:ph type="subTitle" idx="1"/>
          </p:nvPr>
        </p:nvSpPr>
        <p:spPr>
          <a:xfrm>
            <a:off x="1828800" y="2996952"/>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grpSp>
        <p:nvGrpSpPr>
          <p:cNvPr id="8" name="Group 7"/>
          <p:cNvGrpSpPr/>
          <p:nvPr userDrawn="1"/>
        </p:nvGrpSpPr>
        <p:grpSpPr>
          <a:xfrm>
            <a:off x="7104112" y="3573016"/>
            <a:ext cx="4268788" cy="2800350"/>
            <a:chOff x="5803900" y="3619500"/>
            <a:chExt cx="4268788" cy="2800350"/>
          </a:xfrm>
        </p:grpSpPr>
        <p:grpSp>
          <p:nvGrpSpPr>
            <p:cNvPr id="13" name="Group 11"/>
            <p:cNvGrpSpPr>
              <a:grpSpLocks/>
            </p:cNvGrpSpPr>
            <p:nvPr/>
          </p:nvGrpSpPr>
          <p:grpSpPr bwMode="auto">
            <a:xfrm>
              <a:off x="5803900" y="3619500"/>
              <a:ext cx="4268788" cy="2800350"/>
              <a:chOff x="4406900" y="2676525"/>
              <a:chExt cx="4268788" cy="2801603"/>
            </a:xfrm>
          </p:grpSpPr>
          <p:pic>
            <p:nvPicPr>
              <p:cNvPr id="15"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06900" y="3629091"/>
                <a:ext cx="380943" cy="390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12"/>
              <p:cNvSpPr txBox="1">
                <a:spLocks noChangeArrowheads="1"/>
              </p:cNvSpPr>
              <p:nvPr userDrawn="1"/>
            </p:nvSpPr>
            <p:spPr bwMode="auto">
              <a:xfrm>
                <a:off x="4787900" y="2676525"/>
                <a:ext cx="3887788" cy="2801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defRPr/>
                </a:pPr>
                <a:endParaRPr lang="fr-BE" altLang="en-US" sz="1600" dirty="0">
                  <a:solidFill>
                    <a:srgbClr val="0D0D0D"/>
                  </a:solidFill>
                  <a:cs typeface="Arial" pitchFamily="34" charset="0"/>
                </a:endParaRPr>
              </a:p>
              <a:p>
                <a:pPr>
                  <a:defRPr/>
                </a:pPr>
                <a:endParaRPr lang="fr-BE" altLang="en-US" sz="1600" dirty="0">
                  <a:solidFill>
                    <a:srgbClr val="0D0D0D"/>
                  </a:solidFill>
                  <a:cs typeface="Arial" pitchFamily="34" charset="0"/>
                </a:endParaRPr>
              </a:p>
              <a:p>
                <a:pPr>
                  <a:defRPr/>
                </a:pPr>
                <a:endParaRPr lang="fr-BE" altLang="en-US" sz="1600" dirty="0">
                  <a:solidFill>
                    <a:srgbClr val="0D0D0D"/>
                  </a:solidFill>
                  <a:cs typeface="Arial" pitchFamily="34" charset="0"/>
                </a:endParaRPr>
              </a:p>
              <a:p>
                <a:pPr>
                  <a:defRPr/>
                </a:pPr>
                <a:endParaRPr lang="fr-BE" altLang="en-US" sz="1600" dirty="0">
                  <a:solidFill>
                    <a:srgbClr val="0D0D0D"/>
                  </a:solidFill>
                  <a:cs typeface="Arial" pitchFamily="34" charset="0"/>
                </a:endParaRPr>
              </a:p>
              <a:p>
                <a:pPr>
                  <a:defRPr/>
                </a:pPr>
                <a:r>
                  <a:rPr lang="nl-BE" sz="1600" dirty="0">
                    <a:cs typeface="Arial" pitchFamily="34" charset="0"/>
                  </a:rPr>
                  <a:t>frank.robben@ehealth.fgov.be </a:t>
                </a:r>
              </a:p>
              <a:p>
                <a:pPr>
                  <a:defRPr/>
                </a:pPr>
                <a:endParaRPr lang="fr-BE" altLang="en-US" sz="1600" dirty="0">
                  <a:cs typeface="Arial" pitchFamily="34" charset="0"/>
                  <a:sym typeface="Arial" pitchFamily="34" charset="0"/>
                </a:endParaRPr>
              </a:p>
              <a:p>
                <a:pPr>
                  <a:defRPr/>
                </a:pPr>
                <a:r>
                  <a:rPr lang="nl-BE" sz="1600" dirty="0">
                    <a:cs typeface="Arial" pitchFamily="34" charset="0"/>
                    <a:sym typeface="Arial" pitchFamily="34" charset="0"/>
                  </a:rPr>
                  <a:t>@</a:t>
                </a:r>
                <a:r>
                  <a:rPr lang="nl-BE" sz="1600" dirty="0" err="1">
                    <a:cs typeface="Arial" pitchFamily="34" charset="0"/>
                    <a:sym typeface="Arial" pitchFamily="34" charset="0"/>
                  </a:rPr>
                  <a:t>FrRobben</a:t>
                </a:r>
                <a:endParaRPr lang="nl-BE" sz="1600" dirty="0">
                  <a:cs typeface="Arial" pitchFamily="34" charset="0"/>
                  <a:sym typeface="Arial" pitchFamily="34" charset="0"/>
                </a:endParaRPr>
              </a:p>
              <a:p>
                <a:pPr>
                  <a:defRPr/>
                </a:pPr>
                <a:endParaRPr lang="fr-BE" altLang="en-US" sz="1600" dirty="0">
                  <a:cs typeface="Arial" pitchFamily="34" charset="0"/>
                  <a:sym typeface="Arial" pitchFamily="34" charset="0"/>
                </a:endParaRPr>
              </a:p>
              <a:p>
                <a:pPr>
                  <a:defRPr/>
                </a:pPr>
                <a:r>
                  <a:rPr lang="nl-BE" sz="1600" dirty="0">
                    <a:cs typeface="Arial" pitchFamily="34" charset="0"/>
                    <a:sym typeface="Arial" pitchFamily="34" charset="0"/>
                  </a:rPr>
                  <a:t>https://www.ehealth.fgov.be</a:t>
                </a:r>
              </a:p>
              <a:p>
                <a:pPr>
                  <a:defRPr/>
                </a:pPr>
                <a:r>
                  <a:rPr lang="nl-BE" sz="1600" dirty="0">
                    <a:cs typeface="Arial" pitchFamily="34" charset="0"/>
                    <a:sym typeface="Arial" pitchFamily="34" charset="0"/>
                  </a:rPr>
                  <a:t>https://www.ksz.fgov.be</a:t>
                </a:r>
              </a:p>
              <a:p>
                <a:pPr>
                  <a:defRPr/>
                </a:pPr>
                <a:r>
                  <a:rPr lang="nl-BE" sz="1600" dirty="0">
                    <a:cs typeface="Arial" pitchFamily="34" charset="0"/>
                    <a:sym typeface="Arial" pitchFamily="34" charset="0"/>
                  </a:rPr>
                  <a:t>https://www.frankrobben.be</a:t>
                </a:r>
              </a:p>
            </p:txBody>
          </p:sp>
        </p:grpSp>
        <p:pic>
          <p:nvPicPr>
            <p:cNvPr id="14" name="Picture 13"/>
            <p:cNvPicPr>
              <a:picLocks noChangeAspect="1"/>
            </p:cNvPicPr>
            <p:nvPr/>
          </p:nvPicPr>
          <p:blipFill>
            <a:blip r:embed="rId3"/>
            <a:stretch>
              <a:fillRect/>
            </a:stretch>
          </p:blipFill>
          <p:spPr>
            <a:xfrm>
              <a:off x="5879268" y="5098218"/>
              <a:ext cx="256082" cy="256082"/>
            </a:xfrm>
            <a:prstGeom prst="rect">
              <a:avLst/>
            </a:prstGeom>
          </p:spPr>
        </p:pic>
      </p:grpSp>
    </p:spTree>
    <p:extLst>
      <p:ext uri="{BB962C8B-B14F-4D97-AF65-F5344CB8AC3E}">
        <p14:creationId xmlns:p14="http://schemas.microsoft.com/office/powerpoint/2010/main" val="1779461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623392" y="188640"/>
            <a:ext cx="10972800" cy="922114"/>
          </a:xfrm>
          <a:prstGeom prst="rect">
            <a:avLst/>
          </a:prstGeom>
        </p:spPr>
        <p:txBody>
          <a:bodyPr rtlCol="0">
            <a:normAutofit/>
          </a:bodyPr>
          <a:lstStyle>
            <a:lvl1pPr>
              <a:defRPr sz="4000" b="0">
                <a:solidFill>
                  <a:srgbClr val="0087BE"/>
                </a:solidFill>
              </a:defRPr>
            </a:lvl1pPr>
          </a:lstStyle>
          <a:p>
            <a:r>
              <a:rPr lang="en-US" dirty="0"/>
              <a:t>Click to edit Master title style</a:t>
            </a:r>
            <a:endParaRPr lang="en-GB" dirty="0"/>
          </a:p>
        </p:txBody>
      </p:sp>
      <p:sp>
        <p:nvSpPr>
          <p:cNvPr id="8" name="Text Placeholder 2"/>
          <p:cNvSpPr>
            <a:spLocks noGrp="1"/>
          </p:cNvSpPr>
          <p:nvPr>
            <p:ph idx="1"/>
          </p:nvPr>
        </p:nvSpPr>
        <p:spPr>
          <a:xfrm>
            <a:off x="609600" y="1196752"/>
            <a:ext cx="10972800" cy="5112568"/>
          </a:xfrm>
          <a:prstGeom prst="rect">
            <a:avLst/>
          </a:prstGeom>
        </p:spPr>
        <p:txBody>
          <a:bodyPr rtlCol="0">
            <a:normAutofit/>
          </a:bodyPr>
          <a:lstStyle>
            <a:lvl1pPr>
              <a:defRPr sz="2400"/>
            </a:lvl1pPr>
            <a:lvl2pPr>
              <a:defRPr sz="2000"/>
            </a:lvl2pPr>
            <a:lvl3pPr>
              <a:defRPr sz="1600"/>
            </a:lvl3pPr>
            <a:lvl4pPr>
              <a:defRPr sz="1600"/>
            </a:lvl4pPr>
            <a:lvl5pPr>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4" name="Slide Number Placeholder 5"/>
          <p:cNvSpPr>
            <a:spLocks noGrp="1"/>
          </p:cNvSpPr>
          <p:nvPr>
            <p:ph type="sldNum" sz="quarter" idx="10"/>
          </p:nvPr>
        </p:nvSpPr>
        <p:spPr/>
        <p:txBody>
          <a:bodyPr/>
          <a:lstStyle>
            <a:lvl1pPr>
              <a:defRPr/>
            </a:lvl1pPr>
          </a:lstStyle>
          <a:p>
            <a:pPr>
              <a:defRPr/>
            </a:pPr>
            <a:fld id="{84AEDDD6-2727-439E-A96F-E9FD4CA77376}" type="slidenum">
              <a:rPr lang="en-GB"/>
              <a:pPr>
                <a:defRPr/>
              </a:pPr>
              <a:t>‹nr.›</a:t>
            </a:fld>
            <a:endParaRPr lang="en-GB" dirty="0"/>
          </a:p>
        </p:txBody>
      </p:sp>
    </p:spTree>
    <p:extLst>
      <p:ext uri="{BB962C8B-B14F-4D97-AF65-F5344CB8AC3E}">
        <p14:creationId xmlns:p14="http://schemas.microsoft.com/office/powerpoint/2010/main" val="155389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3"/>
          <p:cNvSpPr>
            <a:spLocks noGrp="1"/>
          </p:cNvSpPr>
          <p:nvPr>
            <p:ph type="sldNum" sz="quarter" idx="10"/>
          </p:nvPr>
        </p:nvSpPr>
        <p:spPr/>
        <p:txBody>
          <a:bodyPr/>
          <a:lstStyle>
            <a:lvl1pPr>
              <a:defRPr/>
            </a:lvl1pPr>
          </a:lstStyle>
          <a:p>
            <a:pPr>
              <a:defRPr/>
            </a:pPr>
            <a:fld id="{99D811F3-C16F-4DB2-A42F-0DEC8D6A8BE4}" type="slidenum">
              <a:rPr lang="en-GB"/>
              <a:pPr>
                <a:defRPr/>
              </a:pPr>
              <a:t>‹nr.›</a:t>
            </a:fld>
            <a:endParaRPr lang="en-GB"/>
          </a:p>
        </p:txBody>
      </p:sp>
    </p:spTree>
    <p:extLst>
      <p:ext uri="{BB962C8B-B14F-4D97-AF65-F5344CB8AC3E}">
        <p14:creationId xmlns:p14="http://schemas.microsoft.com/office/powerpoint/2010/main" val="1147321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268760"/>
            <a:ext cx="5384800" cy="48574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268760"/>
            <a:ext cx="5384800" cy="48574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Title Placeholder 1"/>
          <p:cNvSpPr>
            <a:spLocks noGrp="1"/>
          </p:cNvSpPr>
          <p:nvPr>
            <p:ph type="title"/>
          </p:nvPr>
        </p:nvSpPr>
        <p:spPr>
          <a:xfrm>
            <a:off x="623392" y="188640"/>
            <a:ext cx="10972800" cy="922114"/>
          </a:xfrm>
          <a:prstGeom prst="rect">
            <a:avLst/>
          </a:prstGeom>
        </p:spPr>
        <p:txBody>
          <a:bodyPr rtlCol="0">
            <a:normAutofit/>
          </a:bodyPr>
          <a:lstStyle>
            <a:lvl1pPr>
              <a:defRPr sz="4000" b="0">
                <a:solidFill>
                  <a:srgbClr val="0087BE"/>
                </a:solidFill>
              </a:defRPr>
            </a:lvl1pPr>
          </a:lstStyle>
          <a:p>
            <a:r>
              <a:rPr lang="en-US" dirty="0"/>
              <a:t>Click to edit Master title style</a:t>
            </a:r>
            <a:endParaRPr lang="en-GB" dirty="0"/>
          </a:p>
        </p:txBody>
      </p:sp>
      <p:sp>
        <p:nvSpPr>
          <p:cNvPr id="5" name="Slide Number Placeholder 6"/>
          <p:cNvSpPr>
            <a:spLocks noGrp="1"/>
          </p:cNvSpPr>
          <p:nvPr>
            <p:ph type="sldNum" sz="quarter" idx="10"/>
          </p:nvPr>
        </p:nvSpPr>
        <p:spPr/>
        <p:txBody>
          <a:bodyPr/>
          <a:lstStyle>
            <a:lvl1pPr>
              <a:defRPr/>
            </a:lvl1pPr>
          </a:lstStyle>
          <a:p>
            <a:pPr>
              <a:defRPr/>
            </a:pPr>
            <a:fld id="{A5F37D79-5435-4A72-95CC-13718149D69C}" type="slidenum">
              <a:rPr lang="en-GB"/>
              <a:pPr>
                <a:defRPr/>
              </a:pPr>
              <a:t>‹nr.›</a:t>
            </a:fld>
            <a:endParaRPr lang="en-GB"/>
          </a:p>
        </p:txBody>
      </p:sp>
    </p:spTree>
    <p:extLst>
      <p:ext uri="{BB962C8B-B14F-4D97-AF65-F5344CB8AC3E}">
        <p14:creationId xmlns:p14="http://schemas.microsoft.com/office/powerpoint/2010/main" val="11647343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ussentitel">
    <p:spTree>
      <p:nvGrpSpPr>
        <p:cNvPr id="1" name=""/>
        <p:cNvGrpSpPr/>
        <p:nvPr/>
      </p:nvGrpSpPr>
      <p:grpSpPr>
        <a:xfrm>
          <a:off x="0" y="0"/>
          <a:ext cx="0" cy="0"/>
          <a:chOff x="0" y="0"/>
          <a:chExt cx="0" cy="0"/>
        </a:xfrm>
      </p:grpSpPr>
      <p:sp>
        <p:nvSpPr>
          <p:cNvPr id="2" name="Tekstvak 4"/>
          <p:cNvSpPr txBox="1">
            <a:spLocks noChangeArrowheads="1"/>
          </p:cNvSpPr>
          <p:nvPr userDrawn="1"/>
        </p:nvSpPr>
        <p:spPr bwMode="auto">
          <a:xfrm>
            <a:off x="573619" y="1662116"/>
            <a:ext cx="11044767" cy="2308225"/>
          </a:xfrm>
          <a:prstGeom prst="rect">
            <a:avLst/>
          </a:prstGeom>
          <a:noFill/>
          <a:ln w="9525">
            <a:solidFill>
              <a:srgbClr val="019CE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defRPr/>
            </a:pPr>
            <a:endParaRPr lang="nl-BE" altLang="en-US" sz="4800">
              <a:solidFill>
                <a:srgbClr val="0087BE"/>
              </a:solidFill>
            </a:endParaRPr>
          </a:p>
          <a:p>
            <a:pPr algn="ctr" eaLnBrk="1" hangingPunct="1">
              <a:defRPr/>
            </a:pPr>
            <a:endParaRPr lang="nl-BE" altLang="en-US" sz="4800">
              <a:solidFill>
                <a:srgbClr val="0087BE"/>
              </a:solidFill>
            </a:endParaRPr>
          </a:p>
          <a:p>
            <a:pPr algn="ctr" eaLnBrk="1" hangingPunct="1">
              <a:defRPr/>
            </a:pPr>
            <a:endParaRPr lang="nl-BE" altLang="en-US" sz="4800">
              <a:solidFill>
                <a:srgbClr val="0087BE"/>
              </a:solidFill>
            </a:endParaRPr>
          </a:p>
        </p:txBody>
      </p:sp>
      <p:sp>
        <p:nvSpPr>
          <p:cNvPr id="3" name="Slide Number Placeholder 2"/>
          <p:cNvSpPr>
            <a:spLocks noGrp="1"/>
          </p:cNvSpPr>
          <p:nvPr>
            <p:ph type="sldNum" sz="quarter" idx="10"/>
          </p:nvPr>
        </p:nvSpPr>
        <p:spPr/>
        <p:txBody>
          <a:bodyPr/>
          <a:lstStyle>
            <a:lvl1pPr>
              <a:defRPr/>
            </a:lvl1pPr>
          </a:lstStyle>
          <a:p>
            <a:pPr>
              <a:defRPr/>
            </a:pPr>
            <a:fld id="{EF66DDCB-4F40-4F8C-A2FE-269D135B5A13}" type="slidenum">
              <a:rPr lang="en-GB"/>
              <a:pPr>
                <a:defRPr/>
              </a:pPr>
              <a:t>‹nr.›</a:t>
            </a:fld>
            <a:endParaRPr lang="en-GB" dirty="0"/>
          </a:p>
        </p:txBody>
      </p:sp>
    </p:spTree>
    <p:extLst>
      <p:ext uri="{BB962C8B-B14F-4D97-AF65-F5344CB8AC3E}">
        <p14:creationId xmlns:p14="http://schemas.microsoft.com/office/powerpoint/2010/main" val="2924508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2" name="Group 9"/>
          <p:cNvGrpSpPr>
            <a:grpSpLocks/>
          </p:cNvGrpSpPr>
          <p:nvPr userDrawn="1"/>
        </p:nvGrpSpPr>
        <p:grpSpPr bwMode="auto">
          <a:xfrm>
            <a:off x="5865286" y="1597028"/>
            <a:ext cx="5691716" cy="2800767"/>
            <a:chOff x="4407024" y="1916832"/>
            <a:chExt cx="4269432" cy="2801185"/>
          </a:xfrm>
        </p:grpSpPr>
        <p:pic>
          <p:nvPicPr>
            <p:cNvPr id="3" name="Picture 10"/>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407024" y="2869540"/>
              <a:ext cx="3810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1"/>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423817" y="3392438"/>
              <a:ext cx="3810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2"/>
            <p:cNvSpPr txBox="1">
              <a:spLocks noChangeArrowheads="1"/>
            </p:cNvSpPr>
            <p:nvPr userDrawn="1"/>
          </p:nvSpPr>
          <p:spPr bwMode="auto">
            <a:xfrm>
              <a:off x="4788082" y="1916832"/>
              <a:ext cx="3888374" cy="2801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endParaRPr lang="fr-BE" sz="1600" dirty="0">
                <a:solidFill>
                  <a:srgbClr val="7F7F7F"/>
                </a:solidFill>
                <a:sym typeface="Arial" charset="0"/>
              </a:endParaRPr>
            </a:p>
            <a:p>
              <a:pPr>
                <a:defRPr/>
              </a:pPr>
              <a:endParaRPr lang="fr-BE" sz="1600" dirty="0">
                <a:solidFill>
                  <a:srgbClr val="7F7F7F"/>
                </a:solidFill>
                <a:sym typeface="Arial" charset="0"/>
              </a:endParaRPr>
            </a:p>
            <a:p>
              <a:pPr>
                <a:defRPr/>
              </a:pPr>
              <a:endParaRPr lang="fr-BE" sz="1600" dirty="0">
                <a:solidFill>
                  <a:srgbClr val="7F7F7F"/>
                </a:solidFill>
                <a:sym typeface="Arial" charset="0"/>
              </a:endParaRPr>
            </a:p>
            <a:p>
              <a:pPr>
                <a:defRPr/>
              </a:pPr>
              <a:endParaRPr lang="fr-BE" sz="1600" dirty="0">
                <a:solidFill>
                  <a:srgbClr val="7F7F7F"/>
                </a:solidFill>
                <a:sym typeface="Arial" charset="0"/>
              </a:endParaRPr>
            </a:p>
            <a:p>
              <a:pPr>
                <a:defRPr/>
              </a:pPr>
              <a:r>
                <a:rPr lang="en-US" sz="1600" dirty="0">
                  <a:solidFill>
                    <a:srgbClr val="0D0D0D"/>
                  </a:solidFill>
                </a:rPr>
                <a:t>frank.robben@mail.fgov.be </a:t>
              </a:r>
            </a:p>
            <a:p>
              <a:pPr>
                <a:defRPr/>
              </a:pPr>
              <a:endParaRPr lang="en-US" sz="1600" dirty="0">
                <a:solidFill>
                  <a:srgbClr val="0D0D0D"/>
                </a:solidFill>
                <a:sym typeface="Arial" charset="0"/>
              </a:endParaRPr>
            </a:p>
            <a:p>
              <a:pPr>
                <a:defRPr/>
              </a:pPr>
              <a:r>
                <a:rPr lang="fr-BE" sz="1600" dirty="0">
                  <a:solidFill>
                    <a:srgbClr val="0D0D0D"/>
                  </a:solidFill>
                  <a:sym typeface="Arial" charset="0"/>
                </a:rPr>
                <a:t>@</a:t>
              </a:r>
              <a:r>
                <a:rPr lang="fr-BE" sz="1600" dirty="0" err="1">
                  <a:solidFill>
                    <a:srgbClr val="0D0D0D"/>
                  </a:solidFill>
                  <a:sym typeface="Arial" charset="0"/>
                </a:rPr>
                <a:t>FrRobben</a:t>
              </a:r>
              <a:endParaRPr lang="fr-BE" sz="1600" dirty="0">
                <a:solidFill>
                  <a:srgbClr val="0D0D0D"/>
                </a:solidFill>
                <a:sym typeface="Arial" charset="0"/>
              </a:endParaRPr>
            </a:p>
            <a:p>
              <a:pPr>
                <a:defRPr/>
              </a:pPr>
              <a:endParaRPr lang="en-US" sz="1600" dirty="0">
                <a:solidFill>
                  <a:srgbClr val="0D0D0D"/>
                </a:solidFill>
                <a:sym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US" sz="1600" dirty="0">
                  <a:solidFill>
                    <a:srgbClr val="7F7F7F"/>
                  </a:solidFill>
                  <a:sym typeface="Arial" charset="0"/>
                </a:rPr>
                <a:t>https://www.frankrobben.be</a:t>
              </a:r>
              <a:endParaRPr lang="en-GB" sz="1600" dirty="0">
                <a:solidFill>
                  <a:srgbClr val="7F7F7F"/>
                </a:solidFill>
              </a:endParaRPr>
            </a:p>
            <a:p>
              <a:pPr>
                <a:defRPr/>
              </a:pPr>
              <a:r>
                <a:rPr lang="en-US" sz="1600" dirty="0">
                  <a:solidFill>
                    <a:srgbClr val="7F7F7F"/>
                  </a:solidFill>
                  <a:sym typeface="Arial" charset="0"/>
                </a:rPr>
                <a:t>https://www.ksz.fgov.be</a:t>
              </a:r>
              <a:endParaRPr lang="fr-BE" sz="1600" dirty="0">
                <a:solidFill>
                  <a:srgbClr val="7F7F7F"/>
                </a:solidFill>
                <a:sym typeface="Arial" charset="0"/>
              </a:endParaRPr>
            </a:p>
            <a:p>
              <a:pPr>
                <a:defRPr/>
              </a:pPr>
              <a:r>
                <a:rPr lang="en-US" sz="1600" dirty="0">
                  <a:solidFill>
                    <a:srgbClr val="7F7F7F"/>
                  </a:solidFill>
                  <a:sym typeface="Arial" charset="0"/>
                </a:rPr>
                <a:t>https://www.socialsecurity.be</a:t>
              </a:r>
            </a:p>
          </p:txBody>
        </p:sp>
      </p:grpSp>
      <p:pic>
        <p:nvPicPr>
          <p:cNvPr id="6" name="Picture 2" descr="http://fr.hdyo.org/assets/ask-question-2-ce96e3e01c85a38a0d39c61cfae6d42c.jpg"/>
          <p:cNvPicPr>
            <a:picLocks noChangeAspect="1" noChangeArrowheads="1"/>
          </p:cNvPicPr>
          <p:nvPr userDrawn="1"/>
        </p:nvPicPr>
        <p:blipFill>
          <a:blip r:embed="rId4">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329636" y="908720"/>
            <a:ext cx="5568619" cy="4176464"/>
          </a:xfrm>
          <a:prstGeom prst="rect">
            <a:avLst/>
          </a:prstGeom>
          <a:noFill/>
          <a:extLst>
            <a:ext uri="{909E8E84-426E-40DD-AFC4-6F175D3DCCD1}">
              <a14:hiddenFill xmlns:a14="http://schemas.microsoft.com/office/drawing/2010/main">
                <a:solidFill>
                  <a:srgbClr val="FFFFFF"/>
                </a:solidFill>
              </a14:hiddenFill>
            </a:ext>
          </a:extLst>
        </p:spPr>
      </p:pic>
      <p:sp>
        <p:nvSpPr>
          <p:cNvPr id="7" name="Slide Number Placeholder 5"/>
          <p:cNvSpPr>
            <a:spLocks noGrp="1"/>
          </p:cNvSpPr>
          <p:nvPr>
            <p:ph type="sldNum" sz="quarter" idx="10"/>
          </p:nvPr>
        </p:nvSpPr>
        <p:spPr/>
        <p:txBody>
          <a:bodyPr/>
          <a:lstStyle>
            <a:lvl1pPr>
              <a:defRPr/>
            </a:lvl1pPr>
          </a:lstStyle>
          <a:p>
            <a:pPr>
              <a:defRPr/>
            </a:pPr>
            <a:fld id="{97CCC5E9-F9D9-46F9-AA92-085E1A182B77}" type="slidenum">
              <a:rPr lang="en-GB"/>
              <a:pPr>
                <a:defRPr/>
              </a:pPr>
              <a:t>‹nr.›</a:t>
            </a:fld>
            <a:endParaRPr lang="en-GB"/>
          </a:p>
        </p:txBody>
      </p:sp>
    </p:spTree>
    <p:extLst>
      <p:ext uri="{BB962C8B-B14F-4D97-AF65-F5344CB8AC3E}">
        <p14:creationId xmlns:p14="http://schemas.microsoft.com/office/powerpoint/2010/main" val="1435696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38353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087898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556795"/>
            <a:ext cx="10363200" cy="1470025"/>
          </a:xfrm>
        </p:spPr>
        <p:txBody>
          <a:bodyPr/>
          <a:lstStyle>
            <a:lvl1pPr>
              <a:defRPr sz="4000" b="0"/>
            </a:lvl1pPr>
          </a:lstStyle>
          <a:p>
            <a:r>
              <a:rPr lang="en-US"/>
              <a:t>Click to edit Master title style</a:t>
            </a:r>
            <a:endParaRPr lang="en-GB"/>
          </a:p>
        </p:txBody>
      </p:sp>
      <p:sp>
        <p:nvSpPr>
          <p:cNvPr id="3" name="Subtitle 2"/>
          <p:cNvSpPr>
            <a:spLocks noGrp="1"/>
          </p:cNvSpPr>
          <p:nvPr>
            <p:ph type="subTitle" idx="1"/>
          </p:nvPr>
        </p:nvSpPr>
        <p:spPr>
          <a:xfrm>
            <a:off x="1828800" y="2996952"/>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6" name="Date Placeholder 3"/>
          <p:cNvSpPr>
            <a:spLocks noGrp="1"/>
          </p:cNvSpPr>
          <p:nvPr>
            <p:ph type="dt" sz="half" idx="10"/>
          </p:nvPr>
        </p:nvSpPr>
        <p:spPr>
          <a:xfrm>
            <a:off x="9215967" y="6453191"/>
            <a:ext cx="2844800" cy="293687"/>
          </a:xfrm>
          <a:prstGeom prst="rect">
            <a:avLst/>
          </a:prstGeom>
        </p:spPr>
        <p:txBody>
          <a:bodyPr/>
          <a:lstStyle>
            <a:lvl1pPr algn="r" fontAlgn="auto">
              <a:spcBef>
                <a:spcPts val="0"/>
              </a:spcBef>
              <a:spcAft>
                <a:spcPts val="0"/>
              </a:spcAft>
              <a:defRPr sz="1000">
                <a:solidFill>
                  <a:schemeClr val="bg1">
                    <a:lumMod val="50000"/>
                  </a:schemeClr>
                </a:solidFill>
                <a:latin typeface="+mn-lt"/>
                <a:cs typeface="+mn-cs"/>
              </a:defRPr>
            </a:lvl1pPr>
          </a:lstStyle>
          <a:p>
            <a:pPr>
              <a:defRPr/>
            </a:pPr>
            <a:endParaRPr lang="en-GB"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7051" y="476251"/>
            <a:ext cx="4129616"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userDrawn="1"/>
        </p:nvPicPr>
        <p:blipFill rotWithShape="1">
          <a:blip r:embed="rId3">
            <a:extLst>
              <a:ext uri="{28A0092B-C50C-407E-A947-70E740481C1C}">
                <a14:useLocalDpi xmlns:a14="http://schemas.microsoft.com/office/drawing/2010/main" val="0"/>
              </a:ext>
            </a:extLst>
          </a:blip>
          <a:srcRect t="789" r="83862" b="92911"/>
          <a:stretch/>
        </p:blipFill>
        <p:spPr>
          <a:xfrm>
            <a:off x="6431360" y="199258"/>
            <a:ext cx="5760640" cy="1264966"/>
          </a:xfrm>
          <a:prstGeom prst="rect">
            <a:avLst/>
          </a:prstGeom>
        </p:spPr>
      </p:pic>
    </p:spTree>
    <p:extLst>
      <p:ext uri="{BB962C8B-B14F-4D97-AF65-F5344CB8AC3E}">
        <p14:creationId xmlns:p14="http://schemas.microsoft.com/office/powerpoint/2010/main" val="2041839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623392" y="188640"/>
            <a:ext cx="10972800" cy="922114"/>
          </a:xfrm>
          <a:prstGeom prst="rect">
            <a:avLst/>
          </a:prstGeom>
        </p:spPr>
        <p:txBody>
          <a:bodyPr rtlCol="0">
            <a:normAutofit/>
          </a:bodyPr>
          <a:lstStyle>
            <a:lvl1pPr algn="ctr" defTabSz="914400" rtl="0" eaLnBrk="1" latinLnBrk="0" hangingPunct="1">
              <a:spcBef>
                <a:spcPct val="0"/>
              </a:spcBef>
              <a:buNone/>
              <a:defRPr lang="en-GB" sz="4000" kern="1200" dirty="0">
                <a:solidFill>
                  <a:srgbClr val="C00000"/>
                </a:solidFill>
                <a:latin typeface="+mj-lt"/>
                <a:ea typeface="+mj-ea"/>
                <a:cs typeface="Arial" panose="020B0604020202020204" pitchFamily="34" charset="0"/>
              </a:defRPr>
            </a:lvl1pPr>
          </a:lstStyle>
          <a:p>
            <a:r>
              <a:rPr lang="en-US" dirty="0"/>
              <a:t>Click to edit Master title style</a:t>
            </a:r>
            <a:endParaRPr lang="en-GB" dirty="0"/>
          </a:p>
        </p:txBody>
      </p:sp>
      <p:sp>
        <p:nvSpPr>
          <p:cNvPr id="8" name="Text Placeholder 2"/>
          <p:cNvSpPr>
            <a:spLocks noGrp="1"/>
          </p:cNvSpPr>
          <p:nvPr>
            <p:ph idx="1"/>
          </p:nvPr>
        </p:nvSpPr>
        <p:spPr>
          <a:xfrm>
            <a:off x="609600" y="1196752"/>
            <a:ext cx="10972800" cy="5112568"/>
          </a:xfrm>
          <a:prstGeom prst="rect">
            <a:avLst/>
          </a:prstGeom>
        </p:spPr>
        <p:txBody>
          <a:bodyPr rtlCol="0">
            <a:normAutofit/>
          </a:bodyPr>
          <a:lstStyle>
            <a:lvl1pPr>
              <a:defRPr sz="2400"/>
            </a:lvl1pPr>
            <a:lvl2pPr>
              <a:defRPr sz="2000"/>
            </a:lvl2pPr>
            <a:lvl3pPr>
              <a:defRPr sz="1600"/>
            </a:lvl3pPr>
            <a:lvl4pPr>
              <a:defRPr sz="1600"/>
            </a:lvl4pPr>
            <a:lvl5pPr>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4" name="Slide Number Placeholder 5"/>
          <p:cNvSpPr>
            <a:spLocks noGrp="1"/>
          </p:cNvSpPr>
          <p:nvPr>
            <p:ph type="sldNum" sz="quarter" idx="10"/>
          </p:nvPr>
        </p:nvSpPr>
        <p:spPr/>
        <p:txBody>
          <a:bodyPr/>
          <a:lstStyle>
            <a:lvl1pPr>
              <a:defRPr/>
            </a:lvl1pPr>
          </a:lstStyle>
          <a:p>
            <a:pPr>
              <a:defRPr/>
            </a:pPr>
            <a:fld id="{84AEDDD6-2727-439E-A96F-E9FD4CA77376}" type="slidenum">
              <a:rPr lang="en-GB"/>
              <a:pPr>
                <a:defRPr/>
              </a:pPr>
              <a:t>‹nr.›</a:t>
            </a:fld>
            <a:endParaRPr lang="en-GB" dirty="0"/>
          </a:p>
        </p:txBody>
      </p:sp>
    </p:spTree>
    <p:extLst>
      <p:ext uri="{BB962C8B-B14F-4D97-AF65-F5344CB8AC3E}">
        <p14:creationId xmlns:p14="http://schemas.microsoft.com/office/powerpoint/2010/main" val="11809317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3"/>
          <p:cNvSpPr>
            <a:spLocks noGrp="1"/>
          </p:cNvSpPr>
          <p:nvPr>
            <p:ph type="sldNum" sz="quarter" idx="10"/>
          </p:nvPr>
        </p:nvSpPr>
        <p:spPr/>
        <p:txBody>
          <a:bodyPr/>
          <a:lstStyle>
            <a:lvl1pPr>
              <a:defRPr/>
            </a:lvl1pPr>
          </a:lstStyle>
          <a:p>
            <a:pPr>
              <a:defRPr/>
            </a:pPr>
            <a:fld id="{99D811F3-C16F-4DB2-A42F-0DEC8D6A8BE4}" type="slidenum">
              <a:rPr lang="en-GB"/>
              <a:pPr>
                <a:defRPr/>
              </a:pPr>
              <a:t>‹nr.›</a:t>
            </a:fld>
            <a:endParaRPr lang="en-GB"/>
          </a:p>
        </p:txBody>
      </p:sp>
    </p:spTree>
    <p:extLst>
      <p:ext uri="{BB962C8B-B14F-4D97-AF65-F5344CB8AC3E}">
        <p14:creationId xmlns:p14="http://schemas.microsoft.com/office/powerpoint/2010/main" val="20031102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268760"/>
            <a:ext cx="5384800" cy="48574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268760"/>
            <a:ext cx="5384800" cy="48574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Title Placeholder 1"/>
          <p:cNvSpPr>
            <a:spLocks noGrp="1"/>
          </p:cNvSpPr>
          <p:nvPr>
            <p:ph type="title"/>
          </p:nvPr>
        </p:nvSpPr>
        <p:spPr>
          <a:xfrm>
            <a:off x="623392" y="188640"/>
            <a:ext cx="10972800" cy="922114"/>
          </a:xfrm>
          <a:prstGeom prst="rect">
            <a:avLst/>
          </a:prstGeom>
        </p:spPr>
        <p:txBody>
          <a:bodyPr rtlCol="0">
            <a:normAutofit/>
          </a:bodyPr>
          <a:lstStyle>
            <a:lvl1pPr>
              <a:defRPr sz="4000" b="0">
                <a:solidFill>
                  <a:srgbClr val="0087BE"/>
                </a:solidFill>
              </a:defRPr>
            </a:lvl1pPr>
          </a:lstStyle>
          <a:p>
            <a:r>
              <a:rPr lang="en-US" dirty="0"/>
              <a:t>Click to edit Master title style</a:t>
            </a:r>
            <a:endParaRPr lang="en-GB" dirty="0"/>
          </a:p>
        </p:txBody>
      </p:sp>
      <p:sp>
        <p:nvSpPr>
          <p:cNvPr id="5" name="Slide Number Placeholder 6"/>
          <p:cNvSpPr>
            <a:spLocks noGrp="1"/>
          </p:cNvSpPr>
          <p:nvPr>
            <p:ph type="sldNum" sz="quarter" idx="10"/>
          </p:nvPr>
        </p:nvSpPr>
        <p:spPr/>
        <p:txBody>
          <a:bodyPr/>
          <a:lstStyle>
            <a:lvl1pPr>
              <a:defRPr/>
            </a:lvl1pPr>
          </a:lstStyle>
          <a:p>
            <a:pPr>
              <a:defRPr/>
            </a:pPr>
            <a:fld id="{A5F37D79-5435-4A72-95CC-13718149D69C}" type="slidenum">
              <a:rPr lang="en-GB"/>
              <a:pPr>
                <a:defRPr/>
              </a:pPr>
              <a:t>‹nr.›</a:t>
            </a:fld>
            <a:endParaRPr lang="en-GB"/>
          </a:p>
        </p:txBody>
      </p:sp>
    </p:spTree>
    <p:extLst>
      <p:ext uri="{BB962C8B-B14F-4D97-AF65-F5344CB8AC3E}">
        <p14:creationId xmlns:p14="http://schemas.microsoft.com/office/powerpoint/2010/main" val="20290814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ussentitel">
    <p:spTree>
      <p:nvGrpSpPr>
        <p:cNvPr id="1" name=""/>
        <p:cNvGrpSpPr/>
        <p:nvPr/>
      </p:nvGrpSpPr>
      <p:grpSpPr>
        <a:xfrm>
          <a:off x="0" y="0"/>
          <a:ext cx="0" cy="0"/>
          <a:chOff x="0" y="0"/>
          <a:chExt cx="0" cy="0"/>
        </a:xfrm>
      </p:grpSpPr>
      <p:sp>
        <p:nvSpPr>
          <p:cNvPr id="2" name="Tekstvak 4"/>
          <p:cNvSpPr txBox="1">
            <a:spLocks noChangeArrowheads="1"/>
          </p:cNvSpPr>
          <p:nvPr userDrawn="1"/>
        </p:nvSpPr>
        <p:spPr bwMode="auto">
          <a:xfrm>
            <a:off x="573619" y="1662116"/>
            <a:ext cx="11044767" cy="2308225"/>
          </a:xfrm>
          <a:prstGeom prst="rect">
            <a:avLst/>
          </a:prstGeom>
          <a:noFill/>
          <a:ln w="9525">
            <a:solidFill>
              <a:srgbClr val="019CE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defRPr/>
            </a:pPr>
            <a:endParaRPr lang="nl-BE" altLang="en-US" sz="4800">
              <a:solidFill>
                <a:srgbClr val="0087BE"/>
              </a:solidFill>
            </a:endParaRPr>
          </a:p>
          <a:p>
            <a:pPr algn="ctr" eaLnBrk="1" hangingPunct="1">
              <a:defRPr/>
            </a:pPr>
            <a:endParaRPr lang="nl-BE" altLang="en-US" sz="4800">
              <a:solidFill>
                <a:srgbClr val="0087BE"/>
              </a:solidFill>
            </a:endParaRPr>
          </a:p>
          <a:p>
            <a:pPr algn="ctr" eaLnBrk="1" hangingPunct="1">
              <a:defRPr/>
            </a:pPr>
            <a:endParaRPr lang="nl-BE" altLang="en-US" sz="4800">
              <a:solidFill>
                <a:srgbClr val="0087BE"/>
              </a:solidFill>
            </a:endParaRPr>
          </a:p>
        </p:txBody>
      </p:sp>
      <p:sp>
        <p:nvSpPr>
          <p:cNvPr id="3" name="Slide Number Placeholder 2"/>
          <p:cNvSpPr>
            <a:spLocks noGrp="1"/>
          </p:cNvSpPr>
          <p:nvPr>
            <p:ph type="sldNum" sz="quarter" idx="10"/>
          </p:nvPr>
        </p:nvSpPr>
        <p:spPr/>
        <p:txBody>
          <a:bodyPr/>
          <a:lstStyle>
            <a:lvl1pPr>
              <a:defRPr/>
            </a:lvl1pPr>
          </a:lstStyle>
          <a:p>
            <a:pPr>
              <a:defRPr/>
            </a:pPr>
            <a:fld id="{EF66DDCB-4F40-4F8C-A2FE-269D135B5A13}" type="slidenum">
              <a:rPr lang="en-GB"/>
              <a:pPr>
                <a:defRPr/>
              </a:pPr>
              <a:t>‹nr.›</a:t>
            </a:fld>
            <a:endParaRPr lang="en-GB" dirty="0"/>
          </a:p>
        </p:txBody>
      </p:sp>
    </p:spTree>
    <p:extLst>
      <p:ext uri="{BB962C8B-B14F-4D97-AF65-F5344CB8AC3E}">
        <p14:creationId xmlns:p14="http://schemas.microsoft.com/office/powerpoint/2010/main" val="23579384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2" name="Group 9"/>
          <p:cNvGrpSpPr>
            <a:grpSpLocks/>
          </p:cNvGrpSpPr>
          <p:nvPr userDrawn="1"/>
        </p:nvGrpSpPr>
        <p:grpSpPr bwMode="auto">
          <a:xfrm>
            <a:off x="5865286" y="1597028"/>
            <a:ext cx="5691716" cy="2800767"/>
            <a:chOff x="4407024" y="1916832"/>
            <a:chExt cx="4269432" cy="2801185"/>
          </a:xfrm>
        </p:grpSpPr>
        <p:pic>
          <p:nvPicPr>
            <p:cNvPr id="3" name="Picture 10"/>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407024" y="2869540"/>
              <a:ext cx="3810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1"/>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423817" y="3392438"/>
              <a:ext cx="3810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2"/>
            <p:cNvSpPr txBox="1">
              <a:spLocks noChangeArrowheads="1"/>
            </p:cNvSpPr>
            <p:nvPr userDrawn="1"/>
          </p:nvSpPr>
          <p:spPr bwMode="auto">
            <a:xfrm>
              <a:off x="4788082" y="1916832"/>
              <a:ext cx="3888374" cy="2801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endParaRPr lang="fr-BE" sz="1600" dirty="0">
                <a:solidFill>
                  <a:srgbClr val="7F7F7F"/>
                </a:solidFill>
                <a:sym typeface="Arial" charset="0"/>
              </a:endParaRPr>
            </a:p>
            <a:p>
              <a:pPr>
                <a:defRPr/>
              </a:pPr>
              <a:endParaRPr lang="fr-BE" sz="1600" dirty="0">
                <a:solidFill>
                  <a:srgbClr val="7F7F7F"/>
                </a:solidFill>
                <a:sym typeface="Arial" charset="0"/>
              </a:endParaRPr>
            </a:p>
            <a:p>
              <a:pPr>
                <a:defRPr/>
              </a:pPr>
              <a:endParaRPr lang="fr-BE" sz="1600" dirty="0">
                <a:solidFill>
                  <a:srgbClr val="7F7F7F"/>
                </a:solidFill>
                <a:sym typeface="Arial" charset="0"/>
              </a:endParaRPr>
            </a:p>
            <a:p>
              <a:pPr>
                <a:defRPr/>
              </a:pPr>
              <a:endParaRPr lang="fr-BE" sz="1600" dirty="0">
                <a:solidFill>
                  <a:srgbClr val="7F7F7F"/>
                </a:solidFill>
                <a:sym typeface="Arial" charset="0"/>
              </a:endParaRPr>
            </a:p>
            <a:p>
              <a:pPr>
                <a:defRPr/>
              </a:pPr>
              <a:r>
                <a:rPr lang="en-US" sz="1600" dirty="0">
                  <a:solidFill>
                    <a:srgbClr val="0D0D0D"/>
                  </a:solidFill>
                </a:rPr>
                <a:t>frank.robben@mail.fgov.be </a:t>
              </a:r>
            </a:p>
            <a:p>
              <a:pPr>
                <a:defRPr/>
              </a:pPr>
              <a:endParaRPr lang="en-US" sz="1600" dirty="0">
                <a:solidFill>
                  <a:srgbClr val="0D0D0D"/>
                </a:solidFill>
                <a:sym typeface="Arial" charset="0"/>
              </a:endParaRPr>
            </a:p>
            <a:p>
              <a:pPr>
                <a:defRPr/>
              </a:pPr>
              <a:r>
                <a:rPr lang="fr-BE" sz="1600" dirty="0">
                  <a:solidFill>
                    <a:srgbClr val="0D0D0D"/>
                  </a:solidFill>
                  <a:sym typeface="Arial" charset="0"/>
                </a:rPr>
                <a:t>@</a:t>
              </a:r>
              <a:r>
                <a:rPr lang="fr-BE" sz="1600" dirty="0" err="1">
                  <a:solidFill>
                    <a:srgbClr val="0D0D0D"/>
                  </a:solidFill>
                  <a:sym typeface="Arial" charset="0"/>
                </a:rPr>
                <a:t>FrRobben</a:t>
              </a:r>
              <a:endParaRPr lang="fr-BE" sz="1600" dirty="0">
                <a:solidFill>
                  <a:srgbClr val="0D0D0D"/>
                </a:solidFill>
                <a:sym typeface="Arial" charset="0"/>
              </a:endParaRPr>
            </a:p>
            <a:p>
              <a:pPr>
                <a:defRPr/>
              </a:pPr>
              <a:endParaRPr lang="en-US" sz="1600" dirty="0">
                <a:solidFill>
                  <a:srgbClr val="0D0D0D"/>
                </a:solidFill>
                <a:sym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US" sz="1600" dirty="0">
                  <a:solidFill>
                    <a:srgbClr val="7F7F7F"/>
                  </a:solidFill>
                  <a:sym typeface="Arial" charset="0"/>
                </a:rPr>
                <a:t>https://www.frankrobben.be</a:t>
              </a:r>
              <a:endParaRPr lang="en-GB" sz="1600" dirty="0">
                <a:solidFill>
                  <a:srgbClr val="7F7F7F"/>
                </a:solidFill>
              </a:endParaRPr>
            </a:p>
            <a:p>
              <a:pPr>
                <a:defRPr/>
              </a:pPr>
              <a:r>
                <a:rPr lang="en-US" sz="1600" dirty="0">
                  <a:solidFill>
                    <a:srgbClr val="7F7F7F"/>
                  </a:solidFill>
                  <a:sym typeface="Arial" charset="0"/>
                </a:rPr>
                <a:t>https://www.ksz.fgov.be</a:t>
              </a:r>
              <a:endParaRPr lang="fr-BE" sz="1600" dirty="0">
                <a:solidFill>
                  <a:srgbClr val="7F7F7F"/>
                </a:solidFill>
                <a:sym typeface="Arial" charset="0"/>
              </a:endParaRPr>
            </a:p>
            <a:p>
              <a:pPr>
                <a:defRPr/>
              </a:pPr>
              <a:r>
                <a:rPr lang="en-US" sz="1600" dirty="0">
                  <a:solidFill>
                    <a:srgbClr val="7F7F7F"/>
                  </a:solidFill>
                  <a:sym typeface="Arial" charset="0"/>
                </a:rPr>
                <a:t>https://www.socialsecurity.be</a:t>
              </a:r>
            </a:p>
          </p:txBody>
        </p:sp>
      </p:grpSp>
      <p:pic>
        <p:nvPicPr>
          <p:cNvPr id="6" name="Picture 2" descr="http://fr.hdyo.org/assets/ask-question-2-ce96e3e01c85a38a0d39c61cfae6d42c.jpg"/>
          <p:cNvPicPr>
            <a:picLocks noChangeAspect="1" noChangeArrowheads="1"/>
          </p:cNvPicPr>
          <p:nvPr userDrawn="1"/>
        </p:nvPicPr>
        <p:blipFill>
          <a:blip r:embed="rId4">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329636" y="908720"/>
            <a:ext cx="5568619" cy="4176464"/>
          </a:xfrm>
          <a:prstGeom prst="rect">
            <a:avLst/>
          </a:prstGeom>
          <a:noFill/>
          <a:extLst>
            <a:ext uri="{909E8E84-426E-40DD-AFC4-6F175D3DCCD1}">
              <a14:hiddenFill xmlns:a14="http://schemas.microsoft.com/office/drawing/2010/main">
                <a:solidFill>
                  <a:srgbClr val="FFFFFF"/>
                </a:solidFill>
              </a14:hiddenFill>
            </a:ext>
          </a:extLst>
        </p:spPr>
      </p:pic>
      <p:sp>
        <p:nvSpPr>
          <p:cNvPr id="7" name="Slide Number Placeholder 5"/>
          <p:cNvSpPr>
            <a:spLocks noGrp="1"/>
          </p:cNvSpPr>
          <p:nvPr>
            <p:ph type="sldNum" sz="quarter" idx="10"/>
          </p:nvPr>
        </p:nvSpPr>
        <p:spPr/>
        <p:txBody>
          <a:bodyPr/>
          <a:lstStyle>
            <a:lvl1pPr>
              <a:defRPr/>
            </a:lvl1pPr>
          </a:lstStyle>
          <a:p>
            <a:pPr>
              <a:defRPr/>
            </a:pPr>
            <a:fld id="{97CCC5E9-F9D9-46F9-AA92-085E1A182B77}" type="slidenum">
              <a:rPr lang="en-GB"/>
              <a:pPr>
                <a:defRPr/>
              </a:pPr>
              <a:t>‹nr.›</a:t>
            </a:fld>
            <a:endParaRPr lang="en-GB"/>
          </a:p>
        </p:txBody>
      </p:sp>
    </p:spTree>
    <p:extLst>
      <p:ext uri="{BB962C8B-B14F-4D97-AF65-F5344CB8AC3E}">
        <p14:creationId xmlns:p14="http://schemas.microsoft.com/office/powerpoint/2010/main" val="17292372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8196394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fr-BE" dirty="0"/>
          </a:p>
        </p:txBody>
      </p:sp>
      <p:sp>
        <p:nvSpPr>
          <p:cNvPr id="3" name="Content Placeholder 2"/>
          <p:cNvSpPr>
            <a:spLocks noGrp="1"/>
          </p:cNvSpPr>
          <p:nvPr>
            <p:ph idx="1"/>
          </p:nvPr>
        </p:nvSpPr>
        <p:spPr>
          <a:xfrm>
            <a:off x="609600" y="1052736"/>
            <a:ext cx="10972800" cy="5289451"/>
          </a:xfrm>
        </p:spPr>
        <p:txBody>
          <a:bodyPr>
            <a:normAutofit/>
          </a:bodyPr>
          <a:lstStyle>
            <a:lvl1pPr>
              <a:defRPr sz="2400">
                <a:latin typeface="Arial" panose="020B0604020202020204" pitchFamily="34" charset="0"/>
                <a:cs typeface="Arial" panose="020B0604020202020204" pitchFamily="34" charset="0"/>
              </a:defRPr>
            </a:lvl1pPr>
            <a:lvl2pPr marL="628650" indent="-266700">
              <a:defRPr sz="2000">
                <a:latin typeface="Arial" panose="020B0604020202020204" pitchFamily="34" charset="0"/>
                <a:cs typeface="Arial" panose="020B0604020202020204" pitchFamily="34" charset="0"/>
              </a:defRPr>
            </a:lvl2pPr>
            <a:lvl3pPr marL="809625" indent="-180975">
              <a:defRPr sz="1800">
                <a:latin typeface="Arial" panose="020B0604020202020204" pitchFamily="34" charset="0"/>
                <a:cs typeface="Arial" panose="020B0604020202020204" pitchFamily="34" charset="0"/>
              </a:defRPr>
            </a:lvl3pPr>
            <a:lvl4pPr marL="990600" indent="-180975">
              <a:defRPr sz="1800">
                <a:latin typeface="Arial" panose="020B0604020202020204" pitchFamily="34" charset="0"/>
                <a:cs typeface="Arial" panose="020B0604020202020204" pitchFamily="34" charset="0"/>
              </a:defRPr>
            </a:lvl4pPr>
            <a:lvl5pPr marL="1162050" indent="-171450">
              <a:defRPr sz="1800">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r-BE" dirty="0"/>
          </a:p>
        </p:txBody>
      </p:sp>
      <p:sp>
        <p:nvSpPr>
          <p:cNvPr id="6" name="Slide Number Placeholder 5"/>
          <p:cNvSpPr>
            <a:spLocks noGrp="1"/>
          </p:cNvSpPr>
          <p:nvPr>
            <p:ph type="sldNum" sz="quarter" idx="12"/>
          </p:nvPr>
        </p:nvSpPr>
        <p:spPr/>
        <p:txBody>
          <a:bodyPr/>
          <a:lstStyle/>
          <a:p>
            <a:fld id="{30A9230E-FFBB-4CCB-ABD7-198084EDE768}" type="slidenum">
              <a:rPr lang="fr-BE" smtClean="0"/>
              <a:t>‹nr.›</a:t>
            </a:fld>
            <a:endParaRPr lang="fr-BE"/>
          </a:p>
        </p:txBody>
      </p:sp>
    </p:spTree>
    <p:extLst>
      <p:ext uri="{BB962C8B-B14F-4D97-AF65-F5344CB8AC3E}">
        <p14:creationId xmlns:p14="http://schemas.microsoft.com/office/powerpoint/2010/main" val="25415332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556795"/>
            <a:ext cx="10363200" cy="1470025"/>
          </a:xfrm>
        </p:spPr>
        <p:txBody>
          <a:bodyPr/>
          <a:lstStyle>
            <a:lvl1pPr>
              <a:defRPr sz="4000" b="0"/>
            </a:lvl1pPr>
          </a:lstStyle>
          <a:p>
            <a:r>
              <a:rPr lang="en-US"/>
              <a:t>Click to edit Master title style</a:t>
            </a:r>
            <a:endParaRPr lang="en-GB"/>
          </a:p>
        </p:txBody>
      </p:sp>
      <p:sp>
        <p:nvSpPr>
          <p:cNvPr id="3" name="Subtitle 2"/>
          <p:cNvSpPr>
            <a:spLocks noGrp="1"/>
          </p:cNvSpPr>
          <p:nvPr>
            <p:ph type="subTitle" idx="1"/>
          </p:nvPr>
        </p:nvSpPr>
        <p:spPr>
          <a:xfrm>
            <a:off x="1828800" y="2996952"/>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6" name="Date Placeholder 3"/>
          <p:cNvSpPr>
            <a:spLocks noGrp="1"/>
          </p:cNvSpPr>
          <p:nvPr>
            <p:ph type="dt" sz="half" idx="10"/>
          </p:nvPr>
        </p:nvSpPr>
        <p:spPr>
          <a:xfrm>
            <a:off x="9215967" y="6453191"/>
            <a:ext cx="2844800" cy="293687"/>
          </a:xfrm>
          <a:prstGeom prst="rect">
            <a:avLst/>
          </a:prstGeom>
        </p:spPr>
        <p:txBody>
          <a:bodyPr/>
          <a:lstStyle>
            <a:lvl1pPr algn="r" fontAlgn="auto">
              <a:spcBef>
                <a:spcPts val="0"/>
              </a:spcBef>
              <a:spcAft>
                <a:spcPts val="0"/>
              </a:spcAft>
              <a:defRPr sz="1000">
                <a:solidFill>
                  <a:schemeClr val="bg1">
                    <a:lumMod val="50000"/>
                  </a:schemeClr>
                </a:solidFill>
                <a:latin typeface="+mn-lt"/>
                <a:cs typeface="+mn-cs"/>
              </a:defRPr>
            </a:lvl1pPr>
          </a:lstStyle>
          <a:p>
            <a:pPr>
              <a:defRPr/>
            </a:pPr>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27051" y="476251"/>
            <a:ext cx="4129616"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userDrawn="1"/>
        </p:nvPicPr>
        <p:blipFill rotWithShape="1">
          <a:blip r:embed="rId3">
            <a:extLst>
              <a:ext uri="{28A0092B-C50C-407E-A947-70E740481C1C}">
                <a14:useLocalDpi xmlns:a14="http://schemas.microsoft.com/office/drawing/2010/main" val="0"/>
              </a:ext>
            </a:extLst>
          </a:blip>
          <a:srcRect t="789" r="83862" b="92911"/>
          <a:stretch/>
        </p:blipFill>
        <p:spPr>
          <a:xfrm>
            <a:off x="6431360" y="199258"/>
            <a:ext cx="5760640" cy="1264966"/>
          </a:xfrm>
          <a:prstGeom prst="rect">
            <a:avLst/>
          </a:prstGeom>
        </p:spPr>
      </p:pic>
    </p:spTree>
    <p:extLst>
      <p:ext uri="{BB962C8B-B14F-4D97-AF65-F5344CB8AC3E}">
        <p14:creationId xmlns:p14="http://schemas.microsoft.com/office/powerpoint/2010/main" val="28642681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623392" y="188640"/>
            <a:ext cx="10972800" cy="922114"/>
          </a:xfrm>
          <a:prstGeom prst="rect">
            <a:avLst/>
          </a:prstGeom>
        </p:spPr>
        <p:txBody>
          <a:bodyPr rtlCol="0">
            <a:normAutofit/>
          </a:bodyPr>
          <a:lstStyle>
            <a:lvl1pPr>
              <a:defRPr sz="4000" b="0">
                <a:solidFill>
                  <a:srgbClr val="0087BE"/>
                </a:solidFill>
              </a:defRPr>
            </a:lvl1pPr>
          </a:lstStyle>
          <a:p>
            <a:r>
              <a:rPr lang="en-US" dirty="0"/>
              <a:t>Click to edit Master title style</a:t>
            </a:r>
            <a:endParaRPr lang="en-GB" dirty="0"/>
          </a:p>
        </p:txBody>
      </p:sp>
      <p:sp>
        <p:nvSpPr>
          <p:cNvPr id="8" name="Text Placeholder 2"/>
          <p:cNvSpPr>
            <a:spLocks noGrp="1"/>
          </p:cNvSpPr>
          <p:nvPr>
            <p:ph idx="1"/>
          </p:nvPr>
        </p:nvSpPr>
        <p:spPr>
          <a:xfrm>
            <a:off x="609600" y="1196752"/>
            <a:ext cx="10972800" cy="5112568"/>
          </a:xfrm>
          <a:prstGeom prst="rect">
            <a:avLst/>
          </a:prstGeom>
        </p:spPr>
        <p:txBody>
          <a:bodyPr rtlCol="0">
            <a:normAutofit/>
          </a:bodyPr>
          <a:lstStyle>
            <a:lvl1pPr>
              <a:defRPr sz="2400"/>
            </a:lvl1pPr>
            <a:lvl2pPr>
              <a:defRPr sz="2000"/>
            </a:lvl2pPr>
            <a:lvl3pPr>
              <a:defRPr sz="1600"/>
            </a:lvl3pPr>
            <a:lvl4pPr>
              <a:defRPr sz="1600"/>
            </a:lvl4pPr>
            <a:lvl5pPr>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4" name="Slide Number Placeholder 5"/>
          <p:cNvSpPr>
            <a:spLocks noGrp="1"/>
          </p:cNvSpPr>
          <p:nvPr>
            <p:ph type="sldNum" sz="quarter" idx="10"/>
          </p:nvPr>
        </p:nvSpPr>
        <p:spPr/>
        <p:txBody>
          <a:bodyPr/>
          <a:lstStyle>
            <a:lvl1pPr>
              <a:defRPr/>
            </a:lvl1pPr>
          </a:lstStyle>
          <a:p>
            <a:pPr>
              <a:defRPr/>
            </a:pPr>
            <a:fld id="{84AEDDD6-2727-439E-A96F-E9FD4CA77376}" type="slidenum">
              <a:rPr lang="en-GB"/>
              <a:pPr>
                <a:defRPr/>
              </a:pPr>
              <a:t>‹nr.›</a:t>
            </a:fld>
            <a:endParaRPr lang="en-GB" dirty="0"/>
          </a:p>
        </p:txBody>
      </p:sp>
    </p:spTree>
    <p:extLst>
      <p:ext uri="{BB962C8B-B14F-4D97-AF65-F5344CB8AC3E}">
        <p14:creationId xmlns:p14="http://schemas.microsoft.com/office/powerpoint/2010/main" val="2336835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3"/>
          <p:cNvSpPr>
            <a:spLocks noGrp="1"/>
          </p:cNvSpPr>
          <p:nvPr>
            <p:ph type="sldNum" sz="quarter" idx="10"/>
          </p:nvPr>
        </p:nvSpPr>
        <p:spPr/>
        <p:txBody>
          <a:bodyPr/>
          <a:lstStyle>
            <a:lvl1pPr>
              <a:defRPr/>
            </a:lvl1pPr>
          </a:lstStyle>
          <a:p>
            <a:pPr>
              <a:defRPr/>
            </a:pPr>
            <a:fld id="{99D811F3-C16F-4DB2-A42F-0DEC8D6A8BE4}" type="slidenum">
              <a:rPr lang="en-GB"/>
              <a:pPr>
                <a:defRPr/>
              </a:pPr>
              <a:t>‹nr.›</a:t>
            </a:fld>
            <a:endParaRPr lang="en-GB"/>
          </a:p>
        </p:txBody>
      </p:sp>
    </p:spTree>
    <p:extLst>
      <p:ext uri="{BB962C8B-B14F-4D97-AF65-F5344CB8AC3E}">
        <p14:creationId xmlns:p14="http://schemas.microsoft.com/office/powerpoint/2010/main" val="30919693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268760"/>
            <a:ext cx="5384800" cy="48574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268760"/>
            <a:ext cx="5384800" cy="48574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Title Placeholder 1"/>
          <p:cNvSpPr>
            <a:spLocks noGrp="1"/>
          </p:cNvSpPr>
          <p:nvPr>
            <p:ph type="title"/>
          </p:nvPr>
        </p:nvSpPr>
        <p:spPr>
          <a:xfrm>
            <a:off x="623392" y="188640"/>
            <a:ext cx="10972800" cy="922114"/>
          </a:xfrm>
          <a:prstGeom prst="rect">
            <a:avLst/>
          </a:prstGeom>
        </p:spPr>
        <p:txBody>
          <a:bodyPr rtlCol="0">
            <a:normAutofit/>
          </a:bodyPr>
          <a:lstStyle>
            <a:lvl1pPr>
              <a:defRPr sz="4000" b="0">
                <a:solidFill>
                  <a:srgbClr val="0087BE"/>
                </a:solidFill>
              </a:defRPr>
            </a:lvl1pPr>
          </a:lstStyle>
          <a:p>
            <a:r>
              <a:rPr lang="en-US" dirty="0"/>
              <a:t>Click to edit Master title style</a:t>
            </a:r>
            <a:endParaRPr lang="en-GB" dirty="0"/>
          </a:p>
        </p:txBody>
      </p:sp>
      <p:sp>
        <p:nvSpPr>
          <p:cNvPr id="5" name="Slide Number Placeholder 6"/>
          <p:cNvSpPr>
            <a:spLocks noGrp="1"/>
          </p:cNvSpPr>
          <p:nvPr>
            <p:ph type="sldNum" sz="quarter" idx="10"/>
          </p:nvPr>
        </p:nvSpPr>
        <p:spPr/>
        <p:txBody>
          <a:bodyPr/>
          <a:lstStyle>
            <a:lvl1pPr>
              <a:defRPr/>
            </a:lvl1pPr>
          </a:lstStyle>
          <a:p>
            <a:pPr>
              <a:defRPr/>
            </a:pPr>
            <a:fld id="{A5F37D79-5435-4A72-95CC-13718149D69C}" type="slidenum">
              <a:rPr lang="en-GB"/>
              <a:pPr>
                <a:defRPr/>
              </a:pPr>
              <a:t>‹nr.›</a:t>
            </a:fld>
            <a:endParaRPr lang="en-GB"/>
          </a:p>
        </p:txBody>
      </p:sp>
    </p:spTree>
    <p:extLst>
      <p:ext uri="{BB962C8B-B14F-4D97-AF65-F5344CB8AC3E}">
        <p14:creationId xmlns:p14="http://schemas.microsoft.com/office/powerpoint/2010/main" val="24145507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ussentitel">
    <p:spTree>
      <p:nvGrpSpPr>
        <p:cNvPr id="1" name=""/>
        <p:cNvGrpSpPr/>
        <p:nvPr/>
      </p:nvGrpSpPr>
      <p:grpSpPr>
        <a:xfrm>
          <a:off x="0" y="0"/>
          <a:ext cx="0" cy="0"/>
          <a:chOff x="0" y="0"/>
          <a:chExt cx="0" cy="0"/>
        </a:xfrm>
      </p:grpSpPr>
      <p:sp>
        <p:nvSpPr>
          <p:cNvPr id="2" name="Tekstvak 4"/>
          <p:cNvSpPr txBox="1">
            <a:spLocks noChangeArrowheads="1"/>
          </p:cNvSpPr>
          <p:nvPr userDrawn="1"/>
        </p:nvSpPr>
        <p:spPr bwMode="auto">
          <a:xfrm>
            <a:off x="573619" y="1662116"/>
            <a:ext cx="11044767" cy="2308225"/>
          </a:xfrm>
          <a:prstGeom prst="rect">
            <a:avLst/>
          </a:prstGeom>
          <a:noFill/>
          <a:ln w="9525">
            <a:solidFill>
              <a:srgbClr val="019CE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defRPr/>
            </a:pPr>
            <a:endParaRPr lang="nl-BE" altLang="en-US" sz="4800">
              <a:solidFill>
                <a:srgbClr val="0087BE"/>
              </a:solidFill>
            </a:endParaRPr>
          </a:p>
          <a:p>
            <a:pPr algn="ctr" eaLnBrk="1" hangingPunct="1">
              <a:defRPr/>
            </a:pPr>
            <a:endParaRPr lang="nl-BE" altLang="en-US" sz="4800">
              <a:solidFill>
                <a:srgbClr val="0087BE"/>
              </a:solidFill>
            </a:endParaRPr>
          </a:p>
          <a:p>
            <a:pPr algn="ctr" eaLnBrk="1" hangingPunct="1">
              <a:defRPr/>
            </a:pPr>
            <a:endParaRPr lang="nl-BE" altLang="en-US" sz="4800">
              <a:solidFill>
                <a:srgbClr val="0087BE"/>
              </a:solidFill>
            </a:endParaRPr>
          </a:p>
        </p:txBody>
      </p:sp>
      <p:sp>
        <p:nvSpPr>
          <p:cNvPr id="3" name="Slide Number Placeholder 2"/>
          <p:cNvSpPr>
            <a:spLocks noGrp="1"/>
          </p:cNvSpPr>
          <p:nvPr>
            <p:ph type="sldNum" sz="quarter" idx="10"/>
          </p:nvPr>
        </p:nvSpPr>
        <p:spPr/>
        <p:txBody>
          <a:bodyPr/>
          <a:lstStyle>
            <a:lvl1pPr>
              <a:defRPr/>
            </a:lvl1pPr>
          </a:lstStyle>
          <a:p>
            <a:pPr>
              <a:defRPr/>
            </a:pPr>
            <a:fld id="{EF66DDCB-4F40-4F8C-A2FE-269D135B5A13}" type="slidenum">
              <a:rPr lang="en-GB"/>
              <a:pPr>
                <a:defRPr/>
              </a:pPr>
              <a:t>‹nr.›</a:t>
            </a:fld>
            <a:endParaRPr lang="en-GB" dirty="0"/>
          </a:p>
        </p:txBody>
      </p:sp>
    </p:spTree>
    <p:extLst>
      <p:ext uri="{BB962C8B-B14F-4D97-AF65-F5344CB8AC3E}">
        <p14:creationId xmlns:p14="http://schemas.microsoft.com/office/powerpoint/2010/main" val="29523482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2" name="Group 9"/>
          <p:cNvGrpSpPr>
            <a:grpSpLocks/>
          </p:cNvGrpSpPr>
          <p:nvPr userDrawn="1"/>
        </p:nvGrpSpPr>
        <p:grpSpPr bwMode="auto">
          <a:xfrm>
            <a:off x="5865286" y="1597028"/>
            <a:ext cx="5691716" cy="2800767"/>
            <a:chOff x="4407024" y="1916832"/>
            <a:chExt cx="4269432" cy="2801185"/>
          </a:xfrm>
        </p:grpSpPr>
        <p:pic>
          <p:nvPicPr>
            <p:cNvPr id="3" name="Picture 10"/>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407024" y="2869540"/>
              <a:ext cx="3810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1"/>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423817" y="3392438"/>
              <a:ext cx="3810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2"/>
            <p:cNvSpPr txBox="1">
              <a:spLocks noChangeArrowheads="1"/>
            </p:cNvSpPr>
            <p:nvPr userDrawn="1"/>
          </p:nvSpPr>
          <p:spPr bwMode="auto">
            <a:xfrm>
              <a:off x="4788082" y="1916832"/>
              <a:ext cx="3888374" cy="2801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endParaRPr lang="fr-BE" sz="1600" dirty="0">
                <a:solidFill>
                  <a:srgbClr val="7F7F7F"/>
                </a:solidFill>
                <a:sym typeface="Arial" charset="0"/>
              </a:endParaRPr>
            </a:p>
            <a:p>
              <a:pPr>
                <a:defRPr/>
              </a:pPr>
              <a:endParaRPr lang="fr-BE" sz="1600" dirty="0">
                <a:solidFill>
                  <a:srgbClr val="7F7F7F"/>
                </a:solidFill>
                <a:sym typeface="Arial" charset="0"/>
              </a:endParaRPr>
            </a:p>
            <a:p>
              <a:pPr>
                <a:defRPr/>
              </a:pPr>
              <a:endParaRPr lang="fr-BE" sz="1600" dirty="0">
                <a:solidFill>
                  <a:srgbClr val="7F7F7F"/>
                </a:solidFill>
                <a:sym typeface="Arial" charset="0"/>
              </a:endParaRPr>
            </a:p>
            <a:p>
              <a:pPr>
                <a:defRPr/>
              </a:pPr>
              <a:endParaRPr lang="fr-BE" sz="1600" dirty="0">
                <a:solidFill>
                  <a:srgbClr val="7F7F7F"/>
                </a:solidFill>
                <a:sym typeface="Arial" charset="0"/>
              </a:endParaRPr>
            </a:p>
            <a:p>
              <a:pPr>
                <a:defRPr/>
              </a:pPr>
              <a:r>
                <a:rPr lang="en-US" sz="1600" dirty="0">
                  <a:solidFill>
                    <a:srgbClr val="0D0D0D"/>
                  </a:solidFill>
                </a:rPr>
                <a:t>frank.robben@mail.fgov.be </a:t>
              </a:r>
            </a:p>
            <a:p>
              <a:pPr>
                <a:defRPr/>
              </a:pPr>
              <a:endParaRPr lang="en-US" sz="1600" dirty="0">
                <a:solidFill>
                  <a:srgbClr val="0D0D0D"/>
                </a:solidFill>
                <a:sym typeface="Arial" charset="0"/>
              </a:endParaRPr>
            </a:p>
            <a:p>
              <a:pPr>
                <a:defRPr/>
              </a:pPr>
              <a:r>
                <a:rPr lang="fr-BE" sz="1600" dirty="0">
                  <a:solidFill>
                    <a:srgbClr val="0D0D0D"/>
                  </a:solidFill>
                  <a:sym typeface="Arial" charset="0"/>
                </a:rPr>
                <a:t>@</a:t>
              </a:r>
              <a:r>
                <a:rPr lang="fr-BE" sz="1600" dirty="0" err="1">
                  <a:solidFill>
                    <a:srgbClr val="0D0D0D"/>
                  </a:solidFill>
                  <a:sym typeface="Arial" charset="0"/>
                </a:rPr>
                <a:t>FrRobben</a:t>
              </a:r>
              <a:endParaRPr lang="fr-BE" sz="1600" dirty="0">
                <a:solidFill>
                  <a:srgbClr val="0D0D0D"/>
                </a:solidFill>
                <a:sym typeface="Arial" charset="0"/>
              </a:endParaRPr>
            </a:p>
            <a:p>
              <a:pPr>
                <a:defRPr/>
              </a:pPr>
              <a:endParaRPr lang="en-US" sz="1600" dirty="0">
                <a:solidFill>
                  <a:srgbClr val="0D0D0D"/>
                </a:solidFill>
                <a:sym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US" sz="1600" dirty="0">
                  <a:solidFill>
                    <a:srgbClr val="7F7F7F"/>
                  </a:solidFill>
                  <a:sym typeface="Arial" charset="0"/>
                </a:rPr>
                <a:t>https://www.frankrobben.be</a:t>
              </a:r>
              <a:endParaRPr lang="en-GB" sz="1600" dirty="0">
                <a:solidFill>
                  <a:srgbClr val="7F7F7F"/>
                </a:solidFill>
              </a:endParaRPr>
            </a:p>
            <a:p>
              <a:pPr>
                <a:defRPr/>
              </a:pPr>
              <a:r>
                <a:rPr lang="en-US" sz="1600" dirty="0">
                  <a:solidFill>
                    <a:srgbClr val="7F7F7F"/>
                  </a:solidFill>
                  <a:sym typeface="Arial" charset="0"/>
                </a:rPr>
                <a:t>https://www.ksz.fgov.be</a:t>
              </a:r>
              <a:endParaRPr lang="fr-BE" sz="1600" dirty="0">
                <a:solidFill>
                  <a:srgbClr val="7F7F7F"/>
                </a:solidFill>
                <a:sym typeface="Arial" charset="0"/>
              </a:endParaRPr>
            </a:p>
            <a:p>
              <a:pPr>
                <a:defRPr/>
              </a:pPr>
              <a:r>
                <a:rPr lang="en-US" sz="1600" dirty="0">
                  <a:solidFill>
                    <a:srgbClr val="7F7F7F"/>
                  </a:solidFill>
                  <a:sym typeface="Arial" charset="0"/>
                </a:rPr>
                <a:t>https://www.socialsecurity.be</a:t>
              </a:r>
            </a:p>
          </p:txBody>
        </p:sp>
      </p:grpSp>
      <p:pic>
        <p:nvPicPr>
          <p:cNvPr id="6" name="Picture 2" descr="http://fr.hdyo.org/assets/ask-question-2-ce96e3e01c85a38a0d39c61cfae6d42c.jpg"/>
          <p:cNvPicPr>
            <a:picLocks noChangeAspect="1" noChangeArrowheads="1"/>
          </p:cNvPicPr>
          <p:nvPr userDrawn="1"/>
        </p:nvPicPr>
        <p:blipFill>
          <a:blip r:embed="rId4">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329636" y="908720"/>
            <a:ext cx="5568619" cy="4176464"/>
          </a:xfrm>
          <a:prstGeom prst="rect">
            <a:avLst/>
          </a:prstGeom>
          <a:noFill/>
          <a:extLst>
            <a:ext uri="{909E8E84-426E-40DD-AFC4-6F175D3DCCD1}">
              <a14:hiddenFill xmlns:a14="http://schemas.microsoft.com/office/drawing/2010/main">
                <a:solidFill>
                  <a:srgbClr val="FFFFFF"/>
                </a:solidFill>
              </a14:hiddenFill>
            </a:ext>
          </a:extLst>
        </p:spPr>
      </p:pic>
      <p:sp>
        <p:nvSpPr>
          <p:cNvPr id="7" name="Slide Number Placeholder 5"/>
          <p:cNvSpPr>
            <a:spLocks noGrp="1"/>
          </p:cNvSpPr>
          <p:nvPr>
            <p:ph type="sldNum" sz="quarter" idx="10"/>
          </p:nvPr>
        </p:nvSpPr>
        <p:spPr/>
        <p:txBody>
          <a:bodyPr/>
          <a:lstStyle>
            <a:lvl1pPr>
              <a:defRPr/>
            </a:lvl1pPr>
          </a:lstStyle>
          <a:p>
            <a:pPr>
              <a:defRPr/>
            </a:pPr>
            <a:fld id="{97CCC5E9-F9D9-46F9-AA92-085E1A182B77}" type="slidenum">
              <a:rPr lang="en-GB"/>
              <a:pPr>
                <a:defRPr/>
              </a:pPr>
              <a:t>‹nr.›</a:t>
            </a:fld>
            <a:endParaRPr lang="en-GB"/>
          </a:p>
        </p:txBody>
      </p:sp>
    </p:spTree>
    <p:extLst>
      <p:ext uri="{BB962C8B-B14F-4D97-AF65-F5344CB8AC3E}">
        <p14:creationId xmlns:p14="http://schemas.microsoft.com/office/powerpoint/2010/main" val="32614241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303000" y="6237291"/>
            <a:ext cx="535517"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0"/>
          </p:nvPr>
        </p:nvSpPr>
        <p:spPr>
          <a:xfrm>
            <a:off x="9385300" y="6275391"/>
            <a:ext cx="2844800" cy="365125"/>
          </a:xfrm>
        </p:spPr>
        <p:txBody>
          <a:bodyPr/>
          <a:lstStyle>
            <a:lvl1pPr>
              <a:defRPr/>
            </a:lvl1pPr>
          </a:lstStyle>
          <a:p>
            <a:pPr>
              <a:defRPr/>
            </a:pPr>
            <a:fld id="{5CA4004C-27EF-4568-8B56-98A8DEBD67C2}" type="slidenum">
              <a:rPr lang="en-US"/>
              <a:pPr>
                <a:defRPr/>
              </a:pPr>
              <a:t>‹nr.›</a:t>
            </a:fld>
            <a:endParaRPr lang="en-US"/>
          </a:p>
        </p:txBody>
      </p:sp>
    </p:spTree>
    <p:extLst>
      <p:ext uri="{BB962C8B-B14F-4D97-AF65-F5344CB8AC3E}">
        <p14:creationId xmlns:p14="http://schemas.microsoft.com/office/powerpoint/2010/main" val="20553681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094587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10" Type="http://schemas.openxmlformats.org/officeDocument/2006/relationships/image" Target="../media/image6.jpeg"/><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image" Target="../media/image6.jpeg"/><Relationship Id="rId5" Type="http://schemas.openxmlformats.org/officeDocument/2006/relationships/slideLayout" Target="../slideLayouts/slideLayout21.xml"/><Relationship Id="rId10" Type="http://schemas.openxmlformats.org/officeDocument/2006/relationships/image" Target="../media/image1.jpeg"/><Relationship Id="rId4" Type="http://schemas.openxmlformats.org/officeDocument/2006/relationships/slideLayout" Target="../slideLayouts/slideLayout20.xml"/><Relationship Id="rId9"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1029" name="TextBox 7"/>
          <p:cNvSpPr txBox="1">
            <a:spLocks noChangeArrowheads="1"/>
          </p:cNvSpPr>
          <p:nvPr userDrawn="1"/>
        </p:nvSpPr>
        <p:spPr bwMode="auto">
          <a:xfrm>
            <a:off x="612964" y="6485496"/>
            <a:ext cx="10379580" cy="369332"/>
          </a:xfrm>
          <a:prstGeom prst="rect">
            <a:avLst/>
          </a:prstGeom>
          <a:solidFill>
            <a:srgbClr val="0080B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endParaRPr lang="en-US"/>
          </a:p>
        </p:txBody>
      </p:sp>
      <p:sp>
        <p:nvSpPr>
          <p:cNvPr id="6" name="Slide Number Placeholder 5"/>
          <p:cNvSpPr>
            <a:spLocks noGrp="1"/>
          </p:cNvSpPr>
          <p:nvPr>
            <p:ph type="sldNum" sz="quarter" idx="4"/>
          </p:nvPr>
        </p:nvSpPr>
        <p:spPr>
          <a:xfrm>
            <a:off x="11125200" y="6489703"/>
            <a:ext cx="1001184" cy="365125"/>
          </a:xfrm>
          <a:prstGeom prst="rect">
            <a:avLst/>
          </a:prstGeom>
        </p:spPr>
        <p:txBody>
          <a:bodyPr vert="horz" lIns="91440" tIns="45720" rIns="91440" bIns="45720" rtlCol="0" anchor="ctr"/>
          <a:lstStyle>
            <a:lvl1pPr algn="r" fontAlgn="auto">
              <a:spcBef>
                <a:spcPts val="0"/>
              </a:spcBef>
              <a:spcAft>
                <a:spcPts val="0"/>
              </a:spcAft>
              <a:defRPr sz="1000">
                <a:solidFill>
                  <a:schemeClr val="bg1">
                    <a:lumMod val="50000"/>
                  </a:schemeClr>
                </a:solidFill>
                <a:latin typeface="+mn-lt"/>
                <a:cs typeface="+mn-cs"/>
              </a:defRPr>
            </a:lvl1pPr>
          </a:lstStyle>
          <a:p>
            <a:pPr>
              <a:defRPr/>
            </a:pPr>
            <a:fld id="{21B2A7D7-3B07-4F16-B17F-21A2F67651B8}" type="slidenum">
              <a:rPr lang="en-GB"/>
              <a:pPr>
                <a:defRPr/>
              </a:pPr>
              <a:t>‹nr.›</a:t>
            </a:fld>
            <a:endParaRPr lang="en-GB" dirty="0"/>
          </a:p>
        </p:txBody>
      </p:sp>
      <p:pic>
        <p:nvPicPr>
          <p:cNvPr id="7" name="Picture 6"/>
          <p:cNvPicPr>
            <a:picLocks noChangeAspect="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11125200" y="6486528"/>
            <a:ext cx="3683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97" r:id="rId1"/>
    <p:sldLayoutId id="2147483898" r:id="rId2"/>
    <p:sldLayoutId id="2147483899" r:id="rId3"/>
    <p:sldLayoutId id="2147483900" r:id="rId4"/>
    <p:sldLayoutId id="2147483901" r:id="rId5"/>
    <p:sldLayoutId id="2147483902" r:id="rId6"/>
    <p:sldLayoutId id="2147483903" r:id="rId7"/>
    <p:sldLayoutId id="2147483906" r:id="rId8"/>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l" rtl="0" fontAlgn="base">
        <a:spcBef>
          <a:spcPct val="0"/>
        </a:spcBef>
        <a:spcAft>
          <a:spcPct val="0"/>
        </a:spcAft>
        <a:defRPr sz="4400" b="1">
          <a:solidFill>
            <a:schemeClr val="tx1"/>
          </a:solidFill>
          <a:latin typeface="Calibri" pitchFamily="34" charset="0"/>
        </a:defRPr>
      </a:lvl6pPr>
      <a:lvl7pPr marL="914400" algn="l" rtl="0" fontAlgn="base">
        <a:spcBef>
          <a:spcPct val="0"/>
        </a:spcBef>
        <a:spcAft>
          <a:spcPct val="0"/>
        </a:spcAft>
        <a:defRPr sz="4400" b="1">
          <a:solidFill>
            <a:schemeClr val="tx1"/>
          </a:solidFill>
          <a:latin typeface="Calibri" pitchFamily="34" charset="0"/>
        </a:defRPr>
      </a:lvl7pPr>
      <a:lvl8pPr marL="1371600" algn="l" rtl="0" fontAlgn="base">
        <a:spcBef>
          <a:spcPct val="0"/>
        </a:spcBef>
        <a:spcAft>
          <a:spcPct val="0"/>
        </a:spcAft>
        <a:defRPr sz="4400" b="1">
          <a:solidFill>
            <a:schemeClr val="tx1"/>
          </a:solidFill>
          <a:latin typeface="Calibri" pitchFamily="34" charset="0"/>
        </a:defRPr>
      </a:lvl8pPr>
      <a:lvl9pPr marL="1828800" algn="l" rtl="0" fontAlgn="base">
        <a:spcBef>
          <a:spcPct val="0"/>
        </a:spcBef>
        <a:spcAft>
          <a:spcPct val="0"/>
        </a:spcAft>
        <a:defRPr sz="4400" b="1">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1029" name="TextBox 7"/>
          <p:cNvSpPr txBox="1">
            <a:spLocks noChangeArrowheads="1"/>
          </p:cNvSpPr>
          <p:nvPr userDrawn="1"/>
        </p:nvSpPr>
        <p:spPr bwMode="auto">
          <a:xfrm>
            <a:off x="609600" y="6488668"/>
            <a:ext cx="10079567" cy="369332"/>
          </a:xfrm>
          <a:prstGeom prst="rect">
            <a:avLst/>
          </a:prstGeom>
          <a:solidFill>
            <a:srgbClr val="C00000"/>
          </a:solidFill>
          <a:ln>
            <a:noFill/>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endParaRPr lang="en-US"/>
          </a:p>
        </p:txBody>
      </p:sp>
      <p:sp>
        <p:nvSpPr>
          <p:cNvPr id="6" name="Slide Number Placeholder 5"/>
          <p:cNvSpPr>
            <a:spLocks noGrp="1"/>
          </p:cNvSpPr>
          <p:nvPr>
            <p:ph type="sldNum" sz="quarter" idx="4"/>
          </p:nvPr>
        </p:nvSpPr>
        <p:spPr>
          <a:xfrm>
            <a:off x="11125200" y="6489703"/>
            <a:ext cx="1001184" cy="365125"/>
          </a:xfrm>
          <a:prstGeom prst="rect">
            <a:avLst/>
          </a:prstGeom>
        </p:spPr>
        <p:txBody>
          <a:bodyPr vert="horz" lIns="91440" tIns="45720" rIns="91440" bIns="45720" rtlCol="0" anchor="ctr"/>
          <a:lstStyle>
            <a:lvl1pPr algn="r" fontAlgn="auto">
              <a:spcBef>
                <a:spcPts val="0"/>
              </a:spcBef>
              <a:spcAft>
                <a:spcPts val="0"/>
              </a:spcAft>
              <a:defRPr sz="1000">
                <a:solidFill>
                  <a:schemeClr val="bg1">
                    <a:lumMod val="50000"/>
                  </a:schemeClr>
                </a:solidFill>
                <a:latin typeface="+mn-lt"/>
                <a:cs typeface="+mn-cs"/>
              </a:defRPr>
            </a:lvl1pPr>
          </a:lstStyle>
          <a:p>
            <a:pPr>
              <a:defRPr/>
            </a:pPr>
            <a:fld id="{21B2A7D7-3B07-4F16-B17F-21A2F67651B8}" type="slidenum">
              <a:rPr lang="en-GB"/>
              <a:pPr>
                <a:defRPr/>
              </a:pPr>
              <a:t>‹nr.›</a:t>
            </a:fld>
            <a:endParaRPr lang="en-GB" dirty="0"/>
          </a:p>
        </p:txBody>
      </p:sp>
      <p:pic>
        <p:nvPicPr>
          <p:cNvPr id="9" name="Picture 8"/>
          <p:cNvPicPr>
            <a:picLocks noChangeAspect="1"/>
          </p:cNvPicPr>
          <p:nvPr userDrawn="1"/>
        </p:nvPicPr>
        <p:blipFill rotWithShape="1">
          <a:blip r:embed="rId10" cstate="print">
            <a:extLst>
              <a:ext uri="{28A0092B-C50C-407E-A947-70E740481C1C}">
                <a14:useLocalDpi xmlns:a14="http://schemas.microsoft.com/office/drawing/2010/main" val="0"/>
              </a:ext>
            </a:extLst>
          </a:blip>
          <a:srcRect l="1178" t="856" r="84797" b="92911"/>
          <a:stretch/>
        </p:blipFill>
        <p:spPr>
          <a:xfrm>
            <a:off x="10776520" y="6488668"/>
            <a:ext cx="1080120" cy="360040"/>
          </a:xfrm>
          <a:prstGeom prst="rect">
            <a:avLst/>
          </a:prstGeom>
        </p:spPr>
      </p:pic>
    </p:spTree>
    <p:extLst>
      <p:ext uri="{BB962C8B-B14F-4D97-AF65-F5344CB8AC3E}">
        <p14:creationId xmlns:p14="http://schemas.microsoft.com/office/powerpoint/2010/main" val="1919623232"/>
      </p:ext>
    </p:extLst>
  </p:cSld>
  <p:clrMap bg1="lt1" tx1="dk1" bg2="lt2" tx2="dk2" accent1="accent1" accent2="accent2" accent3="accent3" accent4="accent4" accent5="accent5" accent6="accent6" hlink="hlink" folHlink="folHlink"/>
  <p:sldLayoutIdLst>
    <p:sldLayoutId id="2147483908" r:id="rId1"/>
    <p:sldLayoutId id="2147483909" r:id="rId2"/>
    <p:sldLayoutId id="2147483910" r:id="rId3"/>
    <p:sldLayoutId id="2147483911" r:id="rId4"/>
    <p:sldLayoutId id="2147483912" r:id="rId5"/>
    <p:sldLayoutId id="2147483913" r:id="rId6"/>
    <p:sldLayoutId id="2147483915" r:id="rId7"/>
    <p:sldLayoutId id="2147483925" r:id="rId8"/>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l" rtl="0" fontAlgn="base">
        <a:spcBef>
          <a:spcPct val="0"/>
        </a:spcBef>
        <a:spcAft>
          <a:spcPct val="0"/>
        </a:spcAft>
        <a:defRPr sz="4400" b="1">
          <a:solidFill>
            <a:schemeClr val="tx1"/>
          </a:solidFill>
          <a:latin typeface="Calibri" pitchFamily="34" charset="0"/>
        </a:defRPr>
      </a:lvl6pPr>
      <a:lvl7pPr marL="914400" algn="l" rtl="0" fontAlgn="base">
        <a:spcBef>
          <a:spcPct val="0"/>
        </a:spcBef>
        <a:spcAft>
          <a:spcPct val="0"/>
        </a:spcAft>
        <a:defRPr sz="4400" b="1">
          <a:solidFill>
            <a:schemeClr val="tx1"/>
          </a:solidFill>
          <a:latin typeface="Calibri" pitchFamily="34" charset="0"/>
        </a:defRPr>
      </a:lvl7pPr>
      <a:lvl8pPr marL="1371600" algn="l" rtl="0" fontAlgn="base">
        <a:spcBef>
          <a:spcPct val="0"/>
        </a:spcBef>
        <a:spcAft>
          <a:spcPct val="0"/>
        </a:spcAft>
        <a:defRPr sz="4400" b="1">
          <a:solidFill>
            <a:schemeClr val="tx1"/>
          </a:solidFill>
          <a:latin typeface="Calibri" pitchFamily="34" charset="0"/>
        </a:defRPr>
      </a:lvl8pPr>
      <a:lvl9pPr marL="1828800" algn="l" rtl="0" fontAlgn="base">
        <a:spcBef>
          <a:spcPct val="0"/>
        </a:spcBef>
        <a:spcAft>
          <a:spcPct val="0"/>
        </a:spcAft>
        <a:defRPr sz="4400" b="1">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endParaRPr lang="en-GB" altLang="en-US" dirty="0"/>
          </a:p>
        </p:txBody>
      </p:sp>
      <p:sp>
        <p:nvSpPr>
          <p:cNvPr id="1029" name="TextBox 7"/>
          <p:cNvSpPr txBox="1">
            <a:spLocks noChangeArrowheads="1"/>
          </p:cNvSpPr>
          <p:nvPr userDrawn="1"/>
        </p:nvSpPr>
        <p:spPr bwMode="auto">
          <a:xfrm>
            <a:off x="1199456" y="6489184"/>
            <a:ext cx="9793087" cy="369332"/>
          </a:xfrm>
          <a:prstGeom prst="rect">
            <a:avLst/>
          </a:prstGeom>
          <a:solidFill>
            <a:srgbClr val="0080B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endParaRPr lang="en-US"/>
          </a:p>
        </p:txBody>
      </p:sp>
      <p:sp>
        <p:nvSpPr>
          <p:cNvPr id="6" name="Slide Number Placeholder 5"/>
          <p:cNvSpPr>
            <a:spLocks noGrp="1"/>
          </p:cNvSpPr>
          <p:nvPr>
            <p:ph type="sldNum" sz="quarter" idx="4"/>
          </p:nvPr>
        </p:nvSpPr>
        <p:spPr>
          <a:xfrm>
            <a:off x="11125200" y="6489703"/>
            <a:ext cx="1001184" cy="365125"/>
          </a:xfrm>
          <a:prstGeom prst="rect">
            <a:avLst/>
          </a:prstGeom>
        </p:spPr>
        <p:txBody>
          <a:bodyPr vert="horz" lIns="91440" tIns="45720" rIns="91440" bIns="45720" rtlCol="0" anchor="ctr"/>
          <a:lstStyle>
            <a:lvl1pPr algn="r" fontAlgn="auto">
              <a:spcBef>
                <a:spcPts val="0"/>
              </a:spcBef>
              <a:spcAft>
                <a:spcPts val="0"/>
              </a:spcAft>
              <a:defRPr sz="1000">
                <a:solidFill>
                  <a:schemeClr val="bg1">
                    <a:lumMod val="50000"/>
                  </a:schemeClr>
                </a:solidFill>
                <a:latin typeface="+mn-lt"/>
                <a:cs typeface="+mn-cs"/>
              </a:defRPr>
            </a:lvl1pPr>
          </a:lstStyle>
          <a:p>
            <a:pPr>
              <a:defRPr/>
            </a:pPr>
            <a:fld id="{21B2A7D7-3B07-4F16-B17F-21A2F67651B8}" type="slidenum">
              <a:rPr lang="en-GB"/>
              <a:pPr>
                <a:defRPr/>
              </a:pPr>
              <a:t>‹nr.›</a:t>
            </a:fld>
            <a:endParaRPr lang="en-GB" dirty="0"/>
          </a:p>
        </p:txBody>
      </p:sp>
      <p:pic>
        <p:nvPicPr>
          <p:cNvPr id="9" name="Picture 6"/>
          <p:cNvPicPr>
            <a:picLocks noChangeAspect="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11125200" y="6489700"/>
            <a:ext cx="3683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userDrawn="1"/>
        </p:nvPicPr>
        <p:blipFill rotWithShape="1">
          <a:blip r:embed="rId11" cstate="print">
            <a:extLst>
              <a:ext uri="{28A0092B-C50C-407E-A947-70E740481C1C}">
                <a14:useLocalDpi xmlns:a14="http://schemas.microsoft.com/office/drawing/2010/main" val="0"/>
              </a:ext>
            </a:extLst>
          </a:blip>
          <a:srcRect l="1178" t="856" r="84797" b="92911"/>
          <a:stretch/>
        </p:blipFill>
        <p:spPr>
          <a:xfrm>
            <a:off x="24276" y="6486539"/>
            <a:ext cx="1080120" cy="360040"/>
          </a:xfrm>
          <a:prstGeom prst="rect">
            <a:avLst/>
          </a:prstGeom>
        </p:spPr>
      </p:pic>
    </p:spTree>
    <p:extLst>
      <p:ext uri="{BB962C8B-B14F-4D97-AF65-F5344CB8AC3E}">
        <p14:creationId xmlns:p14="http://schemas.microsoft.com/office/powerpoint/2010/main" val="2062554503"/>
      </p:ext>
    </p:extLst>
  </p:cSld>
  <p:clrMap bg1="lt1" tx1="dk1" bg2="lt2" tx2="dk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l" rtl="0" fontAlgn="base">
        <a:spcBef>
          <a:spcPct val="0"/>
        </a:spcBef>
        <a:spcAft>
          <a:spcPct val="0"/>
        </a:spcAft>
        <a:defRPr sz="4400" b="1">
          <a:solidFill>
            <a:schemeClr val="tx1"/>
          </a:solidFill>
          <a:latin typeface="Calibri" pitchFamily="34" charset="0"/>
        </a:defRPr>
      </a:lvl6pPr>
      <a:lvl7pPr marL="914400" algn="l" rtl="0" fontAlgn="base">
        <a:spcBef>
          <a:spcPct val="0"/>
        </a:spcBef>
        <a:spcAft>
          <a:spcPct val="0"/>
        </a:spcAft>
        <a:defRPr sz="4400" b="1">
          <a:solidFill>
            <a:schemeClr val="tx1"/>
          </a:solidFill>
          <a:latin typeface="Calibri" pitchFamily="34" charset="0"/>
        </a:defRPr>
      </a:lvl7pPr>
      <a:lvl8pPr marL="1371600" algn="l" rtl="0" fontAlgn="base">
        <a:spcBef>
          <a:spcPct val="0"/>
        </a:spcBef>
        <a:spcAft>
          <a:spcPct val="0"/>
        </a:spcAft>
        <a:defRPr sz="4400" b="1">
          <a:solidFill>
            <a:schemeClr val="tx1"/>
          </a:solidFill>
          <a:latin typeface="Calibri" pitchFamily="34" charset="0"/>
        </a:defRPr>
      </a:lvl8pPr>
      <a:lvl9pPr marL="1828800" algn="l" rtl="0" fontAlgn="base">
        <a:spcBef>
          <a:spcPct val="0"/>
        </a:spcBef>
        <a:spcAft>
          <a:spcPct val="0"/>
        </a:spcAft>
        <a:defRPr sz="4400" b="1">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10.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10.xml"/><Relationship Id="rId6" Type="http://schemas.openxmlformats.org/officeDocument/2006/relationships/image" Target="../media/image31.png"/><Relationship Id="rId11" Type="http://schemas.microsoft.com/office/2007/relationships/hdphoto" Target="../media/hdphoto1.wdp"/><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hyperlink" Target="https://www.ksz-bcss.fgov.be/nl/gegevensbescherming/algemene-verordening-gegevensbescherming" TargetMode="External"/><Relationship Id="rId2" Type="http://schemas.openxmlformats.org/officeDocument/2006/relationships/hyperlink" Target="https://www.ksz-bcss.fgov.be/nl/gegevensbescherming/praktisch/algemene-verordening-gegevensbescherming" TargetMode="External"/><Relationship Id="rId1" Type="http://schemas.openxmlformats.org/officeDocument/2006/relationships/slideLayout" Target="../slideLayouts/slideLayout10.xml"/><Relationship Id="rId4" Type="http://schemas.openxmlformats.org/officeDocument/2006/relationships/image" Target="../media/image3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0.xml"/><Relationship Id="rId4" Type="http://schemas.openxmlformats.org/officeDocument/2006/relationships/image" Target="../media/image41.png"/></Relationships>
</file>

<file path=ppt/slides/_rels/slide2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3" Type="http://schemas.openxmlformats.org/officeDocument/2006/relationships/hyperlink" Target="https://www.ehealth.fgov.be/nl/beroepsbeoefenaars-in-de-gezondheidszorg/diensten/beheer-van-de-ehealth-certificaten" TargetMode="External"/><Relationship Id="rId2" Type="http://schemas.openxmlformats.org/officeDocument/2006/relationships/notesSlide" Target="../notesSlides/notesSlide5.xml"/><Relationship Id="rId1" Type="http://schemas.openxmlformats.org/officeDocument/2006/relationships/slideLayout" Target="../slideLayouts/slideLayout10.xml"/><Relationship Id="rId5" Type="http://schemas.openxmlformats.org/officeDocument/2006/relationships/image" Target="../media/image45.png"/><Relationship Id="rId4" Type="http://schemas.openxmlformats.org/officeDocument/2006/relationships/hyperlink" Target="https://www.ehealth.fgov.be/ehealthplatform/nl/service-ehealth-certificaten"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www.ehealth.fgov.be/ehealthplatform/nl/service-i.am-identity-access-management" TargetMode="External"/><Relationship Id="rId2" Type="http://schemas.openxmlformats.org/officeDocument/2006/relationships/notesSlide" Target="../notesSlides/notesSlide6.xml"/><Relationship Id="rId1" Type="http://schemas.openxmlformats.org/officeDocument/2006/relationships/slideLayout" Target="../slideLayouts/slideLayout10.xml"/><Relationship Id="rId5" Type="http://schemas.openxmlformats.org/officeDocument/2006/relationships/image" Target="../media/image46.png"/><Relationship Id="rId4" Type="http://schemas.openxmlformats.org/officeDocument/2006/relationships/hyperlink" Target="https://www.ehealth.fgov.be/ehealthplatform/nl/service-iam-identity-access-management"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7.xml"/><Relationship Id="rId1" Type="http://schemas.openxmlformats.org/officeDocument/2006/relationships/slideLayout" Target="../slideLayouts/slideLayout10.xml"/><Relationship Id="rId5" Type="http://schemas.openxmlformats.org/officeDocument/2006/relationships/image" Target="../media/image48.png"/><Relationship Id="rId4" Type="http://schemas.openxmlformats.org/officeDocument/2006/relationships/image" Target="../media/image47.emf"/></Relationships>
</file>

<file path=ppt/slides/_rels/slide43.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49.emf"/><Relationship Id="rId1" Type="http://schemas.openxmlformats.org/officeDocument/2006/relationships/slideLayout" Target="../slideLayouts/slideLayout10.xml"/><Relationship Id="rId5" Type="http://schemas.openxmlformats.org/officeDocument/2006/relationships/image" Target="../media/image51.emf"/><Relationship Id="rId4" Type="http://schemas.openxmlformats.org/officeDocument/2006/relationships/image" Target="../media/image46.png"/></Relationships>
</file>

<file path=ppt/slides/_rels/slide44.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46.png"/></Relationships>
</file>

<file path=ppt/slides/_rels/slide45.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image" Target="../media/image46.png"/><Relationship Id="rId1" Type="http://schemas.openxmlformats.org/officeDocument/2006/relationships/slideLayout" Target="../slideLayouts/slideLayout10.xml"/></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50.emf"/><Relationship Id="rId1" Type="http://schemas.openxmlformats.org/officeDocument/2006/relationships/slideLayout" Target="../slideLayouts/slideLayout10.xml"/><Relationship Id="rId4" Type="http://schemas.openxmlformats.org/officeDocument/2006/relationships/image" Target="../media/image51.emf"/></Relationships>
</file>

<file path=ppt/slides/_rels/slide47.xml.rels><?xml version="1.0" encoding="UTF-8" standalone="yes"?>
<Relationships xmlns="http://schemas.openxmlformats.org/package/2006/relationships"><Relationship Id="rId8" Type="http://schemas.openxmlformats.org/officeDocument/2006/relationships/image" Target="../media/image57.emf"/><Relationship Id="rId13" Type="http://schemas.openxmlformats.org/officeDocument/2006/relationships/image" Target="../media/image62.emf"/><Relationship Id="rId18" Type="http://schemas.openxmlformats.org/officeDocument/2006/relationships/image" Target="../media/image67.emf"/><Relationship Id="rId26" Type="http://schemas.openxmlformats.org/officeDocument/2006/relationships/image" Target="../media/image75.emf"/><Relationship Id="rId3" Type="http://schemas.openxmlformats.org/officeDocument/2006/relationships/image" Target="../media/image52.emf"/><Relationship Id="rId21" Type="http://schemas.openxmlformats.org/officeDocument/2006/relationships/image" Target="../media/image70.emf"/><Relationship Id="rId7" Type="http://schemas.openxmlformats.org/officeDocument/2006/relationships/image" Target="../media/image56.emf"/><Relationship Id="rId12" Type="http://schemas.openxmlformats.org/officeDocument/2006/relationships/image" Target="../media/image61.emf"/><Relationship Id="rId17" Type="http://schemas.openxmlformats.org/officeDocument/2006/relationships/image" Target="../media/image66.emf"/><Relationship Id="rId25" Type="http://schemas.openxmlformats.org/officeDocument/2006/relationships/image" Target="../media/image74.emf"/><Relationship Id="rId2" Type="http://schemas.openxmlformats.org/officeDocument/2006/relationships/notesSlide" Target="../notesSlides/notesSlide9.xml"/><Relationship Id="rId16" Type="http://schemas.openxmlformats.org/officeDocument/2006/relationships/image" Target="../media/image65.emf"/><Relationship Id="rId20" Type="http://schemas.openxmlformats.org/officeDocument/2006/relationships/image" Target="../media/image69.emf"/><Relationship Id="rId1" Type="http://schemas.openxmlformats.org/officeDocument/2006/relationships/slideLayout" Target="../slideLayouts/slideLayout10.xml"/><Relationship Id="rId6" Type="http://schemas.openxmlformats.org/officeDocument/2006/relationships/image" Target="../media/image55.emf"/><Relationship Id="rId11" Type="http://schemas.openxmlformats.org/officeDocument/2006/relationships/image" Target="../media/image60.emf"/><Relationship Id="rId24" Type="http://schemas.openxmlformats.org/officeDocument/2006/relationships/image" Target="../media/image73.emf"/><Relationship Id="rId5" Type="http://schemas.openxmlformats.org/officeDocument/2006/relationships/image" Target="../media/image54.emf"/><Relationship Id="rId15" Type="http://schemas.openxmlformats.org/officeDocument/2006/relationships/image" Target="../media/image64.png"/><Relationship Id="rId23" Type="http://schemas.openxmlformats.org/officeDocument/2006/relationships/image" Target="../media/image72.emf"/><Relationship Id="rId28" Type="http://schemas.openxmlformats.org/officeDocument/2006/relationships/image" Target="../media/image77.png"/><Relationship Id="rId10" Type="http://schemas.openxmlformats.org/officeDocument/2006/relationships/image" Target="../media/image59.emf"/><Relationship Id="rId19" Type="http://schemas.openxmlformats.org/officeDocument/2006/relationships/image" Target="../media/image68.emf"/><Relationship Id="rId4" Type="http://schemas.openxmlformats.org/officeDocument/2006/relationships/image" Target="../media/image53.emf"/><Relationship Id="rId9" Type="http://schemas.openxmlformats.org/officeDocument/2006/relationships/image" Target="../media/image58.emf"/><Relationship Id="rId14" Type="http://schemas.openxmlformats.org/officeDocument/2006/relationships/image" Target="../media/image63.emf"/><Relationship Id="rId22" Type="http://schemas.openxmlformats.org/officeDocument/2006/relationships/image" Target="../media/image71.emf"/><Relationship Id="rId27" Type="http://schemas.openxmlformats.org/officeDocument/2006/relationships/image" Target="../media/image76.emf"/></Relationships>
</file>

<file path=ppt/slides/_rels/slide48.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10.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50.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52.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4.xml.rels><?xml version="1.0" encoding="UTF-8" standalone="yes"?>
<Relationships xmlns="http://schemas.openxmlformats.org/package/2006/relationships"><Relationship Id="rId2" Type="http://schemas.openxmlformats.org/officeDocument/2006/relationships/hyperlink" Target="https://www.ehealth.fgov.be/ehealthplatform/nl/reglementen" TargetMode="External"/><Relationship Id="rId1" Type="http://schemas.openxmlformats.org/officeDocument/2006/relationships/slideLayout" Target="../slideLayouts/slideLayout1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7.xml.rels><?xml version="1.0" encoding="UTF-8" standalone="yes"?>
<Relationships xmlns="http://schemas.openxmlformats.org/package/2006/relationships"><Relationship Id="rId3" Type="http://schemas.openxmlformats.org/officeDocument/2006/relationships/hyperlink" Target="https://www.ehealth.fgov.be/ehealthplatform/nl/service-systeem-voor-end-to-endversleuteling" TargetMode="External"/><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image" Target="../media/image82.png"/></Relationships>
</file>

<file path=ppt/slides/_rels/slide58.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59.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60.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10.xml"/></Relationships>
</file>

<file path=ppt/slides/_rels/slide61.xml.rels><?xml version="1.0" encoding="UTF-8" standalone="yes"?>
<Relationships xmlns="http://schemas.openxmlformats.org/package/2006/relationships"><Relationship Id="rId3" Type="http://schemas.openxmlformats.org/officeDocument/2006/relationships/hyperlink" Target="https://www.ehealth.fgov.be/ehealthplatform/nl/elektronische-datering-timestamping" TargetMode="External"/><Relationship Id="rId2" Type="http://schemas.openxmlformats.org/officeDocument/2006/relationships/notesSlide" Target="../notesSlides/notesSlide16.xml"/><Relationship Id="rId1" Type="http://schemas.openxmlformats.org/officeDocument/2006/relationships/slideLayout" Target="../slideLayouts/slideLayout10.xml"/><Relationship Id="rId4" Type="http://schemas.openxmlformats.org/officeDocument/2006/relationships/image" Target="../media/image83.png"/></Relationships>
</file>

<file path=ppt/slides/_rels/slide62.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17.xml"/><Relationship Id="rId1" Type="http://schemas.openxmlformats.org/officeDocument/2006/relationships/slideLayout" Target="../slideLayouts/slideLayout10.xml"/><Relationship Id="rId5" Type="http://schemas.openxmlformats.org/officeDocument/2006/relationships/image" Target="../media/image83.png"/><Relationship Id="rId4" Type="http://schemas.openxmlformats.org/officeDocument/2006/relationships/image" Target="../media/image85.jpeg"/></Relationships>
</file>

<file path=ppt/slides/_rels/slide6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86.png"/><Relationship Id="rId1" Type="http://schemas.openxmlformats.org/officeDocument/2006/relationships/slideLayout" Target="../slideLayouts/slideLayout10.xml"/></Relationships>
</file>

<file path=ppt/slides/_rels/slide6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65.xml.rels><?xml version="1.0" encoding="UTF-8" standalone="yes"?>
<Relationships xmlns="http://schemas.openxmlformats.org/package/2006/relationships"><Relationship Id="rId3" Type="http://schemas.openxmlformats.org/officeDocument/2006/relationships/hyperlink" Target="https://www.ehealth.fgov.be/ehealthplatform/nl/verwijzingsrepertorium" TargetMode="External"/><Relationship Id="rId2" Type="http://schemas.openxmlformats.org/officeDocument/2006/relationships/notesSlide" Target="../notesSlides/notesSlide19.xml"/><Relationship Id="rId1" Type="http://schemas.openxmlformats.org/officeDocument/2006/relationships/slideLayout" Target="../slideLayouts/slideLayout10.xml"/><Relationship Id="rId4" Type="http://schemas.openxmlformats.org/officeDocument/2006/relationships/image" Target="../media/image87.png"/></Relationships>
</file>

<file path=ppt/slides/_rels/slide66.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20.xml"/><Relationship Id="rId1" Type="http://schemas.openxmlformats.org/officeDocument/2006/relationships/slideLayout" Target="../slideLayouts/slideLayout10.xml"/><Relationship Id="rId5" Type="http://schemas.openxmlformats.org/officeDocument/2006/relationships/image" Target="../media/image89.png"/><Relationship Id="rId4" Type="http://schemas.openxmlformats.org/officeDocument/2006/relationships/image" Target="../media/image87.png"/></Relationships>
</file>

<file path=ppt/slides/_rels/slide67.xml.rels><?xml version="1.0" encoding="UTF-8" standalone="yes"?>
<Relationships xmlns="http://schemas.openxmlformats.org/package/2006/relationships"><Relationship Id="rId8" Type="http://schemas.openxmlformats.org/officeDocument/2006/relationships/image" Target="../media/image95.png"/><Relationship Id="rId3" Type="http://schemas.openxmlformats.org/officeDocument/2006/relationships/image" Target="../media/image90.png"/><Relationship Id="rId7" Type="http://schemas.openxmlformats.org/officeDocument/2006/relationships/image" Target="../media/image94.png"/><Relationship Id="rId2" Type="http://schemas.openxmlformats.org/officeDocument/2006/relationships/notesSlide" Target="../notesSlides/notesSlide21.xml"/><Relationship Id="rId1" Type="http://schemas.openxmlformats.org/officeDocument/2006/relationships/slideLayout" Target="../slideLayouts/slideLayout10.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 Id="rId9" Type="http://schemas.openxmlformats.org/officeDocument/2006/relationships/image" Target="../media/image87.png"/></Relationships>
</file>

<file path=ppt/slides/_rels/slide68.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image" Target="../media/image96.jpeg"/><Relationship Id="rId7" Type="http://schemas.openxmlformats.org/officeDocument/2006/relationships/image" Target="../media/image90.png"/><Relationship Id="rId2" Type="http://schemas.openxmlformats.org/officeDocument/2006/relationships/notesSlide" Target="../notesSlides/notesSlide22.xml"/><Relationship Id="rId1" Type="http://schemas.openxmlformats.org/officeDocument/2006/relationships/slideLayout" Target="../slideLayouts/slideLayout10.xml"/><Relationship Id="rId6" Type="http://schemas.openxmlformats.org/officeDocument/2006/relationships/image" Target="../media/image99.png"/><Relationship Id="rId5" Type="http://schemas.openxmlformats.org/officeDocument/2006/relationships/image" Target="../media/image98.png"/><Relationship Id="rId10" Type="http://schemas.openxmlformats.org/officeDocument/2006/relationships/image" Target="../media/image87.png"/><Relationship Id="rId4" Type="http://schemas.openxmlformats.org/officeDocument/2006/relationships/image" Target="../media/image97.png"/><Relationship Id="rId9" Type="http://schemas.openxmlformats.org/officeDocument/2006/relationships/image" Target="../media/image95.png"/></Relationships>
</file>

<file path=ppt/slides/_rels/slide69.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10.xml"/></Relationships>
</file>

<file path=ppt/slides/_rels/slide70.xml.rels><?xml version="1.0" encoding="UTF-8" standalone="yes"?>
<Relationships xmlns="http://schemas.openxmlformats.org/package/2006/relationships"><Relationship Id="rId3" Type="http://schemas.openxmlformats.org/officeDocument/2006/relationships/hyperlink" Target="https://www.ehealth.fgov.be/ehealthplatform/nl/beveiligde-elektronische-brievenbus" TargetMode="External"/><Relationship Id="rId2" Type="http://schemas.openxmlformats.org/officeDocument/2006/relationships/notesSlide" Target="../notesSlides/notesSlide23.xml"/><Relationship Id="rId1" Type="http://schemas.openxmlformats.org/officeDocument/2006/relationships/slideLayout" Target="../slideLayouts/slideLayout10.xml"/><Relationship Id="rId4" Type="http://schemas.openxmlformats.org/officeDocument/2006/relationships/image" Target="../media/image101.png"/></Relationships>
</file>

<file path=ppt/slides/_rels/slide71.xml.rels><?xml version="1.0" encoding="UTF-8" standalone="yes"?>
<Relationships xmlns="http://schemas.openxmlformats.org/package/2006/relationships"><Relationship Id="rId3" Type="http://schemas.openxmlformats.org/officeDocument/2006/relationships/hyperlink" Target="http://www.status.ehealth.fgov.be/" TargetMode="External"/><Relationship Id="rId2" Type="http://schemas.openxmlformats.org/officeDocument/2006/relationships/notesSlide" Target="../notesSlides/notesSlide24.xml"/><Relationship Id="rId1" Type="http://schemas.openxmlformats.org/officeDocument/2006/relationships/slideLayout" Target="../slideLayouts/slideLayout10.xml"/><Relationship Id="rId5" Type="http://schemas.openxmlformats.org/officeDocument/2006/relationships/image" Target="../media/image103.png"/><Relationship Id="rId4" Type="http://schemas.openxmlformats.org/officeDocument/2006/relationships/image" Target="../media/image102.png"/></Relationships>
</file>

<file path=ppt/slides/_rels/slide72.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hyperlink" Target="https://www.status.ehealth.fgov.be/" TargetMode="External"/><Relationship Id="rId1" Type="http://schemas.openxmlformats.org/officeDocument/2006/relationships/slideLayout" Target="../slideLayouts/slideLayout10.xml"/></Relationships>
</file>

<file path=ppt/slides/_rels/slide73.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0.xml"/><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1523492" y="2247007"/>
            <a:ext cx="9145016" cy="1470025"/>
          </a:xfrm>
        </p:spPr>
        <p:txBody>
          <a:bodyPr/>
          <a:lstStyle/>
          <a:p>
            <a:pPr eaLnBrk="1" hangingPunct="1"/>
            <a:r>
              <a:rPr lang="en-GB" dirty="0"/>
              <a:t>A testimony on the implementation of information security and data protection in data exchange in the Belgian health sector </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789" r="83862" b="92911"/>
          <a:stretch/>
        </p:blipFill>
        <p:spPr>
          <a:xfrm>
            <a:off x="7608168" y="69191"/>
            <a:ext cx="4320480" cy="1264966"/>
          </a:xfrm>
          <a:prstGeom prst="rect">
            <a:avLst/>
          </a:prstGeom>
        </p:spPr>
      </p:pic>
    </p:spTree>
    <p:extLst>
      <p:ext uri="{BB962C8B-B14F-4D97-AF65-F5344CB8AC3E}">
        <p14:creationId xmlns:p14="http://schemas.microsoft.com/office/powerpoint/2010/main" val="8720046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Outline</a:t>
            </a:r>
          </a:p>
        </p:txBody>
      </p:sp>
      <p:sp>
        <p:nvSpPr>
          <p:cNvPr id="7" name="Content Placeholder 6"/>
          <p:cNvSpPr>
            <a:spLocks noGrp="1"/>
          </p:cNvSpPr>
          <p:nvPr>
            <p:ph idx="1"/>
          </p:nvPr>
        </p:nvSpPr>
        <p:spPr/>
        <p:txBody>
          <a:bodyPr>
            <a:normAutofit lnSpcReduction="10000"/>
          </a:bodyPr>
          <a:lstStyle/>
          <a:p>
            <a:r>
              <a:rPr lang="en-GB" dirty="0"/>
              <a:t>Context</a:t>
            </a:r>
          </a:p>
          <a:p>
            <a:r>
              <a:rPr lang="en-GB" dirty="0"/>
              <a:t>Holistic vision on information security and data protection</a:t>
            </a:r>
          </a:p>
          <a:p>
            <a:r>
              <a:rPr lang="en-GB" dirty="0"/>
              <a:t>Some concrete measures</a:t>
            </a:r>
          </a:p>
          <a:p>
            <a:pPr lvl="1"/>
            <a:r>
              <a:rPr lang="en-GB" dirty="0"/>
              <a:t>structural and institutional measures</a:t>
            </a:r>
          </a:p>
          <a:p>
            <a:pPr lvl="2"/>
            <a:r>
              <a:rPr lang="en-GB" dirty="0"/>
              <a:t>overview</a:t>
            </a:r>
          </a:p>
          <a:p>
            <a:pPr lvl="2"/>
            <a:r>
              <a:rPr lang="en-GB" dirty="0"/>
              <a:t>Information Security Committee</a:t>
            </a:r>
          </a:p>
          <a:p>
            <a:pPr lvl="1"/>
            <a:r>
              <a:rPr lang="en-GB" dirty="0"/>
              <a:t>organizational measures</a:t>
            </a:r>
          </a:p>
          <a:p>
            <a:pPr lvl="2"/>
            <a:r>
              <a:rPr lang="en-GB" dirty="0"/>
              <a:t>Information Security Department and DPO</a:t>
            </a:r>
          </a:p>
          <a:p>
            <a:pPr lvl="2"/>
            <a:r>
              <a:rPr lang="en-GB" dirty="0"/>
              <a:t>minimal information security standards</a:t>
            </a:r>
          </a:p>
          <a:p>
            <a:pPr lvl="2"/>
            <a:r>
              <a:rPr lang="en-GB" dirty="0"/>
              <a:t>Data Protection Impact Assessment (DPIA)</a:t>
            </a:r>
          </a:p>
          <a:p>
            <a:pPr lvl="2"/>
            <a:r>
              <a:rPr lang="en-GB" dirty="0"/>
              <a:t>unique file</a:t>
            </a:r>
          </a:p>
          <a:p>
            <a:pPr lvl="1"/>
            <a:r>
              <a:rPr lang="en-GB" dirty="0"/>
              <a:t>technical measures, </a:t>
            </a:r>
            <a:r>
              <a:rPr lang="en-GB" dirty="0" err="1"/>
              <a:t>eg</a:t>
            </a:r>
            <a:endParaRPr lang="en-GB" dirty="0"/>
          </a:p>
          <a:p>
            <a:pPr lvl="2"/>
            <a:r>
              <a:rPr lang="en-GB" dirty="0"/>
              <a:t>integrated user and access management (UAM)</a:t>
            </a:r>
          </a:p>
          <a:p>
            <a:pPr lvl="2"/>
            <a:r>
              <a:rPr lang="en-GB" dirty="0"/>
              <a:t>circles of trust</a:t>
            </a:r>
          </a:p>
          <a:p>
            <a:r>
              <a:rPr lang="en-GB" dirty="0"/>
              <a:t>Conclusion</a:t>
            </a:r>
          </a:p>
        </p:txBody>
      </p:sp>
      <p:sp>
        <p:nvSpPr>
          <p:cNvPr id="3" name="Slide Number Placeholder 2">
            <a:extLst>
              <a:ext uri="{FF2B5EF4-FFF2-40B4-BE49-F238E27FC236}">
                <a16:creationId xmlns:a16="http://schemas.microsoft.com/office/drawing/2014/main" id="{71DEB713-42D1-484C-ABC6-1274ABF5A171}"/>
              </a:ext>
            </a:extLst>
          </p:cNvPr>
          <p:cNvSpPr>
            <a:spLocks noGrp="1"/>
          </p:cNvSpPr>
          <p:nvPr>
            <p:ph type="sldNum" sz="quarter" idx="10"/>
          </p:nvPr>
        </p:nvSpPr>
        <p:spPr/>
        <p:txBody>
          <a:bodyPr/>
          <a:lstStyle/>
          <a:p>
            <a:pPr>
              <a:defRPr/>
            </a:pPr>
            <a:fld id="{84AEDDD6-2727-439E-A96F-E9FD4CA77376}" type="slidenum">
              <a:rPr lang="en-GB" smtClean="0"/>
              <a:pPr>
                <a:defRPr/>
              </a:pPr>
              <a:t>2</a:t>
            </a:fld>
            <a:endParaRPr lang="en-GB" dirty="0"/>
          </a:p>
        </p:txBody>
      </p:sp>
    </p:spTree>
    <p:extLst>
      <p:ext uri="{BB962C8B-B14F-4D97-AF65-F5344CB8AC3E}">
        <p14:creationId xmlns:p14="http://schemas.microsoft.com/office/powerpoint/2010/main" val="36101389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en-GB" noProof="0"/>
              <a:t>Context</a:t>
            </a:r>
          </a:p>
        </p:txBody>
      </p:sp>
      <p:sp>
        <p:nvSpPr>
          <p:cNvPr id="3" name="Tijdelijke aanduiding voor inhoud 2"/>
          <p:cNvSpPr>
            <a:spLocks noGrp="1"/>
          </p:cNvSpPr>
          <p:nvPr>
            <p:ph idx="1"/>
          </p:nvPr>
        </p:nvSpPr>
        <p:spPr/>
        <p:txBody>
          <a:bodyPr/>
          <a:lstStyle/>
          <a:p>
            <a:r>
              <a:rPr lang="en-GB" noProof="0" dirty="0"/>
              <a:t>Stakeholders of the Belgian health sector</a:t>
            </a:r>
          </a:p>
          <a:p>
            <a:pPr lvl="1"/>
            <a:r>
              <a:rPr lang="en-GB" noProof="0" dirty="0"/>
              <a:t>&gt; </a:t>
            </a:r>
            <a:r>
              <a:rPr lang="en-GB" dirty="0"/>
              <a:t>11.764.000</a:t>
            </a:r>
            <a:r>
              <a:rPr lang="en-GB" noProof="0" dirty="0"/>
              <a:t> citizens</a:t>
            </a:r>
          </a:p>
          <a:p>
            <a:pPr lvl="1"/>
            <a:r>
              <a:rPr lang="en-GB" noProof="0" dirty="0"/>
              <a:t>&gt; 100.000 healthcare providers (physicians, dentists, clinical labs, pharmacists, physiotherapists, home nurses, …)</a:t>
            </a:r>
          </a:p>
          <a:p>
            <a:pPr lvl="1"/>
            <a:r>
              <a:rPr lang="en-GB" noProof="0" dirty="0"/>
              <a:t>&gt; 300 healthcare institutions (hospitals, rest and care homes, …)</a:t>
            </a:r>
          </a:p>
          <a:p>
            <a:pPr lvl="1"/>
            <a:r>
              <a:rPr lang="en-GB" noProof="0" dirty="0"/>
              <a:t>sickness funds</a:t>
            </a:r>
          </a:p>
          <a:p>
            <a:pPr lvl="1"/>
            <a:r>
              <a:rPr lang="en-GB" noProof="0" dirty="0"/>
              <a:t>public institutions</a:t>
            </a:r>
          </a:p>
          <a:p>
            <a:pPr lvl="2"/>
            <a:r>
              <a:rPr lang="en-GB" noProof="0" dirty="0"/>
              <a:t>federal level (Ministry of Public Health, National Institute for Health and Disability Insurance (RIZIV - INAMI), Federal Agency for Medicines and Health Products, …)</a:t>
            </a:r>
          </a:p>
          <a:p>
            <a:pPr lvl="2"/>
            <a:r>
              <a:rPr lang="en-GB" noProof="0" dirty="0"/>
              <a:t>regional level</a:t>
            </a:r>
          </a:p>
          <a:p>
            <a:pPr lvl="1"/>
            <a:endParaRPr lang="en-GB" dirty="0"/>
          </a:p>
          <a:p>
            <a:pPr lvl="1"/>
            <a:endParaRPr lang="nl-BE" dirty="0"/>
          </a:p>
        </p:txBody>
      </p:sp>
      <p:sp>
        <p:nvSpPr>
          <p:cNvPr id="5" name="Slide Number Placeholder 4">
            <a:extLst>
              <a:ext uri="{FF2B5EF4-FFF2-40B4-BE49-F238E27FC236}">
                <a16:creationId xmlns:a16="http://schemas.microsoft.com/office/drawing/2014/main" id="{6D252D6F-1C67-4B46-A669-46D8DAFBBA7B}"/>
              </a:ext>
            </a:extLst>
          </p:cNvPr>
          <p:cNvSpPr>
            <a:spLocks noGrp="1"/>
          </p:cNvSpPr>
          <p:nvPr>
            <p:ph type="sldNum" sz="quarter" idx="10"/>
          </p:nvPr>
        </p:nvSpPr>
        <p:spPr/>
        <p:txBody>
          <a:bodyPr/>
          <a:lstStyle/>
          <a:p>
            <a:pPr>
              <a:defRPr/>
            </a:pPr>
            <a:fld id="{84AEDDD6-2727-439E-A96F-E9FD4CA77376}" type="slidenum">
              <a:rPr lang="en-GB" smtClean="0"/>
              <a:pPr>
                <a:defRPr/>
              </a:pPr>
              <a:t>3</a:t>
            </a:fld>
            <a:endParaRPr lang="en-GB" dirty="0"/>
          </a:p>
        </p:txBody>
      </p:sp>
    </p:spTree>
    <p:extLst>
      <p:ext uri="{BB962C8B-B14F-4D97-AF65-F5344CB8AC3E}">
        <p14:creationId xmlns:p14="http://schemas.microsoft.com/office/powerpoint/2010/main" val="17341778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noProof="0"/>
              <a:t>Context – </a:t>
            </a:r>
            <a:r>
              <a:rPr lang="en-GB" noProof="0">
                <a:solidFill>
                  <a:srgbClr val="087670"/>
                </a:solidFill>
              </a:rPr>
              <a:t>eHealth</a:t>
            </a:r>
            <a:r>
              <a:rPr lang="en-GB" noProof="0"/>
              <a:t> platform</a:t>
            </a:r>
          </a:p>
        </p:txBody>
      </p:sp>
      <p:sp>
        <p:nvSpPr>
          <p:cNvPr id="4" name="Content Placeholder 3"/>
          <p:cNvSpPr>
            <a:spLocks noGrp="1"/>
          </p:cNvSpPr>
          <p:nvPr>
            <p:ph idx="1"/>
          </p:nvPr>
        </p:nvSpPr>
        <p:spPr/>
        <p:txBody>
          <a:bodyPr/>
          <a:lstStyle/>
          <a:p>
            <a:r>
              <a:rPr lang="en-GB" noProof="0" dirty="0">
                <a:solidFill>
                  <a:srgbClr val="087670"/>
                </a:solidFill>
              </a:rPr>
              <a:t>eHealth</a:t>
            </a:r>
            <a:r>
              <a:rPr lang="en-GB" noProof="0" dirty="0"/>
              <a:t> platform is a public institution whose mission is </a:t>
            </a:r>
          </a:p>
          <a:p>
            <a:pPr lvl="1"/>
            <a:r>
              <a:rPr lang="en-GB" noProof="0" dirty="0"/>
              <a:t>to promote and support a well-organised, electronic information exchange among all actors in the (health) care sector</a:t>
            </a:r>
          </a:p>
          <a:p>
            <a:pPr lvl="1"/>
            <a:r>
              <a:rPr lang="en-GB" noProof="0" dirty="0"/>
              <a:t>with necessary guarantees related to</a:t>
            </a:r>
          </a:p>
          <a:p>
            <a:pPr lvl="2"/>
            <a:r>
              <a:rPr lang="en-GB" noProof="0" dirty="0"/>
              <a:t>information security</a:t>
            </a:r>
          </a:p>
          <a:p>
            <a:pPr lvl="2"/>
            <a:r>
              <a:rPr lang="en-GB" noProof="0" dirty="0"/>
              <a:t>protection of the personal data of the patients and the healthcare providers</a:t>
            </a:r>
          </a:p>
          <a:p>
            <a:pPr lvl="2"/>
            <a:r>
              <a:rPr lang="en-GB" noProof="0" dirty="0"/>
              <a:t>professional secrecy</a:t>
            </a:r>
          </a:p>
          <a:p>
            <a:endParaRPr lang="en-GB" noProof="0" dirty="0"/>
          </a:p>
          <a:p>
            <a:r>
              <a:rPr lang="en-GB" noProof="0" dirty="0"/>
              <a:t>By doing this, the </a:t>
            </a:r>
            <a:r>
              <a:rPr lang="en-GB" noProof="0" dirty="0">
                <a:solidFill>
                  <a:srgbClr val="087670"/>
                </a:solidFill>
              </a:rPr>
              <a:t>eHealth</a:t>
            </a:r>
            <a:r>
              <a:rPr lang="en-GB" noProof="0" dirty="0"/>
              <a:t> platform</a:t>
            </a:r>
          </a:p>
          <a:p>
            <a:pPr lvl="1"/>
            <a:r>
              <a:rPr lang="en-GB" noProof="0" dirty="0"/>
              <a:t>optimises the quality and continuity of healthcare provision</a:t>
            </a:r>
          </a:p>
          <a:p>
            <a:pPr lvl="1"/>
            <a:r>
              <a:rPr lang="en-GB" noProof="0" dirty="0"/>
              <a:t>optimises patient safety</a:t>
            </a:r>
          </a:p>
          <a:p>
            <a:pPr lvl="1"/>
            <a:r>
              <a:rPr lang="en-GB" noProof="0" dirty="0"/>
              <a:t>simplifies the administrative formalities for all (health) care actors</a:t>
            </a:r>
          </a:p>
          <a:p>
            <a:pPr lvl="1"/>
            <a:r>
              <a:rPr lang="en-GB" noProof="0" dirty="0"/>
              <a:t>(pro-)actively supports healthcare policy making and evaluation</a:t>
            </a:r>
          </a:p>
        </p:txBody>
      </p:sp>
      <p:sp>
        <p:nvSpPr>
          <p:cNvPr id="2" name="Slide Number Placeholder 1">
            <a:extLst>
              <a:ext uri="{FF2B5EF4-FFF2-40B4-BE49-F238E27FC236}">
                <a16:creationId xmlns:a16="http://schemas.microsoft.com/office/drawing/2014/main" id="{A8A215C7-099F-40FF-9D92-A3A78D0E0AE9}"/>
              </a:ext>
            </a:extLst>
          </p:cNvPr>
          <p:cNvSpPr>
            <a:spLocks noGrp="1"/>
          </p:cNvSpPr>
          <p:nvPr>
            <p:ph type="sldNum" sz="quarter" idx="10"/>
          </p:nvPr>
        </p:nvSpPr>
        <p:spPr/>
        <p:txBody>
          <a:bodyPr/>
          <a:lstStyle/>
          <a:p>
            <a:pPr>
              <a:defRPr/>
            </a:pPr>
            <a:fld id="{84AEDDD6-2727-439E-A96F-E9FD4CA77376}" type="slidenum">
              <a:rPr lang="en-GB" smtClean="0"/>
              <a:pPr>
                <a:defRPr/>
              </a:pPr>
              <a:t>4</a:t>
            </a:fld>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Context – </a:t>
            </a:r>
            <a:r>
              <a:rPr lang="en-GB">
                <a:solidFill>
                  <a:srgbClr val="087670"/>
                </a:solidFill>
              </a:rPr>
              <a:t>eHealth</a:t>
            </a:r>
            <a:r>
              <a:rPr lang="en-GB"/>
              <a:t> platform: 10 tasks</a:t>
            </a:r>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GB" dirty="0"/>
              <a:t>Developing a vision and of a strategy regarding </a:t>
            </a:r>
            <a:r>
              <a:rPr lang="en-GB" dirty="0">
                <a:solidFill>
                  <a:srgbClr val="087670"/>
                </a:solidFill>
                <a:sym typeface="Arial" charset="0"/>
              </a:rPr>
              <a:t>eHealth</a:t>
            </a:r>
            <a:r>
              <a:rPr lang="en-GB" dirty="0"/>
              <a:t> </a:t>
            </a:r>
          </a:p>
          <a:p>
            <a:pPr marL="457200" indent="-457200">
              <a:buFont typeface="+mj-lt"/>
              <a:buAutoNum type="arabicPeriod"/>
            </a:pPr>
            <a:endParaRPr lang="en-GB" dirty="0"/>
          </a:p>
          <a:p>
            <a:pPr marL="457200" indent="-457200">
              <a:buFont typeface="+mj-lt"/>
              <a:buAutoNum type="arabicPeriod"/>
            </a:pPr>
            <a:r>
              <a:rPr lang="en-GB" dirty="0"/>
              <a:t>Being the motor of the necessary changes for the implementation of the vision and the strategy regarding </a:t>
            </a:r>
            <a:r>
              <a:rPr lang="en-GB" dirty="0">
                <a:solidFill>
                  <a:srgbClr val="087670"/>
                </a:solidFill>
                <a:sym typeface="Arial" charset="0"/>
              </a:rPr>
              <a:t>eHealth</a:t>
            </a:r>
          </a:p>
          <a:p>
            <a:pPr marL="457200" indent="-457200">
              <a:buFont typeface="+mj-lt"/>
              <a:buAutoNum type="arabicPeriod"/>
            </a:pPr>
            <a:endParaRPr lang="en-GB" dirty="0"/>
          </a:p>
          <a:p>
            <a:pPr marL="457200" indent="-457200">
              <a:buFont typeface="+mj-lt"/>
              <a:buAutoNum type="arabicPeriod"/>
            </a:pPr>
            <a:r>
              <a:rPr lang="en-GB" dirty="0"/>
              <a:t>Organizing the cooperation between all governmental institutions charged with the coordination of electronic service provision </a:t>
            </a:r>
          </a:p>
          <a:p>
            <a:pPr marL="457200" indent="-457200">
              <a:buFont typeface="+mj-lt"/>
              <a:buAutoNum type="arabicPeriod"/>
            </a:pPr>
            <a:endParaRPr lang="en-GB" dirty="0"/>
          </a:p>
          <a:p>
            <a:pPr marL="457200" indent="-457200">
              <a:buFont typeface="+mj-lt"/>
              <a:buAutoNum type="arabicPeriod"/>
            </a:pPr>
            <a:r>
              <a:rPr lang="en-GB" dirty="0"/>
              <a:t>Determining functional and technical norms, standards, specifications and basic architecture with regard to </a:t>
            </a:r>
            <a:r>
              <a:rPr lang="en-GB" dirty="0">
                <a:solidFill>
                  <a:srgbClr val="087670"/>
                </a:solidFill>
                <a:sym typeface="Arial" charset="0"/>
              </a:rPr>
              <a:t>eHealth</a:t>
            </a:r>
          </a:p>
          <a:p>
            <a:pPr marL="457200" indent="-457200">
              <a:buFont typeface="+mj-lt"/>
              <a:buAutoNum type="arabicPeriod"/>
            </a:pPr>
            <a:endParaRPr lang="en-GB" dirty="0"/>
          </a:p>
          <a:p>
            <a:pPr marL="457200" indent="-457200">
              <a:buFont typeface="+mj-lt"/>
              <a:buAutoNum type="arabicPeriod"/>
            </a:pPr>
            <a:r>
              <a:rPr lang="en-GB" dirty="0"/>
              <a:t>Registering software for the management of electronic patient files</a:t>
            </a:r>
          </a:p>
        </p:txBody>
      </p:sp>
      <p:sp>
        <p:nvSpPr>
          <p:cNvPr id="4" name="Slide Number Placeholder 3">
            <a:extLst>
              <a:ext uri="{FF2B5EF4-FFF2-40B4-BE49-F238E27FC236}">
                <a16:creationId xmlns:a16="http://schemas.microsoft.com/office/drawing/2014/main" id="{335B3B69-A9CE-4E23-AA29-8F0C44A7FF58}"/>
              </a:ext>
            </a:extLst>
          </p:cNvPr>
          <p:cNvSpPr>
            <a:spLocks noGrp="1"/>
          </p:cNvSpPr>
          <p:nvPr>
            <p:ph type="sldNum" sz="quarter" idx="10"/>
          </p:nvPr>
        </p:nvSpPr>
        <p:spPr/>
        <p:txBody>
          <a:bodyPr/>
          <a:lstStyle/>
          <a:p>
            <a:pPr>
              <a:defRPr/>
            </a:pPr>
            <a:fld id="{84AEDDD6-2727-439E-A96F-E9FD4CA77376}" type="slidenum">
              <a:rPr lang="en-GB" smtClean="0"/>
              <a:pPr>
                <a:defRPr/>
              </a:pPr>
              <a:t>5</a:t>
            </a:fld>
            <a:endParaRPr lang="en-GB" dirty="0"/>
          </a:p>
        </p:txBody>
      </p:sp>
    </p:spTree>
    <p:extLst>
      <p:ext uri="{BB962C8B-B14F-4D97-AF65-F5344CB8AC3E}">
        <p14:creationId xmlns:p14="http://schemas.microsoft.com/office/powerpoint/2010/main" val="24398679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a:t>Context – </a:t>
            </a:r>
            <a:r>
              <a:rPr lang="en-GB">
                <a:solidFill>
                  <a:srgbClr val="087670"/>
                </a:solidFill>
              </a:rPr>
              <a:t>eHealth</a:t>
            </a:r>
            <a:r>
              <a:rPr lang="en-GB"/>
              <a:t> platform: 10 tasks</a:t>
            </a:r>
          </a:p>
        </p:txBody>
      </p:sp>
      <p:sp>
        <p:nvSpPr>
          <p:cNvPr id="3" name="Tijdelijke aanduiding voor inhoud 2"/>
          <p:cNvSpPr>
            <a:spLocks noGrp="1"/>
          </p:cNvSpPr>
          <p:nvPr>
            <p:ph idx="1"/>
          </p:nvPr>
        </p:nvSpPr>
        <p:spPr/>
        <p:txBody>
          <a:bodyPr>
            <a:normAutofit lnSpcReduction="10000"/>
          </a:bodyPr>
          <a:lstStyle/>
          <a:p>
            <a:pPr marL="457200" indent="-457200">
              <a:buFont typeface="+mj-lt"/>
              <a:buAutoNum type="arabicPeriod" startAt="6"/>
            </a:pPr>
            <a:r>
              <a:rPr lang="en-GB" dirty="0"/>
              <a:t>Managing and coordinating the ICT aspects of information exchange with regard to electronic patient files and electronic care prescriptions</a:t>
            </a:r>
          </a:p>
          <a:p>
            <a:pPr marL="457200" indent="-457200">
              <a:buFont typeface="+mj-lt"/>
              <a:buAutoNum type="arabicPeriod" startAt="6"/>
            </a:pPr>
            <a:endParaRPr lang="en-GB" dirty="0"/>
          </a:p>
          <a:p>
            <a:pPr marL="457200" indent="-457200">
              <a:buFont typeface="+mj-lt"/>
              <a:buAutoNum type="arabicPeriod" startAt="6"/>
            </a:pPr>
            <a:r>
              <a:rPr lang="en-GB" dirty="0"/>
              <a:t>Conceiving, designing and managing a cooperation platform for secure information exchange with relevant basic services</a:t>
            </a:r>
          </a:p>
          <a:p>
            <a:pPr marL="457200" indent="-457200">
              <a:buFont typeface="+mj-lt"/>
              <a:buAutoNum type="arabicPeriod" startAt="6"/>
            </a:pPr>
            <a:endParaRPr lang="en-GB" dirty="0"/>
          </a:p>
          <a:p>
            <a:pPr marL="457200" indent="-457200">
              <a:buFont typeface="+mj-lt"/>
              <a:buAutoNum type="arabicPeriod" startAt="6"/>
            </a:pPr>
            <a:r>
              <a:rPr lang="en-GB" dirty="0"/>
              <a:t>Reaching agreements about division of tasks and about quality standards, and checking that the quality standards are being fulfilled</a:t>
            </a:r>
          </a:p>
          <a:p>
            <a:pPr marL="457200" indent="-457200">
              <a:buFont typeface="+mj-lt"/>
              <a:buAutoNum type="arabicPeriod" startAt="6"/>
            </a:pPr>
            <a:endParaRPr lang="en-GB" dirty="0"/>
          </a:p>
          <a:p>
            <a:pPr marL="457200" indent="-457200">
              <a:buFont typeface="+mj-lt"/>
              <a:buAutoNum type="arabicPeriod" startAt="6"/>
            </a:pPr>
            <a:r>
              <a:rPr lang="en-GB" dirty="0"/>
              <a:t>Acting as an independent trusted third party (TTP)  for the encoding and anonymization of personal information regarding health</a:t>
            </a:r>
          </a:p>
          <a:p>
            <a:pPr marL="457200" indent="-457200">
              <a:buFont typeface="+mj-lt"/>
              <a:buAutoNum type="arabicPeriod" startAt="6"/>
            </a:pPr>
            <a:endParaRPr lang="en-GB" dirty="0"/>
          </a:p>
          <a:p>
            <a:pPr marL="457200" indent="-457200">
              <a:buFont typeface="+mj-lt"/>
              <a:buAutoNum type="arabicPeriod" startAt="6"/>
            </a:pPr>
            <a:r>
              <a:rPr lang="en-GB" dirty="0"/>
              <a:t>Promoting and coordinating programmes and projects</a:t>
            </a:r>
          </a:p>
          <a:p>
            <a:endParaRPr lang="en-GB" altLang="en-US" dirty="0">
              <a:sym typeface="Arial" charset="0"/>
            </a:endParaRPr>
          </a:p>
          <a:p>
            <a:endParaRPr lang="nl-BE" dirty="0"/>
          </a:p>
        </p:txBody>
      </p:sp>
      <p:sp>
        <p:nvSpPr>
          <p:cNvPr id="5" name="Slide Number Placeholder 4">
            <a:extLst>
              <a:ext uri="{FF2B5EF4-FFF2-40B4-BE49-F238E27FC236}">
                <a16:creationId xmlns:a16="http://schemas.microsoft.com/office/drawing/2014/main" id="{CFE2E6BE-F21F-4ACA-8E60-7C6C7027D989}"/>
              </a:ext>
            </a:extLst>
          </p:cNvPr>
          <p:cNvSpPr>
            <a:spLocks noGrp="1"/>
          </p:cNvSpPr>
          <p:nvPr>
            <p:ph type="sldNum" sz="quarter" idx="10"/>
          </p:nvPr>
        </p:nvSpPr>
        <p:spPr/>
        <p:txBody>
          <a:bodyPr/>
          <a:lstStyle/>
          <a:p>
            <a:pPr>
              <a:defRPr/>
            </a:pPr>
            <a:fld id="{84AEDDD6-2727-439E-A96F-E9FD4CA77376}" type="slidenum">
              <a:rPr lang="en-GB" smtClean="0"/>
              <a:pPr>
                <a:defRPr/>
              </a:pPr>
              <a:t>6</a:t>
            </a:fld>
            <a:endParaRPr lang="en-GB" dirty="0"/>
          </a:p>
        </p:txBody>
      </p:sp>
    </p:spTree>
    <p:extLst>
      <p:ext uri="{BB962C8B-B14F-4D97-AF65-F5344CB8AC3E}">
        <p14:creationId xmlns:p14="http://schemas.microsoft.com/office/powerpoint/2010/main" val="8985926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Context – </a:t>
            </a:r>
            <a:r>
              <a:rPr lang="en-GB">
                <a:solidFill>
                  <a:srgbClr val="087670"/>
                </a:solidFill>
              </a:rPr>
              <a:t>eHealth</a:t>
            </a:r>
            <a:r>
              <a:rPr lang="en-GB"/>
              <a:t> platform: architecture</a:t>
            </a:r>
          </a:p>
        </p:txBody>
      </p:sp>
      <p:pic>
        <p:nvPicPr>
          <p:cNvPr id="80901" name="Picture 7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08813" y="5810253"/>
            <a:ext cx="4318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02" name="Oval 83"/>
          <p:cNvSpPr>
            <a:spLocks noChangeArrowheads="1"/>
          </p:cNvSpPr>
          <p:nvPr/>
        </p:nvSpPr>
        <p:spPr bwMode="auto">
          <a:xfrm>
            <a:off x="1998663" y="3857628"/>
            <a:ext cx="989012" cy="1414463"/>
          </a:xfrm>
          <a:prstGeom prst="ellipse">
            <a:avLst/>
          </a:prstGeom>
          <a:gradFill rotWithShape="1">
            <a:gsLst>
              <a:gs pos="0">
                <a:srgbClr val="475E76"/>
              </a:gs>
              <a:gs pos="50000">
                <a:srgbClr val="99CCFF"/>
              </a:gs>
              <a:gs pos="100000">
                <a:srgbClr val="475E7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endParaRPr lang="fr-FR" altLang="en-US" sz="2400" b="1" i="1">
              <a:solidFill>
                <a:srgbClr val="000000"/>
              </a:solidFill>
              <a:latin typeface="Calibri" pitchFamily="34" charset="0"/>
            </a:endParaRPr>
          </a:p>
        </p:txBody>
      </p:sp>
      <p:sp>
        <p:nvSpPr>
          <p:cNvPr id="80903" name="Oval 84"/>
          <p:cNvSpPr>
            <a:spLocks noChangeArrowheads="1"/>
          </p:cNvSpPr>
          <p:nvPr/>
        </p:nvSpPr>
        <p:spPr bwMode="auto">
          <a:xfrm>
            <a:off x="9359903" y="3851278"/>
            <a:ext cx="989013" cy="1414463"/>
          </a:xfrm>
          <a:prstGeom prst="ellipse">
            <a:avLst/>
          </a:prstGeom>
          <a:gradFill rotWithShape="1">
            <a:gsLst>
              <a:gs pos="0">
                <a:srgbClr val="475E76"/>
              </a:gs>
              <a:gs pos="50000">
                <a:srgbClr val="99CCFF"/>
              </a:gs>
              <a:gs pos="100000">
                <a:srgbClr val="475E7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GB" altLang="en-US">
              <a:solidFill>
                <a:srgbClr val="000000"/>
              </a:solidFill>
              <a:latin typeface="Calibri" pitchFamily="34" charset="0"/>
            </a:endParaRPr>
          </a:p>
        </p:txBody>
      </p:sp>
      <p:sp>
        <p:nvSpPr>
          <p:cNvPr id="79" name="Rectangle 85"/>
          <p:cNvSpPr>
            <a:spLocks noChangeArrowheads="1"/>
          </p:cNvSpPr>
          <p:nvPr/>
        </p:nvSpPr>
        <p:spPr bwMode="auto">
          <a:xfrm>
            <a:off x="2508253" y="3859216"/>
            <a:ext cx="7364413" cy="1412875"/>
          </a:xfrm>
          <a:prstGeom prst="rect">
            <a:avLst/>
          </a:prstGeom>
          <a:gradFill rotWithShape="1">
            <a:gsLst>
              <a:gs pos="0">
                <a:srgbClr val="99CCFF">
                  <a:gamma/>
                  <a:shade val="46275"/>
                  <a:invGamma/>
                </a:srgbClr>
              </a:gs>
              <a:gs pos="50000">
                <a:srgbClr val="99CCFF"/>
              </a:gs>
              <a:gs pos="100000">
                <a:srgbClr val="99CCFF">
                  <a:gamma/>
                  <a:shade val="46275"/>
                  <a:invGamma/>
                </a:srgbClr>
              </a:gs>
            </a:gsLst>
            <a:lin ang="5400000" scaled="1"/>
          </a:gradFill>
          <a:ln w="9525">
            <a:noFill/>
            <a:miter lim="800000"/>
            <a:headEnd/>
            <a:tailEnd/>
          </a:ln>
          <a:effectLst/>
        </p:spPr>
        <p:txBody>
          <a:bodyPr wrap="none" anchor="ctr"/>
          <a:lstStyle/>
          <a:p>
            <a:pPr algn="ctr" fontAlgn="auto">
              <a:spcBef>
                <a:spcPts val="0"/>
              </a:spcBef>
              <a:spcAft>
                <a:spcPts val="0"/>
              </a:spcAft>
              <a:defRPr/>
            </a:pPr>
            <a:endParaRPr lang="fr-BE" sz="2400" b="1" i="1">
              <a:solidFill>
                <a:srgbClr val="FFFFFF"/>
              </a:solidFill>
              <a:effectLst>
                <a:outerShdw blurRad="38100" dist="38100" dir="2700000" algn="tl">
                  <a:srgbClr val="000000"/>
                </a:outerShdw>
              </a:effectLst>
              <a:latin typeface="+mn-lt"/>
              <a:cs typeface="+mn-cs"/>
            </a:endParaRPr>
          </a:p>
          <a:p>
            <a:pPr algn="ctr" fontAlgn="auto">
              <a:spcBef>
                <a:spcPts val="0"/>
              </a:spcBef>
              <a:spcAft>
                <a:spcPts val="0"/>
              </a:spcAft>
              <a:defRPr/>
            </a:pPr>
            <a:endParaRPr lang="en-GB" sz="2400" b="1" i="1">
              <a:solidFill>
                <a:srgbClr val="FFFFFF"/>
              </a:solidFill>
              <a:effectLst>
                <a:outerShdw blurRad="38100" dist="38100" dir="2700000" algn="tl">
                  <a:srgbClr val="000000"/>
                </a:outerShdw>
              </a:effectLst>
              <a:latin typeface="+mn-lt"/>
              <a:cs typeface="+mn-cs"/>
            </a:endParaRPr>
          </a:p>
        </p:txBody>
      </p:sp>
      <p:sp>
        <p:nvSpPr>
          <p:cNvPr id="80905" name="Oval 86"/>
          <p:cNvSpPr>
            <a:spLocks noChangeArrowheads="1"/>
          </p:cNvSpPr>
          <p:nvPr/>
        </p:nvSpPr>
        <p:spPr bwMode="auto">
          <a:xfrm>
            <a:off x="3278188" y="4114800"/>
            <a:ext cx="735012" cy="914400"/>
          </a:xfrm>
          <a:prstGeom prst="ellipse">
            <a:avLst/>
          </a:prstGeom>
          <a:gradFill rotWithShape="1">
            <a:gsLst>
              <a:gs pos="0">
                <a:srgbClr val="475E00"/>
              </a:gs>
              <a:gs pos="50000">
                <a:srgbClr val="99CC00"/>
              </a:gs>
              <a:gs pos="100000">
                <a:srgbClr val="475E00"/>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GB" altLang="en-US">
              <a:solidFill>
                <a:srgbClr val="000000"/>
              </a:solidFill>
              <a:latin typeface="Calibri" pitchFamily="34" charset="0"/>
            </a:endParaRPr>
          </a:p>
        </p:txBody>
      </p:sp>
      <p:sp>
        <p:nvSpPr>
          <p:cNvPr id="80906" name="Oval 87"/>
          <p:cNvSpPr>
            <a:spLocks noChangeArrowheads="1"/>
          </p:cNvSpPr>
          <p:nvPr/>
        </p:nvSpPr>
        <p:spPr bwMode="auto">
          <a:xfrm>
            <a:off x="9183688" y="4108450"/>
            <a:ext cx="735012" cy="914400"/>
          </a:xfrm>
          <a:prstGeom prst="ellipse">
            <a:avLst/>
          </a:prstGeom>
          <a:gradFill rotWithShape="1">
            <a:gsLst>
              <a:gs pos="0">
                <a:srgbClr val="475E00"/>
              </a:gs>
              <a:gs pos="50000">
                <a:srgbClr val="99CC00"/>
              </a:gs>
              <a:gs pos="100000">
                <a:srgbClr val="475E00"/>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GB" altLang="en-US">
              <a:solidFill>
                <a:srgbClr val="000000"/>
              </a:solidFill>
              <a:latin typeface="Calibri" pitchFamily="34" charset="0"/>
            </a:endParaRPr>
          </a:p>
        </p:txBody>
      </p:sp>
      <p:sp>
        <p:nvSpPr>
          <p:cNvPr id="82" name="Rectangle 88"/>
          <p:cNvSpPr>
            <a:spLocks noChangeArrowheads="1"/>
          </p:cNvSpPr>
          <p:nvPr/>
        </p:nvSpPr>
        <p:spPr bwMode="auto">
          <a:xfrm>
            <a:off x="3681416" y="4117978"/>
            <a:ext cx="5832475" cy="906463"/>
          </a:xfrm>
          <a:prstGeom prst="rect">
            <a:avLst/>
          </a:prstGeom>
          <a:gradFill rotWithShape="1">
            <a:gsLst>
              <a:gs pos="0">
                <a:srgbClr val="99CC00">
                  <a:gamma/>
                  <a:shade val="46275"/>
                  <a:invGamma/>
                </a:srgbClr>
              </a:gs>
              <a:gs pos="50000">
                <a:srgbClr val="99CC00"/>
              </a:gs>
              <a:gs pos="100000">
                <a:srgbClr val="99CC00">
                  <a:gamma/>
                  <a:shade val="46275"/>
                  <a:invGamma/>
                </a:srgbClr>
              </a:gs>
            </a:gsLst>
            <a:lin ang="5400000" scaled="1"/>
          </a:gradFill>
          <a:ln w="9525">
            <a:noFill/>
            <a:miter lim="800000"/>
            <a:headEnd/>
            <a:tailEnd/>
          </a:ln>
          <a:effectLst/>
        </p:spPr>
        <p:txBody>
          <a:bodyPr wrap="none" anchor="ctr"/>
          <a:lstStyle/>
          <a:p>
            <a:pPr algn="ctr" fontAlgn="auto">
              <a:spcBef>
                <a:spcPts val="0"/>
              </a:spcBef>
              <a:spcAft>
                <a:spcPts val="0"/>
              </a:spcAft>
              <a:defRPr/>
            </a:pPr>
            <a:r>
              <a:rPr lang="en-GB" sz="2400" b="1" i="1">
                <a:solidFill>
                  <a:srgbClr val="FFFFFF"/>
                </a:solidFill>
                <a:effectLst>
                  <a:outerShdw blurRad="38100" dist="38100" dir="2700000" algn="tl">
                    <a:srgbClr val="000000"/>
                  </a:outerShdw>
                </a:effectLst>
                <a:latin typeface="+mn-lt"/>
                <a:cs typeface="+mn-cs"/>
              </a:rPr>
              <a:t>Basic services</a:t>
            </a:r>
          </a:p>
          <a:p>
            <a:pPr algn="ctr" fontAlgn="auto">
              <a:spcBef>
                <a:spcPts val="0"/>
              </a:spcBef>
              <a:spcAft>
                <a:spcPts val="0"/>
              </a:spcAft>
              <a:defRPr/>
            </a:pPr>
            <a:r>
              <a:rPr lang="en-GB" sz="2400" b="1" i="1">
                <a:solidFill>
                  <a:srgbClr val="3E6E5A"/>
                </a:solidFill>
                <a:effectLst>
                  <a:outerShdw blurRad="38100" dist="38100" dir="2700000" algn="tl">
                    <a:srgbClr val="000000"/>
                  </a:outerShdw>
                </a:effectLst>
                <a:latin typeface="+mn-lt"/>
                <a:cs typeface="+mn-cs"/>
              </a:rPr>
              <a:t>eHealth</a:t>
            </a:r>
            <a:r>
              <a:rPr lang="en-GB" sz="2400" b="1" i="1">
                <a:solidFill>
                  <a:srgbClr val="FFFFFF"/>
                </a:solidFill>
                <a:effectLst>
                  <a:outerShdw blurRad="38100" dist="38100" dir="2700000" algn="tl">
                    <a:srgbClr val="000000"/>
                  </a:outerShdw>
                </a:effectLst>
                <a:latin typeface="+mn-lt"/>
                <a:cs typeface="+mn-cs"/>
              </a:rPr>
              <a:t>-platform</a:t>
            </a:r>
          </a:p>
        </p:txBody>
      </p:sp>
      <p:sp>
        <p:nvSpPr>
          <p:cNvPr id="80908" name="Text Box 89"/>
          <p:cNvSpPr txBox="1">
            <a:spLocks noChangeArrowheads="1"/>
          </p:cNvSpPr>
          <p:nvPr/>
        </p:nvSpPr>
        <p:spPr bwMode="auto">
          <a:xfrm>
            <a:off x="1947863" y="4332291"/>
            <a:ext cx="13997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GB" sz="2400" b="1" i="1">
                <a:solidFill>
                  <a:srgbClr val="000000"/>
                </a:solidFill>
              </a:rPr>
              <a:t>Network</a:t>
            </a:r>
          </a:p>
        </p:txBody>
      </p:sp>
      <p:pic>
        <p:nvPicPr>
          <p:cNvPr id="80909" name="Picture 3"/>
          <p:cNvPicPr>
            <a:picLocks noChangeAspect="1" noChangeArrowheads="1"/>
          </p:cNvPicPr>
          <p:nvPr/>
        </p:nvPicPr>
        <p:blipFill>
          <a:blip r:embed="rId4">
            <a:clrChange>
              <a:clrFrom>
                <a:srgbClr val="FCFEFC"/>
              </a:clrFrom>
              <a:clrTo>
                <a:srgbClr val="FCFEFC">
                  <a:alpha val="0"/>
                </a:srgbClr>
              </a:clrTo>
            </a:clrChange>
            <a:extLst>
              <a:ext uri="{28A0092B-C50C-407E-A947-70E740481C1C}">
                <a14:useLocalDpi xmlns:a14="http://schemas.microsoft.com/office/drawing/2010/main" val="0"/>
              </a:ext>
            </a:extLst>
          </a:blip>
          <a:srcRect/>
          <a:stretch>
            <a:fillRect/>
          </a:stretch>
        </p:blipFill>
        <p:spPr bwMode="auto">
          <a:xfrm>
            <a:off x="5799141" y="5713413"/>
            <a:ext cx="466725" cy="37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 name="Oval 5"/>
          <p:cNvSpPr>
            <a:spLocks noChangeArrowheads="1"/>
          </p:cNvSpPr>
          <p:nvPr/>
        </p:nvSpPr>
        <p:spPr bwMode="auto">
          <a:xfrm>
            <a:off x="4740606" y="1054646"/>
            <a:ext cx="2286000" cy="762000"/>
          </a:xfrm>
          <a:prstGeom prst="ellipse">
            <a:avLst/>
          </a:prstGeom>
          <a:noFill/>
          <a:ln w="9525">
            <a:noFill/>
            <a:round/>
            <a:headEnd/>
            <a:tailEnd/>
          </a:ln>
          <a:effectLst/>
        </p:spPr>
        <p:txBody>
          <a:bodyPr wrap="none" anchor="ctr"/>
          <a:lstStyle/>
          <a:p>
            <a:pPr algn="ctr" fontAlgn="auto">
              <a:spcBef>
                <a:spcPts val="0"/>
              </a:spcBef>
              <a:spcAft>
                <a:spcPts val="0"/>
              </a:spcAft>
              <a:defRPr/>
            </a:pPr>
            <a:r>
              <a:rPr lang="en-GB" sz="2000" b="1" i="1" dirty="0">
                <a:solidFill>
                  <a:srgbClr val="000000"/>
                </a:solidFill>
                <a:effectLst>
                  <a:outerShdw blurRad="38100" dist="38100" dir="2700000" algn="tl">
                    <a:srgbClr val="C0C0C0"/>
                  </a:outerShdw>
                </a:effectLst>
                <a:latin typeface="+mn-lt"/>
                <a:cs typeface="+mn-cs"/>
              </a:rPr>
              <a:t>Patients, healthcare providers</a:t>
            </a:r>
          </a:p>
          <a:p>
            <a:pPr algn="ctr" fontAlgn="auto">
              <a:spcBef>
                <a:spcPts val="0"/>
              </a:spcBef>
              <a:spcAft>
                <a:spcPts val="0"/>
              </a:spcAft>
              <a:defRPr/>
            </a:pPr>
            <a:r>
              <a:rPr lang="en-GB" sz="2000" b="1" i="1" dirty="0">
                <a:solidFill>
                  <a:srgbClr val="000000"/>
                </a:solidFill>
                <a:effectLst>
                  <a:outerShdw blurRad="38100" dist="38100" dir="2700000" algn="tl">
                    <a:srgbClr val="C0C0C0"/>
                  </a:outerShdw>
                </a:effectLst>
                <a:latin typeface="+mn-lt"/>
                <a:cs typeface="+mn-cs"/>
              </a:rPr>
              <a:t>and healthcare institutions</a:t>
            </a:r>
          </a:p>
        </p:txBody>
      </p:sp>
      <p:sp>
        <p:nvSpPr>
          <p:cNvPr id="86" name="AutoShape 13"/>
          <p:cNvSpPr>
            <a:spLocks noChangeArrowheads="1"/>
          </p:cNvSpPr>
          <p:nvPr/>
        </p:nvSpPr>
        <p:spPr bwMode="blackWhite">
          <a:xfrm>
            <a:off x="7450138" y="5561013"/>
            <a:ext cx="762000" cy="609600"/>
          </a:xfrm>
          <a:prstGeom prst="can">
            <a:avLst>
              <a:gd name="adj" fmla="val 27866"/>
            </a:avLst>
          </a:prstGeom>
          <a:gradFill rotWithShape="0">
            <a:gsLst>
              <a:gs pos="0">
                <a:srgbClr val="CC0000">
                  <a:gamma/>
                  <a:shade val="86275"/>
                  <a:invGamma/>
                </a:srgbClr>
              </a:gs>
              <a:gs pos="50000">
                <a:srgbClr val="CC0000"/>
              </a:gs>
              <a:gs pos="100000">
                <a:srgbClr val="CC0000">
                  <a:gamma/>
                  <a:shade val="86275"/>
                  <a:invGamma/>
                </a:srgbClr>
              </a:gs>
            </a:gsLst>
            <a:lin ang="0" scaled="1"/>
          </a:gradFill>
          <a:ln w="9525">
            <a:noFill/>
            <a:round/>
            <a:headEnd type="none" w="sm" len="sm"/>
            <a:tailEnd type="none" w="sm" len="sm"/>
          </a:ln>
          <a:effectLst/>
        </p:spPr>
        <p:txBody>
          <a:bodyPr wrap="none" tIns="0" bIns="0" anchor="ctr" anchorCtr="1"/>
          <a:lstStyle/>
          <a:p>
            <a:pPr algn="ctr" eaLnBrk="0" fontAlgn="auto" hangingPunct="0">
              <a:lnSpc>
                <a:spcPct val="80000"/>
              </a:lnSpc>
              <a:spcBef>
                <a:spcPct val="50000"/>
              </a:spcBef>
              <a:spcAft>
                <a:spcPts val="0"/>
              </a:spcAft>
              <a:defRPr/>
            </a:pPr>
            <a:r>
              <a:rPr lang="en-GB" sz="2000" b="1" i="1">
                <a:solidFill>
                  <a:srgbClr val="FFCC99"/>
                </a:solidFill>
                <a:effectLst>
                  <a:outerShdw blurRad="38100" dist="38100" dir="2700000" algn="tl">
                    <a:srgbClr val="000000"/>
                  </a:outerShdw>
                </a:effectLst>
                <a:latin typeface="+mn-lt"/>
                <a:cs typeface="+mn-cs"/>
              </a:rPr>
              <a:t>AS</a:t>
            </a:r>
          </a:p>
        </p:txBody>
      </p:sp>
      <p:sp>
        <p:nvSpPr>
          <p:cNvPr id="87" name="AutoShape 14"/>
          <p:cNvSpPr>
            <a:spLocks noChangeArrowheads="1"/>
          </p:cNvSpPr>
          <p:nvPr/>
        </p:nvSpPr>
        <p:spPr bwMode="blackWhite">
          <a:xfrm>
            <a:off x="8748713" y="5561013"/>
            <a:ext cx="762000" cy="609600"/>
          </a:xfrm>
          <a:prstGeom prst="can">
            <a:avLst>
              <a:gd name="adj" fmla="val 27866"/>
            </a:avLst>
          </a:prstGeom>
          <a:gradFill rotWithShape="0">
            <a:gsLst>
              <a:gs pos="0">
                <a:srgbClr val="CC0000">
                  <a:gamma/>
                  <a:shade val="86275"/>
                  <a:invGamma/>
                </a:srgbClr>
              </a:gs>
              <a:gs pos="50000">
                <a:srgbClr val="CC0000"/>
              </a:gs>
              <a:gs pos="100000">
                <a:srgbClr val="CC0000">
                  <a:gamma/>
                  <a:shade val="86275"/>
                  <a:invGamma/>
                </a:srgbClr>
              </a:gs>
            </a:gsLst>
            <a:lin ang="0" scaled="1"/>
          </a:gradFill>
          <a:ln w="9525">
            <a:noFill/>
            <a:round/>
            <a:headEnd type="none" w="sm" len="sm"/>
            <a:tailEnd type="none" w="sm" len="sm"/>
          </a:ln>
          <a:effectLst/>
        </p:spPr>
        <p:txBody>
          <a:bodyPr wrap="none" tIns="0" bIns="0" anchor="ctr" anchorCtr="1"/>
          <a:lstStyle/>
          <a:p>
            <a:pPr algn="ctr" eaLnBrk="0" fontAlgn="auto" hangingPunct="0">
              <a:lnSpc>
                <a:spcPct val="80000"/>
              </a:lnSpc>
              <a:spcBef>
                <a:spcPct val="50000"/>
              </a:spcBef>
              <a:spcAft>
                <a:spcPts val="0"/>
              </a:spcAft>
              <a:defRPr/>
            </a:pPr>
            <a:r>
              <a:rPr lang="en-GB" sz="2000" b="1" i="1">
                <a:solidFill>
                  <a:srgbClr val="FFCC99"/>
                </a:solidFill>
                <a:effectLst>
                  <a:outerShdw blurRad="38100" dist="38100" dir="2700000" algn="tl">
                    <a:srgbClr val="000000"/>
                  </a:outerShdw>
                </a:effectLst>
                <a:latin typeface="+mn-lt"/>
                <a:cs typeface="+mn-cs"/>
              </a:rPr>
              <a:t>AS</a:t>
            </a:r>
          </a:p>
        </p:txBody>
      </p:sp>
      <p:sp>
        <p:nvSpPr>
          <p:cNvPr id="88" name="AutoShape 16"/>
          <p:cNvSpPr>
            <a:spLocks noChangeArrowheads="1"/>
          </p:cNvSpPr>
          <p:nvPr/>
        </p:nvSpPr>
        <p:spPr bwMode="blackWhite">
          <a:xfrm>
            <a:off x="6265863" y="5561013"/>
            <a:ext cx="762000" cy="609600"/>
          </a:xfrm>
          <a:prstGeom prst="can">
            <a:avLst>
              <a:gd name="adj" fmla="val 27866"/>
            </a:avLst>
          </a:prstGeom>
          <a:gradFill rotWithShape="0">
            <a:gsLst>
              <a:gs pos="0">
                <a:srgbClr val="CC0000">
                  <a:gamma/>
                  <a:shade val="86275"/>
                  <a:invGamma/>
                </a:srgbClr>
              </a:gs>
              <a:gs pos="50000">
                <a:srgbClr val="CC0000"/>
              </a:gs>
              <a:gs pos="100000">
                <a:srgbClr val="CC0000">
                  <a:gamma/>
                  <a:shade val="86275"/>
                  <a:invGamma/>
                </a:srgbClr>
              </a:gs>
            </a:gsLst>
            <a:lin ang="0" scaled="1"/>
          </a:gradFill>
          <a:ln w="9525">
            <a:noFill/>
            <a:round/>
            <a:headEnd type="none" w="sm" len="sm"/>
            <a:tailEnd type="none" w="sm" len="sm"/>
          </a:ln>
          <a:effectLst/>
        </p:spPr>
        <p:txBody>
          <a:bodyPr wrap="none" tIns="0" bIns="0" anchor="ctr" anchorCtr="1"/>
          <a:lstStyle/>
          <a:p>
            <a:pPr algn="ctr" eaLnBrk="0" fontAlgn="auto" hangingPunct="0">
              <a:lnSpc>
                <a:spcPct val="80000"/>
              </a:lnSpc>
              <a:spcBef>
                <a:spcPct val="50000"/>
              </a:spcBef>
              <a:spcAft>
                <a:spcPts val="0"/>
              </a:spcAft>
              <a:defRPr/>
            </a:pPr>
            <a:r>
              <a:rPr lang="en-GB" sz="2000" b="1" i="1">
                <a:solidFill>
                  <a:srgbClr val="FFCC99"/>
                </a:solidFill>
                <a:effectLst>
                  <a:outerShdw blurRad="38100" dist="38100" dir="2700000" algn="tl">
                    <a:srgbClr val="000000"/>
                  </a:outerShdw>
                </a:effectLst>
                <a:latin typeface="+mn-lt"/>
                <a:cs typeface="+mn-cs"/>
              </a:rPr>
              <a:t>AS</a:t>
            </a:r>
          </a:p>
        </p:txBody>
      </p:sp>
      <p:pic>
        <p:nvPicPr>
          <p:cNvPr id="80914" name="Picture 20" descr="FOD_tekening"/>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42303" y="5740400"/>
            <a:ext cx="392113" cy="35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15" name="Rectangle 21"/>
          <p:cNvSpPr>
            <a:spLocks noChangeArrowheads="1"/>
          </p:cNvSpPr>
          <p:nvPr/>
        </p:nvSpPr>
        <p:spPr bwMode="auto">
          <a:xfrm>
            <a:off x="2140585" y="6091238"/>
            <a:ext cx="1149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2000" b="1" i="1">
                <a:solidFill>
                  <a:srgbClr val="CC9900"/>
                </a:solidFill>
                <a:latin typeface="Calibri" pitchFamily="34" charset="0"/>
              </a:rPr>
              <a:t>Suppliers</a:t>
            </a:r>
          </a:p>
        </p:txBody>
      </p:sp>
      <p:sp>
        <p:nvSpPr>
          <p:cNvPr id="80916" name="Rectangle 22"/>
          <p:cNvSpPr>
            <a:spLocks noChangeArrowheads="1"/>
          </p:cNvSpPr>
          <p:nvPr/>
        </p:nvSpPr>
        <p:spPr bwMode="auto">
          <a:xfrm>
            <a:off x="2199570" y="3468688"/>
            <a:ext cx="7697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2000" b="1" i="1" dirty="0">
                <a:solidFill>
                  <a:srgbClr val="CC9900"/>
                </a:solidFill>
                <a:latin typeface="Calibri" pitchFamily="34" charset="0"/>
              </a:rPr>
              <a:t>Users</a:t>
            </a:r>
          </a:p>
        </p:txBody>
      </p:sp>
      <p:sp>
        <p:nvSpPr>
          <p:cNvPr id="92" name="AutoShape 23">
            <a:hlinkClick r:id="" action="ppaction://noaction" highlightClick="1"/>
          </p:cNvPr>
          <p:cNvSpPr>
            <a:spLocks noChangeArrowheads="1"/>
          </p:cNvSpPr>
          <p:nvPr/>
        </p:nvSpPr>
        <p:spPr bwMode="blackWhite">
          <a:xfrm>
            <a:off x="5016500" y="2482850"/>
            <a:ext cx="1219200" cy="914400"/>
          </a:xfrm>
          <a:prstGeom prst="actionButtonBlank">
            <a:avLst/>
          </a:prstGeom>
          <a:gradFill rotWithShape="0">
            <a:gsLst>
              <a:gs pos="0">
                <a:srgbClr val="969696">
                  <a:gamma/>
                  <a:tint val="53725"/>
                  <a:invGamma/>
                </a:srgbClr>
              </a:gs>
              <a:gs pos="100000">
                <a:srgbClr val="969696"/>
              </a:gs>
            </a:gsLst>
            <a:path path="rect">
              <a:fillToRect l="50000" t="50000" r="50000" b="50000"/>
            </a:path>
          </a:gradFill>
          <a:ln w="9525">
            <a:noFill/>
            <a:miter lim="800000"/>
            <a:headEnd type="none" w="sm" len="sm"/>
            <a:tailEnd type="none" w="sm" len="sm"/>
          </a:ln>
          <a:effectLst/>
        </p:spPr>
        <p:txBody>
          <a:bodyPr lIns="0" tIns="72000" rIns="0"/>
          <a:lstStyle/>
          <a:p>
            <a:pPr algn="ctr" eaLnBrk="0" fontAlgn="auto" hangingPunct="0">
              <a:lnSpc>
                <a:spcPct val="80000"/>
              </a:lnSpc>
              <a:spcBef>
                <a:spcPct val="50000"/>
              </a:spcBef>
              <a:spcAft>
                <a:spcPts val="0"/>
              </a:spcAft>
              <a:tabLst>
                <a:tab pos="4572000" algn="r"/>
              </a:tabLst>
              <a:defRPr/>
            </a:pPr>
            <a:r>
              <a:rPr lang="en-GB" sz="1400" i="1">
                <a:solidFill>
                  <a:srgbClr val="3E6E5A"/>
                </a:solidFill>
                <a:effectLst>
                  <a:outerShdw blurRad="38100" dist="38100" dir="2700000" algn="tl">
                    <a:srgbClr val="000000"/>
                  </a:outerShdw>
                </a:effectLst>
                <a:latin typeface="+mn-lt"/>
                <a:cs typeface="+mn-cs"/>
              </a:rPr>
              <a:t>eHealth</a:t>
            </a:r>
            <a:r>
              <a:rPr lang="en-GB" sz="1400" i="1">
                <a:solidFill>
                  <a:srgbClr val="FFFFFF"/>
                </a:solidFill>
                <a:effectLst>
                  <a:outerShdw blurRad="38100" dist="38100" dir="2700000" algn="tl">
                    <a:srgbClr val="000000"/>
                  </a:outerShdw>
                </a:effectLst>
                <a:latin typeface="+mn-lt"/>
                <a:cs typeface="+mn-cs"/>
              </a:rPr>
              <a:t>-portal</a:t>
            </a:r>
          </a:p>
        </p:txBody>
      </p:sp>
      <p:grpSp>
        <p:nvGrpSpPr>
          <p:cNvPr id="80918" name="Group 24"/>
          <p:cNvGrpSpPr>
            <a:grpSpLocks/>
          </p:cNvGrpSpPr>
          <p:nvPr/>
        </p:nvGrpSpPr>
        <p:grpSpPr bwMode="auto">
          <a:xfrm>
            <a:off x="2284413" y="1689100"/>
            <a:ext cx="1219200" cy="914400"/>
            <a:chOff x="432" y="1200"/>
            <a:chExt cx="912" cy="672"/>
          </a:xfrm>
        </p:grpSpPr>
        <p:sp>
          <p:nvSpPr>
            <p:cNvPr id="94" name="AutoShape 25">
              <a:hlinkClick r:id="" action="ppaction://noaction" highlightClick="1"/>
            </p:cNvPr>
            <p:cNvSpPr>
              <a:spLocks noChangeArrowheads="1"/>
            </p:cNvSpPr>
            <p:nvPr/>
          </p:nvSpPr>
          <p:spPr bwMode="blackWhite">
            <a:xfrm>
              <a:off x="432" y="1200"/>
              <a:ext cx="912" cy="672"/>
            </a:xfrm>
            <a:prstGeom prst="actionButtonBlank">
              <a:avLst/>
            </a:prstGeom>
            <a:gradFill rotWithShape="0">
              <a:gsLst>
                <a:gs pos="0">
                  <a:schemeClr val="hlink">
                    <a:gamma/>
                    <a:tint val="53725"/>
                    <a:invGamma/>
                  </a:schemeClr>
                </a:gs>
                <a:gs pos="100000">
                  <a:schemeClr val="hlink"/>
                </a:gs>
              </a:gsLst>
              <a:path path="rect">
                <a:fillToRect l="50000" t="50000" r="50000" b="50000"/>
              </a:path>
            </a:gradFill>
            <a:ln w="9525">
              <a:noFill/>
              <a:miter lim="800000"/>
              <a:headEnd type="none" w="sm" len="sm"/>
              <a:tailEnd type="none" w="sm" len="sm"/>
            </a:ln>
            <a:effectLst/>
          </p:spPr>
          <p:txBody>
            <a:bodyPr lIns="0" tIns="72000" rIns="0"/>
            <a:lstStyle/>
            <a:p>
              <a:pPr algn="ctr" eaLnBrk="0" fontAlgn="auto" hangingPunct="0">
                <a:lnSpc>
                  <a:spcPct val="80000"/>
                </a:lnSpc>
                <a:spcBef>
                  <a:spcPct val="50000"/>
                </a:spcBef>
                <a:spcAft>
                  <a:spcPts val="0"/>
                </a:spcAft>
                <a:tabLst>
                  <a:tab pos="4572000" algn="r"/>
                </a:tabLst>
                <a:defRPr/>
              </a:pPr>
              <a:r>
                <a:rPr lang="en-GB" sz="1400" i="1">
                  <a:solidFill>
                    <a:srgbClr val="FFFFFF"/>
                  </a:solidFill>
                  <a:effectLst>
                    <a:outerShdw blurRad="38100" dist="38100" dir="2700000" algn="tl">
                      <a:srgbClr val="000000"/>
                    </a:outerShdw>
                  </a:effectLst>
                  <a:latin typeface="+mn-lt"/>
                  <a:cs typeface="+mn-cs"/>
                </a:rPr>
                <a:t>Site Ministry </a:t>
              </a:r>
            </a:p>
          </p:txBody>
        </p:sp>
        <p:sp>
          <p:nvSpPr>
            <p:cNvPr id="95" name="AutoShape 26">
              <a:hlinkClick r:id="" action="ppaction://noaction" highlightClick="1"/>
            </p:cNvPr>
            <p:cNvSpPr>
              <a:spLocks noChangeArrowheads="1"/>
            </p:cNvSpPr>
            <p:nvPr/>
          </p:nvSpPr>
          <p:spPr bwMode="blackWhite">
            <a:xfrm>
              <a:off x="768" y="1440"/>
              <a:ext cx="384" cy="190"/>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endParaRPr lang="nl-BE" sz="1400" b="1" i="1" dirty="0">
                <a:solidFill>
                  <a:srgbClr val="FFFFFF"/>
                </a:solidFill>
                <a:effectLst>
                  <a:outerShdw blurRad="38100" dist="38100" dir="2700000" algn="tl">
                    <a:srgbClr val="000000"/>
                  </a:outerShdw>
                </a:effectLst>
                <a:latin typeface="+mn-lt"/>
                <a:cs typeface="+mn-cs"/>
              </a:endParaRPr>
            </a:p>
          </p:txBody>
        </p:sp>
        <p:sp>
          <p:nvSpPr>
            <p:cNvPr id="96" name="AutoShape 27">
              <a:hlinkClick r:id="" action="ppaction://noaction" highlightClick="1"/>
            </p:cNvPr>
            <p:cNvSpPr>
              <a:spLocks noChangeArrowheads="1"/>
            </p:cNvSpPr>
            <p:nvPr/>
          </p:nvSpPr>
          <p:spPr bwMode="blackWhite">
            <a:xfrm>
              <a:off x="816" y="1488"/>
              <a:ext cx="386" cy="191"/>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endParaRPr lang="nl-BE" sz="1400" b="1" i="1" dirty="0">
                <a:solidFill>
                  <a:srgbClr val="FFFFFF"/>
                </a:solidFill>
                <a:effectLst>
                  <a:outerShdw blurRad="38100" dist="38100" dir="2700000" algn="tl">
                    <a:srgbClr val="000000"/>
                  </a:outerShdw>
                </a:effectLst>
                <a:latin typeface="+mn-lt"/>
                <a:cs typeface="+mn-cs"/>
              </a:endParaRPr>
            </a:p>
          </p:txBody>
        </p:sp>
        <p:sp>
          <p:nvSpPr>
            <p:cNvPr id="97" name="AutoShape 28">
              <a:hlinkClick r:id="" action="ppaction://noaction" highlightClick="1"/>
            </p:cNvPr>
            <p:cNvSpPr>
              <a:spLocks noChangeArrowheads="1"/>
            </p:cNvSpPr>
            <p:nvPr/>
          </p:nvSpPr>
          <p:spPr bwMode="blackWhite">
            <a:xfrm>
              <a:off x="864" y="1536"/>
              <a:ext cx="384" cy="193"/>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endParaRPr lang="nl-BE" sz="1400" b="1" i="1" dirty="0">
                <a:solidFill>
                  <a:srgbClr val="FFFFFF"/>
                </a:solidFill>
                <a:effectLst>
                  <a:outerShdw blurRad="38100" dist="38100" dir="2700000" algn="tl">
                    <a:srgbClr val="000000"/>
                  </a:outerShdw>
                </a:effectLst>
                <a:latin typeface="+mn-lt"/>
                <a:cs typeface="+mn-cs"/>
              </a:endParaRPr>
            </a:p>
          </p:txBody>
        </p:sp>
        <p:sp>
          <p:nvSpPr>
            <p:cNvPr id="98" name="AutoShape 29">
              <a:hlinkClick r:id="" action="ppaction://noaction" highlightClick="1"/>
            </p:cNvPr>
            <p:cNvSpPr>
              <a:spLocks noChangeArrowheads="1"/>
            </p:cNvSpPr>
            <p:nvPr/>
          </p:nvSpPr>
          <p:spPr bwMode="blackWhite">
            <a:xfrm>
              <a:off x="912" y="1584"/>
              <a:ext cx="385" cy="192"/>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r>
                <a:rPr lang="en-GB" sz="1600" b="1" i="1">
                  <a:solidFill>
                    <a:srgbClr val="FFFFFF"/>
                  </a:solidFill>
                  <a:effectLst>
                    <a:outerShdw blurRad="38100" dist="38100" dir="2700000" algn="tl">
                      <a:srgbClr val="000000"/>
                    </a:outerShdw>
                  </a:effectLst>
                  <a:latin typeface="+mn-lt"/>
                  <a:cs typeface="+mn-cs"/>
                </a:rPr>
                <a:t>VAS</a:t>
              </a:r>
            </a:p>
          </p:txBody>
        </p:sp>
        <p:pic>
          <p:nvPicPr>
            <p:cNvPr id="80970" name="Picture 30" descr="FOD_tekeni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0" y="1605"/>
              <a:ext cx="240"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0" name="AutoShape 31">
            <a:hlinkClick r:id="" action="ppaction://noaction" highlightClick="1"/>
          </p:cNvPr>
          <p:cNvSpPr>
            <a:spLocks noChangeArrowheads="1"/>
          </p:cNvSpPr>
          <p:nvPr/>
        </p:nvSpPr>
        <p:spPr bwMode="blackWhite">
          <a:xfrm>
            <a:off x="7696200" y="2028828"/>
            <a:ext cx="1130300" cy="1039813"/>
          </a:xfrm>
          <a:prstGeom prst="actionButtonBlank">
            <a:avLst/>
          </a:prstGeom>
          <a:gradFill rotWithShape="0">
            <a:gsLst>
              <a:gs pos="0">
                <a:schemeClr val="hlink">
                  <a:gamma/>
                  <a:tint val="53725"/>
                  <a:invGamma/>
                </a:schemeClr>
              </a:gs>
              <a:gs pos="100000">
                <a:schemeClr val="hlink"/>
              </a:gs>
            </a:gsLst>
            <a:path path="rect">
              <a:fillToRect l="50000" t="50000" r="50000" b="50000"/>
            </a:path>
          </a:gradFill>
          <a:ln w="9525">
            <a:noFill/>
            <a:miter lim="800000"/>
            <a:headEnd type="none" w="sm" len="sm"/>
            <a:tailEnd type="none" w="sm" len="sm"/>
          </a:ln>
          <a:effectLst/>
        </p:spPr>
        <p:txBody>
          <a:bodyPr lIns="0" tIns="72000" rIns="0"/>
          <a:lstStyle/>
          <a:p>
            <a:pPr algn="ctr" eaLnBrk="0" fontAlgn="auto" hangingPunct="0">
              <a:lnSpc>
                <a:spcPct val="80000"/>
              </a:lnSpc>
              <a:spcBef>
                <a:spcPct val="50000"/>
              </a:spcBef>
              <a:spcAft>
                <a:spcPts val="0"/>
              </a:spcAft>
              <a:tabLst>
                <a:tab pos="4572000" algn="r"/>
              </a:tabLst>
              <a:defRPr/>
            </a:pPr>
            <a:r>
              <a:rPr lang="en-GB" sz="1200" i="1" dirty="0">
                <a:solidFill>
                  <a:srgbClr val="FFFFFF"/>
                </a:solidFill>
                <a:effectLst>
                  <a:outerShdw blurRad="38100" dist="38100" dir="2700000" algn="tl">
                    <a:srgbClr val="000000"/>
                  </a:outerShdw>
                </a:effectLst>
                <a:latin typeface="+mn-lt"/>
                <a:cs typeface="+mn-cs"/>
              </a:rPr>
              <a:t>Software health</a:t>
            </a:r>
            <a:r>
              <a:rPr lang="en-BE" sz="1200" i="1" dirty="0">
                <a:solidFill>
                  <a:srgbClr val="FFFFFF"/>
                </a:solidFill>
                <a:effectLst>
                  <a:outerShdw blurRad="38100" dist="38100" dir="2700000" algn="tl">
                    <a:srgbClr val="000000"/>
                  </a:outerShdw>
                </a:effectLst>
                <a:latin typeface="+mn-lt"/>
                <a:cs typeface="+mn-cs"/>
              </a:rPr>
              <a:t>-</a:t>
            </a:r>
            <a:r>
              <a:rPr lang="en-GB" sz="1200" i="1" dirty="0">
                <a:solidFill>
                  <a:srgbClr val="FFFFFF"/>
                </a:solidFill>
                <a:effectLst>
                  <a:outerShdw blurRad="38100" dist="38100" dir="2700000" algn="tl">
                    <a:srgbClr val="000000"/>
                  </a:outerShdw>
                </a:effectLst>
                <a:latin typeface="+mn-lt"/>
                <a:cs typeface="+mn-cs"/>
              </a:rPr>
              <a:t>care institution</a:t>
            </a:r>
          </a:p>
        </p:txBody>
      </p:sp>
      <p:sp>
        <p:nvSpPr>
          <p:cNvPr id="101" name="AutoShape 32">
            <a:hlinkClick r:id="" action="ppaction://noaction" highlightClick="1"/>
          </p:cNvPr>
          <p:cNvSpPr>
            <a:spLocks noChangeArrowheads="1"/>
          </p:cNvSpPr>
          <p:nvPr/>
        </p:nvSpPr>
        <p:spPr bwMode="blackWhite">
          <a:xfrm>
            <a:off x="8104188" y="2503488"/>
            <a:ext cx="514350" cy="260350"/>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endParaRPr lang="nl-BE" sz="1400" b="1" i="1" dirty="0">
              <a:solidFill>
                <a:srgbClr val="FFFFFF"/>
              </a:solidFill>
              <a:effectLst>
                <a:outerShdw blurRad="38100" dist="38100" dir="2700000" algn="tl">
                  <a:srgbClr val="000000"/>
                </a:outerShdw>
              </a:effectLst>
              <a:latin typeface="+mn-lt"/>
              <a:cs typeface="+mn-cs"/>
            </a:endParaRPr>
          </a:p>
        </p:txBody>
      </p:sp>
      <p:sp>
        <p:nvSpPr>
          <p:cNvPr id="102" name="AutoShape 33">
            <a:hlinkClick r:id="" action="ppaction://noaction" highlightClick="1"/>
          </p:cNvPr>
          <p:cNvSpPr>
            <a:spLocks noChangeArrowheads="1"/>
          </p:cNvSpPr>
          <p:nvPr/>
        </p:nvSpPr>
        <p:spPr bwMode="blackWhite">
          <a:xfrm>
            <a:off x="8167688" y="2568575"/>
            <a:ext cx="514350" cy="260350"/>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endParaRPr lang="nl-BE" sz="1400" b="1" i="1" dirty="0">
              <a:solidFill>
                <a:srgbClr val="FFFFFF"/>
              </a:solidFill>
              <a:effectLst>
                <a:outerShdw blurRad="38100" dist="38100" dir="2700000" algn="tl">
                  <a:srgbClr val="000000"/>
                </a:outerShdw>
              </a:effectLst>
              <a:latin typeface="+mn-lt"/>
              <a:cs typeface="+mn-cs"/>
            </a:endParaRPr>
          </a:p>
        </p:txBody>
      </p:sp>
      <p:sp>
        <p:nvSpPr>
          <p:cNvPr id="103" name="AutoShape 34">
            <a:hlinkClick r:id="" action="ppaction://noaction" highlightClick="1"/>
          </p:cNvPr>
          <p:cNvSpPr>
            <a:spLocks noChangeArrowheads="1"/>
          </p:cNvSpPr>
          <p:nvPr/>
        </p:nvSpPr>
        <p:spPr bwMode="blackWhite">
          <a:xfrm>
            <a:off x="8231188" y="2633666"/>
            <a:ext cx="514350" cy="261937"/>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endParaRPr lang="nl-BE" sz="1400" b="1" i="1" dirty="0">
              <a:solidFill>
                <a:srgbClr val="FFFFFF"/>
              </a:solidFill>
              <a:effectLst>
                <a:outerShdw blurRad="38100" dist="38100" dir="2700000" algn="tl">
                  <a:srgbClr val="000000"/>
                </a:outerShdw>
              </a:effectLst>
              <a:latin typeface="+mn-lt"/>
              <a:cs typeface="+mn-cs"/>
            </a:endParaRPr>
          </a:p>
        </p:txBody>
      </p:sp>
      <p:sp>
        <p:nvSpPr>
          <p:cNvPr id="104" name="AutoShape 35">
            <a:hlinkClick r:id="" action="ppaction://noaction" highlightClick="1"/>
          </p:cNvPr>
          <p:cNvSpPr>
            <a:spLocks noChangeArrowheads="1"/>
          </p:cNvSpPr>
          <p:nvPr/>
        </p:nvSpPr>
        <p:spPr bwMode="blackWhite">
          <a:xfrm>
            <a:off x="8294688" y="2698750"/>
            <a:ext cx="514350" cy="261938"/>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r>
              <a:rPr lang="en-GB" sz="1600" b="1" i="1">
                <a:solidFill>
                  <a:srgbClr val="FFFFFF"/>
                </a:solidFill>
                <a:effectLst>
                  <a:outerShdw blurRad="38100" dist="38100" dir="2700000" algn="tl">
                    <a:srgbClr val="000000"/>
                  </a:outerShdw>
                </a:effectLst>
                <a:latin typeface="+mn-lt"/>
                <a:cs typeface="+mn-cs"/>
              </a:rPr>
              <a:t>VAS</a:t>
            </a:r>
          </a:p>
        </p:txBody>
      </p:sp>
      <p:sp>
        <p:nvSpPr>
          <p:cNvPr id="105" name="AutoShape 36">
            <a:hlinkClick r:id="" action="ppaction://noaction" highlightClick="1"/>
          </p:cNvPr>
          <p:cNvSpPr>
            <a:spLocks noChangeArrowheads="1"/>
          </p:cNvSpPr>
          <p:nvPr/>
        </p:nvSpPr>
        <p:spPr bwMode="blackWhite">
          <a:xfrm>
            <a:off x="6388100" y="2482850"/>
            <a:ext cx="1219200" cy="914400"/>
          </a:xfrm>
          <a:prstGeom prst="actionButtonBlank">
            <a:avLst/>
          </a:prstGeom>
          <a:gradFill rotWithShape="0">
            <a:gsLst>
              <a:gs pos="0">
                <a:schemeClr val="hlink">
                  <a:gamma/>
                  <a:tint val="53725"/>
                  <a:invGamma/>
                </a:schemeClr>
              </a:gs>
              <a:gs pos="100000">
                <a:schemeClr val="hlink"/>
              </a:gs>
            </a:gsLst>
            <a:path path="rect">
              <a:fillToRect l="50000" t="50000" r="50000" b="50000"/>
            </a:path>
          </a:gradFill>
          <a:ln w="9525">
            <a:noFill/>
            <a:miter lim="800000"/>
            <a:headEnd type="none" w="sm" len="sm"/>
            <a:tailEnd type="none" w="sm" len="sm"/>
          </a:ln>
          <a:effectLst/>
        </p:spPr>
        <p:txBody>
          <a:bodyPr lIns="0" tIns="72000" rIns="0"/>
          <a:lstStyle/>
          <a:p>
            <a:pPr algn="ctr" eaLnBrk="0" fontAlgn="auto" hangingPunct="0">
              <a:lnSpc>
                <a:spcPct val="80000"/>
              </a:lnSpc>
              <a:spcBef>
                <a:spcPct val="50000"/>
              </a:spcBef>
              <a:spcAft>
                <a:spcPts val="0"/>
              </a:spcAft>
              <a:tabLst>
                <a:tab pos="4572000" algn="r"/>
              </a:tabLst>
              <a:defRPr/>
            </a:pPr>
            <a:r>
              <a:rPr lang="en-GB" sz="1400" i="1">
                <a:solidFill>
                  <a:srgbClr val="FFFFFF"/>
                </a:solidFill>
                <a:effectLst>
                  <a:outerShdw blurRad="38100" dist="38100" dir="2700000" algn="tl">
                    <a:srgbClr val="000000"/>
                  </a:outerShdw>
                </a:effectLst>
                <a:latin typeface="+mn-lt"/>
                <a:cs typeface="+mn-cs"/>
              </a:rPr>
              <a:t>MyCareNet</a:t>
            </a:r>
          </a:p>
        </p:txBody>
      </p:sp>
      <p:sp>
        <p:nvSpPr>
          <p:cNvPr id="106" name="AutoShape 37">
            <a:hlinkClick r:id="" action="ppaction://noaction" highlightClick="1"/>
          </p:cNvPr>
          <p:cNvSpPr>
            <a:spLocks noChangeArrowheads="1"/>
          </p:cNvSpPr>
          <p:nvPr/>
        </p:nvSpPr>
        <p:spPr bwMode="blackWhite">
          <a:xfrm>
            <a:off x="6837363" y="2809875"/>
            <a:ext cx="514350" cy="260350"/>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endParaRPr lang="nl-BE" sz="1400" b="1" i="1" dirty="0">
              <a:solidFill>
                <a:srgbClr val="FFFFFF"/>
              </a:solidFill>
              <a:effectLst>
                <a:outerShdw blurRad="38100" dist="38100" dir="2700000" algn="tl">
                  <a:srgbClr val="000000"/>
                </a:outerShdw>
              </a:effectLst>
              <a:latin typeface="+mn-lt"/>
              <a:cs typeface="+mn-cs"/>
            </a:endParaRPr>
          </a:p>
        </p:txBody>
      </p:sp>
      <p:sp>
        <p:nvSpPr>
          <p:cNvPr id="107" name="AutoShape 38">
            <a:hlinkClick r:id="" action="ppaction://noaction" highlightClick="1"/>
          </p:cNvPr>
          <p:cNvSpPr>
            <a:spLocks noChangeArrowheads="1"/>
          </p:cNvSpPr>
          <p:nvPr/>
        </p:nvSpPr>
        <p:spPr bwMode="blackWhite">
          <a:xfrm>
            <a:off x="6900863" y="2874963"/>
            <a:ext cx="514350" cy="260350"/>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endParaRPr lang="nl-BE" sz="1400" b="1" i="1" dirty="0">
              <a:solidFill>
                <a:srgbClr val="FFFFFF"/>
              </a:solidFill>
              <a:effectLst>
                <a:outerShdw blurRad="38100" dist="38100" dir="2700000" algn="tl">
                  <a:srgbClr val="000000"/>
                </a:outerShdw>
              </a:effectLst>
              <a:latin typeface="+mn-lt"/>
              <a:cs typeface="+mn-cs"/>
            </a:endParaRPr>
          </a:p>
        </p:txBody>
      </p:sp>
      <p:sp>
        <p:nvSpPr>
          <p:cNvPr id="108" name="AutoShape 39">
            <a:hlinkClick r:id="" action="ppaction://noaction" highlightClick="1"/>
          </p:cNvPr>
          <p:cNvSpPr>
            <a:spLocks noChangeArrowheads="1"/>
          </p:cNvSpPr>
          <p:nvPr/>
        </p:nvSpPr>
        <p:spPr bwMode="blackWhite">
          <a:xfrm>
            <a:off x="6965953" y="2940050"/>
            <a:ext cx="512763" cy="261938"/>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endParaRPr lang="nl-BE" sz="1400" b="1" i="1" dirty="0">
              <a:solidFill>
                <a:srgbClr val="FFFFFF"/>
              </a:solidFill>
              <a:effectLst>
                <a:outerShdw blurRad="38100" dist="38100" dir="2700000" algn="tl">
                  <a:srgbClr val="000000"/>
                </a:outerShdw>
              </a:effectLst>
              <a:latin typeface="+mn-lt"/>
              <a:cs typeface="+mn-cs"/>
            </a:endParaRPr>
          </a:p>
        </p:txBody>
      </p:sp>
      <p:sp>
        <p:nvSpPr>
          <p:cNvPr id="109" name="AutoShape 40">
            <a:hlinkClick r:id="" action="ppaction://noaction" highlightClick="1"/>
          </p:cNvPr>
          <p:cNvSpPr>
            <a:spLocks noChangeArrowheads="1"/>
          </p:cNvSpPr>
          <p:nvPr/>
        </p:nvSpPr>
        <p:spPr bwMode="blackWhite">
          <a:xfrm>
            <a:off x="7029450" y="3005141"/>
            <a:ext cx="514350" cy="261937"/>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r>
              <a:rPr lang="en-GB" sz="1600" b="1" i="1">
                <a:solidFill>
                  <a:srgbClr val="FFFFFF"/>
                </a:solidFill>
                <a:effectLst>
                  <a:outerShdw blurRad="38100" dist="38100" dir="2700000" algn="tl">
                    <a:srgbClr val="000000"/>
                  </a:outerShdw>
                </a:effectLst>
                <a:latin typeface="+mn-lt"/>
                <a:cs typeface="+mn-cs"/>
              </a:rPr>
              <a:t>VAS</a:t>
            </a:r>
          </a:p>
        </p:txBody>
      </p:sp>
      <p:sp>
        <p:nvSpPr>
          <p:cNvPr id="110" name="AutoShape 41">
            <a:hlinkClick r:id="" action="ppaction://noaction" highlightClick="1"/>
          </p:cNvPr>
          <p:cNvSpPr>
            <a:spLocks noChangeArrowheads="1"/>
          </p:cNvSpPr>
          <p:nvPr/>
        </p:nvSpPr>
        <p:spPr bwMode="blackWhite">
          <a:xfrm>
            <a:off x="8882066" y="1565278"/>
            <a:ext cx="1189037" cy="1063625"/>
          </a:xfrm>
          <a:prstGeom prst="actionButtonBlank">
            <a:avLst/>
          </a:prstGeom>
          <a:gradFill rotWithShape="0">
            <a:gsLst>
              <a:gs pos="0">
                <a:schemeClr val="hlink">
                  <a:gamma/>
                  <a:tint val="53725"/>
                  <a:invGamma/>
                </a:schemeClr>
              </a:gs>
              <a:gs pos="100000">
                <a:schemeClr val="hlink"/>
              </a:gs>
            </a:gsLst>
            <a:path path="rect">
              <a:fillToRect l="50000" t="50000" r="50000" b="50000"/>
            </a:path>
          </a:gradFill>
          <a:ln w="9525">
            <a:noFill/>
            <a:miter lim="800000"/>
            <a:headEnd type="none" w="sm" len="sm"/>
            <a:tailEnd type="none" w="sm" len="sm"/>
          </a:ln>
          <a:effectLst/>
        </p:spPr>
        <p:txBody>
          <a:bodyPr lIns="0" tIns="72000" rIns="0"/>
          <a:lstStyle/>
          <a:p>
            <a:pPr algn="ctr" eaLnBrk="0" fontAlgn="auto" hangingPunct="0">
              <a:lnSpc>
                <a:spcPct val="80000"/>
              </a:lnSpc>
              <a:spcBef>
                <a:spcPct val="50000"/>
              </a:spcBef>
              <a:spcAft>
                <a:spcPts val="0"/>
              </a:spcAft>
              <a:tabLst>
                <a:tab pos="4572000" algn="r"/>
              </a:tabLst>
              <a:defRPr/>
            </a:pPr>
            <a:r>
              <a:rPr lang="en-GB" sz="1200" i="1" dirty="0">
                <a:solidFill>
                  <a:srgbClr val="FFFFFF"/>
                </a:solidFill>
                <a:effectLst>
                  <a:outerShdw blurRad="38100" dist="38100" dir="2700000" algn="tl">
                    <a:srgbClr val="000000"/>
                  </a:outerShdw>
                </a:effectLst>
                <a:latin typeface="+mn-lt"/>
                <a:cs typeface="+mn-cs"/>
              </a:rPr>
              <a:t>Software health</a:t>
            </a:r>
            <a:r>
              <a:rPr lang="en-BE" sz="1200" i="1" dirty="0">
                <a:solidFill>
                  <a:srgbClr val="FFFFFF"/>
                </a:solidFill>
                <a:effectLst>
                  <a:outerShdw blurRad="38100" dist="38100" dir="2700000" algn="tl">
                    <a:srgbClr val="000000"/>
                  </a:outerShdw>
                </a:effectLst>
                <a:latin typeface="+mn-lt"/>
                <a:cs typeface="+mn-cs"/>
              </a:rPr>
              <a:t>-</a:t>
            </a:r>
            <a:r>
              <a:rPr lang="en-GB" sz="1200" i="1" dirty="0">
                <a:solidFill>
                  <a:srgbClr val="FFFFFF"/>
                </a:solidFill>
                <a:effectLst>
                  <a:outerShdw blurRad="38100" dist="38100" dir="2700000" algn="tl">
                    <a:srgbClr val="000000"/>
                  </a:outerShdw>
                </a:effectLst>
                <a:latin typeface="+mn-lt"/>
                <a:cs typeface="+mn-cs"/>
              </a:rPr>
              <a:t>care professional</a:t>
            </a:r>
          </a:p>
        </p:txBody>
      </p:sp>
      <p:sp>
        <p:nvSpPr>
          <p:cNvPr id="111" name="AutoShape 46"/>
          <p:cNvSpPr>
            <a:spLocks noChangeArrowheads="1"/>
          </p:cNvSpPr>
          <p:nvPr/>
        </p:nvSpPr>
        <p:spPr bwMode="auto">
          <a:xfrm>
            <a:off x="3122613" y="2538416"/>
            <a:ext cx="381000" cy="1468437"/>
          </a:xfrm>
          <a:prstGeom prst="upDownArrow">
            <a:avLst>
              <a:gd name="adj1" fmla="val 60833"/>
              <a:gd name="adj2" fmla="val 64575"/>
            </a:avLst>
          </a:prstGeom>
          <a:gradFill rotWithShape="0">
            <a:gsLst>
              <a:gs pos="0">
                <a:schemeClr val="hlink"/>
              </a:gs>
              <a:gs pos="50000">
                <a:schemeClr val="hlink">
                  <a:gamma/>
                  <a:tint val="40000"/>
                  <a:invGamma/>
                </a:schemeClr>
              </a:gs>
              <a:gs pos="100000">
                <a:schemeClr val="hlink"/>
              </a:gs>
            </a:gsLst>
            <a:lin ang="0" scaled="1"/>
          </a:gradFill>
          <a:ln w="9525">
            <a:solidFill>
              <a:schemeClr val="tx1"/>
            </a:solidFill>
            <a:miter lim="800000"/>
            <a:headEnd/>
            <a:tailEnd/>
          </a:ln>
          <a:effectLst>
            <a:outerShdw dist="35921" dir="2700000" algn="ctr" rotWithShape="0">
              <a:schemeClr val="tx2"/>
            </a:outerShdw>
          </a:effectLst>
        </p:spPr>
        <p:txBody>
          <a:bodyPr wrap="none" anchor="ctr"/>
          <a:lstStyle/>
          <a:p>
            <a:pPr fontAlgn="auto">
              <a:spcBef>
                <a:spcPts val="0"/>
              </a:spcBef>
              <a:spcAft>
                <a:spcPts val="0"/>
              </a:spcAft>
              <a:defRPr/>
            </a:pPr>
            <a:endParaRPr lang="en-GB">
              <a:solidFill>
                <a:srgbClr val="000000"/>
              </a:solidFill>
              <a:latin typeface="+mn-lt"/>
              <a:cs typeface="+mn-cs"/>
            </a:endParaRPr>
          </a:p>
        </p:txBody>
      </p:sp>
      <p:sp>
        <p:nvSpPr>
          <p:cNvPr id="112" name="AutoShape 47"/>
          <p:cNvSpPr>
            <a:spLocks noChangeArrowheads="1"/>
          </p:cNvSpPr>
          <p:nvPr/>
        </p:nvSpPr>
        <p:spPr bwMode="auto">
          <a:xfrm>
            <a:off x="9459913" y="2538413"/>
            <a:ext cx="381000" cy="1503362"/>
          </a:xfrm>
          <a:prstGeom prst="upDownArrow">
            <a:avLst>
              <a:gd name="adj1" fmla="val 60833"/>
              <a:gd name="adj2" fmla="val 64575"/>
            </a:avLst>
          </a:prstGeom>
          <a:gradFill rotWithShape="0">
            <a:gsLst>
              <a:gs pos="0">
                <a:schemeClr val="hlink"/>
              </a:gs>
              <a:gs pos="50000">
                <a:schemeClr val="hlink">
                  <a:gamma/>
                  <a:tint val="40000"/>
                  <a:invGamma/>
                </a:schemeClr>
              </a:gs>
              <a:gs pos="100000">
                <a:schemeClr val="hlink"/>
              </a:gs>
            </a:gsLst>
            <a:lin ang="0" scaled="1"/>
          </a:gradFill>
          <a:ln w="9525">
            <a:solidFill>
              <a:schemeClr val="tx1"/>
            </a:solidFill>
            <a:miter lim="800000"/>
            <a:headEnd/>
            <a:tailEnd/>
          </a:ln>
          <a:effectLst>
            <a:outerShdw dist="35921" dir="2700000" algn="ctr" rotWithShape="0">
              <a:schemeClr val="tx2"/>
            </a:outerShdw>
          </a:effectLst>
        </p:spPr>
        <p:txBody>
          <a:bodyPr wrap="none" anchor="ctr"/>
          <a:lstStyle/>
          <a:p>
            <a:pPr fontAlgn="auto">
              <a:spcBef>
                <a:spcPts val="0"/>
              </a:spcBef>
              <a:spcAft>
                <a:spcPts val="0"/>
              </a:spcAft>
              <a:defRPr/>
            </a:pPr>
            <a:endParaRPr lang="en-GB">
              <a:solidFill>
                <a:srgbClr val="000000"/>
              </a:solidFill>
              <a:latin typeface="+mn-lt"/>
              <a:cs typeface="+mn-cs"/>
            </a:endParaRPr>
          </a:p>
        </p:txBody>
      </p:sp>
      <p:sp>
        <p:nvSpPr>
          <p:cNvPr id="113" name="AutoShape 49"/>
          <p:cNvSpPr>
            <a:spLocks noChangeArrowheads="1"/>
          </p:cNvSpPr>
          <p:nvPr/>
        </p:nvSpPr>
        <p:spPr bwMode="auto">
          <a:xfrm>
            <a:off x="8445500" y="3016250"/>
            <a:ext cx="381000" cy="990600"/>
          </a:xfrm>
          <a:prstGeom prst="upDownArrow">
            <a:avLst>
              <a:gd name="adj1" fmla="val 49167"/>
              <a:gd name="adj2" fmla="val 54588"/>
            </a:avLst>
          </a:prstGeom>
          <a:gradFill rotWithShape="0">
            <a:gsLst>
              <a:gs pos="0">
                <a:schemeClr val="hlink"/>
              </a:gs>
              <a:gs pos="50000">
                <a:schemeClr val="hlink">
                  <a:gamma/>
                  <a:tint val="40000"/>
                  <a:invGamma/>
                </a:schemeClr>
              </a:gs>
              <a:gs pos="100000">
                <a:schemeClr val="hlink"/>
              </a:gs>
            </a:gsLst>
            <a:lin ang="0" scaled="1"/>
          </a:gradFill>
          <a:ln w="9525">
            <a:solidFill>
              <a:schemeClr val="tx1"/>
            </a:solidFill>
            <a:miter lim="800000"/>
            <a:headEnd/>
            <a:tailEnd/>
          </a:ln>
          <a:effectLst>
            <a:outerShdw dist="35921" dir="2700000" algn="ctr" rotWithShape="0">
              <a:schemeClr val="tx2"/>
            </a:outerShdw>
          </a:effectLst>
        </p:spPr>
        <p:txBody>
          <a:bodyPr wrap="none" anchor="ctr"/>
          <a:lstStyle/>
          <a:p>
            <a:pPr fontAlgn="auto">
              <a:spcBef>
                <a:spcPts val="0"/>
              </a:spcBef>
              <a:spcAft>
                <a:spcPts val="0"/>
              </a:spcAft>
              <a:defRPr/>
            </a:pPr>
            <a:endParaRPr lang="en-GB">
              <a:solidFill>
                <a:srgbClr val="000000"/>
              </a:solidFill>
              <a:latin typeface="+mn-lt"/>
              <a:cs typeface="+mn-cs"/>
            </a:endParaRPr>
          </a:p>
        </p:txBody>
      </p:sp>
      <p:sp>
        <p:nvSpPr>
          <p:cNvPr id="114" name="AutoShape 50"/>
          <p:cNvSpPr>
            <a:spLocks noChangeArrowheads="1"/>
          </p:cNvSpPr>
          <p:nvPr/>
        </p:nvSpPr>
        <p:spPr bwMode="auto">
          <a:xfrm>
            <a:off x="5473700" y="3244850"/>
            <a:ext cx="381000" cy="762000"/>
          </a:xfrm>
          <a:prstGeom prst="upDownArrow">
            <a:avLst>
              <a:gd name="adj1" fmla="val 38333"/>
              <a:gd name="adj2" fmla="val 50833"/>
            </a:avLst>
          </a:prstGeom>
          <a:gradFill rotWithShape="0">
            <a:gsLst>
              <a:gs pos="0">
                <a:schemeClr val="bg2"/>
              </a:gs>
              <a:gs pos="50000">
                <a:schemeClr val="bg2">
                  <a:gamma/>
                  <a:tint val="40000"/>
                  <a:invGamma/>
                </a:schemeClr>
              </a:gs>
              <a:gs pos="100000">
                <a:schemeClr val="bg2"/>
              </a:gs>
            </a:gsLst>
            <a:lin ang="0" scaled="1"/>
          </a:gradFill>
          <a:ln w="9525">
            <a:solidFill>
              <a:schemeClr val="tx1"/>
            </a:solidFill>
            <a:miter lim="800000"/>
            <a:headEnd/>
            <a:tailEnd/>
          </a:ln>
          <a:effectLst>
            <a:outerShdw dist="35921" dir="2700000" algn="ctr" rotWithShape="0">
              <a:schemeClr val="tx2"/>
            </a:outerShdw>
          </a:effectLst>
        </p:spPr>
        <p:txBody>
          <a:bodyPr wrap="none" anchor="ctr"/>
          <a:lstStyle/>
          <a:p>
            <a:pPr fontAlgn="auto">
              <a:spcBef>
                <a:spcPts val="0"/>
              </a:spcBef>
              <a:spcAft>
                <a:spcPts val="0"/>
              </a:spcAft>
              <a:defRPr/>
            </a:pPr>
            <a:endParaRPr lang="en-GB">
              <a:solidFill>
                <a:srgbClr val="000000"/>
              </a:solidFill>
              <a:latin typeface="+mn-lt"/>
              <a:cs typeface="+mn-cs"/>
            </a:endParaRPr>
          </a:p>
        </p:txBody>
      </p:sp>
      <p:sp>
        <p:nvSpPr>
          <p:cNvPr id="115" name="AutoShape 51"/>
          <p:cNvSpPr>
            <a:spLocks noChangeArrowheads="1"/>
          </p:cNvSpPr>
          <p:nvPr/>
        </p:nvSpPr>
        <p:spPr bwMode="auto">
          <a:xfrm>
            <a:off x="6807200" y="3259138"/>
            <a:ext cx="381000" cy="762000"/>
          </a:xfrm>
          <a:prstGeom prst="upDownArrow">
            <a:avLst>
              <a:gd name="adj1" fmla="val 38333"/>
              <a:gd name="adj2" fmla="val 50833"/>
            </a:avLst>
          </a:prstGeom>
          <a:gradFill rotWithShape="0">
            <a:gsLst>
              <a:gs pos="0">
                <a:schemeClr val="hlink"/>
              </a:gs>
              <a:gs pos="50000">
                <a:schemeClr val="hlink">
                  <a:gamma/>
                  <a:tint val="40000"/>
                  <a:invGamma/>
                </a:schemeClr>
              </a:gs>
              <a:gs pos="100000">
                <a:schemeClr val="hlink"/>
              </a:gs>
            </a:gsLst>
            <a:lin ang="0" scaled="1"/>
          </a:gradFill>
          <a:ln w="9525">
            <a:solidFill>
              <a:schemeClr val="tx1"/>
            </a:solidFill>
            <a:miter lim="800000"/>
            <a:headEnd/>
            <a:tailEnd/>
          </a:ln>
          <a:effectLst>
            <a:outerShdw dist="35921" dir="2700000" algn="ctr" rotWithShape="0">
              <a:schemeClr val="tx2"/>
            </a:outerShdw>
          </a:effectLst>
        </p:spPr>
        <p:txBody>
          <a:bodyPr wrap="none" anchor="ctr"/>
          <a:lstStyle/>
          <a:p>
            <a:pPr fontAlgn="auto">
              <a:spcBef>
                <a:spcPts val="0"/>
              </a:spcBef>
              <a:spcAft>
                <a:spcPts val="0"/>
              </a:spcAft>
              <a:defRPr/>
            </a:pPr>
            <a:endParaRPr lang="en-GB">
              <a:solidFill>
                <a:srgbClr val="000000"/>
              </a:solidFill>
              <a:latin typeface="+mn-lt"/>
              <a:cs typeface="+mn-cs"/>
            </a:endParaRPr>
          </a:p>
        </p:txBody>
      </p:sp>
      <p:sp>
        <p:nvSpPr>
          <p:cNvPr id="116" name="AutoShape 52"/>
          <p:cNvSpPr>
            <a:spLocks noChangeArrowheads="1"/>
          </p:cNvSpPr>
          <p:nvPr/>
        </p:nvSpPr>
        <p:spPr bwMode="auto">
          <a:xfrm rot="5400000">
            <a:off x="4141788" y="1409700"/>
            <a:ext cx="228600" cy="1219200"/>
          </a:xfrm>
          <a:prstGeom prst="upDownArrow">
            <a:avLst>
              <a:gd name="adj1" fmla="val 40843"/>
              <a:gd name="adj2" fmla="val 161481"/>
            </a:avLst>
          </a:prstGeom>
          <a:gradFill rotWithShape="0">
            <a:gsLst>
              <a:gs pos="0">
                <a:schemeClr val="hlink"/>
              </a:gs>
              <a:gs pos="50000">
                <a:srgbClr val="D69999"/>
              </a:gs>
              <a:gs pos="100000">
                <a:schemeClr val="hlink"/>
              </a:gs>
            </a:gsLst>
            <a:lin ang="0" scaled="1"/>
          </a:gradFill>
          <a:ln w="9525">
            <a:solidFill>
              <a:schemeClr val="tx1"/>
            </a:solidFill>
            <a:miter lim="800000"/>
            <a:headEnd/>
            <a:tailEnd/>
          </a:ln>
          <a:effectLst>
            <a:outerShdw dist="35921" dir="2700000" algn="ctr" rotWithShape="0">
              <a:schemeClr val="tx2"/>
            </a:outerShdw>
          </a:effectLst>
        </p:spPr>
        <p:txBody>
          <a:bodyPr rot="10800000" vert="eaVert" wrap="none" anchor="ctr"/>
          <a:lstStyle/>
          <a:p>
            <a:pPr fontAlgn="auto">
              <a:spcBef>
                <a:spcPts val="0"/>
              </a:spcBef>
              <a:spcAft>
                <a:spcPts val="0"/>
              </a:spcAft>
              <a:defRPr/>
            </a:pPr>
            <a:endParaRPr lang="en-GB">
              <a:solidFill>
                <a:srgbClr val="000000"/>
              </a:solidFill>
              <a:latin typeface="+mn-lt"/>
              <a:cs typeface="+mn-cs"/>
            </a:endParaRPr>
          </a:p>
        </p:txBody>
      </p:sp>
      <p:sp>
        <p:nvSpPr>
          <p:cNvPr id="117" name="AutoShape 53"/>
          <p:cNvSpPr>
            <a:spLocks noChangeArrowheads="1"/>
          </p:cNvSpPr>
          <p:nvPr/>
        </p:nvSpPr>
        <p:spPr bwMode="auto">
          <a:xfrm rot="5400000">
            <a:off x="2763838" y="917575"/>
            <a:ext cx="228600" cy="1219200"/>
          </a:xfrm>
          <a:prstGeom prst="upDownArrow">
            <a:avLst>
              <a:gd name="adj1" fmla="val 40843"/>
              <a:gd name="adj2" fmla="val 161481"/>
            </a:avLst>
          </a:prstGeom>
          <a:gradFill rotWithShape="0">
            <a:gsLst>
              <a:gs pos="0">
                <a:schemeClr val="hlink"/>
              </a:gs>
              <a:gs pos="50000">
                <a:srgbClr val="D69999"/>
              </a:gs>
              <a:gs pos="100000">
                <a:schemeClr val="hlink"/>
              </a:gs>
            </a:gsLst>
            <a:lin ang="0" scaled="1"/>
          </a:gradFill>
          <a:ln w="9525">
            <a:solidFill>
              <a:schemeClr val="tx1"/>
            </a:solidFill>
            <a:miter lim="800000"/>
            <a:headEnd/>
            <a:tailEnd/>
          </a:ln>
          <a:effectLst>
            <a:outerShdw dist="35921" dir="2700000" algn="ctr" rotWithShape="0">
              <a:schemeClr val="tx2"/>
            </a:outerShdw>
          </a:effectLst>
        </p:spPr>
        <p:txBody>
          <a:bodyPr rot="10800000" vert="eaVert" wrap="none" anchor="ctr"/>
          <a:lstStyle/>
          <a:p>
            <a:pPr fontAlgn="auto">
              <a:spcBef>
                <a:spcPts val="0"/>
              </a:spcBef>
              <a:spcAft>
                <a:spcPts val="0"/>
              </a:spcAft>
              <a:defRPr/>
            </a:pPr>
            <a:endParaRPr lang="en-GB">
              <a:solidFill>
                <a:srgbClr val="000000"/>
              </a:solidFill>
              <a:latin typeface="+mn-lt"/>
              <a:cs typeface="+mn-cs"/>
            </a:endParaRPr>
          </a:p>
        </p:txBody>
      </p:sp>
      <p:sp>
        <p:nvSpPr>
          <p:cNvPr id="118" name="AutoShape 54"/>
          <p:cNvSpPr>
            <a:spLocks noChangeArrowheads="1"/>
          </p:cNvSpPr>
          <p:nvPr/>
        </p:nvSpPr>
        <p:spPr bwMode="auto">
          <a:xfrm rot="5400000">
            <a:off x="6870700" y="1709738"/>
            <a:ext cx="228600" cy="1219200"/>
          </a:xfrm>
          <a:prstGeom prst="upDownArrow">
            <a:avLst>
              <a:gd name="adj1" fmla="val 40843"/>
              <a:gd name="adj2" fmla="val 161481"/>
            </a:avLst>
          </a:prstGeom>
          <a:gradFill rotWithShape="0">
            <a:gsLst>
              <a:gs pos="0">
                <a:schemeClr val="hlink"/>
              </a:gs>
              <a:gs pos="50000">
                <a:srgbClr val="D69999"/>
              </a:gs>
              <a:gs pos="100000">
                <a:schemeClr val="hlink"/>
              </a:gs>
            </a:gsLst>
            <a:lin ang="0" scaled="1"/>
          </a:gradFill>
          <a:ln w="9525">
            <a:solidFill>
              <a:schemeClr val="tx1"/>
            </a:solidFill>
            <a:miter lim="800000"/>
            <a:headEnd/>
            <a:tailEnd/>
          </a:ln>
          <a:effectLst>
            <a:outerShdw dist="35921" dir="2700000" algn="ctr" rotWithShape="0">
              <a:schemeClr val="tx2"/>
            </a:outerShdw>
          </a:effectLst>
        </p:spPr>
        <p:txBody>
          <a:bodyPr rot="10800000" vert="eaVert" wrap="none" anchor="ctr"/>
          <a:lstStyle/>
          <a:p>
            <a:pPr fontAlgn="auto">
              <a:spcBef>
                <a:spcPts val="0"/>
              </a:spcBef>
              <a:spcAft>
                <a:spcPts val="0"/>
              </a:spcAft>
              <a:defRPr/>
            </a:pPr>
            <a:endParaRPr lang="en-GB">
              <a:solidFill>
                <a:srgbClr val="000000"/>
              </a:solidFill>
              <a:latin typeface="+mn-lt"/>
              <a:cs typeface="+mn-cs"/>
            </a:endParaRPr>
          </a:p>
        </p:txBody>
      </p:sp>
      <p:sp>
        <p:nvSpPr>
          <p:cNvPr id="119" name="AutoShape 55"/>
          <p:cNvSpPr>
            <a:spLocks noChangeArrowheads="1"/>
          </p:cNvSpPr>
          <p:nvPr/>
        </p:nvSpPr>
        <p:spPr bwMode="auto">
          <a:xfrm rot="5400000">
            <a:off x="9332119" y="710407"/>
            <a:ext cx="228600" cy="1344612"/>
          </a:xfrm>
          <a:prstGeom prst="upDownArrow">
            <a:avLst>
              <a:gd name="adj1" fmla="val 40843"/>
              <a:gd name="adj2" fmla="val 178092"/>
            </a:avLst>
          </a:prstGeom>
          <a:gradFill rotWithShape="0">
            <a:gsLst>
              <a:gs pos="0">
                <a:schemeClr val="hlink"/>
              </a:gs>
              <a:gs pos="50000">
                <a:srgbClr val="D69999"/>
              </a:gs>
              <a:gs pos="100000">
                <a:schemeClr val="hlink"/>
              </a:gs>
            </a:gsLst>
            <a:lin ang="0" scaled="1"/>
          </a:gradFill>
          <a:ln w="9525">
            <a:solidFill>
              <a:schemeClr val="tx1"/>
            </a:solidFill>
            <a:miter lim="800000"/>
            <a:headEnd/>
            <a:tailEnd/>
          </a:ln>
          <a:effectLst>
            <a:outerShdw dist="35921" dir="2700000" algn="ctr" rotWithShape="0">
              <a:schemeClr val="tx2"/>
            </a:outerShdw>
          </a:effectLst>
        </p:spPr>
        <p:txBody>
          <a:bodyPr rot="10800000" vert="eaVert" wrap="none" anchor="ctr"/>
          <a:lstStyle/>
          <a:p>
            <a:pPr fontAlgn="auto">
              <a:spcBef>
                <a:spcPts val="0"/>
              </a:spcBef>
              <a:spcAft>
                <a:spcPts val="0"/>
              </a:spcAft>
              <a:defRPr/>
            </a:pPr>
            <a:endParaRPr lang="en-GB">
              <a:solidFill>
                <a:srgbClr val="000000"/>
              </a:solidFill>
              <a:latin typeface="+mn-lt"/>
              <a:cs typeface="+mn-cs"/>
            </a:endParaRPr>
          </a:p>
        </p:txBody>
      </p:sp>
      <p:sp>
        <p:nvSpPr>
          <p:cNvPr id="120" name="AutoShape 56"/>
          <p:cNvSpPr>
            <a:spLocks noChangeArrowheads="1"/>
          </p:cNvSpPr>
          <p:nvPr/>
        </p:nvSpPr>
        <p:spPr bwMode="auto">
          <a:xfrm rot="5400000">
            <a:off x="8146257" y="1221584"/>
            <a:ext cx="228600" cy="1306513"/>
          </a:xfrm>
          <a:prstGeom prst="upDownArrow">
            <a:avLst>
              <a:gd name="adj1" fmla="val 40843"/>
              <a:gd name="adj2" fmla="val 173046"/>
            </a:avLst>
          </a:prstGeom>
          <a:gradFill rotWithShape="0">
            <a:gsLst>
              <a:gs pos="0">
                <a:schemeClr val="hlink"/>
              </a:gs>
              <a:gs pos="50000">
                <a:srgbClr val="D69999"/>
              </a:gs>
              <a:gs pos="100000">
                <a:schemeClr val="hlink"/>
              </a:gs>
            </a:gsLst>
            <a:lin ang="0" scaled="1"/>
          </a:gradFill>
          <a:ln w="9525">
            <a:solidFill>
              <a:schemeClr val="tx1"/>
            </a:solidFill>
            <a:miter lim="800000"/>
            <a:headEnd/>
            <a:tailEnd/>
          </a:ln>
          <a:effectLst>
            <a:outerShdw dist="35921" dir="2700000" algn="ctr" rotWithShape="0">
              <a:schemeClr val="tx2"/>
            </a:outerShdw>
          </a:effectLst>
        </p:spPr>
        <p:txBody>
          <a:bodyPr rot="10800000" vert="eaVert" wrap="none" anchor="ctr"/>
          <a:lstStyle/>
          <a:p>
            <a:pPr fontAlgn="auto">
              <a:spcBef>
                <a:spcPts val="0"/>
              </a:spcBef>
              <a:spcAft>
                <a:spcPts val="0"/>
              </a:spcAft>
              <a:defRPr/>
            </a:pPr>
            <a:endParaRPr lang="en-GB">
              <a:solidFill>
                <a:srgbClr val="000000"/>
              </a:solidFill>
              <a:latin typeface="+mn-lt"/>
              <a:cs typeface="+mn-cs"/>
            </a:endParaRPr>
          </a:p>
        </p:txBody>
      </p:sp>
      <p:sp>
        <p:nvSpPr>
          <p:cNvPr id="121" name="AutoShape 59">
            <a:hlinkClick r:id="" action="ppaction://noaction" highlightClick="1"/>
          </p:cNvPr>
          <p:cNvSpPr>
            <a:spLocks noChangeArrowheads="1"/>
          </p:cNvSpPr>
          <p:nvPr/>
        </p:nvSpPr>
        <p:spPr bwMode="blackWhite">
          <a:xfrm>
            <a:off x="3644900" y="2178050"/>
            <a:ext cx="1219200" cy="914400"/>
          </a:xfrm>
          <a:prstGeom prst="actionButtonBlank">
            <a:avLst/>
          </a:prstGeom>
          <a:gradFill rotWithShape="0">
            <a:gsLst>
              <a:gs pos="0">
                <a:schemeClr val="hlink">
                  <a:gamma/>
                  <a:tint val="53725"/>
                  <a:invGamma/>
                </a:schemeClr>
              </a:gs>
              <a:gs pos="100000">
                <a:schemeClr val="hlink"/>
              </a:gs>
            </a:gsLst>
            <a:path path="rect">
              <a:fillToRect l="50000" t="50000" r="50000" b="50000"/>
            </a:path>
          </a:gradFill>
          <a:ln w="9525">
            <a:noFill/>
            <a:miter lim="800000"/>
            <a:headEnd type="none" w="sm" len="sm"/>
            <a:tailEnd type="none" w="sm" len="sm"/>
          </a:ln>
          <a:effectLst/>
        </p:spPr>
        <p:txBody>
          <a:bodyPr lIns="0" tIns="72000" rIns="0"/>
          <a:lstStyle/>
          <a:p>
            <a:pPr algn="ctr" eaLnBrk="0" fontAlgn="auto" hangingPunct="0">
              <a:lnSpc>
                <a:spcPct val="80000"/>
              </a:lnSpc>
              <a:spcBef>
                <a:spcPct val="50000"/>
              </a:spcBef>
              <a:spcAft>
                <a:spcPts val="0"/>
              </a:spcAft>
              <a:tabLst>
                <a:tab pos="4572000" algn="r"/>
              </a:tabLst>
              <a:defRPr/>
            </a:pPr>
            <a:r>
              <a:rPr lang="en-GB" sz="1400" i="1">
                <a:solidFill>
                  <a:srgbClr val="FFFFFF"/>
                </a:solidFill>
                <a:effectLst>
                  <a:outerShdw blurRad="38100" dist="38100" dir="2700000" algn="tl">
                    <a:srgbClr val="000000"/>
                  </a:outerShdw>
                </a:effectLst>
                <a:latin typeface="+mn-lt"/>
                <a:cs typeface="+mn-cs"/>
              </a:rPr>
              <a:t>Site RIZIV</a:t>
            </a:r>
          </a:p>
        </p:txBody>
      </p:sp>
      <p:sp>
        <p:nvSpPr>
          <p:cNvPr id="122" name="AutoShape 60">
            <a:hlinkClick r:id="" action="ppaction://noaction" highlightClick="1"/>
          </p:cNvPr>
          <p:cNvSpPr>
            <a:spLocks noChangeArrowheads="1"/>
          </p:cNvSpPr>
          <p:nvPr/>
        </p:nvSpPr>
        <p:spPr bwMode="blackWhite">
          <a:xfrm>
            <a:off x="4094163" y="2505075"/>
            <a:ext cx="514350" cy="260350"/>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endParaRPr lang="nl-BE" sz="1400" b="1" i="1" dirty="0">
              <a:solidFill>
                <a:srgbClr val="FFFFFF"/>
              </a:solidFill>
              <a:effectLst>
                <a:outerShdw blurRad="38100" dist="38100" dir="2700000" algn="tl">
                  <a:srgbClr val="000000"/>
                </a:outerShdw>
              </a:effectLst>
              <a:latin typeface="+mn-lt"/>
              <a:cs typeface="+mn-cs"/>
            </a:endParaRPr>
          </a:p>
        </p:txBody>
      </p:sp>
      <p:sp>
        <p:nvSpPr>
          <p:cNvPr id="123" name="AutoShape 61">
            <a:hlinkClick r:id="" action="ppaction://noaction" highlightClick="1"/>
          </p:cNvPr>
          <p:cNvSpPr>
            <a:spLocks noChangeArrowheads="1"/>
          </p:cNvSpPr>
          <p:nvPr/>
        </p:nvSpPr>
        <p:spPr bwMode="blackWhite">
          <a:xfrm>
            <a:off x="4157663" y="2570163"/>
            <a:ext cx="514350" cy="260350"/>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endParaRPr lang="nl-BE" sz="1400" b="1" i="1" dirty="0">
              <a:solidFill>
                <a:srgbClr val="FFFFFF"/>
              </a:solidFill>
              <a:effectLst>
                <a:outerShdw blurRad="38100" dist="38100" dir="2700000" algn="tl">
                  <a:srgbClr val="000000"/>
                </a:outerShdw>
              </a:effectLst>
              <a:latin typeface="+mn-lt"/>
              <a:cs typeface="+mn-cs"/>
            </a:endParaRPr>
          </a:p>
        </p:txBody>
      </p:sp>
      <p:sp>
        <p:nvSpPr>
          <p:cNvPr id="124" name="AutoShape 62">
            <a:hlinkClick r:id="" action="ppaction://noaction" highlightClick="1"/>
          </p:cNvPr>
          <p:cNvSpPr>
            <a:spLocks noChangeArrowheads="1"/>
          </p:cNvSpPr>
          <p:nvPr/>
        </p:nvSpPr>
        <p:spPr bwMode="blackWhite">
          <a:xfrm>
            <a:off x="4222753" y="2635250"/>
            <a:ext cx="512763" cy="261938"/>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endParaRPr lang="nl-BE" sz="1400" b="1" i="1" dirty="0">
              <a:solidFill>
                <a:srgbClr val="FFFFFF"/>
              </a:solidFill>
              <a:effectLst>
                <a:outerShdw blurRad="38100" dist="38100" dir="2700000" algn="tl">
                  <a:srgbClr val="000000"/>
                </a:outerShdw>
              </a:effectLst>
              <a:latin typeface="+mn-lt"/>
              <a:cs typeface="+mn-cs"/>
            </a:endParaRPr>
          </a:p>
        </p:txBody>
      </p:sp>
      <p:sp>
        <p:nvSpPr>
          <p:cNvPr id="125" name="AutoShape 63">
            <a:hlinkClick r:id="" action="ppaction://noaction" highlightClick="1"/>
          </p:cNvPr>
          <p:cNvSpPr>
            <a:spLocks noChangeArrowheads="1"/>
          </p:cNvSpPr>
          <p:nvPr/>
        </p:nvSpPr>
        <p:spPr bwMode="blackWhite">
          <a:xfrm>
            <a:off x="4286250" y="2700341"/>
            <a:ext cx="514350" cy="261937"/>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r>
              <a:rPr lang="en-GB" sz="1600" b="1" i="1">
                <a:solidFill>
                  <a:srgbClr val="FFFFFF"/>
                </a:solidFill>
                <a:effectLst>
                  <a:outerShdw blurRad="38100" dist="38100" dir="2700000" algn="tl">
                    <a:srgbClr val="000000"/>
                  </a:outerShdw>
                </a:effectLst>
                <a:latin typeface="+mn-lt"/>
                <a:cs typeface="+mn-cs"/>
              </a:rPr>
              <a:t>VAS</a:t>
            </a:r>
          </a:p>
        </p:txBody>
      </p:sp>
      <p:pic>
        <p:nvPicPr>
          <p:cNvPr id="80945" name="Picture 6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56363" y="3124203"/>
            <a:ext cx="4318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7" name="AutoShape 67"/>
          <p:cNvSpPr>
            <a:spLocks noChangeArrowheads="1"/>
          </p:cNvSpPr>
          <p:nvPr/>
        </p:nvSpPr>
        <p:spPr bwMode="blackWhite">
          <a:xfrm>
            <a:off x="4964113" y="5546725"/>
            <a:ext cx="762000" cy="609600"/>
          </a:xfrm>
          <a:prstGeom prst="can">
            <a:avLst>
              <a:gd name="adj" fmla="val 27866"/>
            </a:avLst>
          </a:prstGeom>
          <a:gradFill rotWithShape="0">
            <a:gsLst>
              <a:gs pos="0">
                <a:srgbClr val="CC0000">
                  <a:gamma/>
                  <a:shade val="86275"/>
                  <a:invGamma/>
                </a:srgbClr>
              </a:gs>
              <a:gs pos="50000">
                <a:srgbClr val="CC0000"/>
              </a:gs>
              <a:gs pos="100000">
                <a:srgbClr val="CC0000">
                  <a:gamma/>
                  <a:shade val="86275"/>
                  <a:invGamma/>
                </a:srgbClr>
              </a:gs>
            </a:gsLst>
            <a:lin ang="0" scaled="1"/>
          </a:gradFill>
          <a:ln w="9525">
            <a:noFill/>
            <a:round/>
            <a:headEnd type="none" w="sm" len="sm"/>
            <a:tailEnd type="none" w="sm" len="sm"/>
          </a:ln>
          <a:effectLst/>
        </p:spPr>
        <p:txBody>
          <a:bodyPr wrap="none" tIns="0" bIns="0" anchor="ctr" anchorCtr="1"/>
          <a:lstStyle/>
          <a:p>
            <a:pPr algn="ctr" eaLnBrk="0" fontAlgn="auto" hangingPunct="0">
              <a:lnSpc>
                <a:spcPct val="80000"/>
              </a:lnSpc>
              <a:spcBef>
                <a:spcPct val="50000"/>
              </a:spcBef>
              <a:spcAft>
                <a:spcPts val="0"/>
              </a:spcAft>
              <a:defRPr/>
            </a:pPr>
            <a:r>
              <a:rPr lang="en-GB" sz="2000" b="1" i="1">
                <a:solidFill>
                  <a:srgbClr val="FFCC99"/>
                </a:solidFill>
                <a:effectLst>
                  <a:outerShdw blurRad="38100" dist="38100" dir="2700000" algn="tl">
                    <a:srgbClr val="000000"/>
                  </a:outerShdw>
                </a:effectLst>
                <a:latin typeface="+mn-lt"/>
                <a:cs typeface="+mn-cs"/>
              </a:rPr>
              <a:t>AS</a:t>
            </a:r>
          </a:p>
        </p:txBody>
      </p:sp>
      <p:sp>
        <p:nvSpPr>
          <p:cNvPr id="128" name="AutoShape 69"/>
          <p:cNvSpPr>
            <a:spLocks noChangeArrowheads="1"/>
          </p:cNvSpPr>
          <p:nvPr/>
        </p:nvSpPr>
        <p:spPr bwMode="blackWhite">
          <a:xfrm>
            <a:off x="3600450" y="5546725"/>
            <a:ext cx="762000" cy="609600"/>
          </a:xfrm>
          <a:prstGeom prst="can">
            <a:avLst>
              <a:gd name="adj" fmla="val 27866"/>
            </a:avLst>
          </a:prstGeom>
          <a:gradFill rotWithShape="0">
            <a:gsLst>
              <a:gs pos="0">
                <a:srgbClr val="CC0000">
                  <a:gamma/>
                  <a:shade val="86275"/>
                  <a:invGamma/>
                </a:srgbClr>
              </a:gs>
              <a:gs pos="50000">
                <a:srgbClr val="CC0000"/>
              </a:gs>
              <a:gs pos="100000">
                <a:srgbClr val="CC0000">
                  <a:gamma/>
                  <a:shade val="86275"/>
                  <a:invGamma/>
                </a:srgbClr>
              </a:gs>
            </a:gsLst>
            <a:lin ang="0" scaled="1"/>
          </a:gradFill>
          <a:ln w="9525">
            <a:noFill/>
            <a:round/>
            <a:headEnd type="none" w="sm" len="sm"/>
            <a:tailEnd type="none" w="sm" len="sm"/>
          </a:ln>
          <a:effectLst/>
        </p:spPr>
        <p:txBody>
          <a:bodyPr wrap="none" tIns="0" bIns="0" anchor="ctr" anchorCtr="1"/>
          <a:lstStyle/>
          <a:p>
            <a:pPr algn="ctr" eaLnBrk="0" fontAlgn="auto" hangingPunct="0">
              <a:lnSpc>
                <a:spcPct val="80000"/>
              </a:lnSpc>
              <a:spcBef>
                <a:spcPct val="50000"/>
              </a:spcBef>
              <a:spcAft>
                <a:spcPts val="0"/>
              </a:spcAft>
              <a:defRPr/>
            </a:pPr>
            <a:r>
              <a:rPr lang="en-GB" sz="2000" b="1" i="1">
                <a:solidFill>
                  <a:srgbClr val="FFCC99"/>
                </a:solidFill>
                <a:effectLst>
                  <a:outerShdw blurRad="38100" dist="38100" dir="2700000" algn="tl">
                    <a:srgbClr val="000000"/>
                  </a:outerShdw>
                </a:effectLst>
                <a:latin typeface="+mn-lt"/>
                <a:cs typeface="+mn-cs"/>
              </a:rPr>
              <a:t>AS</a:t>
            </a:r>
          </a:p>
        </p:txBody>
      </p:sp>
      <p:sp>
        <p:nvSpPr>
          <p:cNvPr id="129" name="AutoShape 73"/>
          <p:cNvSpPr>
            <a:spLocks noChangeArrowheads="1"/>
          </p:cNvSpPr>
          <p:nvPr/>
        </p:nvSpPr>
        <p:spPr bwMode="blackWhite">
          <a:xfrm>
            <a:off x="2279650" y="5546725"/>
            <a:ext cx="762000" cy="609600"/>
          </a:xfrm>
          <a:prstGeom prst="can">
            <a:avLst>
              <a:gd name="adj" fmla="val 27866"/>
            </a:avLst>
          </a:prstGeom>
          <a:gradFill rotWithShape="0">
            <a:gsLst>
              <a:gs pos="0">
                <a:srgbClr val="CC0000">
                  <a:gamma/>
                  <a:shade val="86275"/>
                  <a:invGamma/>
                </a:srgbClr>
              </a:gs>
              <a:gs pos="50000">
                <a:srgbClr val="CC0000"/>
              </a:gs>
              <a:gs pos="100000">
                <a:srgbClr val="CC0000">
                  <a:gamma/>
                  <a:shade val="86275"/>
                  <a:invGamma/>
                </a:srgbClr>
              </a:gs>
            </a:gsLst>
            <a:lin ang="0" scaled="1"/>
          </a:gradFill>
          <a:ln w="9525">
            <a:noFill/>
            <a:round/>
            <a:headEnd type="none" w="sm" len="sm"/>
            <a:tailEnd type="none" w="sm" len="sm"/>
          </a:ln>
          <a:effectLst/>
        </p:spPr>
        <p:txBody>
          <a:bodyPr wrap="none" tIns="0" bIns="0" anchor="ctr" anchorCtr="1"/>
          <a:lstStyle/>
          <a:p>
            <a:pPr algn="ctr" eaLnBrk="0" fontAlgn="auto" hangingPunct="0">
              <a:lnSpc>
                <a:spcPct val="80000"/>
              </a:lnSpc>
              <a:spcBef>
                <a:spcPct val="50000"/>
              </a:spcBef>
              <a:spcAft>
                <a:spcPts val="0"/>
              </a:spcAft>
              <a:defRPr/>
            </a:pPr>
            <a:r>
              <a:rPr lang="en-GB" sz="2000" b="1" i="1">
                <a:solidFill>
                  <a:srgbClr val="FFCC99"/>
                </a:solidFill>
                <a:effectLst>
                  <a:outerShdw blurRad="38100" dist="38100" dir="2700000" algn="tl">
                    <a:srgbClr val="000000"/>
                  </a:outerShdw>
                </a:effectLst>
                <a:latin typeface="+mn-lt"/>
                <a:cs typeface="+mn-cs"/>
              </a:rPr>
              <a:t>AS</a:t>
            </a:r>
          </a:p>
        </p:txBody>
      </p:sp>
      <p:sp>
        <p:nvSpPr>
          <p:cNvPr id="130" name="AutoShape 48"/>
          <p:cNvSpPr>
            <a:spLocks noChangeArrowheads="1"/>
          </p:cNvSpPr>
          <p:nvPr/>
        </p:nvSpPr>
        <p:spPr bwMode="auto">
          <a:xfrm>
            <a:off x="4330700" y="3016250"/>
            <a:ext cx="381000" cy="990600"/>
          </a:xfrm>
          <a:prstGeom prst="upDownArrow">
            <a:avLst>
              <a:gd name="adj1" fmla="val 49167"/>
              <a:gd name="adj2" fmla="val 54588"/>
            </a:avLst>
          </a:prstGeom>
          <a:gradFill rotWithShape="0">
            <a:gsLst>
              <a:gs pos="0">
                <a:schemeClr val="hlink"/>
              </a:gs>
              <a:gs pos="50000">
                <a:schemeClr val="hlink">
                  <a:gamma/>
                  <a:tint val="40000"/>
                  <a:invGamma/>
                </a:schemeClr>
              </a:gs>
              <a:gs pos="100000">
                <a:schemeClr val="hlink"/>
              </a:gs>
            </a:gsLst>
            <a:lin ang="0" scaled="1"/>
          </a:gradFill>
          <a:ln w="9525">
            <a:solidFill>
              <a:schemeClr val="tx1"/>
            </a:solidFill>
            <a:miter lim="800000"/>
            <a:headEnd/>
            <a:tailEnd/>
          </a:ln>
          <a:effectLst>
            <a:outerShdw dist="35921" dir="2700000" algn="ctr" rotWithShape="0">
              <a:schemeClr val="tx2"/>
            </a:outerShdw>
          </a:effectLst>
        </p:spPr>
        <p:txBody>
          <a:bodyPr wrap="none" anchor="ctr"/>
          <a:lstStyle/>
          <a:p>
            <a:pPr fontAlgn="auto">
              <a:spcBef>
                <a:spcPts val="0"/>
              </a:spcBef>
              <a:spcAft>
                <a:spcPts val="0"/>
              </a:spcAft>
              <a:defRPr/>
            </a:pPr>
            <a:endParaRPr lang="en-GB">
              <a:solidFill>
                <a:srgbClr val="000000"/>
              </a:solidFill>
              <a:latin typeface="+mn-lt"/>
              <a:cs typeface="+mn-cs"/>
            </a:endParaRPr>
          </a:p>
        </p:txBody>
      </p:sp>
      <p:sp>
        <p:nvSpPr>
          <p:cNvPr id="80950" name="AutoShape 17"/>
          <p:cNvSpPr>
            <a:spLocks noChangeArrowheads="1"/>
          </p:cNvSpPr>
          <p:nvPr/>
        </p:nvSpPr>
        <p:spPr bwMode="auto">
          <a:xfrm>
            <a:off x="6494463" y="5103813"/>
            <a:ext cx="304800" cy="533400"/>
          </a:xfrm>
          <a:prstGeom prst="upDownArrow">
            <a:avLst>
              <a:gd name="adj1" fmla="val 57287"/>
              <a:gd name="adj2" fmla="val 32407"/>
            </a:avLst>
          </a:prstGeom>
          <a:gradFill rotWithShape="0">
            <a:gsLst>
              <a:gs pos="0">
                <a:srgbClr val="CC0000"/>
              </a:gs>
              <a:gs pos="50000">
                <a:srgbClr val="EB9999"/>
              </a:gs>
              <a:gs pos="100000">
                <a:srgbClr val="CC0000"/>
              </a:gs>
            </a:gsLst>
            <a:lin ang="0" scaled="1"/>
          </a:gradFill>
          <a:ln w="9525">
            <a:solidFill>
              <a:schemeClr val="tx1"/>
            </a:solidFill>
            <a:miter lim="800000"/>
            <a:headEnd/>
            <a:tailEnd/>
          </a:ln>
          <a:effectLst>
            <a:outerShdw dist="35921" dir="2700000" algn="ctr" rotWithShape="0">
              <a:schemeClr val="tx2"/>
            </a:outerShdw>
          </a:effec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GB" altLang="en-US">
              <a:solidFill>
                <a:srgbClr val="000000"/>
              </a:solidFill>
              <a:latin typeface="Calibri" pitchFamily="34" charset="0"/>
            </a:endParaRPr>
          </a:p>
        </p:txBody>
      </p:sp>
      <p:sp>
        <p:nvSpPr>
          <p:cNvPr id="80951" name="AutoShape 18"/>
          <p:cNvSpPr>
            <a:spLocks noChangeArrowheads="1"/>
          </p:cNvSpPr>
          <p:nvPr/>
        </p:nvSpPr>
        <p:spPr bwMode="auto">
          <a:xfrm>
            <a:off x="7678738" y="5103813"/>
            <a:ext cx="304800" cy="533400"/>
          </a:xfrm>
          <a:prstGeom prst="upDownArrow">
            <a:avLst>
              <a:gd name="adj1" fmla="val 57287"/>
              <a:gd name="adj2" fmla="val 32407"/>
            </a:avLst>
          </a:prstGeom>
          <a:gradFill rotWithShape="0">
            <a:gsLst>
              <a:gs pos="0">
                <a:srgbClr val="CC0000"/>
              </a:gs>
              <a:gs pos="50000">
                <a:srgbClr val="EB9999"/>
              </a:gs>
              <a:gs pos="100000">
                <a:srgbClr val="CC0000"/>
              </a:gs>
            </a:gsLst>
            <a:lin ang="0" scaled="1"/>
          </a:gradFill>
          <a:ln w="9525">
            <a:solidFill>
              <a:schemeClr val="tx1"/>
            </a:solidFill>
            <a:miter lim="800000"/>
            <a:headEnd/>
            <a:tailEnd/>
          </a:ln>
          <a:effectLst>
            <a:outerShdw dist="35921" dir="2700000" algn="ctr" rotWithShape="0">
              <a:schemeClr val="tx2"/>
            </a:outerShdw>
          </a:effec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GB" altLang="en-US">
              <a:solidFill>
                <a:srgbClr val="000000"/>
              </a:solidFill>
              <a:latin typeface="Calibri" pitchFamily="34" charset="0"/>
            </a:endParaRPr>
          </a:p>
        </p:txBody>
      </p:sp>
      <p:sp>
        <p:nvSpPr>
          <p:cNvPr id="80952" name="AutoShape 19"/>
          <p:cNvSpPr>
            <a:spLocks noChangeArrowheads="1"/>
          </p:cNvSpPr>
          <p:nvPr/>
        </p:nvSpPr>
        <p:spPr bwMode="auto">
          <a:xfrm>
            <a:off x="8977313" y="5103813"/>
            <a:ext cx="304800" cy="533400"/>
          </a:xfrm>
          <a:prstGeom prst="upDownArrow">
            <a:avLst>
              <a:gd name="adj1" fmla="val 57287"/>
              <a:gd name="adj2" fmla="val 32407"/>
            </a:avLst>
          </a:prstGeom>
          <a:gradFill rotWithShape="0">
            <a:gsLst>
              <a:gs pos="0">
                <a:srgbClr val="CC0000"/>
              </a:gs>
              <a:gs pos="50000">
                <a:srgbClr val="EB9999"/>
              </a:gs>
              <a:gs pos="100000">
                <a:srgbClr val="CC0000"/>
              </a:gs>
            </a:gsLst>
            <a:lin ang="0" scaled="1"/>
          </a:gradFill>
          <a:ln w="9525">
            <a:solidFill>
              <a:schemeClr val="tx1"/>
            </a:solidFill>
            <a:miter lim="800000"/>
            <a:headEnd/>
            <a:tailEnd/>
          </a:ln>
          <a:effectLst>
            <a:outerShdw dist="35921" dir="2700000" algn="ctr" rotWithShape="0">
              <a:schemeClr val="tx2"/>
            </a:outerShdw>
          </a:effec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GB" altLang="en-US">
              <a:solidFill>
                <a:srgbClr val="000000"/>
              </a:solidFill>
              <a:latin typeface="Calibri" pitchFamily="34" charset="0"/>
            </a:endParaRPr>
          </a:p>
        </p:txBody>
      </p:sp>
      <p:sp>
        <p:nvSpPr>
          <p:cNvPr id="80953" name="AutoShape 68"/>
          <p:cNvSpPr>
            <a:spLocks noChangeArrowheads="1"/>
          </p:cNvSpPr>
          <p:nvPr/>
        </p:nvSpPr>
        <p:spPr bwMode="auto">
          <a:xfrm>
            <a:off x="5192713" y="5089525"/>
            <a:ext cx="304800" cy="533400"/>
          </a:xfrm>
          <a:prstGeom prst="upDownArrow">
            <a:avLst>
              <a:gd name="adj1" fmla="val 57287"/>
              <a:gd name="adj2" fmla="val 32407"/>
            </a:avLst>
          </a:prstGeom>
          <a:gradFill rotWithShape="0">
            <a:gsLst>
              <a:gs pos="0">
                <a:srgbClr val="CC0000"/>
              </a:gs>
              <a:gs pos="50000">
                <a:srgbClr val="EB9999"/>
              </a:gs>
              <a:gs pos="100000">
                <a:srgbClr val="CC0000"/>
              </a:gs>
            </a:gsLst>
            <a:lin ang="0" scaled="1"/>
          </a:gradFill>
          <a:ln w="9525">
            <a:solidFill>
              <a:schemeClr val="tx1"/>
            </a:solidFill>
            <a:miter lim="800000"/>
            <a:headEnd/>
            <a:tailEnd/>
          </a:ln>
          <a:effectLst>
            <a:outerShdw dist="35921" dir="2700000" algn="ctr" rotWithShape="0">
              <a:schemeClr val="tx2"/>
            </a:outerShdw>
          </a:effec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GB" altLang="en-US">
              <a:solidFill>
                <a:srgbClr val="000000"/>
              </a:solidFill>
              <a:latin typeface="Calibri" pitchFamily="34" charset="0"/>
            </a:endParaRPr>
          </a:p>
        </p:txBody>
      </p:sp>
      <p:sp>
        <p:nvSpPr>
          <p:cNvPr id="80954" name="AutoShape 70"/>
          <p:cNvSpPr>
            <a:spLocks noChangeArrowheads="1"/>
          </p:cNvSpPr>
          <p:nvPr/>
        </p:nvSpPr>
        <p:spPr bwMode="auto">
          <a:xfrm>
            <a:off x="3829050" y="5089525"/>
            <a:ext cx="304800" cy="533400"/>
          </a:xfrm>
          <a:prstGeom prst="upDownArrow">
            <a:avLst>
              <a:gd name="adj1" fmla="val 57287"/>
              <a:gd name="adj2" fmla="val 32407"/>
            </a:avLst>
          </a:prstGeom>
          <a:gradFill rotWithShape="0">
            <a:gsLst>
              <a:gs pos="0">
                <a:srgbClr val="CC0000"/>
              </a:gs>
              <a:gs pos="50000">
                <a:srgbClr val="EB9999"/>
              </a:gs>
              <a:gs pos="100000">
                <a:srgbClr val="CC0000"/>
              </a:gs>
            </a:gsLst>
            <a:lin ang="0" scaled="1"/>
          </a:gradFill>
          <a:ln w="9525">
            <a:solidFill>
              <a:schemeClr val="tx1"/>
            </a:solidFill>
            <a:miter lim="800000"/>
            <a:headEnd/>
            <a:tailEnd/>
          </a:ln>
          <a:effectLst>
            <a:outerShdw dist="35921" dir="2700000" algn="ctr" rotWithShape="0">
              <a:schemeClr val="tx2"/>
            </a:outerShdw>
          </a:effec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GB" altLang="en-US">
              <a:solidFill>
                <a:srgbClr val="000000"/>
              </a:solidFill>
              <a:latin typeface="Calibri" pitchFamily="34" charset="0"/>
            </a:endParaRPr>
          </a:p>
        </p:txBody>
      </p:sp>
      <p:sp>
        <p:nvSpPr>
          <p:cNvPr id="80955" name="AutoShape 74"/>
          <p:cNvSpPr>
            <a:spLocks noChangeArrowheads="1"/>
          </p:cNvSpPr>
          <p:nvPr/>
        </p:nvSpPr>
        <p:spPr bwMode="auto">
          <a:xfrm>
            <a:off x="2508250" y="5089525"/>
            <a:ext cx="304800" cy="533400"/>
          </a:xfrm>
          <a:prstGeom prst="upDownArrow">
            <a:avLst>
              <a:gd name="adj1" fmla="val 57287"/>
              <a:gd name="adj2" fmla="val 32407"/>
            </a:avLst>
          </a:prstGeom>
          <a:gradFill rotWithShape="0">
            <a:gsLst>
              <a:gs pos="0">
                <a:srgbClr val="CC0000"/>
              </a:gs>
              <a:gs pos="50000">
                <a:srgbClr val="EB9999"/>
              </a:gs>
              <a:gs pos="100000">
                <a:srgbClr val="CC0000"/>
              </a:gs>
            </a:gsLst>
            <a:lin ang="0" scaled="1"/>
          </a:gradFill>
          <a:ln w="9525">
            <a:solidFill>
              <a:schemeClr val="tx1"/>
            </a:solidFill>
            <a:miter lim="800000"/>
            <a:headEnd/>
            <a:tailEnd/>
          </a:ln>
          <a:effectLst>
            <a:outerShdw dist="35921" dir="2700000" algn="ctr" rotWithShape="0">
              <a:schemeClr val="tx2"/>
            </a:outerShdw>
          </a:effectLst>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GB" altLang="en-US">
              <a:solidFill>
                <a:srgbClr val="000000"/>
              </a:solidFill>
              <a:latin typeface="Calibri" pitchFamily="34" charset="0"/>
            </a:endParaRPr>
          </a:p>
        </p:txBody>
      </p:sp>
      <p:pic>
        <p:nvPicPr>
          <p:cNvPr id="80956" name="Picture 57"/>
          <p:cNvPicPr>
            <a:picLocks noChangeAspect="1" noChangeArrowheads="1"/>
          </p:cNvPicPr>
          <p:nvPr/>
        </p:nvPicPr>
        <p:blipFill>
          <a:blip r:embed="rId4" cstate="print">
            <a:clrChange>
              <a:clrFrom>
                <a:srgbClr val="FCFEFC"/>
              </a:clrFrom>
              <a:clrTo>
                <a:srgbClr val="FCFEFC">
                  <a:alpha val="0"/>
                </a:srgbClr>
              </a:clrTo>
            </a:clrChange>
            <a:extLst>
              <a:ext uri="{28A0092B-C50C-407E-A947-70E740481C1C}">
                <a14:useLocalDpi xmlns:a14="http://schemas.microsoft.com/office/drawing/2010/main" val="0"/>
              </a:ext>
            </a:extLst>
          </a:blip>
          <a:srcRect/>
          <a:stretch>
            <a:fillRect/>
          </a:stretch>
        </p:blipFill>
        <p:spPr bwMode="auto">
          <a:xfrm>
            <a:off x="3716341" y="2730500"/>
            <a:ext cx="358775" cy="2921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80957" name="Picture 69" descr="logo_ziekenhuis_1083990b"/>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26363" y="2570163"/>
            <a:ext cx="341312" cy="34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958" name="Picture 70" descr="Logo huisart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79913" y="5715000"/>
            <a:ext cx="419100"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959" name="Picture 71" descr="logo_ziekenhuis_1083990b"/>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49588" y="5722938"/>
            <a:ext cx="392112"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960" name="Picture 7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945563" y="2114550"/>
            <a:ext cx="3683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2" name="AutoShape 32">
            <a:hlinkClick r:id="" action="ppaction://noaction" highlightClick="1"/>
          </p:cNvPr>
          <p:cNvSpPr>
            <a:spLocks noChangeArrowheads="1"/>
          </p:cNvSpPr>
          <p:nvPr/>
        </p:nvSpPr>
        <p:spPr bwMode="blackWhite">
          <a:xfrm>
            <a:off x="9359900" y="2074863"/>
            <a:ext cx="514350" cy="260350"/>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endParaRPr lang="nl-BE" sz="1400" b="1" i="1" dirty="0">
              <a:solidFill>
                <a:srgbClr val="FFFFFF"/>
              </a:solidFill>
              <a:effectLst>
                <a:outerShdw blurRad="38100" dist="38100" dir="2700000" algn="tl">
                  <a:srgbClr val="000000"/>
                </a:outerShdw>
              </a:effectLst>
              <a:latin typeface="+mn-lt"/>
              <a:cs typeface="+mn-cs"/>
            </a:endParaRPr>
          </a:p>
        </p:txBody>
      </p:sp>
      <p:sp>
        <p:nvSpPr>
          <p:cNvPr id="143" name="AutoShape 33">
            <a:hlinkClick r:id="" action="ppaction://noaction" highlightClick="1"/>
          </p:cNvPr>
          <p:cNvSpPr>
            <a:spLocks noChangeArrowheads="1"/>
          </p:cNvSpPr>
          <p:nvPr/>
        </p:nvSpPr>
        <p:spPr bwMode="blackWhite">
          <a:xfrm>
            <a:off x="9423400" y="2139950"/>
            <a:ext cx="514350" cy="260350"/>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endParaRPr lang="nl-BE" sz="1400" b="1" i="1" dirty="0">
              <a:solidFill>
                <a:srgbClr val="FFFFFF"/>
              </a:solidFill>
              <a:effectLst>
                <a:outerShdw blurRad="38100" dist="38100" dir="2700000" algn="tl">
                  <a:srgbClr val="000000"/>
                </a:outerShdw>
              </a:effectLst>
              <a:latin typeface="+mn-lt"/>
              <a:cs typeface="+mn-cs"/>
            </a:endParaRPr>
          </a:p>
        </p:txBody>
      </p:sp>
      <p:sp>
        <p:nvSpPr>
          <p:cNvPr id="144" name="AutoShape 34">
            <a:hlinkClick r:id="" action="ppaction://noaction" highlightClick="1"/>
          </p:cNvPr>
          <p:cNvSpPr>
            <a:spLocks noChangeArrowheads="1"/>
          </p:cNvSpPr>
          <p:nvPr/>
        </p:nvSpPr>
        <p:spPr bwMode="blackWhite">
          <a:xfrm>
            <a:off x="9486900" y="2205041"/>
            <a:ext cx="514350" cy="261937"/>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endParaRPr lang="nl-BE" sz="1400" b="1" i="1" dirty="0">
              <a:solidFill>
                <a:srgbClr val="FFFFFF"/>
              </a:solidFill>
              <a:effectLst>
                <a:outerShdw blurRad="38100" dist="38100" dir="2700000" algn="tl">
                  <a:srgbClr val="000000"/>
                </a:outerShdw>
              </a:effectLst>
              <a:latin typeface="+mn-lt"/>
              <a:cs typeface="+mn-cs"/>
            </a:endParaRPr>
          </a:p>
        </p:txBody>
      </p:sp>
      <p:sp>
        <p:nvSpPr>
          <p:cNvPr id="145" name="AutoShape 35">
            <a:hlinkClick r:id="" action="ppaction://noaction" highlightClick="1"/>
          </p:cNvPr>
          <p:cNvSpPr>
            <a:spLocks noChangeArrowheads="1"/>
          </p:cNvSpPr>
          <p:nvPr/>
        </p:nvSpPr>
        <p:spPr bwMode="blackWhite">
          <a:xfrm>
            <a:off x="9550400" y="2270125"/>
            <a:ext cx="514350" cy="261938"/>
          </a:xfrm>
          <a:prstGeom prst="actionButtonBlank">
            <a:avLst/>
          </a:prstGeom>
          <a:gradFill rotWithShape="0">
            <a:gsLst>
              <a:gs pos="0">
                <a:srgbClr val="008080">
                  <a:gamma/>
                  <a:tint val="53725"/>
                  <a:invGamma/>
                </a:srgbClr>
              </a:gs>
              <a:gs pos="100000">
                <a:srgbClr val="008080"/>
              </a:gs>
            </a:gsLst>
            <a:path path="rect">
              <a:fillToRect l="50000" t="50000" r="50000" b="50000"/>
            </a:path>
          </a:gradFill>
          <a:ln w="9525">
            <a:noFill/>
            <a:miter lim="800000"/>
            <a:headEnd type="none" w="sm" len="sm"/>
            <a:tailEnd type="none" w="sm" len="sm"/>
          </a:ln>
          <a:effectLst/>
        </p:spPr>
        <p:txBody>
          <a:bodyPr lIns="0" tIns="0" rIns="0" bIns="0" anchor="ctr" anchorCtr="1"/>
          <a:lstStyle/>
          <a:p>
            <a:pPr algn="ctr" fontAlgn="auto">
              <a:lnSpc>
                <a:spcPct val="80000"/>
              </a:lnSpc>
              <a:spcBef>
                <a:spcPts val="0"/>
              </a:spcBef>
              <a:spcAft>
                <a:spcPts val="0"/>
              </a:spcAft>
              <a:defRPr/>
            </a:pPr>
            <a:r>
              <a:rPr lang="en-GB" sz="1600" b="1" i="1">
                <a:solidFill>
                  <a:srgbClr val="FFFFFF"/>
                </a:solidFill>
                <a:effectLst>
                  <a:outerShdw blurRad="38100" dist="38100" dir="2700000" algn="tl">
                    <a:srgbClr val="000000"/>
                  </a:outerShdw>
                </a:effectLst>
                <a:latin typeface="+mn-lt"/>
                <a:cs typeface="+mn-cs"/>
              </a:rPr>
              <a:t>VAS</a:t>
            </a:r>
          </a:p>
        </p:txBody>
      </p:sp>
      <p:sp>
        <p:nvSpPr>
          <p:cNvPr id="3" name="Slide Number Placeholder 2">
            <a:extLst>
              <a:ext uri="{FF2B5EF4-FFF2-40B4-BE49-F238E27FC236}">
                <a16:creationId xmlns:a16="http://schemas.microsoft.com/office/drawing/2014/main" id="{77ECF665-EC6C-4228-843D-411DE0088B10}"/>
              </a:ext>
            </a:extLst>
          </p:cNvPr>
          <p:cNvSpPr>
            <a:spLocks noGrp="1"/>
          </p:cNvSpPr>
          <p:nvPr>
            <p:ph type="sldNum" sz="quarter" idx="10"/>
          </p:nvPr>
        </p:nvSpPr>
        <p:spPr/>
        <p:txBody>
          <a:bodyPr/>
          <a:lstStyle/>
          <a:p>
            <a:pPr>
              <a:defRPr/>
            </a:pPr>
            <a:fld id="{84AEDDD6-2727-439E-A96F-E9FD4CA77376}" type="slidenum">
              <a:rPr lang="en-GB" smtClean="0"/>
              <a:pPr>
                <a:defRPr/>
              </a:pPr>
              <a:t>7</a:t>
            </a:fld>
            <a:endParaRPr lang="en-GB" dirty="0"/>
          </a:p>
        </p:txBody>
      </p:sp>
    </p:spTree>
    <p:extLst>
      <p:ext uri="{BB962C8B-B14F-4D97-AF65-F5344CB8AC3E}">
        <p14:creationId xmlns:p14="http://schemas.microsoft.com/office/powerpoint/2010/main" val="34482695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392" y="171056"/>
            <a:ext cx="10972800" cy="922114"/>
          </a:xfrm>
        </p:spPr>
        <p:txBody>
          <a:bodyPr>
            <a:normAutofit/>
          </a:bodyPr>
          <a:lstStyle/>
          <a:p>
            <a:pPr fontAlgn="auto">
              <a:spcAft>
                <a:spcPts val="0"/>
              </a:spcAft>
              <a:defRPr/>
            </a:pPr>
            <a:r>
              <a:rPr lang="en-GB"/>
              <a:t>Context – </a:t>
            </a:r>
            <a:r>
              <a:rPr lang="en-GB">
                <a:solidFill>
                  <a:srgbClr val="087670"/>
                </a:solidFill>
              </a:rPr>
              <a:t>eHealth</a:t>
            </a:r>
            <a:r>
              <a:rPr lang="en-GB"/>
              <a:t> platform: basic services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677293597"/>
              </p:ext>
            </p:extLst>
          </p:nvPr>
        </p:nvGraphicFramePr>
        <p:xfrm>
          <a:off x="1316088" y="783855"/>
          <a:ext cx="9587408" cy="56880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57F6981C-D2F5-4A06-B6F1-5DFE05698A88}"/>
              </a:ext>
            </a:extLst>
          </p:cNvPr>
          <p:cNvSpPr>
            <a:spLocks noGrp="1"/>
          </p:cNvSpPr>
          <p:nvPr>
            <p:ph type="sldNum" sz="quarter" idx="10"/>
          </p:nvPr>
        </p:nvSpPr>
        <p:spPr/>
        <p:txBody>
          <a:bodyPr/>
          <a:lstStyle/>
          <a:p>
            <a:pPr>
              <a:defRPr/>
            </a:pPr>
            <a:fld id="{84AEDDD6-2727-439E-A96F-E9FD4CA77376}" type="slidenum">
              <a:rPr lang="en-GB" smtClean="0"/>
              <a:pPr>
                <a:defRPr/>
              </a:pPr>
              <a:t>8</a:t>
            </a:fld>
            <a:endParaRPr lang="en-GB" dirty="0"/>
          </a:p>
        </p:txBody>
      </p:sp>
    </p:spTree>
    <p:extLst>
      <p:ext uri="{BB962C8B-B14F-4D97-AF65-F5344CB8AC3E}">
        <p14:creationId xmlns:p14="http://schemas.microsoft.com/office/powerpoint/2010/main" val="25494216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en-GB"/>
              <a:t>Context – </a:t>
            </a:r>
            <a:r>
              <a:rPr lang="en-GB">
                <a:solidFill>
                  <a:srgbClr val="087670"/>
                </a:solidFill>
              </a:rPr>
              <a:t>eHealth</a:t>
            </a:r>
            <a:r>
              <a:rPr lang="en-GB"/>
              <a:t> platform</a:t>
            </a:r>
          </a:p>
        </p:txBody>
      </p:sp>
      <p:pic>
        <p:nvPicPr>
          <p:cNvPr id="32" name="Picture 3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41062" y="1196752"/>
            <a:ext cx="714541" cy="796614"/>
          </a:xfrm>
          <a:prstGeom prst="rect">
            <a:avLst/>
          </a:prstGeom>
        </p:spPr>
      </p:pic>
      <p:grpSp>
        <p:nvGrpSpPr>
          <p:cNvPr id="61" name="Group 60"/>
          <p:cNvGrpSpPr/>
          <p:nvPr/>
        </p:nvGrpSpPr>
        <p:grpSpPr>
          <a:xfrm>
            <a:off x="5347929" y="1033945"/>
            <a:ext cx="1029135" cy="1244507"/>
            <a:chOff x="8035586" y="814615"/>
            <a:chExt cx="1829571" cy="2212454"/>
          </a:xfrm>
        </p:grpSpPr>
        <p:pic>
          <p:nvPicPr>
            <p:cNvPr id="62" name="Picture 6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5586" y="814615"/>
              <a:ext cx="1829571" cy="1829570"/>
            </a:xfrm>
            <a:prstGeom prst="rect">
              <a:avLst/>
            </a:prstGeom>
          </p:spPr>
        </p:pic>
        <p:sp>
          <p:nvSpPr>
            <p:cNvPr id="63" name="Rectangle 62"/>
            <p:cNvSpPr/>
            <p:nvPr/>
          </p:nvSpPr>
          <p:spPr>
            <a:xfrm>
              <a:off x="8530394" y="2561985"/>
              <a:ext cx="328410" cy="465084"/>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BE" sz="1100" b="1" i="0" u="none" strike="noStrike" kern="1200" cap="none" spc="0" normalizeH="0" baseline="0" noProof="0" dirty="0">
                <a:ln>
                  <a:noFill/>
                </a:ln>
                <a:solidFill>
                  <a:srgbClr val="4A6C5B"/>
                </a:solidFill>
                <a:effectLst/>
                <a:uLnTx/>
                <a:uFillTx/>
                <a:latin typeface="Arial" panose="020B0604020202020204" pitchFamily="34" charset="0"/>
                <a:ea typeface="+mn-ea"/>
                <a:cs typeface="Arial" panose="020B0604020202020204" pitchFamily="34" charset="0"/>
              </a:endParaRPr>
            </a:p>
          </p:txBody>
        </p:sp>
      </p:grpSp>
      <p:grpSp>
        <p:nvGrpSpPr>
          <p:cNvPr id="64" name="Group 63"/>
          <p:cNvGrpSpPr/>
          <p:nvPr/>
        </p:nvGrpSpPr>
        <p:grpSpPr>
          <a:xfrm>
            <a:off x="7300573" y="3599728"/>
            <a:ext cx="2886629" cy="2334205"/>
            <a:chOff x="4467416" y="4860280"/>
            <a:chExt cx="5131784" cy="4149696"/>
          </a:xfrm>
        </p:grpSpPr>
        <p:pic>
          <p:nvPicPr>
            <p:cNvPr id="65" name="Picture 6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49206" y="4860280"/>
              <a:ext cx="2323125" cy="1240847"/>
            </a:xfrm>
            <a:prstGeom prst="rect">
              <a:avLst/>
            </a:prstGeom>
          </p:spPr>
        </p:pic>
        <p:sp>
          <p:nvSpPr>
            <p:cNvPr id="66" name="Rectangle 65"/>
            <p:cNvSpPr/>
            <p:nvPr/>
          </p:nvSpPr>
          <p:spPr>
            <a:xfrm>
              <a:off x="4467416" y="7806229"/>
              <a:ext cx="5131784" cy="1203747"/>
            </a:xfrm>
            <a:prstGeom prst="rect">
              <a:avLst/>
            </a:prstGeom>
          </p:spPr>
          <p:txBody>
            <a:bodyPr wrap="square">
              <a:spAutoFit/>
            </a:bodyPr>
            <a:lstStyle/>
            <a:p>
              <a:pPr algn="ctr" fontAlgn="auto">
                <a:spcBef>
                  <a:spcPts val="0"/>
                </a:spcBef>
                <a:spcAft>
                  <a:spcPts val="0"/>
                </a:spcAft>
                <a:defRPr/>
              </a:pPr>
              <a:r>
                <a:rPr lang="en-GB" sz="1600" b="1" dirty="0">
                  <a:solidFill>
                    <a:srgbClr val="4A6C5B"/>
                  </a:solidFill>
                  <a:latin typeface="Arial" panose="020B0604020202020204" pitchFamily="34" charset="0"/>
                  <a:cs typeface="Arial" panose="020B0604020202020204" pitchFamily="34" charset="0"/>
                </a:rPr>
                <a:t>2,</a:t>
              </a:r>
              <a:r>
                <a:rPr lang="en-BE" sz="1600" b="1" dirty="0">
                  <a:solidFill>
                    <a:srgbClr val="4A6C5B"/>
                  </a:solidFill>
                  <a:latin typeface="Arial" panose="020B0604020202020204" pitchFamily="34" charset="0"/>
                  <a:cs typeface="Arial" panose="020B0604020202020204" pitchFamily="34" charset="0"/>
                </a:rPr>
                <a:t>812,649</a:t>
              </a:r>
              <a:endParaRPr lang="en-GB" sz="1600" b="1" dirty="0">
                <a:solidFill>
                  <a:srgbClr val="4A6C5B"/>
                </a:solidFill>
                <a:latin typeface="Arial" panose="020B0604020202020204" pitchFamily="34" charset="0"/>
                <a:cs typeface="Arial" panose="020B0604020202020204" pitchFamily="34" charset="0"/>
              </a:endParaRPr>
            </a:p>
            <a:p>
              <a:pPr lvl="0" algn="ctr">
                <a:defRPr/>
              </a:pPr>
              <a:r>
                <a:rPr kumimoji="0" lang="en-GB" sz="1100" b="1" i="0" u="none" strike="noStrike" cap="none" normalizeH="0" baseline="0" noProof="0" dirty="0">
                  <a:ln>
                    <a:noFill/>
                  </a:ln>
                  <a:solidFill>
                    <a:srgbClr val="4A6C5B"/>
                  </a:solidFill>
                  <a:effectLst/>
                  <a:uLnTx/>
                  <a:uFillTx/>
                  <a:latin typeface="Arial" panose="020B0604020202020204" pitchFamily="34" charset="0"/>
                  <a:ea typeface="+mn-ea"/>
                  <a:cs typeface="Arial" panose="020B0604020202020204" pitchFamily="34" charset="0"/>
                </a:rPr>
                <a:t>Belgian patients with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rgbClr val="4A6C5B"/>
                  </a:solidFill>
                  <a:latin typeface="Arial" panose="020B0604020202020204" pitchFamily="34" charset="0"/>
                  <a:cs typeface="Arial" panose="020B0604020202020204" pitchFamily="34" charset="0"/>
                </a:rPr>
                <a:t>Medication schedule</a:t>
              </a:r>
            </a:p>
          </p:txBody>
        </p:sp>
      </p:grpSp>
      <p:grpSp>
        <p:nvGrpSpPr>
          <p:cNvPr id="67" name="Group 66"/>
          <p:cNvGrpSpPr/>
          <p:nvPr/>
        </p:nvGrpSpPr>
        <p:grpSpPr>
          <a:xfrm>
            <a:off x="1314134" y="1269185"/>
            <a:ext cx="2674130" cy="1663122"/>
            <a:chOff x="-373947" y="598714"/>
            <a:chExt cx="4754013" cy="2956662"/>
          </a:xfrm>
        </p:grpSpPr>
        <p:grpSp>
          <p:nvGrpSpPr>
            <p:cNvPr id="68" name="Group 67"/>
            <p:cNvGrpSpPr/>
            <p:nvPr/>
          </p:nvGrpSpPr>
          <p:grpSpPr>
            <a:xfrm>
              <a:off x="866130" y="598714"/>
              <a:ext cx="1973439" cy="1614997"/>
              <a:chOff x="660507" y="708577"/>
              <a:chExt cx="1973439" cy="1614997"/>
            </a:xfrm>
          </p:grpSpPr>
          <p:pic>
            <p:nvPicPr>
              <p:cNvPr id="70" name="Picture 6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0507" y="708577"/>
                <a:ext cx="1973439" cy="1614997"/>
              </a:xfrm>
              <a:prstGeom prst="rect">
                <a:avLst/>
              </a:prstGeom>
            </p:spPr>
          </p:pic>
          <p:pic>
            <p:nvPicPr>
              <p:cNvPr id="71" name="Picture 70"/>
              <p:cNvPicPr>
                <a:picLocks noChangeAspect="1"/>
              </p:cNvPicPr>
              <p:nvPr/>
            </p:nvPicPr>
            <p:blipFill rotWithShape="1">
              <a:blip r:embed="rId6" cstate="print">
                <a:extLst>
                  <a:ext uri="{28A0092B-C50C-407E-A947-70E740481C1C}">
                    <a14:useLocalDpi xmlns:a14="http://schemas.microsoft.com/office/drawing/2010/main" val="0"/>
                  </a:ext>
                </a:extLst>
              </a:blip>
              <a:srcRect l="39497" t="36834" r="39089" b="37666"/>
              <a:stretch/>
            </p:blipFill>
            <p:spPr>
              <a:xfrm>
                <a:off x="1322022" y="877528"/>
                <a:ext cx="844551" cy="823033"/>
              </a:xfrm>
              <a:prstGeom prst="rect">
                <a:avLst/>
              </a:prstGeom>
            </p:spPr>
          </p:pic>
        </p:grpSp>
        <p:sp>
          <p:nvSpPr>
            <p:cNvPr id="69" name="Rectangle 68"/>
            <p:cNvSpPr/>
            <p:nvPr/>
          </p:nvSpPr>
          <p:spPr>
            <a:xfrm>
              <a:off x="-373947" y="2351628"/>
              <a:ext cx="4754013" cy="120374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cap="none" normalizeH="0" baseline="0" noProof="0" dirty="0">
                  <a:ln>
                    <a:noFill/>
                  </a:ln>
                  <a:solidFill>
                    <a:srgbClr val="4A6C5B"/>
                  </a:solidFill>
                  <a:effectLst/>
                  <a:uLnTx/>
                  <a:uFillTx/>
                  <a:latin typeface="Arial" panose="020B0604020202020204" pitchFamily="34" charset="0"/>
                  <a:ea typeface="+mn-ea"/>
                  <a:cs typeface="Arial" panose="020B0604020202020204" pitchFamily="34" charset="0"/>
                </a:rPr>
                <a:t>&gt; </a:t>
              </a:r>
              <a:r>
                <a:rPr lang="en-GB" sz="1600" b="1" noProof="0" dirty="0">
                  <a:solidFill>
                    <a:srgbClr val="4A6C5B"/>
                  </a:solidFill>
                  <a:latin typeface="Arial" panose="020B0604020202020204" pitchFamily="34" charset="0"/>
                  <a:ea typeface="+mn-ea"/>
                  <a:cs typeface="Arial" panose="020B0604020202020204" pitchFamily="34" charset="0"/>
                </a:rPr>
                <a:t>9</a:t>
              </a:r>
              <a:r>
                <a:rPr lang="en-BE" sz="1600" b="1" dirty="0">
                  <a:solidFill>
                    <a:srgbClr val="4A6C5B"/>
                  </a:solidFill>
                  <a:latin typeface="Arial" panose="020B0604020202020204" pitchFamily="34" charset="0"/>
                  <a:cs typeface="Arial" panose="020B0604020202020204" pitchFamily="34" charset="0"/>
                </a:rPr>
                <a:t>7</a:t>
              </a:r>
              <a:r>
                <a:rPr lang="en-GB" sz="1600" b="1" dirty="0">
                  <a:solidFill>
                    <a:srgbClr val="4A6C5B"/>
                  </a:solidFill>
                  <a:latin typeface="Arial" panose="020B0604020202020204" pitchFamily="34" charset="0"/>
                  <a:ea typeface="+mn-ea"/>
                  <a:cs typeface="Arial" panose="020B0604020202020204" pitchFamily="34" charset="0"/>
                </a:rPr>
                <a:t>,</a:t>
              </a:r>
              <a:r>
                <a:rPr lang="en-BE" sz="1600" b="1" dirty="0">
                  <a:solidFill>
                    <a:srgbClr val="4A6C5B"/>
                  </a:solidFill>
                  <a:latin typeface="Arial" panose="020B0604020202020204" pitchFamily="34" charset="0"/>
                  <a:cs typeface="Arial" panose="020B0604020202020204" pitchFamily="34" charset="0"/>
                </a:rPr>
                <a:t>8</a:t>
              </a:r>
              <a:r>
                <a:rPr lang="en-GB" sz="1600" b="1" dirty="0">
                  <a:solidFill>
                    <a:srgbClr val="4A6C5B"/>
                  </a:solidFill>
                  <a:latin typeface="Arial" panose="020B0604020202020204" pitchFamily="34" charset="0"/>
                  <a:ea typeface="+mn-ea"/>
                  <a:cs typeface="Arial" panose="020B0604020202020204" pitchFamily="34" charset="0"/>
                </a:rPr>
                <a:t> </a:t>
              </a:r>
              <a:r>
                <a:rPr kumimoji="0" lang="en-GB" sz="1600" b="1" i="0" u="none" strike="noStrike" cap="none" normalizeH="0" baseline="0" noProof="0" dirty="0">
                  <a:ln>
                    <a:noFill/>
                  </a:ln>
                  <a:solidFill>
                    <a:srgbClr val="4A6C5B"/>
                  </a:solidFill>
                  <a:effectLst/>
                  <a:uLnTx/>
                  <a:uFillTx/>
                  <a:latin typeface="Arial" panose="020B0604020202020204" pitchFamily="34" charset="0"/>
                  <a:ea typeface="+mn-ea"/>
                  <a:cs typeface="Arial" panose="020B0604020202020204"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cap="none" normalizeH="0" baseline="0" noProof="0" dirty="0">
                  <a:ln>
                    <a:noFill/>
                  </a:ln>
                  <a:solidFill>
                    <a:srgbClr val="4A6C5B"/>
                  </a:solidFill>
                  <a:effectLst/>
                  <a:uLnTx/>
                  <a:uFillTx/>
                  <a:latin typeface="Arial" panose="020B0604020202020204" pitchFamily="34" charset="0"/>
                  <a:ea typeface="+mn-ea"/>
                  <a:cs typeface="Arial" panose="020B0604020202020204" pitchFamily="34" charset="0"/>
                </a:rPr>
                <a:t>of Belgian citizens have given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cap="none" normalizeH="0" baseline="0" noProof="0" dirty="0">
                  <a:ln>
                    <a:noFill/>
                  </a:ln>
                  <a:solidFill>
                    <a:srgbClr val="4A6C5B"/>
                  </a:solidFill>
                  <a:effectLst/>
                  <a:uLnTx/>
                  <a:uFillTx/>
                  <a:latin typeface="Arial" panose="020B0604020202020204" pitchFamily="34" charset="0"/>
                  <a:ea typeface="+mn-ea"/>
                  <a:cs typeface="Arial" panose="020B0604020202020204" pitchFamily="34" charset="0"/>
                </a:rPr>
                <a:t>an informed consent for data sharing</a:t>
              </a:r>
            </a:p>
          </p:txBody>
        </p:sp>
      </p:grpSp>
      <p:grpSp>
        <p:nvGrpSpPr>
          <p:cNvPr id="72" name="Group 71"/>
          <p:cNvGrpSpPr/>
          <p:nvPr/>
        </p:nvGrpSpPr>
        <p:grpSpPr>
          <a:xfrm>
            <a:off x="1014468" y="3709174"/>
            <a:ext cx="3358217" cy="932197"/>
            <a:chOff x="2476713" y="3310960"/>
            <a:chExt cx="3358217" cy="932197"/>
          </a:xfrm>
        </p:grpSpPr>
        <p:grpSp>
          <p:nvGrpSpPr>
            <p:cNvPr id="74" name="Group 73"/>
            <p:cNvGrpSpPr/>
            <p:nvPr/>
          </p:nvGrpSpPr>
          <p:grpSpPr>
            <a:xfrm>
              <a:off x="2476713" y="3563342"/>
              <a:ext cx="3358217" cy="679815"/>
              <a:chOff x="1116105" y="5934586"/>
              <a:chExt cx="4393459" cy="889123"/>
            </a:xfrm>
          </p:grpSpPr>
          <p:pic>
            <p:nvPicPr>
              <p:cNvPr id="76" name="Picture 7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68714" y="5934586"/>
                <a:ext cx="427673" cy="405050"/>
              </a:xfrm>
              <a:prstGeom prst="rect">
                <a:avLst/>
              </a:prstGeom>
            </p:spPr>
          </p:pic>
          <p:sp>
            <p:nvSpPr>
              <p:cNvPr id="77" name="Rectangle 76"/>
              <p:cNvSpPr/>
              <p:nvPr/>
            </p:nvSpPr>
            <p:spPr>
              <a:xfrm>
                <a:off x="1116105" y="6380918"/>
                <a:ext cx="4393459" cy="44279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BE" sz="1600" b="1" dirty="0">
                    <a:solidFill>
                      <a:srgbClr val="4A6C5B"/>
                    </a:solidFill>
                    <a:latin typeface="Arial" panose="020B0604020202020204" pitchFamily="34" charset="0"/>
                    <a:cs typeface="Arial" panose="020B0604020202020204" pitchFamily="34" charset="0"/>
                  </a:rPr>
                  <a:t>3,5</a:t>
                </a:r>
                <a:r>
                  <a:rPr lang="en-GB" sz="1600" b="1" dirty="0">
                    <a:solidFill>
                      <a:srgbClr val="4A6C5B"/>
                    </a:solidFill>
                    <a:latin typeface="Arial" panose="020B0604020202020204" pitchFamily="34" charset="0"/>
                    <a:cs typeface="Arial" panose="020B0604020202020204" pitchFamily="34" charset="0"/>
                  </a:rPr>
                  <a:t> million/month from doctors</a:t>
                </a:r>
              </a:p>
            </p:txBody>
          </p:sp>
        </p:grpSp>
        <p:sp>
          <p:nvSpPr>
            <p:cNvPr id="75" name="Rectangle 74"/>
            <p:cNvSpPr/>
            <p:nvPr/>
          </p:nvSpPr>
          <p:spPr>
            <a:xfrm>
              <a:off x="2795148" y="3310960"/>
              <a:ext cx="2233304" cy="307777"/>
            </a:xfrm>
            <a:prstGeom prst="rect">
              <a:avLst/>
            </a:prstGeom>
            <a:solidFill>
              <a:srgbClr val="4A6C5B"/>
            </a:solid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cap="none" normalizeH="0" baseline="0" noProof="0">
                  <a:ln>
                    <a:noFill/>
                  </a:ln>
                  <a:solidFill>
                    <a:prstClr val="white"/>
                  </a:solidFill>
                  <a:effectLst/>
                  <a:uLnTx/>
                  <a:uFillTx/>
                  <a:latin typeface="Arial" panose="020B0604020202020204" pitchFamily="34" charset="0"/>
                  <a:ea typeface="+mn-ea"/>
                  <a:cs typeface="Arial" panose="020B0604020202020204" pitchFamily="34" charset="0"/>
                </a:rPr>
                <a:t>Electronic prescriptions</a:t>
              </a:r>
            </a:p>
          </p:txBody>
        </p:sp>
      </p:grpSp>
      <p:grpSp>
        <p:nvGrpSpPr>
          <p:cNvPr id="80" name="Group 79"/>
          <p:cNvGrpSpPr/>
          <p:nvPr/>
        </p:nvGrpSpPr>
        <p:grpSpPr>
          <a:xfrm>
            <a:off x="4943333" y="3244081"/>
            <a:ext cx="1631103" cy="1168862"/>
            <a:chOff x="5222177" y="3199474"/>
            <a:chExt cx="1631103" cy="1168862"/>
          </a:xfrm>
        </p:grpSpPr>
        <p:grpSp>
          <p:nvGrpSpPr>
            <p:cNvPr id="81" name="Group 80"/>
            <p:cNvGrpSpPr/>
            <p:nvPr/>
          </p:nvGrpSpPr>
          <p:grpSpPr>
            <a:xfrm>
              <a:off x="5222177" y="3199474"/>
              <a:ext cx="1631103" cy="1168862"/>
              <a:chOff x="5490116" y="2902310"/>
              <a:chExt cx="1631103" cy="1168862"/>
            </a:xfrm>
          </p:grpSpPr>
          <p:sp>
            <p:nvSpPr>
              <p:cNvPr id="83" name="Rectangle 82"/>
              <p:cNvSpPr/>
              <p:nvPr/>
            </p:nvSpPr>
            <p:spPr>
              <a:xfrm>
                <a:off x="5490116" y="3563341"/>
                <a:ext cx="1631103" cy="507831"/>
              </a:xfrm>
              <a:prstGeom prst="rect">
                <a:avLst/>
              </a:prstGeom>
            </p:spPr>
            <p:txBody>
              <a:bodyPr wrap="square">
                <a:spAutoFit/>
              </a:bodyPr>
              <a:lstStyle/>
              <a:p>
                <a:pPr lvl="0" algn="ctr" fontAlgn="auto">
                  <a:spcBef>
                    <a:spcPts val="0"/>
                  </a:spcBef>
                  <a:spcAft>
                    <a:spcPts val="0"/>
                  </a:spcAft>
                  <a:defRPr/>
                </a:pPr>
                <a:r>
                  <a:rPr lang="en-BE" sz="1600" b="1" dirty="0">
                    <a:solidFill>
                      <a:srgbClr val="087670"/>
                    </a:solidFill>
                  </a:rPr>
                  <a:t>19.018.497.753</a:t>
                </a:r>
                <a:endParaRPr kumimoji="0" lang="en-GB" sz="1600" b="1" i="0" u="none" strike="noStrike" cap="none" normalizeH="0" baseline="0" noProof="0" dirty="0">
                  <a:ln>
                    <a:noFill/>
                  </a:ln>
                  <a:solidFill>
                    <a:srgbClr val="4A6C5B"/>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cap="none" normalizeH="0" baseline="0" noProof="0" dirty="0">
                    <a:ln>
                      <a:noFill/>
                    </a:ln>
                    <a:solidFill>
                      <a:srgbClr val="4A6C5B"/>
                    </a:solidFill>
                    <a:effectLst/>
                    <a:uLnTx/>
                    <a:uFillTx/>
                    <a:latin typeface="Arial" panose="020B0604020202020204" pitchFamily="34" charset="0"/>
                    <a:ea typeface="+mn-ea"/>
                    <a:cs typeface="Arial" panose="020B0604020202020204" pitchFamily="34" charset="0"/>
                  </a:rPr>
                  <a:t>digital transactions</a:t>
                </a:r>
              </a:p>
            </p:txBody>
          </p:sp>
          <p:pic>
            <p:nvPicPr>
              <p:cNvPr id="84" name="Picture 83"/>
              <p:cNvPicPr>
                <a:picLocks noChangeAspect="1"/>
              </p:cNvPicPr>
              <p:nvPr/>
            </p:nvPicPr>
            <p:blipFill>
              <a:blip r:embed="rId8"/>
              <a:stretch>
                <a:fillRect/>
              </a:stretch>
            </p:blipFill>
            <p:spPr>
              <a:xfrm>
                <a:off x="5847472" y="2902310"/>
                <a:ext cx="986904" cy="637115"/>
              </a:xfrm>
              <a:prstGeom prst="rect">
                <a:avLst/>
              </a:prstGeom>
            </p:spPr>
          </p:pic>
        </p:grpSp>
        <p:sp>
          <p:nvSpPr>
            <p:cNvPr id="82" name="Rectangle 81"/>
            <p:cNvSpPr/>
            <p:nvPr/>
          </p:nvSpPr>
          <p:spPr>
            <a:xfrm>
              <a:off x="5626773" y="3457597"/>
              <a:ext cx="914400" cy="363099"/>
            </a:xfrm>
            <a:prstGeom prst="rect">
              <a:avLst/>
            </a:prstGeom>
            <a:solidFill>
              <a:srgbClr val="90A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49685C"/>
                  </a:solidFill>
                </a:rPr>
                <a:t>202</a:t>
              </a:r>
              <a:r>
                <a:rPr lang="en-BE" sz="2400" b="1" dirty="0">
                  <a:solidFill>
                    <a:srgbClr val="49685C"/>
                  </a:solidFill>
                </a:rPr>
                <a:t>5</a:t>
              </a:r>
              <a:endParaRPr lang="en-GB" sz="2400" b="1" dirty="0">
                <a:solidFill>
                  <a:srgbClr val="49685C"/>
                </a:solidFill>
              </a:endParaRPr>
            </a:p>
          </p:txBody>
        </p:sp>
      </p:grpSp>
      <p:grpSp>
        <p:nvGrpSpPr>
          <p:cNvPr id="85" name="Group 84">
            <a:extLst>
              <a:ext uri="{FF2B5EF4-FFF2-40B4-BE49-F238E27FC236}">
                <a16:creationId xmlns:a16="http://schemas.microsoft.com/office/drawing/2014/main" id="{6B27EEED-6FC0-4E88-BDF6-147B3622FF48}"/>
              </a:ext>
            </a:extLst>
          </p:cNvPr>
          <p:cNvGrpSpPr/>
          <p:nvPr/>
        </p:nvGrpSpPr>
        <p:grpSpPr>
          <a:xfrm>
            <a:off x="3898567" y="4633287"/>
            <a:ext cx="3358217" cy="1597681"/>
            <a:chOff x="4042167" y="4113743"/>
            <a:chExt cx="3358217" cy="1597681"/>
          </a:xfrm>
        </p:grpSpPr>
        <p:pic>
          <p:nvPicPr>
            <p:cNvPr id="86" name="Picture 85">
              <a:extLst>
                <a:ext uri="{FF2B5EF4-FFF2-40B4-BE49-F238E27FC236}">
                  <a16:creationId xmlns:a16="http://schemas.microsoft.com/office/drawing/2014/main" id="{1ADF01A3-4344-467F-9B56-35BEE89F464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660440" y="4113743"/>
              <a:ext cx="1062151" cy="1088454"/>
            </a:xfrm>
            <a:prstGeom prst="rect">
              <a:avLst/>
            </a:prstGeom>
          </p:spPr>
        </p:pic>
        <p:sp>
          <p:nvSpPr>
            <p:cNvPr id="87" name="Rectangle 86">
              <a:extLst>
                <a:ext uri="{FF2B5EF4-FFF2-40B4-BE49-F238E27FC236}">
                  <a16:creationId xmlns:a16="http://schemas.microsoft.com/office/drawing/2014/main" id="{DAC8DA50-BD6B-4196-9CC3-E25A0C48E794}"/>
                </a:ext>
              </a:extLst>
            </p:cNvPr>
            <p:cNvSpPr/>
            <p:nvPr/>
          </p:nvSpPr>
          <p:spPr>
            <a:xfrm>
              <a:off x="4042167" y="5034316"/>
              <a:ext cx="3358217" cy="677108"/>
            </a:xfrm>
            <a:prstGeom prst="rect">
              <a:avLst/>
            </a:prstGeom>
          </p:spPr>
          <p:txBody>
            <a:bodyPr wrap="square">
              <a:spAutoFit/>
            </a:bodyPr>
            <a:lstStyle/>
            <a:p>
              <a:pPr lvl="1" algn="ctr" fontAlgn="auto">
                <a:spcBef>
                  <a:spcPts val="0"/>
                </a:spcBef>
                <a:spcAft>
                  <a:spcPts val="0"/>
                </a:spcAft>
                <a:defRPr/>
              </a:pPr>
              <a:r>
                <a:rPr lang="en-BE" sz="1600" b="1" dirty="0">
                  <a:solidFill>
                    <a:srgbClr val="4A6C5B"/>
                  </a:solidFill>
                  <a:latin typeface="Arial" panose="020B0604020202020204" pitchFamily="34" charset="0"/>
                  <a:cs typeface="Arial" panose="020B0604020202020204" pitchFamily="34" charset="0"/>
                </a:rPr>
                <a:t>54.087.151</a:t>
              </a:r>
              <a:endParaRPr lang="en-GB" sz="1600" b="1" dirty="0">
                <a:solidFill>
                  <a:srgbClr val="4A6C5B"/>
                </a:solidFill>
                <a:latin typeface="Arial" panose="020B0604020202020204" pitchFamily="34" charset="0"/>
                <a:cs typeface="Arial" panose="020B0604020202020204" pitchFamily="34" charset="0"/>
              </a:endParaRPr>
            </a:p>
            <a:p>
              <a:pPr lvl="1" algn="ctr">
                <a:defRPr/>
              </a:pPr>
              <a:r>
                <a:rPr lang="en-GB" sz="1100" b="1" dirty="0">
                  <a:solidFill>
                    <a:srgbClr val="4A6C5B"/>
                  </a:solidFill>
                  <a:latin typeface="Arial" panose="020B0604020202020204" pitchFamily="34" charset="0"/>
                  <a:cs typeface="Arial" panose="020B0604020202020204" pitchFamily="34" charset="0"/>
                </a:rPr>
                <a:t>documents consulted in general hospitals</a:t>
              </a:r>
            </a:p>
          </p:txBody>
        </p:sp>
      </p:grpSp>
      <p:sp>
        <p:nvSpPr>
          <p:cNvPr id="88" name="Rectangle 87">
            <a:extLst>
              <a:ext uri="{FF2B5EF4-FFF2-40B4-BE49-F238E27FC236}">
                <a16:creationId xmlns:a16="http://schemas.microsoft.com/office/drawing/2014/main" id="{28E8B913-A9F4-4290-BAF8-695CA8AA6C38}"/>
              </a:ext>
            </a:extLst>
          </p:cNvPr>
          <p:cNvSpPr/>
          <p:nvPr/>
        </p:nvSpPr>
        <p:spPr>
          <a:xfrm>
            <a:off x="7292530" y="4439300"/>
            <a:ext cx="2886629" cy="677108"/>
          </a:xfrm>
          <a:prstGeom prst="rect">
            <a:avLst/>
          </a:prstGeom>
        </p:spPr>
        <p:txBody>
          <a:bodyPr wrap="square">
            <a:spAutoFit/>
          </a:bodyPr>
          <a:lstStyle/>
          <a:p>
            <a:pPr algn="ctr" fontAlgn="auto">
              <a:spcBef>
                <a:spcPts val="0"/>
              </a:spcBef>
              <a:spcAft>
                <a:spcPts val="0"/>
              </a:spcAft>
              <a:defRPr/>
            </a:pPr>
            <a:r>
              <a:rPr lang="en-BE" sz="1600" b="1" dirty="0">
                <a:solidFill>
                  <a:srgbClr val="4A6C5B"/>
                </a:solidFill>
                <a:latin typeface="Arial" panose="020B0604020202020204" pitchFamily="34" charset="0"/>
                <a:cs typeface="Arial" panose="020B0604020202020204" pitchFamily="34" charset="0"/>
              </a:rPr>
              <a:t>6,651,976</a:t>
            </a:r>
            <a:endParaRPr lang="en-GB" sz="1600" b="1" dirty="0">
              <a:solidFill>
                <a:srgbClr val="4A6C5B"/>
              </a:solidFill>
              <a:latin typeface="Arial" panose="020B0604020202020204" pitchFamily="34" charset="0"/>
              <a:cs typeface="Arial" panose="020B0604020202020204" pitchFamily="34" charset="0"/>
            </a:endParaRPr>
          </a:p>
          <a:p>
            <a:pPr lvl="0" algn="ctr">
              <a:defRPr/>
            </a:pPr>
            <a:r>
              <a:rPr kumimoji="0" lang="en-GB" sz="1100" b="1" i="0" u="none" strike="noStrike" cap="none" normalizeH="0" baseline="0" noProof="0" dirty="0">
                <a:ln>
                  <a:noFill/>
                </a:ln>
                <a:solidFill>
                  <a:srgbClr val="4A6C5B"/>
                </a:solidFill>
                <a:effectLst/>
                <a:uLnTx/>
                <a:uFillTx/>
                <a:latin typeface="Arial" panose="020B0604020202020204" pitchFamily="34" charset="0"/>
                <a:ea typeface="+mn-ea"/>
                <a:cs typeface="Arial" panose="020B0604020202020204" pitchFamily="34" charset="0"/>
              </a:rPr>
              <a:t>Belgian patients with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cap="none" normalizeH="0" baseline="0" noProof="0" dirty="0">
                <a:ln>
                  <a:noFill/>
                </a:ln>
                <a:solidFill>
                  <a:srgbClr val="4A6C5B"/>
                </a:solidFill>
                <a:effectLst/>
                <a:uLnTx/>
                <a:uFillTx/>
                <a:latin typeface="Arial" panose="020B0604020202020204" pitchFamily="34" charset="0"/>
                <a:ea typeface="+mn-ea"/>
                <a:cs typeface="Arial" panose="020B0604020202020204" pitchFamily="34" charset="0"/>
              </a:rPr>
              <a:t>Summary Electronic Health Records </a:t>
            </a:r>
          </a:p>
        </p:txBody>
      </p:sp>
      <p:sp>
        <p:nvSpPr>
          <p:cNvPr id="89" name="Rectangle 88">
            <a:extLst>
              <a:ext uri="{FF2B5EF4-FFF2-40B4-BE49-F238E27FC236}">
                <a16:creationId xmlns:a16="http://schemas.microsoft.com/office/drawing/2014/main" id="{11F94015-A344-482D-A14F-D9B083E113E7}"/>
              </a:ext>
            </a:extLst>
          </p:cNvPr>
          <p:cNvSpPr/>
          <p:nvPr/>
        </p:nvSpPr>
        <p:spPr>
          <a:xfrm>
            <a:off x="8112224" y="2228955"/>
            <a:ext cx="1372218" cy="67710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cap="none" normalizeH="0" baseline="0" noProof="0" dirty="0">
              <a:ln>
                <a:noFill/>
              </a:ln>
              <a:solidFill>
                <a:srgbClr val="4A6C5B"/>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cap="none" normalizeH="0" baseline="0" noProof="0" dirty="0">
                <a:ln>
                  <a:noFill/>
                </a:ln>
                <a:solidFill>
                  <a:srgbClr val="4A6C5B"/>
                </a:solidFill>
                <a:effectLst/>
                <a:uLnTx/>
                <a:uFillTx/>
                <a:latin typeface="Arial" panose="020B0604020202020204" pitchFamily="34" charset="0"/>
                <a:ea typeface="+mn-ea"/>
                <a:cs typeface="Arial" panose="020B0604020202020204" pitchFamily="34" charset="0"/>
              </a:rPr>
              <a:t>messages/year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cap="none" normalizeH="0" baseline="0" noProof="0" dirty="0">
                <a:ln>
                  <a:noFill/>
                </a:ln>
                <a:solidFill>
                  <a:srgbClr val="4A6C5B"/>
                </a:solidFill>
                <a:effectLst/>
                <a:uLnTx/>
                <a:uFillTx/>
                <a:latin typeface="Arial" panose="020B0604020202020204" pitchFamily="34" charset="0"/>
                <a:ea typeface="+mn-ea"/>
                <a:cs typeface="Arial" panose="020B0604020202020204" pitchFamily="34" charset="0"/>
              </a:rPr>
              <a:t>via </a:t>
            </a:r>
            <a:r>
              <a:rPr kumimoji="0" lang="en-GB" sz="1100" b="1" i="0" u="none" strike="noStrike" cap="none" normalizeH="0" baseline="0" noProof="0" dirty="0" err="1">
                <a:ln>
                  <a:noFill/>
                </a:ln>
                <a:solidFill>
                  <a:srgbClr val="4A6C5B"/>
                </a:solidFill>
                <a:effectLst/>
                <a:uLnTx/>
                <a:uFillTx/>
                <a:latin typeface="Arial" panose="020B0604020202020204" pitchFamily="34" charset="0"/>
                <a:ea typeface="+mn-ea"/>
                <a:cs typeface="Arial" panose="020B0604020202020204" pitchFamily="34" charset="0"/>
              </a:rPr>
              <a:t>eHealthBox</a:t>
            </a:r>
            <a:endParaRPr kumimoji="0" lang="en-GB" sz="1100" b="1" i="0" u="none" strike="noStrike" cap="none" normalizeH="0" baseline="0" noProof="0" dirty="0">
              <a:ln>
                <a:noFill/>
              </a:ln>
              <a:solidFill>
                <a:srgbClr val="4A6C5B"/>
              </a:solidFill>
              <a:effectLst/>
              <a:uLnTx/>
              <a:uFillTx/>
              <a:latin typeface="Arial" panose="020B0604020202020204" pitchFamily="34" charset="0"/>
              <a:ea typeface="+mn-ea"/>
              <a:cs typeface="Arial" panose="020B0604020202020204" pitchFamily="34" charset="0"/>
            </a:endParaRPr>
          </a:p>
        </p:txBody>
      </p:sp>
      <p:pic>
        <p:nvPicPr>
          <p:cNvPr id="90" name="Picture 89">
            <a:extLst>
              <a:ext uri="{FF2B5EF4-FFF2-40B4-BE49-F238E27FC236}">
                <a16:creationId xmlns:a16="http://schemas.microsoft.com/office/drawing/2014/main" id="{4573FEB2-7209-4138-B2D1-2F09A3BD057E}"/>
              </a:ext>
            </a:extLst>
          </p:cNvPr>
          <p:cNvPicPr>
            <a:picLocks noChangeAspect="1"/>
          </p:cNvPicPr>
          <p:nvPr/>
        </p:nvPicPr>
        <p:blipFill>
          <a:blip r:embed="rId10" cstate="print">
            <a:extLst>
              <a:ext uri="{BEBA8EAE-BF5A-486C-A8C5-ECC9F3942E4B}">
                <a14:imgProps xmlns:a14="http://schemas.microsoft.com/office/drawing/2010/main">
                  <a14:imgLayer r:embed="rId11">
                    <a14:imgEffect>
                      <a14:backgroundRemoval t="368" b="100000" l="0" r="100000">
                        <a14:foregroundMark x1="22059" y1="16912" x2="22059" y2="16912"/>
                        <a14:foregroundMark x1="56618" y1="54779" x2="56618" y2="54779"/>
                      </a14:backgroundRemoval>
                    </a14:imgEffect>
                  </a14:imgLayer>
                </a14:imgProps>
              </a:ext>
              <a:ext uri="{28A0092B-C50C-407E-A947-70E740481C1C}">
                <a14:useLocalDpi xmlns:a14="http://schemas.microsoft.com/office/drawing/2010/main" val="0"/>
              </a:ext>
            </a:extLst>
          </a:blip>
          <a:stretch>
            <a:fillRect/>
          </a:stretch>
        </p:blipFill>
        <p:spPr>
          <a:xfrm>
            <a:off x="2288456" y="4668711"/>
            <a:ext cx="473684" cy="517051"/>
          </a:xfrm>
          <a:prstGeom prst="rect">
            <a:avLst/>
          </a:prstGeom>
        </p:spPr>
      </p:pic>
      <p:sp>
        <p:nvSpPr>
          <p:cNvPr id="91" name="TextBox 90">
            <a:extLst>
              <a:ext uri="{FF2B5EF4-FFF2-40B4-BE49-F238E27FC236}">
                <a16:creationId xmlns:a16="http://schemas.microsoft.com/office/drawing/2014/main" id="{15EE8852-F827-4217-A253-936B19DC5E22}"/>
              </a:ext>
            </a:extLst>
          </p:cNvPr>
          <p:cNvSpPr txBox="1"/>
          <p:nvPr/>
        </p:nvSpPr>
        <p:spPr>
          <a:xfrm rot="10800000" flipV="1">
            <a:off x="1520566" y="5358167"/>
            <a:ext cx="1857978" cy="600164"/>
          </a:xfrm>
          <a:prstGeom prst="rect">
            <a:avLst/>
          </a:prstGeom>
          <a:noFill/>
        </p:spPr>
        <p:txBody>
          <a:bodyPr wrap="square">
            <a:spAutoFit/>
          </a:bodyPr>
          <a:lstStyle/>
          <a:p>
            <a:pPr algn="ctr"/>
            <a:r>
              <a:rPr lang="en-GB" sz="1100" b="1" dirty="0">
                <a:solidFill>
                  <a:srgbClr val="4A6C5B"/>
                </a:solidFill>
                <a:latin typeface="Arial" panose="020B0604020202020204" pitchFamily="34" charset="0"/>
                <a:cs typeface="Arial" panose="020B0604020202020204" pitchFamily="34" charset="0"/>
              </a:rPr>
              <a:t>average of </a:t>
            </a:r>
            <a:r>
              <a:rPr lang="en-BE" sz="1100" b="1" dirty="0">
                <a:solidFill>
                  <a:srgbClr val="4A6C5B"/>
                </a:solidFill>
                <a:latin typeface="Arial" panose="020B0604020202020204" pitchFamily="34" charset="0"/>
                <a:cs typeface="Arial" panose="020B0604020202020204" pitchFamily="34" charset="0"/>
              </a:rPr>
              <a:t>3,5</a:t>
            </a:r>
            <a:r>
              <a:rPr lang="en-GB" sz="1100" b="1" dirty="0">
                <a:solidFill>
                  <a:srgbClr val="4A6C5B"/>
                </a:solidFill>
                <a:latin typeface="Arial" panose="020B0604020202020204" pitchFamily="34" charset="0"/>
                <a:cs typeface="Arial" panose="020B0604020202020204" pitchFamily="34" charset="0"/>
              </a:rPr>
              <a:t> millions prescriptions</a:t>
            </a:r>
            <a:r>
              <a:rPr lang="en-BE" sz="1100" b="1" dirty="0">
                <a:solidFill>
                  <a:srgbClr val="4A6C5B"/>
                </a:solidFill>
                <a:latin typeface="Arial" panose="020B0604020202020204" pitchFamily="34" charset="0"/>
                <a:cs typeface="Arial" panose="020B0604020202020204" pitchFamily="34" charset="0"/>
              </a:rPr>
              <a:t>/month</a:t>
            </a:r>
            <a:r>
              <a:rPr lang="en-GB" sz="1100" b="1" dirty="0">
                <a:solidFill>
                  <a:srgbClr val="4A6C5B"/>
                </a:solidFill>
                <a:latin typeface="Arial" panose="020B0604020202020204" pitchFamily="34" charset="0"/>
                <a:cs typeface="Arial" panose="020B0604020202020204" pitchFamily="34" charset="0"/>
              </a:rPr>
              <a:t> handled by pharmacists</a:t>
            </a:r>
          </a:p>
        </p:txBody>
      </p:sp>
      <p:sp>
        <p:nvSpPr>
          <p:cNvPr id="92" name="Rectangle 91">
            <a:extLst>
              <a:ext uri="{FF2B5EF4-FFF2-40B4-BE49-F238E27FC236}">
                <a16:creationId xmlns:a16="http://schemas.microsoft.com/office/drawing/2014/main" id="{65F256C2-E84C-42F0-97D4-E43DB7447496}"/>
              </a:ext>
            </a:extLst>
          </p:cNvPr>
          <p:cNvSpPr/>
          <p:nvPr/>
        </p:nvSpPr>
        <p:spPr>
          <a:xfrm>
            <a:off x="4762752" y="2051476"/>
            <a:ext cx="2062778" cy="677108"/>
          </a:xfrm>
          <a:prstGeom prst="rect">
            <a:avLst/>
          </a:prstGeom>
        </p:spPr>
        <p:txBody>
          <a:bodyPr wrap="square">
            <a:spAutoFit/>
          </a:bodyPr>
          <a:lstStyle/>
          <a:p>
            <a:pPr lvl="0" algn="ctr" fontAlgn="auto">
              <a:spcBef>
                <a:spcPts val="0"/>
              </a:spcBef>
              <a:spcAft>
                <a:spcPts val="0"/>
              </a:spcAft>
              <a:defRPr/>
            </a:pPr>
            <a:r>
              <a:rPr lang="en-GB" sz="1600" b="1" dirty="0">
                <a:solidFill>
                  <a:srgbClr val="4A6C5B"/>
                </a:solidFill>
                <a:latin typeface="Arial" panose="020B0604020202020204" pitchFamily="34" charset="0"/>
                <a:cs typeface="Arial" panose="020B0604020202020204" pitchFamily="34" charset="0"/>
              </a:rPr>
              <a:t>64.725</a:t>
            </a:r>
            <a:endParaRPr lang="en-BE" sz="1600" b="1" dirty="0">
              <a:solidFill>
                <a:srgbClr val="4A6C5B"/>
              </a:solidFill>
              <a:latin typeface="Arial" panose="020B0604020202020204" pitchFamily="34" charset="0"/>
              <a:cs typeface="Arial" panose="020B0604020202020204" pitchFamily="34" charset="0"/>
            </a:endParaRPr>
          </a:p>
          <a:p>
            <a:pPr lvl="0" algn="ctr" fontAlgn="auto">
              <a:spcBef>
                <a:spcPts val="0"/>
              </a:spcBef>
              <a:spcAft>
                <a:spcPts val="0"/>
              </a:spcAft>
              <a:defRPr/>
            </a:pPr>
            <a:r>
              <a:rPr lang="en-BE" sz="1100" b="1" dirty="0">
                <a:solidFill>
                  <a:srgbClr val="4A6C5B"/>
                </a:solidFill>
                <a:latin typeface="Arial" panose="020B0604020202020204" pitchFamily="34" charset="0"/>
                <a:cs typeface="Arial" panose="020B0604020202020204" pitchFamily="34" charset="0"/>
              </a:rPr>
              <a:t>h</a:t>
            </a:r>
            <a:r>
              <a:rPr lang="en-GB" sz="1100" b="1" dirty="0" err="1">
                <a:solidFill>
                  <a:srgbClr val="4A6C5B"/>
                </a:solidFill>
                <a:latin typeface="Arial" panose="020B0604020202020204" pitchFamily="34" charset="0"/>
                <a:cs typeface="Arial" panose="020B0604020202020204" pitchFamily="34" charset="0"/>
              </a:rPr>
              <a:t>ealthcare</a:t>
            </a:r>
            <a:r>
              <a:rPr lang="en-GB" sz="1100" b="1" dirty="0">
                <a:solidFill>
                  <a:srgbClr val="4A6C5B"/>
                </a:solidFill>
                <a:latin typeface="Arial" panose="020B0604020202020204" pitchFamily="34" charset="0"/>
                <a:cs typeface="Arial" panose="020B0604020202020204" pitchFamily="34" charset="0"/>
              </a:rPr>
              <a:t> professionals  have a</a:t>
            </a:r>
            <a:r>
              <a:rPr lang="en-BE" sz="1100" b="1" dirty="0">
                <a:solidFill>
                  <a:srgbClr val="4A6C5B"/>
                </a:solidFill>
                <a:latin typeface="Arial" panose="020B0604020202020204" pitchFamily="34" charset="0"/>
                <a:cs typeface="Arial" panose="020B0604020202020204" pitchFamily="34" charset="0"/>
              </a:rPr>
              <a:t>n</a:t>
            </a:r>
            <a:r>
              <a:rPr lang="en-GB" sz="1100" b="1" dirty="0">
                <a:solidFill>
                  <a:srgbClr val="4A6C5B"/>
                </a:solidFill>
                <a:latin typeface="Arial" panose="020B0604020202020204" pitchFamily="34" charset="0"/>
                <a:cs typeface="Arial" panose="020B0604020202020204" pitchFamily="34" charset="0"/>
              </a:rPr>
              <a:t> eHealth certificate</a:t>
            </a:r>
          </a:p>
        </p:txBody>
      </p:sp>
      <p:sp>
        <p:nvSpPr>
          <p:cNvPr id="3" name="Slide Number Placeholder 2">
            <a:extLst>
              <a:ext uri="{FF2B5EF4-FFF2-40B4-BE49-F238E27FC236}">
                <a16:creationId xmlns:a16="http://schemas.microsoft.com/office/drawing/2014/main" id="{1E4F6670-54CA-49BC-93D9-559B5E1BBD65}"/>
              </a:ext>
            </a:extLst>
          </p:cNvPr>
          <p:cNvSpPr>
            <a:spLocks noGrp="1"/>
          </p:cNvSpPr>
          <p:nvPr>
            <p:ph type="sldNum" sz="quarter" idx="10"/>
          </p:nvPr>
        </p:nvSpPr>
        <p:spPr/>
        <p:txBody>
          <a:bodyPr/>
          <a:lstStyle/>
          <a:p>
            <a:pPr>
              <a:defRPr/>
            </a:pPr>
            <a:fld id="{84AEDDD6-2727-439E-A96F-E9FD4CA77376}" type="slidenum">
              <a:rPr lang="en-GB" smtClean="0"/>
              <a:pPr>
                <a:defRPr/>
              </a:pPr>
              <a:t>9</a:t>
            </a:fld>
            <a:endParaRPr lang="en-GB" dirty="0"/>
          </a:p>
        </p:txBody>
      </p:sp>
      <p:sp>
        <p:nvSpPr>
          <p:cNvPr id="5" name="TextBox 4">
            <a:extLst>
              <a:ext uri="{FF2B5EF4-FFF2-40B4-BE49-F238E27FC236}">
                <a16:creationId xmlns:a16="http://schemas.microsoft.com/office/drawing/2014/main" id="{001778FE-D66F-4B25-EB53-167F87FE7E4A}"/>
              </a:ext>
            </a:extLst>
          </p:cNvPr>
          <p:cNvSpPr txBox="1"/>
          <p:nvPr/>
        </p:nvSpPr>
        <p:spPr>
          <a:xfrm>
            <a:off x="6547458" y="1947422"/>
            <a:ext cx="4085046" cy="584775"/>
          </a:xfrm>
          <a:prstGeom prst="rect">
            <a:avLst/>
          </a:prstGeom>
          <a:noFill/>
        </p:spPr>
        <p:txBody>
          <a:bodyPr wrap="square">
            <a:spAutoFit/>
          </a:bodyPr>
          <a:lstStyle/>
          <a:p>
            <a:pPr lvl="1" algn="ctr"/>
            <a:r>
              <a:rPr lang="en-BE" sz="1600" b="1" dirty="0">
                <a:solidFill>
                  <a:srgbClr val="087670"/>
                </a:solidFill>
              </a:rPr>
              <a:t>112.876.714 </a:t>
            </a:r>
            <a:r>
              <a:rPr lang="en-US" sz="1600" b="1" dirty="0">
                <a:solidFill>
                  <a:srgbClr val="087670"/>
                </a:solidFill>
              </a:rPr>
              <a:t>(SOAP)</a:t>
            </a:r>
          </a:p>
          <a:p>
            <a:pPr lvl="1" algn="ctr"/>
            <a:r>
              <a:rPr lang="en-BE" sz="1600" b="1" dirty="0">
                <a:solidFill>
                  <a:srgbClr val="087670"/>
                </a:solidFill>
              </a:rPr>
              <a:t>917.260 </a:t>
            </a:r>
            <a:r>
              <a:rPr lang="en-US" sz="1600" b="1" dirty="0">
                <a:solidFill>
                  <a:srgbClr val="087670"/>
                </a:solidFill>
              </a:rPr>
              <a:t>(REST)</a:t>
            </a:r>
            <a:endParaRPr lang="en-BE" sz="1600" b="1" dirty="0">
              <a:solidFill>
                <a:srgbClr val="087670"/>
              </a:solidFill>
            </a:endParaRPr>
          </a:p>
        </p:txBody>
      </p:sp>
    </p:spTree>
    <p:extLst>
      <p:ext uri="{BB962C8B-B14F-4D97-AF65-F5344CB8AC3E}">
        <p14:creationId xmlns:p14="http://schemas.microsoft.com/office/powerpoint/2010/main" val="24716151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Global vision</a:t>
            </a:r>
          </a:p>
        </p:txBody>
      </p:sp>
      <p:sp>
        <p:nvSpPr>
          <p:cNvPr id="3" name="Content Placeholder 2"/>
          <p:cNvSpPr>
            <a:spLocks noGrp="1"/>
          </p:cNvSpPr>
          <p:nvPr>
            <p:ph idx="1"/>
          </p:nvPr>
        </p:nvSpPr>
        <p:spPr/>
        <p:txBody>
          <a:bodyPr>
            <a:normAutofit/>
          </a:bodyPr>
          <a:lstStyle/>
          <a:p>
            <a:r>
              <a:rPr lang="en-GB"/>
              <a:t>Modern technologies can bring enormous benefits and added value, but they must be deployed with the right safeguards for the fundamental right to data protection</a:t>
            </a:r>
          </a:p>
          <a:p>
            <a:r>
              <a:rPr lang="en-GB"/>
              <a:t>International treaties and the Belgian constitution provide for a whole series of fundamental rights: in addition to the right to data protection, there is also the right to a fair trial, the right to social protection, the right to high-quality healthcare, ...</a:t>
            </a:r>
          </a:p>
          <a:p>
            <a:r>
              <a:rPr lang="en-GB"/>
              <a:t>Citizens can expect the government to ensure their right to data protection in a way that also respects their other fundamental rights</a:t>
            </a:r>
          </a:p>
          <a:p>
            <a:r>
              <a:rPr lang="en-GB"/>
              <a:t>Possible drawbacks should be avoided, but benefits should not be unnecessarily obstructed</a:t>
            </a:r>
          </a:p>
          <a:p>
            <a:r>
              <a:rPr lang="en-GB"/>
              <a:t>Risk management and data protection-by-design and a multidisciplinary approach are key concepts in this</a:t>
            </a:r>
          </a:p>
        </p:txBody>
      </p:sp>
      <p:sp>
        <p:nvSpPr>
          <p:cNvPr id="4" name="Slide Number Placeholder 3">
            <a:extLst>
              <a:ext uri="{FF2B5EF4-FFF2-40B4-BE49-F238E27FC236}">
                <a16:creationId xmlns:a16="http://schemas.microsoft.com/office/drawing/2014/main" id="{47D0D1BC-8BBF-43E2-8AD3-9F69AECDAB83}"/>
              </a:ext>
            </a:extLst>
          </p:cNvPr>
          <p:cNvSpPr>
            <a:spLocks noGrp="1"/>
          </p:cNvSpPr>
          <p:nvPr>
            <p:ph type="sldNum" sz="quarter" idx="10"/>
          </p:nvPr>
        </p:nvSpPr>
        <p:spPr/>
        <p:txBody>
          <a:bodyPr/>
          <a:lstStyle/>
          <a:p>
            <a:pPr>
              <a:defRPr/>
            </a:pPr>
            <a:fld id="{84AEDDD6-2727-439E-A96F-E9FD4CA77376}" type="slidenum">
              <a:rPr lang="en-GB" smtClean="0"/>
              <a:pPr>
                <a:defRPr/>
              </a:pPr>
              <a:t>10</a:t>
            </a:fld>
            <a:endParaRPr lang="en-GB" dirty="0"/>
          </a:p>
        </p:txBody>
      </p:sp>
    </p:spTree>
    <p:extLst>
      <p:ext uri="{BB962C8B-B14F-4D97-AF65-F5344CB8AC3E}">
        <p14:creationId xmlns:p14="http://schemas.microsoft.com/office/powerpoint/2010/main" val="601555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Vision on information security</a:t>
            </a:r>
          </a:p>
        </p:txBody>
      </p:sp>
      <p:sp>
        <p:nvSpPr>
          <p:cNvPr id="3" name="Content Placeholder 2"/>
          <p:cNvSpPr>
            <a:spLocks noGrp="1"/>
          </p:cNvSpPr>
          <p:nvPr>
            <p:ph idx="1"/>
          </p:nvPr>
        </p:nvSpPr>
        <p:spPr/>
        <p:txBody>
          <a:bodyPr>
            <a:normAutofit/>
          </a:bodyPr>
          <a:lstStyle/>
          <a:p>
            <a:r>
              <a:rPr lang="en-GB"/>
              <a:t>Security, availability, integrity and confidentiality of information is ensured by integrated structural, institutional, organizational, HR, technical and other security measures, according to agreed policies</a:t>
            </a:r>
          </a:p>
          <a:p>
            <a:r>
              <a:rPr lang="en-GB"/>
              <a:t>Personal information is only used for purposes compatible with the purposes of the collection of the information</a:t>
            </a:r>
          </a:p>
          <a:p>
            <a:r>
              <a:rPr lang="en-GB"/>
              <a:t>Personal information is only accessible to authorized actors and users according to business needs, legislative or policy requirements</a:t>
            </a:r>
          </a:p>
          <a:p>
            <a:r>
              <a:rPr lang="en-GB"/>
              <a:t>The access authorization to personal information is granted by an Information Security Committee, designated by Parliament, after having checked whether the access conditions are met</a:t>
            </a:r>
          </a:p>
          <a:p>
            <a:r>
              <a:rPr lang="en-GB"/>
              <a:t>The access authorizations are public</a:t>
            </a:r>
          </a:p>
        </p:txBody>
      </p:sp>
      <p:sp>
        <p:nvSpPr>
          <p:cNvPr id="4" name="Slide Number Placeholder 3">
            <a:extLst>
              <a:ext uri="{FF2B5EF4-FFF2-40B4-BE49-F238E27FC236}">
                <a16:creationId xmlns:a16="http://schemas.microsoft.com/office/drawing/2014/main" id="{D254CB42-EA60-4E51-A388-C164594070FA}"/>
              </a:ext>
            </a:extLst>
          </p:cNvPr>
          <p:cNvSpPr>
            <a:spLocks noGrp="1"/>
          </p:cNvSpPr>
          <p:nvPr>
            <p:ph type="sldNum" sz="quarter" idx="10"/>
          </p:nvPr>
        </p:nvSpPr>
        <p:spPr/>
        <p:txBody>
          <a:bodyPr/>
          <a:lstStyle/>
          <a:p>
            <a:pPr>
              <a:defRPr/>
            </a:pPr>
            <a:fld id="{84AEDDD6-2727-439E-A96F-E9FD4CA77376}" type="slidenum">
              <a:rPr lang="en-GB" smtClean="0"/>
              <a:pPr>
                <a:defRPr/>
              </a:pPr>
              <a:t>11</a:t>
            </a:fld>
            <a:endParaRPr lang="en-GB" dirty="0"/>
          </a:p>
        </p:txBody>
      </p:sp>
    </p:spTree>
    <p:extLst>
      <p:ext uri="{BB962C8B-B14F-4D97-AF65-F5344CB8AC3E}">
        <p14:creationId xmlns:p14="http://schemas.microsoft.com/office/powerpoint/2010/main" val="41990492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Vision on information security</a:t>
            </a:r>
          </a:p>
        </p:txBody>
      </p:sp>
      <p:sp>
        <p:nvSpPr>
          <p:cNvPr id="37891" name="Content Placeholder 2"/>
          <p:cNvSpPr>
            <a:spLocks noGrp="1"/>
          </p:cNvSpPr>
          <p:nvPr>
            <p:ph idx="1"/>
          </p:nvPr>
        </p:nvSpPr>
        <p:spPr/>
        <p:txBody>
          <a:bodyPr>
            <a:normAutofit/>
          </a:bodyPr>
          <a:lstStyle/>
          <a:p>
            <a:r>
              <a:rPr lang="en-GB"/>
              <a:t>Every actual electronic exchange of personal information is logged, to be able to trace possible abuse afterwards</a:t>
            </a:r>
          </a:p>
          <a:p>
            <a:r>
              <a:rPr lang="en-GB"/>
              <a:t>Every person has the right to access and correct his/her own personal data</a:t>
            </a:r>
          </a:p>
          <a:p>
            <a:r>
              <a:rPr lang="en-GB"/>
              <a:t>Every health institution disposes of an data protection officer with an advisory, stimulating, documentary and control task</a:t>
            </a:r>
          </a:p>
        </p:txBody>
      </p:sp>
      <p:sp>
        <p:nvSpPr>
          <p:cNvPr id="4" name="Slide Number Placeholder 3">
            <a:extLst>
              <a:ext uri="{FF2B5EF4-FFF2-40B4-BE49-F238E27FC236}">
                <a16:creationId xmlns:a16="http://schemas.microsoft.com/office/drawing/2014/main" id="{C0269B8F-5503-4CFF-964D-F0400938820C}"/>
              </a:ext>
            </a:extLst>
          </p:cNvPr>
          <p:cNvSpPr>
            <a:spLocks noGrp="1"/>
          </p:cNvSpPr>
          <p:nvPr>
            <p:ph type="sldNum" sz="quarter" idx="10"/>
          </p:nvPr>
        </p:nvSpPr>
        <p:spPr/>
        <p:txBody>
          <a:bodyPr/>
          <a:lstStyle/>
          <a:p>
            <a:pPr>
              <a:defRPr/>
            </a:pPr>
            <a:fld id="{84AEDDD6-2727-439E-A96F-E9FD4CA77376}" type="slidenum">
              <a:rPr lang="en-GB" smtClean="0"/>
              <a:pPr>
                <a:defRPr/>
              </a:pPr>
              <a:t>12</a:t>
            </a:fld>
            <a:endParaRPr lang="en-GB" dirty="0"/>
          </a:p>
        </p:txBody>
      </p:sp>
    </p:spTree>
    <p:extLst>
      <p:ext uri="{BB962C8B-B14F-4D97-AF65-F5344CB8AC3E}">
        <p14:creationId xmlns:p14="http://schemas.microsoft.com/office/powerpoint/2010/main" val="23855072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Structural and institutional measures</a:t>
            </a:r>
          </a:p>
        </p:txBody>
      </p:sp>
      <p:sp>
        <p:nvSpPr>
          <p:cNvPr id="3" name="Content Placeholder 2"/>
          <p:cNvSpPr>
            <a:spLocks noGrp="1"/>
          </p:cNvSpPr>
          <p:nvPr>
            <p:ph idx="1"/>
          </p:nvPr>
        </p:nvSpPr>
        <p:spPr/>
        <p:txBody>
          <a:bodyPr>
            <a:normAutofit/>
          </a:bodyPr>
          <a:lstStyle/>
          <a:p>
            <a:r>
              <a:rPr lang="en-GB"/>
              <a:t>No central data storage</a:t>
            </a:r>
          </a:p>
          <a:p>
            <a:endParaRPr lang="en-GB" dirty="0"/>
          </a:p>
          <a:p>
            <a:r>
              <a:rPr lang="en-GB"/>
              <a:t>Availability of free of charge, basic information security services</a:t>
            </a:r>
          </a:p>
          <a:p>
            <a:pPr lvl="1"/>
            <a:r>
              <a:rPr lang="en-GB"/>
              <a:t>user- &amp; access management</a:t>
            </a:r>
          </a:p>
          <a:p>
            <a:pPr lvl="1"/>
            <a:r>
              <a:rPr lang="en-GB"/>
              <a:t>encryption</a:t>
            </a:r>
          </a:p>
          <a:p>
            <a:pPr lvl="1"/>
            <a:r>
              <a:rPr lang="en-GB"/>
              <a:t>logging</a:t>
            </a:r>
          </a:p>
          <a:p>
            <a:pPr lvl="1"/>
            <a:r>
              <a:rPr lang="en-GB"/>
              <a:t>reference directories</a:t>
            </a:r>
          </a:p>
          <a:p>
            <a:pPr lvl="1"/>
            <a:r>
              <a:rPr lang="en-GB"/>
              <a:t>…</a:t>
            </a:r>
          </a:p>
          <a:p>
            <a:endParaRPr lang="en-GB" dirty="0"/>
          </a:p>
          <a:p>
            <a:r>
              <a:rPr lang="en-GB"/>
              <a:t>Independent Information Security Committee designated by the Parliament</a:t>
            </a:r>
          </a:p>
        </p:txBody>
      </p:sp>
      <p:sp>
        <p:nvSpPr>
          <p:cNvPr id="4" name="Slide Number Placeholder 3">
            <a:extLst>
              <a:ext uri="{FF2B5EF4-FFF2-40B4-BE49-F238E27FC236}">
                <a16:creationId xmlns:a16="http://schemas.microsoft.com/office/drawing/2014/main" id="{B1B6E010-9196-4CDC-8104-4EC36C23A4C8}"/>
              </a:ext>
            </a:extLst>
          </p:cNvPr>
          <p:cNvSpPr>
            <a:spLocks noGrp="1"/>
          </p:cNvSpPr>
          <p:nvPr>
            <p:ph type="sldNum" sz="quarter" idx="10"/>
          </p:nvPr>
        </p:nvSpPr>
        <p:spPr/>
        <p:txBody>
          <a:bodyPr/>
          <a:lstStyle/>
          <a:p>
            <a:pPr>
              <a:defRPr/>
            </a:pPr>
            <a:fld id="{84AEDDD6-2727-439E-A96F-E9FD4CA77376}" type="slidenum">
              <a:rPr lang="en-GB" smtClean="0"/>
              <a:pPr>
                <a:defRPr/>
              </a:pPr>
              <a:t>13</a:t>
            </a:fld>
            <a:endParaRPr lang="en-GB" dirty="0"/>
          </a:p>
        </p:txBody>
      </p:sp>
    </p:spTree>
    <p:extLst>
      <p:ext uri="{BB962C8B-B14F-4D97-AF65-F5344CB8AC3E}">
        <p14:creationId xmlns:p14="http://schemas.microsoft.com/office/powerpoint/2010/main" val="3884620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Information Security Committee (ISC)</a:t>
            </a:r>
          </a:p>
        </p:txBody>
      </p:sp>
      <p:sp>
        <p:nvSpPr>
          <p:cNvPr id="3" name="Content Placeholder 2"/>
          <p:cNvSpPr>
            <a:spLocks noGrp="1"/>
          </p:cNvSpPr>
          <p:nvPr>
            <p:ph idx="1"/>
          </p:nvPr>
        </p:nvSpPr>
        <p:spPr/>
        <p:txBody>
          <a:bodyPr>
            <a:normAutofit lnSpcReduction="10000"/>
          </a:bodyPr>
          <a:lstStyle/>
          <a:p>
            <a:pPr lvl="0"/>
            <a:r>
              <a:rPr lang="en-GB" dirty="0"/>
              <a:t>Not a supervisory authority as defined by GDPR</a:t>
            </a:r>
          </a:p>
          <a:p>
            <a:pPr lvl="0"/>
            <a:r>
              <a:rPr lang="en-GB" dirty="0"/>
              <a:t>Set up by law of September 5th 2018</a:t>
            </a:r>
          </a:p>
          <a:p>
            <a:pPr lvl="0"/>
            <a:r>
              <a:rPr lang="en-GB" dirty="0"/>
              <a:t>Composition</a:t>
            </a:r>
          </a:p>
          <a:p>
            <a:pPr lvl="1"/>
            <a:r>
              <a:rPr lang="en-GB" dirty="0"/>
              <a:t>Chamber Social Security and Health</a:t>
            </a:r>
          </a:p>
          <a:p>
            <a:pPr lvl="1"/>
            <a:r>
              <a:rPr lang="en-GB" dirty="0"/>
              <a:t>Chamber Federal Government</a:t>
            </a:r>
          </a:p>
          <a:p>
            <a:pPr lvl="1"/>
            <a:r>
              <a:rPr lang="en-GB" dirty="0"/>
              <a:t>independent members designated by Parliament</a:t>
            </a:r>
          </a:p>
          <a:p>
            <a:r>
              <a:rPr lang="en-GB" dirty="0"/>
              <a:t>Tasks</a:t>
            </a:r>
          </a:p>
          <a:p>
            <a:pPr lvl="1"/>
            <a:r>
              <a:rPr lang="en-GB" dirty="0"/>
              <a:t>delivering deliberations with </a:t>
            </a:r>
            <a:r>
              <a:rPr lang="en-BE" dirty="0"/>
              <a:t>binding</a:t>
            </a:r>
            <a:r>
              <a:rPr lang="en-GB" dirty="0"/>
              <a:t> value (=&gt; legal certainty for the data controllers) regarding</a:t>
            </a:r>
          </a:p>
          <a:p>
            <a:pPr lvl="2"/>
            <a:r>
              <a:rPr lang="en-GB" dirty="0"/>
              <a:t>the exchange of personal data</a:t>
            </a:r>
          </a:p>
          <a:p>
            <a:pPr lvl="2"/>
            <a:r>
              <a:rPr lang="en-GB" dirty="0"/>
              <a:t>the processing of pseudonymized and anonymous data</a:t>
            </a:r>
          </a:p>
          <a:p>
            <a:pPr lvl="1"/>
            <a:r>
              <a:rPr lang="en-GB" dirty="0"/>
              <a:t>retaining and publishing of deliberations</a:t>
            </a:r>
          </a:p>
          <a:p>
            <a:pPr lvl="1"/>
            <a:r>
              <a:rPr lang="en-GB" dirty="0"/>
              <a:t>defining good practices</a:t>
            </a:r>
          </a:p>
          <a:p>
            <a:pPr lvl="1"/>
            <a:r>
              <a:rPr lang="en-GB" dirty="0"/>
              <a:t>supporting DPOs</a:t>
            </a:r>
          </a:p>
          <a:p>
            <a:pPr lvl="1"/>
            <a:r>
              <a:rPr lang="en-GB" dirty="0"/>
              <a:t>publishing a yearly activity report</a:t>
            </a:r>
          </a:p>
          <a:p>
            <a:endParaRPr lang="nl-BE" dirty="0">
              <a:sym typeface="Arial" charset="0"/>
            </a:endParaRPr>
          </a:p>
          <a:p>
            <a:endParaRPr lang="nl-BE" dirty="0">
              <a:sym typeface="Arial" charset="0"/>
            </a:endParaRPr>
          </a:p>
          <a:p>
            <a:pPr lvl="2"/>
            <a:endParaRPr lang="nl-BE" dirty="0">
              <a:sym typeface="Arial" charset="0"/>
            </a:endParaRPr>
          </a:p>
        </p:txBody>
      </p:sp>
      <p:sp>
        <p:nvSpPr>
          <p:cNvPr id="4" name="Slide Number Placeholder 3">
            <a:extLst>
              <a:ext uri="{FF2B5EF4-FFF2-40B4-BE49-F238E27FC236}">
                <a16:creationId xmlns:a16="http://schemas.microsoft.com/office/drawing/2014/main" id="{844B2919-8B59-4511-A623-FF4AF1488553}"/>
              </a:ext>
            </a:extLst>
          </p:cNvPr>
          <p:cNvSpPr>
            <a:spLocks noGrp="1"/>
          </p:cNvSpPr>
          <p:nvPr>
            <p:ph type="sldNum" sz="quarter" idx="10"/>
          </p:nvPr>
        </p:nvSpPr>
        <p:spPr/>
        <p:txBody>
          <a:bodyPr/>
          <a:lstStyle/>
          <a:p>
            <a:pPr>
              <a:defRPr/>
            </a:pPr>
            <a:fld id="{84AEDDD6-2727-439E-A96F-E9FD4CA77376}" type="slidenum">
              <a:rPr lang="en-GB" smtClean="0"/>
              <a:pPr>
                <a:defRPr/>
              </a:pPr>
              <a:t>14</a:t>
            </a:fld>
            <a:endParaRPr lang="en-GB" dirty="0"/>
          </a:p>
        </p:txBody>
      </p:sp>
    </p:spTree>
    <p:extLst>
      <p:ext uri="{BB962C8B-B14F-4D97-AF65-F5344CB8AC3E}">
        <p14:creationId xmlns:p14="http://schemas.microsoft.com/office/powerpoint/2010/main" val="935395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Considerations in the deliberations</a:t>
            </a:r>
          </a:p>
        </p:txBody>
      </p:sp>
      <p:sp>
        <p:nvSpPr>
          <p:cNvPr id="3" name="Content Placeholder 2"/>
          <p:cNvSpPr>
            <a:spLocks noGrp="1"/>
          </p:cNvSpPr>
          <p:nvPr>
            <p:ph idx="1"/>
          </p:nvPr>
        </p:nvSpPr>
        <p:spPr/>
        <p:txBody>
          <a:bodyPr/>
          <a:lstStyle/>
          <a:p>
            <a:r>
              <a:rPr lang="en-GB"/>
              <a:t>Lawfulness and purpose limitation</a:t>
            </a:r>
          </a:p>
          <a:p>
            <a:pPr lvl="1"/>
            <a:r>
              <a:rPr lang="en-GB"/>
              <a:t>is the processing serving a legitimate purpose?</a:t>
            </a:r>
          </a:p>
          <a:p>
            <a:pPr lvl="1"/>
            <a:r>
              <a:rPr lang="en-GB"/>
              <a:t>are the purposes of the processing well defined ?</a:t>
            </a:r>
          </a:p>
          <a:p>
            <a:endParaRPr lang="en-US" dirty="0"/>
          </a:p>
          <a:p>
            <a:r>
              <a:rPr lang="en-GB"/>
              <a:t>Data minimization</a:t>
            </a:r>
          </a:p>
          <a:p>
            <a:pPr lvl="1"/>
            <a:r>
              <a:rPr lang="en-GB"/>
              <a:t>is the processing using the minimal dataset to achieve the purposes ?</a:t>
            </a:r>
          </a:p>
          <a:p>
            <a:pPr lvl="1"/>
            <a:r>
              <a:rPr lang="en-GB"/>
              <a:t>storage limitation</a:t>
            </a:r>
          </a:p>
          <a:p>
            <a:endParaRPr lang="en-US" dirty="0"/>
          </a:p>
          <a:p>
            <a:r>
              <a:rPr lang="en-GB"/>
              <a:t>Integrity and confidentiality</a:t>
            </a:r>
          </a:p>
          <a:p>
            <a:pPr lvl="1"/>
            <a:r>
              <a:rPr lang="en-GB"/>
              <a:t>measures on how to guarantee both parameters</a:t>
            </a:r>
          </a:p>
          <a:p>
            <a:pPr lvl="1"/>
            <a:endParaRPr lang="en-US" dirty="0"/>
          </a:p>
          <a:p>
            <a:r>
              <a:rPr lang="en-GB"/>
              <a:t>Transparency for the data subjects</a:t>
            </a:r>
          </a:p>
        </p:txBody>
      </p:sp>
      <p:sp>
        <p:nvSpPr>
          <p:cNvPr id="4" name="Slide Number Placeholder 3">
            <a:extLst>
              <a:ext uri="{FF2B5EF4-FFF2-40B4-BE49-F238E27FC236}">
                <a16:creationId xmlns:a16="http://schemas.microsoft.com/office/drawing/2014/main" id="{F4970031-DC8C-4375-8B97-B9ACB20A3F91}"/>
              </a:ext>
            </a:extLst>
          </p:cNvPr>
          <p:cNvSpPr>
            <a:spLocks noGrp="1"/>
          </p:cNvSpPr>
          <p:nvPr>
            <p:ph type="sldNum" sz="quarter" idx="10"/>
          </p:nvPr>
        </p:nvSpPr>
        <p:spPr/>
        <p:txBody>
          <a:bodyPr/>
          <a:lstStyle/>
          <a:p>
            <a:pPr>
              <a:defRPr/>
            </a:pPr>
            <a:fld id="{84AEDDD6-2727-439E-A96F-E9FD4CA77376}" type="slidenum">
              <a:rPr lang="en-GB" smtClean="0"/>
              <a:pPr>
                <a:defRPr/>
              </a:pPr>
              <a:t>15</a:t>
            </a:fld>
            <a:endParaRPr lang="en-GB" dirty="0"/>
          </a:p>
        </p:txBody>
      </p:sp>
    </p:spTree>
    <p:extLst>
      <p:ext uri="{BB962C8B-B14F-4D97-AF65-F5344CB8AC3E}">
        <p14:creationId xmlns:p14="http://schemas.microsoft.com/office/powerpoint/2010/main" val="34523516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Lawfulness principle</a:t>
            </a:r>
          </a:p>
        </p:txBody>
      </p:sp>
      <p:sp>
        <p:nvSpPr>
          <p:cNvPr id="3" name="Content Placeholder 2"/>
          <p:cNvSpPr>
            <a:spLocks noGrp="1"/>
          </p:cNvSpPr>
          <p:nvPr>
            <p:ph idx="1"/>
          </p:nvPr>
        </p:nvSpPr>
        <p:spPr/>
        <p:txBody>
          <a:bodyPr/>
          <a:lstStyle/>
          <a:p>
            <a:r>
              <a:rPr lang="en-GB"/>
              <a:t>Article 5 1 (a) GDPR: “Personal data shall be processed lawfully, fairly and in a transparent manner in relation to the data subject (‘lawfulness, fairness and transparency’)”</a:t>
            </a:r>
          </a:p>
          <a:p>
            <a:r>
              <a:rPr lang="en-GB"/>
              <a:t>Consideration 41 GDPR: “Where (GDPR) refers to a legal basis or a legislative measure, this does not necessarily require a legislative act adopted by a parliament, without prejudice to requirements pursuant to the constitutional order of the Member State concerned. However, such a legal basis or legislative measure should be clear and precise and its application should be foreseeable to persons subject to it, in accordance with the case-law of the Court of Justice of the European Union (the ‘Court of Justice’) and the European Court of Human Rights”</a:t>
            </a:r>
          </a:p>
          <a:p>
            <a:r>
              <a:rPr lang="en-GB"/>
              <a:t>Important role of the Information Security Committee composed of independent, multidisciplinary people designated by Parliament delivering very detailed and public decisions with normative value</a:t>
            </a:r>
          </a:p>
        </p:txBody>
      </p:sp>
      <p:sp>
        <p:nvSpPr>
          <p:cNvPr id="5" name="Slide Number Placeholder 4">
            <a:extLst>
              <a:ext uri="{FF2B5EF4-FFF2-40B4-BE49-F238E27FC236}">
                <a16:creationId xmlns:a16="http://schemas.microsoft.com/office/drawing/2014/main" id="{B686AD84-C234-4CF6-9E88-BBA706A08DA2}"/>
              </a:ext>
            </a:extLst>
          </p:cNvPr>
          <p:cNvSpPr>
            <a:spLocks noGrp="1"/>
          </p:cNvSpPr>
          <p:nvPr>
            <p:ph type="sldNum" sz="quarter" idx="10"/>
          </p:nvPr>
        </p:nvSpPr>
        <p:spPr/>
        <p:txBody>
          <a:bodyPr/>
          <a:lstStyle/>
          <a:p>
            <a:pPr>
              <a:defRPr/>
            </a:pPr>
            <a:fld id="{84AEDDD6-2727-439E-A96F-E9FD4CA77376}" type="slidenum">
              <a:rPr lang="en-GB" smtClean="0"/>
              <a:pPr>
                <a:defRPr/>
              </a:pPr>
              <a:t>16</a:t>
            </a:fld>
            <a:endParaRPr lang="en-GB" dirty="0"/>
          </a:p>
        </p:txBody>
      </p:sp>
    </p:spTree>
    <p:extLst>
      <p:ext uri="{BB962C8B-B14F-4D97-AF65-F5344CB8AC3E}">
        <p14:creationId xmlns:p14="http://schemas.microsoft.com/office/powerpoint/2010/main" val="21712184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Organizational measures</a:t>
            </a:r>
          </a:p>
        </p:txBody>
      </p:sp>
      <p:sp>
        <p:nvSpPr>
          <p:cNvPr id="3" name="Content Placeholder 2"/>
          <p:cNvSpPr>
            <a:spLocks noGrp="1"/>
          </p:cNvSpPr>
          <p:nvPr>
            <p:ph idx="1"/>
          </p:nvPr>
        </p:nvSpPr>
        <p:spPr/>
        <p:txBody>
          <a:bodyPr>
            <a:normAutofit/>
          </a:bodyPr>
          <a:lstStyle/>
          <a:p>
            <a:r>
              <a:rPr lang="en-GB" dirty="0"/>
              <a:t>Information security department headed by DPO with each healthcare institution</a:t>
            </a:r>
            <a:endParaRPr lang="en-BE" dirty="0"/>
          </a:p>
          <a:p>
            <a:r>
              <a:rPr lang="en-BE" dirty="0"/>
              <a:t>Some types of healthcare institutions (hospitals, clinical labs, pharmaceutical companies, ...) are subject to </a:t>
            </a:r>
            <a:r>
              <a:rPr lang="en-GB" dirty="0"/>
              <a:t>NIS2 regulation</a:t>
            </a:r>
            <a:r>
              <a:rPr lang="en-BE" dirty="0"/>
              <a:t>= &gt; n</a:t>
            </a:r>
            <a:r>
              <a:rPr lang="en-GB" dirty="0" err="1"/>
              <a:t>eed</a:t>
            </a:r>
            <a:r>
              <a:rPr lang="en-GB" dirty="0"/>
              <a:t> to prove compliance based on </a:t>
            </a:r>
          </a:p>
          <a:p>
            <a:pPr lvl="1"/>
            <a:r>
              <a:rPr lang="en-GB" dirty="0"/>
              <a:t>ISO 27001 or</a:t>
            </a:r>
          </a:p>
          <a:p>
            <a:pPr lvl="1"/>
            <a:r>
              <a:rPr lang="en-GB" dirty="0"/>
              <a:t>the cyber security fundamentals </a:t>
            </a:r>
            <a:r>
              <a:rPr lang="en-BE" dirty="0"/>
              <a:t>(</a:t>
            </a:r>
            <a:r>
              <a:rPr lang="en-US" dirty="0" err="1"/>
              <a:t>CyFun</a:t>
            </a:r>
            <a:r>
              <a:rPr lang="en-US" dirty="0"/>
              <a:t>®</a:t>
            </a:r>
            <a:r>
              <a:rPr lang="en-BE" dirty="0"/>
              <a:t>)</a:t>
            </a:r>
            <a:r>
              <a:rPr lang="en-US" dirty="0"/>
              <a:t> </a:t>
            </a:r>
            <a:r>
              <a:rPr lang="en-GB" dirty="0"/>
              <a:t>elaborated by the Belgian Centre for Cyber Security (CCB)</a:t>
            </a:r>
          </a:p>
          <a:p>
            <a:r>
              <a:rPr lang="en-GB" dirty="0"/>
              <a:t>Information security working parties developing information security policies</a:t>
            </a:r>
            <a:endParaRPr lang="en-US" dirty="0"/>
          </a:p>
          <a:p>
            <a:r>
              <a:rPr lang="en-GB" dirty="0"/>
              <a:t>Specialized information security service providers</a:t>
            </a:r>
          </a:p>
          <a:p>
            <a:r>
              <a:rPr lang="en-GB" dirty="0"/>
              <a:t>Data Protection Impact Assessments (DPIA)</a:t>
            </a:r>
            <a:endParaRPr lang="en-US" dirty="0"/>
          </a:p>
          <a:p>
            <a:r>
              <a:rPr lang="en-GB" dirty="0"/>
              <a:t>Unique file (dossier unique / </a:t>
            </a:r>
            <a:r>
              <a:rPr lang="en-GB" dirty="0" err="1"/>
              <a:t>uniek</a:t>
            </a:r>
            <a:r>
              <a:rPr lang="en-GB" dirty="0"/>
              <a:t> dossier)</a:t>
            </a:r>
          </a:p>
        </p:txBody>
      </p:sp>
      <p:sp>
        <p:nvSpPr>
          <p:cNvPr id="4" name="Slide Number Placeholder 3">
            <a:extLst>
              <a:ext uri="{FF2B5EF4-FFF2-40B4-BE49-F238E27FC236}">
                <a16:creationId xmlns:a16="http://schemas.microsoft.com/office/drawing/2014/main" id="{C69B1EAB-F93C-449D-B331-42B1752D3F41}"/>
              </a:ext>
            </a:extLst>
          </p:cNvPr>
          <p:cNvSpPr>
            <a:spLocks noGrp="1"/>
          </p:cNvSpPr>
          <p:nvPr>
            <p:ph type="sldNum" sz="quarter" idx="10"/>
          </p:nvPr>
        </p:nvSpPr>
        <p:spPr/>
        <p:txBody>
          <a:bodyPr/>
          <a:lstStyle/>
          <a:p>
            <a:pPr>
              <a:defRPr/>
            </a:pPr>
            <a:fld id="{84AEDDD6-2727-439E-A96F-E9FD4CA77376}" type="slidenum">
              <a:rPr lang="en-GB" smtClean="0"/>
              <a:pPr>
                <a:defRPr/>
              </a:pPr>
              <a:t>17</a:t>
            </a:fld>
            <a:endParaRPr lang="en-GB" dirty="0"/>
          </a:p>
        </p:txBody>
      </p:sp>
    </p:spTree>
    <p:extLst>
      <p:ext uri="{BB962C8B-B14F-4D97-AF65-F5344CB8AC3E}">
        <p14:creationId xmlns:p14="http://schemas.microsoft.com/office/powerpoint/2010/main" val="81900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Information Security Department </a:t>
            </a:r>
          </a:p>
        </p:txBody>
      </p:sp>
      <p:sp>
        <p:nvSpPr>
          <p:cNvPr id="3" name="Content Placeholder 2"/>
          <p:cNvSpPr>
            <a:spLocks noGrp="1"/>
          </p:cNvSpPr>
          <p:nvPr>
            <p:ph idx="1"/>
          </p:nvPr>
        </p:nvSpPr>
        <p:spPr/>
        <p:txBody>
          <a:bodyPr/>
          <a:lstStyle/>
          <a:p>
            <a:r>
              <a:rPr lang="en-GB" dirty="0"/>
              <a:t>Legal obligation for hospitals since 1993</a:t>
            </a:r>
          </a:p>
          <a:p>
            <a:pPr lvl="1"/>
            <a:r>
              <a:rPr lang="en-GB" dirty="0"/>
              <a:t>assignment of a DPO</a:t>
            </a:r>
          </a:p>
          <a:p>
            <a:pPr lvl="1"/>
            <a:r>
              <a:rPr lang="en-GB" dirty="0"/>
              <a:t>advices controller on privacy and security</a:t>
            </a:r>
          </a:p>
          <a:p>
            <a:pPr lvl="1"/>
            <a:r>
              <a:rPr lang="en-GB" dirty="0"/>
              <a:t>can be assigned additional tasks as long as this does not conflict with the mission of a DPO</a:t>
            </a:r>
          </a:p>
          <a:p>
            <a:endParaRPr lang="en-US" dirty="0"/>
          </a:p>
          <a:p>
            <a:r>
              <a:rPr lang="en-GB" dirty="0"/>
              <a:t>Role of the information security department</a:t>
            </a:r>
          </a:p>
          <a:p>
            <a:pPr lvl="1"/>
            <a:r>
              <a:rPr lang="en-GB" dirty="0"/>
              <a:t>each institution has to set up a security department</a:t>
            </a:r>
          </a:p>
          <a:p>
            <a:pPr lvl="2"/>
            <a:r>
              <a:rPr lang="en-GB" dirty="0"/>
              <a:t>stimulates information security</a:t>
            </a:r>
          </a:p>
          <a:p>
            <a:pPr lvl="2"/>
            <a:r>
              <a:rPr lang="en-GB" dirty="0"/>
              <a:t>documents the information security related topics</a:t>
            </a:r>
          </a:p>
          <a:p>
            <a:pPr lvl="2"/>
            <a:r>
              <a:rPr lang="en-GB" dirty="0"/>
              <a:t>checks on compliance</a:t>
            </a:r>
          </a:p>
          <a:p>
            <a:pPr lvl="2"/>
            <a:r>
              <a:rPr lang="en-GB" dirty="0"/>
              <a:t>reports on information security and privacy</a:t>
            </a:r>
          </a:p>
          <a:p>
            <a:pPr lvl="1"/>
            <a:r>
              <a:rPr lang="en-GB" dirty="0"/>
              <a:t>the DPO the is head of the security department</a:t>
            </a:r>
          </a:p>
        </p:txBody>
      </p:sp>
      <p:sp>
        <p:nvSpPr>
          <p:cNvPr id="4" name="Slide Number Placeholder 3">
            <a:extLst>
              <a:ext uri="{FF2B5EF4-FFF2-40B4-BE49-F238E27FC236}">
                <a16:creationId xmlns:a16="http://schemas.microsoft.com/office/drawing/2014/main" id="{5288D6C9-4404-44B3-B050-C050A2B2F854}"/>
              </a:ext>
            </a:extLst>
          </p:cNvPr>
          <p:cNvSpPr>
            <a:spLocks noGrp="1"/>
          </p:cNvSpPr>
          <p:nvPr>
            <p:ph type="sldNum" sz="quarter" idx="10"/>
          </p:nvPr>
        </p:nvSpPr>
        <p:spPr/>
        <p:txBody>
          <a:bodyPr/>
          <a:lstStyle/>
          <a:p>
            <a:pPr>
              <a:defRPr/>
            </a:pPr>
            <a:fld id="{84AEDDD6-2727-439E-A96F-E9FD4CA77376}" type="slidenum">
              <a:rPr lang="en-GB" smtClean="0"/>
              <a:pPr>
                <a:defRPr/>
              </a:pPr>
              <a:t>18</a:t>
            </a:fld>
            <a:endParaRPr lang="en-GB" dirty="0"/>
          </a:p>
        </p:txBody>
      </p:sp>
    </p:spTree>
    <p:extLst>
      <p:ext uri="{BB962C8B-B14F-4D97-AF65-F5344CB8AC3E}">
        <p14:creationId xmlns:p14="http://schemas.microsoft.com/office/powerpoint/2010/main" val="16234350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Cyberfundamentals</a:t>
            </a:r>
          </a:p>
        </p:txBody>
      </p:sp>
      <p:sp>
        <p:nvSpPr>
          <p:cNvPr id="3" name="Content Placeholder 2"/>
          <p:cNvSpPr>
            <a:spLocks noGrp="1"/>
          </p:cNvSpPr>
          <p:nvPr>
            <p:ph idx="1"/>
          </p:nvPr>
        </p:nvSpPr>
        <p:spPr/>
        <p:txBody>
          <a:bodyPr>
            <a:normAutofit/>
          </a:bodyPr>
          <a:lstStyle/>
          <a:p>
            <a:r>
              <a:rPr lang="en-US" dirty="0"/>
              <a:t>NIS2 &amp; </a:t>
            </a:r>
            <a:r>
              <a:rPr lang="en-US" dirty="0" err="1"/>
              <a:t>CyFun</a:t>
            </a:r>
            <a:r>
              <a:rPr lang="en-US" dirty="0"/>
              <a:t>® compliance in the healthcare sector</a:t>
            </a:r>
          </a:p>
          <a:p>
            <a:pPr lvl="1"/>
            <a:r>
              <a:rPr lang="en-BE" dirty="0"/>
              <a:t>a number of types of </a:t>
            </a:r>
            <a:r>
              <a:rPr lang="en-US" dirty="0"/>
              <a:t>health</a:t>
            </a:r>
            <a:r>
              <a:rPr lang="en-BE" dirty="0"/>
              <a:t>c</a:t>
            </a:r>
            <a:r>
              <a:rPr lang="en-US" dirty="0"/>
              <a:t>are </a:t>
            </a:r>
            <a:r>
              <a:rPr lang="en-BE" dirty="0"/>
              <a:t>institutions</a:t>
            </a:r>
            <a:r>
              <a:rPr lang="en-US" dirty="0"/>
              <a:t> (</a:t>
            </a:r>
            <a:r>
              <a:rPr lang="en-BE" dirty="0"/>
              <a:t>e.g. </a:t>
            </a:r>
            <a:r>
              <a:rPr lang="en-US" dirty="0"/>
              <a:t>hospitals, </a:t>
            </a:r>
            <a:r>
              <a:rPr lang="en-BE" dirty="0"/>
              <a:t>clinical </a:t>
            </a:r>
            <a:r>
              <a:rPr lang="en-US" dirty="0"/>
              <a:t>labs, pharmaceutical companies) </a:t>
            </a:r>
            <a:r>
              <a:rPr lang="en-BE" dirty="0"/>
              <a:t>are subject to </a:t>
            </a:r>
            <a:r>
              <a:rPr lang="en-US" dirty="0"/>
              <a:t>NIS2 as essential or important entities</a:t>
            </a:r>
          </a:p>
          <a:p>
            <a:r>
              <a:rPr lang="en-US" dirty="0" err="1"/>
              <a:t>CyFun</a:t>
            </a:r>
            <a:r>
              <a:rPr lang="en-US" dirty="0"/>
              <a:t>® is the recommended framework by CCB: concrete controls covering security of patient data, systems and networks</a:t>
            </a:r>
          </a:p>
          <a:p>
            <a:pPr lvl="1"/>
            <a:r>
              <a:rPr lang="en-US" dirty="0"/>
              <a:t>govern — cybersecurity policies, risk management accountability, and board-level oversight</a:t>
            </a:r>
          </a:p>
          <a:p>
            <a:pPr lvl="1"/>
            <a:r>
              <a:rPr lang="en-US" dirty="0"/>
              <a:t>identify — asset inventory, risk assessments, and mapping of critical systems and data</a:t>
            </a:r>
          </a:p>
          <a:p>
            <a:pPr lvl="1"/>
            <a:r>
              <a:rPr lang="en-US" dirty="0"/>
              <a:t>protect — access control, encryption, staff awareness and system hardening</a:t>
            </a:r>
          </a:p>
          <a:p>
            <a:pPr lvl="1"/>
            <a:r>
              <a:rPr lang="en-US" dirty="0"/>
              <a:t>detect — continuous monitoring, vulnerability scanning, and anomaly detection</a:t>
            </a:r>
          </a:p>
          <a:p>
            <a:pPr lvl="1"/>
            <a:r>
              <a:rPr lang="en-US" dirty="0"/>
              <a:t>respond — incident response plans, breach notification (within 24–72 hours under NIS2)</a:t>
            </a:r>
          </a:p>
          <a:p>
            <a:pPr lvl="1"/>
            <a:r>
              <a:rPr lang="en-US" dirty="0"/>
              <a:t>recover — business continuity, backup strategies, and restoration of critical services</a:t>
            </a:r>
          </a:p>
          <a:p>
            <a:r>
              <a:rPr lang="en-US" dirty="0"/>
              <a:t>Supervised by the CCB, with personal liability for board members in case of serious failures</a:t>
            </a:r>
            <a:endParaRPr lang="en-GB" dirty="0"/>
          </a:p>
          <a:p>
            <a:pPr lvl="1"/>
            <a:endParaRPr lang="en-US" dirty="0"/>
          </a:p>
        </p:txBody>
      </p:sp>
      <p:sp>
        <p:nvSpPr>
          <p:cNvPr id="4" name="Slide Number Placeholder 3">
            <a:extLst>
              <a:ext uri="{FF2B5EF4-FFF2-40B4-BE49-F238E27FC236}">
                <a16:creationId xmlns:a16="http://schemas.microsoft.com/office/drawing/2014/main" id="{D387775E-FE8F-45D9-A851-B4C3527A1C2B}"/>
              </a:ext>
            </a:extLst>
          </p:cNvPr>
          <p:cNvSpPr>
            <a:spLocks noGrp="1"/>
          </p:cNvSpPr>
          <p:nvPr>
            <p:ph type="sldNum" sz="quarter" idx="10"/>
          </p:nvPr>
        </p:nvSpPr>
        <p:spPr/>
        <p:txBody>
          <a:bodyPr/>
          <a:lstStyle/>
          <a:p>
            <a:pPr>
              <a:defRPr/>
            </a:pPr>
            <a:fld id="{84AEDDD6-2727-439E-A96F-E9FD4CA77376}" type="slidenum">
              <a:rPr lang="en-GB" smtClean="0"/>
              <a:pPr>
                <a:defRPr/>
              </a:pPr>
              <a:t>19</a:t>
            </a:fld>
            <a:endParaRPr lang="en-GB" dirty="0"/>
          </a:p>
        </p:txBody>
      </p:sp>
    </p:spTree>
    <p:extLst>
      <p:ext uri="{BB962C8B-B14F-4D97-AF65-F5344CB8AC3E}">
        <p14:creationId xmlns:p14="http://schemas.microsoft.com/office/powerpoint/2010/main" val="19473210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Role of the DPO </a:t>
            </a:r>
            <a:r>
              <a:rPr lang="en-GB">
                <a:solidFill>
                  <a:srgbClr val="087670"/>
                </a:solidFill>
              </a:rPr>
              <a:t>eHealth</a:t>
            </a:r>
            <a:r>
              <a:rPr lang="en-GB"/>
              <a:t> platform </a:t>
            </a:r>
          </a:p>
        </p:txBody>
      </p:sp>
      <p:sp>
        <p:nvSpPr>
          <p:cNvPr id="3" name="Content Placeholder 2"/>
          <p:cNvSpPr>
            <a:spLocks noGrp="1"/>
          </p:cNvSpPr>
          <p:nvPr>
            <p:ph idx="1"/>
          </p:nvPr>
        </p:nvSpPr>
        <p:spPr/>
        <p:txBody>
          <a:bodyPr>
            <a:normAutofit/>
          </a:bodyPr>
          <a:lstStyle/>
          <a:p>
            <a:r>
              <a:rPr lang="en-GB"/>
              <a:t>Leads the security department of thr </a:t>
            </a:r>
            <a:r>
              <a:rPr lang="en-GB">
                <a:solidFill>
                  <a:srgbClr val="087670"/>
                </a:solidFill>
              </a:rPr>
              <a:t>eHealth </a:t>
            </a:r>
            <a:r>
              <a:rPr lang="en-GB"/>
              <a:t>platform</a:t>
            </a:r>
          </a:p>
          <a:p>
            <a:r>
              <a:rPr lang="en-GB"/>
              <a:t>All tasks as specified in article 39 of GDPR</a:t>
            </a:r>
          </a:p>
          <a:p>
            <a:r>
              <a:rPr lang="en-GB"/>
              <a:t>Stimulates the elaboration of minimal security standards</a:t>
            </a:r>
          </a:p>
          <a:p>
            <a:r>
              <a:rPr lang="en-GB"/>
              <a:t>Advises on GDPR compliance</a:t>
            </a:r>
          </a:p>
          <a:p>
            <a:pPr lvl="1"/>
            <a:r>
              <a:rPr lang="en-GB"/>
              <a:t>informs management and co-workers on compliance needs</a:t>
            </a:r>
          </a:p>
          <a:p>
            <a:pPr lvl="1"/>
            <a:r>
              <a:rPr lang="en-GB"/>
              <a:t>supports in setting up the record of processing</a:t>
            </a:r>
          </a:p>
          <a:p>
            <a:pPr lvl="1"/>
            <a:r>
              <a:rPr lang="en-GB"/>
              <a:t>participates in running the DPIA</a:t>
            </a:r>
          </a:p>
          <a:p>
            <a:pPr lvl="1"/>
            <a:r>
              <a:rPr lang="en-GB"/>
              <a:t>plans for regular review of the DPIA</a:t>
            </a:r>
          </a:p>
          <a:p>
            <a:r>
              <a:rPr lang="en-GB"/>
              <a:t>Supports in information security incident and threat management</a:t>
            </a:r>
          </a:p>
          <a:p>
            <a:r>
              <a:rPr lang="en-GB"/>
              <a:t>Plans internal audits</a:t>
            </a:r>
          </a:p>
          <a:p>
            <a:pPr lvl="1"/>
            <a:endParaRPr lang="en-US" dirty="0"/>
          </a:p>
          <a:p>
            <a:pPr lvl="1"/>
            <a:endParaRPr lang="en-US" dirty="0"/>
          </a:p>
        </p:txBody>
      </p:sp>
      <p:sp>
        <p:nvSpPr>
          <p:cNvPr id="4" name="Slide Number Placeholder 3">
            <a:extLst>
              <a:ext uri="{FF2B5EF4-FFF2-40B4-BE49-F238E27FC236}">
                <a16:creationId xmlns:a16="http://schemas.microsoft.com/office/drawing/2014/main" id="{A158320C-1FAC-4FA1-B1BE-3B65BEDAF1CD}"/>
              </a:ext>
            </a:extLst>
          </p:cNvPr>
          <p:cNvSpPr>
            <a:spLocks noGrp="1"/>
          </p:cNvSpPr>
          <p:nvPr>
            <p:ph type="sldNum" sz="quarter" idx="10"/>
          </p:nvPr>
        </p:nvSpPr>
        <p:spPr/>
        <p:txBody>
          <a:bodyPr/>
          <a:lstStyle/>
          <a:p>
            <a:pPr>
              <a:defRPr/>
            </a:pPr>
            <a:fld id="{84AEDDD6-2727-439E-A96F-E9FD4CA77376}" type="slidenum">
              <a:rPr lang="en-GB" smtClean="0"/>
              <a:pPr>
                <a:defRPr/>
              </a:pPr>
              <a:t>20</a:t>
            </a:fld>
            <a:endParaRPr lang="en-GB" dirty="0"/>
          </a:p>
        </p:txBody>
      </p:sp>
    </p:spTree>
    <p:extLst>
      <p:ext uri="{BB962C8B-B14F-4D97-AF65-F5344CB8AC3E}">
        <p14:creationId xmlns:p14="http://schemas.microsoft.com/office/powerpoint/2010/main" val="42510504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Role of the DPO</a:t>
            </a:r>
          </a:p>
        </p:txBody>
      </p:sp>
      <p:sp>
        <p:nvSpPr>
          <p:cNvPr id="3" name="Content Placeholder 2"/>
          <p:cNvSpPr>
            <a:spLocks noGrp="1"/>
          </p:cNvSpPr>
          <p:nvPr>
            <p:ph idx="1"/>
          </p:nvPr>
        </p:nvSpPr>
        <p:spPr/>
        <p:txBody>
          <a:bodyPr/>
          <a:lstStyle/>
          <a:p>
            <a:r>
              <a:rPr lang="en-GB"/>
              <a:t>It is about ad hoc tasks…</a:t>
            </a:r>
          </a:p>
          <a:p>
            <a:pPr lvl="1"/>
            <a:r>
              <a:rPr lang="en-GB"/>
              <a:t>advice upon request</a:t>
            </a:r>
          </a:p>
          <a:p>
            <a:pPr lvl="1"/>
            <a:r>
              <a:rPr lang="en-GB"/>
              <a:t>incident management</a:t>
            </a:r>
          </a:p>
          <a:p>
            <a:r>
              <a:rPr lang="en-GB"/>
              <a:t>… and planned works</a:t>
            </a:r>
          </a:p>
          <a:p>
            <a:pPr lvl="1"/>
            <a:r>
              <a:rPr lang="en-GB"/>
              <a:t>DPIA review planning</a:t>
            </a:r>
          </a:p>
          <a:p>
            <a:pPr lvl="1"/>
            <a:r>
              <a:rPr lang="en-GB"/>
              <a:t>check on registers</a:t>
            </a:r>
          </a:p>
          <a:p>
            <a:pPr lvl="1"/>
            <a:r>
              <a:rPr lang="en-GB"/>
              <a:t>…</a:t>
            </a:r>
          </a:p>
          <a:p>
            <a:endParaRPr lang="en-US" dirty="0"/>
          </a:p>
          <a:p>
            <a:pPr lvl="1"/>
            <a:endParaRPr lang="en-US" dirty="0"/>
          </a:p>
        </p:txBody>
      </p:sp>
      <p:pic>
        <p:nvPicPr>
          <p:cNvPr id="5" name="Picture 4"/>
          <p:cNvPicPr>
            <a:picLocks noChangeAspect="1"/>
          </p:cNvPicPr>
          <p:nvPr/>
        </p:nvPicPr>
        <p:blipFill>
          <a:blip r:embed="rId2"/>
          <a:stretch>
            <a:fillRect/>
          </a:stretch>
        </p:blipFill>
        <p:spPr>
          <a:xfrm>
            <a:off x="3431704" y="3559026"/>
            <a:ext cx="5754971" cy="2750294"/>
          </a:xfrm>
          <a:prstGeom prst="rect">
            <a:avLst/>
          </a:prstGeom>
        </p:spPr>
      </p:pic>
      <p:sp>
        <p:nvSpPr>
          <p:cNvPr id="4" name="Slide Number Placeholder 3">
            <a:extLst>
              <a:ext uri="{FF2B5EF4-FFF2-40B4-BE49-F238E27FC236}">
                <a16:creationId xmlns:a16="http://schemas.microsoft.com/office/drawing/2014/main" id="{CC435708-F445-4A14-A210-6ECA2A746145}"/>
              </a:ext>
            </a:extLst>
          </p:cNvPr>
          <p:cNvSpPr>
            <a:spLocks noGrp="1"/>
          </p:cNvSpPr>
          <p:nvPr>
            <p:ph type="sldNum" sz="quarter" idx="10"/>
          </p:nvPr>
        </p:nvSpPr>
        <p:spPr/>
        <p:txBody>
          <a:bodyPr/>
          <a:lstStyle/>
          <a:p>
            <a:pPr>
              <a:defRPr/>
            </a:pPr>
            <a:fld id="{84AEDDD6-2727-439E-A96F-E9FD4CA77376}" type="slidenum">
              <a:rPr lang="en-GB" smtClean="0"/>
              <a:pPr>
                <a:defRPr/>
              </a:pPr>
              <a:t>21</a:t>
            </a:fld>
            <a:endParaRPr lang="en-GB" dirty="0"/>
          </a:p>
        </p:txBody>
      </p:sp>
    </p:spTree>
    <p:extLst>
      <p:ext uri="{BB962C8B-B14F-4D97-AF65-F5344CB8AC3E}">
        <p14:creationId xmlns:p14="http://schemas.microsoft.com/office/powerpoint/2010/main" val="16787754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Data Protection Impact Assessment (DPIA)</a:t>
            </a:r>
          </a:p>
        </p:txBody>
      </p:sp>
      <p:sp>
        <p:nvSpPr>
          <p:cNvPr id="3" name="Content Placeholder 2"/>
          <p:cNvSpPr>
            <a:spLocks noGrp="1"/>
          </p:cNvSpPr>
          <p:nvPr>
            <p:ph idx="1"/>
          </p:nvPr>
        </p:nvSpPr>
        <p:spPr/>
        <p:txBody>
          <a:bodyPr>
            <a:normAutofit/>
          </a:bodyPr>
          <a:lstStyle/>
          <a:p>
            <a:r>
              <a:rPr lang="en-GB"/>
              <a:t>A Data Protection Impact Assessment (DPIA) is a process to help you identify and minimize the data protection risks </a:t>
            </a:r>
          </a:p>
          <a:p>
            <a:r>
              <a:rPr lang="en-GB"/>
              <a:t>A DPIA is completed for every processing that is likely to result in a high risk to individuals; this includes some specified types of processing </a:t>
            </a:r>
          </a:p>
          <a:p>
            <a:r>
              <a:rPr lang="en-GB"/>
              <a:t>It is also good practice to do a DPIA for any other major project which requires the processing of personal data</a:t>
            </a:r>
          </a:p>
          <a:p>
            <a:r>
              <a:rPr lang="en-GB"/>
              <a:t>The DPIA must</a:t>
            </a:r>
          </a:p>
          <a:p>
            <a:pPr lvl="1"/>
            <a:r>
              <a:rPr lang="en-GB"/>
              <a:t>describe the nature, scope, context and purposes of the processing</a:t>
            </a:r>
          </a:p>
          <a:p>
            <a:pPr lvl="1"/>
            <a:r>
              <a:rPr lang="en-GB"/>
              <a:t>assess necessity, proportionality and compliance measures</a:t>
            </a:r>
          </a:p>
          <a:p>
            <a:pPr lvl="1"/>
            <a:r>
              <a:rPr lang="en-GB"/>
              <a:t>identify and assess risks to individuals</a:t>
            </a:r>
          </a:p>
          <a:p>
            <a:pPr lvl="1"/>
            <a:r>
              <a:rPr lang="en-GB"/>
              <a:t>identify measures to mitigate those risks</a:t>
            </a:r>
          </a:p>
        </p:txBody>
      </p:sp>
      <p:sp>
        <p:nvSpPr>
          <p:cNvPr id="4" name="Slide Number Placeholder 3">
            <a:extLst>
              <a:ext uri="{FF2B5EF4-FFF2-40B4-BE49-F238E27FC236}">
                <a16:creationId xmlns:a16="http://schemas.microsoft.com/office/drawing/2014/main" id="{2D9BEE3E-506A-4B87-B7B6-D4D394C15005}"/>
              </a:ext>
            </a:extLst>
          </p:cNvPr>
          <p:cNvSpPr>
            <a:spLocks noGrp="1"/>
          </p:cNvSpPr>
          <p:nvPr>
            <p:ph type="sldNum" sz="quarter" idx="10"/>
          </p:nvPr>
        </p:nvSpPr>
        <p:spPr/>
        <p:txBody>
          <a:bodyPr/>
          <a:lstStyle/>
          <a:p>
            <a:pPr>
              <a:defRPr/>
            </a:pPr>
            <a:fld id="{84AEDDD6-2727-439E-A96F-E9FD4CA77376}" type="slidenum">
              <a:rPr lang="en-GB" smtClean="0"/>
              <a:pPr>
                <a:defRPr/>
              </a:pPr>
              <a:t>22</a:t>
            </a:fld>
            <a:endParaRPr lang="en-GB" dirty="0"/>
          </a:p>
        </p:txBody>
      </p:sp>
    </p:spTree>
    <p:extLst>
      <p:ext uri="{BB962C8B-B14F-4D97-AF65-F5344CB8AC3E}">
        <p14:creationId xmlns:p14="http://schemas.microsoft.com/office/powerpoint/2010/main" val="14611436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Data Protection Impact Assessment (DPIA)</a:t>
            </a:r>
          </a:p>
        </p:txBody>
      </p:sp>
      <p:sp>
        <p:nvSpPr>
          <p:cNvPr id="3" name="Content Placeholder 2"/>
          <p:cNvSpPr>
            <a:spLocks noGrp="1"/>
          </p:cNvSpPr>
          <p:nvPr>
            <p:ph idx="1"/>
          </p:nvPr>
        </p:nvSpPr>
        <p:spPr/>
        <p:txBody>
          <a:bodyPr>
            <a:normAutofit/>
          </a:bodyPr>
          <a:lstStyle/>
          <a:p>
            <a:r>
              <a:rPr lang="en-GB" dirty="0"/>
              <a:t>To assess the level of risk, one must consider both the likelihood and the severity of any impact on individuals. High risk could result from</a:t>
            </a:r>
          </a:p>
          <a:p>
            <a:pPr lvl="1"/>
            <a:r>
              <a:rPr lang="en-GB" dirty="0"/>
              <a:t>a high probability of some harm</a:t>
            </a:r>
          </a:p>
          <a:p>
            <a:pPr lvl="1"/>
            <a:r>
              <a:rPr lang="en-GB" dirty="0"/>
              <a:t>a lower probability of serious harm</a:t>
            </a:r>
          </a:p>
          <a:p>
            <a:endParaRPr lang="en-GB" dirty="0"/>
          </a:p>
          <a:p>
            <a:r>
              <a:rPr lang="en-GB" dirty="0"/>
              <a:t>The DPIA implicates the DPO and, where appropriate, individuals and relevant experts; any processors may also need to assist</a:t>
            </a:r>
          </a:p>
          <a:p>
            <a:endParaRPr lang="en-GB" dirty="0"/>
          </a:p>
          <a:p>
            <a:r>
              <a:rPr lang="en-GB" dirty="0"/>
              <a:t>If a high risk is identified, the supervisory authority must be implicated before starting the processing</a:t>
            </a:r>
          </a:p>
        </p:txBody>
      </p:sp>
      <p:sp>
        <p:nvSpPr>
          <p:cNvPr id="5" name="Slide Number Placeholder 4">
            <a:extLst>
              <a:ext uri="{FF2B5EF4-FFF2-40B4-BE49-F238E27FC236}">
                <a16:creationId xmlns:a16="http://schemas.microsoft.com/office/drawing/2014/main" id="{6979014C-2196-472C-B4CB-307B21B3346E}"/>
              </a:ext>
            </a:extLst>
          </p:cNvPr>
          <p:cNvSpPr>
            <a:spLocks noGrp="1"/>
          </p:cNvSpPr>
          <p:nvPr>
            <p:ph type="sldNum" sz="quarter" idx="10"/>
          </p:nvPr>
        </p:nvSpPr>
        <p:spPr/>
        <p:txBody>
          <a:bodyPr/>
          <a:lstStyle/>
          <a:p>
            <a:pPr>
              <a:defRPr/>
            </a:pPr>
            <a:fld id="{84AEDDD6-2727-439E-A96F-E9FD4CA77376}" type="slidenum">
              <a:rPr lang="en-GB" smtClean="0"/>
              <a:pPr>
                <a:defRPr/>
              </a:pPr>
              <a:t>23</a:t>
            </a:fld>
            <a:endParaRPr lang="en-GB" dirty="0"/>
          </a:p>
        </p:txBody>
      </p:sp>
    </p:spTree>
    <p:extLst>
      <p:ext uri="{BB962C8B-B14F-4D97-AF65-F5344CB8AC3E}">
        <p14:creationId xmlns:p14="http://schemas.microsoft.com/office/powerpoint/2010/main" val="17144021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Executing the DPIA</a:t>
            </a:r>
          </a:p>
        </p:txBody>
      </p:sp>
      <p:sp>
        <p:nvSpPr>
          <p:cNvPr id="3" name="Content Placeholder 2"/>
          <p:cNvSpPr>
            <a:spLocks noGrp="1"/>
          </p:cNvSpPr>
          <p:nvPr>
            <p:ph idx="1"/>
          </p:nvPr>
        </p:nvSpPr>
        <p:spPr/>
        <p:txBody>
          <a:bodyPr>
            <a:normAutofit fontScale="62500" lnSpcReduction="20000"/>
          </a:bodyPr>
          <a:lstStyle/>
          <a:p>
            <a:r>
              <a:rPr lang="en-GB" sz="3400" dirty="0"/>
              <a:t>CBSS has developed a template for executing the DPIA</a:t>
            </a:r>
          </a:p>
          <a:p>
            <a:endParaRPr lang="en-US" dirty="0"/>
          </a:p>
          <a:p>
            <a:pPr marL="457200" indent="-457200">
              <a:buFont typeface="+mj-lt"/>
              <a:buAutoNum type="arabicPeriod"/>
            </a:pPr>
            <a:endParaRPr lang="en-US" dirty="0"/>
          </a:p>
          <a:p>
            <a:endParaRPr lang="en-US" dirty="0"/>
          </a:p>
          <a:p>
            <a:pPr>
              <a:tabLst>
                <a:tab pos="7259638" algn="l"/>
              </a:tabLst>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sz="2300" dirty="0"/>
          </a:p>
          <a:p>
            <a:endParaRPr lang="en-US" sz="2300" dirty="0"/>
          </a:p>
          <a:p>
            <a:pPr marL="0" indent="0" algn="ctr">
              <a:buNone/>
            </a:pPr>
            <a:endParaRPr lang="en-US" sz="2300" dirty="0">
              <a:solidFill>
                <a:srgbClr val="800080"/>
              </a:solidFill>
              <a:hlinkClick r:id="rId2">
                <a:extLst>
                  <a:ext uri="{A12FA001-AC4F-418D-AE19-62706E023703}">
                    <ahyp:hlinkClr xmlns:ahyp="http://schemas.microsoft.com/office/drawing/2018/hyperlinkcolor" val="tx"/>
                  </a:ext>
                </a:extLst>
              </a:hlinkClick>
            </a:endParaRPr>
          </a:p>
          <a:p>
            <a:pPr marL="0" indent="0" algn="ctr">
              <a:buNone/>
            </a:pPr>
            <a:endParaRPr lang="en-US" sz="2300" dirty="0">
              <a:solidFill>
                <a:srgbClr val="800080"/>
              </a:solidFill>
              <a:hlinkClick r:id="rId2">
                <a:extLst>
                  <a:ext uri="{A12FA001-AC4F-418D-AE19-62706E023703}">
                    <ahyp:hlinkClr xmlns:ahyp="http://schemas.microsoft.com/office/drawing/2018/hyperlinkcolor" val="tx"/>
                  </a:ext>
                </a:extLst>
              </a:hlinkClick>
            </a:endParaRPr>
          </a:p>
          <a:p>
            <a:pPr marL="0" indent="0" algn="ctr">
              <a:buNone/>
            </a:pPr>
            <a:endParaRPr lang="en-US" sz="2300" dirty="0">
              <a:solidFill>
                <a:srgbClr val="800080"/>
              </a:solidFill>
              <a:hlinkClick r:id="rId2">
                <a:extLst>
                  <a:ext uri="{A12FA001-AC4F-418D-AE19-62706E023703}">
                    <ahyp:hlinkClr xmlns:ahyp="http://schemas.microsoft.com/office/drawing/2018/hyperlinkcolor" val="tx"/>
                  </a:ext>
                </a:extLst>
              </a:hlinkClick>
            </a:endParaRPr>
          </a:p>
          <a:p>
            <a:pPr marL="0" indent="0" algn="ctr">
              <a:buNone/>
            </a:pPr>
            <a:r>
              <a:rPr lang="en-GB" sz="2300" dirty="0">
                <a:solidFill>
                  <a:srgbClr val="800080"/>
                </a:solidFill>
                <a:hlinkClick r:id="rId2">
                  <a:extLst>
                    <a:ext uri="{A12FA001-AC4F-418D-AE19-62706E023703}">
                      <ahyp:hlinkClr xmlns:ahyp="http://schemas.microsoft.com/office/drawing/2018/hyperlinkcolor" val="tx"/>
                    </a:ext>
                  </a:extLst>
                </a:hlinkClick>
              </a:rPr>
              <a:t>h</a:t>
            </a:r>
            <a:r>
              <a:rPr lang="en-GB" sz="2300" dirty="0">
                <a:solidFill>
                  <a:srgbClr val="800080"/>
                </a:solidFill>
                <a:hlinkClick r:id="rId3">
                  <a:extLst>
                    <a:ext uri="{A12FA001-AC4F-418D-AE19-62706E023703}">
                      <ahyp:hlinkClr xmlns:ahyp="http://schemas.microsoft.com/office/drawing/2018/hyperlinkcolor" val="tx"/>
                    </a:ext>
                  </a:extLst>
                </a:hlinkClick>
              </a:rPr>
              <a:t>ttps://www.ksz-bcss.fgov.be/nl/gegevensbescherming/algemene-verordening-gegevensbescherming</a:t>
            </a:r>
            <a:endParaRPr lang="en-GB" sz="2300" dirty="0">
              <a:solidFill>
                <a:srgbClr val="800080"/>
              </a:solidFill>
              <a:hlinkClick r:id="rId2">
                <a:extLst>
                  <a:ext uri="{A12FA001-AC4F-418D-AE19-62706E023703}">
                    <ahyp:hlinkClr xmlns:ahyp="http://schemas.microsoft.com/office/drawing/2018/hyperlinkcolor" val="tx"/>
                  </a:ext>
                </a:extLst>
              </a:hlinkClick>
            </a:endParaRPr>
          </a:p>
          <a:p>
            <a:endParaRPr lang="en-US" dirty="0"/>
          </a:p>
          <a:p>
            <a:endParaRPr lang="en-US" dirty="0"/>
          </a:p>
          <a:p>
            <a:endParaRPr lang="en-US" dirty="0"/>
          </a:p>
          <a:p>
            <a:endParaRPr lang="en-US" dirty="0"/>
          </a:p>
        </p:txBody>
      </p:sp>
      <p:pic>
        <p:nvPicPr>
          <p:cNvPr id="8" name="Picture 7">
            <a:extLst>
              <a:ext uri="{FF2B5EF4-FFF2-40B4-BE49-F238E27FC236}">
                <a16:creationId xmlns:a16="http://schemas.microsoft.com/office/drawing/2014/main" id="{0564CE75-73A9-4816-A303-B3BEDE234D33}"/>
              </a:ext>
            </a:extLst>
          </p:cNvPr>
          <p:cNvPicPr>
            <a:picLocks noChangeAspect="1"/>
          </p:cNvPicPr>
          <p:nvPr/>
        </p:nvPicPr>
        <p:blipFill>
          <a:blip r:embed="rId4"/>
          <a:stretch>
            <a:fillRect/>
          </a:stretch>
        </p:blipFill>
        <p:spPr>
          <a:xfrm>
            <a:off x="2351583" y="1484784"/>
            <a:ext cx="6371643" cy="4412572"/>
          </a:xfrm>
          <a:prstGeom prst="rect">
            <a:avLst/>
          </a:prstGeom>
        </p:spPr>
      </p:pic>
      <p:sp>
        <p:nvSpPr>
          <p:cNvPr id="6" name="Notched Right Arrow 5"/>
          <p:cNvSpPr/>
          <p:nvPr/>
        </p:nvSpPr>
        <p:spPr>
          <a:xfrm>
            <a:off x="3575720" y="5551646"/>
            <a:ext cx="864096" cy="2880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F52D8E4F-5BBB-4663-87F1-976380450471}"/>
              </a:ext>
            </a:extLst>
          </p:cNvPr>
          <p:cNvSpPr>
            <a:spLocks noGrp="1"/>
          </p:cNvSpPr>
          <p:nvPr>
            <p:ph type="sldNum" sz="quarter" idx="10"/>
          </p:nvPr>
        </p:nvSpPr>
        <p:spPr/>
        <p:txBody>
          <a:bodyPr/>
          <a:lstStyle/>
          <a:p>
            <a:pPr>
              <a:defRPr/>
            </a:pPr>
            <a:fld id="{84AEDDD6-2727-439E-A96F-E9FD4CA77376}" type="slidenum">
              <a:rPr lang="en-GB" smtClean="0"/>
              <a:pPr>
                <a:defRPr/>
              </a:pPr>
              <a:t>24</a:t>
            </a:fld>
            <a:endParaRPr lang="en-GB" dirty="0"/>
          </a:p>
        </p:txBody>
      </p:sp>
    </p:spTree>
    <p:extLst>
      <p:ext uri="{BB962C8B-B14F-4D97-AF65-F5344CB8AC3E}">
        <p14:creationId xmlns:p14="http://schemas.microsoft.com/office/powerpoint/2010/main" val="13208765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First sheet: basic screening</a:t>
            </a:r>
          </a:p>
        </p:txBody>
      </p:sp>
      <p:sp>
        <p:nvSpPr>
          <p:cNvPr id="3" name="Content Placeholder 2"/>
          <p:cNvSpPr>
            <a:spLocks noGrp="1"/>
          </p:cNvSpPr>
          <p:nvPr>
            <p:ph idx="1"/>
          </p:nvPr>
        </p:nvSpPr>
        <p:spPr/>
        <p:txBody>
          <a:bodyPr/>
          <a:lstStyle/>
          <a:p>
            <a:endParaRPr lang="en-US" dirty="0"/>
          </a:p>
          <a:p>
            <a:r>
              <a:rPr lang="en-GB"/>
              <a:t>Basic screening determines whether a DPIA is required</a:t>
            </a:r>
          </a:p>
          <a:p>
            <a:endParaRPr lang="en-US" dirty="0"/>
          </a:p>
          <a:p>
            <a:r>
              <a:rPr lang="en-GB"/>
              <a:t>Developed based on following criteria</a:t>
            </a:r>
          </a:p>
          <a:p>
            <a:pPr lvl="1"/>
            <a:r>
              <a:rPr lang="en-GB"/>
              <a:t>article 35 GDPR</a:t>
            </a:r>
          </a:p>
          <a:p>
            <a:pPr lvl="1"/>
            <a:r>
              <a:rPr lang="en-GB"/>
              <a:t>consideration 75 GDPR</a:t>
            </a:r>
          </a:p>
          <a:p>
            <a:pPr lvl="1"/>
            <a:r>
              <a:rPr lang="en-GB"/>
              <a:t>recommendation of the Belgian Data Protection Authority</a:t>
            </a:r>
          </a:p>
          <a:p>
            <a:pPr lvl="1"/>
            <a:r>
              <a:rPr lang="en-GB"/>
              <a:t>Working Party 29 – guidelines for DPIA</a:t>
            </a:r>
          </a:p>
          <a:p>
            <a:endParaRPr lang="en-US" dirty="0"/>
          </a:p>
          <a:p>
            <a:r>
              <a:rPr lang="en-GB"/>
              <a:t>As soon as 2 risks are present, the DPIA is required</a:t>
            </a:r>
          </a:p>
        </p:txBody>
      </p:sp>
      <p:sp>
        <p:nvSpPr>
          <p:cNvPr id="4" name="Slide Number Placeholder 3">
            <a:extLst>
              <a:ext uri="{FF2B5EF4-FFF2-40B4-BE49-F238E27FC236}">
                <a16:creationId xmlns:a16="http://schemas.microsoft.com/office/drawing/2014/main" id="{BA4FBD8F-AC65-44F9-A113-B49DAD1A29B1}"/>
              </a:ext>
            </a:extLst>
          </p:cNvPr>
          <p:cNvSpPr>
            <a:spLocks noGrp="1"/>
          </p:cNvSpPr>
          <p:nvPr>
            <p:ph type="sldNum" sz="quarter" idx="10"/>
          </p:nvPr>
        </p:nvSpPr>
        <p:spPr/>
        <p:txBody>
          <a:bodyPr/>
          <a:lstStyle/>
          <a:p>
            <a:pPr>
              <a:defRPr/>
            </a:pPr>
            <a:fld id="{84AEDDD6-2727-439E-A96F-E9FD4CA77376}" type="slidenum">
              <a:rPr lang="en-GB" smtClean="0"/>
              <a:pPr>
                <a:defRPr/>
              </a:pPr>
              <a:t>25</a:t>
            </a:fld>
            <a:endParaRPr lang="en-GB" dirty="0"/>
          </a:p>
        </p:txBody>
      </p:sp>
    </p:spTree>
    <p:extLst>
      <p:ext uri="{BB962C8B-B14F-4D97-AF65-F5344CB8AC3E}">
        <p14:creationId xmlns:p14="http://schemas.microsoft.com/office/powerpoint/2010/main" val="21653163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Second sheet: risk assessment &amp; management</a:t>
            </a:r>
          </a:p>
        </p:txBody>
      </p:sp>
      <p:sp>
        <p:nvSpPr>
          <p:cNvPr id="3" name="Content Placeholder 2"/>
          <p:cNvSpPr>
            <a:spLocks noGrp="1"/>
          </p:cNvSpPr>
          <p:nvPr>
            <p:ph idx="1"/>
          </p:nvPr>
        </p:nvSpPr>
        <p:spPr/>
        <p:txBody>
          <a:bodyPr>
            <a:normAutofit/>
          </a:bodyPr>
          <a:lstStyle/>
          <a:p>
            <a:r>
              <a:rPr lang="en-GB" dirty="0"/>
              <a:t>If a DPIA is required, perform a risk assessment of the processing</a:t>
            </a:r>
          </a:p>
          <a:p>
            <a:pPr lvl="1"/>
            <a:r>
              <a:rPr lang="en-GB" dirty="0"/>
              <a:t>check what risks in the tool are relevant for the processing</a:t>
            </a:r>
          </a:p>
          <a:p>
            <a:pPr lvl="1"/>
            <a:r>
              <a:rPr lang="en-GB" dirty="0"/>
              <a:t>the controller participates in this part of the exercise</a:t>
            </a:r>
          </a:p>
          <a:p>
            <a:r>
              <a:rPr lang="en-GB" dirty="0"/>
              <a:t>Next, describe the existing information security and data protection measures in the DPIA</a:t>
            </a:r>
          </a:p>
          <a:p>
            <a:r>
              <a:rPr lang="en-GB" dirty="0"/>
              <a:t>Consider the residual risks</a:t>
            </a:r>
          </a:p>
          <a:p>
            <a:r>
              <a:rPr lang="en-GB" dirty="0"/>
              <a:t>If the residual risks are above the acceptable level, try to apply additional information security and data protection measures in order to get the residual risk under the acceptable level of risk</a:t>
            </a:r>
          </a:p>
          <a:p>
            <a:r>
              <a:rPr lang="en-GB" dirty="0"/>
              <a:t>In case residual risks above acceptable level cannot be remediated, the controller has to consult the Data Protection Authority before starting the processing</a:t>
            </a:r>
          </a:p>
        </p:txBody>
      </p:sp>
      <p:sp>
        <p:nvSpPr>
          <p:cNvPr id="4" name="Slide Number Placeholder 3">
            <a:extLst>
              <a:ext uri="{FF2B5EF4-FFF2-40B4-BE49-F238E27FC236}">
                <a16:creationId xmlns:a16="http://schemas.microsoft.com/office/drawing/2014/main" id="{422C680A-7CE6-496E-B729-807BEFDEBBBC}"/>
              </a:ext>
            </a:extLst>
          </p:cNvPr>
          <p:cNvSpPr>
            <a:spLocks noGrp="1"/>
          </p:cNvSpPr>
          <p:nvPr>
            <p:ph type="sldNum" sz="quarter" idx="10"/>
          </p:nvPr>
        </p:nvSpPr>
        <p:spPr/>
        <p:txBody>
          <a:bodyPr/>
          <a:lstStyle/>
          <a:p>
            <a:pPr>
              <a:defRPr/>
            </a:pPr>
            <a:fld id="{84AEDDD6-2727-439E-A96F-E9FD4CA77376}" type="slidenum">
              <a:rPr lang="en-GB" smtClean="0"/>
              <a:pPr>
                <a:defRPr/>
              </a:pPr>
              <a:t>26</a:t>
            </a:fld>
            <a:endParaRPr lang="en-GB" dirty="0"/>
          </a:p>
        </p:txBody>
      </p:sp>
    </p:spTree>
    <p:extLst>
      <p:ext uri="{BB962C8B-B14F-4D97-AF65-F5344CB8AC3E}">
        <p14:creationId xmlns:p14="http://schemas.microsoft.com/office/powerpoint/2010/main" val="30624275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Template: list of risks based on GDPR</a:t>
            </a:r>
          </a:p>
        </p:txBody>
      </p:sp>
      <p:pic>
        <p:nvPicPr>
          <p:cNvPr id="5" name="Content Placeholder 4"/>
          <p:cNvPicPr>
            <a:picLocks noGrp="1" noChangeAspect="1"/>
          </p:cNvPicPr>
          <p:nvPr>
            <p:ph idx="1"/>
          </p:nvPr>
        </p:nvPicPr>
        <p:blipFill>
          <a:blip r:embed="rId2"/>
          <a:stretch>
            <a:fillRect/>
          </a:stretch>
        </p:blipFill>
        <p:spPr>
          <a:xfrm>
            <a:off x="2069264" y="1196975"/>
            <a:ext cx="8053471" cy="5111750"/>
          </a:xfrm>
          <a:prstGeom prst="rect">
            <a:avLst/>
          </a:prstGeom>
        </p:spPr>
      </p:pic>
      <p:sp>
        <p:nvSpPr>
          <p:cNvPr id="4" name="Slide Number Placeholder 3">
            <a:extLst>
              <a:ext uri="{FF2B5EF4-FFF2-40B4-BE49-F238E27FC236}">
                <a16:creationId xmlns:a16="http://schemas.microsoft.com/office/drawing/2014/main" id="{424DF0AE-389E-47B1-8C2F-AFC76BF9716C}"/>
              </a:ext>
            </a:extLst>
          </p:cNvPr>
          <p:cNvSpPr>
            <a:spLocks noGrp="1"/>
          </p:cNvSpPr>
          <p:nvPr>
            <p:ph type="sldNum" sz="quarter" idx="10"/>
          </p:nvPr>
        </p:nvSpPr>
        <p:spPr/>
        <p:txBody>
          <a:bodyPr/>
          <a:lstStyle/>
          <a:p>
            <a:pPr>
              <a:defRPr/>
            </a:pPr>
            <a:fld id="{84AEDDD6-2727-439E-A96F-E9FD4CA77376}" type="slidenum">
              <a:rPr lang="en-GB" smtClean="0"/>
              <a:pPr>
                <a:defRPr/>
              </a:pPr>
              <a:t>27</a:t>
            </a:fld>
            <a:endParaRPr lang="en-GB" dirty="0"/>
          </a:p>
        </p:txBody>
      </p:sp>
    </p:spTree>
    <p:extLst>
      <p:ext uri="{BB962C8B-B14F-4D97-AF65-F5344CB8AC3E}">
        <p14:creationId xmlns:p14="http://schemas.microsoft.com/office/powerpoint/2010/main" val="31492474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Template: risk evaluation</a:t>
            </a:r>
          </a:p>
        </p:txBody>
      </p:sp>
      <p:sp>
        <p:nvSpPr>
          <p:cNvPr id="5" name="Down Arrow 4"/>
          <p:cNvSpPr/>
          <p:nvPr/>
        </p:nvSpPr>
        <p:spPr>
          <a:xfrm>
            <a:off x="8678317" y="1713708"/>
            <a:ext cx="216024" cy="287269"/>
          </a:xfrm>
          <a:prstGeom prst="downArrow">
            <a:avLst/>
          </a:prstGeom>
          <a:solidFill>
            <a:schemeClr val="tx2">
              <a:lumMod val="60000"/>
              <a:lumOff val="4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6" name="Down Arrow 5"/>
          <p:cNvSpPr/>
          <p:nvPr/>
        </p:nvSpPr>
        <p:spPr>
          <a:xfrm>
            <a:off x="6662093" y="1717011"/>
            <a:ext cx="216024" cy="287269"/>
          </a:xfrm>
          <a:prstGeom prst="downArrow">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7" name="Down Arrow 6"/>
          <p:cNvSpPr/>
          <p:nvPr/>
        </p:nvSpPr>
        <p:spPr>
          <a:xfrm>
            <a:off x="6845830" y="1717011"/>
            <a:ext cx="216024" cy="287269"/>
          </a:xfrm>
          <a:prstGeom prst="downArrow">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8" name="Down Arrow 7"/>
          <p:cNvSpPr/>
          <p:nvPr/>
        </p:nvSpPr>
        <p:spPr>
          <a:xfrm>
            <a:off x="3925789" y="1728863"/>
            <a:ext cx="216024" cy="287269"/>
          </a:xfrm>
          <a:prstGeom prst="downArrow">
            <a:avLst/>
          </a:prstGeom>
          <a:solidFill>
            <a:schemeClr val="tx2">
              <a:lumMod val="60000"/>
              <a:lumOff val="4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9" name="Down Arrow 8"/>
          <p:cNvSpPr/>
          <p:nvPr/>
        </p:nvSpPr>
        <p:spPr>
          <a:xfrm>
            <a:off x="7526189" y="1717011"/>
            <a:ext cx="216024" cy="287269"/>
          </a:xfrm>
          <a:prstGeom prst="downArrow">
            <a:avLst/>
          </a:prstGeom>
          <a:solidFill>
            <a:schemeClr val="tx2">
              <a:lumMod val="60000"/>
              <a:lumOff val="4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4827" y="4381307"/>
            <a:ext cx="4725267" cy="10776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3581" y="2063754"/>
            <a:ext cx="8229600" cy="2209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Down Arrow 11"/>
          <p:cNvSpPr/>
          <p:nvPr/>
        </p:nvSpPr>
        <p:spPr>
          <a:xfrm>
            <a:off x="2413621" y="1717011"/>
            <a:ext cx="216024" cy="287269"/>
          </a:xfrm>
          <a:prstGeom prst="downArrow">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13" name="Down Arrow 12"/>
          <p:cNvSpPr/>
          <p:nvPr/>
        </p:nvSpPr>
        <p:spPr>
          <a:xfrm>
            <a:off x="8174261" y="1717011"/>
            <a:ext cx="216024" cy="287269"/>
          </a:xfrm>
          <a:prstGeom prst="downArrow">
            <a:avLst/>
          </a:prstGeom>
          <a:solidFill>
            <a:schemeClr val="tx2">
              <a:lumMod val="60000"/>
              <a:lumOff val="4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dirty="0"/>
          </a:p>
        </p:txBody>
      </p:sp>
      <p:pic>
        <p:nvPicPr>
          <p:cNvPr id="1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0381" y="4381307"/>
            <a:ext cx="4042594" cy="20675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5" name="Group 14"/>
          <p:cNvGrpSpPr/>
          <p:nvPr/>
        </p:nvGrpSpPr>
        <p:grpSpPr>
          <a:xfrm>
            <a:off x="3993058" y="1052736"/>
            <a:ext cx="5285952" cy="461665"/>
            <a:chOff x="395535" y="3394735"/>
            <a:chExt cx="10361873" cy="1896971"/>
          </a:xfrm>
        </p:grpSpPr>
        <p:sp>
          <p:nvSpPr>
            <p:cNvPr id="16" name="TextBox 15"/>
            <p:cNvSpPr txBox="1"/>
            <p:nvPr/>
          </p:nvSpPr>
          <p:spPr>
            <a:xfrm>
              <a:off x="395535" y="3394735"/>
              <a:ext cx="5112569" cy="1896971"/>
            </a:xfrm>
            <a:prstGeom prst="rect">
              <a:avLst/>
            </a:prstGeom>
            <a:solidFill>
              <a:schemeClr val="accent1">
                <a:lumMod val="40000"/>
                <a:lumOff val="60000"/>
              </a:schemeClr>
            </a:solidFill>
            <a:ln>
              <a:solidFill>
                <a:schemeClr val="accent1"/>
              </a:solidFill>
            </a:ln>
          </p:spPr>
          <p:txBody>
            <a:bodyPr wrap="square" rtlCol="0">
              <a:spAutoFit/>
            </a:bodyPr>
            <a:lstStyle>
              <a:defPPr>
                <a:defRPr lang="nl-BE"/>
              </a:defPPr>
              <a:lvl1pPr algn="ctr">
                <a:defRPr sz="2000"/>
              </a:lvl1pPr>
            </a:lstStyle>
            <a:p>
              <a:r>
                <a:rPr lang="en-GB" sz="1200"/>
                <a:t>Initial risks and risk mitigation</a:t>
              </a:r>
            </a:p>
            <a:p>
              <a:r>
                <a:rPr lang="en-GB" sz="1200"/>
                <a:t>(security controls)</a:t>
              </a:r>
            </a:p>
          </p:txBody>
        </p:sp>
        <p:sp>
          <p:nvSpPr>
            <p:cNvPr id="17" name="TextBox 16"/>
            <p:cNvSpPr txBox="1"/>
            <p:nvPr/>
          </p:nvSpPr>
          <p:spPr>
            <a:xfrm>
              <a:off x="6411192" y="3972165"/>
              <a:ext cx="4346216" cy="1138183"/>
            </a:xfrm>
            <a:prstGeom prst="rect">
              <a:avLst/>
            </a:prstGeom>
            <a:solidFill>
              <a:schemeClr val="accent1">
                <a:lumMod val="40000"/>
                <a:lumOff val="60000"/>
              </a:schemeClr>
            </a:solidFill>
            <a:ln>
              <a:solidFill>
                <a:schemeClr val="accent1"/>
              </a:solidFill>
            </a:ln>
          </p:spPr>
          <p:txBody>
            <a:bodyPr wrap="square" rtlCol="0">
              <a:spAutoFit/>
            </a:bodyPr>
            <a:lstStyle>
              <a:defPPr>
                <a:defRPr lang="nl-BE"/>
              </a:defPPr>
              <a:lvl1pPr algn="ctr">
                <a:defRPr sz="2000"/>
              </a:lvl1pPr>
            </a:lstStyle>
            <a:p>
              <a:r>
                <a:rPr lang="en-GB" sz="1200"/>
                <a:t>Remaining risks</a:t>
              </a:r>
            </a:p>
          </p:txBody>
        </p:sp>
        <p:sp>
          <p:nvSpPr>
            <p:cNvPr id="18" name="Right Arrow 17"/>
            <p:cNvSpPr/>
            <p:nvPr/>
          </p:nvSpPr>
          <p:spPr>
            <a:xfrm>
              <a:off x="5724129" y="4343223"/>
              <a:ext cx="504055" cy="50316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dirty="0"/>
            </a:p>
          </p:txBody>
        </p:sp>
      </p:grpSp>
      <p:sp>
        <p:nvSpPr>
          <p:cNvPr id="3" name="Slide Number Placeholder 2">
            <a:extLst>
              <a:ext uri="{FF2B5EF4-FFF2-40B4-BE49-F238E27FC236}">
                <a16:creationId xmlns:a16="http://schemas.microsoft.com/office/drawing/2014/main" id="{7817806A-082A-4412-B877-A7201CDF31C9}"/>
              </a:ext>
            </a:extLst>
          </p:cNvPr>
          <p:cNvSpPr>
            <a:spLocks noGrp="1"/>
          </p:cNvSpPr>
          <p:nvPr>
            <p:ph type="sldNum" sz="quarter" idx="10"/>
          </p:nvPr>
        </p:nvSpPr>
        <p:spPr/>
        <p:txBody>
          <a:bodyPr/>
          <a:lstStyle/>
          <a:p>
            <a:pPr>
              <a:defRPr/>
            </a:pPr>
            <a:fld id="{84AEDDD6-2727-439E-A96F-E9FD4CA77376}" type="slidenum">
              <a:rPr lang="en-GB" smtClean="0"/>
              <a:pPr>
                <a:defRPr/>
              </a:pPr>
              <a:t>28</a:t>
            </a:fld>
            <a:endParaRPr lang="en-GB" dirty="0"/>
          </a:p>
        </p:txBody>
      </p:sp>
    </p:spTree>
    <p:extLst>
      <p:ext uri="{BB962C8B-B14F-4D97-AF65-F5344CB8AC3E}">
        <p14:creationId xmlns:p14="http://schemas.microsoft.com/office/powerpoint/2010/main" val="17985195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Template: heat maps initial risk</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9496" y="2665338"/>
            <a:ext cx="8921750" cy="1555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Slide Number Placeholder 2">
            <a:extLst>
              <a:ext uri="{FF2B5EF4-FFF2-40B4-BE49-F238E27FC236}">
                <a16:creationId xmlns:a16="http://schemas.microsoft.com/office/drawing/2014/main" id="{2BA455F3-D008-4F64-BECE-3503D695285F}"/>
              </a:ext>
            </a:extLst>
          </p:cNvPr>
          <p:cNvSpPr>
            <a:spLocks noGrp="1"/>
          </p:cNvSpPr>
          <p:nvPr>
            <p:ph type="sldNum" sz="quarter" idx="10"/>
          </p:nvPr>
        </p:nvSpPr>
        <p:spPr/>
        <p:txBody>
          <a:bodyPr/>
          <a:lstStyle/>
          <a:p>
            <a:pPr>
              <a:defRPr/>
            </a:pPr>
            <a:fld id="{84AEDDD6-2727-439E-A96F-E9FD4CA77376}" type="slidenum">
              <a:rPr lang="en-GB" smtClean="0"/>
              <a:pPr>
                <a:defRPr/>
              </a:pPr>
              <a:t>29</a:t>
            </a:fld>
            <a:endParaRPr lang="en-GB" dirty="0"/>
          </a:p>
        </p:txBody>
      </p:sp>
    </p:spTree>
    <p:extLst>
      <p:ext uri="{BB962C8B-B14F-4D97-AF65-F5344CB8AC3E}">
        <p14:creationId xmlns:p14="http://schemas.microsoft.com/office/powerpoint/2010/main" val="14797955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Template: intermediate result</a:t>
            </a:r>
          </a:p>
        </p:txBody>
      </p:sp>
      <p:pic>
        <p:nvPicPr>
          <p:cNvPr id="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2639042" y="1196975"/>
            <a:ext cx="6913915" cy="5111750"/>
          </a:xfrm>
        </p:spPr>
      </p:pic>
      <p:sp>
        <p:nvSpPr>
          <p:cNvPr id="4" name="Slide Number Placeholder 3">
            <a:extLst>
              <a:ext uri="{FF2B5EF4-FFF2-40B4-BE49-F238E27FC236}">
                <a16:creationId xmlns:a16="http://schemas.microsoft.com/office/drawing/2014/main" id="{B7B072AD-061C-490D-B6E0-28B5E06FD317}"/>
              </a:ext>
            </a:extLst>
          </p:cNvPr>
          <p:cNvSpPr>
            <a:spLocks noGrp="1"/>
          </p:cNvSpPr>
          <p:nvPr>
            <p:ph type="sldNum" sz="quarter" idx="10"/>
          </p:nvPr>
        </p:nvSpPr>
        <p:spPr/>
        <p:txBody>
          <a:bodyPr/>
          <a:lstStyle/>
          <a:p>
            <a:pPr>
              <a:defRPr/>
            </a:pPr>
            <a:fld id="{84AEDDD6-2727-439E-A96F-E9FD4CA77376}" type="slidenum">
              <a:rPr lang="en-GB" smtClean="0"/>
              <a:pPr>
                <a:defRPr/>
              </a:pPr>
              <a:t>30</a:t>
            </a:fld>
            <a:endParaRPr lang="en-GB" dirty="0"/>
          </a:p>
        </p:txBody>
      </p:sp>
    </p:spTree>
    <p:extLst>
      <p:ext uri="{BB962C8B-B14F-4D97-AF65-F5344CB8AC3E}">
        <p14:creationId xmlns:p14="http://schemas.microsoft.com/office/powerpoint/2010/main" val="31821108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Template: end result</a:t>
            </a:r>
          </a:p>
        </p:txBody>
      </p:sp>
      <p:graphicFrame>
        <p:nvGraphicFramePr>
          <p:cNvPr id="5" name="Content Placeholder 4"/>
          <p:cNvGraphicFramePr>
            <a:graphicFrameLocks/>
          </p:cNvGraphicFramePr>
          <p:nvPr/>
        </p:nvGraphicFramePr>
        <p:xfrm>
          <a:off x="1981200" y="1379538"/>
          <a:ext cx="8229600" cy="5256212"/>
        </p:xfrm>
        <a:graphic>
          <a:graphicData uri="http://schemas.openxmlformats.org/drawingml/2006/chart">
            <c:chart xmlns:c="http://schemas.openxmlformats.org/drawingml/2006/chart" xmlns:r="http://schemas.openxmlformats.org/officeDocument/2006/relationships" r:id="rId2"/>
          </a:graphicData>
        </a:graphic>
      </p:graphicFrame>
      <p:sp>
        <p:nvSpPr>
          <p:cNvPr id="3" name="Slide Number Placeholder 2">
            <a:extLst>
              <a:ext uri="{FF2B5EF4-FFF2-40B4-BE49-F238E27FC236}">
                <a16:creationId xmlns:a16="http://schemas.microsoft.com/office/drawing/2014/main" id="{437ACBB9-0138-42AA-A657-29137525DE8D}"/>
              </a:ext>
            </a:extLst>
          </p:cNvPr>
          <p:cNvSpPr>
            <a:spLocks noGrp="1"/>
          </p:cNvSpPr>
          <p:nvPr>
            <p:ph type="sldNum" sz="quarter" idx="10"/>
          </p:nvPr>
        </p:nvSpPr>
        <p:spPr/>
        <p:txBody>
          <a:bodyPr/>
          <a:lstStyle/>
          <a:p>
            <a:pPr>
              <a:defRPr/>
            </a:pPr>
            <a:fld id="{84AEDDD6-2727-439E-A96F-E9FD4CA77376}" type="slidenum">
              <a:rPr lang="en-GB" smtClean="0"/>
              <a:pPr>
                <a:defRPr/>
              </a:pPr>
              <a:t>31</a:t>
            </a:fld>
            <a:endParaRPr lang="en-GB" dirty="0"/>
          </a:p>
        </p:txBody>
      </p:sp>
    </p:spTree>
    <p:extLst>
      <p:ext uri="{BB962C8B-B14F-4D97-AF65-F5344CB8AC3E}">
        <p14:creationId xmlns:p14="http://schemas.microsoft.com/office/powerpoint/2010/main" val="5101302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DPIA: as from start up of project to delivery</a:t>
            </a:r>
          </a:p>
        </p:txBody>
      </p:sp>
      <p:pic>
        <p:nvPicPr>
          <p:cNvPr id="5"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b="4448"/>
          <a:stretch/>
        </p:blipFill>
        <p:spPr bwMode="auto">
          <a:xfrm>
            <a:off x="1750773" y="1061672"/>
            <a:ext cx="8640960" cy="54214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Oval 5"/>
          <p:cNvSpPr/>
          <p:nvPr/>
        </p:nvSpPr>
        <p:spPr>
          <a:xfrm>
            <a:off x="2927648" y="2636912"/>
            <a:ext cx="1368152" cy="5040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7644123" y="2636912"/>
            <a:ext cx="1368152" cy="5040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8995048" y="2629602"/>
            <a:ext cx="1368152" cy="5040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4B3F5621-F686-442F-AB97-D9D50AB32B38}"/>
              </a:ext>
            </a:extLst>
          </p:cNvPr>
          <p:cNvSpPr>
            <a:spLocks noGrp="1"/>
          </p:cNvSpPr>
          <p:nvPr>
            <p:ph type="sldNum" sz="quarter" idx="10"/>
          </p:nvPr>
        </p:nvSpPr>
        <p:spPr/>
        <p:txBody>
          <a:bodyPr/>
          <a:lstStyle/>
          <a:p>
            <a:pPr>
              <a:defRPr/>
            </a:pPr>
            <a:fld id="{84AEDDD6-2727-439E-A96F-E9FD4CA77376}" type="slidenum">
              <a:rPr lang="en-GB" smtClean="0"/>
              <a:pPr>
                <a:defRPr/>
              </a:pPr>
              <a:t>32</a:t>
            </a:fld>
            <a:endParaRPr lang="en-GB" dirty="0"/>
          </a:p>
        </p:txBody>
      </p:sp>
    </p:spTree>
    <p:extLst>
      <p:ext uri="{BB962C8B-B14F-4D97-AF65-F5344CB8AC3E}">
        <p14:creationId xmlns:p14="http://schemas.microsoft.com/office/powerpoint/2010/main" val="33752225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DPIA and production services</a:t>
            </a:r>
          </a:p>
        </p:txBody>
      </p:sp>
      <p:sp>
        <p:nvSpPr>
          <p:cNvPr id="3" name="Content Placeholder 2"/>
          <p:cNvSpPr>
            <a:spLocks noGrp="1"/>
          </p:cNvSpPr>
          <p:nvPr>
            <p:ph idx="1"/>
          </p:nvPr>
        </p:nvSpPr>
        <p:spPr/>
        <p:txBody>
          <a:bodyPr/>
          <a:lstStyle/>
          <a:p>
            <a:r>
              <a:rPr lang="en-GB" dirty="0"/>
              <a:t>During the lifecycle of a service, it is advised to regularly review the DPIA</a:t>
            </a:r>
          </a:p>
          <a:p>
            <a:pPr lvl="1"/>
            <a:r>
              <a:rPr lang="en-GB" dirty="0"/>
              <a:t>changing conditions</a:t>
            </a:r>
          </a:p>
          <a:p>
            <a:pPr lvl="1"/>
            <a:r>
              <a:rPr lang="en-GB" dirty="0"/>
              <a:t>major changes to technology</a:t>
            </a:r>
          </a:p>
          <a:p>
            <a:pPr lvl="1"/>
            <a:r>
              <a:rPr lang="en-GB" dirty="0"/>
              <a:t>changing risks on the market</a:t>
            </a:r>
          </a:p>
          <a:p>
            <a:pPr lvl="1"/>
            <a:endParaRPr lang="en-US" dirty="0"/>
          </a:p>
          <a:p>
            <a:r>
              <a:rPr lang="en-GB" dirty="0">
                <a:solidFill>
                  <a:srgbClr val="087670"/>
                </a:solidFill>
              </a:rPr>
              <a:t>eHealth</a:t>
            </a:r>
            <a:r>
              <a:rPr lang="en-GB" dirty="0"/>
              <a:t> platform does review the DPIAs every 3 years</a:t>
            </a:r>
          </a:p>
        </p:txBody>
      </p:sp>
      <p:sp>
        <p:nvSpPr>
          <p:cNvPr id="4" name="Slide Number Placeholder 3">
            <a:extLst>
              <a:ext uri="{FF2B5EF4-FFF2-40B4-BE49-F238E27FC236}">
                <a16:creationId xmlns:a16="http://schemas.microsoft.com/office/drawing/2014/main" id="{4993DDBF-550B-4D2F-9309-38B25F3B62E8}"/>
              </a:ext>
            </a:extLst>
          </p:cNvPr>
          <p:cNvSpPr>
            <a:spLocks noGrp="1"/>
          </p:cNvSpPr>
          <p:nvPr>
            <p:ph type="sldNum" sz="quarter" idx="10"/>
          </p:nvPr>
        </p:nvSpPr>
        <p:spPr/>
        <p:txBody>
          <a:bodyPr/>
          <a:lstStyle/>
          <a:p>
            <a:pPr>
              <a:defRPr/>
            </a:pPr>
            <a:fld id="{84AEDDD6-2727-439E-A96F-E9FD4CA77376}" type="slidenum">
              <a:rPr lang="en-GB" smtClean="0"/>
              <a:pPr>
                <a:defRPr/>
              </a:pPr>
              <a:t>33</a:t>
            </a:fld>
            <a:endParaRPr lang="en-GB" dirty="0"/>
          </a:p>
        </p:txBody>
      </p:sp>
    </p:spTree>
    <p:extLst>
      <p:ext uri="{BB962C8B-B14F-4D97-AF65-F5344CB8AC3E}">
        <p14:creationId xmlns:p14="http://schemas.microsoft.com/office/powerpoint/2010/main" val="37342511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Unique file</a:t>
            </a:r>
          </a:p>
        </p:txBody>
      </p:sp>
      <p:sp>
        <p:nvSpPr>
          <p:cNvPr id="3" name="Content Placeholder 2"/>
          <p:cNvSpPr>
            <a:spLocks noGrp="1"/>
          </p:cNvSpPr>
          <p:nvPr>
            <p:ph idx="1"/>
          </p:nvPr>
        </p:nvSpPr>
        <p:spPr/>
        <p:txBody>
          <a:bodyPr>
            <a:normAutofit fontScale="92500" lnSpcReduction="10000"/>
          </a:bodyPr>
          <a:lstStyle/>
          <a:p>
            <a:r>
              <a:rPr lang="en-GB" dirty="0"/>
              <a:t>Goals</a:t>
            </a:r>
          </a:p>
          <a:p>
            <a:pPr lvl="1"/>
            <a:r>
              <a:rPr lang="en-GB" dirty="0"/>
              <a:t>centralizing all information required to approve the service prior to commissioning the service in line with guidelines regarding information security and data protection</a:t>
            </a:r>
          </a:p>
          <a:p>
            <a:pPr lvl="1"/>
            <a:r>
              <a:rPr lang="en-GB" dirty="0"/>
              <a:t>meeting the documentation requirement of GDPR</a:t>
            </a:r>
          </a:p>
          <a:p>
            <a:r>
              <a:rPr lang="en-GB" dirty="0"/>
              <a:t>Content</a:t>
            </a:r>
          </a:p>
          <a:p>
            <a:pPr lvl="1"/>
            <a:r>
              <a:rPr lang="en-GB" dirty="0"/>
              <a:t>purposes of the processing</a:t>
            </a:r>
          </a:p>
          <a:p>
            <a:pPr lvl="1"/>
            <a:r>
              <a:rPr lang="en-GB" dirty="0"/>
              <a:t>high level technical design</a:t>
            </a:r>
          </a:p>
          <a:p>
            <a:pPr lvl="1"/>
            <a:r>
              <a:rPr lang="en-GB" dirty="0"/>
              <a:t>categories of data subjects and data</a:t>
            </a:r>
          </a:p>
          <a:p>
            <a:pPr lvl="1"/>
            <a:r>
              <a:rPr lang="en-GB" dirty="0"/>
              <a:t>types of users</a:t>
            </a:r>
          </a:p>
          <a:p>
            <a:pPr lvl="1"/>
            <a:r>
              <a:rPr lang="en-GB" dirty="0"/>
              <a:t>security measures, </a:t>
            </a:r>
            <a:r>
              <a:rPr lang="en-GB" dirty="0" err="1"/>
              <a:t>ao</a:t>
            </a:r>
            <a:endParaRPr lang="en-GB" dirty="0"/>
          </a:p>
          <a:p>
            <a:pPr lvl="2"/>
            <a:r>
              <a:rPr lang="en-GB" dirty="0"/>
              <a:t>user authentication level</a:t>
            </a:r>
          </a:p>
          <a:p>
            <a:pPr lvl="2"/>
            <a:r>
              <a:rPr lang="en-GB" dirty="0"/>
              <a:t>user authorization system</a:t>
            </a:r>
          </a:p>
          <a:p>
            <a:pPr lvl="2"/>
            <a:r>
              <a:rPr lang="en-GB" dirty="0"/>
              <a:t>user activity logging</a:t>
            </a:r>
          </a:p>
          <a:p>
            <a:pPr lvl="1"/>
            <a:r>
              <a:rPr lang="en-GB" dirty="0"/>
              <a:t>DPIA if available</a:t>
            </a:r>
          </a:p>
          <a:p>
            <a:r>
              <a:rPr lang="en-GB" dirty="0"/>
              <a:t>Elaborated for every new service</a:t>
            </a:r>
          </a:p>
          <a:p>
            <a:r>
              <a:rPr lang="en-GB" dirty="0"/>
              <a:t>Updated and approved for major changes to existing services</a:t>
            </a:r>
          </a:p>
          <a:p>
            <a:endParaRPr lang="en-US" dirty="0"/>
          </a:p>
        </p:txBody>
      </p:sp>
      <p:sp>
        <p:nvSpPr>
          <p:cNvPr id="4" name="Slide Number Placeholder 3">
            <a:extLst>
              <a:ext uri="{FF2B5EF4-FFF2-40B4-BE49-F238E27FC236}">
                <a16:creationId xmlns:a16="http://schemas.microsoft.com/office/drawing/2014/main" id="{040819A3-52D8-4FF3-A4B6-35C58DBA5774}"/>
              </a:ext>
            </a:extLst>
          </p:cNvPr>
          <p:cNvSpPr>
            <a:spLocks noGrp="1"/>
          </p:cNvSpPr>
          <p:nvPr>
            <p:ph type="sldNum" sz="quarter" idx="10"/>
          </p:nvPr>
        </p:nvSpPr>
        <p:spPr/>
        <p:txBody>
          <a:bodyPr/>
          <a:lstStyle/>
          <a:p>
            <a:pPr>
              <a:defRPr/>
            </a:pPr>
            <a:fld id="{84AEDDD6-2727-439E-A96F-E9FD4CA77376}" type="slidenum">
              <a:rPr lang="en-GB" smtClean="0"/>
              <a:pPr>
                <a:defRPr/>
              </a:pPr>
              <a:t>34</a:t>
            </a:fld>
            <a:endParaRPr lang="en-GB" dirty="0"/>
          </a:p>
        </p:txBody>
      </p:sp>
    </p:spTree>
    <p:extLst>
      <p:ext uri="{BB962C8B-B14F-4D97-AF65-F5344CB8AC3E}">
        <p14:creationId xmlns:p14="http://schemas.microsoft.com/office/powerpoint/2010/main" val="34905754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392" y="171056"/>
            <a:ext cx="10972800" cy="922114"/>
          </a:xfrm>
        </p:spPr>
        <p:txBody>
          <a:bodyPr>
            <a:normAutofit/>
          </a:bodyPr>
          <a:lstStyle/>
          <a:p>
            <a:pPr fontAlgn="auto">
              <a:spcAft>
                <a:spcPts val="0"/>
              </a:spcAft>
              <a:defRPr/>
            </a:pPr>
            <a:r>
              <a:rPr lang="en-GB" dirty="0"/>
              <a:t>Technical measures:</a:t>
            </a:r>
            <a:r>
              <a:rPr lang="en-GB" dirty="0">
                <a:solidFill>
                  <a:srgbClr val="087670"/>
                </a:solidFill>
              </a:rPr>
              <a:t> eHealth</a:t>
            </a:r>
            <a:r>
              <a:rPr lang="en-GB" dirty="0"/>
              <a:t> platform basic services </a:t>
            </a:r>
          </a:p>
        </p:txBody>
      </p:sp>
      <p:graphicFrame>
        <p:nvGraphicFramePr>
          <p:cNvPr id="6" name="Content Placeholder 5"/>
          <p:cNvGraphicFramePr>
            <a:graphicFrameLocks noGrp="1"/>
          </p:cNvGraphicFramePr>
          <p:nvPr>
            <p:ph idx="1"/>
          </p:nvPr>
        </p:nvGraphicFramePr>
        <p:xfrm>
          <a:off x="1316088" y="783855"/>
          <a:ext cx="9587408" cy="56880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57F6981C-D2F5-4A06-B6F1-5DFE05698A88}"/>
              </a:ext>
            </a:extLst>
          </p:cNvPr>
          <p:cNvSpPr>
            <a:spLocks noGrp="1"/>
          </p:cNvSpPr>
          <p:nvPr>
            <p:ph type="sldNum" sz="quarter" idx="10"/>
          </p:nvPr>
        </p:nvSpPr>
        <p:spPr/>
        <p:txBody>
          <a:bodyPr/>
          <a:lstStyle/>
          <a:p>
            <a:pPr>
              <a:defRPr/>
            </a:pPr>
            <a:fld id="{84AEDDD6-2727-439E-A96F-E9FD4CA77376}" type="slidenum">
              <a:rPr lang="en-GB" smtClean="0"/>
              <a:pPr>
                <a:defRPr/>
              </a:pPr>
              <a:t>35</a:t>
            </a:fld>
            <a:endParaRPr lang="en-GB" dirty="0"/>
          </a:p>
        </p:txBody>
      </p:sp>
    </p:spTree>
    <p:extLst>
      <p:ext uri="{BB962C8B-B14F-4D97-AF65-F5344CB8AC3E}">
        <p14:creationId xmlns:p14="http://schemas.microsoft.com/office/powerpoint/2010/main" val="1902108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el 15"/>
          <p:cNvSpPr>
            <a:spLocks noGrp="1"/>
          </p:cNvSpPr>
          <p:nvPr>
            <p:ph type="title"/>
          </p:nvPr>
        </p:nvSpPr>
        <p:spPr/>
        <p:txBody>
          <a:bodyPr/>
          <a:lstStyle/>
          <a:p>
            <a:r>
              <a:rPr lang="en-GB" dirty="0">
                <a:solidFill>
                  <a:srgbClr val="087670"/>
                </a:solidFill>
              </a:rPr>
              <a:t>eHealth</a:t>
            </a:r>
            <a:r>
              <a:rPr lang="en-GB" dirty="0"/>
              <a:t> certificates</a:t>
            </a:r>
          </a:p>
        </p:txBody>
      </p:sp>
      <p:sp>
        <p:nvSpPr>
          <p:cNvPr id="3" name="Content Placeholder 2"/>
          <p:cNvSpPr>
            <a:spLocks noGrp="1"/>
          </p:cNvSpPr>
          <p:nvPr>
            <p:ph idx="1"/>
          </p:nvPr>
        </p:nvSpPr>
        <p:spPr/>
        <p:txBody>
          <a:bodyPr/>
          <a:lstStyle/>
          <a:p>
            <a:r>
              <a:rPr lang="en-GB" dirty="0"/>
              <a:t>Provided free of charge by the </a:t>
            </a:r>
            <a:r>
              <a:rPr lang="en-GB" dirty="0">
                <a:solidFill>
                  <a:srgbClr val="087670"/>
                </a:solidFill>
                <a:latin typeface="+mj-lt"/>
                <a:ea typeface="+mj-ea"/>
                <a:cs typeface="Arial" panose="020B0604020202020204" pitchFamily="34" charset="0"/>
              </a:rPr>
              <a:t>eHealth</a:t>
            </a:r>
            <a:r>
              <a:rPr lang="en-GB" dirty="0"/>
              <a:t> platform to</a:t>
            </a:r>
          </a:p>
          <a:p>
            <a:pPr lvl="1"/>
            <a:r>
              <a:rPr lang="en-GB" dirty="0"/>
              <a:t>healthcare providers and healthcare institutions</a:t>
            </a:r>
          </a:p>
          <a:p>
            <a:pPr lvl="1"/>
            <a:r>
              <a:rPr lang="en-GB" dirty="0"/>
              <a:t>developers of software for healthcare providers and healthcare institutions</a:t>
            </a:r>
          </a:p>
          <a:p>
            <a:endParaRPr lang="nl-BE" dirty="0"/>
          </a:p>
          <a:p>
            <a:r>
              <a:rPr lang="en-GB" dirty="0"/>
              <a:t>Functionalities</a:t>
            </a:r>
          </a:p>
          <a:p>
            <a:pPr lvl="1"/>
            <a:r>
              <a:rPr lang="en-GB" dirty="0"/>
              <a:t>possibility for the healthcare provider or the healthcare institution to authenticate their software when accessing web services, for example by requesting an access token allowing access to these services</a:t>
            </a:r>
          </a:p>
          <a:p>
            <a:pPr lvl="1"/>
            <a:r>
              <a:rPr lang="en-GB" dirty="0"/>
              <a:t>ability to encrypt and decrypt messages, e.g. when using the </a:t>
            </a:r>
            <a:r>
              <a:rPr lang="en-GB" dirty="0" err="1"/>
              <a:t>eHealthBox</a:t>
            </a:r>
            <a:endParaRPr lang="en-GB" dirty="0"/>
          </a:p>
          <a:p>
            <a:pPr lvl="1"/>
            <a:r>
              <a:rPr lang="en-GB" dirty="0"/>
              <a:t>together with the matching password, fallback for the authentication of a healthcare provider whenever authentication with his </a:t>
            </a:r>
            <a:r>
              <a:rPr lang="en-GB" dirty="0" err="1"/>
              <a:t>eID</a:t>
            </a:r>
            <a:r>
              <a:rPr lang="en-GB" dirty="0"/>
              <a:t> is not possible</a:t>
            </a:r>
          </a:p>
          <a:p>
            <a:endParaRPr lang="nl-BE" dirty="0"/>
          </a:p>
          <a:p>
            <a:endParaRPr lang="nl-BE" dirty="0"/>
          </a:p>
        </p:txBody>
      </p:sp>
      <p:pic>
        <p:nvPicPr>
          <p:cNvPr id="9" name="Picture 5"/>
          <p:cNvPicPr>
            <a:picLocks noChangeAspect="1"/>
          </p:cNvPicPr>
          <p:nvPr/>
        </p:nvPicPr>
        <p:blipFill>
          <a:blip r:embed="rId2"/>
          <a:stretch>
            <a:fillRect/>
          </a:stretch>
        </p:blipFill>
        <p:spPr>
          <a:xfrm>
            <a:off x="609600" y="187661"/>
            <a:ext cx="466725" cy="533400"/>
          </a:xfrm>
          <a:prstGeom prst="rect">
            <a:avLst/>
          </a:prstGeom>
        </p:spPr>
      </p:pic>
      <p:sp>
        <p:nvSpPr>
          <p:cNvPr id="2" name="Slide Number Placeholder 1">
            <a:extLst>
              <a:ext uri="{FF2B5EF4-FFF2-40B4-BE49-F238E27FC236}">
                <a16:creationId xmlns:a16="http://schemas.microsoft.com/office/drawing/2014/main" id="{2DBB590B-D98C-445D-A845-948D0D154BFC}"/>
              </a:ext>
            </a:extLst>
          </p:cNvPr>
          <p:cNvSpPr>
            <a:spLocks noGrp="1"/>
          </p:cNvSpPr>
          <p:nvPr>
            <p:ph type="sldNum" sz="quarter" idx="10"/>
          </p:nvPr>
        </p:nvSpPr>
        <p:spPr/>
        <p:txBody>
          <a:bodyPr/>
          <a:lstStyle/>
          <a:p>
            <a:pPr>
              <a:defRPr/>
            </a:pPr>
            <a:fld id="{84AEDDD6-2727-439E-A96F-E9FD4CA77376}" type="slidenum">
              <a:rPr lang="en-GB" smtClean="0"/>
              <a:pPr>
                <a:defRPr/>
              </a:pPr>
              <a:t>36</a:t>
            </a:fld>
            <a:endParaRPr lang="en-GB" dirty="0"/>
          </a:p>
        </p:txBody>
      </p:sp>
    </p:spTree>
    <p:extLst>
      <p:ext uri="{BB962C8B-B14F-4D97-AF65-F5344CB8AC3E}">
        <p14:creationId xmlns:p14="http://schemas.microsoft.com/office/powerpoint/2010/main" val="33874505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solidFill>
                  <a:srgbClr val="087670"/>
                </a:solidFill>
              </a:rPr>
              <a:t>eHealth</a:t>
            </a:r>
            <a:r>
              <a:rPr lang="en-GB"/>
              <a:t> certificates</a:t>
            </a:r>
          </a:p>
        </p:txBody>
      </p:sp>
      <p:sp>
        <p:nvSpPr>
          <p:cNvPr id="3" name="Content Placeholder 2"/>
          <p:cNvSpPr>
            <a:spLocks noGrp="1"/>
          </p:cNvSpPr>
          <p:nvPr>
            <p:ph idx="1"/>
          </p:nvPr>
        </p:nvSpPr>
        <p:spPr/>
        <p:txBody>
          <a:bodyPr>
            <a:normAutofit/>
          </a:bodyPr>
          <a:lstStyle/>
          <a:p>
            <a:r>
              <a:rPr lang="en-GB"/>
              <a:t>Can be requested and installed through an application that can be downloaded from the website of the </a:t>
            </a:r>
            <a:r>
              <a:rPr lang="en-GB">
                <a:solidFill>
                  <a:srgbClr val="087670"/>
                </a:solidFill>
              </a:rPr>
              <a:t>eHealth</a:t>
            </a:r>
            <a:r>
              <a:rPr lang="en-GB"/>
              <a:t> Platform</a:t>
            </a:r>
          </a:p>
          <a:p>
            <a:pPr lvl="1"/>
            <a:r>
              <a:rPr lang="en-GB">
                <a:hlinkClick r:id="rId3"/>
              </a:rPr>
              <a:t>https://www.ehealth.fgov.be/nl/beroepsbeoefenaars-in-de-gezondheidszorg/diensten/beheer-van-de-ehealth-certificaten</a:t>
            </a:r>
          </a:p>
          <a:p>
            <a:endParaRPr lang="nl-BE" dirty="0"/>
          </a:p>
          <a:p>
            <a:r>
              <a:rPr lang="en-GB"/>
              <a:t>If password is lost, the existing certificate must be revoked and a new certificate should be requested (to be paid for if too frequent)</a:t>
            </a:r>
          </a:p>
          <a:p>
            <a:endParaRPr lang="nl-BE" dirty="0"/>
          </a:p>
          <a:p>
            <a:r>
              <a:rPr lang="en-GB"/>
              <a:t>More information </a:t>
            </a:r>
          </a:p>
          <a:p>
            <a:pPr lvl="1"/>
            <a:r>
              <a:rPr lang="en-GB">
                <a:hlinkClick r:id="rId4"/>
              </a:rPr>
              <a:t>https://www.ehealth.fgov.be/ehealthplatform/nl/service-ehealth-certificaten</a:t>
            </a:r>
          </a:p>
          <a:p>
            <a:pPr marL="457200" lvl="1" indent="0">
              <a:buNone/>
            </a:pPr>
            <a:endParaRPr lang="nl-NL" dirty="0"/>
          </a:p>
          <a:p>
            <a:pPr lvl="1"/>
            <a:endParaRPr lang="nl-NL" dirty="0"/>
          </a:p>
          <a:p>
            <a:pPr lvl="1"/>
            <a:endParaRPr lang="nl-NL" dirty="0"/>
          </a:p>
          <a:p>
            <a:pPr lvl="1"/>
            <a:endParaRPr lang="nl-NL" dirty="0"/>
          </a:p>
          <a:p>
            <a:endParaRPr lang="nl-BE" dirty="0"/>
          </a:p>
        </p:txBody>
      </p:sp>
      <p:pic>
        <p:nvPicPr>
          <p:cNvPr id="6" name="Picture 5">
            <a:extLst>
              <a:ext uri="{FF2B5EF4-FFF2-40B4-BE49-F238E27FC236}">
                <a16:creationId xmlns:a16="http://schemas.microsoft.com/office/drawing/2014/main" id="{CF2709E6-B391-4D83-99D3-1714A8A55AA5}"/>
              </a:ext>
            </a:extLst>
          </p:cNvPr>
          <p:cNvPicPr>
            <a:picLocks noChangeAspect="1"/>
          </p:cNvPicPr>
          <p:nvPr/>
        </p:nvPicPr>
        <p:blipFill>
          <a:blip r:embed="rId5"/>
          <a:stretch>
            <a:fillRect/>
          </a:stretch>
        </p:blipFill>
        <p:spPr>
          <a:xfrm>
            <a:off x="609600" y="187661"/>
            <a:ext cx="466725" cy="533400"/>
          </a:xfrm>
          <a:prstGeom prst="rect">
            <a:avLst/>
          </a:prstGeom>
        </p:spPr>
      </p:pic>
      <p:sp>
        <p:nvSpPr>
          <p:cNvPr id="4" name="Slide Number Placeholder 3">
            <a:extLst>
              <a:ext uri="{FF2B5EF4-FFF2-40B4-BE49-F238E27FC236}">
                <a16:creationId xmlns:a16="http://schemas.microsoft.com/office/drawing/2014/main" id="{FEF08E3D-8C9E-4430-AEAB-5BD6A21B020A}"/>
              </a:ext>
            </a:extLst>
          </p:cNvPr>
          <p:cNvSpPr>
            <a:spLocks noGrp="1"/>
          </p:cNvSpPr>
          <p:nvPr>
            <p:ph type="sldNum" sz="quarter" idx="10"/>
          </p:nvPr>
        </p:nvSpPr>
        <p:spPr/>
        <p:txBody>
          <a:bodyPr/>
          <a:lstStyle/>
          <a:p>
            <a:pPr>
              <a:defRPr/>
            </a:pPr>
            <a:fld id="{84AEDDD6-2727-439E-A96F-E9FD4CA77376}" type="slidenum">
              <a:rPr lang="en-GB" smtClean="0"/>
              <a:pPr>
                <a:defRPr/>
              </a:pPr>
              <a:t>37</a:t>
            </a:fld>
            <a:endParaRPr lang="en-GB" dirty="0"/>
          </a:p>
        </p:txBody>
      </p:sp>
    </p:spTree>
    <p:extLst>
      <p:ext uri="{BB962C8B-B14F-4D97-AF65-F5344CB8AC3E}">
        <p14:creationId xmlns:p14="http://schemas.microsoft.com/office/powerpoint/2010/main" val="17772640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Integrated user and access management</a:t>
            </a:r>
          </a:p>
        </p:txBody>
      </p:sp>
      <p:sp>
        <p:nvSpPr>
          <p:cNvPr id="3" name="Content Placeholder 2"/>
          <p:cNvSpPr>
            <a:spLocks noGrp="1"/>
          </p:cNvSpPr>
          <p:nvPr>
            <p:ph idx="1"/>
          </p:nvPr>
        </p:nvSpPr>
        <p:spPr/>
        <p:txBody>
          <a:bodyPr>
            <a:normAutofit/>
          </a:bodyPr>
          <a:lstStyle/>
          <a:p>
            <a:r>
              <a:rPr lang="en-GB" dirty="0"/>
              <a:t>Ensures that healthcare providers and institutions can only access</a:t>
            </a:r>
          </a:p>
          <a:p>
            <a:pPr lvl="1"/>
            <a:r>
              <a:rPr lang="en-GB" dirty="0"/>
              <a:t>the services they are authorised to </a:t>
            </a:r>
          </a:p>
          <a:p>
            <a:pPr lvl="1"/>
            <a:r>
              <a:rPr lang="en-GB" dirty="0"/>
              <a:t>regarding the individuals for whom they are authorised to do so</a:t>
            </a:r>
          </a:p>
          <a:p>
            <a:r>
              <a:rPr lang="en-GB" dirty="0"/>
              <a:t>Access rules are established by law and by the authorisations of the Information Security Committee</a:t>
            </a:r>
          </a:p>
          <a:p>
            <a:r>
              <a:rPr lang="en-GB" dirty="0"/>
              <a:t>Steps</a:t>
            </a:r>
          </a:p>
          <a:p>
            <a:pPr lvl="1"/>
            <a:r>
              <a:rPr lang="en-GB" dirty="0"/>
              <a:t>user identification</a:t>
            </a:r>
          </a:p>
          <a:p>
            <a:pPr lvl="1"/>
            <a:r>
              <a:rPr lang="en-GB" dirty="0"/>
              <a:t>authentication of the user’s identity</a:t>
            </a:r>
          </a:p>
          <a:p>
            <a:pPr lvl="1"/>
            <a:r>
              <a:rPr lang="en-GB" dirty="0"/>
              <a:t>verification of qualifications (e.g. doctor, pharmacist)</a:t>
            </a:r>
          </a:p>
          <a:p>
            <a:pPr lvl="1"/>
            <a:r>
              <a:rPr lang="en-GB" dirty="0"/>
              <a:t>verification of relationships (e.g. (health) care relationship with patient)</a:t>
            </a:r>
          </a:p>
          <a:p>
            <a:pPr lvl="1"/>
            <a:r>
              <a:rPr lang="en-GB" dirty="0"/>
              <a:t>authorisation</a:t>
            </a:r>
          </a:p>
          <a:p>
            <a:r>
              <a:rPr lang="en-GB" dirty="0"/>
              <a:t>More information</a:t>
            </a:r>
          </a:p>
          <a:p>
            <a:pPr lvl="1"/>
            <a:r>
              <a:rPr lang="en-GB" dirty="0">
                <a:solidFill>
                  <a:srgbClr val="800080"/>
                </a:solidFill>
                <a:hlinkClick r:id="rId3">
                  <a:extLst>
                    <a:ext uri="{A12FA001-AC4F-418D-AE19-62706E023703}">
                      <ahyp:hlinkClr xmlns:ahyp="http://schemas.microsoft.com/office/drawing/2018/hyperlinkcolor" val="tx"/>
                    </a:ext>
                  </a:extLst>
                </a:hlinkClick>
              </a:rPr>
              <a:t>https://www.ehealth.fgov.be/ehealthplatform/nl/service-i.am-identity-access-management</a:t>
            </a:r>
            <a:endParaRPr lang="en-GB" dirty="0">
              <a:solidFill>
                <a:srgbClr val="800080"/>
              </a:solidFill>
              <a:hlinkClick r:id="rId4">
                <a:extLst>
                  <a:ext uri="{A12FA001-AC4F-418D-AE19-62706E023703}">
                    <ahyp:hlinkClr xmlns:ahyp="http://schemas.microsoft.com/office/drawing/2018/hyperlinkcolor" val="tx"/>
                  </a:ext>
                </a:extLst>
              </a:hlinkClick>
            </a:endParaRPr>
          </a:p>
          <a:p>
            <a:pPr lvl="1"/>
            <a:endParaRPr lang="nl-BE" dirty="0"/>
          </a:p>
        </p:txBody>
      </p:sp>
      <p:pic>
        <p:nvPicPr>
          <p:cNvPr id="6" name="Picture 5"/>
          <p:cNvPicPr>
            <a:picLocks noChangeAspect="1"/>
          </p:cNvPicPr>
          <p:nvPr/>
        </p:nvPicPr>
        <p:blipFill>
          <a:blip r:embed="rId5"/>
          <a:stretch>
            <a:fillRect/>
          </a:stretch>
        </p:blipFill>
        <p:spPr>
          <a:xfrm>
            <a:off x="609600" y="332656"/>
            <a:ext cx="466725" cy="409575"/>
          </a:xfrm>
          <a:prstGeom prst="rect">
            <a:avLst/>
          </a:prstGeom>
        </p:spPr>
      </p:pic>
      <p:sp>
        <p:nvSpPr>
          <p:cNvPr id="4" name="Slide Number Placeholder 3">
            <a:extLst>
              <a:ext uri="{FF2B5EF4-FFF2-40B4-BE49-F238E27FC236}">
                <a16:creationId xmlns:a16="http://schemas.microsoft.com/office/drawing/2014/main" id="{C207E7E9-7415-4AE0-8C87-C4FEAD9EDC88}"/>
              </a:ext>
            </a:extLst>
          </p:cNvPr>
          <p:cNvSpPr>
            <a:spLocks noGrp="1"/>
          </p:cNvSpPr>
          <p:nvPr>
            <p:ph type="sldNum" sz="quarter" idx="10"/>
          </p:nvPr>
        </p:nvSpPr>
        <p:spPr/>
        <p:txBody>
          <a:bodyPr/>
          <a:lstStyle/>
          <a:p>
            <a:pPr>
              <a:defRPr/>
            </a:pPr>
            <a:fld id="{84AEDDD6-2727-439E-A96F-E9FD4CA77376}" type="slidenum">
              <a:rPr lang="en-GB" smtClean="0"/>
              <a:pPr>
                <a:defRPr/>
              </a:pPr>
              <a:t>38</a:t>
            </a:fld>
            <a:endParaRPr lang="en-GB" dirty="0"/>
          </a:p>
        </p:txBody>
      </p:sp>
    </p:spTree>
    <p:extLst>
      <p:ext uri="{BB962C8B-B14F-4D97-AF65-F5344CB8AC3E}">
        <p14:creationId xmlns:p14="http://schemas.microsoft.com/office/powerpoint/2010/main" val="40877199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UAM: user expectations</a:t>
            </a:r>
          </a:p>
        </p:txBody>
      </p:sp>
      <p:sp>
        <p:nvSpPr>
          <p:cNvPr id="3" name="Content Placeholder 2"/>
          <p:cNvSpPr>
            <a:spLocks noGrp="1"/>
          </p:cNvSpPr>
          <p:nvPr>
            <p:ph idx="1"/>
          </p:nvPr>
        </p:nvSpPr>
        <p:spPr/>
        <p:txBody>
          <a:bodyPr/>
          <a:lstStyle/>
          <a:p>
            <a:r>
              <a:rPr lang="en-GB"/>
              <a:t>O</a:t>
            </a:r>
            <a:r>
              <a:rPr lang="en-GB" noProof="0"/>
              <a:t>ne-time registration of identity, characteristics, relationships and mandates</a:t>
            </a:r>
          </a:p>
          <a:p>
            <a:r>
              <a:rPr lang="en-GB"/>
              <a:t>S</a:t>
            </a:r>
            <a:r>
              <a:rPr lang="en-GB" noProof="0"/>
              <a:t>ingle sign on for as many public and private sector applications as possible </a:t>
            </a:r>
          </a:p>
          <a:p>
            <a:pPr lvl="1"/>
            <a:r>
              <a:rPr lang="en-GB" noProof="0"/>
              <a:t>authentication of the identity</a:t>
            </a:r>
          </a:p>
          <a:p>
            <a:pPr lvl="1"/>
            <a:r>
              <a:rPr lang="en-GB" noProof="0"/>
              <a:t>verification of relevant characteristics, relationships and mandates</a:t>
            </a:r>
          </a:p>
          <a:p>
            <a:r>
              <a:rPr lang="en-GB"/>
              <a:t>E</a:t>
            </a:r>
            <a:r>
              <a:rPr lang="en-GB" noProof="0"/>
              <a:t>lectronic means for authentication of identity that can be used on as much devices as possible</a:t>
            </a:r>
          </a:p>
          <a:p>
            <a:r>
              <a:rPr lang="en-GB"/>
              <a:t>M</a:t>
            </a:r>
            <a:r>
              <a:rPr lang="en-GB" noProof="0"/>
              <a:t>inimal cost of</a:t>
            </a:r>
          </a:p>
          <a:p>
            <a:pPr lvl="1"/>
            <a:r>
              <a:rPr lang="en-GB" noProof="0"/>
              <a:t>registration procedures</a:t>
            </a:r>
          </a:p>
          <a:p>
            <a:pPr lvl="1"/>
            <a:r>
              <a:rPr lang="en-GB" noProof="0"/>
              <a:t>electronic means for authentication of identity</a:t>
            </a:r>
          </a:p>
          <a:p>
            <a:pPr lvl="1"/>
            <a:r>
              <a:rPr lang="en-GB" noProof="0"/>
              <a:t>use of electronic means for authentication of identity</a:t>
            </a:r>
          </a:p>
          <a:p>
            <a:endParaRPr lang="en-GB" noProof="0" dirty="0"/>
          </a:p>
        </p:txBody>
      </p:sp>
      <p:pic>
        <p:nvPicPr>
          <p:cNvPr id="6" name="Picture 5"/>
          <p:cNvPicPr>
            <a:picLocks noChangeAspect="1"/>
          </p:cNvPicPr>
          <p:nvPr/>
        </p:nvPicPr>
        <p:blipFill>
          <a:blip r:embed="rId2"/>
          <a:stretch>
            <a:fillRect/>
          </a:stretch>
        </p:blipFill>
        <p:spPr>
          <a:xfrm>
            <a:off x="609600" y="311025"/>
            <a:ext cx="466725" cy="409575"/>
          </a:xfrm>
          <a:prstGeom prst="rect">
            <a:avLst/>
          </a:prstGeom>
        </p:spPr>
      </p:pic>
      <p:sp>
        <p:nvSpPr>
          <p:cNvPr id="4" name="Slide Number Placeholder 3">
            <a:extLst>
              <a:ext uri="{FF2B5EF4-FFF2-40B4-BE49-F238E27FC236}">
                <a16:creationId xmlns:a16="http://schemas.microsoft.com/office/drawing/2014/main" id="{488100B6-F6C1-491F-B286-CC79B9232773}"/>
              </a:ext>
            </a:extLst>
          </p:cNvPr>
          <p:cNvSpPr>
            <a:spLocks noGrp="1"/>
          </p:cNvSpPr>
          <p:nvPr>
            <p:ph type="sldNum" sz="quarter" idx="10"/>
          </p:nvPr>
        </p:nvSpPr>
        <p:spPr/>
        <p:txBody>
          <a:bodyPr/>
          <a:lstStyle/>
          <a:p>
            <a:pPr>
              <a:defRPr/>
            </a:pPr>
            <a:fld id="{84AEDDD6-2727-439E-A96F-E9FD4CA77376}" type="slidenum">
              <a:rPr lang="en-GB" smtClean="0"/>
              <a:pPr>
                <a:defRPr/>
              </a:pPr>
              <a:t>39</a:t>
            </a:fld>
            <a:endParaRPr lang="en-GB" dirty="0"/>
          </a:p>
        </p:txBody>
      </p:sp>
    </p:spTree>
    <p:extLst>
      <p:ext uri="{BB962C8B-B14F-4D97-AF65-F5344CB8AC3E}">
        <p14:creationId xmlns:p14="http://schemas.microsoft.com/office/powerpoint/2010/main" val="32148640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GB" noProof="0"/>
              <a:t>Division of tasks</a:t>
            </a:r>
          </a:p>
        </p:txBody>
      </p:sp>
      <p:sp>
        <p:nvSpPr>
          <p:cNvPr id="13315" name="Rectangle 3"/>
          <p:cNvSpPr>
            <a:spLocks noGrp="1" noChangeArrowheads="1"/>
          </p:cNvSpPr>
          <p:nvPr>
            <p:ph idx="1"/>
          </p:nvPr>
        </p:nvSpPr>
        <p:spPr/>
        <p:txBody>
          <a:bodyPr/>
          <a:lstStyle/>
          <a:p>
            <a:r>
              <a:rPr lang="en-GB"/>
              <a:t>R</a:t>
            </a:r>
            <a:r>
              <a:rPr lang="en-GB" noProof="0"/>
              <a:t>egistration of the identity of</a:t>
            </a:r>
          </a:p>
          <a:p>
            <a:pPr lvl="1"/>
            <a:r>
              <a:rPr lang="en-GB" noProof="0"/>
              <a:t>citizens: municipalities</a:t>
            </a:r>
          </a:p>
          <a:p>
            <a:pPr lvl="1"/>
            <a:r>
              <a:rPr lang="en-GB" noProof="0"/>
              <a:t>companies: company counters</a:t>
            </a:r>
          </a:p>
          <a:p>
            <a:endParaRPr lang="en-GB" dirty="0"/>
          </a:p>
          <a:p>
            <a:r>
              <a:rPr lang="en-GB"/>
              <a:t>Official identification document for citizens</a:t>
            </a:r>
          </a:p>
          <a:p>
            <a:pPr lvl="1"/>
            <a:r>
              <a:rPr lang="en-GB"/>
              <a:t>delivered by the municipalities (eID)</a:t>
            </a:r>
          </a:p>
          <a:p>
            <a:endParaRPr lang="en-GB" dirty="0"/>
          </a:p>
          <a:p>
            <a:r>
              <a:rPr lang="en-GB"/>
              <a:t>Means for the electronic authentication of identity</a:t>
            </a:r>
          </a:p>
          <a:p>
            <a:pPr lvl="1"/>
            <a:r>
              <a:rPr lang="en-GB"/>
              <a:t>free choice for user between means offered</a:t>
            </a:r>
          </a:p>
          <a:p>
            <a:pPr lvl="2"/>
            <a:r>
              <a:rPr lang="en-GB"/>
              <a:t>by the government or</a:t>
            </a:r>
          </a:p>
          <a:p>
            <a:pPr lvl="2"/>
            <a:r>
              <a:rPr lang="en-GB"/>
              <a:t>by the private sector, recognized by the government</a:t>
            </a:r>
          </a:p>
          <a:p>
            <a:pPr lvl="1"/>
            <a:r>
              <a:rPr lang="en-GB"/>
              <a:t>free of charge for user</a:t>
            </a:r>
          </a:p>
          <a:p>
            <a:endParaRPr lang="en-GB" altLang="nl-BE" dirty="0"/>
          </a:p>
          <a:p>
            <a:endParaRPr lang="en-GB" altLang="nl-BE" noProof="0" dirty="0"/>
          </a:p>
          <a:p>
            <a:endParaRPr lang="en-GB" dirty="0"/>
          </a:p>
          <a:p>
            <a:pPr lvl="1"/>
            <a:endParaRPr lang="en-GB" altLang="nl-BE" noProof="0" dirty="0"/>
          </a:p>
        </p:txBody>
      </p:sp>
      <p:pic>
        <p:nvPicPr>
          <p:cNvPr id="5" name="Picture 4"/>
          <p:cNvPicPr>
            <a:picLocks noChangeAspect="1"/>
          </p:cNvPicPr>
          <p:nvPr/>
        </p:nvPicPr>
        <p:blipFill>
          <a:blip r:embed="rId2"/>
          <a:stretch>
            <a:fillRect/>
          </a:stretch>
        </p:blipFill>
        <p:spPr>
          <a:xfrm>
            <a:off x="609600" y="311025"/>
            <a:ext cx="466725" cy="409575"/>
          </a:xfrm>
          <a:prstGeom prst="rect">
            <a:avLst/>
          </a:prstGeom>
        </p:spPr>
      </p:pic>
      <p:sp>
        <p:nvSpPr>
          <p:cNvPr id="2" name="Slide Number Placeholder 1">
            <a:extLst>
              <a:ext uri="{FF2B5EF4-FFF2-40B4-BE49-F238E27FC236}">
                <a16:creationId xmlns:a16="http://schemas.microsoft.com/office/drawing/2014/main" id="{28DE0F76-6BD1-4907-8738-9D0851F38B93}"/>
              </a:ext>
            </a:extLst>
          </p:cNvPr>
          <p:cNvSpPr>
            <a:spLocks noGrp="1"/>
          </p:cNvSpPr>
          <p:nvPr>
            <p:ph type="sldNum" sz="quarter" idx="10"/>
          </p:nvPr>
        </p:nvSpPr>
        <p:spPr/>
        <p:txBody>
          <a:bodyPr/>
          <a:lstStyle/>
          <a:p>
            <a:pPr>
              <a:defRPr/>
            </a:pPr>
            <a:fld id="{84AEDDD6-2727-439E-A96F-E9FD4CA77376}" type="slidenum">
              <a:rPr lang="en-GB" smtClean="0"/>
              <a:pPr>
                <a:defRPr/>
              </a:pPr>
              <a:t>40</a:t>
            </a:fld>
            <a:endParaRPr lang="en-GB" dirty="0"/>
          </a:p>
        </p:txBody>
      </p:sp>
    </p:spTree>
    <p:extLst>
      <p:ext uri="{BB962C8B-B14F-4D97-AF65-F5344CB8AC3E}">
        <p14:creationId xmlns:p14="http://schemas.microsoft.com/office/powerpoint/2010/main" val="2526563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a:t>Division of tasks</a:t>
            </a:r>
          </a:p>
        </p:txBody>
      </p:sp>
      <p:sp>
        <p:nvSpPr>
          <p:cNvPr id="3" name="Tijdelijke aanduiding voor inhoud 2"/>
          <p:cNvSpPr>
            <a:spLocks noGrp="1"/>
          </p:cNvSpPr>
          <p:nvPr>
            <p:ph idx="1"/>
          </p:nvPr>
        </p:nvSpPr>
        <p:spPr/>
        <p:txBody>
          <a:bodyPr>
            <a:normAutofit/>
          </a:bodyPr>
          <a:lstStyle/>
          <a:p>
            <a:r>
              <a:rPr lang="en-GB"/>
              <a:t>Registration of characteristics, relationships and mandates relevant for eGovernment or </a:t>
            </a:r>
            <a:r>
              <a:rPr lang="en-GB">
                <a:solidFill>
                  <a:srgbClr val="087670"/>
                </a:solidFill>
              </a:rPr>
              <a:t>eHealth</a:t>
            </a:r>
          </a:p>
          <a:p>
            <a:pPr lvl="1"/>
            <a:r>
              <a:rPr lang="en-GB"/>
              <a:t>by public or private bodies designated by government</a:t>
            </a:r>
          </a:p>
          <a:p>
            <a:pPr lvl="1"/>
            <a:r>
              <a:rPr lang="en-GB"/>
              <a:t>with quality assurance</a:t>
            </a:r>
          </a:p>
          <a:p>
            <a:r>
              <a:rPr lang="en-GB"/>
              <a:t>Authentic sources containing characteristics, relationships and mandates relevant for eGovernment or </a:t>
            </a:r>
            <a:r>
              <a:rPr lang="en-GB">
                <a:solidFill>
                  <a:srgbClr val="087670"/>
                </a:solidFill>
              </a:rPr>
              <a:t>eHealth</a:t>
            </a:r>
          </a:p>
          <a:p>
            <a:pPr lvl="1"/>
            <a:r>
              <a:rPr lang="en-GB"/>
              <a:t>managed by public or private bodies designated by government</a:t>
            </a:r>
          </a:p>
          <a:p>
            <a:pPr lvl="1"/>
            <a:r>
              <a:rPr lang="en-GB"/>
              <a:t>with SLA’s</a:t>
            </a:r>
          </a:p>
          <a:p>
            <a:pPr lvl="1"/>
            <a:r>
              <a:rPr lang="en-GB"/>
              <a:t>according to a federated model</a:t>
            </a:r>
          </a:p>
          <a:p>
            <a:pPr lvl="1"/>
            <a:r>
              <a:rPr lang="en-GB"/>
              <a:t>accessible by UAM</a:t>
            </a:r>
          </a:p>
          <a:p>
            <a:pPr lvl="2"/>
            <a:r>
              <a:rPr lang="en-GB"/>
              <a:t>for eGovernment and </a:t>
            </a:r>
            <a:r>
              <a:rPr lang="en-GB">
                <a:solidFill>
                  <a:srgbClr val="087670"/>
                </a:solidFill>
              </a:rPr>
              <a:t>eHealth</a:t>
            </a:r>
            <a:r>
              <a:rPr lang="en-GB"/>
              <a:t> applications</a:t>
            </a:r>
          </a:p>
          <a:p>
            <a:pPr lvl="2"/>
            <a:r>
              <a:rPr lang="en-GB"/>
              <a:t>for private sector applications</a:t>
            </a:r>
          </a:p>
          <a:p>
            <a:r>
              <a:rPr lang="en-GB"/>
              <a:t>Authorization is the responsibility of each service provider</a:t>
            </a:r>
          </a:p>
          <a:p>
            <a:endParaRPr lang="en-GB" dirty="0"/>
          </a:p>
          <a:p>
            <a:endParaRPr lang="en-GB" dirty="0"/>
          </a:p>
        </p:txBody>
      </p:sp>
      <p:pic>
        <p:nvPicPr>
          <p:cNvPr id="5" name="Picture 4"/>
          <p:cNvPicPr>
            <a:picLocks noChangeAspect="1"/>
          </p:cNvPicPr>
          <p:nvPr/>
        </p:nvPicPr>
        <p:blipFill>
          <a:blip r:embed="rId2"/>
          <a:stretch>
            <a:fillRect/>
          </a:stretch>
        </p:blipFill>
        <p:spPr>
          <a:xfrm>
            <a:off x="609600" y="311025"/>
            <a:ext cx="466725" cy="409575"/>
          </a:xfrm>
          <a:prstGeom prst="rect">
            <a:avLst/>
          </a:prstGeom>
        </p:spPr>
      </p:pic>
      <p:sp>
        <p:nvSpPr>
          <p:cNvPr id="4" name="Slide Number Placeholder 3">
            <a:extLst>
              <a:ext uri="{FF2B5EF4-FFF2-40B4-BE49-F238E27FC236}">
                <a16:creationId xmlns:a16="http://schemas.microsoft.com/office/drawing/2014/main" id="{E488D856-CA05-4098-A0AA-C0B179F5C5B7}"/>
              </a:ext>
            </a:extLst>
          </p:cNvPr>
          <p:cNvSpPr>
            <a:spLocks noGrp="1"/>
          </p:cNvSpPr>
          <p:nvPr>
            <p:ph type="sldNum" sz="quarter" idx="10"/>
          </p:nvPr>
        </p:nvSpPr>
        <p:spPr/>
        <p:txBody>
          <a:bodyPr/>
          <a:lstStyle/>
          <a:p>
            <a:pPr>
              <a:defRPr/>
            </a:pPr>
            <a:fld id="{84AEDDD6-2727-439E-A96F-E9FD4CA77376}" type="slidenum">
              <a:rPr lang="en-GB" smtClean="0"/>
              <a:pPr>
                <a:defRPr/>
              </a:pPr>
              <a:t>41</a:t>
            </a:fld>
            <a:endParaRPr lang="en-GB" dirty="0"/>
          </a:p>
        </p:txBody>
      </p:sp>
    </p:spTree>
    <p:extLst>
      <p:ext uri="{BB962C8B-B14F-4D97-AF65-F5344CB8AC3E}">
        <p14:creationId xmlns:p14="http://schemas.microsoft.com/office/powerpoint/2010/main" val="25418594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a:t>Integrated user and access management</a:t>
            </a:r>
            <a:r>
              <a:rPr lang="en-BE" dirty="0"/>
              <a:t> (XACML)</a:t>
            </a:r>
            <a:endParaRPr lang="en-GB" dirty="0"/>
          </a:p>
        </p:txBody>
      </p:sp>
      <p:pic>
        <p:nvPicPr>
          <p:cNvPr id="6" name="Picture 5">
            <a:extLst>
              <a:ext uri="{FF2B5EF4-FFF2-40B4-BE49-F238E27FC236}">
                <a16:creationId xmlns:a16="http://schemas.microsoft.com/office/drawing/2014/main" id="{65E2ED85-2AEF-4619-9403-28131741938B}"/>
              </a:ext>
            </a:extLst>
          </p:cNvPr>
          <p:cNvPicPr>
            <a:picLocks noChangeAspect="1"/>
          </p:cNvPicPr>
          <p:nvPr/>
        </p:nvPicPr>
        <p:blipFill>
          <a:blip r:embed="rId3"/>
          <a:stretch>
            <a:fillRect/>
          </a:stretch>
        </p:blipFill>
        <p:spPr>
          <a:xfrm>
            <a:off x="479376" y="261580"/>
            <a:ext cx="466725" cy="409575"/>
          </a:xfrm>
          <a:prstGeom prst="rect">
            <a:avLst/>
          </a:prstGeom>
        </p:spPr>
      </p:pic>
      <p:grpSp>
        <p:nvGrpSpPr>
          <p:cNvPr id="3230" name="Group 3229"/>
          <p:cNvGrpSpPr/>
          <p:nvPr/>
        </p:nvGrpSpPr>
        <p:grpSpPr>
          <a:xfrm>
            <a:off x="1271464" y="1265268"/>
            <a:ext cx="8403858" cy="5195827"/>
            <a:chOff x="1415979" y="858655"/>
            <a:chExt cx="8940871" cy="5645112"/>
          </a:xfrm>
        </p:grpSpPr>
        <p:pic>
          <p:nvPicPr>
            <p:cNvPr id="100358" name="Picture 23"/>
            <p:cNvPicPr>
              <a:picLocks noChangeAspect="1" noChangeArrowheads="1"/>
            </p:cNvPicPr>
            <p:nvPr/>
          </p:nvPicPr>
          <p:blipFill>
            <a:blip r:embed="rId4">
              <a:duotone>
                <a:prstClr val="black"/>
                <a:srgbClr val="087670">
                  <a:tint val="45000"/>
                  <a:satMod val="400000"/>
                </a:srgbClr>
              </a:duotone>
              <a:extLst>
                <a:ext uri="{28A0092B-C50C-407E-A947-70E740481C1C}">
                  <a14:useLocalDpi xmlns:a14="http://schemas.microsoft.com/office/drawing/2010/main" val="0"/>
                </a:ext>
              </a:extLst>
            </a:blip>
            <a:srcRect/>
            <a:stretch>
              <a:fillRect/>
            </a:stretch>
          </p:blipFill>
          <p:spPr bwMode="auto">
            <a:xfrm>
              <a:off x="1415979" y="858655"/>
              <a:ext cx="8940871" cy="564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28" name="Picture 3227"/>
            <p:cNvPicPr>
              <a:picLocks noChangeAspect="1"/>
            </p:cNvPicPr>
            <p:nvPr/>
          </p:nvPicPr>
          <p:blipFill>
            <a:blip r:embed="rId5"/>
            <a:stretch>
              <a:fillRect/>
            </a:stretch>
          </p:blipFill>
          <p:spPr>
            <a:xfrm>
              <a:off x="6259631" y="1378872"/>
              <a:ext cx="936104" cy="150239"/>
            </a:xfrm>
            <a:prstGeom prst="rect">
              <a:avLst/>
            </a:prstGeom>
          </p:spPr>
        </p:pic>
      </p:grpSp>
      <p:sp>
        <p:nvSpPr>
          <p:cNvPr id="3" name="Slide Number Placeholder 2">
            <a:extLst>
              <a:ext uri="{FF2B5EF4-FFF2-40B4-BE49-F238E27FC236}">
                <a16:creationId xmlns:a16="http://schemas.microsoft.com/office/drawing/2014/main" id="{409A0BF4-8589-4FBF-AD9B-40FBFF4CE8E9}"/>
              </a:ext>
            </a:extLst>
          </p:cNvPr>
          <p:cNvSpPr>
            <a:spLocks noGrp="1"/>
          </p:cNvSpPr>
          <p:nvPr>
            <p:ph type="sldNum" sz="quarter" idx="10"/>
          </p:nvPr>
        </p:nvSpPr>
        <p:spPr/>
        <p:txBody>
          <a:bodyPr/>
          <a:lstStyle/>
          <a:p>
            <a:pPr>
              <a:defRPr/>
            </a:pPr>
            <a:fld id="{84AEDDD6-2727-439E-A96F-E9FD4CA77376}" type="slidenum">
              <a:rPr lang="en-GB" smtClean="0"/>
              <a:pPr>
                <a:defRPr/>
              </a:pPr>
              <a:t>42</a:t>
            </a:fld>
            <a:endParaRPr lang="en-GB" dirty="0"/>
          </a:p>
        </p:txBody>
      </p:sp>
    </p:spTree>
    <p:extLst>
      <p:ext uri="{BB962C8B-B14F-4D97-AF65-F5344CB8AC3E}">
        <p14:creationId xmlns:p14="http://schemas.microsoft.com/office/powerpoint/2010/main" val="38975598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noProof="0">
                <a:sym typeface="Arial" panose="020B0604020202020204" pitchFamily="34" charset="0"/>
              </a:rPr>
              <a:t>Policy Administration Point (PAP)</a:t>
            </a:r>
          </a:p>
        </p:txBody>
      </p:sp>
      <p:sp>
        <p:nvSpPr>
          <p:cNvPr id="19459" name="Rectangle 3"/>
          <p:cNvSpPr>
            <a:spLocks noGrp="1" noChangeArrowheads="1"/>
          </p:cNvSpPr>
          <p:nvPr>
            <p:ph idx="1"/>
          </p:nvPr>
        </p:nvSpPr>
        <p:spPr/>
        <p:txBody>
          <a:bodyPr/>
          <a:lstStyle/>
          <a:p>
            <a:r>
              <a:rPr lang="en-GB"/>
              <a:t>E</a:t>
            </a:r>
            <a:r>
              <a:rPr lang="en-GB" noProof="0">
                <a:sym typeface="Arial" panose="020B0604020202020204" pitchFamily="34" charset="0"/>
              </a:rPr>
              <a:t>nvironment to store and manage authorization policies by authorized person(s) appointed by the application managers</a:t>
            </a:r>
          </a:p>
          <a:p>
            <a:r>
              <a:rPr lang="en-GB"/>
              <a:t>P</a:t>
            </a:r>
            <a:r>
              <a:rPr lang="en-GB" noProof="0">
                <a:sym typeface="Arial" panose="020B0604020202020204" pitchFamily="34" charset="0"/>
              </a:rPr>
              <a:t>uts authorization policies at the disposal of the PDP</a:t>
            </a:r>
          </a:p>
        </p:txBody>
      </p:sp>
      <p:pic>
        <p:nvPicPr>
          <p:cNvPr id="19460" name="Picture 3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60088" y="4147024"/>
            <a:ext cx="493712"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Picture 4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79350" y="5139211"/>
            <a:ext cx="1352550"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6" name="Straight Arrow Connector 45"/>
          <p:cNvCxnSpPr>
            <a:stCxn id="19460" idx="3"/>
          </p:cNvCxnSpPr>
          <p:nvPr/>
        </p:nvCxnSpPr>
        <p:spPr>
          <a:xfrm flipV="1">
            <a:off x="3753803" y="4448646"/>
            <a:ext cx="1166813" cy="0"/>
          </a:xfrm>
          <a:prstGeom prst="straightConnector1">
            <a:avLst/>
          </a:prstGeom>
          <a:ln w="19050">
            <a:solidFill>
              <a:srgbClr val="9CB0B1"/>
            </a:solidFill>
            <a:tailEnd type="triangle"/>
          </a:ln>
        </p:spPr>
        <p:style>
          <a:lnRef idx="1">
            <a:schemeClr val="accent1"/>
          </a:lnRef>
          <a:fillRef idx="0">
            <a:schemeClr val="accent1"/>
          </a:fillRef>
          <a:effectRef idx="0">
            <a:schemeClr val="accent1"/>
          </a:effectRef>
          <a:fontRef idx="minor">
            <a:schemeClr val="tx1"/>
          </a:fontRef>
        </p:style>
      </p:cxnSp>
      <p:cxnSp>
        <p:nvCxnSpPr>
          <p:cNvPr id="47" name="Elbow Connector 46"/>
          <p:cNvCxnSpPr>
            <a:endCxn id="19464" idx="0"/>
          </p:cNvCxnSpPr>
          <p:nvPr/>
        </p:nvCxnSpPr>
        <p:spPr>
          <a:xfrm rot="10800000" flipV="1">
            <a:off x="5661979" y="3200652"/>
            <a:ext cx="1874837" cy="771525"/>
          </a:xfrm>
          <a:prstGeom prst="bentConnector2">
            <a:avLst/>
          </a:prstGeom>
          <a:ln w="19050">
            <a:solidFill>
              <a:srgbClr val="9CB0B1"/>
            </a:solidFill>
            <a:tailEnd type="triangle"/>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5647688" y="4804249"/>
            <a:ext cx="0" cy="358775"/>
          </a:xfrm>
          <a:prstGeom prst="line">
            <a:avLst/>
          </a:prstGeom>
          <a:ln w="19050">
            <a:solidFill>
              <a:srgbClr val="9CB0B1"/>
            </a:solidFill>
            <a:tailEnd type="none"/>
          </a:ln>
        </p:spPr>
        <p:style>
          <a:lnRef idx="1">
            <a:schemeClr val="accent1"/>
          </a:lnRef>
          <a:fillRef idx="0">
            <a:schemeClr val="accent1"/>
          </a:fillRef>
          <a:effectRef idx="0">
            <a:schemeClr val="accent1"/>
          </a:effectRef>
          <a:fontRef idx="minor">
            <a:schemeClr val="tx1"/>
          </a:fontRef>
        </p:style>
      </p:cxnSp>
      <p:sp>
        <p:nvSpPr>
          <p:cNvPr id="19469" name="TextBox 49"/>
          <p:cNvSpPr txBox="1">
            <a:spLocks noChangeArrowheads="1"/>
          </p:cNvSpPr>
          <p:nvPr/>
        </p:nvSpPr>
        <p:spPr bwMode="auto">
          <a:xfrm>
            <a:off x="4960303" y="5832946"/>
            <a:ext cx="1311275"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100"/>
              <a:t>Policy repository</a:t>
            </a:r>
          </a:p>
        </p:txBody>
      </p:sp>
      <p:sp>
        <p:nvSpPr>
          <p:cNvPr id="19470" name="TextBox 50"/>
          <p:cNvSpPr txBox="1">
            <a:spLocks noChangeArrowheads="1"/>
          </p:cNvSpPr>
          <p:nvPr/>
        </p:nvSpPr>
        <p:spPr bwMode="auto">
          <a:xfrm>
            <a:off x="3641091" y="4053358"/>
            <a:ext cx="131127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100"/>
              <a:t>Authorisation management</a:t>
            </a:r>
          </a:p>
        </p:txBody>
      </p:sp>
      <p:sp>
        <p:nvSpPr>
          <p:cNvPr id="19471" name="TextBox 52"/>
          <p:cNvSpPr txBox="1">
            <a:spLocks noChangeArrowheads="1"/>
          </p:cNvSpPr>
          <p:nvPr/>
        </p:nvSpPr>
        <p:spPr bwMode="auto">
          <a:xfrm>
            <a:off x="5414328" y="2792883"/>
            <a:ext cx="131127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100"/>
              <a:t>Fetch</a:t>
            </a:r>
          </a:p>
          <a:p>
            <a:pPr algn="ctr" eaLnBrk="1" hangingPunct="1"/>
            <a:r>
              <a:rPr lang="en-GB" sz="1100"/>
              <a:t>Policies</a:t>
            </a:r>
          </a:p>
        </p:txBody>
      </p:sp>
      <p:sp>
        <p:nvSpPr>
          <p:cNvPr id="19472" name="TextBox 53"/>
          <p:cNvSpPr txBox="1">
            <a:spLocks noChangeArrowheads="1"/>
          </p:cNvSpPr>
          <p:nvPr/>
        </p:nvSpPr>
        <p:spPr bwMode="auto">
          <a:xfrm>
            <a:off x="2858450" y="4734399"/>
            <a:ext cx="1309688"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100"/>
              <a:t>Administrator</a:t>
            </a:r>
          </a:p>
        </p:txBody>
      </p:sp>
      <p:pic>
        <p:nvPicPr>
          <p:cNvPr id="18" name="Picture 17"/>
          <p:cNvPicPr>
            <a:picLocks noChangeAspect="1"/>
          </p:cNvPicPr>
          <p:nvPr/>
        </p:nvPicPr>
        <p:blipFill>
          <a:blip r:embed="rId4"/>
          <a:stretch>
            <a:fillRect/>
          </a:stretch>
        </p:blipFill>
        <p:spPr>
          <a:xfrm>
            <a:off x="609600" y="311025"/>
            <a:ext cx="466725" cy="409575"/>
          </a:xfrm>
          <a:prstGeom prst="rect">
            <a:avLst/>
          </a:prstGeom>
        </p:spPr>
      </p:pic>
      <p:pic>
        <p:nvPicPr>
          <p:cNvPr id="19" name="Picture 18"/>
          <p:cNvPicPr>
            <a:picLocks noChangeAspect="1"/>
          </p:cNvPicPr>
          <p:nvPr/>
        </p:nvPicPr>
        <p:blipFill>
          <a:blip r:embed="rId5">
            <a:duotone>
              <a:prstClr val="black"/>
              <a:srgbClr val="DFF2F0">
                <a:tint val="45000"/>
                <a:satMod val="400000"/>
              </a:srgbClr>
            </a:duotone>
          </a:blip>
          <a:stretch>
            <a:fillRect/>
          </a:stretch>
        </p:blipFill>
        <p:spPr>
          <a:xfrm>
            <a:off x="4920616" y="3998086"/>
            <a:ext cx="1453320" cy="816134"/>
          </a:xfrm>
          <a:prstGeom prst="rect">
            <a:avLst/>
          </a:prstGeom>
          <a:noFill/>
          <a:ln>
            <a:noFill/>
          </a:ln>
        </p:spPr>
      </p:pic>
      <p:sp>
        <p:nvSpPr>
          <p:cNvPr id="19464" name="TextBox 43"/>
          <p:cNvSpPr txBox="1">
            <a:spLocks noChangeArrowheads="1"/>
          </p:cNvSpPr>
          <p:nvPr/>
        </p:nvSpPr>
        <p:spPr bwMode="auto">
          <a:xfrm>
            <a:off x="4920616" y="3972177"/>
            <a:ext cx="1482725" cy="830263"/>
          </a:xfrm>
          <a:prstGeom prst="rect">
            <a:avLst/>
          </a:prstGeom>
          <a:noFill/>
          <a:ln>
            <a:noFill/>
          </a:ln>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600"/>
              <a:t>Policy</a:t>
            </a:r>
            <a:br>
              <a:rPr lang="en-GB" sz="1600"/>
            </a:br>
            <a:r>
              <a:rPr lang="en-GB" sz="1600"/>
              <a:t>Administration</a:t>
            </a:r>
            <a:br>
              <a:rPr lang="en-GB" sz="1600"/>
            </a:br>
            <a:r>
              <a:rPr lang="en-GB" sz="1600"/>
              <a:t>(PAP)</a:t>
            </a:r>
          </a:p>
        </p:txBody>
      </p:sp>
      <p:pic>
        <p:nvPicPr>
          <p:cNvPr id="20" name="Picture 19"/>
          <p:cNvPicPr>
            <a:picLocks noChangeAspect="1"/>
          </p:cNvPicPr>
          <p:nvPr/>
        </p:nvPicPr>
        <p:blipFill>
          <a:blip r:embed="rId5">
            <a:duotone>
              <a:prstClr val="black"/>
              <a:srgbClr val="DFF2F0">
                <a:tint val="45000"/>
                <a:satMod val="400000"/>
              </a:srgbClr>
            </a:duotone>
          </a:blip>
          <a:stretch>
            <a:fillRect/>
          </a:stretch>
        </p:blipFill>
        <p:spPr>
          <a:xfrm>
            <a:off x="7536816" y="2816616"/>
            <a:ext cx="1453320" cy="816134"/>
          </a:xfrm>
          <a:prstGeom prst="rect">
            <a:avLst/>
          </a:prstGeom>
          <a:noFill/>
          <a:ln>
            <a:noFill/>
          </a:ln>
        </p:spPr>
      </p:pic>
      <p:sp>
        <p:nvSpPr>
          <p:cNvPr id="19462" name="TextBox 41"/>
          <p:cNvSpPr txBox="1">
            <a:spLocks noChangeArrowheads="1"/>
          </p:cNvSpPr>
          <p:nvPr/>
        </p:nvSpPr>
        <p:spPr bwMode="auto">
          <a:xfrm>
            <a:off x="7793990" y="2816616"/>
            <a:ext cx="9683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600"/>
              <a:t>Policy</a:t>
            </a:r>
            <a:br>
              <a:rPr lang="en-GB" sz="1600"/>
            </a:br>
            <a:r>
              <a:rPr lang="en-GB" sz="1600"/>
              <a:t>Decision</a:t>
            </a:r>
            <a:br>
              <a:rPr lang="en-GB" sz="1600"/>
            </a:br>
            <a:r>
              <a:rPr lang="en-GB" sz="1600"/>
              <a:t>(PDP)</a:t>
            </a:r>
          </a:p>
        </p:txBody>
      </p:sp>
      <p:sp>
        <p:nvSpPr>
          <p:cNvPr id="2" name="Slide Number Placeholder 1">
            <a:extLst>
              <a:ext uri="{FF2B5EF4-FFF2-40B4-BE49-F238E27FC236}">
                <a16:creationId xmlns:a16="http://schemas.microsoft.com/office/drawing/2014/main" id="{E73671F2-AE64-473F-917C-D117656A3FB3}"/>
              </a:ext>
            </a:extLst>
          </p:cNvPr>
          <p:cNvSpPr>
            <a:spLocks noGrp="1"/>
          </p:cNvSpPr>
          <p:nvPr>
            <p:ph type="sldNum" sz="quarter" idx="10"/>
          </p:nvPr>
        </p:nvSpPr>
        <p:spPr/>
        <p:txBody>
          <a:bodyPr/>
          <a:lstStyle/>
          <a:p>
            <a:pPr>
              <a:defRPr/>
            </a:pPr>
            <a:fld id="{84AEDDD6-2727-439E-A96F-E9FD4CA77376}" type="slidenum">
              <a:rPr lang="en-GB" smtClean="0"/>
              <a:pPr>
                <a:defRPr/>
              </a:pPr>
              <a:t>43</a:t>
            </a:fld>
            <a:endParaRPr lang="en-GB" dirty="0"/>
          </a:p>
        </p:txBody>
      </p:sp>
    </p:spTree>
    <p:extLst>
      <p:ext uri="{BB962C8B-B14F-4D97-AF65-F5344CB8AC3E}">
        <p14:creationId xmlns:p14="http://schemas.microsoft.com/office/powerpoint/2010/main" val="3615951289"/>
      </p:ext>
    </p:ext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GB" noProof="0">
                <a:sym typeface="Arial" panose="020B0604020202020204" pitchFamily="34" charset="0"/>
              </a:rPr>
              <a:t>Policy Enforcement Point (PEP)</a:t>
            </a:r>
          </a:p>
        </p:txBody>
      </p:sp>
      <p:sp>
        <p:nvSpPr>
          <p:cNvPr id="17411" name="Rectangle 3"/>
          <p:cNvSpPr>
            <a:spLocks noGrp="1" noChangeArrowheads="1"/>
          </p:cNvSpPr>
          <p:nvPr>
            <p:ph idx="1"/>
          </p:nvPr>
        </p:nvSpPr>
        <p:spPr/>
        <p:txBody>
          <a:bodyPr/>
          <a:lstStyle/>
          <a:p>
            <a:r>
              <a:rPr lang="en-GB"/>
              <a:t>I</a:t>
            </a:r>
            <a:r>
              <a:rPr lang="en-GB" noProof="0">
                <a:sym typeface="Arial" panose="020B0604020202020204" pitchFamily="34" charset="0"/>
              </a:rPr>
              <a:t>ntercepts the request for authorization with all available information about the user, the requested action, the resources and the environment</a:t>
            </a:r>
          </a:p>
          <a:p>
            <a:r>
              <a:rPr lang="en-GB"/>
              <a:t>P</a:t>
            </a:r>
            <a:r>
              <a:rPr lang="en-GB" noProof="0">
                <a:sym typeface="Arial" panose="020B0604020202020204" pitchFamily="34" charset="0"/>
              </a:rPr>
              <a:t>asses on the request for authorization to the Policy Decision Point (PDP) and extracts a decision regarding authorization</a:t>
            </a:r>
          </a:p>
          <a:p>
            <a:r>
              <a:rPr lang="en-GB"/>
              <a:t>G</a:t>
            </a:r>
            <a:r>
              <a:rPr lang="en-GB" noProof="0">
                <a:sym typeface="Arial" panose="020B0604020202020204" pitchFamily="34" charset="0"/>
              </a:rPr>
              <a:t>rants access to the application and provides relevant credentials</a:t>
            </a:r>
          </a:p>
        </p:txBody>
      </p:sp>
      <p:cxnSp>
        <p:nvCxnSpPr>
          <p:cNvPr id="87" name="Straight Arrow Connector 86"/>
          <p:cNvCxnSpPr/>
          <p:nvPr/>
        </p:nvCxnSpPr>
        <p:spPr>
          <a:xfrm flipV="1">
            <a:off x="6591026" y="4794371"/>
            <a:ext cx="1588" cy="590550"/>
          </a:xfrm>
          <a:prstGeom prst="straightConnector1">
            <a:avLst/>
          </a:prstGeom>
          <a:ln w="19050">
            <a:solidFill>
              <a:srgbClr val="9CB0B1"/>
            </a:solidFill>
            <a:tailEnd type="triangle"/>
          </a:ln>
        </p:spPr>
        <p:style>
          <a:lnRef idx="1">
            <a:schemeClr val="accent1"/>
          </a:lnRef>
          <a:fillRef idx="0">
            <a:schemeClr val="accent1"/>
          </a:fillRef>
          <a:effectRef idx="0">
            <a:schemeClr val="accent1"/>
          </a:effectRef>
          <a:fontRef idx="minor">
            <a:schemeClr val="tx1"/>
          </a:fontRef>
        </p:style>
      </p:cxnSp>
      <p:pic>
        <p:nvPicPr>
          <p:cNvPr id="90" name="Picture 89"/>
          <p:cNvPicPr>
            <a:picLocks noChangeAspect="1"/>
          </p:cNvPicPr>
          <p:nvPr/>
        </p:nvPicPr>
        <p:blipFill>
          <a:blip r:embed="rId3">
            <a:duotone>
              <a:prstClr val="black"/>
              <a:srgbClr val="DFF2F0">
                <a:tint val="45000"/>
                <a:satMod val="400000"/>
              </a:srgbClr>
            </a:duotone>
          </a:blip>
          <a:stretch>
            <a:fillRect/>
          </a:stretch>
        </p:blipFill>
        <p:spPr>
          <a:xfrm>
            <a:off x="5273876" y="3983324"/>
            <a:ext cx="1453320" cy="816134"/>
          </a:xfrm>
          <a:prstGeom prst="rect">
            <a:avLst/>
          </a:prstGeom>
          <a:noFill/>
          <a:ln>
            <a:noFill/>
          </a:ln>
        </p:spPr>
      </p:pic>
      <p:sp>
        <p:nvSpPr>
          <p:cNvPr id="17416" name="TextBox 90"/>
          <p:cNvSpPr txBox="1">
            <a:spLocks noChangeArrowheads="1"/>
          </p:cNvSpPr>
          <p:nvPr/>
        </p:nvSpPr>
        <p:spPr bwMode="auto">
          <a:xfrm>
            <a:off x="5356416" y="3960936"/>
            <a:ext cx="1348447" cy="830997"/>
          </a:xfrm>
          <a:prstGeom prst="rect">
            <a:avLst/>
          </a:prstGeom>
          <a:noFill/>
          <a:ln>
            <a:noFill/>
          </a:ln>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600"/>
              <a:t>Policy </a:t>
            </a:r>
            <a:br>
              <a:rPr lang="en-GB" sz="1600"/>
            </a:br>
            <a:r>
              <a:rPr lang="en-GB" sz="1600"/>
              <a:t>Enforcement</a:t>
            </a:r>
            <a:br>
              <a:rPr lang="en-GB" sz="1600"/>
            </a:br>
            <a:r>
              <a:rPr lang="en-GB" sz="1600"/>
              <a:t>(PEP)</a:t>
            </a:r>
          </a:p>
        </p:txBody>
      </p:sp>
      <p:pic>
        <p:nvPicPr>
          <p:cNvPr id="92" name="Picture 91"/>
          <p:cNvPicPr>
            <a:picLocks noChangeAspect="1"/>
          </p:cNvPicPr>
          <p:nvPr/>
        </p:nvPicPr>
        <p:blipFill>
          <a:blip r:embed="rId3">
            <a:duotone>
              <a:prstClr val="black"/>
              <a:srgbClr val="DFF2F0">
                <a:tint val="45000"/>
                <a:satMod val="400000"/>
              </a:srgbClr>
            </a:duotone>
          </a:blip>
          <a:stretch>
            <a:fillRect/>
          </a:stretch>
        </p:blipFill>
        <p:spPr>
          <a:xfrm>
            <a:off x="7937850" y="3983324"/>
            <a:ext cx="1453320" cy="816134"/>
          </a:xfrm>
          <a:prstGeom prst="rect">
            <a:avLst/>
          </a:prstGeom>
          <a:noFill/>
          <a:ln>
            <a:noFill/>
          </a:ln>
        </p:spPr>
      </p:pic>
      <p:sp>
        <p:nvSpPr>
          <p:cNvPr id="17418" name="TextBox 92"/>
          <p:cNvSpPr txBox="1">
            <a:spLocks noChangeArrowheads="1"/>
          </p:cNvSpPr>
          <p:nvPr/>
        </p:nvSpPr>
        <p:spPr bwMode="auto">
          <a:xfrm>
            <a:off x="8023818" y="4189578"/>
            <a:ext cx="11842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600"/>
              <a:t>Application</a:t>
            </a:r>
          </a:p>
        </p:txBody>
      </p:sp>
      <p:cxnSp>
        <p:nvCxnSpPr>
          <p:cNvPr id="96" name="Straight Arrow Connector 95"/>
          <p:cNvCxnSpPr/>
          <p:nvPr/>
        </p:nvCxnSpPr>
        <p:spPr>
          <a:xfrm>
            <a:off x="4092301" y="4591171"/>
            <a:ext cx="1181100" cy="0"/>
          </a:xfrm>
          <a:prstGeom prst="straightConnector1">
            <a:avLst/>
          </a:prstGeom>
          <a:ln w="19050">
            <a:solidFill>
              <a:srgbClr val="9CB0B1"/>
            </a:solidFill>
            <a:tailEnd type="triangle"/>
          </a:ln>
        </p:spPr>
        <p:style>
          <a:lnRef idx="1">
            <a:schemeClr val="accent1"/>
          </a:lnRef>
          <a:fillRef idx="0">
            <a:schemeClr val="accent1"/>
          </a:fillRef>
          <a:effectRef idx="0">
            <a:schemeClr val="accent1"/>
          </a:effectRef>
          <a:fontRef idx="minor">
            <a:schemeClr val="tx1"/>
          </a:fontRef>
        </p:style>
      </p:cxnSp>
      <p:cxnSp>
        <p:nvCxnSpPr>
          <p:cNvPr id="97" name="Straight Arrow Connector 96"/>
          <p:cNvCxnSpPr/>
          <p:nvPr/>
        </p:nvCxnSpPr>
        <p:spPr>
          <a:xfrm>
            <a:off x="6718026" y="4545133"/>
            <a:ext cx="1219824" cy="0"/>
          </a:xfrm>
          <a:prstGeom prst="straightConnector1">
            <a:avLst/>
          </a:prstGeom>
          <a:ln w="19050">
            <a:solidFill>
              <a:srgbClr val="9CB0B1"/>
            </a:solidFill>
            <a:tailEnd type="triangle"/>
          </a:ln>
        </p:spPr>
        <p:style>
          <a:lnRef idx="1">
            <a:schemeClr val="accent1"/>
          </a:lnRef>
          <a:fillRef idx="0">
            <a:schemeClr val="accent1"/>
          </a:fillRef>
          <a:effectRef idx="0">
            <a:schemeClr val="accent1"/>
          </a:effectRef>
          <a:fontRef idx="minor">
            <a:schemeClr val="tx1"/>
          </a:fontRef>
        </p:style>
      </p:cxnSp>
      <p:cxnSp>
        <p:nvCxnSpPr>
          <p:cNvPr id="98" name="Straight Arrow Connector 97"/>
          <p:cNvCxnSpPr/>
          <p:nvPr/>
        </p:nvCxnSpPr>
        <p:spPr>
          <a:xfrm>
            <a:off x="5500414" y="4807071"/>
            <a:ext cx="0" cy="577850"/>
          </a:xfrm>
          <a:prstGeom prst="straightConnector1">
            <a:avLst/>
          </a:prstGeom>
          <a:ln w="19050">
            <a:solidFill>
              <a:srgbClr val="9CB0B1"/>
            </a:solidFill>
            <a:tailEnd type="triangle"/>
          </a:ln>
        </p:spPr>
        <p:style>
          <a:lnRef idx="1">
            <a:schemeClr val="accent1"/>
          </a:lnRef>
          <a:fillRef idx="0">
            <a:schemeClr val="accent1"/>
          </a:fillRef>
          <a:effectRef idx="0">
            <a:schemeClr val="accent1"/>
          </a:effectRef>
          <a:fontRef idx="minor">
            <a:schemeClr val="tx1"/>
          </a:fontRef>
        </p:style>
      </p:cxnSp>
      <p:cxnSp>
        <p:nvCxnSpPr>
          <p:cNvPr id="99" name="Elbow Connector 98"/>
          <p:cNvCxnSpPr/>
          <p:nvPr/>
        </p:nvCxnSpPr>
        <p:spPr>
          <a:xfrm rot="10800000">
            <a:off x="4060554" y="4248271"/>
            <a:ext cx="2532063" cy="519112"/>
          </a:xfrm>
          <a:prstGeom prst="bentConnector3">
            <a:avLst>
              <a:gd name="adj1" fmla="val -2318"/>
            </a:avLst>
          </a:prstGeom>
          <a:ln w="19050">
            <a:solidFill>
              <a:srgbClr val="9CB0B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00" name="Elbow Connector 99"/>
          <p:cNvCxnSpPr/>
          <p:nvPr/>
        </p:nvCxnSpPr>
        <p:spPr>
          <a:xfrm>
            <a:off x="5305154" y="4589583"/>
            <a:ext cx="195263" cy="185738"/>
          </a:xfrm>
          <a:prstGeom prst="bentConnector3">
            <a:avLst>
              <a:gd name="adj1" fmla="val 103615"/>
            </a:avLst>
          </a:prstGeom>
          <a:ln w="19050">
            <a:solidFill>
              <a:srgbClr val="9CB0B1"/>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a:off x="6602142" y="4545133"/>
            <a:ext cx="115887" cy="0"/>
          </a:xfrm>
          <a:prstGeom prst="line">
            <a:avLst/>
          </a:prstGeom>
          <a:ln w="19050">
            <a:solidFill>
              <a:srgbClr val="9CB0B1"/>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17427" name="TextBox 101"/>
          <p:cNvSpPr txBox="1">
            <a:spLocks noChangeArrowheads="1"/>
          </p:cNvSpPr>
          <p:nvPr/>
        </p:nvSpPr>
        <p:spPr bwMode="auto">
          <a:xfrm>
            <a:off x="3945625" y="4560850"/>
            <a:ext cx="147445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000"/>
              <a:t>Action on application</a:t>
            </a:r>
          </a:p>
        </p:txBody>
      </p:sp>
      <p:sp>
        <p:nvSpPr>
          <p:cNvPr id="17428" name="TextBox 102"/>
          <p:cNvSpPr txBox="1">
            <a:spLocks noChangeArrowheads="1"/>
          </p:cNvSpPr>
          <p:nvPr/>
        </p:nvSpPr>
        <p:spPr bwMode="auto">
          <a:xfrm>
            <a:off x="3949969" y="3831549"/>
            <a:ext cx="14977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000"/>
              <a:t>Action on application</a:t>
            </a:r>
          </a:p>
          <a:p>
            <a:pPr algn="ctr" eaLnBrk="1" hangingPunct="1"/>
            <a:r>
              <a:rPr lang="en-GB" sz="1000"/>
              <a:t>DECLINED</a:t>
            </a:r>
          </a:p>
        </p:txBody>
      </p:sp>
      <p:sp>
        <p:nvSpPr>
          <p:cNvPr id="17429" name="TextBox 103"/>
          <p:cNvSpPr txBox="1">
            <a:spLocks noChangeArrowheads="1"/>
          </p:cNvSpPr>
          <p:nvPr/>
        </p:nvSpPr>
        <p:spPr bwMode="auto">
          <a:xfrm>
            <a:off x="6599792" y="4041607"/>
            <a:ext cx="1481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000"/>
              <a:t>Action on application</a:t>
            </a:r>
          </a:p>
          <a:p>
            <a:pPr algn="ctr" eaLnBrk="1" hangingPunct="1"/>
            <a:r>
              <a:rPr lang="en-GB" sz="1000"/>
              <a:t>ALLOWED</a:t>
            </a:r>
          </a:p>
        </p:txBody>
      </p:sp>
      <p:sp>
        <p:nvSpPr>
          <p:cNvPr id="17430" name="TextBox 105"/>
          <p:cNvSpPr txBox="1">
            <a:spLocks noChangeArrowheads="1"/>
          </p:cNvSpPr>
          <p:nvPr/>
        </p:nvSpPr>
        <p:spPr bwMode="auto">
          <a:xfrm>
            <a:off x="4489805" y="4861292"/>
            <a:ext cx="13096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100"/>
              <a:t>Decision  </a:t>
            </a:r>
            <a:br>
              <a:rPr lang="en-GB" sz="1100"/>
            </a:br>
            <a:r>
              <a:rPr lang="en-GB" sz="1100"/>
              <a:t>request</a:t>
            </a:r>
          </a:p>
        </p:txBody>
      </p:sp>
      <p:sp>
        <p:nvSpPr>
          <p:cNvPr id="17431" name="TextBox 106"/>
          <p:cNvSpPr txBox="1">
            <a:spLocks noChangeArrowheads="1"/>
          </p:cNvSpPr>
          <p:nvPr/>
        </p:nvSpPr>
        <p:spPr bwMode="auto">
          <a:xfrm>
            <a:off x="6246542" y="4848346"/>
            <a:ext cx="13112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100"/>
              <a:t>Decision  </a:t>
            </a:r>
            <a:br>
              <a:rPr lang="en-GB" sz="1100"/>
            </a:br>
            <a:r>
              <a:rPr lang="en-GB" sz="1100"/>
              <a:t>answer</a:t>
            </a:r>
          </a:p>
        </p:txBody>
      </p:sp>
      <p:pic>
        <p:nvPicPr>
          <p:cNvPr id="25" name="Picture 24"/>
          <p:cNvPicPr>
            <a:picLocks noChangeAspect="1"/>
          </p:cNvPicPr>
          <p:nvPr/>
        </p:nvPicPr>
        <p:blipFill>
          <a:blip r:embed="rId4"/>
          <a:stretch>
            <a:fillRect/>
          </a:stretch>
        </p:blipFill>
        <p:spPr>
          <a:xfrm>
            <a:off x="609600" y="311025"/>
            <a:ext cx="466725" cy="409575"/>
          </a:xfrm>
          <a:prstGeom prst="rect">
            <a:avLst/>
          </a:prstGeom>
        </p:spPr>
      </p:pic>
      <p:pic>
        <p:nvPicPr>
          <p:cNvPr id="29" name="Picture 28"/>
          <p:cNvPicPr>
            <a:picLocks noChangeAspect="1"/>
          </p:cNvPicPr>
          <p:nvPr/>
        </p:nvPicPr>
        <p:blipFill>
          <a:blip r:embed="rId3">
            <a:duotone>
              <a:prstClr val="black"/>
              <a:srgbClr val="DFF2F0">
                <a:tint val="45000"/>
                <a:satMod val="400000"/>
              </a:srgbClr>
            </a:duotone>
          </a:blip>
          <a:stretch>
            <a:fillRect/>
          </a:stretch>
        </p:blipFill>
        <p:spPr>
          <a:xfrm>
            <a:off x="2652862" y="3968000"/>
            <a:ext cx="1453320" cy="816134"/>
          </a:xfrm>
          <a:prstGeom prst="rect">
            <a:avLst/>
          </a:prstGeom>
          <a:noFill/>
          <a:ln>
            <a:noFill/>
          </a:ln>
        </p:spPr>
      </p:pic>
      <p:pic>
        <p:nvPicPr>
          <p:cNvPr id="28" name="Picture 27"/>
          <p:cNvPicPr>
            <a:picLocks noChangeAspect="1"/>
          </p:cNvPicPr>
          <p:nvPr/>
        </p:nvPicPr>
        <p:blipFill>
          <a:blip r:embed="rId3">
            <a:duotone>
              <a:prstClr val="black"/>
              <a:srgbClr val="DFF2F0">
                <a:tint val="45000"/>
                <a:satMod val="400000"/>
              </a:srgbClr>
            </a:duotone>
          </a:blip>
          <a:stretch>
            <a:fillRect/>
          </a:stretch>
        </p:blipFill>
        <p:spPr>
          <a:xfrm>
            <a:off x="5305569" y="5392534"/>
            <a:ext cx="1453320" cy="816134"/>
          </a:xfrm>
          <a:prstGeom prst="rect">
            <a:avLst/>
          </a:prstGeom>
          <a:noFill/>
          <a:ln>
            <a:noFill/>
          </a:ln>
        </p:spPr>
      </p:pic>
      <p:sp>
        <p:nvSpPr>
          <p:cNvPr id="17420" name="TextBox 94"/>
          <p:cNvSpPr txBox="1">
            <a:spLocks noChangeArrowheads="1"/>
          </p:cNvSpPr>
          <p:nvPr/>
        </p:nvSpPr>
        <p:spPr bwMode="auto">
          <a:xfrm>
            <a:off x="5289515" y="5374945"/>
            <a:ext cx="1422042" cy="830263"/>
          </a:xfrm>
          <a:prstGeom prst="rect">
            <a:avLst/>
          </a:prstGeom>
          <a:noFill/>
          <a:ln>
            <a:noFill/>
          </a:ln>
        </p:spPr>
        <p:txBody>
          <a:bodyPr wrap="square">
            <a:spAutoFit/>
          </a:bodyPr>
          <a:lstStyle>
            <a:defPPr>
              <a:defRPr lang="en-US"/>
            </a:defPPr>
            <a:lvl1pPr algn="ctr" eaLnBrk="1" hangingPunct="1">
              <a:defRPr sz="1600">
                <a:latin typeface="Arial" panose="020B0604020202020204" pitchFamily="34" charset="0"/>
              </a:defRPr>
            </a:lvl1pPr>
            <a:lvl2pPr marL="742950" indent="-285750">
              <a:defRPr>
                <a:latin typeface="Arial" panose="020B0604020202020204" pitchFamily="34" charset="0"/>
              </a:defRPr>
            </a:lvl2pPr>
            <a:lvl3pPr marL="1143000" indent="-228600">
              <a:defRPr>
                <a:latin typeface="Arial" panose="020B0604020202020204" pitchFamily="34" charset="0"/>
              </a:defRPr>
            </a:lvl3pPr>
            <a:lvl4pPr marL="1600200" indent="-228600">
              <a:defRPr>
                <a:latin typeface="Arial" panose="020B0604020202020204" pitchFamily="34" charset="0"/>
              </a:defRPr>
            </a:lvl4pPr>
            <a:lvl5pPr marL="2057400" indent="-228600">
              <a:defRPr>
                <a:latin typeface="Arial" panose="020B0604020202020204" pitchFamily="34" charset="0"/>
              </a:defRPr>
            </a:lvl5pPr>
            <a:lvl6pPr marL="2514600" indent="-228600" eaLnBrk="0" fontAlgn="base" hangingPunct="0">
              <a:spcBef>
                <a:spcPct val="0"/>
              </a:spcBef>
              <a:spcAft>
                <a:spcPct val="0"/>
              </a:spcAft>
              <a:defRPr>
                <a:latin typeface="Arial" panose="020B0604020202020204" pitchFamily="34" charset="0"/>
              </a:defRPr>
            </a:lvl6pPr>
            <a:lvl7pPr marL="2971800" indent="-228600" eaLnBrk="0" fontAlgn="base" hangingPunct="0">
              <a:spcBef>
                <a:spcPct val="0"/>
              </a:spcBef>
              <a:spcAft>
                <a:spcPct val="0"/>
              </a:spcAft>
              <a:defRPr>
                <a:latin typeface="Arial" panose="020B0604020202020204" pitchFamily="34" charset="0"/>
              </a:defRPr>
            </a:lvl7pPr>
            <a:lvl8pPr marL="3429000" indent="-228600" eaLnBrk="0" fontAlgn="base" hangingPunct="0">
              <a:spcBef>
                <a:spcPct val="0"/>
              </a:spcBef>
              <a:spcAft>
                <a:spcPct val="0"/>
              </a:spcAft>
              <a:defRPr>
                <a:latin typeface="Arial" panose="020B0604020202020204" pitchFamily="34" charset="0"/>
              </a:defRPr>
            </a:lvl8pPr>
            <a:lvl9pPr marL="3886200" indent="-228600" eaLnBrk="0" fontAlgn="base" hangingPunct="0">
              <a:spcBef>
                <a:spcPct val="0"/>
              </a:spcBef>
              <a:spcAft>
                <a:spcPct val="0"/>
              </a:spcAft>
              <a:defRPr>
                <a:latin typeface="Arial" panose="020B0604020202020204" pitchFamily="34" charset="0"/>
              </a:defRPr>
            </a:lvl9pPr>
          </a:lstStyle>
          <a:p>
            <a:r>
              <a:rPr lang="en-GB"/>
              <a:t>Policy Decision</a:t>
            </a:r>
            <a:br>
              <a:rPr lang="en-GB"/>
            </a:br>
            <a:r>
              <a:rPr lang="en-GB"/>
              <a:t>(PDP)</a:t>
            </a:r>
          </a:p>
        </p:txBody>
      </p:sp>
      <p:sp>
        <p:nvSpPr>
          <p:cNvPr id="17414" name="TextBox 88"/>
          <p:cNvSpPr txBox="1">
            <a:spLocks noChangeArrowheads="1"/>
          </p:cNvSpPr>
          <p:nvPr/>
        </p:nvSpPr>
        <p:spPr bwMode="auto">
          <a:xfrm>
            <a:off x="3030267" y="4206999"/>
            <a:ext cx="6175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sz="1600"/>
              <a:t>User</a:t>
            </a:r>
          </a:p>
        </p:txBody>
      </p:sp>
      <p:sp>
        <p:nvSpPr>
          <p:cNvPr id="2" name="Slide Number Placeholder 1">
            <a:extLst>
              <a:ext uri="{FF2B5EF4-FFF2-40B4-BE49-F238E27FC236}">
                <a16:creationId xmlns:a16="http://schemas.microsoft.com/office/drawing/2014/main" id="{5D3577F5-55DB-47E7-824A-953112501438}"/>
              </a:ext>
            </a:extLst>
          </p:cNvPr>
          <p:cNvSpPr>
            <a:spLocks noGrp="1"/>
          </p:cNvSpPr>
          <p:nvPr>
            <p:ph type="sldNum" sz="quarter" idx="10"/>
          </p:nvPr>
        </p:nvSpPr>
        <p:spPr/>
        <p:txBody>
          <a:bodyPr/>
          <a:lstStyle/>
          <a:p>
            <a:pPr>
              <a:defRPr/>
            </a:pPr>
            <a:fld id="{84AEDDD6-2727-439E-A96F-E9FD4CA77376}" type="slidenum">
              <a:rPr lang="en-GB" smtClean="0"/>
              <a:pPr>
                <a:defRPr/>
              </a:pPr>
              <a:t>44</a:t>
            </a:fld>
            <a:endParaRPr lang="en-GB" dirty="0"/>
          </a:p>
        </p:txBody>
      </p:sp>
    </p:spTree>
    <p:extLst>
      <p:ext uri="{BB962C8B-B14F-4D97-AF65-F5344CB8AC3E}">
        <p14:creationId xmlns:p14="http://schemas.microsoft.com/office/powerpoint/2010/main" val="1982012903"/>
      </p:ext>
    </p:extLst>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GB" noProof="0">
                <a:sym typeface="Arial" panose="020B0604020202020204" pitchFamily="34" charset="0"/>
              </a:rPr>
              <a:t>Policy Decision Point (PDP)</a:t>
            </a:r>
          </a:p>
        </p:txBody>
      </p:sp>
      <p:sp>
        <p:nvSpPr>
          <p:cNvPr id="18435" name="Rectangle 3"/>
          <p:cNvSpPr>
            <a:spLocks noGrp="1" noChangeArrowheads="1"/>
          </p:cNvSpPr>
          <p:nvPr>
            <p:ph idx="1"/>
          </p:nvPr>
        </p:nvSpPr>
        <p:spPr/>
        <p:txBody>
          <a:bodyPr/>
          <a:lstStyle/>
          <a:p>
            <a:r>
              <a:rPr lang="en-GB"/>
              <a:t>B</a:t>
            </a:r>
            <a:r>
              <a:rPr lang="en-GB" noProof="0">
                <a:sym typeface="Arial" panose="020B0604020202020204" pitchFamily="34" charset="0"/>
              </a:rPr>
              <a:t>ased on the request for authorization received, retrieves the appropriate authorization policy from the Policy Administration Point(s) (PAP)</a:t>
            </a:r>
          </a:p>
          <a:p>
            <a:r>
              <a:rPr lang="en-GB"/>
              <a:t>E</a:t>
            </a:r>
            <a:r>
              <a:rPr lang="en-GB" noProof="0">
                <a:sym typeface="Arial" panose="020B0604020202020204" pitchFamily="34" charset="0"/>
              </a:rPr>
              <a:t>valuates the policy and, if necessary, retrieves the relevant information from the Policy Information Point(s) (PIP)</a:t>
            </a:r>
          </a:p>
          <a:p>
            <a:r>
              <a:rPr lang="en-GB"/>
              <a:t>T</a:t>
            </a:r>
            <a:r>
              <a:rPr lang="en-GB" noProof="0">
                <a:sym typeface="Arial" panose="020B0604020202020204" pitchFamily="34" charset="0"/>
              </a:rPr>
              <a:t>akes the authorization decision (permit/deny/</a:t>
            </a:r>
            <a:br>
              <a:rPr lang="en-GB" noProof="0">
                <a:sym typeface="Arial" panose="020B0604020202020204" pitchFamily="34" charset="0"/>
              </a:rPr>
            </a:br>
            <a:r>
              <a:rPr lang="en-GB" noProof="0">
                <a:sym typeface="Arial" panose="020B0604020202020204" pitchFamily="34" charset="0"/>
              </a:rPr>
              <a:t>not applicable) and sends it to the PEP</a:t>
            </a:r>
          </a:p>
        </p:txBody>
      </p:sp>
      <p:pic>
        <p:nvPicPr>
          <p:cNvPr id="6" name="Picture 5"/>
          <p:cNvPicPr>
            <a:picLocks noChangeAspect="1"/>
          </p:cNvPicPr>
          <p:nvPr/>
        </p:nvPicPr>
        <p:blipFill>
          <a:blip r:embed="rId2"/>
          <a:stretch>
            <a:fillRect/>
          </a:stretch>
        </p:blipFill>
        <p:spPr>
          <a:xfrm>
            <a:off x="609600" y="311025"/>
            <a:ext cx="466725" cy="409575"/>
          </a:xfrm>
          <a:prstGeom prst="rect">
            <a:avLst/>
          </a:prstGeom>
        </p:spPr>
      </p:pic>
      <p:grpSp>
        <p:nvGrpSpPr>
          <p:cNvPr id="7" name="Group 6"/>
          <p:cNvGrpSpPr/>
          <p:nvPr/>
        </p:nvGrpSpPr>
        <p:grpSpPr>
          <a:xfrm>
            <a:off x="5078207" y="5475433"/>
            <a:ext cx="1483099" cy="830997"/>
            <a:chOff x="7536631" y="2816616"/>
            <a:chExt cx="1483099" cy="830997"/>
          </a:xfrm>
        </p:grpSpPr>
        <p:pic>
          <p:nvPicPr>
            <p:cNvPr id="8" name="Picture 7"/>
            <p:cNvPicPr>
              <a:picLocks noChangeAspect="1"/>
            </p:cNvPicPr>
            <p:nvPr/>
          </p:nvPicPr>
          <p:blipFill>
            <a:blip r:embed="rId3">
              <a:duotone>
                <a:prstClr val="black"/>
                <a:srgbClr val="DFF2F0">
                  <a:tint val="45000"/>
                  <a:satMod val="400000"/>
                </a:srgbClr>
              </a:duotone>
            </a:blip>
            <a:stretch>
              <a:fillRect/>
            </a:stretch>
          </p:blipFill>
          <p:spPr>
            <a:xfrm>
              <a:off x="7536816" y="2816616"/>
              <a:ext cx="1453320" cy="816134"/>
            </a:xfrm>
            <a:prstGeom prst="rect">
              <a:avLst/>
            </a:prstGeom>
            <a:noFill/>
            <a:ln>
              <a:noFill/>
            </a:ln>
          </p:spPr>
        </p:pic>
        <p:sp>
          <p:nvSpPr>
            <p:cNvPr id="9" name="TextBox 41"/>
            <p:cNvSpPr txBox="1">
              <a:spLocks noChangeArrowheads="1"/>
            </p:cNvSpPr>
            <p:nvPr/>
          </p:nvSpPr>
          <p:spPr bwMode="auto">
            <a:xfrm>
              <a:off x="7536631" y="2816616"/>
              <a:ext cx="148309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600"/>
                <a:t>Policy</a:t>
              </a:r>
              <a:br>
                <a:rPr lang="en-GB" sz="1600"/>
              </a:br>
              <a:r>
                <a:rPr lang="en-GB" sz="1600"/>
                <a:t>Administration</a:t>
              </a:r>
              <a:br>
                <a:rPr lang="en-GB" sz="1600"/>
              </a:br>
              <a:r>
                <a:rPr lang="en-GB" sz="1600"/>
                <a:t>(PAP)</a:t>
              </a:r>
            </a:p>
          </p:txBody>
        </p:sp>
      </p:grpSp>
      <p:grpSp>
        <p:nvGrpSpPr>
          <p:cNvPr id="10" name="Group 9"/>
          <p:cNvGrpSpPr/>
          <p:nvPr/>
        </p:nvGrpSpPr>
        <p:grpSpPr>
          <a:xfrm>
            <a:off x="7697163" y="2564904"/>
            <a:ext cx="1453320" cy="830997"/>
            <a:chOff x="7689216" y="2969016"/>
            <a:chExt cx="1453320" cy="830997"/>
          </a:xfrm>
        </p:grpSpPr>
        <p:pic>
          <p:nvPicPr>
            <p:cNvPr id="11" name="Picture 10"/>
            <p:cNvPicPr>
              <a:picLocks noChangeAspect="1"/>
            </p:cNvPicPr>
            <p:nvPr/>
          </p:nvPicPr>
          <p:blipFill>
            <a:blip r:embed="rId3">
              <a:duotone>
                <a:prstClr val="black"/>
                <a:srgbClr val="DFF2F0">
                  <a:tint val="45000"/>
                  <a:satMod val="400000"/>
                </a:srgbClr>
              </a:duotone>
            </a:blip>
            <a:stretch>
              <a:fillRect/>
            </a:stretch>
          </p:blipFill>
          <p:spPr>
            <a:xfrm>
              <a:off x="7689216" y="2969016"/>
              <a:ext cx="1453320" cy="816134"/>
            </a:xfrm>
            <a:prstGeom prst="rect">
              <a:avLst/>
            </a:prstGeom>
            <a:noFill/>
            <a:ln>
              <a:noFill/>
            </a:ln>
          </p:spPr>
        </p:pic>
        <p:sp>
          <p:nvSpPr>
            <p:cNvPr id="12" name="TextBox 41"/>
            <p:cNvSpPr txBox="1">
              <a:spLocks noChangeArrowheads="1"/>
            </p:cNvSpPr>
            <p:nvPr/>
          </p:nvSpPr>
          <p:spPr bwMode="auto">
            <a:xfrm>
              <a:off x="7756356" y="2969016"/>
              <a:ext cx="134844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600"/>
                <a:t>Policy</a:t>
              </a:r>
              <a:br>
                <a:rPr lang="en-GB" sz="1600"/>
              </a:br>
              <a:r>
                <a:rPr lang="en-GB" sz="1600"/>
                <a:t>Enforcement</a:t>
              </a:r>
              <a:br>
                <a:rPr lang="en-GB" sz="1600"/>
              </a:br>
              <a:r>
                <a:rPr lang="en-GB" sz="1600"/>
                <a:t>(PEP)</a:t>
              </a:r>
            </a:p>
          </p:txBody>
        </p:sp>
      </p:grpSp>
      <p:pic>
        <p:nvPicPr>
          <p:cNvPr id="13" name="Picture 12"/>
          <p:cNvPicPr>
            <a:picLocks noChangeAspect="1"/>
          </p:cNvPicPr>
          <p:nvPr/>
        </p:nvPicPr>
        <p:blipFill>
          <a:blip r:embed="rId3">
            <a:duotone>
              <a:prstClr val="black"/>
              <a:srgbClr val="DFF2F0">
                <a:tint val="45000"/>
                <a:satMod val="400000"/>
              </a:srgbClr>
            </a:duotone>
          </a:blip>
          <a:stretch>
            <a:fillRect/>
          </a:stretch>
        </p:blipFill>
        <p:spPr>
          <a:xfrm>
            <a:off x="8293423" y="5475433"/>
            <a:ext cx="1453320" cy="816134"/>
          </a:xfrm>
          <a:prstGeom prst="rect">
            <a:avLst/>
          </a:prstGeom>
          <a:noFill/>
          <a:ln>
            <a:noFill/>
          </a:ln>
        </p:spPr>
      </p:pic>
      <p:sp>
        <p:nvSpPr>
          <p:cNvPr id="14" name="TextBox 41"/>
          <p:cNvSpPr txBox="1">
            <a:spLocks noChangeArrowheads="1"/>
          </p:cNvSpPr>
          <p:nvPr/>
        </p:nvSpPr>
        <p:spPr bwMode="auto">
          <a:xfrm>
            <a:off x="8428689" y="5475433"/>
            <a:ext cx="121219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600"/>
              <a:t>Policy</a:t>
            </a:r>
            <a:br>
              <a:rPr lang="en-GB" sz="1600"/>
            </a:br>
            <a:r>
              <a:rPr lang="en-GB" sz="1600"/>
              <a:t>Information</a:t>
            </a:r>
            <a:br>
              <a:rPr lang="en-GB" sz="1600"/>
            </a:br>
            <a:r>
              <a:rPr lang="en-GB" sz="1600"/>
              <a:t>(PIP)</a:t>
            </a:r>
          </a:p>
        </p:txBody>
      </p:sp>
      <p:grpSp>
        <p:nvGrpSpPr>
          <p:cNvPr id="15" name="Group 14"/>
          <p:cNvGrpSpPr/>
          <p:nvPr/>
        </p:nvGrpSpPr>
        <p:grpSpPr>
          <a:xfrm>
            <a:off x="7676310" y="4035079"/>
            <a:ext cx="1453320" cy="830262"/>
            <a:chOff x="7709896" y="4138598"/>
            <a:chExt cx="1453320" cy="830262"/>
          </a:xfrm>
        </p:grpSpPr>
        <p:pic>
          <p:nvPicPr>
            <p:cNvPr id="16" name="Picture 15"/>
            <p:cNvPicPr>
              <a:picLocks noChangeAspect="1"/>
            </p:cNvPicPr>
            <p:nvPr/>
          </p:nvPicPr>
          <p:blipFill>
            <a:blip r:embed="rId3">
              <a:duotone>
                <a:prstClr val="black"/>
                <a:srgbClr val="DFF2F0">
                  <a:tint val="45000"/>
                  <a:satMod val="400000"/>
                </a:srgbClr>
              </a:duotone>
            </a:blip>
            <a:stretch>
              <a:fillRect/>
            </a:stretch>
          </p:blipFill>
          <p:spPr>
            <a:xfrm>
              <a:off x="7709896" y="4138598"/>
              <a:ext cx="1453320" cy="816134"/>
            </a:xfrm>
            <a:prstGeom prst="rect">
              <a:avLst/>
            </a:prstGeom>
            <a:noFill/>
            <a:ln>
              <a:noFill/>
            </a:ln>
          </p:spPr>
        </p:pic>
        <p:sp>
          <p:nvSpPr>
            <p:cNvPr id="17" name="TextBox 41"/>
            <p:cNvSpPr txBox="1">
              <a:spLocks noChangeArrowheads="1"/>
            </p:cNvSpPr>
            <p:nvPr/>
          </p:nvSpPr>
          <p:spPr bwMode="auto">
            <a:xfrm>
              <a:off x="7967070" y="4138598"/>
              <a:ext cx="9683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600"/>
                <a:t>Policy</a:t>
              </a:r>
              <a:br>
                <a:rPr lang="en-GB" sz="1600"/>
              </a:br>
              <a:r>
                <a:rPr lang="en-GB" sz="1600"/>
                <a:t>Decision</a:t>
              </a:r>
              <a:br>
                <a:rPr lang="en-GB" sz="1600"/>
              </a:br>
              <a:r>
                <a:rPr lang="en-GB" sz="1600"/>
                <a:t>(PDP)</a:t>
              </a:r>
            </a:p>
          </p:txBody>
        </p:sp>
      </p:grpSp>
      <p:sp>
        <p:nvSpPr>
          <p:cNvPr id="18" name="TextBox 68"/>
          <p:cNvSpPr txBox="1">
            <a:spLocks noChangeArrowheads="1"/>
          </p:cNvSpPr>
          <p:nvPr/>
        </p:nvSpPr>
        <p:spPr bwMode="auto">
          <a:xfrm>
            <a:off x="9766300" y="4003026"/>
            <a:ext cx="1311275"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sz="1100"/>
              <a:t>Information </a:t>
            </a:r>
            <a:br>
              <a:rPr lang="en-GB" sz="1100"/>
            </a:br>
            <a:r>
              <a:rPr lang="en-GB" sz="1100"/>
              <a:t>Question/Answer</a:t>
            </a:r>
          </a:p>
          <a:p>
            <a:pPr algn="ctr" eaLnBrk="1" hangingPunct="1"/>
            <a:endParaRPr lang="nl-BE" altLang="fr-FR" sz="1100" dirty="0"/>
          </a:p>
        </p:txBody>
      </p:sp>
      <p:cxnSp>
        <p:nvCxnSpPr>
          <p:cNvPr id="19" name="Elbow Connector 18"/>
          <p:cNvCxnSpPr>
            <a:stCxn id="16" idx="3"/>
          </p:cNvCxnSpPr>
          <p:nvPr/>
        </p:nvCxnSpPr>
        <p:spPr>
          <a:xfrm>
            <a:off x="9129630" y="4443146"/>
            <a:ext cx="1947945" cy="1032287"/>
          </a:xfrm>
          <a:prstGeom prst="bentConnector3">
            <a:avLst>
              <a:gd name="adj1" fmla="val 99551"/>
            </a:avLst>
          </a:prstGeom>
          <a:ln w="19050">
            <a:solidFill>
              <a:srgbClr val="9CB0B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20" name="Group 19"/>
          <p:cNvGrpSpPr/>
          <p:nvPr/>
        </p:nvGrpSpPr>
        <p:grpSpPr>
          <a:xfrm>
            <a:off x="10403320" y="5439136"/>
            <a:ext cx="1453320" cy="831850"/>
            <a:chOff x="3904932" y="3080012"/>
            <a:chExt cx="1453320" cy="831850"/>
          </a:xfrm>
        </p:grpSpPr>
        <p:pic>
          <p:nvPicPr>
            <p:cNvPr id="21" name="Picture 20"/>
            <p:cNvPicPr>
              <a:picLocks noChangeAspect="1"/>
            </p:cNvPicPr>
            <p:nvPr/>
          </p:nvPicPr>
          <p:blipFill>
            <a:blip r:embed="rId3">
              <a:duotone>
                <a:prstClr val="black"/>
                <a:srgbClr val="DFF2F0">
                  <a:tint val="45000"/>
                  <a:satMod val="400000"/>
                </a:srgbClr>
              </a:duotone>
            </a:blip>
            <a:stretch>
              <a:fillRect/>
            </a:stretch>
          </p:blipFill>
          <p:spPr>
            <a:xfrm>
              <a:off x="3904932" y="3090440"/>
              <a:ext cx="1453320" cy="816134"/>
            </a:xfrm>
            <a:prstGeom prst="rect">
              <a:avLst/>
            </a:prstGeom>
            <a:noFill/>
            <a:ln>
              <a:noFill/>
            </a:ln>
          </p:spPr>
        </p:pic>
        <p:sp>
          <p:nvSpPr>
            <p:cNvPr id="22" name="TextBox 61"/>
            <p:cNvSpPr txBox="1">
              <a:spLocks noChangeArrowheads="1"/>
            </p:cNvSpPr>
            <p:nvPr/>
          </p:nvSpPr>
          <p:spPr bwMode="auto">
            <a:xfrm>
              <a:off x="4000778" y="3080012"/>
              <a:ext cx="12271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600"/>
                <a:t>Policy</a:t>
              </a:r>
              <a:br>
                <a:rPr lang="en-GB" sz="1600"/>
              </a:br>
              <a:r>
                <a:rPr lang="en-GB" sz="1600"/>
                <a:t>Information</a:t>
              </a:r>
              <a:br>
                <a:rPr lang="en-GB" sz="1600"/>
              </a:br>
              <a:r>
                <a:rPr lang="en-GB" sz="1600"/>
                <a:t>(PIP)</a:t>
              </a:r>
            </a:p>
          </p:txBody>
        </p:sp>
      </p:grpSp>
      <p:cxnSp>
        <p:nvCxnSpPr>
          <p:cNvPr id="23" name="Straight Arrow Connector 22"/>
          <p:cNvCxnSpPr/>
          <p:nvPr/>
        </p:nvCxnSpPr>
        <p:spPr>
          <a:xfrm>
            <a:off x="8968284" y="4842236"/>
            <a:ext cx="0" cy="596900"/>
          </a:xfrm>
          <a:prstGeom prst="straightConnector1">
            <a:avLst/>
          </a:prstGeom>
          <a:ln w="19050">
            <a:solidFill>
              <a:srgbClr val="9CB0B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 name="TextBox 69"/>
          <p:cNvSpPr txBox="1">
            <a:spLocks noChangeArrowheads="1"/>
          </p:cNvSpPr>
          <p:nvPr/>
        </p:nvSpPr>
        <p:spPr bwMode="auto">
          <a:xfrm>
            <a:off x="7598348" y="4925242"/>
            <a:ext cx="143643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100"/>
              <a:t>Information </a:t>
            </a:r>
            <a:br>
              <a:rPr lang="en-GB" sz="1100"/>
            </a:br>
            <a:r>
              <a:rPr lang="en-GB" sz="1100"/>
              <a:t>Question/Answer</a:t>
            </a:r>
          </a:p>
        </p:txBody>
      </p:sp>
      <p:cxnSp>
        <p:nvCxnSpPr>
          <p:cNvPr id="25" name="Straight Arrow Connector 24"/>
          <p:cNvCxnSpPr/>
          <p:nvPr/>
        </p:nvCxnSpPr>
        <p:spPr>
          <a:xfrm flipV="1">
            <a:off x="9020083" y="3401115"/>
            <a:ext cx="1588" cy="590550"/>
          </a:xfrm>
          <a:prstGeom prst="straightConnector1">
            <a:avLst/>
          </a:prstGeom>
          <a:ln w="19050">
            <a:solidFill>
              <a:srgbClr val="9CB0B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7929471" y="3413815"/>
            <a:ext cx="0" cy="577850"/>
          </a:xfrm>
          <a:prstGeom prst="straightConnector1">
            <a:avLst/>
          </a:prstGeom>
          <a:ln w="19050">
            <a:solidFill>
              <a:srgbClr val="9CB0B1"/>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105"/>
          <p:cNvSpPr txBox="1">
            <a:spLocks noChangeArrowheads="1"/>
          </p:cNvSpPr>
          <p:nvPr/>
        </p:nvSpPr>
        <p:spPr bwMode="auto">
          <a:xfrm>
            <a:off x="6918862" y="3468036"/>
            <a:ext cx="13096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100"/>
              <a:t>Decision  </a:t>
            </a:r>
            <a:br>
              <a:rPr lang="en-GB" sz="1100"/>
            </a:br>
            <a:r>
              <a:rPr lang="en-GB" sz="1100"/>
              <a:t>request</a:t>
            </a:r>
          </a:p>
        </p:txBody>
      </p:sp>
      <p:sp>
        <p:nvSpPr>
          <p:cNvPr id="28" name="TextBox 106"/>
          <p:cNvSpPr txBox="1">
            <a:spLocks noChangeArrowheads="1"/>
          </p:cNvSpPr>
          <p:nvPr/>
        </p:nvSpPr>
        <p:spPr bwMode="auto">
          <a:xfrm>
            <a:off x="8675599" y="3455090"/>
            <a:ext cx="13112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100"/>
              <a:t>Decision  </a:t>
            </a:r>
            <a:br>
              <a:rPr lang="en-GB" sz="1100"/>
            </a:br>
            <a:r>
              <a:rPr lang="en-GB" sz="1100"/>
              <a:t>answer</a:t>
            </a:r>
          </a:p>
        </p:txBody>
      </p:sp>
      <p:cxnSp>
        <p:nvCxnSpPr>
          <p:cNvPr id="29" name="Elbow Connector 28"/>
          <p:cNvCxnSpPr>
            <a:endCxn id="9" idx="0"/>
          </p:cNvCxnSpPr>
          <p:nvPr/>
        </p:nvCxnSpPr>
        <p:spPr>
          <a:xfrm rot="10800000" flipV="1">
            <a:off x="5819757" y="4391797"/>
            <a:ext cx="1874838" cy="1083635"/>
          </a:xfrm>
          <a:prstGeom prst="bentConnector2">
            <a:avLst/>
          </a:prstGeom>
          <a:ln w="19050">
            <a:solidFill>
              <a:srgbClr val="9CB0B1"/>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68"/>
          <p:cNvSpPr txBox="1">
            <a:spLocks noChangeArrowheads="1"/>
          </p:cNvSpPr>
          <p:nvPr/>
        </p:nvSpPr>
        <p:spPr bwMode="auto">
          <a:xfrm>
            <a:off x="6183222" y="3965600"/>
            <a:ext cx="1311275"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sz="1100"/>
              <a:t>Fetch</a:t>
            </a:r>
          </a:p>
          <a:p>
            <a:pPr algn="ctr"/>
            <a:r>
              <a:rPr lang="en-GB" sz="1100"/>
              <a:t>Policies</a:t>
            </a:r>
          </a:p>
          <a:p>
            <a:pPr algn="ctr" eaLnBrk="1" hangingPunct="1"/>
            <a:endParaRPr lang="nl-BE" altLang="fr-FR" sz="1100" dirty="0"/>
          </a:p>
        </p:txBody>
      </p:sp>
      <p:sp>
        <p:nvSpPr>
          <p:cNvPr id="2" name="Slide Number Placeholder 1">
            <a:extLst>
              <a:ext uri="{FF2B5EF4-FFF2-40B4-BE49-F238E27FC236}">
                <a16:creationId xmlns:a16="http://schemas.microsoft.com/office/drawing/2014/main" id="{FFE1A084-D495-4546-8632-41BA75C313B2}"/>
              </a:ext>
            </a:extLst>
          </p:cNvPr>
          <p:cNvSpPr>
            <a:spLocks noGrp="1"/>
          </p:cNvSpPr>
          <p:nvPr>
            <p:ph type="sldNum" sz="quarter" idx="10"/>
          </p:nvPr>
        </p:nvSpPr>
        <p:spPr/>
        <p:txBody>
          <a:bodyPr/>
          <a:lstStyle/>
          <a:p>
            <a:pPr>
              <a:defRPr/>
            </a:pPr>
            <a:fld id="{84AEDDD6-2727-439E-A96F-E9FD4CA77376}" type="slidenum">
              <a:rPr lang="en-GB" smtClean="0"/>
              <a:pPr>
                <a:defRPr/>
              </a:pPr>
              <a:t>45</a:t>
            </a:fld>
            <a:endParaRPr lang="en-GB" dirty="0"/>
          </a:p>
        </p:txBody>
      </p:sp>
    </p:spTree>
    <p:extLst>
      <p:ext uri="{BB962C8B-B14F-4D97-AF65-F5344CB8AC3E}">
        <p14:creationId xmlns:p14="http://schemas.microsoft.com/office/powerpoint/2010/main" val="148286422"/>
      </p:ext>
    </p:extLst>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t>Policy Information Point (PIP)</a:t>
            </a:r>
          </a:p>
        </p:txBody>
      </p:sp>
      <p:sp>
        <p:nvSpPr>
          <p:cNvPr id="20483" name="Rectangle 3"/>
          <p:cNvSpPr>
            <a:spLocks noGrp="1" noChangeArrowheads="1"/>
          </p:cNvSpPr>
          <p:nvPr>
            <p:ph idx="1"/>
          </p:nvPr>
        </p:nvSpPr>
        <p:spPr/>
        <p:txBody>
          <a:bodyPr/>
          <a:lstStyle/>
          <a:p>
            <a:endParaRPr lang="en-GB" altLang="nl-BE" noProof="0" dirty="0">
              <a:sym typeface="Arial" panose="020B0604020202020204" pitchFamily="34" charset="0"/>
            </a:endParaRPr>
          </a:p>
          <a:p>
            <a:r>
              <a:rPr lang="en-GB"/>
              <a:t>P</a:t>
            </a:r>
            <a:r>
              <a:rPr lang="en-GB" noProof="0">
                <a:sym typeface="Arial" panose="020B0604020202020204" pitchFamily="34" charset="0"/>
              </a:rPr>
              <a:t>uts information at the disposal of the PDP in order to evaluate authorization policies (authentic sources with characteristics, relationships, mandates, etc.)</a:t>
            </a:r>
          </a:p>
        </p:txBody>
      </p:sp>
      <p:cxnSp>
        <p:nvCxnSpPr>
          <p:cNvPr id="57" name="Straight Connector 56"/>
          <p:cNvCxnSpPr/>
          <p:nvPr/>
        </p:nvCxnSpPr>
        <p:spPr>
          <a:xfrm flipH="1">
            <a:off x="7696793" y="4917526"/>
            <a:ext cx="0" cy="439738"/>
          </a:xfrm>
          <a:prstGeom prst="line">
            <a:avLst/>
          </a:prstGeom>
          <a:ln w="19050">
            <a:solidFill>
              <a:srgbClr val="9CB0B1"/>
            </a:solidFill>
            <a:tailEnd type="none"/>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flipH="1">
            <a:off x="5688605" y="4909592"/>
            <a:ext cx="0" cy="358775"/>
          </a:xfrm>
          <a:prstGeom prst="line">
            <a:avLst/>
          </a:prstGeom>
          <a:ln w="19050">
            <a:solidFill>
              <a:srgbClr val="9CB0B1"/>
            </a:solidFill>
            <a:tailEnd type="none"/>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p:nvPr/>
        </p:nvCxnSpPr>
        <p:spPr>
          <a:xfrm>
            <a:off x="5607643" y="3530051"/>
            <a:ext cx="0" cy="596900"/>
          </a:xfrm>
          <a:prstGeom prst="straightConnector1">
            <a:avLst/>
          </a:prstGeom>
          <a:ln w="19050">
            <a:solidFill>
              <a:srgbClr val="9CB0B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0494" name="TextBox 66"/>
          <p:cNvSpPr txBox="1">
            <a:spLocks noChangeArrowheads="1"/>
          </p:cNvSpPr>
          <p:nvPr/>
        </p:nvSpPr>
        <p:spPr bwMode="auto">
          <a:xfrm>
            <a:off x="5023446" y="5903367"/>
            <a:ext cx="1309687"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100"/>
              <a:t>Authentic source</a:t>
            </a:r>
          </a:p>
        </p:txBody>
      </p:sp>
      <p:sp>
        <p:nvSpPr>
          <p:cNvPr id="20495" name="TextBox 67"/>
          <p:cNvSpPr txBox="1">
            <a:spLocks noChangeArrowheads="1"/>
          </p:cNvSpPr>
          <p:nvPr/>
        </p:nvSpPr>
        <p:spPr bwMode="auto">
          <a:xfrm>
            <a:off x="7082433" y="5903367"/>
            <a:ext cx="1311275"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100"/>
              <a:t>Authentic source</a:t>
            </a:r>
          </a:p>
        </p:txBody>
      </p:sp>
      <p:sp>
        <p:nvSpPr>
          <p:cNvPr id="20497" name="TextBox 69"/>
          <p:cNvSpPr txBox="1">
            <a:spLocks noChangeArrowheads="1"/>
          </p:cNvSpPr>
          <p:nvPr/>
        </p:nvSpPr>
        <p:spPr bwMode="auto">
          <a:xfrm>
            <a:off x="4367808" y="3624264"/>
            <a:ext cx="13112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100"/>
              <a:t>Information </a:t>
            </a:r>
            <a:br>
              <a:rPr lang="en-GB" sz="1100"/>
            </a:br>
            <a:r>
              <a:rPr lang="en-GB" sz="1100"/>
              <a:t>Question/Answer</a:t>
            </a:r>
          </a:p>
        </p:txBody>
      </p:sp>
      <p:pic>
        <p:nvPicPr>
          <p:cNvPr id="20498" name="Picture 7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20518" y="5209629"/>
            <a:ext cx="1352550"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9" name="Picture 7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01221" y="5209629"/>
            <a:ext cx="1354137"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p:cNvPicPr>
            <a:picLocks noChangeAspect="1"/>
          </p:cNvPicPr>
          <p:nvPr/>
        </p:nvPicPr>
        <p:blipFill>
          <a:blip r:embed="rId3"/>
          <a:stretch>
            <a:fillRect/>
          </a:stretch>
        </p:blipFill>
        <p:spPr>
          <a:xfrm>
            <a:off x="609600" y="311025"/>
            <a:ext cx="466725" cy="409575"/>
          </a:xfrm>
          <a:prstGeom prst="rect">
            <a:avLst/>
          </a:prstGeom>
        </p:spPr>
      </p:pic>
      <p:grpSp>
        <p:nvGrpSpPr>
          <p:cNvPr id="7" name="Group 6"/>
          <p:cNvGrpSpPr/>
          <p:nvPr/>
        </p:nvGrpSpPr>
        <p:grpSpPr>
          <a:xfrm>
            <a:off x="5867901" y="3280071"/>
            <a:ext cx="2525807" cy="1626456"/>
            <a:chOff x="2837995" y="2272364"/>
            <a:chExt cx="2525807" cy="1626456"/>
          </a:xfrm>
        </p:grpSpPr>
        <p:cxnSp>
          <p:nvCxnSpPr>
            <p:cNvPr id="65" name="Elbow Connector 64"/>
            <p:cNvCxnSpPr/>
            <p:nvPr/>
          </p:nvCxnSpPr>
          <p:spPr>
            <a:xfrm>
              <a:off x="2837995" y="2272364"/>
              <a:ext cx="1800225" cy="768350"/>
            </a:xfrm>
            <a:prstGeom prst="bentConnector2">
              <a:avLst/>
            </a:prstGeom>
            <a:ln w="19050">
              <a:solidFill>
                <a:srgbClr val="9CB0B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 name="Group 3"/>
            <p:cNvGrpSpPr/>
            <p:nvPr/>
          </p:nvGrpSpPr>
          <p:grpSpPr>
            <a:xfrm>
              <a:off x="3910482" y="3040714"/>
              <a:ext cx="1453320" cy="858106"/>
              <a:chOff x="3887406" y="3080012"/>
              <a:chExt cx="1453320" cy="858106"/>
            </a:xfrm>
          </p:grpSpPr>
          <p:pic>
            <p:nvPicPr>
              <p:cNvPr id="23" name="Picture 22"/>
              <p:cNvPicPr>
                <a:picLocks noChangeAspect="1"/>
              </p:cNvPicPr>
              <p:nvPr/>
            </p:nvPicPr>
            <p:blipFill>
              <a:blip r:embed="rId4">
                <a:duotone>
                  <a:prstClr val="black"/>
                  <a:srgbClr val="DFF2F0">
                    <a:tint val="45000"/>
                    <a:satMod val="400000"/>
                  </a:srgbClr>
                </a:duotone>
              </a:blip>
              <a:stretch>
                <a:fillRect/>
              </a:stretch>
            </p:blipFill>
            <p:spPr>
              <a:xfrm>
                <a:off x="3887406" y="3121984"/>
                <a:ext cx="1453320" cy="816134"/>
              </a:xfrm>
              <a:prstGeom prst="rect">
                <a:avLst/>
              </a:prstGeom>
              <a:noFill/>
              <a:ln>
                <a:noFill/>
              </a:ln>
            </p:spPr>
          </p:pic>
          <p:sp>
            <p:nvSpPr>
              <p:cNvPr id="20489" name="TextBox 61"/>
              <p:cNvSpPr txBox="1">
                <a:spLocks noChangeArrowheads="1"/>
              </p:cNvSpPr>
              <p:nvPr/>
            </p:nvSpPr>
            <p:spPr bwMode="auto">
              <a:xfrm>
                <a:off x="4000778" y="3080012"/>
                <a:ext cx="12271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600"/>
                  <a:t>Policy</a:t>
                </a:r>
                <a:br>
                  <a:rPr lang="en-GB" sz="1600"/>
                </a:br>
                <a:r>
                  <a:rPr lang="en-GB" sz="1600"/>
                  <a:t>Information</a:t>
                </a:r>
                <a:br>
                  <a:rPr lang="en-GB" sz="1600"/>
                </a:br>
                <a:r>
                  <a:rPr lang="en-GB" sz="1600"/>
                  <a:t>(PIP)</a:t>
                </a:r>
              </a:p>
            </p:txBody>
          </p:sp>
        </p:grpSp>
      </p:grpSp>
      <p:grpSp>
        <p:nvGrpSpPr>
          <p:cNvPr id="6" name="Group 5"/>
          <p:cNvGrpSpPr/>
          <p:nvPr/>
        </p:nvGrpSpPr>
        <p:grpSpPr>
          <a:xfrm>
            <a:off x="4924166" y="4067453"/>
            <a:ext cx="1453320" cy="862013"/>
            <a:chOff x="2434187" y="4669773"/>
            <a:chExt cx="1453320" cy="862013"/>
          </a:xfrm>
        </p:grpSpPr>
        <p:pic>
          <p:nvPicPr>
            <p:cNvPr id="22" name="Picture 21"/>
            <p:cNvPicPr>
              <a:picLocks noChangeAspect="1"/>
            </p:cNvPicPr>
            <p:nvPr/>
          </p:nvPicPr>
          <p:blipFill>
            <a:blip r:embed="rId4">
              <a:duotone>
                <a:prstClr val="black"/>
                <a:srgbClr val="DFF2F0">
                  <a:tint val="45000"/>
                  <a:satMod val="400000"/>
                </a:srgbClr>
              </a:duotone>
            </a:blip>
            <a:stretch>
              <a:fillRect/>
            </a:stretch>
          </p:blipFill>
          <p:spPr>
            <a:xfrm>
              <a:off x="2434187" y="4715652"/>
              <a:ext cx="1453320" cy="816134"/>
            </a:xfrm>
            <a:prstGeom prst="rect">
              <a:avLst/>
            </a:prstGeom>
            <a:noFill/>
            <a:ln>
              <a:noFill/>
            </a:ln>
          </p:spPr>
        </p:pic>
        <p:sp>
          <p:nvSpPr>
            <p:cNvPr id="20491" name="TextBox 63"/>
            <p:cNvSpPr txBox="1">
              <a:spLocks noChangeArrowheads="1"/>
            </p:cNvSpPr>
            <p:nvPr/>
          </p:nvSpPr>
          <p:spPr bwMode="auto">
            <a:xfrm>
              <a:off x="2555216" y="4669773"/>
              <a:ext cx="121126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600"/>
                <a:t>Policy</a:t>
              </a:r>
              <a:br>
                <a:rPr lang="en-GB" sz="1600"/>
              </a:br>
              <a:r>
                <a:rPr lang="en-GB" sz="1600"/>
                <a:t>Information</a:t>
              </a:r>
              <a:br>
                <a:rPr lang="en-GB" sz="1600"/>
              </a:br>
              <a:r>
                <a:rPr lang="en-GB" sz="1600"/>
                <a:t>(PIP)</a:t>
              </a:r>
            </a:p>
          </p:txBody>
        </p:sp>
      </p:grpSp>
      <p:grpSp>
        <p:nvGrpSpPr>
          <p:cNvPr id="2" name="Group 1"/>
          <p:cNvGrpSpPr/>
          <p:nvPr/>
        </p:nvGrpSpPr>
        <p:grpSpPr>
          <a:xfrm>
            <a:off x="4440830" y="2693818"/>
            <a:ext cx="1453320" cy="830263"/>
            <a:chOff x="738445" y="3264417"/>
            <a:chExt cx="1453320" cy="830263"/>
          </a:xfrm>
        </p:grpSpPr>
        <p:pic>
          <p:nvPicPr>
            <p:cNvPr id="24" name="Picture 23"/>
            <p:cNvPicPr>
              <a:picLocks noChangeAspect="1"/>
            </p:cNvPicPr>
            <p:nvPr/>
          </p:nvPicPr>
          <p:blipFill>
            <a:blip r:embed="rId4">
              <a:duotone>
                <a:prstClr val="black"/>
                <a:srgbClr val="DFF2F0">
                  <a:tint val="45000"/>
                  <a:satMod val="400000"/>
                </a:srgbClr>
              </a:duotone>
            </a:blip>
            <a:stretch>
              <a:fillRect/>
            </a:stretch>
          </p:blipFill>
          <p:spPr>
            <a:xfrm>
              <a:off x="738445" y="3278546"/>
              <a:ext cx="1453320" cy="816134"/>
            </a:xfrm>
            <a:prstGeom prst="rect">
              <a:avLst/>
            </a:prstGeom>
            <a:noFill/>
            <a:ln>
              <a:noFill/>
            </a:ln>
          </p:spPr>
        </p:pic>
        <p:sp>
          <p:nvSpPr>
            <p:cNvPr id="20487" name="TextBox 59"/>
            <p:cNvSpPr txBox="1">
              <a:spLocks noChangeArrowheads="1"/>
            </p:cNvSpPr>
            <p:nvPr/>
          </p:nvSpPr>
          <p:spPr bwMode="auto">
            <a:xfrm>
              <a:off x="996944" y="3264417"/>
              <a:ext cx="9683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600"/>
                <a:t>Policy</a:t>
              </a:r>
              <a:br>
                <a:rPr lang="en-GB" sz="1600"/>
              </a:br>
              <a:r>
                <a:rPr lang="en-GB" sz="1600"/>
                <a:t>Decision</a:t>
              </a:r>
              <a:br>
                <a:rPr lang="en-GB" sz="1600"/>
              </a:br>
              <a:r>
                <a:rPr lang="en-GB" sz="1600"/>
                <a:t>(PDP)</a:t>
              </a:r>
            </a:p>
          </p:txBody>
        </p:sp>
      </p:grpSp>
      <p:sp>
        <p:nvSpPr>
          <p:cNvPr id="30" name="TextBox 69"/>
          <p:cNvSpPr txBox="1">
            <a:spLocks noChangeArrowheads="1"/>
          </p:cNvSpPr>
          <p:nvPr/>
        </p:nvSpPr>
        <p:spPr bwMode="auto">
          <a:xfrm>
            <a:off x="6377486" y="2791120"/>
            <a:ext cx="13112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100"/>
              <a:t>Information </a:t>
            </a:r>
            <a:br>
              <a:rPr lang="en-GB" sz="1100"/>
            </a:br>
            <a:r>
              <a:rPr lang="en-GB" sz="1100"/>
              <a:t>Question/Answer</a:t>
            </a:r>
          </a:p>
        </p:txBody>
      </p:sp>
      <p:sp>
        <p:nvSpPr>
          <p:cNvPr id="8" name="Slide Number Placeholder 7">
            <a:extLst>
              <a:ext uri="{FF2B5EF4-FFF2-40B4-BE49-F238E27FC236}">
                <a16:creationId xmlns:a16="http://schemas.microsoft.com/office/drawing/2014/main" id="{AA2C3722-2597-4A13-8AA0-A500D7B0AF55}"/>
              </a:ext>
            </a:extLst>
          </p:cNvPr>
          <p:cNvSpPr>
            <a:spLocks noGrp="1"/>
          </p:cNvSpPr>
          <p:nvPr>
            <p:ph type="sldNum" sz="quarter" idx="10"/>
          </p:nvPr>
        </p:nvSpPr>
        <p:spPr/>
        <p:txBody>
          <a:bodyPr/>
          <a:lstStyle/>
          <a:p>
            <a:pPr>
              <a:defRPr/>
            </a:pPr>
            <a:fld id="{84AEDDD6-2727-439E-A96F-E9FD4CA77376}" type="slidenum">
              <a:rPr lang="en-GB" smtClean="0"/>
              <a:pPr>
                <a:defRPr/>
              </a:pPr>
              <a:t>46</a:t>
            </a:fld>
            <a:endParaRPr lang="en-GB" dirty="0"/>
          </a:p>
        </p:txBody>
      </p:sp>
    </p:spTree>
    <p:extLst>
      <p:ext uri="{BB962C8B-B14F-4D97-AF65-F5344CB8AC3E}">
        <p14:creationId xmlns:p14="http://schemas.microsoft.com/office/powerpoint/2010/main" val="1601834662"/>
      </p:ext>
    </p:extLst>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4721228" y="1536480"/>
            <a:ext cx="2836863" cy="4268787"/>
          </a:xfrm>
          <a:prstGeom prst="rect">
            <a:avLst/>
          </a:prstGeom>
          <a:noFill/>
          <a:ln w="23813" cap="rnd">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07" name="Rectangle 3"/>
          <p:cNvSpPr>
            <a:spLocks noChangeArrowheads="1"/>
          </p:cNvSpPr>
          <p:nvPr/>
        </p:nvSpPr>
        <p:spPr bwMode="auto">
          <a:xfrm>
            <a:off x="6688138" y="2150842"/>
            <a:ext cx="838200" cy="352266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08" name="Rectangle 4"/>
          <p:cNvSpPr>
            <a:spLocks noChangeArrowheads="1"/>
          </p:cNvSpPr>
          <p:nvPr/>
        </p:nvSpPr>
        <p:spPr bwMode="auto">
          <a:xfrm>
            <a:off x="6623050" y="2085752"/>
            <a:ext cx="838200" cy="3522662"/>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09" name="Rectangle 5"/>
          <p:cNvSpPr>
            <a:spLocks noChangeArrowheads="1"/>
          </p:cNvSpPr>
          <p:nvPr/>
        </p:nvSpPr>
        <p:spPr bwMode="auto">
          <a:xfrm>
            <a:off x="6700841" y="2125439"/>
            <a:ext cx="665247"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b="1">
                <a:solidFill>
                  <a:srgbClr val="000000"/>
                </a:solidFill>
                <a:sym typeface="Arial" panose="020B0604020202020204" pitchFamily="34" charset="0"/>
              </a:rPr>
              <a:t>APPLICATIONS</a:t>
            </a:r>
          </a:p>
        </p:txBody>
      </p:sp>
      <p:sp>
        <p:nvSpPr>
          <p:cNvPr id="21510" name="Rectangle 6"/>
          <p:cNvSpPr>
            <a:spLocks noChangeArrowheads="1"/>
          </p:cNvSpPr>
          <p:nvPr/>
        </p:nvSpPr>
        <p:spPr bwMode="auto">
          <a:xfrm>
            <a:off x="4849816" y="2144489"/>
            <a:ext cx="1603375" cy="939800"/>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11" name="Rectangle 7"/>
          <p:cNvSpPr>
            <a:spLocks noChangeArrowheads="1"/>
          </p:cNvSpPr>
          <p:nvPr/>
        </p:nvSpPr>
        <p:spPr bwMode="auto">
          <a:xfrm>
            <a:off x="4786316" y="2079405"/>
            <a:ext cx="1603375" cy="941387"/>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12" name="Rectangle 8"/>
          <p:cNvSpPr>
            <a:spLocks noChangeArrowheads="1"/>
          </p:cNvSpPr>
          <p:nvPr/>
        </p:nvSpPr>
        <p:spPr bwMode="auto">
          <a:xfrm>
            <a:off x="5591178" y="2300064"/>
            <a:ext cx="709613" cy="628650"/>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13" name="Rectangle 9"/>
          <p:cNvSpPr>
            <a:spLocks noChangeArrowheads="1"/>
          </p:cNvSpPr>
          <p:nvPr/>
        </p:nvSpPr>
        <p:spPr bwMode="auto">
          <a:xfrm>
            <a:off x="5527678" y="2236567"/>
            <a:ext cx="708025" cy="627063"/>
          </a:xfrm>
          <a:prstGeom prst="rect">
            <a:avLst/>
          </a:prstGeom>
          <a:solidFill>
            <a:srgbClr val="FFCC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14" name="Rectangle 10"/>
          <p:cNvSpPr>
            <a:spLocks noChangeArrowheads="1"/>
          </p:cNvSpPr>
          <p:nvPr/>
        </p:nvSpPr>
        <p:spPr bwMode="auto">
          <a:xfrm>
            <a:off x="5583241" y="2279427"/>
            <a:ext cx="583493"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b="1">
                <a:solidFill>
                  <a:srgbClr val="000000"/>
                </a:solidFill>
                <a:sym typeface="Arial" panose="020B0604020202020204" pitchFamily="34" charset="0"/>
              </a:rPr>
              <a:t>Authorisation</a:t>
            </a:r>
          </a:p>
        </p:txBody>
      </p:sp>
      <p:sp>
        <p:nvSpPr>
          <p:cNvPr id="21515" name="Rectangle 11"/>
          <p:cNvSpPr>
            <a:spLocks noChangeArrowheads="1"/>
          </p:cNvSpPr>
          <p:nvPr/>
        </p:nvSpPr>
        <p:spPr bwMode="auto">
          <a:xfrm>
            <a:off x="4946650" y="2300064"/>
            <a:ext cx="439738" cy="628650"/>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16" name="Rectangle 12"/>
          <p:cNvSpPr>
            <a:spLocks noChangeArrowheads="1"/>
          </p:cNvSpPr>
          <p:nvPr/>
        </p:nvSpPr>
        <p:spPr bwMode="auto">
          <a:xfrm>
            <a:off x="4881566" y="2236567"/>
            <a:ext cx="439737" cy="627063"/>
          </a:xfrm>
          <a:prstGeom prst="rect">
            <a:avLst/>
          </a:prstGeom>
          <a:solidFill>
            <a:srgbClr val="FFCC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17" name="Rectangle 13"/>
          <p:cNvSpPr>
            <a:spLocks noChangeArrowheads="1"/>
          </p:cNvSpPr>
          <p:nvPr/>
        </p:nvSpPr>
        <p:spPr bwMode="auto">
          <a:xfrm>
            <a:off x="4927603" y="2279427"/>
            <a:ext cx="307777"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b="1">
                <a:solidFill>
                  <a:srgbClr val="000000"/>
                </a:solidFill>
                <a:sym typeface="Arial" panose="020B0604020202020204" pitchFamily="34" charset="0"/>
              </a:rPr>
              <a:t>Authen</a:t>
            </a:r>
          </a:p>
        </p:txBody>
      </p:sp>
      <p:sp>
        <p:nvSpPr>
          <p:cNvPr id="21518" name="Rectangle 14"/>
          <p:cNvSpPr>
            <a:spLocks noChangeArrowheads="1"/>
          </p:cNvSpPr>
          <p:nvPr/>
        </p:nvSpPr>
        <p:spPr bwMode="auto">
          <a:xfrm>
            <a:off x="5241925" y="2279427"/>
            <a:ext cx="30458"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b="1">
                <a:solidFill>
                  <a:srgbClr val="000000"/>
                </a:solidFill>
                <a:sym typeface="Arial" panose="020B0604020202020204" pitchFamily="34" charset="0"/>
              </a:rPr>
              <a:t>-</a:t>
            </a:r>
          </a:p>
        </p:txBody>
      </p:sp>
      <p:sp>
        <p:nvSpPr>
          <p:cNvPr id="21519" name="Rectangle 15"/>
          <p:cNvSpPr>
            <a:spLocks noChangeArrowheads="1"/>
          </p:cNvSpPr>
          <p:nvPr/>
        </p:nvSpPr>
        <p:spPr bwMode="auto">
          <a:xfrm>
            <a:off x="4943478" y="2390552"/>
            <a:ext cx="320601"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b="1">
                <a:solidFill>
                  <a:srgbClr val="000000"/>
                </a:solidFill>
                <a:sym typeface="Arial" panose="020B0604020202020204" pitchFamily="34" charset="0"/>
              </a:rPr>
              <a:t>tication</a:t>
            </a:r>
          </a:p>
        </p:txBody>
      </p:sp>
      <p:sp>
        <p:nvSpPr>
          <p:cNvPr id="21520" name="Line 16"/>
          <p:cNvSpPr>
            <a:spLocks noChangeShapeType="1"/>
          </p:cNvSpPr>
          <p:nvPr/>
        </p:nvSpPr>
        <p:spPr bwMode="auto">
          <a:xfrm>
            <a:off x="5321300" y="2549305"/>
            <a:ext cx="90488" cy="1587"/>
          </a:xfrm>
          <a:prstGeom prst="line">
            <a:avLst/>
          </a:prstGeom>
          <a:noFill/>
          <a:ln w="14288"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1521" name="Freeform 17"/>
          <p:cNvSpPr>
            <a:spLocks/>
          </p:cNvSpPr>
          <p:nvPr/>
        </p:nvSpPr>
        <p:spPr bwMode="auto">
          <a:xfrm>
            <a:off x="5400675" y="2506442"/>
            <a:ext cx="127000" cy="85725"/>
          </a:xfrm>
          <a:custGeom>
            <a:avLst/>
            <a:gdLst>
              <a:gd name="T0" fmla="*/ 0 w 80"/>
              <a:gd name="T1" fmla="*/ 0 h 54"/>
              <a:gd name="T2" fmla="*/ 2147483646 w 80"/>
              <a:gd name="T3" fmla="*/ 2147483646 h 54"/>
              <a:gd name="T4" fmla="*/ 0 w 80"/>
              <a:gd name="T5" fmla="*/ 2147483646 h 54"/>
              <a:gd name="T6" fmla="*/ 0 w 80"/>
              <a:gd name="T7" fmla="*/ 0 h 5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 h="54">
                <a:moveTo>
                  <a:pt x="0" y="0"/>
                </a:moveTo>
                <a:lnTo>
                  <a:pt x="80" y="27"/>
                </a:lnTo>
                <a:lnTo>
                  <a:pt x="0" y="5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522" name="Rectangle 18"/>
          <p:cNvSpPr>
            <a:spLocks noChangeArrowheads="1"/>
          </p:cNvSpPr>
          <p:nvPr/>
        </p:nvSpPr>
        <p:spPr bwMode="auto">
          <a:xfrm>
            <a:off x="5684841" y="2457230"/>
            <a:ext cx="439737" cy="3143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23" name="Rectangle 19"/>
          <p:cNvSpPr>
            <a:spLocks noChangeArrowheads="1"/>
          </p:cNvSpPr>
          <p:nvPr/>
        </p:nvSpPr>
        <p:spPr bwMode="auto">
          <a:xfrm>
            <a:off x="5621338" y="2392142"/>
            <a:ext cx="438150" cy="31432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24" name="Rectangle 20"/>
          <p:cNvSpPr>
            <a:spLocks noChangeArrowheads="1"/>
          </p:cNvSpPr>
          <p:nvPr/>
        </p:nvSpPr>
        <p:spPr bwMode="auto">
          <a:xfrm>
            <a:off x="5745163" y="2408014"/>
            <a:ext cx="177934"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PEP</a:t>
            </a:r>
          </a:p>
        </p:txBody>
      </p:sp>
      <p:sp>
        <p:nvSpPr>
          <p:cNvPr id="21525" name="Rectangle 21"/>
          <p:cNvSpPr>
            <a:spLocks noChangeArrowheads="1"/>
          </p:cNvSpPr>
          <p:nvPr/>
        </p:nvSpPr>
        <p:spPr bwMode="auto">
          <a:xfrm>
            <a:off x="5772150" y="2527077"/>
            <a:ext cx="147638"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Role </a:t>
            </a:r>
          </a:p>
        </p:txBody>
      </p:sp>
      <p:sp>
        <p:nvSpPr>
          <p:cNvPr id="21526" name="Rectangle 22"/>
          <p:cNvSpPr>
            <a:spLocks noChangeArrowheads="1"/>
          </p:cNvSpPr>
          <p:nvPr/>
        </p:nvSpPr>
        <p:spPr bwMode="auto">
          <a:xfrm>
            <a:off x="5719766" y="2603277"/>
            <a:ext cx="212725"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Mapper</a:t>
            </a:r>
          </a:p>
        </p:txBody>
      </p:sp>
      <p:sp>
        <p:nvSpPr>
          <p:cNvPr id="21527" name="Line 23"/>
          <p:cNvSpPr>
            <a:spLocks noChangeShapeType="1"/>
          </p:cNvSpPr>
          <p:nvPr/>
        </p:nvSpPr>
        <p:spPr bwMode="auto">
          <a:xfrm>
            <a:off x="6235703" y="2549305"/>
            <a:ext cx="295275" cy="1587"/>
          </a:xfrm>
          <a:prstGeom prst="line">
            <a:avLst/>
          </a:prstGeom>
          <a:noFill/>
          <a:ln w="14288"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1528" name="Freeform 24"/>
          <p:cNvSpPr>
            <a:spLocks/>
          </p:cNvSpPr>
          <p:nvPr/>
        </p:nvSpPr>
        <p:spPr bwMode="auto">
          <a:xfrm>
            <a:off x="6519863" y="2506442"/>
            <a:ext cx="127000" cy="85725"/>
          </a:xfrm>
          <a:custGeom>
            <a:avLst/>
            <a:gdLst>
              <a:gd name="T0" fmla="*/ 0 w 80"/>
              <a:gd name="T1" fmla="*/ 0 h 54"/>
              <a:gd name="T2" fmla="*/ 2147483646 w 80"/>
              <a:gd name="T3" fmla="*/ 2147483646 h 54"/>
              <a:gd name="T4" fmla="*/ 0 w 80"/>
              <a:gd name="T5" fmla="*/ 2147483646 h 54"/>
              <a:gd name="T6" fmla="*/ 0 w 80"/>
              <a:gd name="T7" fmla="*/ 0 h 5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 h="54">
                <a:moveTo>
                  <a:pt x="0" y="0"/>
                </a:moveTo>
                <a:lnTo>
                  <a:pt x="80" y="27"/>
                </a:lnTo>
                <a:lnTo>
                  <a:pt x="0" y="5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529" name="Freeform 25"/>
          <p:cNvSpPr>
            <a:spLocks/>
          </p:cNvSpPr>
          <p:nvPr/>
        </p:nvSpPr>
        <p:spPr bwMode="auto">
          <a:xfrm>
            <a:off x="4965703" y="1858739"/>
            <a:ext cx="136525" cy="260350"/>
          </a:xfrm>
          <a:custGeom>
            <a:avLst/>
            <a:gdLst>
              <a:gd name="T0" fmla="*/ 0 w 86"/>
              <a:gd name="T1" fmla="*/ 0 h 164"/>
              <a:gd name="T2" fmla="*/ 0 w 86"/>
              <a:gd name="T3" fmla="*/ 2147483646 h 164"/>
              <a:gd name="T4" fmla="*/ 2147483646 w 86"/>
              <a:gd name="T5" fmla="*/ 2147483646 h 164"/>
              <a:gd name="T6" fmla="*/ 2147483646 w 86"/>
              <a:gd name="T7" fmla="*/ 2147483646 h 16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6" h="164">
                <a:moveTo>
                  <a:pt x="0" y="0"/>
                </a:moveTo>
                <a:lnTo>
                  <a:pt x="0" y="77"/>
                </a:lnTo>
                <a:lnTo>
                  <a:pt x="86" y="77"/>
                </a:lnTo>
                <a:lnTo>
                  <a:pt x="86" y="164"/>
                </a:lnTo>
              </a:path>
            </a:pathLst>
          </a:custGeom>
          <a:noFill/>
          <a:ln w="1428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530" name="Freeform 26"/>
          <p:cNvSpPr>
            <a:spLocks/>
          </p:cNvSpPr>
          <p:nvPr/>
        </p:nvSpPr>
        <p:spPr bwMode="auto">
          <a:xfrm>
            <a:off x="5059366" y="2107980"/>
            <a:ext cx="85725" cy="128587"/>
          </a:xfrm>
          <a:custGeom>
            <a:avLst/>
            <a:gdLst>
              <a:gd name="T0" fmla="*/ 2147483646 w 54"/>
              <a:gd name="T1" fmla="*/ 0 h 81"/>
              <a:gd name="T2" fmla="*/ 2147483646 w 54"/>
              <a:gd name="T3" fmla="*/ 2147483646 h 81"/>
              <a:gd name="T4" fmla="*/ 0 w 54"/>
              <a:gd name="T5" fmla="*/ 0 h 81"/>
              <a:gd name="T6" fmla="*/ 2147483646 w 54"/>
              <a:gd name="T7" fmla="*/ 0 h 8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4" h="81">
                <a:moveTo>
                  <a:pt x="54" y="0"/>
                </a:moveTo>
                <a:lnTo>
                  <a:pt x="27" y="81"/>
                </a:lnTo>
                <a:lnTo>
                  <a:pt x="0" y="0"/>
                </a:lnTo>
                <a:lnTo>
                  <a:pt x="5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531" name="Freeform 27"/>
          <p:cNvSpPr>
            <a:spLocks/>
          </p:cNvSpPr>
          <p:nvPr/>
        </p:nvSpPr>
        <p:spPr bwMode="auto">
          <a:xfrm>
            <a:off x="4824413" y="1787305"/>
            <a:ext cx="381000" cy="47625"/>
          </a:xfrm>
          <a:custGeom>
            <a:avLst/>
            <a:gdLst>
              <a:gd name="T0" fmla="*/ 0 w 240"/>
              <a:gd name="T1" fmla="*/ 2147483646 h 30"/>
              <a:gd name="T2" fmla="*/ 2147483646 w 240"/>
              <a:gd name="T3" fmla="*/ 0 h 30"/>
              <a:gd name="T4" fmla="*/ 2147483646 w 240"/>
              <a:gd name="T5" fmla="*/ 0 h 30"/>
              <a:gd name="T6" fmla="*/ 2147483646 w 240"/>
              <a:gd name="T7" fmla="*/ 2147483646 h 30"/>
              <a:gd name="T8" fmla="*/ 0 w 240"/>
              <a:gd name="T9" fmla="*/ 2147483646 h 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0" h="30">
                <a:moveTo>
                  <a:pt x="0" y="30"/>
                </a:moveTo>
                <a:lnTo>
                  <a:pt x="60" y="0"/>
                </a:lnTo>
                <a:lnTo>
                  <a:pt x="240" y="0"/>
                </a:lnTo>
                <a:lnTo>
                  <a:pt x="180" y="30"/>
                </a:lnTo>
                <a:lnTo>
                  <a:pt x="0" y="30"/>
                </a:lnTo>
                <a:close/>
              </a:path>
            </a:pathLst>
          </a:custGeom>
          <a:solidFill>
            <a:srgbClr val="9A9A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532" name="Freeform 28"/>
          <p:cNvSpPr>
            <a:spLocks/>
          </p:cNvSpPr>
          <p:nvPr/>
        </p:nvSpPr>
        <p:spPr bwMode="auto">
          <a:xfrm>
            <a:off x="4824413" y="1787305"/>
            <a:ext cx="381000" cy="47625"/>
          </a:xfrm>
          <a:custGeom>
            <a:avLst/>
            <a:gdLst>
              <a:gd name="T0" fmla="*/ 0 w 240"/>
              <a:gd name="T1" fmla="*/ 2147483646 h 30"/>
              <a:gd name="T2" fmla="*/ 2147483646 w 240"/>
              <a:gd name="T3" fmla="*/ 0 h 30"/>
              <a:gd name="T4" fmla="*/ 2147483646 w 240"/>
              <a:gd name="T5" fmla="*/ 0 h 30"/>
              <a:gd name="T6" fmla="*/ 2147483646 w 240"/>
              <a:gd name="T7" fmla="*/ 2147483646 h 30"/>
              <a:gd name="T8" fmla="*/ 0 w 240"/>
              <a:gd name="T9" fmla="*/ 2147483646 h 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0" h="30">
                <a:moveTo>
                  <a:pt x="0" y="30"/>
                </a:moveTo>
                <a:lnTo>
                  <a:pt x="60" y="0"/>
                </a:lnTo>
                <a:lnTo>
                  <a:pt x="240" y="0"/>
                </a:lnTo>
                <a:lnTo>
                  <a:pt x="180" y="30"/>
                </a:lnTo>
                <a:lnTo>
                  <a:pt x="0" y="30"/>
                </a:lnTo>
                <a:close/>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533" name="Freeform 29"/>
          <p:cNvSpPr>
            <a:spLocks/>
          </p:cNvSpPr>
          <p:nvPr/>
        </p:nvSpPr>
        <p:spPr bwMode="auto">
          <a:xfrm>
            <a:off x="5110163" y="1787305"/>
            <a:ext cx="95250" cy="71437"/>
          </a:xfrm>
          <a:custGeom>
            <a:avLst/>
            <a:gdLst>
              <a:gd name="T0" fmla="*/ 0 w 60"/>
              <a:gd name="T1" fmla="*/ 2147483646 h 45"/>
              <a:gd name="T2" fmla="*/ 2147483646 w 60"/>
              <a:gd name="T3" fmla="*/ 2147483646 h 45"/>
              <a:gd name="T4" fmla="*/ 2147483646 w 60"/>
              <a:gd name="T5" fmla="*/ 0 h 45"/>
              <a:gd name="T6" fmla="*/ 0 w 60"/>
              <a:gd name="T7" fmla="*/ 2147483646 h 45"/>
              <a:gd name="T8" fmla="*/ 0 w 60"/>
              <a:gd name="T9" fmla="*/ 2147483646 h 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45">
                <a:moveTo>
                  <a:pt x="0" y="45"/>
                </a:moveTo>
                <a:lnTo>
                  <a:pt x="60" y="15"/>
                </a:lnTo>
                <a:lnTo>
                  <a:pt x="60" y="0"/>
                </a:lnTo>
                <a:lnTo>
                  <a:pt x="0" y="30"/>
                </a:lnTo>
                <a:lnTo>
                  <a:pt x="0" y="45"/>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534" name="Freeform 30"/>
          <p:cNvSpPr>
            <a:spLocks/>
          </p:cNvSpPr>
          <p:nvPr/>
        </p:nvSpPr>
        <p:spPr bwMode="auto">
          <a:xfrm>
            <a:off x="5110163" y="1787305"/>
            <a:ext cx="95250" cy="71437"/>
          </a:xfrm>
          <a:custGeom>
            <a:avLst/>
            <a:gdLst>
              <a:gd name="T0" fmla="*/ 0 w 60"/>
              <a:gd name="T1" fmla="*/ 2147483646 h 45"/>
              <a:gd name="T2" fmla="*/ 2147483646 w 60"/>
              <a:gd name="T3" fmla="*/ 2147483646 h 45"/>
              <a:gd name="T4" fmla="*/ 2147483646 w 60"/>
              <a:gd name="T5" fmla="*/ 0 h 45"/>
              <a:gd name="T6" fmla="*/ 0 w 60"/>
              <a:gd name="T7" fmla="*/ 2147483646 h 45"/>
              <a:gd name="T8" fmla="*/ 0 w 60"/>
              <a:gd name="T9" fmla="*/ 2147483646 h 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45">
                <a:moveTo>
                  <a:pt x="0" y="45"/>
                </a:moveTo>
                <a:lnTo>
                  <a:pt x="60" y="15"/>
                </a:lnTo>
                <a:lnTo>
                  <a:pt x="60" y="0"/>
                </a:lnTo>
                <a:lnTo>
                  <a:pt x="0" y="30"/>
                </a:lnTo>
                <a:lnTo>
                  <a:pt x="0" y="45"/>
                </a:lnTo>
                <a:close/>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535" name="Freeform 31"/>
          <p:cNvSpPr>
            <a:spLocks/>
          </p:cNvSpPr>
          <p:nvPr/>
        </p:nvSpPr>
        <p:spPr bwMode="auto">
          <a:xfrm>
            <a:off x="4924425" y="1620617"/>
            <a:ext cx="355600" cy="155575"/>
          </a:xfrm>
          <a:custGeom>
            <a:avLst/>
            <a:gdLst>
              <a:gd name="T0" fmla="*/ 0 w 224"/>
              <a:gd name="T1" fmla="*/ 2147483646 h 98"/>
              <a:gd name="T2" fmla="*/ 2147483646 w 224"/>
              <a:gd name="T3" fmla="*/ 0 h 98"/>
              <a:gd name="T4" fmla="*/ 2147483646 w 224"/>
              <a:gd name="T5" fmla="*/ 0 h 98"/>
              <a:gd name="T6" fmla="*/ 2147483646 w 224"/>
              <a:gd name="T7" fmla="*/ 2147483646 h 98"/>
              <a:gd name="T8" fmla="*/ 0 w 224"/>
              <a:gd name="T9" fmla="*/ 2147483646 h 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 h="98">
                <a:moveTo>
                  <a:pt x="0" y="98"/>
                </a:moveTo>
                <a:lnTo>
                  <a:pt x="48" y="0"/>
                </a:lnTo>
                <a:lnTo>
                  <a:pt x="224" y="0"/>
                </a:lnTo>
                <a:lnTo>
                  <a:pt x="176" y="98"/>
                </a:lnTo>
                <a:lnTo>
                  <a:pt x="0" y="98"/>
                </a:lnTo>
                <a:close/>
              </a:path>
            </a:pathLst>
          </a:custGeom>
          <a:solidFill>
            <a:srgbClr val="9A9A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536" name="Freeform 32"/>
          <p:cNvSpPr>
            <a:spLocks/>
          </p:cNvSpPr>
          <p:nvPr/>
        </p:nvSpPr>
        <p:spPr bwMode="auto">
          <a:xfrm>
            <a:off x="4924425" y="1620617"/>
            <a:ext cx="355600" cy="155575"/>
          </a:xfrm>
          <a:custGeom>
            <a:avLst/>
            <a:gdLst>
              <a:gd name="T0" fmla="*/ 0 w 224"/>
              <a:gd name="T1" fmla="*/ 2147483646 h 98"/>
              <a:gd name="T2" fmla="*/ 2147483646 w 224"/>
              <a:gd name="T3" fmla="*/ 0 h 98"/>
              <a:gd name="T4" fmla="*/ 2147483646 w 224"/>
              <a:gd name="T5" fmla="*/ 0 h 98"/>
              <a:gd name="T6" fmla="*/ 2147483646 w 224"/>
              <a:gd name="T7" fmla="*/ 2147483646 h 98"/>
              <a:gd name="T8" fmla="*/ 0 w 224"/>
              <a:gd name="T9" fmla="*/ 2147483646 h 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 h="98">
                <a:moveTo>
                  <a:pt x="0" y="98"/>
                </a:moveTo>
                <a:lnTo>
                  <a:pt x="48" y="0"/>
                </a:lnTo>
                <a:lnTo>
                  <a:pt x="224" y="0"/>
                </a:lnTo>
                <a:lnTo>
                  <a:pt x="176" y="98"/>
                </a:lnTo>
                <a:lnTo>
                  <a:pt x="0" y="98"/>
                </a:lnTo>
                <a:close/>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537" name="Rectangle 33"/>
          <p:cNvSpPr>
            <a:spLocks noChangeArrowheads="1"/>
          </p:cNvSpPr>
          <p:nvPr/>
        </p:nvSpPr>
        <p:spPr bwMode="auto">
          <a:xfrm>
            <a:off x="4959350" y="1777780"/>
            <a:ext cx="44450" cy="7937"/>
          </a:xfrm>
          <a:prstGeom prst="rect">
            <a:avLst/>
          </a:prstGeom>
          <a:solidFill>
            <a:srgbClr val="9A9A9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38" name="Rectangle 34"/>
          <p:cNvSpPr>
            <a:spLocks noChangeArrowheads="1"/>
          </p:cNvSpPr>
          <p:nvPr/>
        </p:nvSpPr>
        <p:spPr bwMode="auto">
          <a:xfrm>
            <a:off x="4959350" y="1777780"/>
            <a:ext cx="44450" cy="7937"/>
          </a:xfrm>
          <a:prstGeom prst="rect">
            <a:avLst/>
          </a:prstGeom>
          <a:noFill/>
          <a:ln w="3175" cap="rnd">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39" name="Rectangle 35"/>
          <p:cNvSpPr>
            <a:spLocks noChangeArrowheads="1"/>
          </p:cNvSpPr>
          <p:nvPr/>
        </p:nvSpPr>
        <p:spPr bwMode="auto">
          <a:xfrm>
            <a:off x="5121275" y="1777780"/>
            <a:ext cx="44450" cy="7937"/>
          </a:xfrm>
          <a:prstGeom prst="rect">
            <a:avLst/>
          </a:prstGeom>
          <a:solidFill>
            <a:srgbClr val="9A9A9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40" name="Rectangle 36"/>
          <p:cNvSpPr>
            <a:spLocks noChangeArrowheads="1"/>
          </p:cNvSpPr>
          <p:nvPr/>
        </p:nvSpPr>
        <p:spPr bwMode="auto">
          <a:xfrm>
            <a:off x="5121275" y="1777780"/>
            <a:ext cx="44450" cy="7937"/>
          </a:xfrm>
          <a:prstGeom prst="rect">
            <a:avLst/>
          </a:prstGeom>
          <a:noFill/>
          <a:ln w="3175" cap="rnd">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41" name="Freeform 37"/>
          <p:cNvSpPr>
            <a:spLocks/>
          </p:cNvSpPr>
          <p:nvPr/>
        </p:nvSpPr>
        <p:spPr bwMode="auto">
          <a:xfrm>
            <a:off x="4883150" y="1796830"/>
            <a:ext cx="279400" cy="20637"/>
          </a:xfrm>
          <a:custGeom>
            <a:avLst/>
            <a:gdLst>
              <a:gd name="T0" fmla="*/ 2147483646 w 176"/>
              <a:gd name="T1" fmla="*/ 0 h 13"/>
              <a:gd name="T2" fmla="*/ 2147483646 w 176"/>
              <a:gd name="T3" fmla="*/ 0 h 13"/>
              <a:gd name="T4" fmla="*/ 2147483646 w 176"/>
              <a:gd name="T5" fmla="*/ 2147483646 h 13"/>
              <a:gd name="T6" fmla="*/ 0 w 176"/>
              <a:gd name="T7" fmla="*/ 2147483646 h 13"/>
              <a:gd name="T8" fmla="*/ 2147483646 w 176"/>
              <a:gd name="T9" fmla="*/ 0 h 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6" h="13">
                <a:moveTo>
                  <a:pt x="27" y="0"/>
                </a:moveTo>
                <a:lnTo>
                  <a:pt x="176" y="0"/>
                </a:lnTo>
                <a:lnTo>
                  <a:pt x="150" y="13"/>
                </a:lnTo>
                <a:lnTo>
                  <a:pt x="0" y="13"/>
                </a:lnTo>
                <a:lnTo>
                  <a:pt x="27" y="0"/>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542" name="Freeform 38"/>
          <p:cNvSpPr>
            <a:spLocks/>
          </p:cNvSpPr>
          <p:nvPr/>
        </p:nvSpPr>
        <p:spPr bwMode="auto">
          <a:xfrm>
            <a:off x="4883150" y="1796830"/>
            <a:ext cx="279400" cy="20637"/>
          </a:xfrm>
          <a:custGeom>
            <a:avLst/>
            <a:gdLst>
              <a:gd name="T0" fmla="*/ 2147483646 w 176"/>
              <a:gd name="T1" fmla="*/ 0 h 13"/>
              <a:gd name="T2" fmla="*/ 2147483646 w 176"/>
              <a:gd name="T3" fmla="*/ 0 h 13"/>
              <a:gd name="T4" fmla="*/ 2147483646 w 176"/>
              <a:gd name="T5" fmla="*/ 2147483646 h 13"/>
              <a:gd name="T6" fmla="*/ 0 w 176"/>
              <a:gd name="T7" fmla="*/ 2147483646 h 13"/>
              <a:gd name="T8" fmla="*/ 2147483646 w 176"/>
              <a:gd name="T9" fmla="*/ 0 h 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6" h="13">
                <a:moveTo>
                  <a:pt x="27" y="0"/>
                </a:moveTo>
                <a:lnTo>
                  <a:pt x="176" y="0"/>
                </a:lnTo>
                <a:lnTo>
                  <a:pt x="150" y="13"/>
                </a:lnTo>
                <a:lnTo>
                  <a:pt x="0" y="13"/>
                </a:lnTo>
                <a:lnTo>
                  <a:pt x="27" y="0"/>
                </a:lnTo>
                <a:close/>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543" name="Rectangle 39"/>
          <p:cNvSpPr>
            <a:spLocks noChangeArrowheads="1"/>
          </p:cNvSpPr>
          <p:nvPr/>
        </p:nvSpPr>
        <p:spPr bwMode="auto">
          <a:xfrm>
            <a:off x="4824413" y="1834927"/>
            <a:ext cx="285750" cy="23812"/>
          </a:xfrm>
          <a:prstGeom prst="rect">
            <a:avLst/>
          </a:prstGeom>
          <a:solidFill>
            <a:srgbClr val="6666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44" name="Rectangle 40"/>
          <p:cNvSpPr>
            <a:spLocks noChangeArrowheads="1"/>
          </p:cNvSpPr>
          <p:nvPr/>
        </p:nvSpPr>
        <p:spPr bwMode="auto">
          <a:xfrm>
            <a:off x="4824413" y="1834927"/>
            <a:ext cx="285750" cy="23812"/>
          </a:xfrm>
          <a:prstGeom prst="rect">
            <a:avLst/>
          </a:prstGeom>
          <a:noFill/>
          <a:ln w="3175" cap="rnd">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pic>
        <p:nvPicPr>
          <p:cNvPr id="21545" name="Picture 4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3" y="1807939"/>
            <a:ext cx="68263" cy="2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46" name="Picture 4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3003" y="1807939"/>
            <a:ext cx="68263" cy="2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47" name="Freeform 43"/>
          <p:cNvSpPr>
            <a:spLocks/>
          </p:cNvSpPr>
          <p:nvPr/>
        </p:nvSpPr>
        <p:spPr bwMode="auto">
          <a:xfrm>
            <a:off x="4964116" y="1823817"/>
            <a:ext cx="47625" cy="4763"/>
          </a:xfrm>
          <a:custGeom>
            <a:avLst/>
            <a:gdLst>
              <a:gd name="T0" fmla="*/ 0 w 30"/>
              <a:gd name="T1" fmla="*/ 2147483646 h 3"/>
              <a:gd name="T2" fmla="*/ 2147483646 w 30"/>
              <a:gd name="T3" fmla="*/ 0 h 3"/>
              <a:gd name="T4" fmla="*/ 2147483646 w 30"/>
              <a:gd name="T5" fmla="*/ 0 h 3"/>
              <a:gd name="T6" fmla="*/ 2147483646 w 30"/>
              <a:gd name="T7" fmla="*/ 2147483646 h 3"/>
              <a:gd name="T8" fmla="*/ 0 w 30"/>
              <a:gd name="T9" fmla="*/ 2147483646 h 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0" h="3">
                <a:moveTo>
                  <a:pt x="0" y="3"/>
                </a:moveTo>
                <a:lnTo>
                  <a:pt x="8" y="0"/>
                </a:lnTo>
                <a:lnTo>
                  <a:pt x="30" y="0"/>
                </a:lnTo>
                <a:lnTo>
                  <a:pt x="22" y="3"/>
                </a:lnTo>
                <a:lnTo>
                  <a:pt x="0" y="3"/>
                </a:lnTo>
                <a:close/>
              </a:path>
            </a:pathLst>
          </a:custGeom>
          <a:noFill/>
          <a:ln w="158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pic>
        <p:nvPicPr>
          <p:cNvPr id="21548" name="Picture 4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16478" y="1834927"/>
            <a:ext cx="42863"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49" name="Picture 4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16478" y="1834927"/>
            <a:ext cx="42863"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50" name="Picture 4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41878" y="1834927"/>
            <a:ext cx="42863"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51" name="Picture 4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41878" y="1834927"/>
            <a:ext cx="42863"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52" name="Picture 4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67278" y="1834927"/>
            <a:ext cx="42863"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53" name="Picture 4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867278" y="1834927"/>
            <a:ext cx="42863"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54" name="Rectangle 50"/>
          <p:cNvSpPr>
            <a:spLocks noChangeArrowheads="1"/>
          </p:cNvSpPr>
          <p:nvPr/>
        </p:nvSpPr>
        <p:spPr bwMode="auto">
          <a:xfrm>
            <a:off x="4859338" y="1849217"/>
            <a:ext cx="6350" cy="31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55" name="Rectangle 51"/>
          <p:cNvSpPr>
            <a:spLocks noChangeArrowheads="1"/>
          </p:cNvSpPr>
          <p:nvPr/>
        </p:nvSpPr>
        <p:spPr bwMode="auto">
          <a:xfrm>
            <a:off x="4883150" y="1849217"/>
            <a:ext cx="6350" cy="31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56" name="Rectangle 52"/>
          <p:cNvSpPr>
            <a:spLocks noChangeArrowheads="1"/>
          </p:cNvSpPr>
          <p:nvPr/>
        </p:nvSpPr>
        <p:spPr bwMode="auto">
          <a:xfrm>
            <a:off x="4835525" y="1849217"/>
            <a:ext cx="6350" cy="317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57" name="Freeform 53"/>
          <p:cNvSpPr>
            <a:spLocks/>
          </p:cNvSpPr>
          <p:nvPr/>
        </p:nvSpPr>
        <p:spPr bwMode="auto">
          <a:xfrm>
            <a:off x="5175253" y="1800005"/>
            <a:ext cx="17463" cy="14287"/>
          </a:xfrm>
          <a:custGeom>
            <a:avLst/>
            <a:gdLst>
              <a:gd name="T0" fmla="*/ 0 w 11"/>
              <a:gd name="T1" fmla="*/ 2147483646 h 9"/>
              <a:gd name="T2" fmla="*/ 2147483646 w 11"/>
              <a:gd name="T3" fmla="*/ 0 h 9"/>
              <a:gd name="T4" fmla="*/ 2147483646 w 11"/>
              <a:gd name="T5" fmla="*/ 2147483646 h 9"/>
              <a:gd name="T6" fmla="*/ 0 w 11"/>
              <a:gd name="T7" fmla="*/ 2147483646 h 9"/>
              <a:gd name="T8" fmla="*/ 0 w 11"/>
              <a:gd name="T9" fmla="*/ 2147483646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9">
                <a:moveTo>
                  <a:pt x="0" y="5"/>
                </a:moveTo>
                <a:lnTo>
                  <a:pt x="11" y="0"/>
                </a:lnTo>
                <a:lnTo>
                  <a:pt x="11" y="3"/>
                </a:lnTo>
                <a:lnTo>
                  <a:pt x="0" y="9"/>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pic>
        <p:nvPicPr>
          <p:cNvPr id="21558" name="Picture 5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35538" y="1620614"/>
            <a:ext cx="3238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59" name="Picture 5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935538" y="1620614"/>
            <a:ext cx="3238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60" name="Freeform 56"/>
          <p:cNvSpPr>
            <a:spLocks/>
          </p:cNvSpPr>
          <p:nvPr/>
        </p:nvSpPr>
        <p:spPr bwMode="auto">
          <a:xfrm>
            <a:off x="4945063" y="1633317"/>
            <a:ext cx="303212" cy="130175"/>
          </a:xfrm>
          <a:custGeom>
            <a:avLst/>
            <a:gdLst>
              <a:gd name="T0" fmla="*/ 0 w 191"/>
              <a:gd name="T1" fmla="*/ 2147483646 h 82"/>
              <a:gd name="T2" fmla="*/ 2147483646 w 191"/>
              <a:gd name="T3" fmla="*/ 0 h 82"/>
              <a:gd name="T4" fmla="*/ 2147483646 w 191"/>
              <a:gd name="T5" fmla="*/ 0 h 82"/>
              <a:gd name="T6" fmla="*/ 2147483646 w 191"/>
              <a:gd name="T7" fmla="*/ 2147483646 h 82"/>
              <a:gd name="T8" fmla="*/ 0 w 191"/>
              <a:gd name="T9" fmla="*/ 2147483646 h 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82">
                <a:moveTo>
                  <a:pt x="0" y="82"/>
                </a:moveTo>
                <a:lnTo>
                  <a:pt x="41" y="0"/>
                </a:lnTo>
                <a:lnTo>
                  <a:pt x="191" y="0"/>
                </a:lnTo>
                <a:lnTo>
                  <a:pt x="149" y="82"/>
                </a:lnTo>
                <a:lnTo>
                  <a:pt x="0" y="82"/>
                </a:lnTo>
                <a:close/>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561" name="Rectangle 57"/>
          <p:cNvSpPr>
            <a:spLocks noChangeArrowheads="1"/>
          </p:cNvSpPr>
          <p:nvPr/>
        </p:nvSpPr>
        <p:spPr bwMode="auto">
          <a:xfrm>
            <a:off x="5233991" y="1620614"/>
            <a:ext cx="7937" cy="33338"/>
          </a:xfrm>
          <a:prstGeom prst="rect">
            <a:avLst/>
          </a:prstGeom>
          <a:solidFill>
            <a:srgbClr val="FF2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62" name="Rectangle 58"/>
          <p:cNvSpPr>
            <a:spLocks noChangeArrowheads="1"/>
          </p:cNvSpPr>
          <p:nvPr/>
        </p:nvSpPr>
        <p:spPr bwMode="auto">
          <a:xfrm>
            <a:off x="5241928" y="1620614"/>
            <a:ext cx="9525" cy="33338"/>
          </a:xfrm>
          <a:prstGeom prst="rect">
            <a:avLst/>
          </a:prstGeom>
          <a:solidFill>
            <a:srgbClr val="FFE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63" name="Rectangle 59"/>
          <p:cNvSpPr>
            <a:spLocks noChangeArrowheads="1"/>
          </p:cNvSpPr>
          <p:nvPr/>
        </p:nvSpPr>
        <p:spPr bwMode="auto">
          <a:xfrm>
            <a:off x="5251450" y="1620614"/>
            <a:ext cx="7938" cy="33338"/>
          </a:xfrm>
          <a:prstGeom prst="rect">
            <a:avLst/>
          </a:prstGeom>
          <a:solidFill>
            <a:srgbClr val="FF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64" name="Rectangle 60"/>
          <p:cNvSpPr>
            <a:spLocks noChangeArrowheads="1"/>
          </p:cNvSpPr>
          <p:nvPr/>
        </p:nvSpPr>
        <p:spPr bwMode="auto">
          <a:xfrm>
            <a:off x="5259391" y="1620614"/>
            <a:ext cx="9525" cy="33338"/>
          </a:xfrm>
          <a:prstGeom prst="rect">
            <a:avLst/>
          </a:prstGeom>
          <a:solidFill>
            <a:srgbClr val="FF6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65" name="Rectangle 61"/>
          <p:cNvSpPr>
            <a:spLocks noChangeArrowheads="1"/>
          </p:cNvSpPr>
          <p:nvPr/>
        </p:nvSpPr>
        <p:spPr bwMode="auto">
          <a:xfrm>
            <a:off x="5268916" y="1620614"/>
            <a:ext cx="7937" cy="33338"/>
          </a:xfrm>
          <a:prstGeom prst="rect">
            <a:avLst/>
          </a:prstGeom>
          <a:solidFill>
            <a:srgbClr val="FF2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66" name="Freeform 62"/>
          <p:cNvSpPr>
            <a:spLocks/>
          </p:cNvSpPr>
          <p:nvPr/>
        </p:nvSpPr>
        <p:spPr bwMode="auto">
          <a:xfrm>
            <a:off x="4822825" y="1620617"/>
            <a:ext cx="457200" cy="238125"/>
          </a:xfrm>
          <a:custGeom>
            <a:avLst/>
            <a:gdLst>
              <a:gd name="T0" fmla="*/ 0 w 288"/>
              <a:gd name="T1" fmla="*/ 2147483646 h 150"/>
              <a:gd name="T2" fmla="*/ 0 w 288"/>
              <a:gd name="T3" fmla="*/ 2147483646 h 150"/>
              <a:gd name="T4" fmla="*/ 2147483646 w 288"/>
              <a:gd name="T5" fmla="*/ 2147483646 h 150"/>
              <a:gd name="T6" fmla="*/ 2147483646 w 288"/>
              <a:gd name="T7" fmla="*/ 2147483646 h 150"/>
              <a:gd name="T8" fmla="*/ 2147483646 w 288"/>
              <a:gd name="T9" fmla="*/ 2147483646 h 150"/>
              <a:gd name="T10" fmla="*/ 2147483646 w 288"/>
              <a:gd name="T11" fmla="*/ 2147483646 h 150"/>
              <a:gd name="T12" fmla="*/ 2147483646 w 288"/>
              <a:gd name="T13" fmla="*/ 0 h 150"/>
              <a:gd name="T14" fmla="*/ 2147483646 w 288"/>
              <a:gd name="T15" fmla="*/ 0 h 150"/>
              <a:gd name="T16" fmla="*/ 2147483646 w 288"/>
              <a:gd name="T17" fmla="*/ 2147483646 h 150"/>
              <a:gd name="T18" fmla="*/ 2147483646 w 288"/>
              <a:gd name="T19" fmla="*/ 2147483646 h 150"/>
              <a:gd name="T20" fmla="*/ 2147483646 w 288"/>
              <a:gd name="T21" fmla="*/ 2147483646 h 150"/>
              <a:gd name="T22" fmla="*/ 2147483646 w 288"/>
              <a:gd name="T23" fmla="*/ 2147483646 h 150"/>
              <a:gd name="T24" fmla="*/ 2147483646 w 288"/>
              <a:gd name="T25" fmla="*/ 2147483646 h 150"/>
              <a:gd name="T26" fmla="*/ 2147483646 w 288"/>
              <a:gd name="T27" fmla="*/ 2147483646 h 150"/>
              <a:gd name="T28" fmla="*/ 0 w 288"/>
              <a:gd name="T29" fmla="*/ 2147483646 h 15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88" h="150">
                <a:moveTo>
                  <a:pt x="0" y="150"/>
                </a:moveTo>
                <a:lnTo>
                  <a:pt x="0" y="135"/>
                </a:lnTo>
                <a:lnTo>
                  <a:pt x="60" y="105"/>
                </a:lnTo>
                <a:lnTo>
                  <a:pt x="86" y="105"/>
                </a:lnTo>
                <a:lnTo>
                  <a:pt x="86" y="98"/>
                </a:lnTo>
                <a:lnTo>
                  <a:pt x="64" y="98"/>
                </a:lnTo>
                <a:lnTo>
                  <a:pt x="112" y="0"/>
                </a:lnTo>
                <a:lnTo>
                  <a:pt x="288" y="0"/>
                </a:lnTo>
                <a:lnTo>
                  <a:pt x="240" y="98"/>
                </a:lnTo>
                <a:lnTo>
                  <a:pt x="217" y="98"/>
                </a:lnTo>
                <a:lnTo>
                  <a:pt x="217" y="105"/>
                </a:lnTo>
                <a:lnTo>
                  <a:pt x="240" y="105"/>
                </a:lnTo>
                <a:lnTo>
                  <a:pt x="240" y="120"/>
                </a:lnTo>
                <a:lnTo>
                  <a:pt x="180" y="150"/>
                </a:lnTo>
                <a:lnTo>
                  <a:pt x="0" y="150"/>
                </a:ln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567" name="Freeform 63"/>
          <p:cNvSpPr>
            <a:spLocks/>
          </p:cNvSpPr>
          <p:nvPr/>
        </p:nvSpPr>
        <p:spPr bwMode="auto">
          <a:xfrm>
            <a:off x="4822828" y="1822227"/>
            <a:ext cx="111125" cy="74612"/>
          </a:xfrm>
          <a:custGeom>
            <a:avLst/>
            <a:gdLst>
              <a:gd name="T0" fmla="*/ 2147483646 w 70"/>
              <a:gd name="T1" fmla="*/ 2147483646 h 47"/>
              <a:gd name="T2" fmla="*/ 0 w 70"/>
              <a:gd name="T3" fmla="*/ 2147483646 h 47"/>
              <a:gd name="T4" fmla="*/ 2147483646 w 70"/>
              <a:gd name="T5" fmla="*/ 0 h 47"/>
              <a:gd name="T6" fmla="*/ 2147483646 w 70"/>
              <a:gd name="T7" fmla="*/ 2147483646 h 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0" h="47">
                <a:moveTo>
                  <a:pt x="70" y="47"/>
                </a:moveTo>
                <a:lnTo>
                  <a:pt x="0" y="23"/>
                </a:lnTo>
                <a:lnTo>
                  <a:pt x="70" y="0"/>
                </a:lnTo>
                <a:lnTo>
                  <a:pt x="70" y="4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568" name="Rectangle 64"/>
          <p:cNvSpPr>
            <a:spLocks noChangeArrowheads="1"/>
          </p:cNvSpPr>
          <p:nvPr/>
        </p:nvSpPr>
        <p:spPr bwMode="auto">
          <a:xfrm>
            <a:off x="4687891" y="1876202"/>
            <a:ext cx="554639"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            USER</a:t>
            </a:r>
          </a:p>
        </p:txBody>
      </p:sp>
      <p:sp>
        <p:nvSpPr>
          <p:cNvPr id="21569" name="Rectangle 65"/>
          <p:cNvSpPr>
            <a:spLocks noChangeArrowheads="1"/>
          </p:cNvSpPr>
          <p:nvPr/>
        </p:nvSpPr>
        <p:spPr bwMode="auto">
          <a:xfrm>
            <a:off x="6815138" y="3665314"/>
            <a:ext cx="614362" cy="439738"/>
          </a:xfrm>
          <a:prstGeom prst="rect">
            <a:avLst/>
          </a:prstGeom>
          <a:solidFill>
            <a:srgbClr val="4979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70" name="Rectangle 66"/>
          <p:cNvSpPr>
            <a:spLocks noChangeArrowheads="1"/>
          </p:cNvSpPr>
          <p:nvPr/>
        </p:nvSpPr>
        <p:spPr bwMode="auto">
          <a:xfrm>
            <a:off x="6750050" y="3600230"/>
            <a:ext cx="615950" cy="439737"/>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71" name="Rectangle 67"/>
          <p:cNvSpPr>
            <a:spLocks noChangeArrowheads="1"/>
          </p:cNvSpPr>
          <p:nvPr/>
        </p:nvSpPr>
        <p:spPr bwMode="auto">
          <a:xfrm>
            <a:off x="6965950" y="3708177"/>
            <a:ext cx="177934"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PAP</a:t>
            </a:r>
          </a:p>
        </p:txBody>
      </p:sp>
      <p:sp>
        <p:nvSpPr>
          <p:cNvPr id="21572" name="Rectangle 68"/>
          <p:cNvSpPr>
            <a:spLocks noChangeArrowheads="1"/>
          </p:cNvSpPr>
          <p:nvPr/>
        </p:nvSpPr>
        <p:spPr bwMode="auto">
          <a:xfrm>
            <a:off x="6862763" y="3819302"/>
            <a:ext cx="379912"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‘’Kephas’’</a:t>
            </a:r>
          </a:p>
        </p:txBody>
      </p:sp>
      <p:sp>
        <p:nvSpPr>
          <p:cNvPr id="21573" name="Rectangle 69"/>
          <p:cNvSpPr>
            <a:spLocks noChangeArrowheads="1"/>
          </p:cNvSpPr>
          <p:nvPr/>
        </p:nvSpPr>
        <p:spPr bwMode="auto">
          <a:xfrm>
            <a:off x="6129341" y="3185889"/>
            <a:ext cx="9525" cy="342900"/>
          </a:xfrm>
          <a:prstGeom prst="rect">
            <a:avLst/>
          </a:prstGeom>
          <a:solidFill>
            <a:srgbClr val="04BA5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74" name="Rectangle 70"/>
          <p:cNvSpPr>
            <a:spLocks noChangeArrowheads="1"/>
          </p:cNvSpPr>
          <p:nvPr/>
        </p:nvSpPr>
        <p:spPr bwMode="auto">
          <a:xfrm>
            <a:off x="6138866" y="3185889"/>
            <a:ext cx="7937" cy="342900"/>
          </a:xfrm>
          <a:prstGeom prst="rect">
            <a:avLst/>
          </a:prstGeom>
          <a:solidFill>
            <a:srgbClr val="A8FF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75" name="Rectangle 71"/>
          <p:cNvSpPr>
            <a:spLocks noChangeArrowheads="1"/>
          </p:cNvSpPr>
          <p:nvPr/>
        </p:nvSpPr>
        <p:spPr bwMode="auto">
          <a:xfrm>
            <a:off x="6146800" y="3185889"/>
            <a:ext cx="7938" cy="342900"/>
          </a:xfrm>
          <a:prstGeom prst="rect">
            <a:avLst/>
          </a:prstGeom>
          <a:solidFill>
            <a:srgbClr val="A4FD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76" name="Rectangle 72"/>
          <p:cNvSpPr>
            <a:spLocks noChangeArrowheads="1"/>
          </p:cNvSpPr>
          <p:nvPr/>
        </p:nvSpPr>
        <p:spPr bwMode="auto">
          <a:xfrm>
            <a:off x="6154741" y="3185889"/>
            <a:ext cx="9525" cy="342900"/>
          </a:xfrm>
          <a:prstGeom prst="rect">
            <a:avLst/>
          </a:prstGeom>
          <a:solidFill>
            <a:srgbClr val="A0FCC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77" name="Rectangle 73"/>
          <p:cNvSpPr>
            <a:spLocks noChangeArrowheads="1"/>
          </p:cNvSpPr>
          <p:nvPr/>
        </p:nvSpPr>
        <p:spPr bwMode="auto">
          <a:xfrm>
            <a:off x="6164266" y="3185889"/>
            <a:ext cx="7937" cy="342900"/>
          </a:xfrm>
          <a:prstGeom prst="rect">
            <a:avLst/>
          </a:prstGeom>
          <a:solidFill>
            <a:srgbClr val="9CFAC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78" name="Rectangle 74"/>
          <p:cNvSpPr>
            <a:spLocks noChangeArrowheads="1"/>
          </p:cNvSpPr>
          <p:nvPr/>
        </p:nvSpPr>
        <p:spPr bwMode="auto">
          <a:xfrm>
            <a:off x="6172200" y="3185889"/>
            <a:ext cx="7938" cy="342900"/>
          </a:xfrm>
          <a:prstGeom prst="rect">
            <a:avLst/>
          </a:prstGeom>
          <a:solidFill>
            <a:srgbClr val="97F8C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79" name="Rectangle 75"/>
          <p:cNvSpPr>
            <a:spLocks noChangeArrowheads="1"/>
          </p:cNvSpPr>
          <p:nvPr/>
        </p:nvSpPr>
        <p:spPr bwMode="auto">
          <a:xfrm>
            <a:off x="6180141" y="3185889"/>
            <a:ext cx="9525" cy="342900"/>
          </a:xfrm>
          <a:prstGeom prst="rect">
            <a:avLst/>
          </a:prstGeom>
          <a:solidFill>
            <a:srgbClr val="93F6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80" name="Rectangle 76"/>
          <p:cNvSpPr>
            <a:spLocks noChangeArrowheads="1"/>
          </p:cNvSpPr>
          <p:nvPr/>
        </p:nvSpPr>
        <p:spPr bwMode="auto">
          <a:xfrm>
            <a:off x="6189666" y="3185889"/>
            <a:ext cx="7937" cy="342900"/>
          </a:xfrm>
          <a:prstGeom prst="rect">
            <a:avLst/>
          </a:prstGeom>
          <a:solidFill>
            <a:srgbClr val="8FF4C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81" name="Rectangle 77"/>
          <p:cNvSpPr>
            <a:spLocks noChangeArrowheads="1"/>
          </p:cNvSpPr>
          <p:nvPr/>
        </p:nvSpPr>
        <p:spPr bwMode="auto">
          <a:xfrm>
            <a:off x="6197603" y="3185889"/>
            <a:ext cx="9525" cy="342900"/>
          </a:xfrm>
          <a:prstGeom prst="rect">
            <a:avLst/>
          </a:prstGeom>
          <a:solidFill>
            <a:srgbClr val="8BF3B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82" name="Rectangle 78"/>
          <p:cNvSpPr>
            <a:spLocks noChangeArrowheads="1"/>
          </p:cNvSpPr>
          <p:nvPr/>
        </p:nvSpPr>
        <p:spPr bwMode="auto">
          <a:xfrm>
            <a:off x="6207125" y="3185889"/>
            <a:ext cx="7938" cy="342900"/>
          </a:xfrm>
          <a:prstGeom prst="rect">
            <a:avLst/>
          </a:prstGeom>
          <a:solidFill>
            <a:srgbClr val="87F1B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83" name="Rectangle 79"/>
          <p:cNvSpPr>
            <a:spLocks noChangeArrowheads="1"/>
          </p:cNvSpPr>
          <p:nvPr/>
        </p:nvSpPr>
        <p:spPr bwMode="auto">
          <a:xfrm>
            <a:off x="6215066" y="3185889"/>
            <a:ext cx="7937" cy="342900"/>
          </a:xfrm>
          <a:prstGeom prst="rect">
            <a:avLst/>
          </a:prstGeom>
          <a:solidFill>
            <a:srgbClr val="83F0B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84" name="Rectangle 80"/>
          <p:cNvSpPr>
            <a:spLocks noChangeArrowheads="1"/>
          </p:cNvSpPr>
          <p:nvPr/>
        </p:nvSpPr>
        <p:spPr bwMode="auto">
          <a:xfrm>
            <a:off x="6223003" y="3185889"/>
            <a:ext cx="9525" cy="342900"/>
          </a:xfrm>
          <a:prstGeom prst="rect">
            <a:avLst/>
          </a:prstGeom>
          <a:solidFill>
            <a:srgbClr val="7FEEB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85" name="Rectangle 81"/>
          <p:cNvSpPr>
            <a:spLocks noChangeArrowheads="1"/>
          </p:cNvSpPr>
          <p:nvPr/>
        </p:nvSpPr>
        <p:spPr bwMode="auto">
          <a:xfrm>
            <a:off x="6232525" y="3185889"/>
            <a:ext cx="7938" cy="342900"/>
          </a:xfrm>
          <a:prstGeom prst="rect">
            <a:avLst/>
          </a:prstGeom>
          <a:solidFill>
            <a:srgbClr val="7BEC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86" name="Rectangle 82"/>
          <p:cNvSpPr>
            <a:spLocks noChangeArrowheads="1"/>
          </p:cNvSpPr>
          <p:nvPr/>
        </p:nvSpPr>
        <p:spPr bwMode="auto">
          <a:xfrm>
            <a:off x="6240466" y="3185889"/>
            <a:ext cx="7937" cy="342900"/>
          </a:xfrm>
          <a:prstGeom prst="rect">
            <a:avLst/>
          </a:prstGeom>
          <a:solidFill>
            <a:srgbClr val="77EAB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87" name="Rectangle 83"/>
          <p:cNvSpPr>
            <a:spLocks noChangeArrowheads="1"/>
          </p:cNvSpPr>
          <p:nvPr/>
        </p:nvSpPr>
        <p:spPr bwMode="auto">
          <a:xfrm>
            <a:off x="6248403" y="3185889"/>
            <a:ext cx="9525" cy="342900"/>
          </a:xfrm>
          <a:prstGeom prst="rect">
            <a:avLst/>
          </a:prstGeom>
          <a:solidFill>
            <a:srgbClr val="73E9A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88" name="Rectangle 84"/>
          <p:cNvSpPr>
            <a:spLocks noChangeArrowheads="1"/>
          </p:cNvSpPr>
          <p:nvPr/>
        </p:nvSpPr>
        <p:spPr bwMode="auto">
          <a:xfrm>
            <a:off x="6257925" y="3185889"/>
            <a:ext cx="7938" cy="342900"/>
          </a:xfrm>
          <a:prstGeom prst="rect">
            <a:avLst/>
          </a:prstGeom>
          <a:solidFill>
            <a:srgbClr val="6EE7A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89" name="Rectangle 85"/>
          <p:cNvSpPr>
            <a:spLocks noChangeArrowheads="1"/>
          </p:cNvSpPr>
          <p:nvPr/>
        </p:nvSpPr>
        <p:spPr bwMode="auto">
          <a:xfrm>
            <a:off x="6265866" y="3185889"/>
            <a:ext cx="9525" cy="342900"/>
          </a:xfrm>
          <a:prstGeom prst="rect">
            <a:avLst/>
          </a:prstGeom>
          <a:solidFill>
            <a:srgbClr val="6AE5A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90" name="Rectangle 86"/>
          <p:cNvSpPr>
            <a:spLocks noChangeArrowheads="1"/>
          </p:cNvSpPr>
          <p:nvPr/>
        </p:nvSpPr>
        <p:spPr bwMode="auto">
          <a:xfrm>
            <a:off x="6275391" y="3185889"/>
            <a:ext cx="7937" cy="342900"/>
          </a:xfrm>
          <a:prstGeom prst="rect">
            <a:avLst/>
          </a:prstGeom>
          <a:solidFill>
            <a:srgbClr val="66E4A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91" name="Rectangle 87"/>
          <p:cNvSpPr>
            <a:spLocks noChangeArrowheads="1"/>
          </p:cNvSpPr>
          <p:nvPr/>
        </p:nvSpPr>
        <p:spPr bwMode="auto">
          <a:xfrm>
            <a:off x="6283325" y="3185889"/>
            <a:ext cx="7938" cy="342900"/>
          </a:xfrm>
          <a:prstGeom prst="rect">
            <a:avLst/>
          </a:prstGeom>
          <a:solidFill>
            <a:srgbClr val="62E2A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92" name="Rectangle 88"/>
          <p:cNvSpPr>
            <a:spLocks noChangeArrowheads="1"/>
          </p:cNvSpPr>
          <p:nvPr/>
        </p:nvSpPr>
        <p:spPr bwMode="auto">
          <a:xfrm>
            <a:off x="6291266" y="3185889"/>
            <a:ext cx="9525" cy="342900"/>
          </a:xfrm>
          <a:prstGeom prst="rect">
            <a:avLst/>
          </a:prstGeom>
          <a:solidFill>
            <a:srgbClr val="5EE09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93" name="Rectangle 89"/>
          <p:cNvSpPr>
            <a:spLocks noChangeArrowheads="1"/>
          </p:cNvSpPr>
          <p:nvPr/>
        </p:nvSpPr>
        <p:spPr bwMode="auto">
          <a:xfrm>
            <a:off x="6300791" y="3185889"/>
            <a:ext cx="7937" cy="342900"/>
          </a:xfrm>
          <a:prstGeom prst="rect">
            <a:avLst/>
          </a:prstGeom>
          <a:solidFill>
            <a:srgbClr val="5ADE9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94" name="Rectangle 90"/>
          <p:cNvSpPr>
            <a:spLocks noChangeArrowheads="1"/>
          </p:cNvSpPr>
          <p:nvPr/>
        </p:nvSpPr>
        <p:spPr bwMode="auto">
          <a:xfrm>
            <a:off x="6308725" y="3185889"/>
            <a:ext cx="7938" cy="342900"/>
          </a:xfrm>
          <a:prstGeom prst="rect">
            <a:avLst/>
          </a:prstGeom>
          <a:solidFill>
            <a:srgbClr val="56DD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95" name="Rectangle 91"/>
          <p:cNvSpPr>
            <a:spLocks noChangeArrowheads="1"/>
          </p:cNvSpPr>
          <p:nvPr/>
        </p:nvSpPr>
        <p:spPr bwMode="auto">
          <a:xfrm>
            <a:off x="6316666" y="3185889"/>
            <a:ext cx="9525" cy="342900"/>
          </a:xfrm>
          <a:prstGeom prst="rect">
            <a:avLst/>
          </a:prstGeom>
          <a:solidFill>
            <a:srgbClr val="52DB9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96" name="Rectangle 92"/>
          <p:cNvSpPr>
            <a:spLocks noChangeArrowheads="1"/>
          </p:cNvSpPr>
          <p:nvPr/>
        </p:nvSpPr>
        <p:spPr bwMode="auto">
          <a:xfrm>
            <a:off x="6326191" y="3185889"/>
            <a:ext cx="7937" cy="342900"/>
          </a:xfrm>
          <a:prstGeom prst="rect">
            <a:avLst/>
          </a:prstGeom>
          <a:solidFill>
            <a:srgbClr val="4ED99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97" name="Rectangle 93"/>
          <p:cNvSpPr>
            <a:spLocks noChangeArrowheads="1"/>
          </p:cNvSpPr>
          <p:nvPr/>
        </p:nvSpPr>
        <p:spPr bwMode="auto">
          <a:xfrm>
            <a:off x="6334128" y="3185889"/>
            <a:ext cx="9525" cy="342900"/>
          </a:xfrm>
          <a:prstGeom prst="rect">
            <a:avLst/>
          </a:prstGeom>
          <a:solidFill>
            <a:srgbClr val="4AD89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98" name="Rectangle 94"/>
          <p:cNvSpPr>
            <a:spLocks noChangeArrowheads="1"/>
          </p:cNvSpPr>
          <p:nvPr/>
        </p:nvSpPr>
        <p:spPr bwMode="auto">
          <a:xfrm>
            <a:off x="6343650" y="3185889"/>
            <a:ext cx="7938" cy="342900"/>
          </a:xfrm>
          <a:prstGeom prst="rect">
            <a:avLst/>
          </a:prstGeom>
          <a:solidFill>
            <a:srgbClr val="45D6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599" name="Rectangle 95"/>
          <p:cNvSpPr>
            <a:spLocks noChangeArrowheads="1"/>
          </p:cNvSpPr>
          <p:nvPr/>
        </p:nvSpPr>
        <p:spPr bwMode="auto">
          <a:xfrm>
            <a:off x="6351591" y="3185889"/>
            <a:ext cx="7937" cy="342900"/>
          </a:xfrm>
          <a:prstGeom prst="rect">
            <a:avLst/>
          </a:prstGeom>
          <a:solidFill>
            <a:srgbClr val="41D48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00" name="Rectangle 96"/>
          <p:cNvSpPr>
            <a:spLocks noChangeArrowheads="1"/>
          </p:cNvSpPr>
          <p:nvPr/>
        </p:nvSpPr>
        <p:spPr bwMode="auto">
          <a:xfrm>
            <a:off x="6359528" y="3185889"/>
            <a:ext cx="9525" cy="342900"/>
          </a:xfrm>
          <a:prstGeom prst="rect">
            <a:avLst/>
          </a:prstGeom>
          <a:solidFill>
            <a:srgbClr val="3DD28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01" name="Rectangle 97"/>
          <p:cNvSpPr>
            <a:spLocks noChangeArrowheads="1"/>
          </p:cNvSpPr>
          <p:nvPr/>
        </p:nvSpPr>
        <p:spPr bwMode="auto">
          <a:xfrm>
            <a:off x="6369050" y="3185889"/>
            <a:ext cx="7938" cy="342900"/>
          </a:xfrm>
          <a:prstGeom prst="rect">
            <a:avLst/>
          </a:prstGeom>
          <a:solidFill>
            <a:srgbClr val="39D18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02" name="Rectangle 98"/>
          <p:cNvSpPr>
            <a:spLocks noChangeArrowheads="1"/>
          </p:cNvSpPr>
          <p:nvPr/>
        </p:nvSpPr>
        <p:spPr bwMode="auto">
          <a:xfrm>
            <a:off x="6376991" y="3185889"/>
            <a:ext cx="7937" cy="342900"/>
          </a:xfrm>
          <a:prstGeom prst="rect">
            <a:avLst/>
          </a:prstGeom>
          <a:solidFill>
            <a:srgbClr val="35CF8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03" name="Rectangle 99"/>
          <p:cNvSpPr>
            <a:spLocks noChangeArrowheads="1"/>
          </p:cNvSpPr>
          <p:nvPr/>
        </p:nvSpPr>
        <p:spPr bwMode="auto">
          <a:xfrm>
            <a:off x="6384928" y="3185889"/>
            <a:ext cx="9525" cy="342900"/>
          </a:xfrm>
          <a:prstGeom prst="rect">
            <a:avLst/>
          </a:prstGeom>
          <a:solidFill>
            <a:srgbClr val="31CE7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04" name="Rectangle 100"/>
          <p:cNvSpPr>
            <a:spLocks noChangeArrowheads="1"/>
          </p:cNvSpPr>
          <p:nvPr/>
        </p:nvSpPr>
        <p:spPr bwMode="auto">
          <a:xfrm>
            <a:off x="6394450" y="3185889"/>
            <a:ext cx="7938" cy="342900"/>
          </a:xfrm>
          <a:prstGeom prst="rect">
            <a:avLst/>
          </a:prstGeom>
          <a:solidFill>
            <a:srgbClr val="2DCC7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05" name="Rectangle 101"/>
          <p:cNvSpPr>
            <a:spLocks noChangeArrowheads="1"/>
          </p:cNvSpPr>
          <p:nvPr/>
        </p:nvSpPr>
        <p:spPr bwMode="auto">
          <a:xfrm>
            <a:off x="6402391" y="3185889"/>
            <a:ext cx="9525" cy="342900"/>
          </a:xfrm>
          <a:prstGeom prst="rect">
            <a:avLst/>
          </a:prstGeom>
          <a:solidFill>
            <a:srgbClr val="28CA7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06" name="Rectangle 102"/>
          <p:cNvSpPr>
            <a:spLocks noChangeArrowheads="1"/>
          </p:cNvSpPr>
          <p:nvPr/>
        </p:nvSpPr>
        <p:spPr bwMode="auto">
          <a:xfrm>
            <a:off x="6411916" y="3185889"/>
            <a:ext cx="7937" cy="342900"/>
          </a:xfrm>
          <a:prstGeom prst="rect">
            <a:avLst/>
          </a:prstGeom>
          <a:solidFill>
            <a:srgbClr val="25C87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07" name="Rectangle 103"/>
          <p:cNvSpPr>
            <a:spLocks noChangeArrowheads="1"/>
          </p:cNvSpPr>
          <p:nvPr/>
        </p:nvSpPr>
        <p:spPr bwMode="auto">
          <a:xfrm>
            <a:off x="6419850" y="3185889"/>
            <a:ext cx="7938" cy="342900"/>
          </a:xfrm>
          <a:prstGeom prst="rect">
            <a:avLst/>
          </a:prstGeom>
          <a:solidFill>
            <a:srgbClr val="21C67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08" name="Rectangle 104"/>
          <p:cNvSpPr>
            <a:spLocks noChangeArrowheads="1"/>
          </p:cNvSpPr>
          <p:nvPr/>
        </p:nvSpPr>
        <p:spPr bwMode="auto">
          <a:xfrm>
            <a:off x="6427791" y="3185889"/>
            <a:ext cx="9525" cy="342900"/>
          </a:xfrm>
          <a:prstGeom prst="rect">
            <a:avLst/>
          </a:prstGeom>
          <a:solidFill>
            <a:srgbClr val="1CC57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09" name="Rectangle 105"/>
          <p:cNvSpPr>
            <a:spLocks noChangeArrowheads="1"/>
          </p:cNvSpPr>
          <p:nvPr/>
        </p:nvSpPr>
        <p:spPr bwMode="auto">
          <a:xfrm>
            <a:off x="6437316" y="3185889"/>
            <a:ext cx="7937" cy="342900"/>
          </a:xfrm>
          <a:prstGeom prst="rect">
            <a:avLst/>
          </a:prstGeom>
          <a:solidFill>
            <a:srgbClr val="18C3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10" name="Rectangle 106"/>
          <p:cNvSpPr>
            <a:spLocks noChangeArrowheads="1"/>
          </p:cNvSpPr>
          <p:nvPr/>
        </p:nvSpPr>
        <p:spPr bwMode="auto">
          <a:xfrm>
            <a:off x="6445250" y="3185889"/>
            <a:ext cx="7938" cy="342900"/>
          </a:xfrm>
          <a:prstGeom prst="rect">
            <a:avLst/>
          </a:prstGeom>
          <a:solidFill>
            <a:srgbClr val="14C16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11" name="Rectangle 107"/>
          <p:cNvSpPr>
            <a:spLocks noChangeArrowheads="1"/>
          </p:cNvSpPr>
          <p:nvPr/>
        </p:nvSpPr>
        <p:spPr bwMode="auto">
          <a:xfrm>
            <a:off x="6453191" y="3185889"/>
            <a:ext cx="9525" cy="342900"/>
          </a:xfrm>
          <a:prstGeom prst="rect">
            <a:avLst/>
          </a:prstGeom>
          <a:solidFill>
            <a:srgbClr val="10C06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12" name="Rectangle 108"/>
          <p:cNvSpPr>
            <a:spLocks noChangeArrowheads="1"/>
          </p:cNvSpPr>
          <p:nvPr/>
        </p:nvSpPr>
        <p:spPr bwMode="auto">
          <a:xfrm>
            <a:off x="6462716" y="3185889"/>
            <a:ext cx="7937" cy="342900"/>
          </a:xfrm>
          <a:prstGeom prst="rect">
            <a:avLst/>
          </a:prstGeom>
          <a:solidFill>
            <a:srgbClr val="0CBE6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13" name="Rectangle 109"/>
          <p:cNvSpPr>
            <a:spLocks noChangeArrowheads="1"/>
          </p:cNvSpPr>
          <p:nvPr/>
        </p:nvSpPr>
        <p:spPr bwMode="auto">
          <a:xfrm>
            <a:off x="6470653" y="3185889"/>
            <a:ext cx="9525" cy="342900"/>
          </a:xfrm>
          <a:prstGeom prst="rect">
            <a:avLst/>
          </a:prstGeom>
          <a:solidFill>
            <a:srgbClr val="08BC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14" name="Oval 110"/>
          <p:cNvSpPr>
            <a:spLocks noChangeArrowheads="1"/>
          </p:cNvSpPr>
          <p:nvPr/>
        </p:nvSpPr>
        <p:spPr bwMode="auto">
          <a:xfrm>
            <a:off x="6146800" y="3155730"/>
            <a:ext cx="331788" cy="90487"/>
          </a:xfrm>
          <a:prstGeom prst="ellipse">
            <a:avLst/>
          </a:prstGeom>
          <a:solidFill>
            <a:srgbClr val="A8FFD3"/>
          </a:solidFill>
          <a:ln w="0">
            <a:solidFill>
              <a:srgbClr val="000000"/>
            </a:solidFill>
            <a:round/>
            <a:headEnd/>
            <a:tailEnd/>
          </a:ln>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15" name="Rectangle 111"/>
          <p:cNvSpPr>
            <a:spLocks noChangeArrowheads="1"/>
          </p:cNvSpPr>
          <p:nvPr/>
        </p:nvSpPr>
        <p:spPr bwMode="auto">
          <a:xfrm>
            <a:off x="6240466" y="3236689"/>
            <a:ext cx="130175"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Role</a:t>
            </a:r>
          </a:p>
        </p:txBody>
      </p:sp>
      <p:sp>
        <p:nvSpPr>
          <p:cNvPr id="21616" name="Rectangle 112"/>
          <p:cNvSpPr>
            <a:spLocks noChangeArrowheads="1"/>
          </p:cNvSpPr>
          <p:nvPr/>
        </p:nvSpPr>
        <p:spPr bwMode="auto">
          <a:xfrm>
            <a:off x="6197603" y="3322414"/>
            <a:ext cx="212725"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Mapper</a:t>
            </a:r>
          </a:p>
        </p:txBody>
      </p:sp>
      <p:sp>
        <p:nvSpPr>
          <p:cNvPr id="21617" name="Rectangle 113"/>
          <p:cNvSpPr>
            <a:spLocks noChangeArrowheads="1"/>
          </p:cNvSpPr>
          <p:nvPr/>
        </p:nvSpPr>
        <p:spPr bwMode="auto">
          <a:xfrm>
            <a:off x="6265863" y="3400202"/>
            <a:ext cx="889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DB</a:t>
            </a:r>
          </a:p>
        </p:txBody>
      </p:sp>
      <p:sp>
        <p:nvSpPr>
          <p:cNvPr id="21618" name="Rectangle 114"/>
          <p:cNvSpPr>
            <a:spLocks noChangeArrowheads="1"/>
          </p:cNvSpPr>
          <p:nvPr/>
        </p:nvSpPr>
        <p:spPr bwMode="auto">
          <a:xfrm>
            <a:off x="5483225" y="3728814"/>
            <a:ext cx="439738" cy="312738"/>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19" name="Rectangle 115"/>
          <p:cNvSpPr>
            <a:spLocks noChangeArrowheads="1"/>
          </p:cNvSpPr>
          <p:nvPr/>
        </p:nvSpPr>
        <p:spPr bwMode="auto">
          <a:xfrm>
            <a:off x="5419725" y="3663730"/>
            <a:ext cx="438150" cy="31432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20" name="Rectangle 116"/>
          <p:cNvSpPr>
            <a:spLocks noChangeArrowheads="1"/>
          </p:cNvSpPr>
          <p:nvPr/>
        </p:nvSpPr>
        <p:spPr bwMode="auto">
          <a:xfrm>
            <a:off x="5541963" y="3682777"/>
            <a:ext cx="182742"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PDP</a:t>
            </a:r>
          </a:p>
        </p:txBody>
      </p:sp>
      <p:sp>
        <p:nvSpPr>
          <p:cNvPr id="21621" name="Rectangle 117"/>
          <p:cNvSpPr>
            <a:spLocks noChangeArrowheads="1"/>
          </p:cNvSpPr>
          <p:nvPr/>
        </p:nvSpPr>
        <p:spPr bwMode="auto">
          <a:xfrm>
            <a:off x="5567363" y="3793902"/>
            <a:ext cx="149080" cy="76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Role </a:t>
            </a:r>
          </a:p>
        </p:txBody>
      </p:sp>
      <p:sp>
        <p:nvSpPr>
          <p:cNvPr id="21622" name="Rectangle 118"/>
          <p:cNvSpPr>
            <a:spLocks noChangeArrowheads="1"/>
          </p:cNvSpPr>
          <p:nvPr/>
        </p:nvSpPr>
        <p:spPr bwMode="auto">
          <a:xfrm>
            <a:off x="5507038" y="3879627"/>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Provider</a:t>
            </a:r>
          </a:p>
        </p:txBody>
      </p:sp>
      <p:sp>
        <p:nvSpPr>
          <p:cNvPr id="21623" name="Rectangle 119"/>
          <p:cNvSpPr>
            <a:spLocks noChangeArrowheads="1"/>
          </p:cNvSpPr>
          <p:nvPr/>
        </p:nvSpPr>
        <p:spPr bwMode="auto">
          <a:xfrm>
            <a:off x="5483225" y="4619405"/>
            <a:ext cx="439738" cy="3143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24" name="Rectangle 120"/>
          <p:cNvSpPr>
            <a:spLocks noChangeArrowheads="1"/>
          </p:cNvSpPr>
          <p:nvPr/>
        </p:nvSpPr>
        <p:spPr bwMode="auto">
          <a:xfrm>
            <a:off x="5419725" y="4554317"/>
            <a:ext cx="438150" cy="31432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25" name="Rectangle 121"/>
          <p:cNvSpPr>
            <a:spLocks noChangeArrowheads="1"/>
          </p:cNvSpPr>
          <p:nvPr/>
        </p:nvSpPr>
        <p:spPr bwMode="auto">
          <a:xfrm>
            <a:off x="5567363" y="4571777"/>
            <a:ext cx="144270"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PIP</a:t>
            </a:r>
          </a:p>
        </p:txBody>
      </p:sp>
      <p:sp>
        <p:nvSpPr>
          <p:cNvPr id="21626" name="Rectangle 122"/>
          <p:cNvSpPr>
            <a:spLocks noChangeArrowheads="1"/>
          </p:cNvSpPr>
          <p:nvPr/>
        </p:nvSpPr>
        <p:spPr bwMode="auto">
          <a:xfrm>
            <a:off x="5507038" y="4682902"/>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Attribute</a:t>
            </a:r>
          </a:p>
        </p:txBody>
      </p:sp>
      <p:sp>
        <p:nvSpPr>
          <p:cNvPr id="21627" name="Rectangle 123"/>
          <p:cNvSpPr>
            <a:spLocks noChangeArrowheads="1"/>
          </p:cNvSpPr>
          <p:nvPr/>
        </p:nvSpPr>
        <p:spPr bwMode="auto">
          <a:xfrm>
            <a:off x="5507038" y="4768627"/>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Provider</a:t>
            </a:r>
          </a:p>
        </p:txBody>
      </p:sp>
      <p:sp>
        <p:nvSpPr>
          <p:cNvPr id="21628" name="Rectangle 124"/>
          <p:cNvSpPr>
            <a:spLocks noChangeArrowheads="1"/>
          </p:cNvSpPr>
          <p:nvPr/>
        </p:nvSpPr>
        <p:spPr bwMode="auto">
          <a:xfrm>
            <a:off x="6129341" y="3647852"/>
            <a:ext cx="9525" cy="342900"/>
          </a:xfrm>
          <a:prstGeom prst="rect">
            <a:avLst/>
          </a:prstGeom>
          <a:solidFill>
            <a:srgbClr val="03BA5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29" name="Rectangle 125"/>
          <p:cNvSpPr>
            <a:spLocks noChangeArrowheads="1"/>
          </p:cNvSpPr>
          <p:nvPr/>
        </p:nvSpPr>
        <p:spPr bwMode="auto">
          <a:xfrm>
            <a:off x="6138866" y="3647852"/>
            <a:ext cx="7937" cy="342900"/>
          </a:xfrm>
          <a:prstGeom prst="rect">
            <a:avLst/>
          </a:prstGeom>
          <a:solidFill>
            <a:srgbClr val="A6FED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30" name="Rectangle 126"/>
          <p:cNvSpPr>
            <a:spLocks noChangeArrowheads="1"/>
          </p:cNvSpPr>
          <p:nvPr/>
        </p:nvSpPr>
        <p:spPr bwMode="auto">
          <a:xfrm>
            <a:off x="6146800" y="3647852"/>
            <a:ext cx="7938" cy="342900"/>
          </a:xfrm>
          <a:prstGeom prst="rect">
            <a:avLst/>
          </a:prstGeom>
          <a:solidFill>
            <a:srgbClr val="A2FDC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31" name="Rectangle 127"/>
          <p:cNvSpPr>
            <a:spLocks noChangeArrowheads="1"/>
          </p:cNvSpPr>
          <p:nvPr/>
        </p:nvSpPr>
        <p:spPr bwMode="auto">
          <a:xfrm>
            <a:off x="6154741" y="3647852"/>
            <a:ext cx="9525" cy="342900"/>
          </a:xfrm>
          <a:prstGeom prst="rect">
            <a:avLst/>
          </a:prstGeom>
          <a:solidFill>
            <a:srgbClr val="9FFB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32" name="Rectangle 128"/>
          <p:cNvSpPr>
            <a:spLocks noChangeArrowheads="1"/>
          </p:cNvSpPr>
          <p:nvPr/>
        </p:nvSpPr>
        <p:spPr bwMode="auto">
          <a:xfrm>
            <a:off x="6164266" y="3647852"/>
            <a:ext cx="7937" cy="342900"/>
          </a:xfrm>
          <a:prstGeom prst="rect">
            <a:avLst/>
          </a:prstGeom>
          <a:solidFill>
            <a:srgbClr val="9AF9C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33" name="Rectangle 129"/>
          <p:cNvSpPr>
            <a:spLocks noChangeArrowheads="1"/>
          </p:cNvSpPr>
          <p:nvPr/>
        </p:nvSpPr>
        <p:spPr bwMode="auto">
          <a:xfrm>
            <a:off x="6172200" y="3647852"/>
            <a:ext cx="7938" cy="342900"/>
          </a:xfrm>
          <a:prstGeom prst="rect">
            <a:avLst/>
          </a:prstGeom>
          <a:solidFill>
            <a:srgbClr val="96F7C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34" name="Rectangle 130"/>
          <p:cNvSpPr>
            <a:spLocks noChangeArrowheads="1"/>
          </p:cNvSpPr>
          <p:nvPr/>
        </p:nvSpPr>
        <p:spPr bwMode="auto">
          <a:xfrm>
            <a:off x="6180141" y="3647852"/>
            <a:ext cx="9525" cy="342900"/>
          </a:xfrm>
          <a:prstGeom prst="rect">
            <a:avLst/>
          </a:prstGeom>
          <a:solidFill>
            <a:srgbClr val="92F6C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35" name="Rectangle 131"/>
          <p:cNvSpPr>
            <a:spLocks noChangeArrowheads="1"/>
          </p:cNvSpPr>
          <p:nvPr/>
        </p:nvSpPr>
        <p:spPr bwMode="auto">
          <a:xfrm>
            <a:off x="6189666" y="3647852"/>
            <a:ext cx="7937" cy="342900"/>
          </a:xfrm>
          <a:prstGeom prst="rect">
            <a:avLst/>
          </a:prstGeom>
          <a:solidFill>
            <a:srgbClr val="8EF4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36" name="Rectangle 132"/>
          <p:cNvSpPr>
            <a:spLocks noChangeArrowheads="1"/>
          </p:cNvSpPr>
          <p:nvPr/>
        </p:nvSpPr>
        <p:spPr bwMode="auto">
          <a:xfrm>
            <a:off x="6197603" y="3647852"/>
            <a:ext cx="9525" cy="342900"/>
          </a:xfrm>
          <a:prstGeom prst="rect">
            <a:avLst/>
          </a:prstGeom>
          <a:solidFill>
            <a:srgbClr val="8AF2B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37" name="Rectangle 133"/>
          <p:cNvSpPr>
            <a:spLocks noChangeArrowheads="1"/>
          </p:cNvSpPr>
          <p:nvPr/>
        </p:nvSpPr>
        <p:spPr bwMode="auto">
          <a:xfrm>
            <a:off x="6207125" y="3647852"/>
            <a:ext cx="7938" cy="342900"/>
          </a:xfrm>
          <a:prstGeom prst="rect">
            <a:avLst/>
          </a:prstGeom>
          <a:solidFill>
            <a:srgbClr val="86F1B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38" name="Rectangle 134"/>
          <p:cNvSpPr>
            <a:spLocks noChangeArrowheads="1"/>
          </p:cNvSpPr>
          <p:nvPr/>
        </p:nvSpPr>
        <p:spPr bwMode="auto">
          <a:xfrm>
            <a:off x="6215066" y="3647852"/>
            <a:ext cx="7937" cy="342900"/>
          </a:xfrm>
          <a:prstGeom prst="rect">
            <a:avLst/>
          </a:prstGeom>
          <a:solidFill>
            <a:srgbClr val="82EFB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39" name="Rectangle 135"/>
          <p:cNvSpPr>
            <a:spLocks noChangeArrowheads="1"/>
          </p:cNvSpPr>
          <p:nvPr/>
        </p:nvSpPr>
        <p:spPr bwMode="auto">
          <a:xfrm>
            <a:off x="6223003" y="3647852"/>
            <a:ext cx="9525" cy="342900"/>
          </a:xfrm>
          <a:prstGeom prst="rect">
            <a:avLst/>
          </a:prstGeom>
          <a:solidFill>
            <a:srgbClr val="7DEEB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40" name="Rectangle 136"/>
          <p:cNvSpPr>
            <a:spLocks noChangeArrowheads="1"/>
          </p:cNvSpPr>
          <p:nvPr/>
        </p:nvSpPr>
        <p:spPr bwMode="auto">
          <a:xfrm>
            <a:off x="6232525" y="3647852"/>
            <a:ext cx="7938" cy="342900"/>
          </a:xfrm>
          <a:prstGeom prst="rect">
            <a:avLst/>
          </a:prstGeom>
          <a:solidFill>
            <a:srgbClr val="79EC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41" name="Rectangle 137"/>
          <p:cNvSpPr>
            <a:spLocks noChangeArrowheads="1"/>
          </p:cNvSpPr>
          <p:nvPr/>
        </p:nvSpPr>
        <p:spPr bwMode="auto">
          <a:xfrm>
            <a:off x="6240466" y="3647852"/>
            <a:ext cx="7937" cy="342900"/>
          </a:xfrm>
          <a:prstGeom prst="rect">
            <a:avLst/>
          </a:prstGeom>
          <a:solidFill>
            <a:srgbClr val="75EAA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42" name="Rectangle 138"/>
          <p:cNvSpPr>
            <a:spLocks noChangeArrowheads="1"/>
          </p:cNvSpPr>
          <p:nvPr/>
        </p:nvSpPr>
        <p:spPr bwMode="auto">
          <a:xfrm>
            <a:off x="6248403" y="3647852"/>
            <a:ext cx="9525" cy="342900"/>
          </a:xfrm>
          <a:prstGeom prst="rect">
            <a:avLst/>
          </a:prstGeom>
          <a:solidFill>
            <a:srgbClr val="71E8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43" name="Rectangle 139"/>
          <p:cNvSpPr>
            <a:spLocks noChangeArrowheads="1"/>
          </p:cNvSpPr>
          <p:nvPr/>
        </p:nvSpPr>
        <p:spPr bwMode="auto">
          <a:xfrm>
            <a:off x="6257925" y="3647852"/>
            <a:ext cx="7938" cy="342900"/>
          </a:xfrm>
          <a:prstGeom prst="rect">
            <a:avLst/>
          </a:prstGeom>
          <a:solidFill>
            <a:srgbClr val="6DE6A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44" name="Rectangle 140"/>
          <p:cNvSpPr>
            <a:spLocks noChangeArrowheads="1"/>
          </p:cNvSpPr>
          <p:nvPr/>
        </p:nvSpPr>
        <p:spPr bwMode="auto">
          <a:xfrm>
            <a:off x="6265866" y="3647852"/>
            <a:ext cx="9525" cy="342900"/>
          </a:xfrm>
          <a:prstGeom prst="rect">
            <a:avLst/>
          </a:prstGeom>
          <a:solidFill>
            <a:srgbClr val="69E5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45" name="Rectangle 141"/>
          <p:cNvSpPr>
            <a:spLocks noChangeArrowheads="1"/>
          </p:cNvSpPr>
          <p:nvPr/>
        </p:nvSpPr>
        <p:spPr bwMode="auto">
          <a:xfrm>
            <a:off x="6275391" y="3647852"/>
            <a:ext cx="7937" cy="342900"/>
          </a:xfrm>
          <a:prstGeom prst="rect">
            <a:avLst/>
          </a:prstGeom>
          <a:solidFill>
            <a:srgbClr val="65E3A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46" name="Rectangle 142"/>
          <p:cNvSpPr>
            <a:spLocks noChangeArrowheads="1"/>
          </p:cNvSpPr>
          <p:nvPr/>
        </p:nvSpPr>
        <p:spPr bwMode="auto">
          <a:xfrm>
            <a:off x="6283325" y="3647852"/>
            <a:ext cx="7938" cy="342900"/>
          </a:xfrm>
          <a:prstGeom prst="rect">
            <a:avLst/>
          </a:prstGeom>
          <a:solidFill>
            <a:srgbClr val="61E1A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47" name="Rectangle 143"/>
          <p:cNvSpPr>
            <a:spLocks noChangeArrowheads="1"/>
          </p:cNvSpPr>
          <p:nvPr/>
        </p:nvSpPr>
        <p:spPr bwMode="auto">
          <a:xfrm>
            <a:off x="6291266" y="3647852"/>
            <a:ext cx="9525" cy="342900"/>
          </a:xfrm>
          <a:prstGeom prst="rect">
            <a:avLst/>
          </a:prstGeom>
          <a:solidFill>
            <a:srgbClr val="5DDF9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48" name="Rectangle 144"/>
          <p:cNvSpPr>
            <a:spLocks noChangeArrowheads="1"/>
          </p:cNvSpPr>
          <p:nvPr/>
        </p:nvSpPr>
        <p:spPr bwMode="auto">
          <a:xfrm>
            <a:off x="6300791" y="3647852"/>
            <a:ext cx="7937" cy="342900"/>
          </a:xfrm>
          <a:prstGeom prst="rect">
            <a:avLst/>
          </a:prstGeom>
          <a:solidFill>
            <a:srgbClr val="59DE9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49" name="Rectangle 145"/>
          <p:cNvSpPr>
            <a:spLocks noChangeArrowheads="1"/>
          </p:cNvSpPr>
          <p:nvPr/>
        </p:nvSpPr>
        <p:spPr bwMode="auto">
          <a:xfrm>
            <a:off x="6308725" y="3647852"/>
            <a:ext cx="7938" cy="342900"/>
          </a:xfrm>
          <a:prstGeom prst="rect">
            <a:avLst/>
          </a:prstGeom>
          <a:solidFill>
            <a:srgbClr val="54DC9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50" name="Rectangle 146"/>
          <p:cNvSpPr>
            <a:spLocks noChangeArrowheads="1"/>
          </p:cNvSpPr>
          <p:nvPr/>
        </p:nvSpPr>
        <p:spPr bwMode="auto">
          <a:xfrm>
            <a:off x="6316666" y="3647852"/>
            <a:ext cx="9525" cy="342900"/>
          </a:xfrm>
          <a:prstGeom prst="rect">
            <a:avLst/>
          </a:prstGeom>
          <a:solidFill>
            <a:srgbClr val="50DB9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51" name="Rectangle 147"/>
          <p:cNvSpPr>
            <a:spLocks noChangeArrowheads="1"/>
          </p:cNvSpPr>
          <p:nvPr/>
        </p:nvSpPr>
        <p:spPr bwMode="auto">
          <a:xfrm>
            <a:off x="6326191" y="3647852"/>
            <a:ext cx="7937" cy="342900"/>
          </a:xfrm>
          <a:prstGeom prst="rect">
            <a:avLst/>
          </a:prstGeom>
          <a:solidFill>
            <a:srgbClr val="4CD99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52" name="Rectangle 148"/>
          <p:cNvSpPr>
            <a:spLocks noChangeArrowheads="1"/>
          </p:cNvSpPr>
          <p:nvPr/>
        </p:nvSpPr>
        <p:spPr bwMode="auto">
          <a:xfrm>
            <a:off x="6334128" y="3647852"/>
            <a:ext cx="9525" cy="342900"/>
          </a:xfrm>
          <a:prstGeom prst="rect">
            <a:avLst/>
          </a:prstGeom>
          <a:solidFill>
            <a:srgbClr val="48D78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53" name="Rectangle 149"/>
          <p:cNvSpPr>
            <a:spLocks noChangeArrowheads="1"/>
          </p:cNvSpPr>
          <p:nvPr/>
        </p:nvSpPr>
        <p:spPr bwMode="auto">
          <a:xfrm>
            <a:off x="6343650" y="3647852"/>
            <a:ext cx="7938" cy="342900"/>
          </a:xfrm>
          <a:prstGeom prst="rect">
            <a:avLst/>
          </a:prstGeom>
          <a:solidFill>
            <a:srgbClr val="44D58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54" name="Rectangle 150"/>
          <p:cNvSpPr>
            <a:spLocks noChangeArrowheads="1"/>
          </p:cNvSpPr>
          <p:nvPr/>
        </p:nvSpPr>
        <p:spPr bwMode="auto">
          <a:xfrm>
            <a:off x="6351591" y="3647852"/>
            <a:ext cx="7937" cy="342900"/>
          </a:xfrm>
          <a:prstGeom prst="rect">
            <a:avLst/>
          </a:prstGeom>
          <a:solidFill>
            <a:srgbClr val="40D38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55" name="Rectangle 151"/>
          <p:cNvSpPr>
            <a:spLocks noChangeArrowheads="1"/>
          </p:cNvSpPr>
          <p:nvPr/>
        </p:nvSpPr>
        <p:spPr bwMode="auto">
          <a:xfrm>
            <a:off x="6359528" y="3647852"/>
            <a:ext cx="9525" cy="342900"/>
          </a:xfrm>
          <a:prstGeom prst="rect">
            <a:avLst/>
          </a:prstGeom>
          <a:solidFill>
            <a:srgbClr val="3CD28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56" name="Rectangle 152"/>
          <p:cNvSpPr>
            <a:spLocks noChangeArrowheads="1"/>
          </p:cNvSpPr>
          <p:nvPr/>
        </p:nvSpPr>
        <p:spPr bwMode="auto">
          <a:xfrm>
            <a:off x="6369050" y="3647852"/>
            <a:ext cx="7938" cy="342900"/>
          </a:xfrm>
          <a:prstGeom prst="rect">
            <a:avLst/>
          </a:prstGeom>
          <a:solidFill>
            <a:srgbClr val="38D08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57" name="Rectangle 153"/>
          <p:cNvSpPr>
            <a:spLocks noChangeArrowheads="1"/>
          </p:cNvSpPr>
          <p:nvPr/>
        </p:nvSpPr>
        <p:spPr bwMode="auto">
          <a:xfrm>
            <a:off x="6376991" y="3647852"/>
            <a:ext cx="7937" cy="342900"/>
          </a:xfrm>
          <a:prstGeom prst="rect">
            <a:avLst/>
          </a:prstGeom>
          <a:solidFill>
            <a:srgbClr val="34CF8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58" name="Rectangle 154"/>
          <p:cNvSpPr>
            <a:spLocks noChangeArrowheads="1"/>
          </p:cNvSpPr>
          <p:nvPr/>
        </p:nvSpPr>
        <p:spPr bwMode="auto">
          <a:xfrm>
            <a:off x="6384928" y="3647852"/>
            <a:ext cx="9525" cy="342900"/>
          </a:xfrm>
          <a:prstGeom prst="rect">
            <a:avLst/>
          </a:prstGeom>
          <a:solidFill>
            <a:srgbClr val="30CD7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59" name="Rectangle 155"/>
          <p:cNvSpPr>
            <a:spLocks noChangeArrowheads="1"/>
          </p:cNvSpPr>
          <p:nvPr/>
        </p:nvSpPr>
        <p:spPr bwMode="auto">
          <a:xfrm>
            <a:off x="6394450" y="3647852"/>
            <a:ext cx="7938" cy="342900"/>
          </a:xfrm>
          <a:prstGeom prst="rect">
            <a:avLst/>
          </a:prstGeom>
          <a:solidFill>
            <a:srgbClr val="2BCB7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60" name="Rectangle 156"/>
          <p:cNvSpPr>
            <a:spLocks noChangeArrowheads="1"/>
          </p:cNvSpPr>
          <p:nvPr/>
        </p:nvSpPr>
        <p:spPr bwMode="auto">
          <a:xfrm>
            <a:off x="6402391" y="3647852"/>
            <a:ext cx="9525" cy="342900"/>
          </a:xfrm>
          <a:prstGeom prst="rect">
            <a:avLst/>
          </a:prstGeom>
          <a:solidFill>
            <a:srgbClr val="27CA7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61" name="Rectangle 157"/>
          <p:cNvSpPr>
            <a:spLocks noChangeArrowheads="1"/>
          </p:cNvSpPr>
          <p:nvPr/>
        </p:nvSpPr>
        <p:spPr bwMode="auto">
          <a:xfrm>
            <a:off x="6411916" y="3647852"/>
            <a:ext cx="7937" cy="342900"/>
          </a:xfrm>
          <a:prstGeom prst="rect">
            <a:avLst/>
          </a:prstGeom>
          <a:solidFill>
            <a:srgbClr val="23C87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62" name="Rectangle 158"/>
          <p:cNvSpPr>
            <a:spLocks noChangeArrowheads="1"/>
          </p:cNvSpPr>
          <p:nvPr/>
        </p:nvSpPr>
        <p:spPr bwMode="auto">
          <a:xfrm>
            <a:off x="6419850" y="3647852"/>
            <a:ext cx="7938" cy="342900"/>
          </a:xfrm>
          <a:prstGeom prst="rect">
            <a:avLst/>
          </a:prstGeom>
          <a:solidFill>
            <a:srgbClr val="1FC67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63" name="Rectangle 159"/>
          <p:cNvSpPr>
            <a:spLocks noChangeArrowheads="1"/>
          </p:cNvSpPr>
          <p:nvPr/>
        </p:nvSpPr>
        <p:spPr bwMode="auto">
          <a:xfrm>
            <a:off x="6427791" y="3647852"/>
            <a:ext cx="9525" cy="342900"/>
          </a:xfrm>
          <a:prstGeom prst="rect">
            <a:avLst/>
          </a:prstGeom>
          <a:solidFill>
            <a:srgbClr val="1BC46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64" name="Rectangle 160"/>
          <p:cNvSpPr>
            <a:spLocks noChangeArrowheads="1"/>
          </p:cNvSpPr>
          <p:nvPr/>
        </p:nvSpPr>
        <p:spPr bwMode="auto">
          <a:xfrm>
            <a:off x="6437316" y="3647852"/>
            <a:ext cx="7937" cy="342900"/>
          </a:xfrm>
          <a:prstGeom prst="rect">
            <a:avLst/>
          </a:prstGeom>
          <a:solidFill>
            <a:srgbClr val="17C36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65" name="Rectangle 161"/>
          <p:cNvSpPr>
            <a:spLocks noChangeArrowheads="1"/>
          </p:cNvSpPr>
          <p:nvPr/>
        </p:nvSpPr>
        <p:spPr bwMode="auto">
          <a:xfrm>
            <a:off x="6445250" y="3647852"/>
            <a:ext cx="7938" cy="342900"/>
          </a:xfrm>
          <a:prstGeom prst="rect">
            <a:avLst/>
          </a:prstGeom>
          <a:solidFill>
            <a:srgbClr val="13C16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66" name="Rectangle 162"/>
          <p:cNvSpPr>
            <a:spLocks noChangeArrowheads="1"/>
          </p:cNvSpPr>
          <p:nvPr/>
        </p:nvSpPr>
        <p:spPr bwMode="auto">
          <a:xfrm>
            <a:off x="6453191" y="3647852"/>
            <a:ext cx="9525" cy="342900"/>
          </a:xfrm>
          <a:prstGeom prst="rect">
            <a:avLst/>
          </a:prstGeom>
          <a:solidFill>
            <a:srgbClr val="0FBF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67" name="Rectangle 163"/>
          <p:cNvSpPr>
            <a:spLocks noChangeArrowheads="1"/>
          </p:cNvSpPr>
          <p:nvPr/>
        </p:nvSpPr>
        <p:spPr bwMode="auto">
          <a:xfrm>
            <a:off x="6462716" y="3647852"/>
            <a:ext cx="7937" cy="342900"/>
          </a:xfrm>
          <a:prstGeom prst="rect">
            <a:avLst/>
          </a:prstGeom>
          <a:solidFill>
            <a:srgbClr val="0BBD6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68" name="Rectangle 164"/>
          <p:cNvSpPr>
            <a:spLocks noChangeArrowheads="1"/>
          </p:cNvSpPr>
          <p:nvPr/>
        </p:nvSpPr>
        <p:spPr bwMode="auto">
          <a:xfrm>
            <a:off x="6470653" y="3647852"/>
            <a:ext cx="9525" cy="342900"/>
          </a:xfrm>
          <a:prstGeom prst="rect">
            <a:avLst/>
          </a:prstGeom>
          <a:solidFill>
            <a:srgbClr val="06BB6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69" name="Oval 165"/>
          <p:cNvSpPr>
            <a:spLocks noChangeArrowheads="1"/>
          </p:cNvSpPr>
          <p:nvPr/>
        </p:nvSpPr>
        <p:spPr bwMode="auto">
          <a:xfrm>
            <a:off x="6143625" y="3616102"/>
            <a:ext cx="331788" cy="88900"/>
          </a:xfrm>
          <a:prstGeom prst="ellipse">
            <a:avLst/>
          </a:prstGeom>
          <a:solidFill>
            <a:srgbClr val="A8FFD3"/>
          </a:solidFill>
          <a:ln w="0">
            <a:solidFill>
              <a:srgbClr val="000000"/>
            </a:solidFill>
            <a:round/>
            <a:headEnd/>
            <a:tailEnd/>
          </a:ln>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70" name="Rectangle 166"/>
          <p:cNvSpPr>
            <a:spLocks noChangeArrowheads="1"/>
          </p:cNvSpPr>
          <p:nvPr/>
        </p:nvSpPr>
        <p:spPr bwMode="auto">
          <a:xfrm>
            <a:off x="6240466" y="3698652"/>
            <a:ext cx="130175"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Role</a:t>
            </a:r>
          </a:p>
        </p:txBody>
      </p:sp>
      <p:sp>
        <p:nvSpPr>
          <p:cNvPr id="21671" name="Rectangle 167"/>
          <p:cNvSpPr>
            <a:spLocks noChangeArrowheads="1"/>
          </p:cNvSpPr>
          <p:nvPr/>
        </p:nvSpPr>
        <p:spPr bwMode="auto">
          <a:xfrm>
            <a:off x="6180138" y="3776439"/>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Provider</a:t>
            </a:r>
          </a:p>
        </p:txBody>
      </p:sp>
      <p:sp>
        <p:nvSpPr>
          <p:cNvPr id="21672" name="Rectangle 168"/>
          <p:cNvSpPr>
            <a:spLocks noChangeArrowheads="1"/>
          </p:cNvSpPr>
          <p:nvPr/>
        </p:nvSpPr>
        <p:spPr bwMode="auto">
          <a:xfrm>
            <a:off x="6257925" y="3862164"/>
            <a:ext cx="889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DB</a:t>
            </a:r>
          </a:p>
        </p:txBody>
      </p:sp>
      <p:sp>
        <p:nvSpPr>
          <p:cNvPr id="21673" name="Rectangle 169"/>
          <p:cNvSpPr>
            <a:spLocks noChangeArrowheads="1"/>
          </p:cNvSpPr>
          <p:nvPr/>
        </p:nvSpPr>
        <p:spPr bwMode="auto">
          <a:xfrm>
            <a:off x="5464178" y="5111527"/>
            <a:ext cx="9525" cy="342900"/>
          </a:xfrm>
          <a:prstGeom prst="rect">
            <a:avLst/>
          </a:prstGeom>
          <a:solidFill>
            <a:srgbClr val="04BA5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74" name="Rectangle 170"/>
          <p:cNvSpPr>
            <a:spLocks noChangeArrowheads="1"/>
          </p:cNvSpPr>
          <p:nvPr/>
        </p:nvSpPr>
        <p:spPr bwMode="auto">
          <a:xfrm>
            <a:off x="5473700" y="5111527"/>
            <a:ext cx="7938" cy="342900"/>
          </a:xfrm>
          <a:prstGeom prst="rect">
            <a:avLst/>
          </a:prstGeom>
          <a:solidFill>
            <a:srgbClr val="A7FF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75" name="Rectangle 171"/>
          <p:cNvSpPr>
            <a:spLocks noChangeArrowheads="1"/>
          </p:cNvSpPr>
          <p:nvPr/>
        </p:nvSpPr>
        <p:spPr bwMode="auto">
          <a:xfrm>
            <a:off x="5481641" y="5111527"/>
            <a:ext cx="7937" cy="342900"/>
          </a:xfrm>
          <a:prstGeom prst="rect">
            <a:avLst/>
          </a:prstGeom>
          <a:solidFill>
            <a:srgbClr val="A3FD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76" name="Rectangle 172"/>
          <p:cNvSpPr>
            <a:spLocks noChangeArrowheads="1"/>
          </p:cNvSpPr>
          <p:nvPr/>
        </p:nvSpPr>
        <p:spPr bwMode="auto">
          <a:xfrm>
            <a:off x="5489578" y="5111527"/>
            <a:ext cx="9525" cy="342900"/>
          </a:xfrm>
          <a:prstGeom prst="rect">
            <a:avLst/>
          </a:prstGeom>
          <a:solidFill>
            <a:srgbClr val="A0FCC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77" name="Rectangle 173"/>
          <p:cNvSpPr>
            <a:spLocks noChangeArrowheads="1"/>
          </p:cNvSpPr>
          <p:nvPr/>
        </p:nvSpPr>
        <p:spPr bwMode="auto">
          <a:xfrm>
            <a:off x="5499100" y="5111527"/>
            <a:ext cx="7938" cy="342900"/>
          </a:xfrm>
          <a:prstGeom prst="rect">
            <a:avLst/>
          </a:prstGeom>
          <a:solidFill>
            <a:srgbClr val="9BFAC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78" name="Rectangle 174"/>
          <p:cNvSpPr>
            <a:spLocks noChangeArrowheads="1"/>
          </p:cNvSpPr>
          <p:nvPr/>
        </p:nvSpPr>
        <p:spPr bwMode="auto">
          <a:xfrm>
            <a:off x="5507041" y="5111527"/>
            <a:ext cx="7937" cy="342900"/>
          </a:xfrm>
          <a:prstGeom prst="rect">
            <a:avLst/>
          </a:prstGeom>
          <a:solidFill>
            <a:srgbClr val="97F8C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79" name="Rectangle 175"/>
          <p:cNvSpPr>
            <a:spLocks noChangeArrowheads="1"/>
          </p:cNvSpPr>
          <p:nvPr/>
        </p:nvSpPr>
        <p:spPr bwMode="auto">
          <a:xfrm>
            <a:off x="5514978" y="5111527"/>
            <a:ext cx="9525" cy="342900"/>
          </a:xfrm>
          <a:prstGeom prst="rect">
            <a:avLst/>
          </a:prstGeom>
          <a:solidFill>
            <a:srgbClr val="93F6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80" name="Rectangle 176"/>
          <p:cNvSpPr>
            <a:spLocks noChangeArrowheads="1"/>
          </p:cNvSpPr>
          <p:nvPr/>
        </p:nvSpPr>
        <p:spPr bwMode="auto">
          <a:xfrm>
            <a:off x="5524500" y="5111527"/>
            <a:ext cx="7938" cy="342900"/>
          </a:xfrm>
          <a:prstGeom prst="rect">
            <a:avLst/>
          </a:prstGeom>
          <a:solidFill>
            <a:srgbClr val="8FF4C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81" name="Rectangle 177"/>
          <p:cNvSpPr>
            <a:spLocks noChangeArrowheads="1"/>
          </p:cNvSpPr>
          <p:nvPr/>
        </p:nvSpPr>
        <p:spPr bwMode="auto">
          <a:xfrm>
            <a:off x="5532441" y="5111527"/>
            <a:ext cx="9525" cy="342900"/>
          </a:xfrm>
          <a:prstGeom prst="rect">
            <a:avLst/>
          </a:prstGeom>
          <a:solidFill>
            <a:srgbClr val="8BF3B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82" name="Rectangle 178"/>
          <p:cNvSpPr>
            <a:spLocks noChangeArrowheads="1"/>
          </p:cNvSpPr>
          <p:nvPr/>
        </p:nvSpPr>
        <p:spPr bwMode="auto">
          <a:xfrm>
            <a:off x="5541966" y="5111527"/>
            <a:ext cx="7937" cy="342900"/>
          </a:xfrm>
          <a:prstGeom prst="rect">
            <a:avLst/>
          </a:prstGeom>
          <a:solidFill>
            <a:srgbClr val="87F1B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83" name="Rectangle 179"/>
          <p:cNvSpPr>
            <a:spLocks noChangeArrowheads="1"/>
          </p:cNvSpPr>
          <p:nvPr/>
        </p:nvSpPr>
        <p:spPr bwMode="auto">
          <a:xfrm>
            <a:off x="5549900" y="5111527"/>
            <a:ext cx="7938" cy="342900"/>
          </a:xfrm>
          <a:prstGeom prst="rect">
            <a:avLst/>
          </a:prstGeom>
          <a:solidFill>
            <a:srgbClr val="83F0B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84" name="Rectangle 180"/>
          <p:cNvSpPr>
            <a:spLocks noChangeArrowheads="1"/>
          </p:cNvSpPr>
          <p:nvPr/>
        </p:nvSpPr>
        <p:spPr bwMode="auto">
          <a:xfrm>
            <a:off x="5557841" y="5111527"/>
            <a:ext cx="9525" cy="342900"/>
          </a:xfrm>
          <a:prstGeom prst="rect">
            <a:avLst/>
          </a:prstGeom>
          <a:solidFill>
            <a:srgbClr val="7EEEB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85" name="Rectangle 181"/>
          <p:cNvSpPr>
            <a:spLocks noChangeArrowheads="1"/>
          </p:cNvSpPr>
          <p:nvPr/>
        </p:nvSpPr>
        <p:spPr bwMode="auto">
          <a:xfrm>
            <a:off x="5567366" y="5111527"/>
            <a:ext cx="7937" cy="342900"/>
          </a:xfrm>
          <a:prstGeom prst="rect">
            <a:avLst/>
          </a:prstGeom>
          <a:solidFill>
            <a:srgbClr val="7AEC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86" name="Rectangle 182"/>
          <p:cNvSpPr>
            <a:spLocks noChangeArrowheads="1"/>
          </p:cNvSpPr>
          <p:nvPr/>
        </p:nvSpPr>
        <p:spPr bwMode="auto">
          <a:xfrm>
            <a:off x="5575300" y="5111527"/>
            <a:ext cx="7938" cy="342900"/>
          </a:xfrm>
          <a:prstGeom prst="rect">
            <a:avLst/>
          </a:prstGeom>
          <a:solidFill>
            <a:srgbClr val="76EAB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87" name="Rectangle 183"/>
          <p:cNvSpPr>
            <a:spLocks noChangeArrowheads="1"/>
          </p:cNvSpPr>
          <p:nvPr/>
        </p:nvSpPr>
        <p:spPr bwMode="auto">
          <a:xfrm>
            <a:off x="5583241" y="5111527"/>
            <a:ext cx="9525" cy="342900"/>
          </a:xfrm>
          <a:prstGeom prst="rect">
            <a:avLst/>
          </a:prstGeom>
          <a:solidFill>
            <a:srgbClr val="72E8A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88" name="Rectangle 184"/>
          <p:cNvSpPr>
            <a:spLocks noChangeArrowheads="1"/>
          </p:cNvSpPr>
          <p:nvPr/>
        </p:nvSpPr>
        <p:spPr bwMode="auto">
          <a:xfrm>
            <a:off x="5592766" y="5111527"/>
            <a:ext cx="7937" cy="342900"/>
          </a:xfrm>
          <a:prstGeom prst="rect">
            <a:avLst/>
          </a:prstGeom>
          <a:solidFill>
            <a:srgbClr val="6EE7A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89" name="Rectangle 185"/>
          <p:cNvSpPr>
            <a:spLocks noChangeArrowheads="1"/>
          </p:cNvSpPr>
          <p:nvPr/>
        </p:nvSpPr>
        <p:spPr bwMode="auto">
          <a:xfrm>
            <a:off x="5600703" y="5111527"/>
            <a:ext cx="9525" cy="342900"/>
          </a:xfrm>
          <a:prstGeom prst="rect">
            <a:avLst/>
          </a:prstGeom>
          <a:solidFill>
            <a:srgbClr val="6AE5A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90" name="Rectangle 186"/>
          <p:cNvSpPr>
            <a:spLocks noChangeArrowheads="1"/>
          </p:cNvSpPr>
          <p:nvPr/>
        </p:nvSpPr>
        <p:spPr bwMode="auto">
          <a:xfrm>
            <a:off x="5610225" y="5111527"/>
            <a:ext cx="7938" cy="342900"/>
          </a:xfrm>
          <a:prstGeom prst="rect">
            <a:avLst/>
          </a:prstGeom>
          <a:solidFill>
            <a:srgbClr val="66E3A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91" name="Rectangle 187"/>
          <p:cNvSpPr>
            <a:spLocks noChangeArrowheads="1"/>
          </p:cNvSpPr>
          <p:nvPr/>
        </p:nvSpPr>
        <p:spPr bwMode="auto">
          <a:xfrm>
            <a:off x="5618166" y="5111527"/>
            <a:ext cx="7937" cy="342900"/>
          </a:xfrm>
          <a:prstGeom prst="rect">
            <a:avLst/>
          </a:prstGeom>
          <a:solidFill>
            <a:srgbClr val="62E1A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92" name="Rectangle 188"/>
          <p:cNvSpPr>
            <a:spLocks noChangeArrowheads="1"/>
          </p:cNvSpPr>
          <p:nvPr/>
        </p:nvSpPr>
        <p:spPr bwMode="auto">
          <a:xfrm>
            <a:off x="5626103" y="5111527"/>
            <a:ext cx="9525" cy="342900"/>
          </a:xfrm>
          <a:prstGeom prst="rect">
            <a:avLst/>
          </a:prstGeom>
          <a:solidFill>
            <a:srgbClr val="5EE09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93" name="Rectangle 189"/>
          <p:cNvSpPr>
            <a:spLocks noChangeArrowheads="1"/>
          </p:cNvSpPr>
          <p:nvPr/>
        </p:nvSpPr>
        <p:spPr bwMode="auto">
          <a:xfrm>
            <a:off x="5635625" y="5111527"/>
            <a:ext cx="7938" cy="342900"/>
          </a:xfrm>
          <a:prstGeom prst="rect">
            <a:avLst/>
          </a:prstGeom>
          <a:solidFill>
            <a:srgbClr val="5ADE9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94" name="Rectangle 190"/>
          <p:cNvSpPr>
            <a:spLocks noChangeArrowheads="1"/>
          </p:cNvSpPr>
          <p:nvPr/>
        </p:nvSpPr>
        <p:spPr bwMode="auto">
          <a:xfrm>
            <a:off x="5643566" y="5111527"/>
            <a:ext cx="7937" cy="342900"/>
          </a:xfrm>
          <a:prstGeom prst="rect">
            <a:avLst/>
          </a:prstGeom>
          <a:solidFill>
            <a:srgbClr val="55DC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95" name="Rectangle 191"/>
          <p:cNvSpPr>
            <a:spLocks noChangeArrowheads="1"/>
          </p:cNvSpPr>
          <p:nvPr/>
        </p:nvSpPr>
        <p:spPr bwMode="auto">
          <a:xfrm>
            <a:off x="5651503" y="5111527"/>
            <a:ext cx="9525" cy="342900"/>
          </a:xfrm>
          <a:prstGeom prst="rect">
            <a:avLst/>
          </a:prstGeom>
          <a:solidFill>
            <a:srgbClr val="51DB9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96" name="Rectangle 192"/>
          <p:cNvSpPr>
            <a:spLocks noChangeArrowheads="1"/>
          </p:cNvSpPr>
          <p:nvPr/>
        </p:nvSpPr>
        <p:spPr bwMode="auto">
          <a:xfrm>
            <a:off x="5661025" y="5111527"/>
            <a:ext cx="7938" cy="342900"/>
          </a:xfrm>
          <a:prstGeom prst="rect">
            <a:avLst/>
          </a:prstGeom>
          <a:solidFill>
            <a:srgbClr val="4DD99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97" name="Rectangle 193"/>
          <p:cNvSpPr>
            <a:spLocks noChangeArrowheads="1"/>
          </p:cNvSpPr>
          <p:nvPr/>
        </p:nvSpPr>
        <p:spPr bwMode="auto">
          <a:xfrm>
            <a:off x="5668966" y="5111527"/>
            <a:ext cx="7937" cy="342900"/>
          </a:xfrm>
          <a:prstGeom prst="rect">
            <a:avLst/>
          </a:prstGeom>
          <a:solidFill>
            <a:srgbClr val="49D89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98" name="Rectangle 194"/>
          <p:cNvSpPr>
            <a:spLocks noChangeArrowheads="1"/>
          </p:cNvSpPr>
          <p:nvPr/>
        </p:nvSpPr>
        <p:spPr bwMode="auto">
          <a:xfrm>
            <a:off x="5676903" y="5111527"/>
            <a:ext cx="9525" cy="342900"/>
          </a:xfrm>
          <a:prstGeom prst="rect">
            <a:avLst/>
          </a:prstGeom>
          <a:solidFill>
            <a:srgbClr val="45D6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699" name="Rectangle 195"/>
          <p:cNvSpPr>
            <a:spLocks noChangeArrowheads="1"/>
          </p:cNvSpPr>
          <p:nvPr/>
        </p:nvSpPr>
        <p:spPr bwMode="auto">
          <a:xfrm>
            <a:off x="5686425" y="5111527"/>
            <a:ext cx="7938" cy="342900"/>
          </a:xfrm>
          <a:prstGeom prst="rect">
            <a:avLst/>
          </a:prstGeom>
          <a:solidFill>
            <a:srgbClr val="41D48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00" name="Rectangle 196"/>
          <p:cNvSpPr>
            <a:spLocks noChangeArrowheads="1"/>
          </p:cNvSpPr>
          <p:nvPr/>
        </p:nvSpPr>
        <p:spPr bwMode="auto">
          <a:xfrm>
            <a:off x="5694366" y="5111527"/>
            <a:ext cx="9525" cy="342900"/>
          </a:xfrm>
          <a:prstGeom prst="rect">
            <a:avLst/>
          </a:prstGeom>
          <a:solidFill>
            <a:srgbClr val="3DD28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01" name="Rectangle 197"/>
          <p:cNvSpPr>
            <a:spLocks noChangeArrowheads="1"/>
          </p:cNvSpPr>
          <p:nvPr/>
        </p:nvSpPr>
        <p:spPr bwMode="auto">
          <a:xfrm>
            <a:off x="5703891" y="5111527"/>
            <a:ext cx="7937" cy="342900"/>
          </a:xfrm>
          <a:prstGeom prst="rect">
            <a:avLst/>
          </a:prstGeom>
          <a:solidFill>
            <a:srgbClr val="39D18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02" name="Rectangle 198"/>
          <p:cNvSpPr>
            <a:spLocks noChangeArrowheads="1"/>
          </p:cNvSpPr>
          <p:nvPr/>
        </p:nvSpPr>
        <p:spPr bwMode="auto">
          <a:xfrm>
            <a:off x="5711825" y="5111527"/>
            <a:ext cx="7938" cy="342900"/>
          </a:xfrm>
          <a:prstGeom prst="rect">
            <a:avLst/>
          </a:prstGeom>
          <a:solidFill>
            <a:srgbClr val="35CF8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03" name="Rectangle 199"/>
          <p:cNvSpPr>
            <a:spLocks noChangeArrowheads="1"/>
          </p:cNvSpPr>
          <p:nvPr/>
        </p:nvSpPr>
        <p:spPr bwMode="auto">
          <a:xfrm>
            <a:off x="5719766" y="5111527"/>
            <a:ext cx="9525" cy="342900"/>
          </a:xfrm>
          <a:prstGeom prst="rect">
            <a:avLst/>
          </a:prstGeom>
          <a:solidFill>
            <a:srgbClr val="31CD7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04" name="Rectangle 200"/>
          <p:cNvSpPr>
            <a:spLocks noChangeArrowheads="1"/>
          </p:cNvSpPr>
          <p:nvPr/>
        </p:nvSpPr>
        <p:spPr bwMode="auto">
          <a:xfrm>
            <a:off x="5729291" y="5111527"/>
            <a:ext cx="7937" cy="342900"/>
          </a:xfrm>
          <a:prstGeom prst="rect">
            <a:avLst/>
          </a:prstGeom>
          <a:solidFill>
            <a:srgbClr val="2CCC7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05" name="Rectangle 201"/>
          <p:cNvSpPr>
            <a:spLocks noChangeArrowheads="1"/>
          </p:cNvSpPr>
          <p:nvPr/>
        </p:nvSpPr>
        <p:spPr bwMode="auto">
          <a:xfrm>
            <a:off x="5737225" y="5111527"/>
            <a:ext cx="7938" cy="342900"/>
          </a:xfrm>
          <a:prstGeom prst="rect">
            <a:avLst/>
          </a:prstGeom>
          <a:solidFill>
            <a:srgbClr val="28CA7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06" name="Rectangle 202"/>
          <p:cNvSpPr>
            <a:spLocks noChangeArrowheads="1"/>
          </p:cNvSpPr>
          <p:nvPr/>
        </p:nvSpPr>
        <p:spPr bwMode="auto">
          <a:xfrm>
            <a:off x="5745166" y="5111527"/>
            <a:ext cx="9525" cy="342900"/>
          </a:xfrm>
          <a:prstGeom prst="rect">
            <a:avLst/>
          </a:prstGeom>
          <a:solidFill>
            <a:srgbClr val="24C87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07" name="Rectangle 203"/>
          <p:cNvSpPr>
            <a:spLocks noChangeArrowheads="1"/>
          </p:cNvSpPr>
          <p:nvPr/>
        </p:nvSpPr>
        <p:spPr bwMode="auto">
          <a:xfrm>
            <a:off x="5754691" y="5111527"/>
            <a:ext cx="7937" cy="342900"/>
          </a:xfrm>
          <a:prstGeom prst="rect">
            <a:avLst/>
          </a:prstGeom>
          <a:solidFill>
            <a:srgbClr val="20C67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08" name="Rectangle 204"/>
          <p:cNvSpPr>
            <a:spLocks noChangeArrowheads="1"/>
          </p:cNvSpPr>
          <p:nvPr/>
        </p:nvSpPr>
        <p:spPr bwMode="auto">
          <a:xfrm>
            <a:off x="5762628" y="5111527"/>
            <a:ext cx="9525" cy="342900"/>
          </a:xfrm>
          <a:prstGeom prst="rect">
            <a:avLst/>
          </a:prstGeom>
          <a:solidFill>
            <a:srgbClr val="1CC56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09" name="Rectangle 205"/>
          <p:cNvSpPr>
            <a:spLocks noChangeArrowheads="1"/>
          </p:cNvSpPr>
          <p:nvPr/>
        </p:nvSpPr>
        <p:spPr bwMode="auto">
          <a:xfrm>
            <a:off x="5772150" y="5111527"/>
            <a:ext cx="7938" cy="342900"/>
          </a:xfrm>
          <a:prstGeom prst="rect">
            <a:avLst/>
          </a:prstGeom>
          <a:solidFill>
            <a:srgbClr val="18C3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10" name="Rectangle 206"/>
          <p:cNvSpPr>
            <a:spLocks noChangeArrowheads="1"/>
          </p:cNvSpPr>
          <p:nvPr/>
        </p:nvSpPr>
        <p:spPr bwMode="auto">
          <a:xfrm>
            <a:off x="5780091" y="5111527"/>
            <a:ext cx="7937" cy="342900"/>
          </a:xfrm>
          <a:prstGeom prst="rect">
            <a:avLst/>
          </a:prstGeom>
          <a:solidFill>
            <a:srgbClr val="14C16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11" name="Rectangle 207"/>
          <p:cNvSpPr>
            <a:spLocks noChangeArrowheads="1"/>
          </p:cNvSpPr>
          <p:nvPr/>
        </p:nvSpPr>
        <p:spPr bwMode="auto">
          <a:xfrm>
            <a:off x="5788028" y="5111527"/>
            <a:ext cx="9525" cy="342900"/>
          </a:xfrm>
          <a:prstGeom prst="rect">
            <a:avLst/>
          </a:prstGeom>
          <a:solidFill>
            <a:srgbClr val="10BF6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12" name="Rectangle 208"/>
          <p:cNvSpPr>
            <a:spLocks noChangeArrowheads="1"/>
          </p:cNvSpPr>
          <p:nvPr/>
        </p:nvSpPr>
        <p:spPr bwMode="auto">
          <a:xfrm>
            <a:off x="5797550" y="5111527"/>
            <a:ext cx="7938" cy="342900"/>
          </a:xfrm>
          <a:prstGeom prst="rect">
            <a:avLst/>
          </a:prstGeom>
          <a:solidFill>
            <a:srgbClr val="0CBD6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13" name="Rectangle 209"/>
          <p:cNvSpPr>
            <a:spLocks noChangeArrowheads="1"/>
          </p:cNvSpPr>
          <p:nvPr/>
        </p:nvSpPr>
        <p:spPr bwMode="auto">
          <a:xfrm>
            <a:off x="5805491" y="5111527"/>
            <a:ext cx="7937" cy="342900"/>
          </a:xfrm>
          <a:prstGeom prst="rect">
            <a:avLst/>
          </a:prstGeom>
          <a:solidFill>
            <a:srgbClr val="08BC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14" name="Oval 210"/>
          <p:cNvSpPr>
            <a:spLocks noChangeArrowheads="1"/>
          </p:cNvSpPr>
          <p:nvPr/>
        </p:nvSpPr>
        <p:spPr bwMode="auto">
          <a:xfrm>
            <a:off x="5480050" y="5078189"/>
            <a:ext cx="331788" cy="90488"/>
          </a:xfrm>
          <a:prstGeom prst="ellipse">
            <a:avLst/>
          </a:prstGeom>
          <a:solidFill>
            <a:srgbClr val="A8FFD3"/>
          </a:solidFill>
          <a:ln w="0">
            <a:solidFill>
              <a:srgbClr val="000000"/>
            </a:solidFill>
            <a:round/>
            <a:headEnd/>
            <a:tailEnd/>
          </a:ln>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15" name="Rectangle 211"/>
          <p:cNvSpPr>
            <a:spLocks noChangeArrowheads="1"/>
          </p:cNvSpPr>
          <p:nvPr/>
        </p:nvSpPr>
        <p:spPr bwMode="auto">
          <a:xfrm>
            <a:off x="5549900" y="5240114"/>
            <a:ext cx="179388"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UMAF</a:t>
            </a:r>
          </a:p>
        </p:txBody>
      </p:sp>
      <p:sp>
        <p:nvSpPr>
          <p:cNvPr id="21716" name="Rectangle 212"/>
          <p:cNvSpPr>
            <a:spLocks noChangeArrowheads="1"/>
          </p:cNvSpPr>
          <p:nvPr/>
        </p:nvSpPr>
        <p:spPr bwMode="auto">
          <a:xfrm>
            <a:off x="6054725" y="4619405"/>
            <a:ext cx="439738" cy="3143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17" name="Rectangle 213"/>
          <p:cNvSpPr>
            <a:spLocks noChangeArrowheads="1"/>
          </p:cNvSpPr>
          <p:nvPr/>
        </p:nvSpPr>
        <p:spPr bwMode="auto">
          <a:xfrm>
            <a:off x="5991225" y="4554317"/>
            <a:ext cx="438150" cy="31432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18" name="Rectangle 214"/>
          <p:cNvSpPr>
            <a:spLocks noChangeArrowheads="1"/>
          </p:cNvSpPr>
          <p:nvPr/>
        </p:nvSpPr>
        <p:spPr bwMode="auto">
          <a:xfrm>
            <a:off x="6138863" y="4571777"/>
            <a:ext cx="144270"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PIP</a:t>
            </a:r>
          </a:p>
        </p:txBody>
      </p:sp>
      <p:sp>
        <p:nvSpPr>
          <p:cNvPr id="21719" name="Rectangle 215"/>
          <p:cNvSpPr>
            <a:spLocks noChangeArrowheads="1"/>
          </p:cNvSpPr>
          <p:nvPr/>
        </p:nvSpPr>
        <p:spPr bwMode="auto">
          <a:xfrm>
            <a:off x="6086475" y="4682902"/>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Attribute</a:t>
            </a:r>
          </a:p>
        </p:txBody>
      </p:sp>
      <p:sp>
        <p:nvSpPr>
          <p:cNvPr id="21720" name="Rectangle 216"/>
          <p:cNvSpPr>
            <a:spLocks noChangeArrowheads="1"/>
          </p:cNvSpPr>
          <p:nvPr/>
        </p:nvSpPr>
        <p:spPr bwMode="auto">
          <a:xfrm>
            <a:off x="6086475" y="4768627"/>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Provider</a:t>
            </a:r>
          </a:p>
        </p:txBody>
      </p:sp>
      <p:sp>
        <p:nvSpPr>
          <p:cNvPr id="21721" name="Freeform 217"/>
          <p:cNvSpPr>
            <a:spLocks/>
          </p:cNvSpPr>
          <p:nvPr/>
        </p:nvSpPr>
        <p:spPr bwMode="auto">
          <a:xfrm>
            <a:off x="5638803" y="2808067"/>
            <a:ext cx="201613" cy="754063"/>
          </a:xfrm>
          <a:custGeom>
            <a:avLst/>
            <a:gdLst>
              <a:gd name="T0" fmla="*/ 2147483646 w 127"/>
              <a:gd name="T1" fmla="*/ 0 h 475"/>
              <a:gd name="T2" fmla="*/ 2147483646 w 127"/>
              <a:gd name="T3" fmla="*/ 2147483646 h 475"/>
              <a:gd name="T4" fmla="*/ 0 w 127"/>
              <a:gd name="T5" fmla="*/ 2147483646 h 475"/>
              <a:gd name="T6" fmla="*/ 0 w 127"/>
              <a:gd name="T7" fmla="*/ 2147483646 h 47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7" h="475">
                <a:moveTo>
                  <a:pt x="127" y="0"/>
                </a:moveTo>
                <a:lnTo>
                  <a:pt x="127" y="13"/>
                </a:lnTo>
                <a:lnTo>
                  <a:pt x="0" y="13"/>
                </a:lnTo>
                <a:lnTo>
                  <a:pt x="0" y="475"/>
                </a:lnTo>
              </a:path>
            </a:pathLst>
          </a:custGeom>
          <a:noFill/>
          <a:ln w="7938" cap="rnd">
            <a:solidFill>
              <a:srgbClr val="66669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722" name="Freeform 218"/>
          <p:cNvSpPr>
            <a:spLocks/>
          </p:cNvSpPr>
          <p:nvPr/>
        </p:nvSpPr>
        <p:spPr bwMode="auto">
          <a:xfrm>
            <a:off x="5803903" y="2706467"/>
            <a:ext cx="73025" cy="111125"/>
          </a:xfrm>
          <a:custGeom>
            <a:avLst/>
            <a:gdLst>
              <a:gd name="T0" fmla="*/ 0 w 46"/>
              <a:gd name="T1" fmla="*/ 2147483646 h 70"/>
              <a:gd name="T2" fmla="*/ 2147483646 w 46"/>
              <a:gd name="T3" fmla="*/ 0 h 70"/>
              <a:gd name="T4" fmla="*/ 2147483646 w 46"/>
              <a:gd name="T5" fmla="*/ 2147483646 h 70"/>
              <a:gd name="T6" fmla="*/ 0 w 46"/>
              <a:gd name="T7" fmla="*/ 2147483646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70">
                <a:moveTo>
                  <a:pt x="0" y="70"/>
                </a:moveTo>
                <a:lnTo>
                  <a:pt x="23" y="0"/>
                </a:lnTo>
                <a:lnTo>
                  <a:pt x="46"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723" name="Freeform 219"/>
          <p:cNvSpPr>
            <a:spLocks/>
          </p:cNvSpPr>
          <p:nvPr/>
        </p:nvSpPr>
        <p:spPr bwMode="auto">
          <a:xfrm>
            <a:off x="5602291" y="3552605"/>
            <a:ext cx="73025" cy="111125"/>
          </a:xfrm>
          <a:custGeom>
            <a:avLst/>
            <a:gdLst>
              <a:gd name="T0" fmla="*/ 2147483646 w 46"/>
              <a:gd name="T1" fmla="*/ 0 h 70"/>
              <a:gd name="T2" fmla="*/ 2147483646 w 46"/>
              <a:gd name="T3" fmla="*/ 2147483646 h 70"/>
              <a:gd name="T4" fmla="*/ 0 w 46"/>
              <a:gd name="T5" fmla="*/ 0 h 70"/>
              <a:gd name="T6" fmla="*/ 2147483646 w 46"/>
              <a:gd name="T7" fmla="*/ 0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70">
                <a:moveTo>
                  <a:pt x="46" y="0"/>
                </a:moveTo>
                <a:lnTo>
                  <a:pt x="23" y="70"/>
                </a:lnTo>
                <a:lnTo>
                  <a:pt x="0" y="0"/>
                </a:lnTo>
                <a:lnTo>
                  <a:pt x="46"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724" name="Freeform 220"/>
          <p:cNvSpPr>
            <a:spLocks/>
          </p:cNvSpPr>
          <p:nvPr/>
        </p:nvSpPr>
        <p:spPr bwMode="auto">
          <a:xfrm>
            <a:off x="5927728" y="2808064"/>
            <a:ext cx="219075" cy="552450"/>
          </a:xfrm>
          <a:custGeom>
            <a:avLst/>
            <a:gdLst>
              <a:gd name="T0" fmla="*/ 2147483646 w 138"/>
              <a:gd name="T1" fmla="*/ 2147483646 h 348"/>
              <a:gd name="T2" fmla="*/ 0 w 138"/>
              <a:gd name="T3" fmla="*/ 2147483646 h 348"/>
              <a:gd name="T4" fmla="*/ 0 w 138"/>
              <a:gd name="T5" fmla="*/ 0 h 348"/>
              <a:gd name="T6" fmla="*/ 0 60000 65536"/>
              <a:gd name="T7" fmla="*/ 0 60000 65536"/>
              <a:gd name="T8" fmla="*/ 0 60000 65536"/>
            </a:gdLst>
            <a:ahLst/>
            <a:cxnLst>
              <a:cxn ang="T6">
                <a:pos x="T0" y="T1"/>
              </a:cxn>
              <a:cxn ang="T7">
                <a:pos x="T2" y="T3"/>
              </a:cxn>
              <a:cxn ang="T8">
                <a:pos x="T4" y="T5"/>
              </a:cxn>
            </a:cxnLst>
            <a:rect l="0" t="0" r="r" b="b"/>
            <a:pathLst>
              <a:path w="138" h="348">
                <a:moveTo>
                  <a:pt x="138" y="348"/>
                </a:moveTo>
                <a:lnTo>
                  <a:pt x="0" y="348"/>
                </a:lnTo>
                <a:lnTo>
                  <a:pt x="0" y="0"/>
                </a:lnTo>
              </a:path>
            </a:pathLst>
          </a:custGeom>
          <a:noFill/>
          <a:ln w="7938" cap="rnd">
            <a:solidFill>
              <a:srgbClr val="66669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725" name="Freeform 221"/>
          <p:cNvSpPr>
            <a:spLocks/>
          </p:cNvSpPr>
          <p:nvPr/>
        </p:nvSpPr>
        <p:spPr bwMode="auto">
          <a:xfrm>
            <a:off x="5891216" y="2706467"/>
            <a:ext cx="73025" cy="111125"/>
          </a:xfrm>
          <a:custGeom>
            <a:avLst/>
            <a:gdLst>
              <a:gd name="T0" fmla="*/ 0 w 46"/>
              <a:gd name="T1" fmla="*/ 2147483646 h 70"/>
              <a:gd name="T2" fmla="*/ 2147483646 w 46"/>
              <a:gd name="T3" fmla="*/ 0 h 70"/>
              <a:gd name="T4" fmla="*/ 2147483646 w 46"/>
              <a:gd name="T5" fmla="*/ 2147483646 h 70"/>
              <a:gd name="T6" fmla="*/ 0 w 46"/>
              <a:gd name="T7" fmla="*/ 2147483646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70">
                <a:moveTo>
                  <a:pt x="0" y="70"/>
                </a:moveTo>
                <a:lnTo>
                  <a:pt x="23" y="0"/>
                </a:lnTo>
                <a:lnTo>
                  <a:pt x="46"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726" name="Rectangle 222"/>
          <p:cNvSpPr>
            <a:spLocks noChangeArrowheads="1"/>
          </p:cNvSpPr>
          <p:nvPr/>
        </p:nvSpPr>
        <p:spPr bwMode="auto">
          <a:xfrm>
            <a:off x="6035678" y="5111527"/>
            <a:ext cx="9525" cy="342900"/>
          </a:xfrm>
          <a:prstGeom prst="rect">
            <a:avLst/>
          </a:prstGeom>
          <a:solidFill>
            <a:srgbClr val="A8FF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27" name="Rectangle 223"/>
          <p:cNvSpPr>
            <a:spLocks noChangeArrowheads="1"/>
          </p:cNvSpPr>
          <p:nvPr/>
        </p:nvSpPr>
        <p:spPr bwMode="auto">
          <a:xfrm>
            <a:off x="6045200" y="5111527"/>
            <a:ext cx="7938" cy="342900"/>
          </a:xfrm>
          <a:prstGeom prst="rect">
            <a:avLst/>
          </a:prstGeom>
          <a:solidFill>
            <a:srgbClr val="A4FD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28" name="Rectangle 224"/>
          <p:cNvSpPr>
            <a:spLocks noChangeArrowheads="1"/>
          </p:cNvSpPr>
          <p:nvPr/>
        </p:nvSpPr>
        <p:spPr bwMode="auto">
          <a:xfrm>
            <a:off x="6053141" y="5111527"/>
            <a:ext cx="7937" cy="342900"/>
          </a:xfrm>
          <a:prstGeom prst="rect">
            <a:avLst/>
          </a:prstGeom>
          <a:solidFill>
            <a:srgbClr val="A0FCC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29" name="Rectangle 225"/>
          <p:cNvSpPr>
            <a:spLocks noChangeArrowheads="1"/>
          </p:cNvSpPr>
          <p:nvPr/>
        </p:nvSpPr>
        <p:spPr bwMode="auto">
          <a:xfrm>
            <a:off x="6061078" y="5111527"/>
            <a:ext cx="9525" cy="342900"/>
          </a:xfrm>
          <a:prstGeom prst="rect">
            <a:avLst/>
          </a:prstGeom>
          <a:solidFill>
            <a:srgbClr val="9CFAC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30" name="Rectangle 226"/>
          <p:cNvSpPr>
            <a:spLocks noChangeArrowheads="1"/>
          </p:cNvSpPr>
          <p:nvPr/>
        </p:nvSpPr>
        <p:spPr bwMode="auto">
          <a:xfrm>
            <a:off x="6070600" y="5111527"/>
            <a:ext cx="7938" cy="342900"/>
          </a:xfrm>
          <a:prstGeom prst="rect">
            <a:avLst/>
          </a:prstGeom>
          <a:solidFill>
            <a:srgbClr val="98F8C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31" name="Rectangle 227"/>
          <p:cNvSpPr>
            <a:spLocks noChangeArrowheads="1"/>
          </p:cNvSpPr>
          <p:nvPr/>
        </p:nvSpPr>
        <p:spPr bwMode="auto">
          <a:xfrm>
            <a:off x="6078541" y="5111527"/>
            <a:ext cx="7937" cy="342900"/>
          </a:xfrm>
          <a:prstGeom prst="rect">
            <a:avLst/>
          </a:prstGeom>
          <a:solidFill>
            <a:srgbClr val="93F6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32" name="Rectangle 228"/>
          <p:cNvSpPr>
            <a:spLocks noChangeArrowheads="1"/>
          </p:cNvSpPr>
          <p:nvPr/>
        </p:nvSpPr>
        <p:spPr bwMode="auto">
          <a:xfrm>
            <a:off x="6086478" y="5111527"/>
            <a:ext cx="9525" cy="342900"/>
          </a:xfrm>
          <a:prstGeom prst="rect">
            <a:avLst/>
          </a:prstGeom>
          <a:solidFill>
            <a:srgbClr val="8FF5C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33" name="Rectangle 229"/>
          <p:cNvSpPr>
            <a:spLocks noChangeArrowheads="1"/>
          </p:cNvSpPr>
          <p:nvPr/>
        </p:nvSpPr>
        <p:spPr bwMode="auto">
          <a:xfrm>
            <a:off x="6096000" y="5111527"/>
            <a:ext cx="7938" cy="342900"/>
          </a:xfrm>
          <a:prstGeom prst="rect">
            <a:avLst/>
          </a:prstGeom>
          <a:solidFill>
            <a:srgbClr val="8CF3B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34" name="Rectangle 230"/>
          <p:cNvSpPr>
            <a:spLocks noChangeArrowheads="1"/>
          </p:cNvSpPr>
          <p:nvPr/>
        </p:nvSpPr>
        <p:spPr bwMode="auto">
          <a:xfrm>
            <a:off x="6103941" y="5111527"/>
            <a:ext cx="7937" cy="342900"/>
          </a:xfrm>
          <a:prstGeom prst="rect">
            <a:avLst/>
          </a:prstGeom>
          <a:solidFill>
            <a:srgbClr val="87F1B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35" name="Rectangle 231"/>
          <p:cNvSpPr>
            <a:spLocks noChangeArrowheads="1"/>
          </p:cNvSpPr>
          <p:nvPr/>
        </p:nvSpPr>
        <p:spPr bwMode="auto">
          <a:xfrm>
            <a:off x="6111878" y="5111527"/>
            <a:ext cx="9525" cy="342900"/>
          </a:xfrm>
          <a:prstGeom prst="rect">
            <a:avLst/>
          </a:prstGeom>
          <a:solidFill>
            <a:srgbClr val="83F0B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36" name="Rectangle 232"/>
          <p:cNvSpPr>
            <a:spLocks noChangeArrowheads="1"/>
          </p:cNvSpPr>
          <p:nvPr/>
        </p:nvSpPr>
        <p:spPr bwMode="auto">
          <a:xfrm>
            <a:off x="6121400" y="5111527"/>
            <a:ext cx="7938" cy="342900"/>
          </a:xfrm>
          <a:prstGeom prst="rect">
            <a:avLst/>
          </a:prstGeom>
          <a:solidFill>
            <a:srgbClr val="7FEEB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37" name="Rectangle 233"/>
          <p:cNvSpPr>
            <a:spLocks noChangeArrowheads="1"/>
          </p:cNvSpPr>
          <p:nvPr/>
        </p:nvSpPr>
        <p:spPr bwMode="auto">
          <a:xfrm>
            <a:off x="6129341" y="5111527"/>
            <a:ext cx="9525" cy="342900"/>
          </a:xfrm>
          <a:prstGeom prst="rect">
            <a:avLst/>
          </a:prstGeom>
          <a:solidFill>
            <a:srgbClr val="7BEC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38" name="Rectangle 234"/>
          <p:cNvSpPr>
            <a:spLocks noChangeArrowheads="1"/>
          </p:cNvSpPr>
          <p:nvPr/>
        </p:nvSpPr>
        <p:spPr bwMode="auto">
          <a:xfrm>
            <a:off x="6138866" y="5111527"/>
            <a:ext cx="7937" cy="342900"/>
          </a:xfrm>
          <a:prstGeom prst="rect">
            <a:avLst/>
          </a:prstGeom>
          <a:solidFill>
            <a:srgbClr val="77EAB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39" name="Rectangle 235"/>
          <p:cNvSpPr>
            <a:spLocks noChangeArrowheads="1"/>
          </p:cNvSpPr>
          <p:nvPr/>
        </p:nvSpPr>
        <p:spPr bwMode="auto">
          <a:xfrm>
            <a:off x="6146800" y="5111527"/>
            <a:ext cx="7938" cy="342900"/>
          </a:xfrm>
          <a:prstGeom prst="rect">
            <a:avLst/>
          </a:prstGeom>
          <a:solidFill>
            <a:srgbClr val="73E9A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40" name="Rectangle 236"/>
          <p:cNvSpPr>
            <a:spLocks noChangeArrowheads="1"/>
          </p:cNvSpPr>
          <p:nvPr/>
        </p:nvSpPr>
        <p:spPr bwMode="auto">
          <a:xfrm>
            <a:off x="6154741" y="5111527"/>
            <a:ext cx="9525" cy="342900"/>
          </a:xfrm>
          <a:prstGeom prst="rect">
            <a:avLst/>
          </a:prstGeom>
          <a:solidFill>
            <a:srgbClr val="6FE7A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41" name="Rectangle 237"/>
          <p:cNvSpPr>
            <a:spLocks noChangeArrowheads="1"/>
          </p:cNvSpPr>
          <p:nvPr/>
        </p:nvSpPr>
        <p:spPr bwMode="auto">
          <a:xfrm>
            <a:off x="6164266" y="5111527"/>
            <a:ext cx="7937" cy="342900"/>
          </a:xfrm>
          <a:prstGeom prst="rect">
            <a:avLst/>
          </a:prstGeom>
          <a:solidFill>
            <a:srgbClr val="6AE6A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42" name="Rectangle 238"/>
          <p:cNvSpPr>
            <a:spLocks noChangeArrowheads="1"/>
          </p:cNvSpPr>
          <p:nvPr/>
        </p:nvSpPr>
        <p:spPr bwMode="auto">
          <a:xfrm>
            <a:off x="6172200" y="5111527"/>
            <a:ext cx="7938" cy="342900"/>
          </a:xfrm>
          <a:prstGeom prst="rect">
            <a:avLst/>
          </a:prstGeom>
          <a:solidFill>
            <a:srgbClr val="66E4A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43" name="Rectangle 239"/>
          <p:cNvSpPr>
            <a:spLocks noChangeArrowheads="1"/>
          </p:cNvSpPr>
          <p:nvPr/>
        </p:nvSpPr>
        <p:spPr bwMode="auto">
          <a:xfrm>
            <a:off x="6180141" y="5111527"/>
            <a:ext cx="9525" cy="342900"/>
          </a:xfrm>
          <a:prstGeom prst="rect">
            <a:avLst/>
          </a:prstGeom>
          <a:solidFill>
            <a:srgbClr val="62E2A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44" name="Rectangle 240"/>
          <p:cNvSpPr>
            <a:spLocks noChangeArrowheads="1"/>
          </p:cNvSpPr>
          <p:nvPr/>
        </p:nvSpPr>
        <p:spPr bwMode="auto">
          <a:xfrm>
            <a:off x="6189666" y="5111527"/>
            <a:ext cx="7937" cy="342900"/>
          </a:xfrm>
          <a:prstGeom prst="rect">
            <a:avLst/>
          </a:prstGeom>
          <a:solidFill>
            <a:srgbClr val="5EE09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45" name="Rectangle 241"/>
          <p:cNvSpPr>
            <a:spLocks noChangeArrowheads="1"/>
          </p:cNvSpPr>
          <p:nvPr/>
        </p:nvSpPr>
        <p:spPr bwMode="auto">
          <a:xfrm>
            <a:off x="6197603" y="5111527"/>
            <a:ext cx="9525" cy="342900"/>
          </a:xfrm>
          <a:prstGeom prst="rect">
            <a:avLst/>
          </a:prstGeom>
          <a:solidFill>
            <a:srgbClr val="5ADE9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46" name="Rectangle 242"/>
          <p:cNvSpPr>
            <a:spLocks noChangeArrowheads="1"/>
          </p:cNvSpPr>
          <p:nvPr/>
        </p:nvSpPr>
        <p:spPr bwMode="auto">
          <a:xfrm>
            <a:off x="6207125" y="5111527"/>
            <a:ext cx="7938" cy="342900"/>
          </a:xfrm>
          <a:prstGeom prst="rect">
            <a:avLst/>
          </a:prstGeom>
          <a:solidFill>
            <a:srgbClr val="56DD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47" name="Rectangle 243"/>
          <p:cNvSpPr>
            <a:spLocks noChangeArrowheads="1"/>
          </p:cNvSpPr>
          <p:nvPr/>
        </p:nvSpPr>
        <p:spPr bwMode="auto">
          <a:xfrm>
            <a:off x="6215066" y="5111527"/>
            <a:ext cx="7937" cy="342900"/>
          </a:xfrm>
          <a:prstGeom prst="rect">
            <a:avLst/>
          </a:prstGeom>
          <a:solidFill>
            <a:srgbClr val="52DB9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48" name="Rectangle 244"/>
          <p:cNvSpPr>
            <a:spLocks noChangeArrowheads="1"/>
          </p:cNvSpPr>
          <p:nvPr/>
        </p:nvSpPr>
        <p:spPr bwMode="auto">
          <a:xfrm>
            <a:off x="6223003" y="5111527"/>
            <a:ext cx="9525" cy="342900"/>
          </a:xfrm>
          <a:prstGeom prst="rect">
            <a:avLst/>
          </a:prstGeom>
          <a:solidFill>
            <a:srgbClr val="4EDA9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49" name="Rectangle 245"/>
          <p:cNvSpPr>
            <a:spLocks noChangeArrowheads="1"/>
          </p:cNvSpPr>
          <p:nvPr/>
        </p:nvSpPr>
        <p:spPr bwMode="auto">
          <a:xfrm>
            <a:off x="6232525" y="5111527"/>
            <a:ext cx="7938" cy="342900"/>
          </a:xfrm>
          <a:prstGeom prst="rect">
            <a:avLst/>
          </a:prstGeom>
          <a:solidFill>
            <a:srgbClr val="4AD89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50" name="Rectangle 246"/>
          <p:cNvSpPr>
            <a:spLocks noChangeArrowheads="1"/>
          </p:cNvSpPr>
          <p:nvPr/>
        </p:nvSpPr>
        <p:spPr bwMode="auto">
          <a:xfrm>
            <a:off x="6240466" y="5111527"/>
            <a:ext cx="7937" cy="342900"/>
          </a:xfrm>
          <a:prstGeom prst="rect">
            <a:avLst/>
          </a:prstGeom>
          <a:solidFill>
            <a:srgbClr val="46D6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51" name="Rectangle 247"/>
          <p:cNvSpPr>
            <a:spLocks noChangeArrowheads="1"/>
          </p:cNvSpPr>
          <p:nvPr/>
        </p:nvSpPr>
        <p:spPr bwMode="auto">
          <a:xfrm>
            <a:off x="6248403" y="5111527"/>
            <a:ext cx="9525" cy="342900"/>
          </a:xfrm>
          <a:prstGeom prst="rect">
            <a:avLst/>
          </a:prstGeom>
          <a:solidFill>
            <a:srgbClr val="41D48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52" name="Rectangle 248"/>
          <p:cNvSpPr>
            <a:spLocks noChangeArrowheads="1"/>
          </p:cNvSpPr>
          <p:nvPr/>
        </p:nvSpPr>
        <p:spPr bwMode="auto">
          <a:xfrm>
            <a:off x="6257925" y="5111527"/>
            <a:ext cx="7938" cy="342900"/>
          </a:xfrm>
          <a:prstGeom prst="rect">
            <a:avLst/>
          </a:prstGeom>
          <a:solidFill>
            <a:srgbClr val="3DD28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53" name="Rectangle 249"/>
          <p:cNvSpPr>
            <a:spLocks noChangeArrowheads="1"/>
          </p:cNvSpPr>
          <p:nvPr/>
        </p:nvSpPr>
        <p:spPr bwMode="auto">
          <a:xfrm>
            <a:off x="6265866" y="5111527"/>
            <a:ext cx="9525" cy="342900"/>
          </a:xfrm>
          <a:prstGeom prst="rect">
            <a:avLst/>
          </a:prstGeom>
          <a:solidFill>
            <a:srgbClr val="39D18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54" name="Rectangle 250"/>
          <p:cNvSpPr>
            <a:spLocks noChangeArrowheads="1"/>
          </p:cNvSpPr>
          <p:nvPr/>
        </p:nvSpPr>
        <p:spPr bwMode="auto">
          <a:xfrm>
            <a:off x="6275391" y="5111527"/>
            <a:ext cx="7937" cy="342900"/>
          </a:xfrm>
          <a:prstGeom prst="rect">
            <a:avLst/>
          </a:prstGeom>
          <a:solidFill>
            <a:srgbClr val="35CF8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55" name="Rectangle 251"/>
          <p:cNvSpPr>
            <a:spLocks noChangeArrowheads="1"/>
          </p:cNvSpPr>
          <p:nvPr/>
        </p:nvSpPr>
        <p:spPr bwMode="auto">
          <a:xfrm>
            <a:off x="6283325" y="5111527"/>
            <a:ext cx="7938" cy="342900"/>
          </a:xfrm>
          <a:prstGeom prst="rect">
            <a:avLst/>
          </a:prstGeom>
          <a:solidFill>
            <a:srgbClr val="31CE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56" name="Rectangle 252"/>
          <p:cNvSpPr>
            <a:spLocks noChangeArrowheads="1"/>
          </p:cNvSpPr>
          <p:nvPr/>
        </p:nvSpPr>
        <p:spPr bwMode="auto">
          <a:xfrm>
            <a:off x="6291266" y="5111527"/>
            <a:ext cx="9525" cy="342900"/>
          </a:xfrm>
          <a:prstGeom prst="rect">
            <a:avLst/>
          </a:prstGeom>
          <a:solidFill>
            <a:srgbClr val="2DCC7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57" name="Rectangle 253"/>
          <p:cNvSpPr>
            <a:spLocks noChangeArrowheads="1"/>
          </p:cNvSpPr>
          <p:nvPr/>
        </p:nvSpPr>
        <p:spPr bwMode="auto">
          <a:xfrm>
            <a:off x="6300791" y="5111527"/>
            <a:ext cx="7937" cy="342900"/>
          </a:xfrm>
          <a:prstGeom prst="rect">
            <a:avLst/>
          </a:prstGeom>
          <a:solidFill>
            <a:srgbClr val="29CA7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58" name="Rectangle 254"/>
          <p:cNvSpPr>
            <a:spLocks noChangeArrowheads="1"/>
          </p:cNvSpPr>
          <p:nvPr/>
        </p:nvSpPr>
        <p:spPr bwMode="auto">
          <a:xfrm>
            <a:off x="6308725" y="5111527"/>
            <a:ext cx="7938" cy="342900"/>
          </a:xfrm>
          <a:prstGeom prst="rect">
            <a:avLst/>
          </a:prstGeom>
          <a:solidFill>
            <a:srgbClr val="25C87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59" name="Rectangle 255"/>
          <p:cNvSpPr>
            <a:spLocks noChangeArrowheads="1"/>
          </p:cNvSpPr>
          <p:nvPr/>
        </p:nvSpPr>
        <p:spPr bwMode="auto">
          <a:xfrm>
            <a:off x="6316666" y="5111527"/>
            <a:ext cx="9525" cy="342900"/>
          </a:xfrm>
          <a:prstGeom prst="rect">
            <a:avLst/>
          </a:prstGeom>
          <a:solidFill>
            <a:srgbClr val="21C67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60" name="Rectangle 256"/>
          <p:cNvSpPr>
            <a:spLocks noChangeArrowheads="1"/>
          </p:cNvSpPr>
          <p:nvPr/>
        </p:nvSpPr>
        <p:spPr bwMode="auto">
          <a:xfrm>
            <a:off x="6326191" y="5111527"/>
            <a:ext cx="7937" cy="342900"/>
          </a:xfrm>
          <a:prstGeom prst="rect">
            <a:avLst/>
          </a:prstGeom>
          <a:solidFill>
            <a:srgbClr val="1DC57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61" name="Rectangle 257"/>
          <p:cNvSpPr>
            <a:spLocks noChangeArrowheads="1"/>
          </p:cNvSpPr>
          <p:nvPr/>
        </p:nvSpPr>
        <p:spPr bwMode="auto">
          <a:xfrm>
            <a:off x="6334128" y="5111527"/>
            <a:ext cx="9525" cy="342900"/>
          </a:xfrm>
          <a:prstGeom prst="rect">
            <a:avLst/>
          </a:prstGeom>
          <a:solidFill>
            <a:srgbClr val="18C3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62" name="Rectangle 258"/>
          <p:cNvSpPr>
            <a:spLocks noChangeArrowheads="1"/>
          </p:cNvSpPr>
          <p:nvPr/>
        </p:nvSpPr>
        <p:spPr bwMode="auto">
          <a:xfrm>
            <a:off x="6343650" y="5111527"/>
            <a:ext cx="7938" cy="342900"/>
          </a:xfrm>
          <a:prstGeom prst="rect">
            <a:avLst/>
          </a:prstGeom>
          <a:solidFill>
            <a:srgbClr val="14C26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63" name="Rectangle 259"/>
          <p:cNvSpPr>
            <a:spLocks noChangeArrowheads="1"/>
          </p:cNvSpPr>
          <p:nvPr/>
        </p:nvSpPr>
        <p:spPr bwMode="auto">
          <a:xfrm>
            <a:off x="6351591" y="5111527"/>
            <a:ext cx="7937" cy="342900"/>
          </a:xfrm>
          <a:prstGeom prst="rect">
            <a:avLst/>
          </a:prstGeom>
          <a:solidFill>
            <a:srgbClr val="10C06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64" name="Rectangle 260"/>
          <p:cNvSpPr>
            <a:spLocks noChangeArrowheads="1"/>
          </p:cNvSpPr>
          <p:nvPr/>
        </p:nvSpPr>
        <p:spPr bwMode="auto">
          <a:xfrm>
            <a:off x="6359528" y="5111527"/>
            <a:ext cx="9525" cy="342900"/>
          </a:xfrm>
          <a:prstGeom prst="rect">
            <a:avLst/>
          </a:prstGeom>
          <a:solidFill>
            <a:srgbClr val="0CBE6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65" name="Rectangle 261"/>
          <p:cNvSpPr>
            <a:spLocks noChangeArrowheads="1"/>
          </p:cNvSpPr>
          <p:nvPr/>
        </p:nvSpPr>
        <p:spPr bwMode="auto">
          <a:xfrm>
            <a:off x="6369050" y="5111527"/>
            <a:ext cx="7938" cy="342900"/>
          </a:xfrm>
          <a:prstGeom prst="rect">
            <a:avLst/>
          </a:prstGeom>
          <a:solidFill>
            <a:srgbClr val="08BC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66" name="Rectangle 262"/>
          <p:cNvSpPr>
            <a:spLocks noChangeArrowheads="1"/>
          </p:cNvSpPr>
          <p:nvPr/>
        </p:nvSpPr>
        <p:spPr bwMode="auto">
          <a:xfrm>
            <a:off x="6376991" y="5111527"/>
            <a:ext cx="7937" cy="342900"/>
          </a:xfrm>
          <a:prstGeom prst="rect">
            <a:avLst/>
          </a:prstGeom>
          <a:solidFill>
            <a:srgbClr val="04BA5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67" name="Oval 263"/>
          <p:cNvSpPr>
            <a:spLocks noChangeArrowheads="1"/>
          </p:cNvSpPr>
          <p:nvPr/>
        </p:nvSpPr>
        <p:spPr bwMode="auto">
          <a:xfrm>
            <a:off x="6045200" y="5078189"/>
            <a:ext cx="331788" cy="90488"/>
          </a:xfrm>
          <a:prstGeom prst="ellipse">
            <a:avLst/>
          </a:prstGeom>
          <a:solidFill>
            <a:srgbClr val="A8FFD3"/>
          </a:solidFill>
          <a:ln w="0">
            <a:solidFill>
              <a:srgbClr val="000000"/>
            </a:solidFill>
            <a:round/>
            <a:headEnd/>
            <a:tailEnd/>
          </a:ln>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68" name="Rectangle 264"/>
          <p:cNvSpPr>
            <a:spLocks noChangeArrowheads="1"/>
          </p:cNvSpPr>
          <p:nvPr/>
        </p:nvSpPr>
        <p:spPr bwMode="auto">
          <a:xfrm>
            <a:off x="6164263" y="5205189"/>
            <a:ext cx="889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DB</a:t>
            </a:r>
          </a:p>
        </p:txBody>
      </p:sp>
      <p:sp>
        <p:nvSpPr>
          <p:cNvPr id="21769" name="Rectangle 265"/>
          <p:cNvSpPr>
            <a:spLocks noChangeArrowheads="1"/>
          </p:cNvSpPr>
          <p:nvPr/>
        </p:nvSpPr>
        <p:spPr bwMode="auto">
          <a:xfrm>
            <a:off x="6146803" y="5282977"/>
            <a:ext cx="123825"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XYZ</a:t>
            </a:r>
          </a:p>
        </p:txBody>
      </p:sp>
      <p:sp>
        <p:nvSpPr>
          <p:cNvPr id="21770" name="Line 266"/>
          <p:cNvSpPr>
            <a:spLocks noChangeShapeType="1"/>
          </p:cNvSpPr>
          <p:nvPr/>
        </p:nvSpPr>
        <p:spPr bwMode="auto">
          <a:xfrm flipH="1">
            <a:off x="6561141" y="3820889"/>
            <a:ext cx="103187" cy="1588"/>
          </a:xfrm>
          <a:prstGeom prst="line">
            <a:avLst/>
          </a:prstGeom>
          <a:noFill/>
          <a:ln w="3175"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1771" name="Freeform 267"/>
          <p:cNvSpPr>
            <a:spLocks/>
          </p:cNvSpPr>
          <p:nvPr/>
        </p:nvSpPr>
        <p:spPr bwMode="auto">
          <a:xfrm>
            <a:off x="6656388" y="3789142"/>
            <a:ext cx="93662" cy="61913"/>
          </a:xfrm>
          <a:custGeom>
            <a:avLst/>
            <a:gdLst>
              <a:gd name="T0" fmla="*/ 0 w 59"/>
              <a:gd name="T1" fmla="*/ 0 h 39"/>
              <a:gd name="T2" fmla="*/ 2147483646 w 59"/>
              <a:gd name="T3" fmla="*/ 2147483646 h 39"/>
              <a:gd name="T4" fmla="*/ 0 w 59"/>
              <a:gd name="T5" fmla="*/ 2147483646 h 39"/>
              <a:gd name="T6" fmla="*/ 0 w 59"/>
              <a:gd name="T7" fmla="*/ 0 h 3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39">
                <a:moveTo>
                  <a:pt x="0" y="0"/>
                </a:moveTo>
                <a:lnTo>
                  <a:pt x="59" y="20"/>
                </a:lnTo>
                <a:lnTo>
                  <a:pt x="0" y="3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772" name="Freeform 268"/>
          <p:cNvSpPr>
            <a:spLocks/>
          </p:cNvSpPr>
          <p:nvPr/>
        </p:nvSpPr>
        <p:spPr bwMode="auto">
          <a:xfrm>
            <a:off x="6475413" y="3789142"/>
            <a:ext cx="93662" cy="61913"/>
          </a:xfrm>
          <a:custGeom>
            <a:avLst/>
            <a:gdLst>
              <a:gd name="T0" fmla="*/ 2147483646 w 59"/>
              <a:gd name="T1" fmla="*/ 2147483646 h 39"/>
              <a:gd name="T2" fmla="*/ 0 w 59"/>
              <a:gd name="T3" fmla="*/ 2147483646 h 39"/>
              <a:gd name="T4" fmla="*/ 2147483646 w 59"/>
              <a:gd name="T5" fmla="*/ 0 h 39"/>
              <a:gd name="T6" fmla="*/ 2147483646 w 59"/>
              <a:gd name="T7" fmla="*/ 2147483646 h 3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39">
                <a:moveTo>
                  <a:pt x="59" y="39"/>
                </a:moveTo>
                <a:lnTo>
                  <a:pt x="0" y="20"/>
                </a:lnTo>
                <a:lnTo>
                  <a:pt x="59" y="0"/>
                </a:lnTo>
                <a:lnTo>
                  <a:pt x="59" y="3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773" name="Freeform 269"/>
          <p:cNvSpPr>
            <a:spLocks/>
          </p:cNvSpPr>
          <p:nvPr/>
        </p:nvSpPr>
        <p:spPr bwMode="auto">
          <a:xfrm>
            <a:off x="5638800" y="4079652"/>
            <a:ext cx="571500" cy="373062"/>
          </a:xfrm>
          <a:custGeom>
            <a:avLst/>
            <a:gdLst>
              <a:gd name="T0" fmla="*/ 0 w 360"/>
              <a:gd name="T1" fmla="*/ 0 h 235"/>
              <a:gd name="T2" fmla="*/ 0 w 360"/>
              <a:gd name="T3" fmla="*/ 2147483646 h 235"/>
              <a:gd name="T4" fmla="*/ 2147483646 w 360"/>
              <a:gd name="T5" fmla="*/ 2147483646 h 235"/>
              <a:gd name="T6" fmla="*/ 2147483646 w 360"/>
              <a:gd name="T7" fmla="*/ 2147483646 h 23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0" h="235">
                <a:moveTo>
                  <a:pt x="0" y="0"/>
                </a:moveTo>
                <a:lnTo>
                  <a:pt x="0" y="180"/>
                </a:lnTo>
                <a:lnTo>
                  <a:pt x="360" y="180"/>
                </a:lnTo>
                <a:lnTo>
                  <a:pt x="360" y="235"/>
                </a:lnTo>
              </a:path>
            </a:pathLst>
          </a:custGeom>
          <a:noFill/>
          <a:ln w="7938" cap="rnd">
            <a:solidFill>
              <a:srgbClr val="66669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774" name="Freeform 270"/>
          <p:cNvSpPr>
            <a:spLocks/>
          </p:cNvSpPr>
          <p:nvPr/>
        </p:nvSpPr>
        <p:spPr bwMode="auto">
          <a:xfrm>
            <a:off x="5602291" y="3978055"/>
            <a:ext cx="73025" cy="109537"/>
          </a:xfrm>
          <a:custGeom>
            <a:avLst/>
            <a:gdLst>
              <a:gd name="T0" fmla="*/ 0 w 46"/>
              <a:gd name="T1" fmla="*/ 2147483646 h 69"/>
              <a:gd name="T2" fmla="*/ 2147483646 w 46"/>
              <a:gd name="T3" fmla="*/ 0 h 69"/>
              <a:gd name="T4" fmla="*/ 2147483646 w 46"/>
              <a:gd name="T5" fmla="*/ 2147483646 h 69"/>
              <a:gd name="T6" fmla="*/ 0 w 46"/>
              <a:gd name="T7" fmla="*/ 2147483646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69">
                <a:moveTo>
                  <a:pt x="0" y="69"/>
                </a:moveTo>
                <a:lnTo>
                  <a:pt x="23" y="0"/>
                </a:lnTo>
                <a:lnTo>
                  <a:pt x="46" y="69"/>
                </a:lnTo>
                <a:lnTo>
                  <a:pt x="0" y="69"/>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775" name="Freeform 271"/>
          <p:cNvSpPr>
            <a:spLocks/>
          </p:cNvSpPr>
          <p:nvPr/>
        </p:nvSpPr>
        <p:spPr bwMode="auto">
          <a:xfrm>
            <a:off x="6173791" y="4443192"/>
            <a:ext cx="73025" cy="111125"/>
          </a:xfrm>
          <a:custGeom>
            <a:avLst/>
            <a:gdLst>
              <a:gd name="T0" fmla="*/ 2147483646 w 46"/>
              <a:gd name="T1" fmla="*/ 0 h 70"/>
              <a:gd name="T2" fmla="*/ 2147483646 w 46"/>
              <a:gd name="T3" fmla="*/ 2147483646 h 70"/>
              <a:gd name="T4" fmla="*/ 0 w 46"/>
              <a:gd name="T5" fmla="*/ 0 h 70"/>
              <a:gd name="T6" fmla="*/ 2147483646 w 46"/>
              <a:gd name="T7" fmla="*/ 0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70">
                <a:moveTo>
                  <a:pt x="46" y="0"/>
                </a:moveTo>
                <a:lnTo>
                  <a:pt x="23" y="70"/>
                </a:lnTo>
                <a:lnTo>
                  <a:pt x="0" y="0"/>
                </a:lnTo>
                <a:lnTo>
                  <a:pt x="46"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776" name="Line 272"/>
          <p:cNvSpPr>
            <a:spLocks noChangeShapeType="1"/>
          </p:cNvSpPr>
          <p:nvPr/>
        </p:nvSpPr>
        <p:spPr bwMode="auto">
          <a:xfrm flipV="1">
            <a:off x="6210300" y="4970239"/>
            <a:ext cx="1588" cy="107950"/>
          </a:xfrm>
          <a:prstGeom prst="line">
            <a:avLst/>
          </a:prstGeom>
          <a:noFill/>
          <a:ln w="7938" cap="rnd">
            <a:solidFill>
              <a:srgbClr val="666699"/>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1777" name="Freeform 273"/>
          <p:cNvSpPr>
            <a:spLocks/>
          </p:cNvSpPr>
          <p:nvPr/>
        </p:nvSpPr>
        <p:spPr bwMode="auto">
          <a:xfrm>
            <a:off x="6173791" y="4868642"/>
            <a:ext cx="73025" cy="111125"/>
          </a:xfrm>
          <a:custGeom>
            <a:avLst/>
            <a:gdLst>
              <a:gd name="T0" fmla="*/ 0 w 46"/>
              <a:gd name="T1" fmla="*/ 2147483646 h 70"/>
              <a:gd name="T2" fmla="*/ 2147483646 w 46"/>
              <a:gd name="T3" fmla="*/ 0 h 70"/>
              <a:gd name="T4" fmla="*/ 2147483646 w 46"/>
              <a:gd name="T5" fmla="*/ 2147483646 h 70"/>
              <a:gd name="T6" fmla="*/ 0 w 46"/>
              <a:gd name="T7" fmla="*/ 2147483646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70">
                <a:moveTo>
                  <a:pt x="0" y="70"/>
                </a:moveTo>
                <a:lnTo>
                  <a:pt x="23" y="0"/>
                </a:lnTo>
                <a:lnTo>
                  <a:pt x="46"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778" name="Line 274"/>
          <p:cNvSpPr>
            <a:spLocks noChangeShapeType="1"/>
          </p:cNvSpPr>
          <p:nvPr/>
        </p:nvSpPr>
        <p:spPr bwMode="auto">
          <a:xfrm>
            <a:off x="5638800" y="4079652"/>
            <a:ext cx="1588" cy="373062"/>
          </a:xfrm>
          <a:prstGeom prst="line">
            <a:avLst/>
          </a:prstGeom>
          <a:noFill/>
          <a:ln w="7938" cap="rnd">
            <a:solidFill>
              <a:srgbClr val="666699"/>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1779" name="Freeform 275"/>
          <p:cNvSpPr>
            <a:spLocks/>
          </p:cNvSpPr>
          <p:nvPr/>
        </p:nvSpPr>
        <p:spPr bwMode="auto">
          <a:xfrm>
            <a:off x="5602291" y="3978055"/>
            <a:ext cx="73025" cy="109537"/>
          </a:xfrm>
          <a:custGeom>
            <a:avLst/>
            <a:gdLst>
              <a:gd name="T0" fmla="*/ 0 w 46"/>
              <a:gd name="T1" fmla="*/ 2147483646 h 69"/>
              <a:gd name="T2" fmla="*/ 2147483646 w 46"/>
              <a:gd name="T3" fmla="*/ 0 h 69"/>
              <a:gd name="T4" fmla="*/ 2147483646 w 46"/>
              <a:gd name="T5" fmla="*/ 2147483646 h 69"/>
              <a:gd name="T6" fmla="*/ 0 w 46"/>
              <a:gd name="T7" fmla="*/ 2147483646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69">
                <a:moveTo>
                  <a:pt x="0" y="69"/>
                </a:moveTo>
                <a:lnTo>
                  <a:pt x="23" y="0"/>
                </a:lnTo>
                <a:lnTo>
                  <a:pt x="46" y="69"/>
                </a:lnTo>
                <a:lnTo>
                  <a:pt x="0" y="69"/>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780" name="Freeform 276"/>
          <p:cNvSpPr>
            <a:spLocks/>
          </p:cNvSpPr>
          <p:nvPr/>
        </p:nvSpPr>
        <p:spPr bwMode="auto">
          <a:xfrm>
            <a:off x="5602291" y="4443192"/>
            <a:ext cx="73025" cy="111125"/>
          </a:xfrm>
          <a:custGeom>
            <a:avLst/>
            <a:gdLst>
              <a:gd name="T0" fmla="*/ 2147483646 w 46"/>
              <a:gd name="T1" fmla="*/ 0 h 70"/>
              <a:gd name="T2" fmla="*/ 2147483646 w 46"/>
              <a:gd name="T3" fmla="*/ 2147483646 h 70"/>
              <a:gd name="T4" fmla="*/ 0 w 46"/>
              <a:gd name="T5" fmla="*/ 0 h 70"/>
              <a:gd name="T6" fmla="*/ 2147483646 w 46"/>
              <a:gd name="T7" fmla="*/ 0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70">
                <a:moveTo>
                  <a:pt x="46" y="0"/>
                </a:moveTo>
                <a:lnTo>
                  <a:pt x="23" y="70"/>
                </a:lnTo>
                <a:lnTo>
                  <a:pt x="0" y="0"/>
                </a:lnTo>
                <a:lnTo>
                  <a:pt x="46"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781" name="Freeform 277"/>
          <p:cNvSpPr>
            <a:spLocks/>
          </p:cNvSpPr>
          <p:nvPr/>
        </p:nvSpPr>
        <p:spPr bwMode="auto">
          <a:xfrm>
            <a:off x="5638800" y="4970239"/>
            <a:ext cx="7938" cy="107950"/>
          </a:xfrm>
          <a:custGeom>
            <a:avLst/>
            <a:gdLst>
              <a:gd name="T0" fmla="*/ 2147483646 w 5"/>
              <a:gd name="T1" fmla="*/ 2147483646 h 68"/>
              <a:gd name="T2" fmla="*/ 2147483646 w 5"/>
              <a:gd name="T3" fmla="*/ 2147483646 h 68"/>
              <a:gd name="T4" fmla="*/ 0 w 5"/>
              <a:gd name="T5" fmla="*/ 2147483646 h 68"/>
              <a:gd name="T6" fmla="*/ 0 w 5"/>
              <a:gd name="T7" fmla="*/ 0 h 6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 h="68">
                <a:moveTo>
                  <a:pt x="5" y="68"/>
                </a:moveTo>
                <a:lnTo>
                  <a:pt x="5" y="20"/>
                </a:lnTo>
                <a:lnTo>
                  <a:pt x="0" y="20"/>
                </a:lnTo>
                <a:lnTo>
                  <a:pt x="0" y="0"/>
                </a:lnTo>
              </a:path>
            </a:pathLst>
          </a:custGeom>
          <a:noFill/>
          <a:ln w="7938" cap="rnd">
            <a:solidFill>
              <a:srgbClr val="66669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782" name="Freeform 278"/>
          <p:cNvSpPr>
            <a:spLocks/>
          </p:cNvSpPr>
          <p:nvPr/>
        </p:nvSpPr>
        <p:spPr bwMode="auto">
          <a:xfrm>
            <a:off x="5602291" y="4868642"/>
            <a:ext cx="73025" cy="111125"/>
          </a:xfrm>
          <a:custGeom>
            <a:avLst/>
            <a:gdLst>
              <a:gd name="T0" fmla="*/ 0 w 46"/>
              <a:gd name="T1" fmla="*/ 2147483646 h 70"/>
              <a:gd name="T2" fmla="*/ 2147483646 w 46"/>
              <a:gd name="T3" fmla="*/ 0 h 70"/>
              <a:gd name="T4" fmla="*/ 2147483646 w 46"/>
              <a:gd name="T5" fmla="*/ 2147483646 h 70"/>
              <a:gd name="T6" fmla="*/ 0 w 46"/>
              <a:gd name="T7" fmla="*/ 2147483646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70">
                <a:moveTo>
                  <a:pt x="0" y="70"/>
                </a:moveTo>
                <a:lnTo>
                  <a:pt x="23" y="0"/>
                </a:lnTo>
                <a:lnTo>
                  <a:pt x="46"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783" name="Line 279"/>
          <p:cNvSpPr>
            <a:spLocks noChangeShapeType="1"/>
          </p:cNvSpPr>
          <p:nvPr/>
        </p:nvSpPr>
        <p:spPr bwMode="auto">
          <a:xfrm flipH="1">
            <a:off x="5959475" y="3820889"/>
            <a:ext cx="184150" cy="1588"/>
          </a:xfrm>
          <a:prstGeom prst="line">
            <a:avLst/>
          </a:prstGeom>
          <a:noFill/>
          <a:ln w="7938" cap="rnd">
            <a:solidFill>
              <a:srgbClr val="666699"/>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1784" name="Freeform 280"/>
          <p:cNvSpPr>
            <a:spLocks/>
          </p:cNvSpPr>
          <p:nvPr/>
        </p:nvSpPr>
        <p:spPr bwMode="auto">
          <a:xfrm>
            <a:off x="5857878" y="3782792"/>
            <a:ext cx="111125" cy="74613"/>
          </a:xfrm>
          <a:custGeom>
            <a:avLst/>
            <a:gdLst>
              <a:gd name="T0" fmla="*/ 2147483646 w 70"/>
              <a:gd name="T1" fmla="*/ 2147483646 h 47"/>
              <a:gd name="T2" fmla="*/ 0 w 70"/>
              <a:gd name="T3" fmla="*/ 2147483646 h 47"/>
              <a:gd name="T4" fmla="*/ 2147483646 w 70"/>
              <a:gd name="T5" fmla="*/ 0 h 47"/>
              <a:gd name="T6" fmla="*/ 2147483646 w 70"/>
              <a:gd name="T7" fmla="*/ 2147483646 h 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0" h="47">
                <a:moveTo>
                  <a:pt x="70" y="47"/>
                </a:moveTo>
                <a:lnTo>
                  <a:pt x="0" y="24"/>
                </a:lnTo>
                <a:lnTo>
                  <a:pt x="70" y="0"/>
                </a:lnTo>
                <a:lnTo>
                  <a:pt x="70" y="47"/>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785" name="Rectangle 281"/>
          <p:cNvSpPr>
            <a:spLocks noChangeArrowheads="1"/>
          </p:cNvSpPr>
          <p:nvPr/>
        </p:nvSpPr>
        <p:spPr bwMode="auto">
          <a:xfrm>
            <a:off x="6804028" y="2395314"/>
            <a:ext cx="614363" cy="438150"/>
          </a:xfrm>
          <a:prstGeom prst="rect">
            <a:avLst/>
          </a:prstGeom>
          <a:solidFill>
            <a:srgbClr val="4979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86" name="Rectangle 282"/>
          <p:cNvSpPr>
            <a:spLocks noChangeArrowheads="1"/>
          </p:cNvSpPr>
          <p:nvPr/>
        </p:nvSpPr>
        <p:spPr bwMode="auto">
          <a:xfrm>
            <a:off x="6738938" y="2330230"/>
            <a:ext cx="615950" cy="439737"/>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87" name="Rectangle 283"/>
          <p:cNvSpPr>
            <a:spLocks noChangeArrowheads="1"/>
          </p:cNvSpPr>
          <p:nvPr/>
        </p:nvSpPr>
        <p:spPr bwMode="auto">
          <a:xfrm>
            <a:off x="6872291" y="2433414"/>
            <a:ext cx="343043"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WebApp</a:t>
            </a:r>
          </a:p>
        </p:txBody>
      </p:sp>
      <p:sp>
        <p:nvSpPr>
          <p:cNvPr id="21788" name="Rectangle 284"/>
          <p:cNvSpPr>
            <a:spLocks noChangeArrowheads="1"/>
          </p:cNvSpPr>
          <p:nvPr/>
        </p:nvSpPr>
        <p:spPr bwMode="auto">
          <a:xfrm>
            <a:off x="6956425" y="2544539"/>
            <a:ext cx="173124"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XYZ</a:t>
            </a:r>
          </a:p>
        </p:txBody>
      </p:sp>
      <p:sp>
        <p:nvSpPr>
          <p:cNvPr id="21789" name="Rectangle 285"/>
          <p:cNvSpPr>
            <a:spLocks noChangeArrowheads="1"/>
          </p:cNvSpPr>
          <p:nvPr/>
        </p:nvSpPr>
        <p:spPr bwMode="auto">
          <a:xfrm>
            <a:off x="9782175" y="2150839"/>
            <a:ext cx="774700" cy="3621088"/>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90" name="Rectangle 286"/>
          <p:cNvSpPr>
            <a:spLocks noChangeArrowheads="1"/>
          </p:cNvSpPr>
          <p:nvPr/>
        </p:nvSpPr>
        <p:spPr bwMode="auto">
          <a:xfrm>
            <a:off x="9717088" y="2085755"/>
            <a:ext cx="774700" cy="3622675"/>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91" name="Rectangle 287"/>
          <p:cNvSpPr>
            <a:spLocks noChangeArrowheads="1"/>
          </p:cNvSpPr>
          <p:nvPr/>
        </p:nvSpPr>
        <p:spPr bwMode="auto">
          <a:xfrm>
            <a:off x="9763128" y="2125439"/>
            <a:ext cx="665247"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b="1">
                <a:solidFill>
                  <a:srgbClr val="000000"/>
                </a:solidFill>
                <a:sym typeface="Arial" panose="020B0604020202020204" pitchFamily="34" charset="0"/>
              </a:rPr>
              <a:t>APPLICATIONS</a:t>
            </a:r>
          </a:p>
        </p:txBody>
      </p:sp>
      <p:sp>
        <p:nvSpPr>
          <p:cNvPr id="21792" name="Rectangle 288"/>
          <p:cNvSpPr>
            <a:spLocks noChangeArrowheads="1"/>
          </p:cNvSpPr>
          <p:nvPr/>
        </p:nvSpPr>
        <p:spPr bwMode="auto">
          <a:xfrm>
            <a:off x="8008938" y="2144489"/>
            <a:ext cx="1516062" cy="939800"/>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93" name="Rectangle 289"/>
          <p:cNvSpPr>
            <a:spLocks noChangeArrowheads="1"/>
          </p:cNvSpPr>
          <p:nvPr/>
        </p:nvSpPr>
        <p:spPr bwMode="auto">
          <a:xfrm>
            <a:off x="7945441" y="2079405"/>
            <a:ext cx="1514475" cy="941387"/>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94" name="Rectangle 290"/>
          <p:cNvSpPr>
            <a:spLocks noChangeArrowheads="1"/>
          </p:cNvSpPr>
          <p:nvPr/>
        </p:nvSpPr>
        <p:spPr bwMode="auto">
          <a:xfrm>
            <a:off x="8655053" y="2300064"/>
            <a:ext cx="715963" cy="628650"/>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95" name="Rectangle 291"/>
          <p:cNvSpPr>
            <a:spLocks noChangeArrowheads="1"/>
          </p:cNvSpPr>
          <p:nvPr/>
        </p:nvSpPr>
        <p:spPr bwMode="auto">
          <a:xfrm>
            <a:off x="8589963" y="2236567"/>
            <a:ext cx="715962" cy="627063"/>
          </a:xfrm>
          <a:prstGeom prst="rect">
            <a:avLst/>
          </a:prstGeom>
          <a:solidFill>
            <a:srgbClr val="FFCC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96" name="Rectangle 292"/>
          <p:cNvSpPr>
            <a:spLocks noChangeArrowheads="1"/>
          </p:cNvSpPr>
          <p:nvPr/>
        </p:nvSpPr>
        <p:spPr bwMode="auto">
          <a:xfrm>
            <a:off x="8655053" y="2279427"/>
            <a:ext cx="583493"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b="1">
                <a:solidFill>
                  <a:srgbClr val="000000"/>
                </a:solidFill>
                <a:sym typeface="Arial" panose="020B0604020202020204" pitchFamily="34" charset="0"/>
              </a:rPr>
              <a:t>Authorisation</a:t>
            </a:r>
          </a:p>
        </p:txBody>
      </p:sp>
      <p:sp>
        <p:nvSpPr>
          <p:cNvPr id="21797" name="Rectangle 293"/>
          <p:cNvSpPr>
            <a:spLocks noChangeArrowheads="1"/>
          </p:cNvSpPr>
          <p:nvPr/>
        </p:nvSpPr>
        <p:spPr bwMode="auto">
          <a:xfrm>
            <a:off x="8074025" y="2300064"/>
            <a:ext cx="439738" cy="628650"/>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98" name="Rectangle 294"/>
          <p:cNvSpPr>
            <a:spLocks noChangeArrowheads="1"/>
          </p:cNvSpPr>
          <p:nvPr/>
        </p:nvSpPr>
        <p:spPr bwMode="auto">
          <a:xfrm>
            <a:off x="8008941" y="2236567"/>
            <a:ext cx="439737" cy="627063"/>
          </a:xfrm>
          <a:prstGeom prst="rect">
            <a:avLst/>
          </a:prstGeom>
          <a:solidFill>
            <a:srgbClr val="FFCC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799" name="Rectangle 295"/>
          <p:cNvSpPr>
            <a:spLocks noChangeArrowheads="1"/>
          </p:cNvSpPr>
          <p:nvPr/>
        </p:nvSpPr>
        <p:spPr bwMode="auto">
          <a:xfrm>
            <a:off x="8056566" y="2279427"/>
            <a:ext cx="307777"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b="1">
                <a:solidFill>
                  <a:srgbClr val="000000"/>
                </a:solidFill>
                <a:sym typeface="Arial" panose="020B0604020202020204" pitchFamily="34" charset="0"/>
              </a:rPr>
              <a:t>Authen</a:t>
            </a:r>
          </a:p>
        </p:txBody>
      </p:sp>
      <p:sp>
        <p:nvSpPr>
          <p:cNvPr id="21800" name="Rectangle 296"/>
          <p:cNvSpPr>
            <a:spLocks noChangeArrowheads="1"/>
          </p:cNvSpPr>
          <p:nvPr/>
        </p:nvSpPr>
        <p:spPr bwMode="auto">
          <a:xfrm>
            <a:off x="8372475" y="2279427"/>
            <a:ext cx="30458"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b="1">
                <a:solidFill>
                  <a:srgbClr val="000000"/>
                </a:solidFill>
                <a:sym typeface="Arial" panose="020B0604020202020204" pitchFamily="34" charset="0"/>
              </a:rPr>
              <a:t>-</a:t>
            </a:r>
          </a:p>
        </p:txBody>
      </p:sp>
      <p:sp>
        <p:nvSpPr>
          <p:cNvPr id="21801" name="Rectangle 297"/>
          <p:cNvSpPr>
            <a:spLocks noChangeArrowheads="1"/>
          </p:cNvSpPr>
          <p:nvPr/>
        </p:nvSpPr>
        <p:spPr bwMode="auto">
          <a:xfrm>
            <a:off x="8066091" y="2390552"/>
            <a:ext cx="320601"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b="1">
                <a:solidFill>
                  <a:srgbClr val="000000"/>
                </a:solidFill>
                <a:sym typeface="Arial" panose="020B0604020202020204" pitchFamily="34" charset="0"/>
              </a:rPr>
              <a:t>tication</a:t>
            </a:r>
          </a:p>
        </p:txBody>
      </p:sp>
      <p:sp>
        <p:nvSpPr>
          <p:cNvPr id="21802" name="Line 298"/>
          <p:cNvSpPr>
            <a:spLocks noChangeShapeType="1"/>
          </p:cNvSpPr>
          <p:nvPr/>
        </p:nvSpPr>
        <p:spPr bwMode="auto">
          <a:xfrm>
            <a:off x="8448678" y="2549305"/>
            <a:ext cx="23813" cy="1587"/>
          </a:xfrm>
          <a:prstGeom prst="line">
            <a:avLst/>
          </a:prstGeom>
          <a:noFill/>
          <a:ln w="14288"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1803" name="Freeform 299"/>
          <p:cNvSpPr>
            <a:spLocks/>
          </p:cNvSpPr>
          <p:nvPr/>
        </p:nvSpPr>
        <p:spPr bwMode="auto">
          <a:xfrm>
            <a:off x="8462963" y="2506442"/>
            <a:ext cx="127000" cy="85725"/>
          </a:xfrm>
          <a:custGeom>
            <a:avLst/>
            <a:gdLst>
              <a:gd name="T0" fmla="*/ 0 w 80"/>
              <a:gd name="T1" fmla="*/ 0 h 54"/>
              <a:gd name="T2" fmla="*/ 2147483646 w 80"/>
              <a:gd name="T3" fmla="*/ 2147483646 h 54"/>
              <a:gd name="T4" fmla="*/ 0 w 80"/>
              <a:gd name="T5" fmla="*/ 2147483646 h 54"/>
              <a:gd name="T6" fmla="*/ 0 w 80"/>
              <a:gd name="T7" fmla="*/ 0 h 5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 h="54">
                <a:moveTo>
                  <a:pt x="0" y="0"/>
                </a:moveTo>
                <a:lnTo>
                  <a:pt x="80" y="27"/>
                </a:lnTo>
                <a:lnTo>
                  <a:pt x="0" y="5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804" name="Rectangle 300"/>
          <p:cNvSpPr>
            <a:spLocks noChangeArrowheads="1"/>
          </p:cNvSpPr>
          <p:nvPr/>
        </p:nvSpPr>
        <p:spPr bwMode="auto">
          <a:xfrm>
            <a:off x="8756650" y="2457230"/>
            <a:ext cx="438150" cy="3143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05" name="Rectangle 301"/>
          <p:cNvSpPr>
            <a:spLocks noChangeArrowheads="1"/>
          </p:cNvSpPr>
          <p:nvPr/>
        </p:nvSpPr>
        <p:spPr bwMode="auto">
          <a:xfrm>
            <a:off x="8691566" y="2392142"/>
            <a:ext cx="439737" cy="31432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06" name="Rectangle 302"/>
          <p:cNvSpPr>
            <a:spLocks noChangeArrowheads="1"/>
          </p:cNvSpPr>
          <p:nvPr/>
        </p:nvSpPr>
        <p:spPr bwMode="auto">
          <a:xfrm>
            <a:off x="8816975" y="2408014"/>
            <a:ext cx="177934"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PEP</a:t>
            </a:r>
          </a:p>
        </p:txBody>
      </p:sp>
      <p:sp>
        <p:nvSpPr>
          <p:cNvPr id="21807" name="Rectangle 303"/>
          <p:cNvSpPr>
            <a:spLocks noChangeArrowheads="1"/>
          </p:cNvSpPr>
          <p:nvPr/>
        </p:nvSpPr>
        <p:spPr bwMode="auto">
          <a:xfrm>
            <a:off x="8842375" y="2527077"/>
            <a:ext cx="147638"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Role </a:t>
            </a:r>
          </a:p>
        </p:txBody>
      </p:sp>
      <p:sp>
        <p:nvSpPr>
          <p:cNvPr id="21808" name="Rectangle 304"/>
          <p:cNvSpPr>
            <a:spLocks noChangeArrowheads="1"/>
          </p:cNvSpPr>
          <p:nvPr/>
        </p:nvSpPr>
        <p:spPr bwMode="auto">
          <a:xfrm>
            <a:off x="8799516" y="2603277"/>
            <a:ext cx="212725"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Mapper</a:t>
            </a:r>
          </a:p>
        </p:txBody>
      </p:sp>
      <p:sp>
        <p:nvSpPr>
          <p:cNvPr id="21809" name="Line 305"/>
          <p:cNvSpPr>
            <a:spLocks noChangeShapeType="1"/>
          </p:cNvSpPr>
          <p:nvPr/>
        </p:nvSpPr>
        <p:spPr bwMode="auto">
          <a:xfrm>
            <a:off x="9305925" y="2549305"/>
            <a:ext cx="636588" cy="1587"/>
          </a:xfrm>
          <a:prstGeom prst="line">
            <a:avLst/>
          </a:prstGeom>
          <a:noFill/>
          <a:ln w="14288"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1810" name="Freeform 306"/>
          <p:cNvSpPr>
            <a:spLocks/>
          </p:cNvSpPr>
          <p:nvPr/>
        </p:nvSpPr>
        <p:spPr bwMode="auto">
          <a:xfrm>
            <a:off x="9932988" y="2506442"/>
            <a:ext cx="127000" cy="85725"/>
          </a:xfrm>
          <a:custGeom>
            <a:avLst/>
            <a:gdLst>
              <a:gd name="T0" fmla="*/ 0 w 80"/>
              <a:gd name="T1" fmla="*/ 0 h 54"/>
              <a:gd name="T2" fmla="*/ 2147483646 w 80"/>
              <a:gd name="T3" fmla="*/ 2147483646 h 54"/>
              <a:gd name="T4" fmla="*/ 0 w 80"/>
              <a:gd name="T5" fmla="*/ 2147483646 h 54"/>
              <a:gd name="T6" fmla="*/ 0 w 80"/>
              <a:gd name="T7" fmla="*/ 0 h 5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 h="54">
                <a:moveTo>
                  <a:pt x="0" y="0"/>
                </a:moveTo>
                <a:lnTo>
                  <a:pt x="80" y="27"/>
                </a:lnTo>
                <a:lnTo>
                  <a:pt x="0" y="5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811" name="Freeform 307"/>
          <p:cNvSpPr>
            <a:spLocks/>
          </p:cNvSpPr>
          <p:nvPr/>
        </p:nvSpPr>
        <p:spPr bwMode="auto">
          <a:xfrm>
            <a:off x="8008938" y="1858739"/>
            <a:ext cx="220662" cy="260350"/>
          </a:xfrm>
          <a:custGeom>
            <a:avLst/>
            <a:gdLst>
              <a:gd name="T0" fmla="*/ 0 w 139"/>
              <a:gd name="T1" fmla="*/ 0 h 164"/>
              <a:gd name="T2" fmla="*/ 0 w 139"/>
              <a:gd name="T3" fmla="*/ 2147483646 h 164"/>
              <a:gd name="T4" fmla="*/ 2147483646 w 139"/>
              <a:gd name="T5" fmla="*/ 2147483646 h 164"/>
              <a:gd name="T6" fmla="*/ 2147483646 w 139"/>
              <a:gd name="T7" fmla="*/ 2147483646 h 16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9" h="164">
                <a:moveTo>
                  <a:pt x="0" y="0"/>
                </a:moveTo>
                <a:lnTo>
                  <a:pt x="0" y="77"/>
                </a:lnTo>
                <a:lnTo>
                  <a:pt x="139" y="77"/>
                </a:lnTo>
                <a:lnTo>
                  <a:pt x="139" y="164"/>
                </a:lnTo>
              </a:path>
            </a:pathLst>
          </a:custGeom>
          <a:noFill/>
          <a:ln w="1428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812" name="Freeform 308"/>
          <p:cNvSpPr>
            <a:spLocks/>
          </p:cNvSpPr>
          <p:nvPr/>
        </p:nvSpPr>
        <p:spPr bwMode="auto">
          <a:xfrm>
            <a:off x="8186741" y="2107980"/>
            <a:ext cx="84137" cy="128587"/>
          </a:xfrm>
          <a:custGeom>
            <a:avLst/>
            <a:gdLst>
              <a:gd name="T0" fmla="*/ 2147483646 w 53"/>
              <a:gd name="T1" fmla="*/ 0 h 81"/>
              <a:gd name="T2" fmla="*/ 2147483646 w 53"/>
              <a:gd name="T3" fmla="*/ 2147483646 h 81"/>
              <a:gd name="T4" fmla="*/ 0 w 53"/>
              <a:gd name="T5" fmla="*/ 0 h 81"/>
              <a:gd name="T6" fmla="*/ 2147483646 w 53"/>
              <a:gd name="T7" fmla="*/ 0 h 8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3" h="81">
                <a:moveTo>
                  <a:pt x="53" y="0"/>
                </a:moveTo>
                <a:lnTo>
                  <a:pt x="27" y="81"/>
                </a:lnTo>
                <a:lnTo>
                  <a:pt x="0" y="0"/>
                </a:lnTo>
                <a:lnTo>
                  <a:pt x="5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813" name="Freeform 309"/>
          <p:cNvSpPr>
            <a:spLocks/>
          </p:cNvSpPr>
          <p:nvPr/>
        </p:nvSpPr>
        <p:spPr bwMode="auto">
          <a:xfrm>
            <a:off x="7867650" y="1787305"/>
            <a:ext cx="381000" cy="47625"/>
          </a:xfrm>
          <a:custGeom>
            <a:avLst/>
            <a:gdLst>
              <a:gd name="T0" fmla="*/ 0 w 240"/>
              <a:gd name="T1" fmla="*/ 2147483646 h 30"/>
              <a:gd name="T2" fmla="*/ 2147483646 w 240"/>
              <a:gd name="T3" fmla="*/ 0 h 30"/>
              <a:gd name="T4" fmla="*/ 2147483646 w 240"/>
              <a:gd name="T5" fmla="*/ 0 h 30"/>
              <a:gd name="T6" fmla="*/ 2147483646 w 240"/>
              <a:gd name="T7" fmla="*/ 2147483646 h 30"/>
              <a:gd name="T8" fmla="*/ 0 w 240"/>
              <a:gd name="T9" fmla="*/ 2147483646 h 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0" h="30">
                <a:moveTo>
                  <a:pt x="0" y="30"/>
                </a:moveTo>
                <a:lnTo>
                  <a:pt x="60" y="0"/>
                </a:lnTo>
                <a:lnTo>
                  <a:pt x="240" y="0"/>
                </a:lnTo>
                <a:lnTo>
                  <a:pt x="180" y="30"/>
                </a:lnTo>
                <a:lnTo>
                  <a:pt x="0" y="30"/>
                </a:lnTo>
                <a:close/>
              </a:path>
            </a:pathLst>
          </a:custGeom>
          <a:solidFill>
            <a:srgbClr val="9A9A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814" name="Freeform 310"/>
          <p:cNvSpPr>
            <a:spLocks/>
          </p:cNvSpPr>
          <p:nvPr/>
        </p:nvSpPr>
        <p:spPr bwMode="auto">
          <a:xfrm>
            <a:off x="7867650" y="1787305"/>
            <a:ext cx="381000" cy="47625"/>
          </a:xfrm>
          <a:custGeom>
            <a:avLst/>
            <a:gdLst>
              <a:gd name="T0" fmla="*/ 0 w 240"/>
              <a:gd name="T1" fmla="*/ 2147483646 h 30"/>
              <a:gd name="T2" fmla="*/ 2147483646 w 240"/>
              <a:gd name="T3" fmla="*/ 0 h 30"/>
              <a:gd name="T4" fmla="*/ 2147483646 w 240"/>
              <a:gd name="T5" fmla="*/ 0 h 30"/>
              <a:gd name="T6" fmla="*/ 2147483646 w 240"/>
              <a:gd name="T7" fmla="*/ 2147483646 h 30"/>
              <a:gd name="T8" fmla="*/ 0 w 240"/>
              <a:gd name="T9" fmla="*/ 2147483646 h 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0" h="30">
                <a:moveTo>
                  <a:pt x="0" y="30"/>
                </a:moveTo>
                <a:lnTo>
                  <a:pt x="60" y="0"/>
                </a:lnTo>
                <a:lnTo>
                  <a:pt x="240" y="0"/>
                </a:lnTo>
                <a:lnTo>
                  <a:pt x="180" y="30"/>
                </a:lnTo>
                <a:lnTo>
                  <a:pt x="0" y="30"/>
                </a:lnTo>
                <a:close/>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815" name="Freeform 311"/>
          <p:cNvSpPr>
            <a:spLocks/>
          </p:cNvSpPr>
          <p:nvPr/>
        </p:nvSpPr>
        <p:spPr bwMode="auto">
          <a:xfrm>
            <a:off x="8153400" y="1787305"/>
            <a:ext cx="95250" cy="71437"/>
          </a:xfrm>
          <a:custGeom>
            <a:avLst/>
            <a:gdLst>
              <a:gd name="T0" fmla="*/ 0 w 60"/>
              <a:gd name="T1" fmla="*/ 2147483646 h 45"/>
              <a:gd name="T2" fmla="*/ 2147483646 w 60"/>
              <a:gd name="T3" fmla="*/ 2147483646 h 45"/>
              <a:gd name="T4" fmla="*/ 2147483646 w 60"/>
              <a:gd name="T5" fmla="*/ 0 h 45"/>
              <a:gd name="T6" fmla="*/ 0 w 60"/>
              <a:gd name="T7" fmla="*/ 2147483646 h 45"/>
              <a:gd name="T8" fmla="*/ 0 w 60"/>
              <a:gd name="T9" fmla="*/ 2147483646 h 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45">
                <a:moveTo>
                  <a:pt x="0" y="45"/>
                </a:moveTo>
                <a:lnTo>
                  <a:pt x="60" y="15"/>
                </a:lnTo>
                <a:lnTo>
                  <a:pt x="60" y="0"/>
                </a:lnTo>
                <a:lnTo>
                  <a:pt x="0" y="30"/>
                </a:lnTo>
                <a:lnTo>
                  <a:pt x="0" y="45"/>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816" name="Freeform 312"/>
          <p:cNvSpPr>
            <a:spLocks/>
          </p:cNvSpPr>
          <p:nvPr/>
        </p:nvSpPr>
        <p:spPr bwMode="auto">
          <a:xfrm>
            <a:off x="8153400" y="1787305"/>
            <a:ext cx="95250" cy="71437"/>
          </a:xfrm>
          <a:custGeom>
            <a:avLst/>
            <a:gdLst>
              <a:gd name="T0" fmla="*/ 0 w 60"/>
              <a:gd name="T1" fmla="*/ 2147483646 h 45"/>
              <a:gd name="T2" fmla="*/ 2147483646 w 60"/>
              <a:gd name="T3" fmla="*/ 2147483646 h 45"/>
              <a:gd name="T4" fmla="*/ 2147483646 w 60"/>
              <a:gd name="T5" fmla="*/ 0 h 45"/>
              <a:gd name="T6" fmla="*/ 0 w 60"/>
              <a:gd name="T7" fmla="*/ 2147483646 h 45"/>
              <a:gd name="T8" fmla="*/ 0 w 60"/>
              <a:gd name="T9" fmla="*/ 2147483646 h 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45">
                <a:moveTo>
                  <a:pt x="0" y="45"/>
                </a:moveTo>
                <a:lnTo>
                  <a:pt x="60" y="15"/>
                </a:lnTo>
                <a:lnTo>
                  <a:pt x="60" y="0"/>
                </a:lnTo>
                <a:lnTo>
                  <a:pt x="0" y="30"/>
                </a:lnTo>
                <a:lnTo>
                  <a:pt x="0" y="45"/>
                </a:lnTo>
                <a:close/>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817" name="Freeform 313"/>
          <p:cNvSpPr>
            <a:spLocks/>
          </p:cNvSpPr>
          <p:nvPr/>
        </p:nvSpPr>
        <p:spPr bwMode="auto">
          <a:xfrm>
            <a:off x="7967666" y="1620617"/>
            <a:ext cx="357187" cy="155575"/>
          </a:xfrm>
          <a:custGeom>
            <a:avLst/>
            <a:gdLst>
              <a:gd name="T0" fmla="*/ 0 w 225"/>
              <a:gd name="T1" fmla="*/ 2147483646 h 98"/>
              <a:gd name="T2" fmla="*/ 2147483646 w 225"/>
              <a:gd name="T3" fmla="*/ 0 h 98"/>
              <a:gd name="T4" fmla="*/ 2147483646 w 225"/>
              <a:gd name="T5" fmla="*/ 0 h 98"/>
              <a:gd name="T6" fmla="*/ 2147483646 w 225"/>
              <a:gd name="T7" fmla="*/ 2147483646 h 98"/>
              <a:gd name="T8" fmla="*/ 0 w 225"/>
              <a:gd name="T9" fmla="*/ 2147483646 h 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5" h="98">
                <a:moveTo>
                  <a:pt x="0" y="98"/>
                </a:moveTo>
                <a:lnTo>
                  <a:pt x="49" y="0"/>
                </a:lnTo>
                <a:lnTo>
                  <a:pt x="225" y="0"/>
                </a:lnTo>
                <a:lnTo>
                  <a:pt x="176" y="98"/>
                </a:lnTo>
                <a:lnTo>
                  <a:pt x="0" y="98"/>
                </a:lnTo>
                <a:close/>
              </a:path>
            </a:pathLst>
          </a:custGeom>
          <a:solidFill>
            <a:srgbClr val="9A9A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818" name="Freeform 314"/>
          <p:cNvSpPr>
            <a:spLocks/>
          </p:cNvSpPr>
          <p:nvPr/>
        </p:nvSpPr>
        <p:spPr bwMode="auto">
          <a:xfrm>
            <a:off x="7967666" y="1620617"/>
            <a:ext cx="357187" cy="155575"/>
          </a:xfrm>
          <a:custGeom>
            <a:avLst/>
            <a:gdLst>
              <a:gd name="T0" fmla="*/ 0 w 225"/>
              <a:gd name="T1" fmla="*/ 2147483646 h 98"/>
              <a:gd name="T2" fmla="*/ 2147483646 w 225"/>
              <a:gd name="T3" fmla="*/ 0 h 98"/>
              <a:gd name="T4" fmla="*/ 2147483646 w 225"/>
              <a:gd name="T5" fmla="*/ 0 h 98"/>
              <a:gd name="T6" fmla="*/ 2147483646 w 225"/>
              <a:gd name="T7" fmla="*/ 2147483646 h 98"/>
              <a:gd name="T8" fmla="*/ 0 w 225"/>
              <a:gd name="T9" fmla="*/ 2147483646 h 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5" h="98">
                <a:moveTo>
                  <a:pt x="0" y="98"/>
                </a:moveTo>
                <a:lnTo>
                  <a:pt x="49" y="0"/>
                </a:lnTo>
                <a:lnTo>
                  <a:pt x="225" y="0"/>
                </a:lnTo>
                <a:lnTo>
                  <a:pt x="176" y="98"/>
                </a:lnTo>
                <a:lnTo>
                  <a:pt x="0" y="98"/>
                </a:lnTo>
                <a:close/>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819" name="Rectangle 315"/>
          <p:cNvSpPr>
            <a:spLocks noChangeArrowheads="1"/>
          </p:cNvSpPr>
          <p:nvPr/>
        </p:nvSpPr>
        <p:spPr bwMode="auto">
          <a:xfrm>
            <a:off x="8004175" y="1777780"/>
            <a:ext cx="44450" cy="7937"/>
          </a:xfrm>
          <a:prstGeom prst="rect">
            <a:avLst/>
          </a:prstGeom>
          <a:solidFill>
            <a:srgbClr val="9A9A9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20" name="Rectangle 316"/>
          <p:cNvSpPr>
            <a:spLocks noChangeArrowheads="1"/>
          </p:cNvSpPr>
          <p:nvPr/>
        </p:nvSpPr>
        <p:spPr bwMode="auto">
          <a:xfrm>
            <a:off x="8004175" y="1777780"/>
            <a:ext cx="44450" cy="7937"/>
          </a:xfrm>
          <a:prstGeom prst="rect">
            <a:avLst/>
          </a:prstGeom>
          <a:noFill/>
          <a:ln w="3175" cap="rnd">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21" name="Rectangle 317"/>
          <p:cNvSpPr>
            <a:spLocks noChangeArrowheads="1"/>
          </p:cNvSpPr>
          <p:nvPr/>
        </p:nvSpPr>
        <p:spPr bwMode="auto">
          <a:xfrm>
            <a:off x="8166100" y="1777780"/>
            <a:ext cx="44450" cy="7937"/>
          </a:xfrm>
          <a:prstGeom prst="rect">
            <a:avLst/>
          </a:prstGeom>
          <a:solidFill>
            <a:srgbClr val="9A9A9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22" name="Rectangle 318"/>
          <p:cNvSpPr>
            <a:spLocks noChangeArrowheads="1"/>
          </p:cNvSpPr>
          <p:nvPr/>
        </p:nvSpPr>
        <p:spPr bwMode="auto">
          <a:xfrm>
            <a:off x="8166100" y="1777780"/>
            <a:ext cx="44450" cy="7937"/>
          </a:xfrm>
          <a:prstGeom prst="rect">
            <a:avLst/>
          </a:prstGeom>
          <a:noFill/>
          <a:ln w="3175" cap="rnd">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23" name="Freeform 319"/>
          <p:cNvSpPr>
            <a:spLocks/>
          </p:cNvSpPr>
          <p:nvPr/>
        </p:nvSpPr>
        <p:spPr bwMode="auto">
          <a:xfrm>
            <a:off x="7927975" y="1796830"/>
            <a:ext cx="279400" cy="20637"/>
          </a:xfrm>
          <a:custGeom>
            <a:avLst/>
            <a:gdLst>
              <a:gd name="T0" fmla="*/ 2147483646 w 176"/>
              <a:gd name="T1" fmla="*/ 0 h 13"/>
              <a:gd name="T2" fmla="*/ 2147483646 w 176"/>
              <a:gd name="T3" fmla="*/ 0 h 13"/>
              <a:gd name="T4" fmla="*/ 2147483646 w 176"/>
              <a:gd name="T5" fmla="*/ 2147483646 h 13"/>
              <a:gd name="T6" fmla="*/ 0 w 176"/>
              <a:gd name="T7" fmla="*/ 2147483646 h 13"/>
              <a:gd name="T8" fmla="*/ 2147483646 w 176"/>
              <a:gd name="T9" fmla="*/ 0 h 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6" h="13">
                <a:moveTo>
                  <a:pt x="26" y="0"/>
                </a:moveTo>
                <a:lnTo>
                  <a:pt x="176" y="0"/>
                </a:lnTo>
                <a:lnTo>
                  <a:pt x="150" y="13"/>
                </a:lnTo>
                <a:lnTo>
                  <a:pt x="0" y="13"/>
                </a:lnTo>
                <a:lnTo>
                  <a:pt x="26" y="0"/>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824" name="Freeform 320"/>
          <p:cNvSpPr>
            <a:spLocks/>
          </p:cNvSpPr>
          <p:nvPr/>
        </p:nvSpPr>
        <p:spPr bwMode="auto">
          <a:xfrm>
            <a:off x="7927975" y="1796830"/>
            <a:ext cx="279400" cy="20637"/>
          </a:xfrm>
          <a:custGeom>
            <a:avLst/>
            <a:gdLst>
              <a:gd name="T0" fmla="*/ 2147483646 w 176"/>
              <a:gd name="T1" fmla="*/ 0 h 13"/>
              <a:gd name="T2" fmla="*/ 2147483646 w 176"/>
              <a:gd name="T3" fmla="*/ 0 h 13"/>
              <a:gd name="T4" fmla="*/ 2147483646 w 176"/>
              <a:gd name="T5" fmla="*/ 2147483646 h 13"/>
              <a:gd name="T6" fmla="*/ 0 w 176"/>
              <a:gd name="T7" fmla="*/ 2147483646 h 13"/>
              <a:gd name="T8" fmla="*/ 2147483646 w 176"/>
              <a:gd name="T9" fmla="*/ 0 h 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6" h="13">
                <a:moveTo>
                  <a:pt x="26" y="0"/>
                </a:moveTo>
                <a:lnTo>
                  <a:pt x="176" y="0"/>
                </a:lnTo>
                <a:lnTo>
                  <a:pt x="150" y="13"/>
                </a:lnTo>
                <a:lnTo>
                  <a:pt x="0" y="13"/>
                </a:lnTo>
                <a:lnTo>
                  <a:pt x="26" y="0"/>
                </a:lnTo>
                <a:close/>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825" name="Rectangle 321"/>
          <p:cNvSpPr>
            <a:spLocks noChangeArrowheads="1"/>
          </p:cNvSpPr>
          <p:nvPr/>
        </p:nvSpPr>
        <p:spPr bwMode="auto">
          <a:xfrm>
            <a:off x="7867650" y="1834927"/>
            <a:ext cx="285750" cy="23812"/>
          </a:xfrm>
          <a:prstGeom prst="rect">
            <a:avLst/>
          </a:prstGeom>
          <a:solidFill>
            <a:srgbClr val="6666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26" name="Rectangle 322"/>
          <p:cNvSpPr>
            <a:spLocks noChangeArrowheads="1"/>
          </p:cNvSpPr>
          <p:nvPr/>
        </p:nvSpPr>
        <p:spPr bwMode="auto">
          <a:xfrm>
            <a:off x="7867650" y="1834927"/>
            <a:ext cx="285750" cy="23812"/>
          </a:xfrm>
          <a:prstGeom prst="rect">
            <a:avLst/>
          </a:prstGeom>
          <a:noFill/>
          <a:ln w="3175" cap="rnd">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pic>
        <p:nvPicPr>
          <p:cNvPr id="21827" name="Picture 32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997828" y="1807939"/>
            <a:ext cx="68263" cy="2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828" name="Picture 32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997828" y="1807939"/>
            <a:ext cx="68263" cy="2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829" name="Freeform 325"/>
          <p:cNvSpPr>
            <a:spLocks/>
          </p:cNvSpPr>
          <p:nvPr/>
        </p:nvSpPr>
        <p:spPr bwMode="auto">
          <a:xfrm>
            <a:off x="8007353" y="1823817"/>
            <a:ext cx="47625" cy="4763"/>
          </a:xfrm>
          <a:custGeom>
            <a:avLst/>
            <a:gdLst>
              <a:gd name="T0" fmla="*/ 0 w 30"/>
              <a:gd name="T1" fmla="*/ 2147483646 h 3"/>
              <a:gd name="T2" fmla="*/ 2147483646 w 30"/>
              <a:gd name="T3" fmla="*/ 0 h 3"/>
              <a:gd name="T4" fmla="*/ 2147483646 w 30"/>
              <a:gd name="T5" fmla="*/ 0 h 3"/>
              <a:gd name="T6" fmla="*/ 2147483646 w 30"/>
              <a:gd name="T7" fmla="*/ 2147483646 h 3"/>
              <a:gd name="T8" fmla="*/ 0 w 30"/>
              <a:gd name="T9" fmla="*/ 2147483646 h 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0" h="3">
                <a:moveTo>
                  <a:pt x="0" y="3"/>
                </a:moveTo>
                <a:lnTo>
                  <a:pt x="8" y="0"/>
                </a:lnTo>
                <a:lnTo>
                  <a:pt x="30" y="0"/>
                </a:lnTo>
                <a:lnTo>
                  <a:pt x="23" y="3"/>
                </a:lnTo>
                <a:lnTo>
                  <a:pt x="0" y="3"/>
                </a:lnTo>
                <a:close/>
              </a:path>
            </a:pathLst>
          </a:custGeom>
          <a:noFill/>
          <a:ln w="158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pic>
        <p:nvPicPr>
          <p:cNvPr id="21830" name="Picture 32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861303" y="1834927"/>
            <a:ext cx="42863"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831" name="Picture 327"/>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886703" y="1834927"/>
            <a:ext cx="42863"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832" name="Picture 328"/>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886703" y="1834927"/>
            <a:ext cx="42863"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833" name="Picture 329"/>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7912103" y="1834927"/>
            <a:ext cx="42863"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834" name="Picture 330"/>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912103" y="1834927"/>
            <a:ext cx="42863"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835" name="Rectangle 331"/>
          <p:cNvSpPr>
            <a:spLocks noChangeArrowheads="1"/>
          </p:cNvSpPr>
          <p:nvPr/>
        </p:nvSpPr>
        <p:spPr bwMode="auto">
          <a:xfrm>
            <a:off x="7904163" y="1849217"/>
            <a:ext cx="4762" cy="31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36" name="Rectangle 332"/>
          <p:cNvSpPr>
            <a:spLocks noChangeArrowheads="1"/>
          </p:cNvSpPr>
          <p:nvPr/>
        </p:nvSpPr>
        <p:spPr bwMode="auto">
          <a:xfrm>
            <a:off x="7927975" y="1849217"/>
            <a:ext cx="6350" cy="31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37" name="Rectangle 333"/>
          <p:cNvSpPr>
            <a:spLocks noChangeArrowheads="1"/>
          </p:cNvSpPr>
          <p:nvPr/>
        </p:nvSpPr>
        <p:spPr bwMode="auto">
          <a:xfrm>
            <a:off x="7880350" y="1849217"/>
            <a:ext cx="6350" cy="317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38" name="Freeform 334"/>
          <p:cNvSpPr>
            <a:spLocks/>
          </p:cNvSpPr>
          <p:nvPr/>
        </p:nvSpPr>
        <p:spPr bwMode="auto">
          <a:xfrm>
            <a:off x="8218488" y="1800005"/>
            <a:ext cx="19050" cy="14287"/>
          </a:xfrm>
          <a:custGeom>
            <a:avLst/>
            <a:gdLst>
              <a:gd name="T0" fmla="*/ 0 w 12"/>
              <a:gd name="T1" fmla="*/ 2147483646 h 9"/>
              <a:gd name="T2" fmla="*/ 2147483646 w 12"/>
              <a:gd name="T3" fmla="*/ 0 h 9"/>
              <a:gd name="T4" fmla="*/ 2147483646 w 12"/>
              <a:gd name="T5" fmla="*/ 2147483646 h 9"/>
              <a:gd name="T6" fmla="*/ 0 w 12"/>
              <a:gd name="T7" fmla="*/ 2147483646 h 9"/>
              <a:gd name="T8" fmla="*/ 0 w 12"/>
              <a:gd name="T9" fmla="*/ 2147483646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9">
                <a:moveTo>
                  <a:pt x="0" y="5"/>
                </a:moveTo>
                <a:lnTo>
                  <a:pt x="12" y="0"/>
                </a:lnTo>
                <a:lnTo>
                  <a:pt x="12" y="3"/>
                </a:lnTo>
                <a:lnTo>
                  <a:pt x="0" y="9"/>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pic>
        <p:nvPicPr>
          <p:cNvPr id="21839" name="Picture 335"/>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7980363" y="1620614"/>
            <a:ext cx="3238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840" name="Picture 336"/>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7980363" y="1620614"/>
            <a:ext cx="3238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841" name="Freeform 337"/>
          <p:cNvSpPr>
            <a:spLocks/>
          </p:cNvSpPr>
          <p:nvPr/>
        </p:nvSpPr>
        <p:spPr bwMode="auto">
          <a:xfrm>
            <a:off x="7988303" y="1633317"/>
            <a:ext cx="303213" cy="130175"/>
          </a:xfrm>
          <a:custGeom>
            <a:avLst/>
            <a:gdLst>
              <a:gd name="T0" fmla="*/ 0 w 191"/>
              <a:gd name="T1" fmla="*/ 2147483646 h 82"/>
              <a:gd name="T2" fmla="*/ 2147483646 w 191"/>
              <a:gd name="T3" fmla="*/ 0 h 82"/>
              <a:gd name="T4" fmla="*/ 2147483646 w 191"/>
              <a:gd name="T5" fmla="*/ 0 h 82"/>
              <a:gd name="T6" fmla="*/ 2147483646 w 191"/>
              <a:gd name="T7" fmla="*/ 2147483646 h 82"/>
              <a:gd name="T8" fmla="*/ 0 w 191"/>
              <a:gd name="T9" fmla="*/ 2147483646 h 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82">
                <a:moveTo>
                  <a:pt x="0" y="82"/>
                </a:moveTo>
                <a:lnTo>
                  <a:pt x="42" y="0"/>
                </a:lnTo>
                <a:lnTo>
                  <a:pt x="191" y="0"/>
                </a:lnTo>
                <a:lnTo>
                  <a:pt x="150" y="82"/>
                </a:lnTo>
                <a:lnTo>
                  <a:pt x="0" y="82"/>
                </a:lnTo>
                <a:close/>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842" name="Rectangle 338"/>
          <p:cNvSpPr>
            <a:spLocks noChangeArrowheads="1"/>
          </p:cNvSpPr>
          <p:nvPr/>
        </p:nvSpPr>
        <p:spPr bwMode="auto">
          <a:xfrm>
            <a:off x="8278816" y="1620614"/>
            <a:ext cx="9525" cy="33338"/>
          </a:xfrm>
          <a:prstGeom prst="rect">
            <a:avLst/>
          </a:prstGeom>
          <a:solidFill>
            <a:srgbClr val="FF1E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43" name="Rectangle 339"/>
          <p:cNvSpPr>
            <a:spLocks noChangeArrowheads="1"/>
          </p:cNvSpPr>
          <p:nvPr/>
        </p:nvSpPr>
        <p:spPr bwMode="auto">
          <a:xfrm>
            <a:off x="8288341" y="1620614"/>
            <a:ext cx="7937" cy="33338"/>
          </a:xfrm>
          <a:prstGeom prst="rect">
            <a:avLst/>
          </a:prstGeom>
          <a:solidFill>
            <a:srgbClr val="FFDE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44" name="Rectangle 340"/>
          <p:cNvSpPr>
            <a:spLocks noChangeArrowheads="1"/>
          </p:cNvSpPr>
          <p:nvPr/>
        </p:nvSpPr>
        <p:spPr bwMode="auto">
          <a:xfrm>
            <a:off x="8296275" y="1620614"/>
            <a:ext cx="7938" cy="33338"/>
          </a:xfrm>
          <a:prstGeom prst="rect">
            <a:avLst/>
          </a:prstGeom>
          <a:solidFill>
            <a:srgbClr val="FF9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45" name="Rectangle 341"/>
          <p:cNvSpPr>
            <a:spLocks noChangeArrowheads="1"/>
          </p:cNvSpPr>
          <p:nvPr/>
        </p:nvSpPr>
        <p:spPr bwMode="auto">
          <a:xfrm>
            <a:off x="8304216" y="1620614"/>
            <a:ext cx="9525" cy="33338"/>
          </a:xfrm>
          <a:prstGeom prst="rect">
            <a:avLst/>
          </a:prstGeom>
          <a:solidFill>
            <a:srgbClr val="FF6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46" name="Rectangle 342"/>
          <p:cNvSpPr>
            <a:spLocks noChangeArrowheads="1"/>
          </p:cNvSpPr>
          <p:nvPr/>
        </p:nvSpPr>
        <p:spPr bwMode="auto">
          <a:xfrm>
            <a:off x="8313741" y="1620614"/>
            <a:ext cx="7937" cy="33338"/>
          </a:xfrm>
          <a:prstGeom prst="rect">
            <a:avLst/>
          </a:prstGeom>
          <a:solidFill>
            <a:srgbClr val="FF2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47" name="Freeform 343"/>
          <p:cNvSpPr>
            <a:spLocks/>
          </p:cNvSpPr>
          <p:nvPr/>
        </p:nvSpPr>
        <p:spPr bwMode="auto">
          <a:xfrm>
            <a:off x="7867650" y="1620617"/>
            <a:ext cx="457200" cy="238125"/>
          </a:xfrm>
          <a:custGeom>
            <a:avLst/>
            <a:gdLst>
              <a:gd name="T0" fmla="*/ 0 w 288"/>
              <a:gd name="T1" fmla="*/ 2147483646 h 150"/>
              <a:gd name="T2" fmla="*/ 0 w 288"/>
              <a:gd name="T3" fmla="*/ 2147483646 h 150"/>
              <a:gd name="T4" fmla="*/ 2147483646 w 288"/>
              <a:gd name="T5" fmla="*/ 2147483646 h 150"/>
              <a:gd name="T6" fmla="*/ 2147483646 w 288"/>
              <a:gd name="T7" fmla="*/ 2147483646 h 150"/>
              <a:gd name="T8" fmla="*/ 2147483646 w 288"/>
              <a:gd name="T9" fmla="*/ 2147483646 h 150"/>
              <a:gd name="T10" fmla="*/ 2147483646 w 288"/>
              <a:gd name="T11" fmla="*/ 2147483646 h 150"/>
              <a:gd name="T12" fmla="*/ 2147483646 w 288"/>
              <a:gd name="T13" fmla="*/ 0 h 150"/>
              <a:gd name="T14" fmla="*/ 2147483646 w 288"/>
              <a:gd name="T15" fmla="*/ 0 h 150"/>
              <a:gd name="T16" fmla="*/ 2147483646 w 288"/>
              <a:gd name="T17" fmla="*/ 2147483646 h 150"/>
              <a:gd name="T18" fmla="*/ 2147483646 w 288"/>
              <a:gd name="T19" fmla="*/ 2147483646 h 150"/>
              <a:gd name="T20" fmla="*/ 2147483646 w 288"/>
              <a:gd name="T21" fmla="*/ 2147483646 h 150"/>
              <a:gd name="T22" fmla="*/ 2147483646 w 288"/>
              <a:gd name="T23" fmla="*/ 2147483646 h 150"/>
              <a:gd name="T24" fmla="*/ 2147483646 w 288"/>
              <a:gd name="T25" fmla="*/ 2147483646 h 150"/>
              <a:gd name="T26" fmla="*/ 2147483646 w 288"/>
              <a:gd name="T27" fmla="*/ 2147483646 h 150"/>
              <a:gd name="T28" fmla="*/ 0 w 288"/>
              <a:gd name="T29" fmla="*/ 2147483646 h 15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88" h="150">
                <a:moveTo>
                  <a:pt x="0" y="150"/>
                </a:moveTo>
                <a:lnTo>
                  <a:pt x="0" y="135"/>
                </a:lnTo>
                <a:lnTo>
                  <a:pt x="59" y="105"/>
                </a:lnTo>
                <a:lnTo>
                  <a:pt x="86" y="105"/>
                </a:lnTo>
                <a:lnTo>
                  <a:pt x="86" y="98"/>
                </a:lnTo>
                <a:lnTo>
                  <a:pt x="63" y="98"/>
                </a:lnTo>
                <a:lnTo>
                  <a:pt x="112" y="0"/>
                </a:lnTo>
                <a:lnTo>
                  <a:pt x="288" y="0"/>
                </a:lnTo>
                <a:lnTo>
                  <a:pt x="239" y="98"/>
                </a:lnTo>
                <a:lnTo>
                  <a:pt x="217" y="98"/>
                </a:lnTo>
                <a:lnTo>
                  <a:pt x="217" y="105"/>
                </a:lnTo>
                <a:lnTo>
                  <a:pt x="239" y="105"/>
                </a:lnTo>
                <a:lnTo>
                  <a:pt x="239" y="120"/>
                </a:lnTo>
                <a:lnTo>
                  <a:pt x="179" y="150"/>
                </a:lnTo>
                <a:lnTo>
                  <a:pt x="0" y="150"/>
                </a:ln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848" name="Freeform 344"/>
          <p:cNvSpPr>
            <a:spLocks/>
          </p:cNvSpPr>
          <p:nvPr/>
        </p:nvSpPr>
        <p:spPr bwMode="auto">
          <a:xfrm>
            <a:off x="7867650" y="1822227"/>
            <a:ext cx="109538" cy="74612"/>
          </a:xfrm>
          <a:custGeom>
            <a:avLst/>
            <a:gdLst>
              <a:gd name="T0" fmla="*/ 2147483646 w 69"/>
              <a:gd name="T1" fmla="*/ 2147483646 h 47"/>
              <a:gd name="T2" fmla="*/ 0 w 69"/>
              <a:gd name="T3" fmla="*/ 2147483646 h 47"/>
              <a:gd name="T4" fmla="*/ 2147483646 w 69"/>
              <a:gd name="T5" fmla="*/ 0 h 47"/>
              <a:gd name="T6" fmla="*/ 2147483646 w 69"/>
              <a:gd name="T7" fmla="*/ 2147483646 h 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9" h="47">
                <a:moveTo>
                  <a:pt x="69" y="47"/>
                </a:moveTo>
                <a:lnTo>
                  <a:pt x="0" y="23"/>
                </a:lnTo>
                <a:lnTo>
                  <a:pt x="69" y="0"/>
                </a:lnTo>
                <a:lnTo>
                  <a:pt x="69" y="4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849" name="Rectangle 345"/>
          <p:cNvSpPr>
            <a:spLocks noChangeArrowheads="1"/>
          </p:cNvSpPr>
          <p:nvPr/>
        </p:nvSpPr>
        <p:spPr bwMode="auto">
          <a:xfrm>
            <a:off x="7732716" y="1876202"/>
            <a:ext cx="554639"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            USER</a:t>
            </a:r>
          </a:p>
        </p:txBody>
      </p:sp>
      <p:sp>
        <p:nvSpPr>
          <p:cNvPr id="21850" name="Line 346"/>
          <p:cNvSpPr>
            <a:spLocks noChangeShapeType="1"/>
          </p:cNvSpPr>
          <p:nvPr/>
        </p:nvSpPr>
        <p:spPr bwMode="auto">
          <a:xfrm>
            <a:off x="8910641" y="2808067"/>
            <a:ext cx="1587" cy="720725"/>
          </a:xfrm>
          <a:prstGeom prst="line">
            <a:avLst/>
          </a:prstGeom>
          <a:noFill/>
          <a:ln w="7938" cap="rnd">
            <a:solidFill>
              <a:srgbClr val="666699"/>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1851" name="Freeform 347"/>
          <p:cNvSpPr>
            <a:spLocks/>
          </p:cNvSpPr>
          <p:nvPr/>
        </p:nvSpPr>
        <p:spPr bwMode="auto">
          <a:xfrm>
            <a:off x="8874128" y="2706467"/>
            <a:ext cx="74613" cy="111125"/>
          </a:xfrm>
          <a:custGeom>
            <a:avLst/>
            <a:gdLst>
              <a:gd name="T0" fmla="*/ 0 w 47"/>
              <a:gd name="T1" fmla="*/ 2147483646 h 70"/>
              <a:gd name="T2" fmla="*/ 2147483646 w 47"/>
              <a:gd name="T3" fmla="*/ 0 h 70"/>
              <a:gd name="T4" fmla="*/ 2147483646 w 47"/>
              <a:gd name="T5" fmla="*/ 2147483646 h 70"/>
              <a:gd name="T6" fmla="*/ 0 w 47"/>
              <a:gd name="T7" fmla="*/ 2147483646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70">
                <a:moveTo>
                  <a:pt x="0" y="70"/>
                </a:moveTo>
                <a:lnTo>
                  <a:pt x="23" y="0"/>
                </a:lnTo>
                <a:lnTo>
                  <a:pt x="47"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852" name="Freeform 348"/>
          <p:cNvSpPr>
            <a:spLocks/>
          </p:cNvSpPr>
          <p:nvPr/>
        </p:nvSpPr>
        <p:spPr bwMode="auto">
          <a:xfrm>
            <a:off x="8874128" y="3519267"/>
            <a:ext cx="74613" cy="111125"/>
          </a:xfrm>
          <a:custGeom>
            <a:avLst/>
            <a:gdLst>
              <a:gd name="T0" fmla="*/ 2147483646 w 47"/>
              <a:gd name="T1" fmla="*/ 0 h 70"/>
              <a:gd name="T2" fmla="*/ 2147483646 w 47"/>
              <a:gd name="T3" fmla="*/ 2147483646 h 70"/>
              <a:gd name="T4" fmla="*/ 0 w 47"/>
              <a:gd name="T5" fmla="*/ 0 h 70"/>
              <a:gd name="T6" fmla="*/ 2147483646 w 47"/>
              <a:gd name="T7" fmla="*/ 0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70">
                <a:moveTo>
                  <a:pt x="47" y="0"/>
                </a:moveTo>
                <a:lnTo>
                  <a:pt x="23" y="70"/>
                </a:lnTo>
                <a:lnTo>
                  <a:pt x="0" y="0"/>
                </a:lnTo>
                <a:lnTo>
                  <a:pt x="47"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853" name="Freeform 349"/>
          <p:cNvSpPr>
            <a:spLocks/>
          </p:cNvSpPr>
          <p:nvPr/>
        </p:nvSpPr>
        <p:spPr bwMode="auto">
          <a:xfrm>
            <a:off x="8999538" y="2808064"/>
            <a:ext cx="234950" cy="539750"/>
          </a:xfrm>
          <a:custGeom>
            <a:avLst/>
            <a:gdLst>
              <a:gd name="T0" fmla="*/ 2147483646 w 148"/>
              <a:gd name="T1" fmla="*/ 2147483646 h 340"/>
              <a:gd name="T2" fmla="*/ 0 w 148"/>
              <a:gd name="T3" fmla="*/ 2147483646 h 340"/>
              <a:gd name="T4" fmla="*/ 0 w 148"/>
              <a:gd name="T5" fmla="*/ 0 h 340"/>
              <a:gd name="T6" fmla="*/ 0 60000 65536"/>
              <a:gd name="T7" fmla="*/ 0 60000 65536"/>
              <a:gd name="T8" fmla="*/ 0 60000 65536"/>
            </a:gdLst>
            <a:ahLst/>
            <a:cxnLst>
              <a:cxn ang="T6">
                <a:pos x="T0" y="T1"/>
              </a:cxn>
              <a:cxn ang="T7">
                <a:pos x="T2" y="T3"/>
              </a:cxn>
              <a:cxn ang="T8">
                <a:pos x="T4" y="T5"/>
              </a:cxn>
            </a:cxnLst>
            <a:rect l="0" t="0" r="r" b="b"/>
            <a:pathLst>
              <a:path w="148" h="340">
                <a:moveTo>
                  <a:pt x="148" y="340"/>
                </a:moveTo>
                <a:lnTo>
                  <a:pt x="0" y="340"/>
                </a:lnTo>
                <a:lnTo>
                  <a:pt x="0" y="0"/>
                </a:lnTo>
              </a:path>
            </a:pathLst>
          </a:custGeom>
          <a:noFill/>
          <a:ln w="7938" cap="rnd">
            <a:solidFill>
              <a:srgbClr val="66669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854" name="Freeform 350"/>
          <p:cNvSpPr>
            <a:spLocks/>
          </p:cNvSpPr>
          <p:nvPr/>
        </p:nvSpPr>
        <p:spPr bwMode="auto">
          <a:xfrm>
            <a:off x="8963028" y="2706467"/>
            <a:ext cx="73025" cy="111125"/>
          </a:xfrm>
          <a:custGeom>
            <a:avLst/>
            <a:gdLst>
              <a:gd name="T0" fmla="*/ 0 w 46"/>
              <a:gd name="T1" fmla="*/ 2147483646 h 70"/>
              <a:gd name="T2" fmla="*/ 2147483646 w 46"/>
              <a:gd name="T3" fmla="*/ 0 h 70"/>
              <a:gd name="T4" fmla="*/ 2147483646 w 46"/>
              <a:gd name="T5" fmla="*/ 2147483646 h 70"/>
              <a:gd name="T6" fmla="*/ 0 w 46"/>
              <a:gd name="T7" fmla="*/ 2147483646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70">
                <a:moveTo>
                  <a:pt x="0" y="70"/>
                </a:moveTo>
                <a:lnTo>
                  <a:pt x="23" y="0"/>
                </a:lnTo>
                <a:lnTo>
                  <a:pt x="46"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855" name="Rectangle 351"/>
          <p:cNvSpPr>
            <a:spLocks noChangeArrowheads="1"/>
          </p:cNvSpPr>
          <p:nvPr/>
        </p:nvSpPr>
        <p:spPr bwMode="auto">
          <a:xfrm>
            <a:off x="9847263" y="2395314"/>
            <a:ext cx="614362" cy="438150"/>
          </a:xfrm>
          <a:prstGeom prst="rect">
            <a:avLst/>
          </a:prstGeom>
          <a:solidFill>
            <a:srgbClr val="4979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56" name="Rectangle 352"/>
          <p:cNvSpPr>
            <a:spLocks noChangeArrowheads="1"/>
          </p:cNvSpPr>
          <p:nvPr/>
        </p:nvSpPr>
        <p:spPr bwMode="auto">
          <a:xfrm>
            <a:off x="9782175" y="2330230"/>
            <a:ext cx="615950" cy="439737"/>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57" name="Rectangle 353"/>
          <p:cNvSpPr>
            <a:spLocks noChangeArrowheads="1"/>
          </p:cNvSpPr>
          <p:nvPr/>
        </p:nvSpPr>
        <p:spPr bwMode="auto">
          <a:xfrm>
            <a:off x="9917116" y="2433414"/>
            <a:ext cx="343043"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WebApp</a:t>
            </a:r>
          </a:p>
        </p:txBody>
      </p:sp>
      <p:sp>
        <p:nvSpPr>
          <p:cNvPr id="21858" name="Rectangle 354"/>
          <p:cNvSpPr>
            <a:spLocks noChangeArrowheads="1"/>
          </p:cNvSpPr>
          <p:nvPr/>
        </p:nvSpPr>
        <p:spPr bwMode="auto">
          <a:xfrm>
            <a:off x="10001250" y="2544539"/>
            <a:ext cx="173124"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XYZ</a:t>
            </a:r>
          </a:p>
        </p:txBody>
      </p:sp>
      <p:sp>
        <p:nvSpPr>
          <p:cNvPr id="21859" name="Rectangle 355"/>
          <p:cNvSpPr>
            <a:spLocks noChangeArrowheads="1"/>
          </p:cNvSpPr>
          <p:nvPr/>
        </p:nvSpPr>
        <p:spPr bwMode="auto">
          <a:xfrm>
            <a:off x="7848603" y="1536480"/>
            <a:ext cx="2740025" cy="4268787"/>
          </a:xfrm>
          <a:prstGeom prst="rect">
            <a:avLst/>
          </a:prstGeom>
          <a:noFill/>
          <a:ln w="23813" cap="rnd">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60" name="Rectangle 356"/>
          <p:cNvSpPr>
            <a:spLocks noChangeArrowheads="1"/>
          </p:cNvSpPr>
          <p:nvPr/>
        </p:nvSpPr>
        <p:spPr bwMode="auto">
          <a:xfrm>
            <a:off x="9247188" y="4586067"/>
            <a:ext cx="438150" cy="3143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61" name="Rectangle 357"/>
          <p:cNvSpPr>
            <a:spLocks noChangeArrowheads="1"/>
          </p:cNvSpPr>
          <p:nvPr/>
        </p:nvSpPr>
        <p:spPr bwMode="auto">
          <a:xfrm>
            <a:off x="9182100" y="4520980"/>
            <a:ext cx="439738" cy="31432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62" name="Rectangle 358"/>
          <p:cNvSpPr>
            <a:spLocks noChangeArrowheads="1"/>
          </p:cNvSpPr>
          <p:nvPr/>
        </p:nvSpPr>
        <p:spPr bwMode="auto">
          <a:xfrm>
            <a:off x="9328150" y="4538439"/>
            <a:ext cx="144270"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PIP</a:t>
            </a:r>
          </a:p>
        </p:txBody>
      </p:sp>
      <p:sp>
        <p:nvSpPr>
          <p:cNvPr id="21863" name="Rectangle 359"/>
          <p:cNvSpPr>
            <a:spLocks noChangeArrowheads="1"/>
          </p:cNvSpPr>
          <p:nvPr/>
        </p:nvSpPr>
        <p:spPr bwMode="auto">
          <a:xfrm>
            <a:off x="9277350" y="4649564"/>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Attribute</a:t>
            </a:r>
          </a:p>
        </p:txBody>
      </p:sp>
      <p:sp>
        <p:nvSpPr>
          <p:cNvPr id="21864" name="Rectangle 360"/>
          <p:cNvSpPr>
            <a:spLocks noChangeArrowheads="1"/>
          </p:cNvSpPr>
          <p:nvPr/>
        </p:nvSpPr>
        <p:spPr bwMode="auto">
          <a:xfrm>
            <a:off x="9277350" y="4735289"/>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Provider</a:t>
            </a:r>
          </a:p>
        </p:txBody>
      </p:sp>
      <p:sp>
        <p:nvSpPr>
          <p:cNvPr id="21865" name="Line 361"/>
          <p:cNvSpPr>
            <a:spLocks noChangeShapeType="1"/>
          </p:cNvSpPr>
          <p:nvPr/>
        </p:nvSpPr>
        <p:spPr bwMode="auto">
          <a:xfrm flipV="1">
            <a:off x="9401175" y="4936905"/>
            <a:ext cx="1588" cy="115887"/>
          </a:xfrm>
          <a:prstGeom prst="line">
            <a:avLst/>
          </a:prstGeom>
          <a:noFill/>
          <a:ln w="7938" cap="rnd">
            <a:solidFill>
              <a:srgbClr val="666699"/>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1866" name="Freeform 362"/>
          <p:cNvSpPr>
            <a:spLocks/>
          </p:cNvSpPr>
          <p:nvPr/>
        </p:nvSpPr>
        <p:spPr bwMode="auto">
          <a:xfrm>
            <a:off x="9364666" y="4835305"/>
            <a:ext cx="73025" cy="111125"/>
          </a:xfrm>
          <a:custGeom>
            <a:avLst/>
            <a:gdLst>
              <a:gd name="T0" fmla="*/ 0 w 46"/>
              <a:gd name="T1" fmla="*/ 2147483646 h 70"/>
              <a:gd name="T2" fmla="*/ 2147483646 w 46"/>
              <a:gd name="T3" fmla="*/ 0 h 70"/>
              <a:gd name="T4" fmla="*/ 2147483646 w 46"/>
              <a:gd name="T5" fmla="*/ 2147483646 h 70"/>
              <a:gd name="T6" fmla="*/ 0 w 46"/>
              <a:gd name="T7" fmla="*/ 2147483646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70">
                <a:moveTo>
                  <a:pt x="0" y="70"/>
                </a:moveTo>
                <a:lnTo>
                  <a:pt x="23" y="0"/>
                </a:lnTo>
                <a:lnTo>
                  <a:pt x="46"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867" name="Rectangle 363"/>
          <p:cNvSpPr>
            <a:spLocks noChangeArrowheads="1"/>
          </p:cNvSpPr>
          <p:nvPr/>
        </p:nvSpPr>
        <p:spPr bwMode="auto">
          <a:xfrm>
            <a:off x="9861550" y="3631980"/>
            <a:ext cx="615950" cy="439737"/>
          </a:xfrm>
          <a:prstGeom prst="rect">
            <a:avLst/>
          </a:prstGeom>
          <a:solidFill>
            <a:srgbClr val="4979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68" name="Rectangle 364"/>
          <p:cNvSpPr>
            <a:spLocks noChangeArrowheads="1"/>
          </p:cNvSpPr>
          <p:nvPr/>
        </p:nvSpPr>
        <p:spPr bwMode="auto">
          <a:xfrm>
            <a:off x="9796463" y="3568477"/>
            <a:ext cx="615950" cy="438150"/>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69" name="Rectangle 365"/>
          <p:cNvSpPr>
            <a:spLocks noChangeArrowheads="1"/>
          </p:cNvSpPr>
          <p:nvPr/>
        </p:nvSpPr>
        <p:spPr bwMode="auto">
          <a:xfrm>
            <a:off x="10010775" y="3673252"/>
            <a:ext cx="177934"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PAP</a:t>
            </a:r>
          </a:p>
        </p:txBody>
      </p:sp>
      <p:sp>
        <p:nvSpPr>
          <p:cNvPr id="21870" name="Rectangle 366"/>
          <p:cNvSpPr>
            <a:spLocks noChangeArrowheads="1"/>
          </p:cNvSpPr>
          <p:nvPr/>
        </p:nvSpPr>
        <p:spPr bwMode="auto">
          <a:xfrm>
            <a:off x="9907588" y="3784377"/>
            <a:ext cx="379912"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‘’Kephas’’</a:t>
            </a:r>
          </a:p>
        </p:txBody>
      </p:sp>
      <p:sp>
        <p:nvSpPr>
          <p:cNvPr id="21871" name="Rectangle 367"/>
          <p:cNvSpPr>
            <a:spLocks noChangeArrowheads="1"/>
          </p:cNvSpPr>
          <p:nvPr/>
        </p:nvSpPr>
        <p:spPr bwMode="auto">
          <a:xfrm>
            <a:off x="9226550" y="3177952"/>
            <a:ext cx="7938" cy="341312"/>
          </a:xfrm>
          <a:prstGeom prst="rect">
            <a:avLst/>
          </a:prstGeom>
          <a:solidFill>
            <a:srgbClr val="A8FF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72" name="Rectangle 368"/>
          <p:cNvSpPr>
            <a:spLocks noChangeArrowheads="1"/>
          </p:cNvSpPr>
          <p:nvPr/>
        </p:nvSpPr>
        <p:spPr bwMode="auto">
          <a:xfrm>
            <a:off x="9234491" y="3177952"/>
            <a:ext cx="7937" cy="341312"/>
          </a:xfrm>
          <a:prstGeom prst="rect">
            <a:avLst/>
          </a:prstGeom>
          <a:solidFill>
            <a:srgbClr val="A4FD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73" name="Rectangle 369"/>
          <p:cNvSpPr>
            <a:spLocks noChangeArrowheads="1"/>
          </p:cNvSpPr>
          <p:nvPr/>
        </p:nvSpPr>
        <p:spPr bwMode="auto">
          <a:xfrm>
            <a:off x="9242428" y="3177952"/>
            <a:ext cx="9525" cy="341312"/>
          </a:xfrm>
          <a:prstGeom prst="rect">
            <a:avLst/>
          </a:prstGeom>
          <a:solidFill>
            <a:srgbClr val="A0FCC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74" name="Rectangle 370"/>
          <p:cNvSpPr>
            <a:spLocks noChangeArrowheads="1"/>
          </p:cNvSpPr>
          <p:nvPr/>
        </p:nvSpPr>
        <p:spPr bwMode="auto">
          <a:xfrm>
            <a:off x="9251950" y="3177952"/>
            <a:ext cx="7938" cy="341312"/>
          </a:xfrm>
          <a:prstGeom prst="rect">
            <a:avLst/>
          </a:prstGeom>
          <a:solidFill>
            <a:srgbClr val="9CFAC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75" name="Rectangle 371"/>
          <p:cNvSpPr>
            <a:spLocks noChangeArrowheads="1"/>
          </p:cNvSpPr>
          <p:nvPr/>
        </p:nvSpPr>
        <p:spPr bwMode="auto">
          <a:xfrm>
            <a:off x="9259891" y="3177952"/>
            <a:ext cx="7937" cy="341312"/>
          </a:xfrm>
          <a:prstGeom prst="rect">
            <a:avLst/>
          </a:prstGeom>
          <a:solidFill>
            <a:srgbClr val="98F8C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76" name="Rectangle 372"/>
          <p:cNvSpPr>
            <a:spLocks noChangeArrowheads="1"/>
          </p:cNvSpPr>
          <p:nvPr/>
        </p:nvSpPr>
        <p:spPr bwMode="auto">
          <a:xfrm>
            <a:off x="9267828" y="3177952"/>
            <a:ext cx="9525" cy="341312"/>
          </a:xfrm>
          <a:prstGeom prst="rect">
            <a:avLst/>
          </a:prstGeom>
          <a:solidFill>
            <a:srgbClr val="93F6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77" name="Rectangle 373"/>
          <p:cNvSpPr>
            <a:spLocks noChangeArrowheads="1"/>
          </p:cNvSpPr>
          <p:nvPr/>
        </p:nvSpPr>
        <p:spPr bwMode="auto">
          <a:xfrm>
            <a:off x="9277350" y="3177952"/>
            <a:ext cx="7938" cy="341312"/>
          </a:xfrm>
          <a:prstGeom prst="rect">
            <a:avLst/>
          </a:prstGeom>
          <a:solidFill>
            <a:srgbClr val="8FF5C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78" name="Rectangle 374"/>
          <p:cNvSpPr>
            <a:spLocks noChangeArrowheads="1"/>
          </p:cNvSpPr>
          <p:nvPr/>
        </p:nvSpPr>
        <p:spPr bwMode="auto">
          <a:xfrm>
            <a:off x="9285291" y="3177952"/>
            <a:ext cx="7937" cy="341312"/>
          </a:xfrm>
          <a:prstGeom prst="rect">
            <a:avLst/>
          </a:prstGeom>
          <a:solidFill>
            <a:srgbClr val="8CF3B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79" name="Rectangle 375"/>
          <p:cNvSpPr>
            <a:spLocks noChangeArrowheads="1"/>
          </p:cNvSpPr>
          <p:nvPr/>
        </p:nvSpPr>
        <p:spPr bwMode="auto">
          <a:xfrm>
            <a:off x="9293228" y="3177952"/>
            <a:ext cx="9525" cy="341312"/>
          </a:xfrm>
          <a:prstGeom prst="rect">
            <a:avLst/>
          </a:prstGeom>
          <a:solidFill>
            <a:srgbClr val="88F1B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80" name="Rectangle 376"/>
          <p:cNvSpPr>
            <a:spLocks noChangeArrowheads="1"/>
          </p:cNvSpPr>
          <p:nvPr/>
        </p:nvSpPr>
        <p:spPr bwMode="auto">
          <a:xfrm>
            <a:off x="9302750" y="3177952"/>
            <a:ext cx="7938" cy="341312"/>
          </a:xfrm>
          <a:prstGeom prst="rect">
            <a:avLst/>
          </a:prstGeom>
          <a:solidFill>
            <a:srgbClr val="83F0B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81" name="Rectangle 377"/>
          <p:cNvSpPr>
            <a:spLocks noChangeArrowheads="1"/>
          </p:cNvSpPr>
          <p:nvPr/>
        </p:nvSpPr>
        <p:spPr bwMode="auto">
          <a:xfrm>
            <a:off x="9310691" y="3177952"/>
            <a:ext cx="9525" cy="341312"/>
          </a:xfrm>
          <a:prstGeom prst="rect">
            <a:avLst/>
          </a:prstGeom>
          <a:solidFill>
            <a:srgbClr val="7FEEB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82" name="Rectangle 378"/>
          <p:cNvSpPr>
            <a:spLocks noChangeArrowheads="1"/>
          </p:cNvSpPr>
          <p:nvPr/>
        </p:nvSpPr>
        <p:spPr bwMode="auto">
          <a:xfrm>
            <a:off x="9320216" y="3177952"/>
            <a:ext cx="7937" cy="341312"/>
          </a:xfrm>
          <a:prstGeom prst="rect">
            <a:avLst/>
          </a:prstGeom>
          <a:solidFill>
            <a:srgbClr val="7BEC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83" name="Rectangle 379"/>
          <p:cNvSpPr>
            <a:spLocks noChangeArrowheads="1"/>
          </p:cNvSpPr>
          <p:nvPr/>
        </p:nvSpPr>
        <p:spPr bwMode="auto">
          <a:xfrm>
            <a:off x="9328150" y="3177952"/>
            <a:ext cx="7938" cy="341312"/>
          </a:xfrm>
          <a:prstGeom prst="rect">
            <a:avLst/>
          </a:prstGeom>
          <a:solidFill>
            <a:srgbClr val="77EBB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84" name="Rectangle 380"/>
          <p:cNvSpPr>
            <a:spLocks noChangeArrowheads="1"/>
          </p:cNvSpPr>
          <p:nvPr/>
        </p:nvSpPr>
        <p:spPr bwMode="auto">
          <a:xfrm>
            <a:off x="9336091" y="3177952"/>
            <a:ext cx="9525" cy="341312"/>
          </a:xfrm>
          <a:prstGeom prst="rect">
            <a:avLst/>
          </a:prstGeom>
          <a:solidFill>
            <a:srgbClr val="73E9A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85" name="Rectangle 381"/>
          <p:cNvSpPr>
            <a:spLocks noChangeArrowheads="1"/>
          </p:cNvSpPr>
          <p:nvPr/>
        </p:nvSpPr>
        <p:spPr bwMode="auto">
          <a:xfrm>
            <a:off x="9345616" y="3177952"/>
            <a:ext cx="7937" cy="341312"/>
          </a:xfrm>
          <a:prstGeom prst="rect">
            <a:avLst/>
          </a:prstGeom>
          <a:solidFill>
            <a:srgbClr val="6FE7A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86" name="Rectangle 382"/>
          <p:cNvSpPr>
            <a:spLocks noChangeArrowheads="1"/>
          </p:cNvSpPr>
          <p:nvPr/>
        </p:nvSpPr>
        <p:spPr bwMode="auto">
          <a:xfrm>
            <a:off x="9353550" y="3177952"/>
            <a:ext cx="7938" cy="341312"/>
          </a:xfrm>
          <a:prstGeom prst="rect">
            <a:avLst/>
          </a:prstGeom>
          <a:solidFill>
            <a:srgbClr val="6AE6A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87" name="Rectangle 383"/>
          <p:cNvSpPr>
            <a:spLocks noChangeArrowheads="1"/>
          </p:cNvSpPr>
          <p:nvPr/>
        </p:nvSpPr>
        <p:spPr bwMode="auto">
          <a:xfrm>
            <a:off x="9361491" y="3177952"/>
            <a:ext cx="9525" cy="341312"/>
          </a:xfrm>
          <a:prstGeom prst="rect">
            <a:avLst/>
          </a:prstGeom>
          <a:solidFill>
            <a:srgbClr val="66E4A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88" name="Rectangle 384"/>
          <p:cNvSpPr>
            <a:spLocks noChangeArrowheads="1"/>
          </p:cNvSpPr>
          <p:nvPr/>
        </p:nvSpPr>
        <p:spPr bwMode="auto">
          <a:xfrm>
            <a:off x="9371016" y="3177952"/>
            <a:ext cx="7937" cy="341312"/>
          </a:xfrm>
          <a:prstGeom prst="rect">
            <a:avLst/>
          </a:prstGeom>
          <a:solidFill>
            <a:srgbClr val="62E2A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89" name="Rectangle 385"/>
          <p:cNvSpPr>
            <a:spLocks noChangeArrowheads="1"/>
          </p:cNvSpPr>
          <p:nvPr/>
        </p:nvSpPr>
        <p:spPr bwMode="auto">
          <a:xfrm>
            <a:off x="9378953" y="3177952"/>
            <a:ext cx="9525" cy="341312"/>
          </a:xfrm>
          <a:prstGeom prst="rect">
            <a:avLst/>
          </a:prstGeom>
          <a:solidFill>
            <a:srgbClr val="5FE09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90" name="Rectangle 386"/>
          <p:cNvSpPr>
            <a:spLocks noChangeArrowheads="1"/>
          </p:cNvSpPr>
          <p:nvPr/>
        </p:nvSpPr>
        <p:spPr bwMode="auto">
          <a:xfrm>
            <a:off x="9388475" y="3177952"/>
            <a:ext cx="7938" cy="341312"/>
          </a:xfrm>
          <a:prstGeom prst="rect">
            <a:avLst/>
          </a:prstGeom>
          <a:solidFill>
            <a:srgbClr val="5ADE9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91" name="Rectangle 387"/>
          <p:cNvSpPr>
            <a:spLocks noChangeArrowheads="1"/>
          </p:cNvSpPr>
          <p:nvPr/>
        </p:nvSpPr>
        <p:spPr bwMode="auto">
          <a:xfrm>
            <a:off x="9396416" y="3177952"/>
            <a:ext cx="7937" cy="341312"/>
          </a:xfrm>
          <a:prstGeom prst="rect">
            <a:avLst/>
          </a:prstGeom>
          <a:solidFill>
            <a:srgbClr val="56DD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92" name="Rectangle 388"/>
          <p:cNvSpPr>
            <a:spLocks noChangeArrowheads="1"/>
          </p:cNvSpPr>
          <p:nvPr/>
        </p:nvSpPr>
        <p:spPr bwMode="auto">
          <a:xfrm>
            <a:off x="9404353" y="3177952"/>
            <a:ext cx="9525" cy="341312"/>
          </a:xfrm>
          <a:prstGeom prst="rect">
            <a:avLst/>
          </a:prstGeom>
          <a:solidFill>
            <a:srgbClr val="52DB9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93" name="Rectangle 389"/>
          <p:cNvSpPr>
            <a:spLocks noChangeArrowheads="1"/>
          </p:cNvSpPr>
          <p:nvPr/>
        </p:nvSpPr>
        <p:spPr bwMode="auto">
          <a:xfrm>
            <a:off x="9413875" y="3177952"/>
            <a:ext cx="7938" cy="341312"/>
          </a:xfrm>
          <a:prstGeom prst="rect">
            <a:avLst/>
          </a:prstGeom>
          <a:solidFill>
            <a:srgbClr val="4EDA9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94" name="Rectangle 390"/>
          <p:cNvSpPr>
            <a:spLocks noChangeArrowheads="1"/>
          </p:cNvSpPr>
          <p:nvPr/>
        </p:nvSpPr>
        <p:spPr bwMode="auto">
          <a:xfrm>
            <a:off x="9421816" y="3177952"/>
            <a:ext cx="7937" cy="341312"/>
          </a:xfrm>
          <a:prstGeom prst="rect">
            <a:avLst/>
          </a:prstGeom>
          <a:solidFill>
            <a:srgbClr val="4AD89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95" name="Rectangle 391"/>
          <p:cNvSpPr>
            <a:spLocks noChangeArrowheads="1"/>
          </p:cNvSpPr>
          <p:nvPr/>
        </p:nvSpPr>
        <p:spPr bwMode="auto">
          <a:xfrm>
            <a:off x="9429753" y="3177952"/>
            <a:ext cx="9525" cy="341312"/>
          </a:xfrm>
          <a:prstGeom prst="rect">
            <a:avLst/>
          </a:prstGeom>
          <a:solidFill>
            <a:srgbClr val="46D6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96" name="Rectangle 392"/>
          <p:cNvSpPr>
            <a:spLocks noChangeArrowheads="1"/>
          </p:cNvSpPr>
          <p:nvPr/>
        </p:nvSpPr>
        <p:spPr bwMode="auto">
          <a:xfrm>
            <a:off x="9439275" y="3177952"/>
            <a:ext cx="7938" cy="341312"/>
          </a:xfrm>
          <a:prstGeom prst="rect">
            <a:avLst/>
          </a:prstGeom>
          <a:solidFill>
            <a:srgbClr val="41D48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97" name="Rectangle 393"/>
          <p:cNvSpPr>
            <a:spLocks noChangeArrowheads="1"/>
          </p:cNvSpPr>
          <p:nvPr/>
        </p:nvSpPr>
        <p:spPr bwMode="auto">
          <a:xfrm>
            <a:off x="9447216" y="3177952"/>
            <a:ext cx="9525" cy="341312"/>
          </a:xfrm>
          <a:prstGeom prst="rect">
            <a:avLst/>
          </a:prstGeom>
          <a:solidFill>
            <a:srgbClr val="3DD28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98" name="Rectangle 394"/>
          <p:cNvSpPr>
            <a:spLocks noChangeArrowheads="1"/>
          </p:cNvSpPr>
          <p:nvPr/>
        </p:nvSpPr>
        <p:spPr bwMode="auto">
          <a:xfrm>
            <a:off x="9456741" y="3177952"/>
            <a:ext cx="7937" cy="341312"/>
          </a:xfrm>
          <a:prstGeom prst="rect">
            <a:avLst/>
          </a:prstGeom>
          <a:solidFill>
            <a:srgbClr val="39D18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899" name="Rectangle 395"/>
          <p:cNvSpPr>
            <a:spLocks noChangeArrowheads="1"/>
          </p:cNvSpPr>
          <p:nvPr/>
        </p:nvSpPr>
        <p:spPr bwMode="auto">
          <a:xfrm>
            <a:off x="9464675" y="3177952"/>
            <a:ext cx="7938" cy="341312"/>
          </a:xfrm>
          <a:prstGeom prst="rect">
            <a:avLst/>
          </a:prstGeom>
          <a:solidFill>
            <a:srgbClr val="35CF8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00" name="Rectangle 396"/>
          <p:cNvSpPr>
            <a:spLocks noChangeArrowheads="1"/>
          </p:cNvSpPr>
          <p:nvPr/>
        </p:nvSpPr>
        <p:spPr bwMode="auto">
          <a:xfrm>
            <a:off x="9472616" y="3177952"/>
            <a:ext cx="9525" cy="341312"/>
          </a:xfrm>
          <a:prstGeom prst="rect">
            <a:avLst/>
          </a:prstGeom>
          <a:solidFill>
            <a:srgbClr val="31CE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01" name="Rectangle 397"/>
          <p:cNvSpPr>
            <a:spLocks noChangeArrowheads="1"/>
          </p:cNvSpPr>
          <p:nvPr/>
        </p:nvSpPr>
        <p:spPr bwMode="auto">
          <a:xfrm>
            <a:off x="9482141" y="3177952"/>
            <a:ext cx="7937" cy="341312"/>
          </a:xfrm>
          <a:prstGeom prst="rect">
            <a:avLst/>
          </a:prstGeom>
          <a:solidFill>
            <a:srgbClr val="2DCC7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02" name="Rectangle 398"/>
          <p:cNvSpPr>
            <a:spLocks noChangeArrowheads="1"/>
          </p:cNvSpPr>
          <p:nvPr/>
        </p:nvSpPr>
        <p:spPr bwMode="auto">
          <a:xfrm>
            <a:off x="9490075" y="3177952"/>
            <a:ext cx="7938" cy="341312"/>
          </a:xfrm>
          <a:prstGeom prst="rect">
            <a:avLst/>
          </a:prstGeom>
          <a:solidFill>
            <a:srgbClr val="29CA7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03" name="Rectangle 399"/>
          <p:cNvSpPr>
            <a:spLocks noChangeArrowheads="1"/>
          </p:cNvSpPr>
          <p:nvPr/>
        </p:nvSpPr>
        <p:spPr bwMode="auto">
          <a:xfrm>
            <a:off x="9498016" y="3177952"/>
            <a:ext cx="9525" cy="341312"/>
          </a:xfrm>
          <a:prstGeom prst="rect">
            <a:avLst/>
          </a:prstGeom>
          <a:solidFill>
            <a:srgbClr val="25C87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04" name="Rectangle 400"/>
          <p:cNvSpPr>
            <a:spLocks noChangeArrowheads="1"/>
          </p:cNvSpPr>
          <p:nvPr/>
        </p:nvSpPr>
        <p:spPr bwMode="auto">
          <a:xfrm>
            <a:off x="9507541" y="3177952"/>
            <a:ext cx="7937" cy="341312"/>
          </a:xfrm>
          <a:prstGeom prst="rect">
            <a:avLst/>
          </a:prstGeom>
          <a:solidFill>
            <a:srgbClr val="21C67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05" name="Rectangle 401"/>
          <p:cNvSpPr>
            <a:spLocks noChangeArrowheads="1"/>
          </p:cNvSpPr>
          <p:nvPr/>
        </p:nvSpPr>
        <p:spPr bwMode="auto">
          <a:xfrm>
            <a:off x="9515478" y="3177952"/>
            <a:ext cx="9525" cy="341312"/>
          </a:xfrm>
          <a:prstGeom prst="rect">
            <a:avLst/>
          </a:prstGeom>
          <a:solidFill>
            <a:srgbClr val="1DC57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06" name="Rectangle 402"/>
          <p:cNvSpPr>
            <a:spLocks noChangeArrowheads="1"/>
          </p:cNvSpPr>
          <p:nvPr/>
        </p:nvSpPr>
        <p:spPr bwMode="auto">
          <a:xfrm>
            <a:off x="9525000" y="3177952"/>
            <a:ext cx="7938" cy="341312"/>
          </a:xfrm>
          <a:prstGeom prst="rect">
            <a:avLst/>
          </a:prstGeom>
          <a:solidFill>
            <a:srgbClr val="18C3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07" name="Rectangle 403"/>
          <p:cNvSpPr>
            <a:spLocks noChangeArrowheads="1"/>
          </p:cNvSpPr>
          <p:nvPr/>
        </p:nvSpPr>
        <p:spPr bwMode="auto">
          <a:xfrm>
            <a:off x="9532941" y="3177952"/>
            <a:ext cx="7937" cy="341312"/>
          </a:xfrm>
          <a:prstGeom prst="rect">
            <a:avLst/>
          </a:prstGeom>
          <a:solidFill>
            <a:srgbClr val="14C26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08" name="Rectangle 404"/>
          <p:cNvSpPr>
            <a:spLocks noChangeArrowheads="1"/>
          </p:cNvSpPr>
          <p:nvPr/>
        </p:nvSpPr>
        <p:spPr bwMode="auto">
          <a:xfrm>
            <a:off x="9540878" y="3177952"/>
            <a:ext cx="9525" cy="341312"/>
          </a:xfrm>
          <a:prstGeom prst="rect">
            <a:avLst/>
          </a:prstGeom>
          <a:solidFill>
            <a:srgbClr val="10C06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09" name="Rectangle 405"/>
          <p:cNvSpPr>
            <a:spLocks noChangeArrowheads="1"/>
          </p:cNvSpPr>
          <p:nvPr/>
        </p:nvSpPr>
        <p:spPr bwMode="auto">
          <a:xfrm>
            <a:off x="9550400" y="3177952"/>
            <a:ext cx="7938" cy="341312"/>
          </a:xfrm>
          <a:prstGeom prst="rect">
            <a:avLst/>
          </a:prstGeom>
          <a:solidFill>
            <a:srgbClr val="0CBE6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10" name="Rectangle 406"/>
          <p:cNvSpPr>
            <a:spLocks noChangeArrowheads="1"/>
          </p:cNvSpPr>
          <p:nvPr/>
        </p:nvSpPr>
        <p:spPr bwMode="auto">
          <a:xfrm>
            <a:off x="9558341" y="3177952"/>
            <a:ext cx="7937" cy="341312"/>
          </a:xfrm>
          <a:prstGeom prst="rect">
            <a:avLst/>
          </a:prstGeom>
          <a:solidFill>
            <a:srgbClr val="08BC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11" name="Rectangle 407"/>
          <p:cNvSpPr>
            <a:spLocks noChangeArrowheads="1"/>
          </p:cNvSpPr>
          <p:nvPr/>
        </p:nvSpPr>
        <p:spPr bwMode="auto">
          <a:xfrm>
            <a:off x="9566278" y="3177952"/>
            <a:ext cx="9525" cy="341312"/>
          </a:xfrm>
          <a:prstGeom prst="rect">
            <a:avLst/>
          </a:prstGeom>
          <a:solidFill>
            <a:srgbClr val="04BA5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12" name="Oval 408"/>
          <p:cNvSpPr>
            <a:spLocks noChangeArrowheads="1"/>
          </p:cNvSpPr>
          <p:nvPr/>
        </p:nvSpPr>
        <p:spPr bwMode="auto">
          <a:xfrm>
            <a:off x="9234491" y="3144614"/>
            <a:ext cx="331787" cy="88900"/>
          </a:xfrm>
          <a:prstGeom prst="ellipse">
            <a:avLst/>
          </a:prstGeom>
          <a:solidFill>
            <a:srgbClr val="A8FFD3"/>
          </a:solidFill>
          <a:ln w="0">
            <a:solidFill>
              <a:srgbClr val="000000"/>
            </a:solidFill>
            <a:round/>
            <a:headEnd/>
            <a:tailEnd/>
          </a:ln>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13" name="Rectangle 409"/>
          <p:cNvSpPr>
            <a:spLocks noChangeArrowheads="1"/>
          </p:cNvSpPr>
          <p:nvPr/>
        </p:nvSpPr>
        <p:spPr bwMode="auto">
          <a:xfrm>
            <a:off x="9328153" y="3228752"/>
            <a:ext cx="130175"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Role</a:t>
            </a:r>
          </a:p>
        </p:txBody>
      </p:sp>
      <p:sp>
        <p:nvSpPr>
          <p:cNvPr id="21914" name="Rectangle 410"/>
          <p:cNvSpPr>
            <a:spLocks noChangeArrowheads="1"/>
          </p:cNvSpPr>
          <p:nvPr/>
        </p:nvSpPr>
        <p:spPr bwMode="auto">
          <a:xfrm>
            <a:off x="9285291" y="3304952"/>
            <a:ext cx="212725"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Mapper</a:t>
            </a:r>
          </a:p>
        </p:txBody>
      </p:sp>
      <p:sp>
        <p:nvSpPr>
          <p:cNvPr id="21915" name="Rectangle 411"/>
          <p:cNvSpPr>
            <a:spLocks noChangeArrowheads="1"/>
          </p:cNvSpPr>
          <p:nvPr/>
        </p:nvSpPr>
        <p:spPr bwMode="auto">
          <a:xfrm>
            <a:off x="9353550" y="3390677"/>
            <a:ext cx="889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DB</a:t>
            </a:r>
          </a:p>
        </p:txBody>
      </p:sp>
      <p:sp>
        <p:nvSpPr>
          <p:cNvPr id="21916" name="Rectangle 412"/>
          <p:cNvSpPr>
            <a:spLocks noChangeArrowheads="1"/>
          </p:cNvSpPr>
          <p:nvPr/>
        </p:nvSpPr>
        <p:spPr bwMode="auto">
          <a:xfrm>
            <a:off x="8756650" y="3695480"/>
            <a:ext cx="438150" cy="312737"/>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17" name="Rectangle 413"/>
          <p:cNvSpPr>
            <a:spLocks noChangeArrowheads="1"/>
          </p:cNvSpPr>
          <p:nvPr/>
        </p:nvSpPr>
        <p:spPr bwMode="auto">
          <a:xfrm>
            <a:off x="8691566" y="3630392"/>
            <a:ext cx="439737" cy="31432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18" name="Rectangle 414"/>
          <p:cNvSpPr>
            <a:spLocks noChangeArrowheads="1"/>
          </p:cNvSpPr>
          <p:nvPr/>
        </p:nvSpPr>
        <p:spPr bwMode="auto">
          <a:xfrm>
            <a:off x="8816975" y="3647852"/>
            <a:ext cx="182742"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PDP</a:t>
            </a:r>
          </a:p>
        </p:txBody>
      </p:sp>
      <p:sp>
        <p:nvSpPr>
          <p:cNvPr id="21919" name="Rectangle 415"/>
          <p:cNvSpPr>
            <a:spLocks noChangeArrowheads="1"/>
          </p:cNvSpPr>
          <p:nvPr/>
        </p:nvSpPr>
        <p:spPr bwMode="auto">
          <a:xfrm>
            <a:off x="8842375" y="3758977"/>
            <a:ext cx="147638"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Role </a:t>
            </a:r>
          </a:p>
        </p:txBody>
      </p:sp>
      <p:sp>
        <p:nvSpPr>
          <p:cNvPr id="21920" name="Rectangle 416"/>
          <p:cNvSpPr>
            <a:spLocks noChangeArrowheads="1"/>
          </p:cNvSpPr>
          <p:nvPr/>
        </p:nvSpPr>
        <p:spPr bwMode="auto">
          <a:xfrm>
            <a:off x="8782050" y="3844702"/>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Provider</a:t>
            </a:r>
          </a:p>
        </p:txBody>
      </p:sp>
      <p:sp>
        <p:nvSpPr>
          <p:cNvPr id="21921" name="Rectangle 417"/>
          <p:cNvSpPr>
            <a:spLocks noChangeArrowheads="1"/>
          </p:cNvSpPr>
          <p:nvPr/>
        </p:nvSpPr>
        <p:spPr bwMode="auto">
          <a:xfrm>
            <a:off x="9251950" y="3614517"/>
            <a:ext cx="7938" cy="341313"/>
          </a:xfrm>
          <a:prstGeom prst="rect">
            <a:avLst/>
          </a:prstGeom>
          <a:solidFill>
            <a:srgbClr val="03BA5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22" name="Rectangle 418"/>
          <p:cNvSpPr>
            <a:spLocks noChangeArrowheads="1"/>
          </p:cNvSpPr>
          <p:nvPr/>
        </p:nvSpPr>
        <p:spPr bwMode="auto">
          <a:xfrm>
            <a:off x="9259891" y="3614517"/>
            <a:ext cx="7937" cy="341313"/>
          </a:xfrm>
          <a:prstGeom prst="rect">
            <a:avLst/>
          </a:prstGeom>
          <a:solidFill>
            <a:srgbClr val="A7FFD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23" name="Rectangle 419"/>
          <p:cNvSpPr>
            <a:spLocks noChangeArrowheads="1"/>
          </p:cNvSpPr>
          <p:nvPr/>
        </p:nvSpPr>
        <p:spPr bwMode="auto">
          <a:xfrm>
            <a:off x="9267828" y="3614517"/>
            <a:ext cx="9525" cy="341313"/>
          </a:xfrm>
          <a:prstGeom prst="rect">
            <a:avLst/>
          </a:prstGeom>
          <a:solidFill>
            <a:srgbClr val="A3FD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24" name="Rectangle 420"/>
          <p:cNvSpPr>
            <a:spLocks noChangeArrowheads="1"/>
          </p:cNvSpPr>
          <p:nvPr/>
        </p:nvSpPr>
        <p:spPr bwMode="auto">
          <a:xfrm>
            <a:off x="9277350" y="3614517"/>
            <a:ext cx="7938" cy="341313"/>
          </a:xfrm>
          <a:prstGeom prst="rect">
            <a:avLst/>
          </a:prstGeom>
          <a:solidFill>
            <a:srgbClr val="9FFCC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25" name="Rectangle 421"/>
          <p:cNvSpPr>
            <a:spLocks noChangeArrowheads="1"/>
          </p:cNvSpPr>
          <p:nvPr/>
        </p:nvSpPr>
        <p:spPr bwMode="auto">
          <a:xfrm>
            <a:off x="9285291" y="3614517"/>
            <a:ext cx="7937" cy="341313"/>
          </a:xfrm>
          <a:prstGeom prst="rect">
            <a:avLst/>
          </a:prstGeom>
          <a:solidFill>
            <a:srgbClr val="9BFAC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26" name="Rectangle 422"/>
          <p:cNvSpPr>
            <a:spLocks noChangeArrowheads="1"/>
          </p:cNvSpPr>
          <p:nvPr/>
        </p:nvSpPr>
        <p:spPr bwMode="auto">
          <a:xfrm>
            <a:off x="9293228" y="3614517"/>
            <a:ext cx="9525" cy="341313"/>
          </a:xfrm>
          <a:prstGeom prst="rect">
            <a:avLst/>
          </a:prstGeom>
          <a:solidFill>
            <a:srgbClr val="97F8C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27" name="Rectangle 423"/>
          <p:cNvSpPr>
            <a:spLocks noChangeArrowheads="1"/>
          </p:cNvSpPr>
          <p:nvPr/>
        </p:nvSpPr>
        <p:spPr bwMode="auto">
          <a:xfrm>
            <a:off x="9302750" y="3614517"/>
            <a:ext cx="7938" cy="341313"/>
          </a:xfrm>
          <a:prstGeom prst="rect">
            <a:avLst/>
          </a:prstGeom>
          <a:solidFill>
            <a:srgbClr val="93F6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28" name="Rectangle 424"/>
          <p:cNvSpPr>
            <a:spLocks noChangeArrowheads="1"/>
          </p:cNvSpPr>
          <p:nvPr/>
        </p:nvSpPr>
        <p:spPr bwMode="auto">
          <a:xfrm>
            <a:off x="9310691" y="3614517"/>
            <a:ext cx="9525" cy="341313"/>
          </a:xfrm>
          <a:prstGeom prst="rect">
            <a:avLst/>
          </a:prstGeom>
          <a:solidFill>
            <a:srgbClr val="8FF4C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29" name="Rectangle 425"/>
          <p:cNvSpPr>
            <a:spLocks noChangeArrowheads="1"/>
          </p:cNvSpPr>
          <p:nvPr/>
        </p:nvSpPr>
        <p:spPr bwMode="auto">
          <a:xfrm>
            <a:off x="9320216" y="3614517"/>
            <a:ext cx="7937" cy="341313"/>
          </a:xfrm>
          <a:prstGeom prst="rect">
            <a:avLst/>
          </a:prstGeom>
          <a:solidFill>
            <a:srgbClr val="8BF3B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30" name="Rectangle 426"/>
          <p:cNvSpPr>
            <a:spLocks noChangeArrowheads="1"/>
          </p:cNvSpPr>
          <p:nvPr/>
        </p:nvSpPr>
        <p:spPr bwMode="auto">
          <a:xfrm>
            <a:off x="9328150" y="3614517"/>
            <a:ext cx="7938" cy="341313"/>
          </a:xfrm>
          <a:prstGeom prst="rect">
            <a:avLst/>
          </a:prstGeom>
          <a:solidFill>
            <a:srgbClr val="87F1B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31" name="Rectangle 427"/>
          <p:cNvSpPr>
            <a:spLocks noChangeArrowheads="1"/>
          </p:cNvSpPr>
          <p:nvPr/>
        </p:nvSpPr>
        <p:spPr bwMode="auto">
          <a:xfrm>
            <a:off x="9336091" y="3614517"/>
            <a:ext cx="9525" cy="341313"/>
          </a:xfrm>
          <a:prstGeom prst="rect">
            <a:avLst/>
          </a:prstGeom>
          <a:solidFill>
            <a:srgbClr val="82F0B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32" name="Rectangle 428"/>
          <p:cNvSpPr>
            <a:spLocks noChangeArrowheads="1"/>
          </p:cNvSpPr>
          <p:nvPr/>
        </p:nvSpPr>
        <p:spPr bwMode="auto">
          <a:xfrm>
            <a:off x="9345616" y="3614517"/>
            <a:ext cx="7937" cy="341313"/>
          </a:xfrm>
          <a:prstGeom prst="rect">
            <a:avLst/>
          </a:prstGeom>
          <a:solidFill>
            <a:srgbClr val="7EEEB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33" name="Rectangle 429"/>
          <p:cNvSpPr>
            <a:spLocks noChangeArrowheads="1"/>
          </p:cNvSpPr>
          <p:nvPr/>
        </p:nvSpPr>
        <p:spPr bwMode="auto">
          <a:xfrm>
            <a:off x="9353550" y="3614517"/>
            <a:ext cx="7938" cy="341313"/>
          </a:xfrm>
          <a:prstGeom prst="rect">
            <a:avLst/>
          </a:prstGeom>
          <a:solidFill>
            <a:srgbClr val="7AEC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34" name="Rectangle 430"/>
          <p:cNvSpPr>
            <a:spLocks noChangeArrowheads="1"/>
          </p:cNvSpPr>
          <p:nvPr/>
        </p:nvSpPr>
        <p:spPr bwMode="auto">
          <a:xfrm>
            <a:off x="9361491" y="3614517"/>
            <a:ext cx="9525" cy="341313"/>
          </a:xfrm>
          <a:prstGeom prst="rect">
            <a:avLst/>
          </a:prstGeom>
          <a:solidFill>
            <a:srgbClr val="76EAB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35" name="Rectangle 431"/>
          <p:cNvSpPr>
            <a:spLocks noChangeArrowheads="1"/>
          </p:cNvSpPr>
          <p:nvPr/>
        </p:nvSpPr>
        <p:spPr bwMode="auto">
          <a:xfrm>
            <a:off x="9371016" y="3614517"/>
            <a:ext cx="7937" cy="341313"/>
          </a:xfrm>
          <a:prstGeom prst="rect">
            <a:avLst/>
          </a:prstGeom>
          <a:solidFill>
            <a:srgbClr val="72E8A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36" name="Rectangle 432"/>
          <p:cNvSpPr>
            <a:spLocks noChangeArrowheads="1"/>
          </p:cNvSpPr>
          <p:nvPr/>
        </p:nvSpPr>
        <p:spPr bwMode="auto">
          <a:xfrm>
            <a:off x="9378953" y="3614517"/>
            <a:ext cx="9525" cy="341313"/>
          </a:xfrm>
          <a:prstGeom prst="rect">
            <a:avLst/>
          </a:prstGeom>
          <a:solidFill>
            <a:srgbClr val="6EE7A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37" name="Rectangle 433"/>
          <p:cNvSpPr>
            <a:spLocks noChangeArrowheads="1"/>
          </p:cNvSpPr>
          <p:nvPr/>
        </p:nvSpPr>
        <p:spPr bwMode="auto">
          <a:xfrm>
            <a:off x="9388475" y="3614517"/>
            <a:ext cx="7938" cy="341313"/>
          </a:xfrm>
          <a:prstGeom prst="rect">
            <a:avLst/>
          </a:prstGeom>
          <a:solidFill>
            <a:srgbClr val="69E5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38" name="Rectangle 434"/>
          <p:cNvSpPr>
            <a:spLocks noChangeArrowheads="1"/>
          </p:cNvSpPr>
          <p:nvPr/>
        </p:nvSpPr>
        <p:spPr bwMode="auto">
          <a:xfrm>
            <a:off x="9396416" y="3614517"/>
            <a:ext cx="7937" cy="341313"/>
          </a:xfrm>
          <a:prstGeom prst="rect">
            <a:avLst/>
          </a:prstGeom>
          <a:solidFill>
            <a:srgbClr val="66E3A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39" name="Rectangle 435"/>
          <p:cNvSpPr>
            <a:spLocks noChangeArrowheads="1"/>
          </p:cNvSpPr>
          <p:nvPr/>
        </p:nvSpPr>
        <p:spPr bwMode="auto">
          <a:xfrm>
            <a:off x="9404353" y="3614517"/>
            <a:ext cx="9525" cy="341313"/>
          </a:xfrm>
          <a:prstGeom prst="rect">
            <a:avLst/>
          </a:prstGeom>
          <a:solidFill>
            <a:srgbClr val="62E1A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40" name="Rectangle 436"/>
          <p:cNvSpPr>
            <a:spLocks noChangeArrowheads="1"/>
          </p:cNvSpPr>
          <p:nvPr/>
        </p:nvSpPr>
        <p:spPr bwMode="auto">
          <a:xfrm>
            <a:off x="9413875" y="3614517"/>
            <a:ext cx="7938" cy="341313"/>
          </a:xfrm>
          <a:prstGeom prst="rect">
            <a:avLst/>
          </a:prstGeom>
          <a:solidFill>
            <a:srgbClr val="5EDF9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41" name="Rectangle 437"/>
          <p:cNvSpPr>
            <a:spLocks noChangeArrowheads="1"/>
          </p:cNvSpPr>
          <p:nvPr/>
        </p:nvSpPr>
        <p:spPr bwMode="auto">
          <a:xfrm>
            <a:off x="9421816" y="3614517"/>
            <a:ext cx="7937" cy="341313"/>
          </a:xfrm>
          <a:prstGeom prst="rect">
            <a:avLst/>
          </a:prstGeom>
          <a:solidFill>
            <a:srgbClr val="59DE9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42" name="Rectangle 438"/>
          <p:cNvSpPr>
            <a:spLocks noChangeArrowheads="1"/>
          </p:cNvSpPr>
          <p:nvPr/>
        </p:nvSpPr>
        <p:spPr bwMode="auto">
          <a:xfrm>
            <a:off x="9429753" y="3614517"/>
            <a:ext cx="9525" cy="341313"/>
          </a:xfrm>
          <a:prstGeom prst="rect">
            <a:avLst/>
          </a:prstGeom>
          <a:solidFill>
            <a:srgbClr val="55DC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43" name="Rectangle 439"/>
          <p:cNvSpPr>
            <a:spLocks noChangeArrowheads="1"/>
          </p:cNvSpPr>
          <p:nvPr/>
        </p:nvSpPr>
        <p:spPr bwMode="auto">
          <a:xfrm>
            <a:off x="9439275" y="3614517"/>
            <a:ext cx="7938" cy="341313"/>
          </a:xfrm>
          <a:prstGeom prst="rect">
            <a:avLst/>
          </a:prstGeom>
          <a:solidFill>
            <a:srgbClr val="51DB9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44" name="Rectangle 440"/>
          <p:cNvSpPr>
            <a:spLocks noChangeArrowheads="1"/>
          </p:cNvSpPr>
          <p:nvPr/>
        </p:nvSpPr>
        <p:spPr bwMode="auto">
          <a:xfrm>
            <a:off x="9447216" y="3614517"/>
            <a:ext cx="9525" cy="341313"/>
          </a:xfrm>
          <a:prstGeom prst="rect">
            <a:avLst/>
          </a:prstGeom>
          <a:solidFill>
            <a:srgbClr val="4DD99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45" name="Rectangle 441"/>
          <p:cNvSpPr>
            <a:spLocks noChangeArrowheads="1"/>
          </p:cNvSpPr>
          <p:nvPr/>
        </p:nvSpPr>
        <p:spPr bwMode="auto">
          <a:xfrm>
            <a:off x="9456741" y="3614517"/>
            <a:ext cx="7937" cy="341313"/>
          </a:xfrm>
          <a:prstGeom prst="rect">
            <a:avLst/>
          </a:prstGeom>
          <a:solidFill>
            <a:srgbClr val="49D88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46" name="Rectangle 442"/>
          <p:cNvSpPr>
            <a:spLocks noChangeArrowheads="1"/>
          </p:cNvSpPr>
          <p:nvPr/>
        </p:nvSpPr>
        <p:spPr bwMode="auto">
          <a:xfrm>
            <a:off x="9464675" y="3614517"/>
            <a:ext cx="7938" cy="341313"/>
          </a:xfrm>
          <a:prstGeom prst="rect">
            <a:avLst/>
          </a:prstGeom>
          <a:solidFill>
            <a:srgbClr val="45D6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47" name="Rectangle 443"/>
          <p:cNvSpPr>
            <a:spLocks noChangeArrowheads="1"/>
          </p:cNvSpPr>
          <p:nvPr/>
        </p:nvSpPr>
        <p:spPr bwMode="auto">
          <a:xfrm>
            <a:off x="9472616" y="3614517"/>
            <a:ext cx="9525" cy="341313"/>
          </a:xfrm>
          <a:prstGeom prst="rect">
            <a:avLst/>
          </a:prstGeom>
          <a:solidFill>
            <a:srgbClr val="40D48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48" name="Rectangle 444"/>
          <p:cNvSpPr>
            <a:spLocks noChangeArrowheads="1"/>
          </p:cNvSpPr>
          <p:nvPr/>
        </p:nvSpPr>
        <p:spPr bwMode="auto">
          <a:xfrm>
            <a:off x="9482141" y="3614517"/>
            <a:ext cx="7937" cy="341313"/>
          </a:xfrm>
          <a:prstGeom prst="rect">
            <a:avLst/>
          </a:prstGeom>
          <a:solidFill>
            <a:srgbClr val="3CD28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49" name="Rectangle 445"/>
          <p:cNvSpPr>
            <a:spLocks noChangeArrowheads="1"/>
          </p:cNvSpPr>
          <p:nvPr/>
        </p:nvSpPr>
        <p:spPr bwMode="auto">
          <a:xfrm>
            <a:off x="9490075" y="3614517"/>
            <a:ext cx="7938" cy="341313"/>
          </a:xfrm>
          <a:prstGeom prst="rect">
            <a:avLst/>
          </a:prstGeom>
          <a:solidFill>
            <a:srgbClr val="39D08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50" name="Rectangle 446"/>
          <p:cNvSpPr>
            <a:spLocks noChangeArrowheads="1"/>
          </p:cNvSpPr>
          <p:nvPr/>
        </p:nvSpPr>
        <p:spPr bwMode="auto">
          <a:xfrm>
            <a:off x="9498016" y="3614517"/>
            <a:ext cx="9525" cy="341313"/>
          </a:xfrm>
          <a:prstGeom prst="rect">
            <a:avLst/>
          </a:prstGeom>
          <a:solidFill>
            <a:srgbClr val="35CF8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51" name="Rectangle 447"/>
          <p:cNvSpPr>
            <a:spLocks noChangeArrowheads="1"/>
          </p:cNvSpPr>
          <p:nvPr/>
        </p:nvSpPr>
        <p:spPr bwMode="auto">
          <a:xfrm>
            <a:off x="9507541" y="3614517"/>
            <a:ext cx="7937" cy="341313"/>
          </a:xfrm>
          <a:prstGeom prst="rect">
            <a:avLst/>
          </a:prstGeom>
          <a:solidFill>
            <a:srgbClr val="30CD7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52" name="Rectangle 448"/>
          <p:cNvSpPr>
            <a:spLocks noChangeArrowheads="1"/>
          </p:cNvSpPr>
          <p:nvPr/>
        </p:nvSpPr>
        <p:spPr bwMode="auto">
          <a:xfrm>
            <a:off x="9515478" y="3614517"/>
            <a:ext cx="9525" cy="341313"/>
          </a:xfrm>
          <a:prstGeom prst="rect">
            <a:avLst/>
          </a:prstGeom>
          <a:solidFill>
            <a:srgbClr val="2CCC7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53" name="Rectangle 449"/>
          <p:cNvSpPr>
            <a:spLocks noChangeArrowheads="1"/>
          </p:cNvSpPr>
          <p:nvPr/>
        </p:nvSpPr>
        <p:spPr bwMode="auto">
          <a:xfrm>
            <a:off x="9525000" y="3614517"/>
            <a:ext cx="7938" cy="341313"/>
          </a:xfrm>
          <a:prstGeom prst="rect">
            <a:avLst/>
          </a:prstGeom>
          <a:solidFill>
            <a:srgbClr val="28CA7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54" name="Rectangle 450"/>
          <p:cNvSpPr>
            <a:spLocks noChangeArrowheads="1"/>
          </p:cNvSpPr>
          <p:nvPr/>
        </p:nvSpPr>
        <p:spPr bwMode="auto">
          <a:xfrm>
            <a:off x="9532941" y="3614517"/>
            <a:ext cx="7937" cy="341313"/>
          </a:xfrm>
          <a:prstGeom prst="rect">
            <a:avLst/>
          </a:prstGeom>
          <a:solidFill>
            <a:srgbClr val="24C87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55" name="Rectangle 451"/>
          <p:cNvSpPr>
            <a:spLocks noChangeArrowheads="1"/>
          </p:cNvSpPr>
          <p:nvPr/>
        </p:nvSpPr>
        <p:spPr bwMode="auto">
          <a:xfrm>
            <a:off x="9540878" y="3614517"/>
            <a:ext cx="9525" cy="341313"/>
          </a:xfrm>
          <a:prstGeom prst="rect">
            <a:avLst/>
          </a:prstGeom>
          <a:solidFill>
            <a:srgbClr val="20C67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56" name="Rectangle 452"/>
          <p:cNvSpPr>
            <a:spLocks noChangeArrowheads="1"/>
          </p:cNvSpPr>
          <p:nvPr/>
        </p:nvSpPr>
        <p:spPr bwMode="auto">
          <a:xfrm>
            <a:off x="9550400" y="3614517"/>
            <a:ext cx="7938" cy="341313"/>
          </a:xfrm>
          <a:prstGeom prst="rect">
            <a:avLst/>
          </a:prstGeom>
          <a:solidFill>
            <a:srgbClr val="1CC46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57" name="Rectangle 453"/>
          <p:cNvSpPr>
            <a:spLocks noChangeArrowheads="1"/>
          </p:cNvSpPr>
          <p:nvPr/>
        </p:nvSpPr>
        <p:spPr bwMode="auto">
          <a:xfrm>
            <a:off x="9558341" y="3614517"/>
            <a:ext cx="7937" cy="341313"/>
          </a:xfrm>
          <a:prstGeom prst="rect">
            <a:avLst/>
          </a:prstGeom>
          <a:solidFill>
            <a:srgbClr val="17C3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58" name="Rectangle 454"/>
          <p:cNvSpPr>
            <a:spLocks noChangeArrowheads="1"/>
          </p:cNvSpPr>
          <p:nvPr/>
        </p:nvSpPr>
        <p:spPr bwMode="auto">
          <a:xfrm>
            <a:off x="9566278" y="3614517"/>
            <a:ext cx="9525" cy="341313"/>
          </a:xfrm>
          <a:prstGeom prst="rect">
            <a:avLst/>
          </a:prstGeom>
          <a:solidFill>
            <a:srgbClr val="13C16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59" name="Rectangle 455"/>
          <p:cNvSpPr>
            <a:spLocks noChangeArrowheads="1"/>
          </p:cNvSpPr>
          <p:nvPr/>
        </p:nvSpPr>
        <p:spPr bwMode="auto">
          <a:xfrm>
            <a:off x="9575800" y="3614517"/>
            <a:ext cx="7938" cy="341313"/>
          </a:xfrm>
          <a:prstGeom prst="rect">
            <a:avLst/>
          </a:prstGeom>
          <a:solidFill>
            <a:srgbClr val="0FBF6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60" name="Rectangle 456"/>
          <p:cNvSpPr>
            <a:spLocks noChangeArrowheads="1"/>
          </p:cNvSpPr>
          <p:nvPr/>
        </p:nvSpPr>
        <p:spPr bwMode="auto">
          <a:xfrm>
            <a:off x="9583741" y="3614517"/>
            <a:ext cx="9525" cy="341313"/>
          </a:xfrm>
          <a:prstGeom prst="rect">
            <a:avLst/>
          </a:prstGeom>
          <a:solidFill>
            <a:srgbClr val="0CBD6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61" name="Rectangle 457"/>
          <p:cNvSpPr>
            <a:spLocks noChangeArrowheads="1"/>
          </p:cNvSpPr>
          <p:nvPr/>
        </p:nvSpPr>
        <p:spPr bwMode="auto">
          <a:xfrm>
            <a:off x="9593266" y="3614517"/>
            <a:ext cx="7937" cy="341313"/>
          </a:xfrm>
          <a:prstGeom prst="rect">
            <a:avLst/>
          </a:prstGeom>
          <a:solidFill>
            <a:srgbClr val="07BC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62" name="Oval 458"/>
          <p:cNvSpPr>
            <a:spLocks noChangeArrowheads="1"/>
          </p:cNvSpPr>
          <p:nvPr/>
        </p:nvSpPr>
        <p:spPr bwMode="auto">
          <a:xfrm>
            <a:off x="9266241" y="3582764"/>
            <a:ext cx="331787" cy="90488"/>
          </a:xfrm>
          <a:prstGeom prst="ellipse">
            <a:avLst/>
          </a:prstGeom>
          <a:solidFill>
            <a:srgbClr val="A8FFD3"/>
          </a:solidFill>
          <a:ln w="0">
            <a:solidFill>
              <a:srgbClr val="000000"/>
            </a:solidFill>
            <a:round/>
            <a:headEnd/>
            <a:tailEnd/>
          </a:ln>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63" name="Rectangle 459"/>
          <p:cNvSpPr>
            <a:spLocks noChangeArrowheads="1"/>
          </p:cNvSpPr>
          <p:nvPr/>
        </p:nvSpPr>
        <p:spPr bwMode="auto">
          <a:xfrm>
            <a:off x="9361491" y="3665314"/>
            <a:ext cx="130175"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Role</a:t>
            </a:r>
          </a:p>
        </p:txBody>
      </p:sp>
      <p:sp>
        <p:nvSpPr>
          <p:cNvPr id="21964" name="Rectangle 460"/>
          <p:cNvSpPr>
            <a:spLocks noChangeArrowheads="1"/>
          </p:cNvSpPr>
          <p:nvPr/>
        </p:nvSpPr>
        <p:spPr bwMode="auto">
          <a:xfrm>
            <a:off x="9302750" y="3751039"/>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Provider</a:t>
            </a:r>
          </a:p>
        </p:txBody>
      </p:sp>
      <p:sp>
        <p:nvSpPr>
          <p:cNvPr id="21965" name="Rectangle 461"/>
          <p:cNvSpPr>
            <a:spLocks noChangeArrowheads="1"/>
          </p:cNvSpPr>
          <p:nvPr/>
        </p:nvSpPr>
        <p:spPr bwMode="auto">
          <a:xfrm>
            <a:off x="9388475" y="3827239"/>
            <a:ext cx="889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DB</a:t>
            </a:r>
          </a:p>
        </p:txBody>
      </p:sp>
      <p:sp>
        <p:nvSpPr>
          <p:cNvPr id="21966" name="Line 462"/>
          <p:cNvSpPr>
            <a:spLocks noChangeShapeType="1"/>
          </p:cNvSpPr>
          <p:nvPr/>
        </p:nvSpPr>
        <p:spPr bwMode="auto">
          <a:xfrm flipH="1">
            <a:off x="9685338" y="3787555"/>
            <a:ext cx="25400" cy="1587"/>
          </a:xfrm>
          <a:prstGeom prst="line">
            <a:avLst/>
          </a:prstGeom>
          <a:noFill/>
          <a:ln w="3175"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1967" name="Freeform 463"/>
          <p:cNvSpPr>
            <a:spLocks/>
          </p:cNvSpPr>
          <p:nvPr/>
        </p:nvSpPr>
        <p:spPr bwMode="auto">
          <a:xfrm>
            <a:off x="9702803" y="3755802"/>
            <a:ext cx="93663" cy="63500"/>
          </a:xfrm>
          <a:custGeom>
            <a:avLst/>
            <a:gdLst>
              <a:gd name="T0" fmla="*/ 0 w 59"/>
              <a:gd name="T1" fmla="*/ 0 h 40"/>
              <a:gd name="T2" fmla="*/ 2147483646 w 59"/>
              <a:gd name="T3" fmla="*/ 2147483646 h 40"/>
              <a:gd name="T4" fmla="*/ 0 w 59"/>
              <a:gd name="T5" fmla="*/ 2147483646 h 40"/>
              <a:gd name="T6" fmla="*/ 0 w 59"/>
              <a:gd name="T7" fmla="*/ 0 h 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40">
                <a:moveTo>
                  <a:pt x="0" y="0"/>
                </a:moveTo>
                <a:lnTo>
                  <a:pt x="59" y="20"/>
                </a:lnTo>
                <a:lnTo>
                  <a:pt x="0" y="4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968" name="Freeform 464"/>
          <p:cNvSpPr>
            <a:spLocks/>
          </p:cNvSpPr>
          <p:nvPr/>
        </p:nvSpPr>
        <p:spPr bwMode="auto">
          <a:xfrm>
            <a:off x="9598025" y="3755802"/>
            <a:ext cx="95250" cy="63500"/>
          </a:xfrm>
          <a:custGeom>
            <a:avLst/>
            <a:gdLst>
              <a:gd name="T0" fmla="*/ 2147483646 w 60"/>
              <a:gd name="T1" fmla="*/ 2147483646 h 40"/>
              <a:gd name="T2" fmla="*/ 0 w 60"/>
              <a:gd name="T3" fmla="*/ 2147483646 h 40"/>
              <a:gd name="T4" fmla="*/ 2147483646 w 60"/>
              <a:gd name="T5" fmla="*/ 0 h 40"/>
              <a:gd name="T6" fmla="*/ 2147483646 w 60"/>
              <a:gd name="T7" fmla="*/ 2147483646 h 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 h="40">
                <a:moveTo>
                  <a:pt x="60" y="40"/>
                </a:moveTo>
                <a:lnTo>
                  <a:pt x="0" y="20"/>
                </a:lnTo>
                <a:lnTo>
                  <a:pt x="60" y="0"/>
                </a:lnTo>
                <a:lnTo>
                  <a:pt x="60" y="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969" name="Line 465"/>
          <p:cNvSpPr>
            <a:spLocks noChangeShapeType="1"/>
          </p:cNvSpPr>
          <p:nvPr/>
        </p:nvSpPr>
        <p:spPr bwMode="auto">
          <a:xfrm flipH="1">
            <a:off x="9232900" y="3787555"/>
            <a:ext cx="33338" cy="1587"/>
          </a:xfrm>
          <a:prstGeom prst="line">
            <a:avLst/>
          </a:prstGeom>
          <a:noFill/>
          <a:ln w="7938" cap="rnd">
            <a:solidFill>
              <a:srgbClr val="666699"/>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1970" name="Freeform 466"/>
          <p:cNvSpPr>
            <a:spLocks/>
          </p:cNvSpPr>
          <p:nvPr/>
        </p:nvSpPr>
        <p:spPr bwMode="auto">
          <a:xfrm>
            <a:off x="9131300" y="3751042"/>
            <a:ext cx="109538" cy="73025"/>
          </a:xfrm>
          <a:custGeom>
            <a:avLst/>
            <a:gdLst>
              <a:gd name="T0" fmla="*/ 2147483646 w 69"/>
              <a:gd name="T1" fmla="*/ 2147483646 h 46"/>
              <a:gd name="T2" fmla="*/ 0 w 69"/>
              <a:gd name="T3" fmla="*/ 2147483646 h 46"/>
              <a:gd name="T4" fmla="*/ 2147483646 w 69"/>
              <a:gd name="T5" fmla="*/ 0 h 46"/>
              <a:gd name="T6" fmla="*/ 2147483646 w 69"/>
              <a:gd name="T7" fmla="*/ 2147483646 h 4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9" h="46">
                <a:moveTo>
                  <a:pt x="69" y="46"/>
                </a:moveTo>
                <a:lnTo>
                  <a:pt x="0" y="23"/>
                </a:lnTo>
                <a:lnTo>
                  <a:pt x="69" y="0"/>
                </a:lnTo>
                <a:lnTo>
                  <a:pt x="69" y="46"/>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971" name="Freeform 467"/>
          <p:cNvSpPr>
            <a:spLocks/>
          </p:cNvSpPr>
          <p:nvPr/>
        </p:nvSpPr>
        <p:spPr bwMode="auto">
          <a:xfrm>
            <a:off x="8910641" y="4046317"/>
            <a:ext cx="490537" cy="373063"/>
          </a:xfrm>
          <a:custGeom>
            <a:avLst/>
            <a:gdLst>
              <a:gd name="T0" fmla="*/ 0 w 309"/>
              <a:gd name="T1" fmla="*/ 0 h 235"/>
              <a:gd name="T2" fmla="*/ 0 w 309"/>
              <a:gd name="T3" fmla="*/ 2147483646 h 235"/>
              <a:gd name="T4" fmla="*/ 2147483646 w 309"/>
              <a:gd name="T5" fmla="*/ 2147483646 h 235"/>
              <a:gd name="T6" fmla="*/ 2147483646 w 309"/>
              <a:gd name="T7" fmla="*/ 2147483646 h 23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09" h="235">
                <a:moveTo>
                  <a:pt x="0" y="0"/>
                </a:moveTo>
                <a:lnTo>
                  <a:pt x="0" y="183"/>
                </a:lnTo>
                <a:lnTo>
                  <a:pt x="309" y="183"/>
                </a:lnTo>
                <a:lnTo>
                  <a:pt x="309" y="235"/>
                </a:lnTo>
              </a:path>
            </a:pathLst>
          </a:custGeom>
          <a:noFill/>
          <a:ln w="7938" cap="rnd">
            <a:solidFill>
              <a:srgbClr val="66669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1972" name="Freeform 468"/>
          <p:cNvSpPr>
            <a:spLocks/>
          </p:cNvSpPr>
          <p:nvPr/>
        </p:nvSpPr>
        <p:spPr bwMode="auto">
          <a:xfrm>
            <a:off x="8874128" y="3944717"/>
            <a:ext cx="74613" cy="111125"/>
          </a:xfrm>
          <a:custGeom>
            <a:avLst/>
            <a:gdLst>
              <a:gd name="T0" fmla="*/ 0 w 47"/>
              <a:gd name="T1" fmla="*/ 2147483646 h 70"/>
              <a:gd name="T2" fmla="*/ 2147483646 w 47"/>
              <a:gd name="T3" fmla="*/ 0 h 70"/>
              <a:gd name="T4" fmla="*/ 2147483646 w 47"/>
              <a:gd name="T5" fmla="*/ 2147483646 h 70"/>
              <a:gd name="T6" fmla="*/ 0 w 47"/>
              <a:gd name="T7" fmla="*/ 2147483646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70">
                <a:moveTo>
                  <a:pt x="0" y="70"/>
                </a:moveTo>
                <a:lnTo>
                  <a:pt x="23" y="0"/>
                </a:lnTo>
                <a:lnTo>
                  <a:pt x="47"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973" name="Freeform 469"/>
          <p:cNvSpPr>
            <a:spLocks/>
          </p:cNvSpPr>
          <p:nvPr/>
        </p:nvSpPr>
        <p:spPr bwMode="auto">
          <a:xfrm>
            <a:off x="9364666" y="4411439"/>
            <a:ext cx="73025" cy="109538"/>
          </a:xfrm>
          <a:custGeom>
            <a:avLst/>
            <a:gdLst>
              <a:gd name="T0" fmla="*/ 2147483646 w 46"/>
              <a:gd name="T1" fmla="*/ 0 h 69"/>
              <a:gd name="T2" fmla="*/ 2147483646 w 46"/>
              <a:gd name="T3" fmla="*/ 2147483646 h 69"/>
              <a:gd name="T4" fmla="*/ 0 w 46"/>
              <a:gd name="T5" fmla="*/ 0 h 69"/>
              <a:gd name="T6" fmla="*/ 2147483646 w 46"/>
              <a:gd name="T7" fmla="*/ 0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69">
                <a:moveTo>
                  <a:pt x="46" y="0"/>
                </a:moveTo>
                <a:lnTo>
                  <a:pt x="23" y="69"/>
                </a:lnTo>
                <a:lnTo>
                  <a:pt x="0" y="0"/>
                </a:lnTo>
                <a:lnTo>
                  <a:pt x="46"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974" name="Rectangle 470"/>
          <p:cNvSpPr>
            <a:spLocks noChangeArrowheads="1"/>
          </p:cNvSpPr>
          <p:nvPr/>
        </p:nvSpPr>
        <p:spPr bwMode="auto">
          <a:xfrm>
            <a:off x="6784978" y="5128989"/>
            <a:ext cx="614363" cy="438150"/>
          </a:xfrm>
          <a:prstGeom prst="rect">
            <a:avLst/>
          </a:prstGeom>
          <a:solidFill>
            <a:srgbClr val="4979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75" name="Rectangle 471"/>
          <p:cNvSpPr>
            <a:spLocks noChangeArrowheads="1"/>
          </p:cNvSpPr>
          <p:nvPr/>
        </p:nvSpPr>
        <p:spPr bwMode="auto">
          <a:xfrm>
            <a:off x="6719888" y="5063902"/>
            <a:ext cx="614362" cy="438150"/>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76" name="Rectangle 472"/>
          <p:cNvSpPr>
            <a:spLocks noChangeArrowheads="1"/>
          </p:cNvSpPr>
          <p:nvPr/>
        </p:nvSpPr>
        <p:spPr bwMode="auto">
          <a:xfrm>
            <a:off x="6872288" y="5171852"/>
            <a:ext cx="524182"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Management</a:t>
            </a:r>
          </a:p>
        </p:txBody>
      </p:sp>
      <p:sp>
        <p:nvSpPr>
          <p:cNvPr id="21977" name="Rectangle 473"/>
          <p:cNvSpPr>
            <a:spLocks noChangeArrowheads="1"/>
          </p:cNvSpPr>
          <p:nvPr/>
        </p:nvSpPr>
        <p:spPr bwMode="auto">
          <a:xfrm>
            <a:off x="6940550" y="5282977"/>
            <a:ext cx="177934"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VAS</a:t>
            </a:r>
          </a:p>
        </p:txBody>
      </p:sp>
      <p:sp>
        <p:nvSpPr>
          <p:cNvPr id="21978" name="Line 474"/>
          <p:cNvSpPr>
            <a:spLocks noChangeShapeType="1"/>
          </p:cNvSpPr>
          <p:nvPr/>
        </p:nvSpPr>
        <p:spPr bwMode="auto">
          <a:xfrm flipH="1">
            <a:off x="6462713" y="5282980"/>
            <a:ext cx="171450" cy="1587"/>
          </a:xfrm>
          <a:prstGeom prst="line">
            <a:avLst/>
          </a:prstGeom>
          <a:noFill/>
          <a:ln w="3175"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1979" name="Freeform 475"/>
          <p:cNvSpPr>
            <a:spLocks/>
          </p:cNvSpPr>
          <p:nvPr/>
        </p:nvSpPr>
        <p:spPr bwMode="auto">
          <a:xfrm>
            <a:off x="6626228" y="5251227"/>
            <a:ext cx="93663" cy="63500"/>
          </a:xfrm>
          <a:custGeom>
            <a:avLst/>
            <a:gdLst>
              <a:gd name="T0" fmla="*/ 0 w 59"/>
              <a:gd name="T1" fmla="*/ 0 h 40"/>
              <a:gd name="T2" fmla="*/ 2147483646 w 59"/>
              <a:gd name="T3" fmla="*/ 2147483646 h 40"/>
              <a:gd name="T4" fmla="*/ 0 w 59"/>
              <a:gd name="T5" fmla="*/ 2147483646 h 40"/>
              <a:gd name="T6" fmla="*/ 0 w 59"/>
              <a:gd name="T7" fmla="*/ 0 h 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40">
                <a:moveTo>
                  <a:pt x="0" y="0"/>
                </a:moveTo>
                <a:lnTo>
                  <a:pt x="59" y="20"/>
                </a:lnTo>
                <a:lnTo>
                  <a:pt x="0" y="4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980" name="Freeform 476"/>
          <p:cNvSpPr>
            <a:spLocks/>
          </p:cNvSpPr>
          <p:nvPr/>
        </p:nvSpPr>
        <p:spPr bwMode="auto">
          <a:xfrm>
            <a:off x="6376988" y="5251227"/>
            <a:ext cx="93662" cy="63500"/>
          </a:xfrm>
          <a:custGeom>
            <a:avLst/>
            <a:gdLst>
              <a:gd name="T0" fmla="*/ 2147483646 w 59"/>
              <a:gd name="T1" fmla="*/ 2147483646 h 40"/>
              <a:gd name="T2" fmla="*/ 0 w 59"/>
              <a:gd name="T3" fmla="*/ 2147483646 h 40"/>
              <a:gd name="T4" fmla="*/ 2147483646 w 59"/>
              <a:gd name="T5" fmla="*/ 0 h 40"/>
              <a:gd name="T6" fmla="*/ 2147483646 w 59"/>
              <a:gd name="T7" fmla="*/ 2147483646 h 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40">
                <a:moveTo>
                  <a:pt x="59" y="40"/>
                </a:moveTo>
                <a:lnTo>
                  <a:pt x="0" y="20"/>
                </a:lnTo>
                <a:lnTo>
                  <a:pt x="59" y="0"/>
                </a:lnTo>
                <a:lnTo>
                  <a:pt x="59" y="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1981" name="Rectangle 477"/>
          <p:cNvSpPr>
            <a:spLocks noChangeArrowheads="1"/>
          </p:cNvSpPr>
          <p:nvPr/>
        </p:nvSpPr>
        <p:spPr bwMode="auto">
          <a:xfrm>
            <a:off x="8756650" y="4586067"/>
            <a:ext cx="438150" cy="3143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82" name="Rectangle 478"/>
          <p:cNvSpPr>
            <a:spLocks noChangeArrowheads="1"/>
          </p:cNvSpPr>
          <p:nvPr/>
        </p:nvSpPr>
        <p:spPr bwMode="auto">
          <a:xfrm>
            <a:off x="8691566" y="4520980"/>
            <a:ext cx="439737" cy="31432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83" name="Rectangle 479"/>
          <p:cNvSpPr>
            <a:spLocks noChangeArrowheads="1"/>
          </p:cNvSpPr>
          <p:nvPr/>
        </p:nvSpPr>
        <p:spPr bwMode="auto">
          <a:xfrm>
            <a:off x="8832850" y="4538439"/>
            <a:ext cx="144270"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PIP</a:t>
            </a:r>
          </a:p>
        </p:txBody>
      </p:sp>
      <p:sp>
        <p:nvSpPr>
          <p:cNvPr id="21984" name="Rectangle 480"/>
          <p:cNvSpPr>
            <a:spLocks noChangeArrowheads="1"/>
          </p:cNvSpPr>
          <p:nvPr/>
        </p:nvSpPr>
        <p:spPr bwMode="auto">
          <a:xfrm>
            <a:off x="8782050" y="4649564"/>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Attribute</a:t>
            </a:r>
          </a:p>
        </p:txBody>
      </p:sp>
      <p:sp>
        <p:nvSpPr>
          <p:cNvPr id="21985" name="Rectangle 481"/>
          <p:cNvSpPr>
            <a:spLocks noChangeArrowheads="1"/>
          </p:cNvSpPr>
          <p:nvPr/>
        </p:nvSpPr>
        <p:spPr bwMode="auto">
          <a:xfrm>
            <a:off x="8782050" y="4735289"/>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Provider</a:t>
            </a:r>
          </a:p>
        </p:txBody>
      </p:sp>
      <p:sp>
        <p:nvSpPr>
          <p:cNvPr id="21986" name="Rectangle 482"/>
          <p:cNvSpPr>
            <a:spLocks noChangeArrowheads="1"/>
          </p:cNvSpPr>
          <p:nvPr/>
        </p:nvSpPr>
        <p:spPr bwMode="auto">
          <a:xfrm>
            <a:off x="8731250" y="5078192"/>
            <a:ext cx="7938" cy="341313"/>
          </a:xfrm>
          <a:prstGeom prst="rect">
            <a:avLst/>
          </a:prstGeom>
          <a:solidFill>
            <a:srgbClr val="03BA5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87" name="Rectangle 483"/>
          <p:cNvSpPr>
            <a:spLocks noChangeArrowheads="1"/>
          </p:cNvSpPr>
          <p:nvPr/>
        </p:nvSpPr>
        <p:spPr bwMode="auto">
          <a:xfrm>
            <a:off x="8739191" y="5078192"/>
            <a:ext cx="9525" cy="341313"/>
          </a:xfrm>
          <a:prstGeom prst="rect">
            <a:avLst/>
          </a:prstGeom>
          <a:solidFill>
            <a:srgbClr val="A7FED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88" name="Rectangle 484"/>
          <p:cNvSpPr>
            <a:spLocks noChangeArrowheads="1"/>
          </p:cNvSpPr>
          <p:nvPr/>
        </p:nvSpPr>
        <p:spPr bwMode="auto">
          <a:xfrm>
            <a:off x="8748716" y="5078192"/>
            <a:ext cx="7937" cy="341313"/>
          </a:xfrm>
          <a:prstGeom prst="rect">
            <a:avLst/>
          </a:prstGeom>
          <a:solidFill>
            <a:srgbClr val="A3FDC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89" name="Rectangle 485"/>
          <p:cNvSpPr>
            <a:spLocks noChangeArrowheads="1"/>
          </p:cNvSpPr>
          <p:nvPr/>
        </p:nvSpPr>
        <p:spPr bwMode="auto">
          <a:xfrm>
            <a:off x="8756650" y="5078192"/>
            <a:ext cx="7938" cy="341313"/>
          </a:xfrm>
          <a:prstGeom prst="rect">
            <a:avLst/>
          </a:prstGeom>
          <a:solidFill>
            <a:srgbClr val="9FFBC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90" name="Rectangle 486"/>
          <p:cNvSpPr>
            <a:spLocks noChangeArrowheads="1"/>
          </p:cNvSpPr>
          <p:nvPr/>
        </p:nvSpPr>
        <p:spPr bwMode="auto">
          <a:xfrm>
            <a:off x="8764591" y="5078192"/>
            <a:ext cx="9525" cy="341313"/>
          </a:xfrm>
          <a:prstGeom prst="rect">
            <a:avLst/>
          </a:prstGeom>
          <a:solidFill>
            <a:srgbClr val="9BF9C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91" name="Rectangle 487"/>
          <p:cNvSpPr>
            <a:spLocks noChangeArrowheads="1"/>
          </p:cNvSpPr>
          <p:nvPr/>
        </p:nvSpPr>
        <p:spPr bwMode="auto">
          <a:xfrm>
            <a:off x="8774116" y="5078192"/>
            <a:ext cx="7937" cy="341313"/>
          </a:xfrm>
          <a:prstGeom prst="rect">
            <a:avLst/>
          </a:prstGeom>
          <a:solidFill>
            <a:srgbClr val="96F7C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92" name="Rectangle 488"/>
          <p:cNvSpPr>
            <a:spLocks noChangeArrowheads="1"/>
          </p:cNvSpPr>
          <p:nvPr/>
        </p:nvSpPr>
        <p:spPr bwMode="auto">
          <a:xfrm>
            <a:off x="8782053" y="5078192"/>
            <a:ext cx="9525" cy="341313"/>
          </a:xfrm>
          <a:prstGeom prst="rect">
            <a:avLst/>
          </a:prstGeom>
          <a:solidFill>
            <a:srgbClr val="92F6C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93" name="Rectangle 489"/>
          <p:cNvSpPr>
            <a:spLocks noChangeArrowheads="1"/>
          </p:cNvSpPr>
          <p:nvPr/>
        </p:nvSpPr>
        <p:spPr bwMode="auto">
          <a:xfrm>
            <a:off x="8791575" y="5078192"/>
            <a:ext cx="7938" cy="341313"/>
          </a:xfrm>
          <a:prstGeom prst="rect">
            <a:avLst/>
          </a:prstGeom>
          <a:solidFill>
            <a:srgbClr val="8EF4C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94" name="Rectangle 490"/>
          <p:cNvSpPr>
            <a:spLocks noChangeArrowheads="1"/>
          </p:cNvSpPr>
          <p:nvPr/>
        </p:nvSpPr>
        <p:spPr bwMode="auto">
          <a:xfrm>
            <a:off x="8799516" y="5078192"/>
            <a:ext cx="7937" cy="341313"/>
          </a:xfrm>
          <a:prstGeom prst="rect">
            <a:avLst/>
          </a:prstGeom>
          <a:solidFill>
            <a:srgbClr val="8AF2B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95" name="Rectangle 491"/>
          <p:cNvSpPr>
            <a:spLocks noChangeArrowheads="1"/>
          </p:cNvSpPr>
          <p:nvPr/>
        </p:nvSpPr>
        <p:spPr bwMode="auto">
          <a:xfrm>
            <a:off x="8807453" y="5078192"/>
            <a:ext cx="9525" cy="341313"/>
          </a:xfrm>
          <a:prstGeom prst="rect">
            <a:avLst/>
          </a:prstGeom>
          <a:solidFill>
            <a:srgbClr val="86F1B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96" name="Rectangle 492"/>
          <p:cNvSpPr>
            <a:spLocks noChangeArrowheads="1"/>
          </p:cNvSpPr>
          <p:nvPr/>
        </p:nvSpPr>
        <p:spPr bwMode="auto">
          <a:xfrm>
            <a:off x="8816975" y="5078192"/>
            <a:ext cx="7938" cy="341313"/>
          </a:xfrm>
          <a:prstGeom prst="rect">
            <a:avLst/>
          </a:prstGeom>
          <a:solidFill>
            <a:srgbClr val="82EFB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97" name="Rectangle 493"/>
          <p:cNvSpPr>
            <a:spLocks noChangeArrowheads="1"/>
          </p:cNvSpPr>
          <p:nvPr/>
        </p:nvSpPr>
        <p:spPr bwMode="auto">
          <a:xfrm>
            <a:off x="8824916" y="5078192"/>
            <a:ext cx="7937" cy="341313"/>
          </a:xfrm>
          <a:prstGeom prst="rect">
            <a:avLst/>
          </a:prstGeom>
          <a:solidFill>
            <a:srgbClr val="7DEEB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98" name="Rectangle 494"/>
          <p:cNvSpPr>
            <a:spLocks noChangeArrowheads="1"/>
          </p:cNvSpPr>
          <p:nvPr/>
        </p:nvSpPr>
        <p:spPr bwMode="auto">
          <a:xfrm>
            <a:off x="8832853" y="5078192"/>
            <a:ext cx="9525" cy="341313"/>
          </a:xfrm>
          <a:prstGeom prst="rect">
            <a:avLst/>
          </a:prstGeom>
          <a:solidFill>
            <a:srgbClr val="7AEC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1999" name="Rectangle 495"/>
          <p:cNvSpPr>
            <a:spLocks noChangeArrowheads="1"/>
          </p:cNvSpPr>
          <p:nvPr/>
        </p:nvSpPr>
        <p:spPr bwMode="auto">
          <a:xfrm>
            <a:off x="8842375" y="5078192"/>
            <a:ext cx="7938" cy="341313"/>
          </a:xfrm>
          <a:prstGeom prst="rect">
            <a:avLst/>
          </a:prstGeom>
          <a:solidFill>
            <a:srgbClr val="76EAA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00" name="Rectangle 496"/>
          <p:cNvSpPr>
            <a:spLocks noChangeArrowheads="1"/>
          </p:cNvSpPr>
          <p:nvPr/>
        </p:nvSpPr>
        <p:spPr bwMode="auto">
          <a:xfrm>
            <a:off x="8850316" y="5078192"/>
            <a:ext cx="7937" cy="341313"/>
          </a:xfrm>
          <a:prstGeom prst="rect">
            <a:avLst/>
          </a:prstGeom>
          <a:solidFill>
            <a:srgbClr val="72E8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01" name="Rectangle 497"/>
          <p:cNvSpPr>
            <a:spLocks noChangeArrowheads="1"/>
          </p:cNvSpPr>
          <p:nvPr/>
        </p:nvSpPr>
        <p:spPr bwMode="auto">
          <a:xfrm>
            <a:off x="8858253" y="5078192"/>
            <a:ext cx="9525" cy="341313"/>
          </a:xfrm>
          <a:prstGeom prst="rect">
            <a:avLst/>
          </a:prstGeom>
          <a:solidFill>
            <a:srgbClr val="6DE7A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02" name="Rectangle 498"/>
          <p:cNvSpPr>
            <a:spLocks noChangeArrowheads="1"/>
          </p:cNvSpPr>
          <p:nvPr/>
        </p:nvSpPr>
        <p:spPr bwMode="auto">
          <a:xfrm>
            <a:off x="8867775" y="5078192"/>
            <a:ext cx="7938" cy="341313"/>
          </a:xfrm>
          <a:prstGeom prst="rect">
            <a:avLst/>
          </a:prstGeom>
          <a:solidFill>
            <a:srgbClr val="69E5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03" name="Rectangle 499"/>
          <p:cNvSpPr>
            <a:spLocks noChangeArrowheads="1"/>
          </p:cNvSpPr>
          <p:nvPr/>
        </p:nvSpPr>
        <p:spPr bwMode="auto">
          <a:xfrm>
            <a:off x="8875716" y="5078192"/>
            <a:ext cx="9525" cy="341313"/>
          </a:xfrm>
          <a:prstGeom prst="rect">
            <a:avLst/>
          </a:prstGeom>
          <a:solidFill>
            <a:srgbClr val="65E3A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04" name="Rectangle 500"/>
          <p:cNvSpPr>
            <a:spLocks noChangeArrowheads="1"/>
          </p:cNvSpPr>
          <p:nvPr/>
        </p:nvSpPr>
        <p:spPr bwMode="auto">
          <a:xfrm>
            <a:off x="8885241" y="5078192"/>
            <a:ext cx="7937" cy="341313"/>
          </a:xfrm>
          <a:prstGeom prst="rect">
            <a:avLst/>
          </a:prstGeom>
          <a:solidFill>
            <a:srgbClr val="61E1A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05" name="Rectangle 501"/>
          <p:cNvSpPr>
            <a:spLocks noChangeArrowheads="1"/>
          </p:cNvSpPr>
          <p:nvPr/>
        </p:nvSpPr>
        <p:spPr bwMode="auto">
          <a:xfrm>
            <a:off x="8893175" y="5078192"/>
            <a:ext cx="7938" cy="341313"/>
          </a:xfrm>
          <a:prstGeom prst="rect">
            <a:avLst/>
          </a:prstGeom>
          <a:solidFill>
            <a:srgbClr val="5DDF9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06" name="Rectangle 502"/>
          <p:cNvSpPr>
            <a:spLocks noChangeArrowheads="1"/>
          </p:cNvSpPr>
          <p:nvPr/>
        </p:nvSpPr>
        <p:spPr bwMode="auto">
          <a:xfrm>
            <a:off x="8901116" y="5078192"/>
            <a:ext cx="9525" cy="341313"/>
          </a:xfrm>
          <a:prstGeom prst="rect">
            <a:avLst/>
          </a:prstGeom>
          <a:solidFill>
            <a:srgbClr val="59DE9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07" name="Rectangle 503"/>
          <p:cNvSpPr>
            <a:spLocks noChangeArrowheads="1"/>
          </p:cNvSpPr>
          <p:nvPr/>
        </p:nvSpPr>
        <p:spPr bwMode="auto">
          <a:xfrm>
            <a:off x="8910641" y="5078192"/>
            <a:ext cx="7937" cy="341313"/>
          </a:xfrm>
          <a:prstGeom prst="rect">
            <a:avLst/>
          </a:prstGeom>
          <a:solidFill>
            <a:srgbClr val="54DC9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08" name="Rectangle 504"/>
          <p:cNvSpPr>
            <a:spLocks noChangeArrowheads="1"/>
          </p:cNvSpPr>
          <p:nvPr/>
        </p:nvSpPr>
        <p:spPr bwMode="auto">
          <a:xfrm>
            <a:off x="8918575" y="5078192"/>
            <a:ext cx="7938" cy="341313"/>
          </a:xfrm>
          <a:prstGeom prst="rect">
            <a:avLst/>
          </a:prstGeom>
          <a:solidFill>
            <a:srgbClr val="50DB9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09" name="Rectangle 505"/>
          <p:cNvSpPr>
            <a:spLocks noChangeArrowheads="1"/>
          </p:cNvSpPr>
          <p:nvPr/>
        </p:nvSpPr>
        <p:spPr bwMode="auto">
          <a:xfrm>
            <a:off x="8926516" y="5078192"/>
            <a:ext cx="9525" cy="341313"/>
          </a:xfrm>
          <a:prstGeom prst="rect">
            <a:avLst/>
          </a:prstGeom>
          <a:solidFill>
            <a:srgbClr val="4DD99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10" name="Rectangle 506"/>
          <p:cNvSpPr>
            <a:spLocks noChangeArrowheads="1"/>
          </p:cNvSpPr>
          <p:nvPr/>
        </p:nvSpPr>
        <p:spPr bwMode="auto">
          <a:xfrm>
            <a:off x="8936041" y="5078192"/>
            <a:ext cx="7937" cy="341313"/>
          </a:xfrm>
          <a:prstGeom prst="rect">
            <a:avLst/>
          </a:prstGeom>
          <a:solidFill>
            <a:srgbClr val="49D78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11" name="Rectangle 507"/>
          <p:cNvSpPr>
            <a:spLocks noChangeArrowheads="1"/>
          </p:cNvSpPr>
          <p:nvPr/>
        </p:nvSpPr>
        <p:spPr bwMode="auto">
          <a:xfrm>
            <a:off x="8943978" y="5078192"/>
            <a:ext cx="9525" cy="341313"/>
          </a:xfrm>
          <a:prstGeom prst="rect">
            <a:avLst/>
          </a:prstGeom>
          <a:solidFill>
            <a:srgbClr val="44D58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12" name="Rectangle 508"/>
          <p:cNvSpPr>
            <a:spLocks noChangeArrowheads="1"/>
          </p:cNvSpPr>
          <p:nvPr/>
        </p:nvSpPr>
        <p:spPr bwMode="auto">
          <a:xfrm>
            <a:off x="8953500" y="5078192"/>
            <a:ext cx="7938" cy="341313"/>
          </a:xfrm>
          <a:prstGeom prst="rect">
            <a:avLst/>
          </a:prstGeom>
          <a:solidFill>
            <a:srgbClr val="40D38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13" name="Rectangle 509"/>
          <p:cNvSpPr>
            <a:spLocks noChangeArrowheads="1"/>
          </p:cNvSpPr>
          <p:nvPr/>
        </p:nvSpPr>
        <p:spPr bwMode="auto">
          <a:xfrm>
            <a:off x="8961441" y="5078192"/>
            <a:ext cx="7937" cy="341313"/>
          </a:xfrm>
          <a:prstGeom prst="rect">
            <a:avLst/>
          </a:prstGeom>
          <a:solidFill>
            <a:srgbClr val="3CD28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14" name="Rectangle 510"/>
          <p:cNvSpPr>
            <a:spLocks noChangeArrowheads="1"/>
          </p:cNvSpPr>
          <p:nvPr/>
        </p:nvSpPr>
        <p:spPr bwMode="auto">
          <a:xfrm>
            <a:off x="8969378" y="5078192"/>
            <a:ext cx="9525" cy="341313"/>
          </a:xfrm>
          <a:prstGeom prst="rect">
            <a:avLst/>
          </a:prstGeom>
          <a:solidFill>
            <a:srgbClr val="38D08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15" name="Rectangle 511"/>
          <p:cNvSpPr>
            <a:spLocks noChangeArrowheads="1"/>
          </p:cNvSpPr>
          <p:nvPr/>
        </p:nvSpPr>
        <p:spPr bwMode="auto">
          <a:xfrm>
            <a:off x="8978900" y="5078192"/>
            <a:ext cx="7938" cy="341313"/>
          </a:xfrm>
          <a:prstGeom prst="rect">
            <a:avLst/>
          </a:prstGeom>
          <a:solidFill>
            <a:srgbClr val="34CF8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16" name="Rectangle 512"/>
          <p:cNvSpPr>
            <a:spLocks noChangeArrowheads="1"/>
          </p:cNvSpPr>
          <p:nvPr/>
        </p:nvSpPr>
        <p:spPr bwMode="auto">
          <a:xfrm>
            <a:off x="8986841" y="5078192"/>
            <a:ext cx="7937" cy="341313"/>
          </a:xfrm>
          <a:prstGeom prst="rect">
            <a:avLst/>
          </a:prstGeom>
          <a:solidFill>
            <a:srgbClr val="30CD7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17" name="Rectangle 513"/>
          <p:cNvSpPr>
            <a:spLocks noChangeArrowheads="1"/>
          </p:cNvSpPr>
          <p:nvPr/>
        </p:nvSpPr>
        <p:spPr bwMode="auto">
          <a:xfrm>
            <a:off x="8994778" y="5078192"/>
            <a:ext cx="9525" cy="341313"/>
          </a:xfrm>
          <a:prstGeom prst="rect">
            <a:avLst/>
          </a:prstGeom>
          <a:solidFill>
            <a:srgbClr val="2BCC7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18" name="Rectangle 514"/>
          <p:cNvSpPr>
            <a:spLocks noChangeArrowheads="1"/>
          </p:cNvSpPr>
          <p:nvPr/>
        </p:nvSpPr>
        <p:spPr bwMode="auto">
          <a:xfrm>
            <a:off x="9004300" y="5078192"/>
            <a:ext cx="7938" cy="341313"/>
          </a:xfrm>
          <a:prstGeom prst="rect">
            <a:avLst/>
          </a:prstGeom>
          <a:solidFill>
            <a:srgbClr val="27CA7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19" name="Rectangle 515"/>
          <p:cNvSpPr>
            <a:spLocks noChangeArrowheads="1"/>
          </p:cNvSpPr>
          <p:nvPr/>
        </p:nvSpPr>
        <p:spPr bwMode="auto">
          <a:xfrm>
            <a:off x="9012241" y="5078192"/>
            <a:ext cx="9525" cy="341313"/>
          </a:xfrm>
          <a:prstGeom prst="rect">
            <a:avLst/>
          </a:prstGeom>
          <a:solidFill>
            <a:srgbClr val="23C87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20" name="Rectangle 516"/>
          <p:cNvSpPr>
            <a:spLocks noChangeArrowheads="1"/>
          </p:cNvSpPr>
          <p:nvPr/>
        </p:nvSpPr>
        <p:spPr bwMode="auto">
          <a:xfrm>
            <a:off x="9021766" y="5078192"/>
            <a:ext cx="7937" cy="341313"/>
          </a:xfrm>
          <a:prstGeom prst="rect">
            <a:avLst/>
          </a:prstGeom>
          <a:solidFill>
            <a:srgbClr val="20C67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21" name="Rectangle 517"/>
          <p:cNvSpPr>
            <a:spLocks noChangeArrowheads="1"/>
          </p:cNvSpPr>
          <p:nvPr/>
        </p:nvSpPr>
        <p:spPr bwMode="auto">
          <a:xfrm>
            <a:off x="9029700" y="5078192"/>
            <a:ext cx="7938" cy="341313"/>
          </a:xfrm>
          <a:prstGeom prst="rect">
            <a:avLst/>
          </a:prstGeom>
          <a:solidFill>
            <a:srgbClr val="1BC46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22" name="Rectangle 518"/>
          <p:cNvSpPr>
            <a:spLocks noChangeArrowheads="1"/>
          </p:cNvSpPr>
          <p:nvPr/>
        </p:nvSpPr>
        <p:spPr bwMode="auto">
          <a:xfrm>
            <a:off x="9037641" y="5078192"/>
            <a:ext cx="9525" cy="341313"/>
          </a:xfrm>
          <a:prstGeom prst="rect">
            <a:avLst/>
          </a:prstGeom>
          <a:solidFill>
            <a:srgbClr val="17C36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23" name="Rectangle 519"/>
          <p:cNvSpPr>
            <a:spLocks noChangeArrowheads="1"/>
          </p:cNvSpPr>
          <p:nvPr/>
        </p:nvSpPr>
        <p:spPr bwMode="auto">
          <a:xfrm>
            <a:off x="9047166" y="5078192"/>
            <a:ext cx="7937" cy="341313"/>
          </a:xfrm>
          <a:prstGeom prst="rect">
            <a:avLst/>
          </a:prstGeom>
          <a:solidFill>
            <a:srgbClr val="13C16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24" name="Rectangle 520"/>
          <p:cNvSpPr>
            <a:spLocks noChangeArrowheads="1"/>
          </p:cNvSpPr>
          <p:nvPr/>
        </p:nvSpPr>
        <p:spPr bwMode="auto">
          <a:xfrm>
            <a:off x="9055100" y="5078192"/>
            <a:ext cx="7938" cy="341313"/>
          </a:xfrm>
          <a:prstGeom prst="rect">
            <a:avLst/>
          </a:prstGeom>
          <a:solidFill>
            <a:srgbClr val="0FBF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25" name="Rectangle 521"/>
          <p:cNvSpPr>
            <a:spLocks noChangeArrowheads="1"/>
          </p:cNvSpPr>
          <p:nvPr/>
        </p:nvSpPr>
        <p:spPr bwMode="auto">
          <a:xfrm>
            <a:off x="9063041" y="5078192"/>
            <a:ext cx="9525" cy="341313"/>
          </a:xfrm>
          <a:prstGeom prst="rect">
            <a:avLst/>
          </a:prstGeom>
          <a:solidFill>
            <a:srgbClr val="0BBD6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26" name="Rectangle 522"/>
          <p:cNvSpPr>
            <a:spLocks noChangeArrowheads="1"/>
          </p:cNvSpPr>
          <p:nvPr/>
        </p:nvSpPr>
        <p:spPr bwMode="auto">
          <a:xfrm>
            <a:off x="9072566" y="5078192"/>
            <a:ext cx="7937" cy="341313"/>
          </a:xfrm>
          <a:prstGeom prst="rect">
            <a:avLst/>
          </a:prstGeom>
          <a:solidFill>
            <a:srgbClr val="07BB6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27" name="Oval 523"/>
          <p:cNvSpPr>
            <a:spLocks noChangeArrowheads="1"/>
          </p:cNvSpPr>
          <p:nvPr/>
        </p:nvSpPr>
        <p:spPr bwMode="auto">
          <a:xfrm>
            <a:off x="8745541" y="5046439"/>
            <a:ext cx="331787" cy="88900"/>
          </a:xfrm>
          <a:prstGeom prst="ellipse">
            <a:avLst/>
          </a:prstGeom>
          <a:solidFill>
            <a:srgbClr val="A8FFD3"/>
          </a:solidFill>
          <a:ln w="0">
            <a:solidFill>
              <a:srgbClr val="000000"/>
            </a:solidFill>
            <a:round/>
            <a:headEnd/>
            <a:tailEnd/>
          </a:ln>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28" name="Rectangle 524"/>
          <p:cNvSpPr>
            <a:spLocks noChangeArrowheads="1"/>
          </p:cNvSpPr>
          <p:nvPr/>
        </p:nvSpPr>
        <p:spPr bwMode="auto">
          <a:xfrm>
            <a:off x="8867775" y="5171852"/>
            <a:ext cx="889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DB</a:t>
            </a:r>
          </a:p>
        </p:txBody>
      </p:sp>
      <p:sp>
        <p:nvSpPr>
          <p:cNvPr id="22029" name="Rectangle 525"/>
          <p:cNvSpPr>
            <a:spLocks noChangeArrowheads="1"/>
          </p:cNvSpPr>
          <p:nvPr/>
        </p:nvSpPr>
        <p:spPr bwMode="auto">
          <a:xfrm>
            <a:off x="8842378" y="5248052"/>
            <a:ext cx="123825"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XYZ</a:t>
            </a:r>
          </a:p>
        </p:txBody>
      </p:sp>
      <p:sp>
        <p:nvSpPr>
          <p:cNvPr id="22030" name="Line 526"/>
          <p:cNvSpPr>
            <a:spLocks noChangeShapeType="1"/>
          </p:cNvSpPr>
          <p:nvPr/>
        </p:nvSpPr>
        <p:spPr bwMode="auto">
          <a:xfrm>
            <a:off x="8910641" y="4046317"/>
            <a:ext cx="1587" cy="373063"/>
          </a:xfrm>
          <a:prstGeom prst="line">
            <a:avLst/>
          </a:prstGeom>
          <a:noFill/>
          <a:ln w="7938" cap="rnd">
            <a:solidFill>
              <a:srgbClr val="666699"/>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2031" name="Freeform 527"/>
          <p:cNvSpPr>
            <a:spLocks/>
          </p:cNvSpPr>
          <p:nvPr/>
        </p:nvSpPr>
        <p:spPr bwMode="auto">
          <a:xfrm>
            <a:off x="8874128" y="3944717"/>
            <a:ext cx="74613" cy="111125"/>
          </a:xfrm>
          <a:custGeom>
            <a:avLst/>
            <a:gdLst>
              <a:gd name="T0" fmla="*/ 0 w 47"/>
              <a:gd name="T1" fmla="*/ 2147483646 h 70"/>
              <a:gd name="T2" fmla="*/ 2147483646 w 47"/>
              <a:gd name="T3" fmla="*/ 0 h 70"/>
              <a:gd name="T4" fmla="*/ 2147483646 w 47"/>
              <a:gd name="T5" fmla="*/ 2147483646 h 70"/>
              <a:gd name="T6" fmla="*/ 0 w 47"/>
              <a:gd name="T7" fmla="*/ 2147483646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70">
                <a:moveTo>
                  <a:pt x="0" y="70"/>
                </a:moveTo>
                <a:lnTo>
                  <a:pt x="23" y="0"/>
                </a:lnTo>
                <a:lnTo>
                  <a:pt x="47"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032" name="Freeform 528"/>
          <p:cNvSpPr>
            <a:spLocks/>
          </p:cNvSpPr>
          <p:nvPr/>
        </p:nvSpPr>
        <p:spPr bwMode="auto">
          <a:xfrm>
            <a:off x="8874128" y="4411439"/>
            <a:ext cx="74613" cy="109538"/>
          </a:xfrm>
          <a:custGeom>
            <a:avLst/>
            <a:gdLst>
              <a:gd name="T0" fmla="*/ 2147483646 w 47"/>
              <a:gd name="T1" fmla="*/ 0 h 69"/>
              <a:gd name="T2" fmla="*/ 2147483646 w 47"/>
              <a:gd name="T3" fmla="*/ 2147483646 h 69"/>
              <a:gd name="T4" fmla="*/ 0 w 47"/>
              <a:gd name="T5" fmla="*/ 0 h 69"/>
              <a:gd name="T6" fmla="*/ 2147483646 w 47"/>
              <a:gd name="T7" fmla="*/ 0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69">
                <a:moveTo>
                  <a:pt x="47" y="0"/>
                </a:moveTo>
                <a:lnTo>
                  <a:pt x="23" y="69"/>
                </a:lnTo>
                <a:lnTo>
                  <a:pt x="0" y="0"/>
                </a:lnTo>
                <a:lnTo>
                  <a:pt x="47"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033" name="Line 529"/>
          <p:cNvSpPr>
            <a:spLocks noChangeShapeType="1"/>
          </p:cNvSpPr>
          <p:nvPr/>
        </p:nvSpPr>
        <p:spPr bwMode="auto">
          <a:xfrm flipV="1">
            <a:off x="8910641" y="4936905"/>
            <a:ext cx="1587" cy="109537"/>
          </a:xfrm>
          <a:prstGeom prst="line">
            <a:avLst/>
          </a:prstGeom>
          <a:noFill/>
          <a:ln w="7938" cap="rnd">
            <a:solidFill>
              <a:srgbClr val="666699"/>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2034" name="Freeform 530"/>
          <p:cNvSpPr>
            <a:spLocks/>
          </p:cNvSpPr>
          <p:nvPr/>
        </p:nvSpPr>
        <p:spPr bwMode="auto">
          <a:xfrm>
            <a:off x="8874128" y="4835305"/>
            <a:ext cx="74613" cy="111125"/>
          </a:xfrm>
          <a:custGeom>
            <a:avLst/>
            <a:gdLst>
              <a:gd name="T0" fmla="*/ 0 w 47"/>
              <a:gd name="T1" fmla="*/ 2147483646 h 70"/>
              <a:gd name="T2" fmla="*/ 2147483646 w 47"/>
              <a:gd name="T3" fmla="*/ 0 h 70"/>
              <a:gd name="T4" fmla="*/ 2147483646 w 47"/>
              <a:gd name="T5" fmla="*/ 2147483646 h 70"/>
              <a:gd name="T6" fmla="*/ 0 w 47"/>
              <a:gd name="T7" fmla="*/ 2147483646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70">
                <a:moveTo>
                  <a:pt x="0" y="70"/>
                </a:moveTo>
                <a:lnTo>
                  <a:pt x="23" y="0"/>
                </a:lnTo>
                <a:lnTo>
                  <a:pt x="47"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035" name="Freeform 531"/>
          <p:cNvSpPr>
            <a:spLocks noEditPoints="1"/>
          </p:cNvSpPr>
          <p:nvPr/>
        </p:nvSpPr>
        <p:spPr bwMode="auto">
          <a:xfrm>
            <a:off x="5778503" y="4087592"/>
            <a:ext cx="2398713" cy="314325"/>
          </a:xfrm>
          <a:custGeom>
            <a:avLst/>
            <a:gdLst>
              <a:gd name="T0" fmla="*/ 2147483646 w 4500"/>
              <a:gd name="T1" fmla="*/ 2147483646 h 589"/>
              <a:gd name="T2" fmla="*/ 2147483646 w 4500"/>
              <a:gd name="T3" fmla="*/ 2147483646 h 589"/>
              <a:gd name="T4" fmla="*/ 1817640234 w 4500"/>
              <a:gd name="T5" fmla="*/ 2147483646 h 589"/>
              <a:gd name="T6" fmla="*/ 1969086444 w 4500"/>
              <a:gd name="T7" fmla="*/ 2147483646 h 589"/>
              <a:gd name="T8" fmla="*/ 2147483646 w 4500"/>
              <a:gd name="T9" fmla="*/ 2147483646 h 589"/>
              <a:gd name="T10" fmla="*/ 2147483646 w 4500"/>
              <a:gd name="T11" fmla="*/ 2147483646 h 589"/>
              <a:gd name="T12" fmla="*/ 2147483646 w 4500"/>
              <a:gd name="T13" fmla="*/ 2147483646 h 589"/>
              <a:gd name="T14" fmla="*/ 2147483646 w 4500"/>
              <a:gd name="T15" fmla="*/ 2147483646 h 589"/>
              <a:gd name="T16" fmla="*/ 2147483646 w 4500"/>
              <a:gd name="T17" fmla="*/ 2147483646 h 589"/>
              <a:gd name="T18" fmla="*/ 2147483646 w 4500"/>
              <a:gd name="T19" fmla="*/ 2147483646 h 589"/>
              <a:gd name="T20" fmla="*/ 2147483646 w 4500"/>
              <a:gd name="T21" fmla="*/ 2147483646 h 589"/>
              <a:gd name="T22" fmla="*/ 2147483646 w 4500"/>
              <a:gd name="T23" fmla="*/ 2147483646 h 589"/>
              <a:gd name="T24" fmla="*/ 2147483646 w 4500"/>
              <a:gd name="T25" fmla="*/ 2147483646 h 589"/>
              <a:gd name="T26" fmla="*/ 2147483646 w 4500"/>
              <a:gd name="T27" fmla="*/ 2147483646 h 589"/>
              <a:gd name="T28" fmla="*/ 2147483646 w 4500"/>
              <a:gd name="T29" fmla="*/ 2147483646 h 589"/>
              <a:gd name="T30" fmla="*/ 2147483646 w 4500"/>
              <a:gd name="T31" fmla="*/ 2147483646 h 589"/>
              <a:gd name="T32" fmla="*/ 2147483646 w 4500"/>
              <a:gd name="T33" fmla="*/ 2147483646 h 589"/>
              <a:gd name="T34" fmla="*/ 2147483646 w 4500"/>
              <a:gd name="T35" fmla="*/ 2147483646 h 589"/>
              <a:gd name="T36" fmla="*/ 2147483646 w 4500"/>
              <a:gd name="T37" fmla="*/ 2147483646 h 589"/>
              <a:gd name="T38" fmla="*/ 2147483646 w 4500"/>
              <a:gd name="T39" fmla="*/ 2147483646 h 589"/>
              <a:gd name="T40" fmla="*/ 2147483646 w 4500"/>
              <a:gd name="T41" fmla="*/ 2147483646 h 589"/>
              <a:gd name="T42" fmla="*/ 2147483646 w 4500"/>
              <a:gd name="T43" fmla="*/ 2147483646 h 589"/>
              <a:gd name="T44" fmla="*/ 2147483646 w 4500"/>
              <a:gd name="T45" fmla="*/ 2147483646 h 589"/>
              <a:gd name="T46" fmla="*/ 2147483646 w 4500"/>
              <a:gd name="T47" fmla="*/ 2147483646 h 589"/>
              <a:gd name="T48" fmla="*/ 2147483646 w 4500"/>
              <a:gd name="T49" fmla="*/ 2147483646 h 589"/>
              <a:gd name="T50" fmla="*/ 2147483646 w 4500"/>
              <a:gd name="T51" fmla="*/ 2147483646 h 589"/>
              <a:gd name="T52" fmla="*/ 2147483646 w 4500"/>
              <a:gd name="T53" fmla="*/ 2147483646 h 589"/>
              <a:gd name="T54" fmla="*/ 2147483646 w 4500"/>
              <a:gd name="T55" fmla="*/ 2147483646 h 589"/>
              <a:gd name="T56" fmla="*/ 2147483646 w 4500"/>
              <a:gd name="T57" fmla="*/ 2147483646 h 589"/>
              <a:gd name="T58" fmla="*/ 2147483646 w 4500"/>
              <a:gd name="T59" fmla="*/ 2147483646 h 589"/>
              <a:gd name="T60" fmla="*/ 2147483646 w 4500"/>
              <a:gd name="T61" fmla="*/ 2147483646 h 589"/>
              <a:gd name="T62" fmla="*/ 2147483646 w 4500"/>
              <a:gd name="T63" fmla="*/ 2147483646 h 589"/>
              <a:gd name="T64" fmla="*/ 2147483646 w 4500"/>
              <a:gd name="T65" fmla="*/ 2147483646 h 589"/>
              <a:gd name="T66" fmla="*/ 2147483646 w 4500"/>
              <a:gd name="T67" fmla="*/ 2147483646 h 589"/>
              <a:gd name="T68" fmla="*/ 2147483646 w 4500"/>
              <a:gd name="T69" fmla="*/ 2147483646 h 589"/>
              <a:gd name="T70" fmla="*/ 2147483646 w 4500"/>
              <a:gd name="T71" fmla="*/ 2147483646 h 589"/>
              <a:gd name="T72" fmla="*/ 2147483646 w 4500"/>
              <a:gd name="T73" fmla="*/ 2147483646 h 589"/>
              <a:gd name="T74" fmla="*/ 2147483646 w 4500"/>
              <a:gd name="T75" fmla="*/ 2147483646 h 589"/>
              <a:gd name="T76" fmla="*/ 2147483646 w 4500"/>
              <a:gd name="T77" fmla="*/ 2147483646 h 589"/>
              <a:gd name="T78" fmla="*/ 2147483646 w 4500"/>
              <a:gd name="T79" fmla="*/ 2147483646 h 589"/>
              <a:gd name="T80" fmla="*/ 2147483646 w 4500"/>
              <a:gd name="T81" fmla="*/ 2147483646 h 589"/>
              <a:gd name="T82" fmla="*/ 2147483646 w 4500"/>
              <a:gd name="T83" fmla="*/ 2147483646 h 589"/>
              <a:gd name="T84" fmla="*/ 2147483646 w 4500"/>
              <a:gd name="T85" fmla="*/ 2147483646 h 589"/>
              <a:gd name="T86" fmla="*/ 2147483646 w 4500"/>
              <a:gd name="T87" fmla="*/ 2147483646 h 589"/>
              <a:gd name="T88" fmla="*/ 2147483646 w 4500"/>
              <a:gd name="T89" fmla="*/ 2147483646 h 589"/>
              <a:gd name="T90" fmla="*/ 2147483646 w 4500"/>
              <a:gd name="T91" fmla="*/ 2147483646 h 589"/>
              <a:gd name="T92" fmla="*/ 2147483646 w 4500"/>
              <a:gd name="T93" fmla="*/ 2147483646 h 589"/>
              <a:gd name="T94" fmla="*/ 2147483646 w 4500"/>
              <a:gd name="T95" fmla="*/ 2147483646 h 589"/>
              <a:gd name="T96" fmla="*/ 2147483646 w 4500"/>
              <a:gd name="T97" fmla="*/ 2147483646 h 589"/>
              <a:gd name="T98" fmla="*/ 2147483646 w 4500"/>
              <a:gd name="T99" fmla="*/ 2147483646 h 589"/>
              <a:gd name="T100" fmla="*/ 2147483646 w 4500"/>
              <a:gd name="T101" fmla="*/ 2147483646 h 589"/>
              <a:gd name="T102" fmla="*/ 2147483646 w 4500"/>
              <a:gd name="T103" fmla="*/ 2147483646 h 589"/>
              <a:gd name="T104" fmla="*/ 2147483646 w 4500"/>
              <a:gd name="T105" fmla="*/ 2147483646 h 589"/>
              <a:gd name="T106" fmla="*/ 2147483646 w 4500"/>
              <a:gd name="T107" fmla="*/ 2147483646 h 589"/>
              <a:gd name="T108" fmla="*/ 2147483646 w 4500"/>
              <a:gd name="T109" fmla="*/ 2147483646 h 589"/>
              <a:gd name="T110" fmla="*/ 2147483646 w 4500"/>
              <a:gd name="T111" fmla="*/ 2147483646 h 589"/>
              <a:gd name="T112" fmla="*/ 2147483646 w 4500"/>
              <a:gd name="T113" fmla="*/ 2147483646 h 589"/>
              <a:gd name="T114" fmla="*/ 2147483646 w 4500"/>
              <a:gd name="T115" fmla="*/ 2147483646 h 589"/>
              <a:gd name="T116" fmla="*/ 2147483646 w 4500"/>
              <a:gd name="T117" fmla="*/ 2147483646 h 589"/>
              <a:gd name="T118" fmla="*/ 2147483646 w 4500"/>
              <a:gd name="T119" fmla="*/ 2147483646 h 58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4500" h="589">
                <a:moveTo>
                  <a:pt x="25" y="12"/>
                </a:moveTo>
                <a:lnTo>
                  <a:pt x="25" y="38"/>
                </a:lnTo>
                <a:cubicBezTo>
                  <a:pt x="25" y="45"/>
                  <a:pt x="20" y="51"/>
                  <a:pt x="12" y="51"/>
                </a:cubicBezTo>
                <a:cubicBezTo>
                  <a:pt x="5" y="51"/>
                  <a:pt x="0" y="45"/>
                  <a:pt x="0" y="38"/>
                </a:cubicBezTo>
                <a:lnTo>
                  <a:pt x="0" y="12"/>
                </a:lnTo>
                <a:cubicBezTo>
                  <a:pt x="0" y="5"/>
                  <a:pt x="5" y="0"/>
                  <a:pt x="12" y="0"/>
                </a:cubicBezTo>
                <a:cubicBezTo>
                  <a:pt x="20" y="0"/>
                  <a:pt x="25" y="5"/>
                  <a:pt x="25" y="12"/>
                </a:cubicBezTo>
                <a:close/>
                <a:moveTo>
                  <a:pt x="25" y="89"/>
                </a:moveTo>
                <a:lnTo>
                  <a:pt x="25" y="115"/>
                </a:lnTo>
                <a:cubicBezTo>
                  <a:pt x="25" y="122"/>
                  <a:pt x="20" y="128"/>
                  <a:pt x="12" y="128"/>
                </a:cubicBezTo>
                <a:cubicBezTo>
                  <a:pt x="5" y="128"/>
                  <a:pt x="0" y="122"/>
                  <a:pt x="0" y="115"/>
                </a:cubicBezTo>
                <a:lnTo>
                  <a:pt x="0" y="89"/>
                </a:lnTo>
                <a:cubicBezTo>
                  <a:pt x="0" y="82"/>
                  <a:pt x="5" y="76"/>
                  <a:pt x="12" y="76"/>
                </a:cubicBezTo>
                <a:cubicBezTo>
                  <a:pt x="20" y="76"/>
                  <a:pt x="25" y="82"/>
                  <a:pt x="25" y="89"/>
                </a:cubicBezTo>
                <a:close/>
                <a:moveTo>
                  <a:pt x="25" y="166"/>
                </a:moveTo>
                <a:lnTo>
                  <a:pt x="25" y="192"/>
                </a:lnTo>
                <a:cubicBezTo>
                  <a:pt x="25" y="199"/>
                  <a:pt x="20" y="204"/>
                  <a:pt x="12" y="204"/>
                </a:cubicBezTo>
                <a:cubicBezTo>
                  <a:pt x="5" y="204"/>
                  <a:pt x="0" y="199"/>
                  <a:pt x="0" y="192"/>
                </a:cubicBezTo>
                <a:lnTo>
                  <a:pt x="0" y="166"/>
                </a:lnTo>
                <a:cubicBezTo>
                  <a:pt x="0" y="159"/>
                  <a:pt x="5" y="153"/>
                  <a:pt x="12" y="153"/>
                </a:cubicBezTo>
                <a:cubicBezTo>
                  <a:pt x="20" y="153"/>
                  <a:pt x="25" y="159"/>
                  <a:pt x="25" y="166"/>
                </a:cubicBezTo>
                <a:close/>
                <a:moveTo>
                  <a:pt x="25" y="243"/>
                </a:moveTo>
                <a:lnTo>
                  <a:pt x="25" y="268"/>
                </a:lnTo>
                <a:cubicBezTo>
                  <a:pt x="25" y="276"/>
                  <a:pt x="20" y="281"/>
                  <a:pt x="12" y="281"/>
                </a:cubicBezTo>
                <a:cubicBezTo>
                  <a:pt x="5" y="281"/>
                  <a:pt x="0" y="276"/>
                  <a:pt x="0" y="268"/>
                </a:cubicBezTo>
                <a:lnTo>
                  <a:pt x="0" y="243"/>
                </a:lnTo>
                <a:cubicBezTo>
                  <a:pt x="0" y="236"/>
                  <a:pt x="5" y="230"/>
                  <a:pt x="12" y="230"/>
                </a:cubicBezTo>
                <a:cubicBezTo>
                  <a:pt x="20" y="230"/>
                  <a:pt x="25" y="236"/>
                  <a:pt x="25" y="243"/>
                </a:cubicBezTo>
                <a:close/>
                <a:moveTo>
                  <a:pt x="25" y="320"/>
                </a:moveTo>
                <a:lnTo>
                  <a:pt x="25" y="344"/>
                </a:lnTo>
                <a:lnTo>
                  <a:pt x="12" y="332"/>
                </a:lnTo>
                <a:lnTo>
                  <a:pt x="13" y="332"/>
                </a:lnTo>
                <a:cubicBezTo>
                  <a:pt x="20" y="332"/>
                  <a:pt x="26" y="337"/>
                  <a:pt x="26" y="344"/>
                </a:cubicBezTo>
                <a:cubicBezTo>
                  <a:pt x="26" y="352"/>
                  <a:pt x="20" y="357"/>
                  <a:pt x="13" y="357"/>
                </a:cubicBezTo>
                <a:lnTo>
                  <a:pt x="12" y="357"/>
                </a:lnTo>
                <a:cubicBezTo>
                  <a:pt x="5" y="357"/>
                  <a:pt x="0" y="352"/>
                  <a:pt x="0" y="344"/>
                </a:cubicBezTo>
                <a:lnTo>
                  <a:pt x="0" y="320"/>
                </a:lnTo>
                <a:cubicBezTo>
                  <a:pt x="0" y="313"/>
                  <a:pt x="5" y="307"/>
                  <a:pt x="12" y="307"/>
                </a:cubicBezTo>
                <a:cubicBezTo>
                  <a:pt x="20" y="307"/>
                  <a:pt x="25" y="313"/>
                  <a:pt x="25" y="320"/>
                </a:cubicBezTo>
                <a:close/>
                <a:moveTo>
                  <a:pt x="64" y="332"/>
                </a:moveTo>
                <a:lnTo>
                  <a:pt x="90" y="332"/>
                </a:lnTo>
                <a:cubicBezTo>
                  <a:pt x="97" y="332"/>
                  <a:pt x="103" y="337"/>
                  <a:pt x="103" y="344"/>
                </a:cubicBezTo>
                <a:cubicBezTo>
                  <a:pt x="103" y="352"/>
                  <a:pt x="97" y="357"/>
                  <a:pt x="90" y="357"/>
                </a:cubicBezTo>
                <a:lnTo>
                  <a:pt x="64" y="357"/>
                </a:lnTo>
                <a:cubicBezTo>
                  <a:pt x="57" y="357"/>
                  <a:pt x="52" y="352"/>
                  <a:pt x="52" y="344"/>
                </a:cubicBezTo>
                <a:cubicBezTo>
                  <a:pt x="52" y="337"/>
                  <a:pt x="57" y="332"/>
                  <a:pt x="64" y="332"/>
                </a:cubicBezTo>
                <a:close/>
                <a:moveTo>
                  <a:pt x="141" y="332"/>
                </a:moveTo>
                <a:lnTo>
                  <a:pt x="167" y="332"/>
                </a:lnTo>
                <a:cubicBezTo>
                  <a:pt x="174" y="332"/>
                  <a:pt x="180" y="337"/>
                  <a:pt x="180" y="344"/>
                </a:cubicBezTo>
                <a:cubicBezTo>
                  <a:pt x="180" y="352"/>
                  <a:pt x="174" y="357"/>
                  <a:pt x="167" y="357"/>
                </a:cubicBezTo>
                <a:lnTo>
                  <a:pt x="141" y="357"/>
                </a:lnTo>
                <a:cubicBezTo>
                  <a:pt x="134" y="357"/>
                  <a:pt x="128" y="352"/>
                  <a:pt x="128" y="344"/>
                </a:cubicBezTo>
                <a:cubicBezTo>
                  <a:pt x="128" y="337"/>
                  <a:pt x="134" y="332"/>
                  <a:pt x="141" y="332"/>
                </a:cubicBezTo>
                <a:close/>
                <a:moveTo>
                  <a:pt x="218" y="332"/>
                </a:moveTo>
                <a:lnTo>
                  <a:pt x="244" y="332"/>
                </a:lnTo>
                <a:cubicBezTo>
                  <a:pt x="251" y="332"/>
                  <a:pt x="256" y="337"/>
                  <a:pt x="256" y="344"/>
                </a:cubicBezTo>
                <a:cubicBezTo>
                  <a:pt x="256" y="352"/>
                  <a:pt x="251" y="357"/>
                  <a:pt x="244" y="357"/>
                </a:cubicBezTo>
                <a:lnTo>
                  <a:pt x="218" y="357"/>
                </a:lnTo>
                <a:cubicBezTo>
                  <a:pt x="211" y="357"/>
                  <a:pt x="205" y="352"/>
                  <a:pt x="205" y="344"/>
                </a:cubicBezTo>
                <a:cubicBezTo>
                  <a:pt x="205" y="337"/>
                  <a:pt x="211" y="332"/>
                  <a:pt x="218" y="332"/>
                </a:cubicBezTo>
                <a:close/>
                <a:moveTo>
                  <a:pt x="295" y="332"/>
                </a:moveTo>
                <a:lnTo>
                  <a:pt x="320" y="332"/>
                </a:lnTo>
                <a:cubicBezTo>
                  <a:pt x="328" y="332"/>
                  <a:pt x="333" y="337"/>
                  <a:pt x="333" y="344"/>
                </a:cubicBezTo>
                <a:cubicBezTo>
                  <a:pt x="333" y="352"/>
                  <a:pt x="328" y="357"/>
                  <a:pt x="320" y="357"/>
                </a:cubicBezTo>
                <a:lnTo>
                  <a:pt x="295" y="357"/>
                </a:lnTo>
                <a:cubicBezTo>
                  <a:pt x="288" y="357"/>
                  <a:pt x="282" y="352"/>
                  <a:pt x="282" y="344"/>
                </a:cubicBezTo>
                <a:cubicBezTo>
                  <a:pt x="282" y="337"/>
                  <a:pt x="288" y="332"/>
                  <a:pt x="295" y="332"/>
                </a:cubicBezTo>
                <a:close/>
                <a:moveTo>
                  <a:pt x="372" y="332"/>
                </a:moveTo>
                <a:lnTo>
                  <a:pt x="397" y="332"/>
                </a:lnTo>
                <a:cubicBezTo>
                  <a:pt x="404" y="332"/>
                  <a:pt x="410" y="337"/>
                  <a:pt x="410" y="344"/>
                </a:cubicBezTo>
                <a:cubicBezTo>
                  <a:pt x="410" y="352"/>
                  <a:pt x="404" y="357"/>
                  <a:pt x="397" y="357"/>
                </a:cubicBezTo>
                <a:lnTo>
                  <a:pt x="372" y="357"/>
                </a:lnTo>
                <a:cubicBezTo>
                  <a:pt x="365" y="357"/>
                  <a:pt x="359" y="352"/>
                  <a:pt x="359" y="344"/>
                </a:cubicBezTo>
                <a:cubicBezTo>
                  <a:pt x="359" y="337"/>
                  <a:pt x="365" y="332"/>
                  <a:pt x="372" y="332"/>
                </a:cubicBezTo>
                <a:close/>
                <a:moveTo>
                  <a:pt x="448" y="332"/>
                </a:moveTo>
                <a:lnTo>
                  <a:pt x="474" y="332"/>
                </a:lnTo>
                <a:cubicBezTo>
                  <a:pt x="481" y="332"/>
                  <a:pt x="487" y="337"/>
                  <a:pt x="487" y="344"/>
                </a:cubicBezTo>
                <a:cubicBezTo>
                  <a:pt x="487" y="352"/>
                  <a:pt x="481" y="357"/>
                  <a:pt x="474" y="357"/>
                </a:cubicBezTo>
                <a:lnTo>
                  <a:pt x="448" y="357"/>
                </a:lnTo>
                <a:cubicBezTo>
                  <a:pt x="441" y="357"/>
                  <a:pt x="436" y="352"/>
                  <a:pt x="436" y="344"/>
                </a:cubicBezTo>
                <a:cubicBezTo>
                  <a:pt x="436" y="337"/>
                  <a:pt x="441" y="332"/>
                  <a:pt x="448" y="332"/>
                </a:cubicBezTo>
                <a:close/>
                <a:moveTo>
                  <a:pt x="525" y="332"/>
                </a:moveTo>
                <a:lnTo>
                  <a:pt x="551" y="332"/>
                </a:lnTo>
                <a:cubicBezTo>
                  <a:pt x="558" y="332"/>
                  <a:pt x="564" y="337"/>
                  <a:pt x="564" y="344"/>
                </a:cubicBezTo>
                <a:cubicBezTo>
                  <a:pt x="564" y="352"/>
                  <a:pt x="558" y="357"/>
                  <a:pt x="551" y="357"/>
                </a:cubicBezTo>
                <a:lnTo>
                  <a:pt x="525" y="357"/>
                </a:lnTo>
                <a:cubicBezTo>
                  <a:pt x="518" y="357"/>
                  <a:pt x="512" y="352"/>
                  <a:pt x="512" y="344"/>
                </a:cubicBezTo>
                <a:cubicBezTo>
                  <a:pt x="512" y="337"/>
                  <a:pt x="518" y="332"/>
                  <a:pt x="525" y="332"/>
                </a:cubicBezTo>
                <a:close/>
                <a:moveTo>
                  <a:pt x="602" y="332"/>
                </a:moveTo>
                <a:lnTo>
                  <a:pt x="628" y="332"/>
                </a:lnTo>
                <a:cubicBezTo>
                  <a:pt x="635" y="332"/>
                  <a:pt x="640" y="337"/>
                  <a:pt x="640" y="344"/>
                </a:cubicBezTo>
                <a:cubicBezTo>
                  <a:pt x="640" y="352"/>
                  <a:pt x="635" y="357"/>
                  <a:pt x="628" y="357"/>
                </a:cubicBezTo>
                <a:lnTo>
                  <a:pt x="602" y="357"/>
                </a:lnTo>
                <a:cubicBezTo>
                  <a:pt x="595" y="357"/>
                  <a:pt x="589" y="352"/>
                  <a:pt x="589" y="344"/>
                </a:cubicBezTo>
                <a:cubicBezTo>
                  <a:pt x="589" y="337"/>
                  <a:pt x="595" y="332"/>
                  <a:pt x="602" y="332"/>
                </a:cubicBezTo>
                <a:close/>
                <a:moveTo>
                  <a:pt x="679" y="332"/>
                </a:moveTo>
                <a:lnTo>
                  <a:pt x="704" y="332"/>
                </a:lnTo>
                <a:cubicBezTo>
                  <a:pt x="712" y="332"/>
                  <a:pt x="717" y="337"/>
                  <a:pt x="717" y="344"/>
                </a:cubicBezTo>
                <a:cubicBezTo>
                  <a:pt x="717" y="352"/>
                  <a:pt x="712" y="357"/>
                  <a:pt x="704" y="357"/>
                </a:cubicBezTo>
                <a:lnTo>
                  <a:pt x="679" y="357"/>
                </a:lnTo>
                <a:cubicBezTo>
                  <a:pt x="672" y="357"/>
                  <a:pt x="666" y="352"/>
                  <a:pt x="666" y="344"/>
                </a:cubicBezTo>
                <a:cubicBezTo>
                  <a:pt x="666" y="337"/>
                  <a:pt x="672" y="332"/>
                  <a:pt x="679" y="332"/>
                </a:cubicBezTo>
                <a:close/>
                <a:moveTo>
                  <a:pt x="756" y="332"/>
                </a:moveTo>
                <a:lnTo>
                  <a:pt x="781" y="332"/>
                </a:lnTo>
                <a:cubicBezTo>
                  <a:pt x="788" y="332"/>
                  <a:pt x="794" y="337"/>
                  <a:pt x="794" y="344"/>
                </a:cubicBezTo>
                <a:cubicBezTo>
                  <a:pt x="794" y="352"/>
                  <a:pt x="788" y="357"/>
                  <a:pt x="781" y="357"/>
                </a:cubicBezTo>
                <a:lnTo>
                  <a:pt x="756" y="357"/>
                </a:lnTo>
                <a:cubicBezTo>
                  <a:pt x="749" y="357"/>
                  <a:pt x="743" y="352"/>
                  <a:pt x="743" y="344"/>
                </a:cubicBezTo>
                <a:cubicBezTo>
                  <a:pt x="743" y="337"/>
                  <a:pt x="749" y="332"/>
                  <a:pt x="756" y="332"/>
                </a:cubicBezTo>
                <a:close/>
                <a:moveTo>
                  <a:pt x="832" y="332"/>
                </a:moveTo>
                <a:lnTo>
                  <a:pt x="858" y="332"/>
                </a:lnTo>
                <a:cubicBezTo>
                  <a:pt x="865" y="332"/>
                  <a:pt x="871" y="337"/>
                  <a:pt x="871" y="344"/>
                </a:cubicBezTo>
                <a:cubicBezTo>
                  <a:pt x="871" y="352"/>
                  <a:pt x="865" y="357"/>
                  <a:pt x="858" y="357"/>
                </a:cubicBezTo>
                <a:lnTo>
                  <a:pt x="832" y="357"/>
                </a:lnTo>
                <a:cubicBezTo>
                  <a:pt x="825" y="357"/>
                  <a:pt x="820" y="352"/>
                  <a:pt x="820" y="344"/>
                </a:cubicBezTo>
                <a:cubicBezTo>
                  <a:pt x="820" y="337"/>
                  <a:pt x="825" y="332"/>
                  <a:pt x="832" y="332"/>
                </a:cubicBezTo>
                <a:close/>
                <a:moveTo>
                  <a:pt x="909" y="332"/>
                </a:moveTo>
                <a:lnTo>
                  <a:pt x="935" y="332"/>
                </a:lnTo>
                <a:cubicBezTo>
                  <a:pt x="942" y="332"/>
                  <a:pt x="948" y="337"/>
                  <a:pt x="948" y="344"/>
                </a:cubicBezTo>
                <a:cubicBezTo>
                  <a:pt x="948" y="352"/>
                  <a:pt x="942" y="357"/>
                  <a:pt x="935" y="357"/>
                </a:cubicBezTo>
                <a:lnTo>
                  <a:pt x="909" y="357"/>
                </a:lnTo>
                <a:cubicBezTo>
                  <a:pt x="902" y="357"/>
                  <a:pt x="896" y="352"/>
                  <a:pt x="896" y="344"/>
                </a:cubicBezTo>
                <a:cubicBezTo>
                  <a:pt x="896" y="337"/>
                  <a:pt x="902" y="332"/>
                  <a:pt x="909" y="332"/>
                </a:cubicBezTo>
                <a:close/>
                <a:moveTo>
                  <a:pt x="986" y="332"/>
                </a:moveTo>
                <a:lnTo>
                  <a:pt x="1012" y="332"/>
                </a:lnTo>
                <a:cubicBezTo>
                  <a:pt x="1019" y="332"/>
                  <a:pt x="1024" y="337"/>
                  <a:pt x="1024" y="344"/>
                </a:cubicBezTo>
                <a:cubicBezTo>
                  <a:pt x="1024" y="352"/>
                  <a:pt x="1019" y="357"/>
                  <a:pt x="1012" y="357"/>
                </a:cubicBezTo>
                <a:lnTo>
                  <a:pt x="986" y="357"/>
                </a:lnTo>
                <a:cubicBezTo>
                  <a:pt x="979" y="357"/>
                  <a:pt x="973" y="352"/>
                  <a:pt x="973" y="344"/>
                </a:cubicBezTo>
                <a:cubicBezTo>
                  <a:pt x="973" y="337"/>
                  <a:pt x="979" y="332"/>
                  <a:pt x="986" y="332"/>
                </a:cubicBezTo>
                <a:close/>
                <a:moveTo>
                  <a:pt x="1033" y="310"/>
                </a:moveTo>
                <a:lnTo>
                  <a:pt x="1039" y="302"/>
                </a:lnTo>
                <a:cubicBezTo>
                  <a:pt x="1040" y="301"/>
                  <a:pt x="1041" y="300"/>
                  <a:pt x="1042" y="299"/>
                </a:cubicBezTo>
                <a:lnTo>
                  <a:pt x="1054" y="290"/>
                </a:lnTo>
                <a:cubicBezTo>
                  <a:pt x="1060" y="286"/>
                  <a:pt x="1068" y="287"/>
                  <a:pt x="1072" y="293"/>
                </a:cubicBezTo>
                <a:cubicBezTo>
                  <a:pt x="1076" y="299"/>
                  <a:pt x="1075" y="307"/>
                  <a:pt x="1069" y="311"/>
                </a:cubicBezTo>
                <a:lnTo>
                  <a:pt x="1057" y="320"/>
                </a:lnTo>
                <a:lnTo>
                  <a:pt x="1060" y="317"/>
                </a:lnTo>
                <a:lnTo>
                  <a:pt x="1054" y="326"/>
                </a:lnTo>
                <a:cubicBezTo>
                  <a:pt x="1049" y="331"/>
                  <a:pt x="1041" y="333"/>
                  <a:pt x="1036" y="328"/>
                </a:cubicBezTo>
                <a:cubicBezTo>
                  <a:pt x="1030" y="324"/>
                  <a:pt x="1029" y="316"/>
                  <a:pt x="1033" y="310"/>
                </a:cubicBezTo>
                <a:close/>
                <a:moveTo>
                  <a:pt x="1117" y="292"/>
                </a:moveTo>
                <a:lnTo>
                  <a:pt x="1128" y="299"/>
                </a:lnTo>
                <a:cubicBezTo>
                  <a:pt x="1129" y="300"/>
                  <a:pt x="1130" y="301"/>
                  <a:pt x="1131" y="302"/>
                </a:cubicBezTo>
                <a:lnTo>
                  <a:pt x="1138" y="312"/>
                </a:lnTo>
                <a:cubicBezTo>
                  <a:pt x="1143" y="318"/>
                  <a:pt x="1141" y="326"/>
                  <a:pt x="1136" y="330"/>
                </a:cubicBezTo>
                <a:cubicBezTo>
                  <a:pt x="1130" y="334"/>
                  <a:pt x="1122" y="333"/>
                  <a:pt x="1118" y="328"/>
                </a:cubicBezTo>
                <a:lnTo>
                  <a:pt x="1110" y="317"/>
                </a:lnTo>
                <a:lnTo>
                  <a:pt x="1113" y="320"/>
                </a:lnTo>
                <a:lnTo>
                  <a:pt x="1103" y="313"/>
                </a:lnTo>
                <a:cubicBezTo>
                  <a:pt x="1097" y="309"/>
                  <a:pt x="1096" y="301"/>
                  <a:pt x="1100" y="295"/>
                </a:cubicBezTo>
                <a:cubicBezTo>
                  <a:pt x="1104" y="289"/>
                  <a:pt x="1112" y="288"/>
                  <a:pt x="1117" y="292"/>
                </a:cubicBezTo>
                <a:close/>
                <a:moveTo>
                  <a:pt x="1161" y="332"/>
                </a:moveTo>
                <a:lnTo>
                  <a:pt x="1186" y="332"/>
                </a:lnTo>
                <a:cubicBezTo>
                  <a:pt x="1193" y="332"/>
                  <a:pt x="1199" y="337"/>
                  <a:pt x="1199" y="344"/>
                </a:cubicBezTo>
                <a:cubicBezTo>
                  <a:pt x="1199" y="352"/>
                  <a:pt x="1193" y="357"/>
                  <a:pt x="1186" y="357"/>
                </a:cubicBezTo>
                <a:lnTo>
                  <a:pt x="1161" y="357"/>
                </a:lnTo>
                <a:cubicBezTo>
                  <a:pt x="1154" y="357"/>
                  <a:pt x="1148" y="352"/>
                  <a:pt x="1148" y="344"/>
                </a:cubicBezTo>
                <a:cubicBezTo>
                  <a:pt x="1148" y="337"/>
                  <a:pt x="1154" y="332"/>
                  <a:pt x="1161" y="332"/>
                </a:cubicBezTo>
                <a:close/>
                <a:moveTo>
                  <a:pt x="1237" y="332"/>
                </a:moveTo>
                <a:lnTo>
                  <a:pt x="1263" y="332"/>
                </a:lnTo>
                <a:cubicBezTo>
                  <a:pt x="1270" y="332"/>
                  <a:pt x="1276" y="337"/>
                  <a:pt x="1276" y="344"/>
                </a:cubicBezTo>
                <a:cubicBezTo>
                  <a:pt x="1276" y="352"/>
                  <a:pt x="1270" y="357"/>
                  <a:pt x="1263" y="357"/>
                </a:cubicBezTo>
                <a:lnTo>
                  <a:pt x="1237" y="357"/>
                </a:lnTo>
                <a:cubicBezTo>
                  <a:pt x="1230" y="357"/>
                  <a:pt x="1225" y="352"/>
                  <a:pt x="1225" y="344"/>
                </a:cubicBezTo>
                <a:cubicBezTo>
                  <a:pt x="1225" y="337"/>
                  <a:pt x="1230" y="332"/>
                  <a:pt x="1237" y="332"/>
                </a:cubicBezTo>
                <a:close/>
                <a:moveTo>
                  <a:pt x="1314" y="332"/>
                </a:moveTo>
                <a:lnTo>
                  <a:pt x="1340" y="332"/>
                </a:lnTo>
                <a:cubicBezTo>
                  <a:pt x="1347" y="332"/>
                  <a:pt x="1353" y="337"/>
                  <a:pt x="1353" y="344"/>
                </a:cubicBezTo>
                <a:cubicBezTo>
                  <a:pt x="1353" y="352"/>
                  <a:pt x="1347" y="357"/>
                  <a:pt x="1340" y="357"/>
                </a:cubicBezTo>
                <a:lnTo>
                  <a:pt x="1314" y="357"/>
                </a:lnTo>
                <a:cubicBezTo>
                  <a:pt x="1307" y="357"/>
                  <a:pt x="1301" y="352"/>
                  <a:pt x="1301" y="344"/>
                </a:cubicBezTo>
                <a:cubicBezTo>
                  <a:pt x="1301" y="337"/>
                  <a:pt x="1307" y="332"/>
                  <a:pt x="1314" y="332"/>
                </a:cubicBezTo>
                <a:close/>
                <a:moveTo>
                  <a:pt x="1391" y="332"/>
                </a:moveTo>
                <a:lnTo>
                  <a:pt x="1417" y="332"/>
                </a:lnTo>
                <a:cubicBezTo>
                  <a:pt x="1424" y="332"/>
                  <a:pt x="1429" y="337"/>
                  <a:pt x="1429" y="344"/>
                </a:cubicBezTo>
                <a:cubicBezTo>
                  <a:pt x="1429" y="352"/>
                  <a:pt x="1424" y="357"/>
                  <a:pt x="1417" y="357"/>
                </a:cubicBezTo>
                <a:lnTo>
                  <a:pt x="1391" y="357"/>
                </a:lnTo>
                <a:cubicBezTo>
                  <a:pt x="1384" y="357"/>
                  <a:pt x="1378" y="352"/>
                  <a:pt x="1378" y="344"/>
                </a:cubicBezTo>
                <a:cubicBezTo>
                  <a:pt x="1378" y="337"/>
                  <a:pt x="1384" y="332"/>
                  <a:pt x="1391" y="332"/>
                </a:cubicBezTo>
                <a:close/>
                <a:moveTo>
                  <a:pt x="1468" y="332"/>
                </a:moveTo>
                <a:lnTo>
                  <a:pt x="1493" y="332"/>
                </a:lnTo>
                <a:cubicBezTo>
                  <a:pt x="1501" y="332"/>
                  <a:pt x="1506" y="337"/>
                  <a:pt x="1506" y="344"/>
                </a:cubicBezTo>
                <a:cubicBezTo>
                  <a:pt x="1506" y="352"/>
                  <a:pt x="1501" y="357"/>
                  <a:pt x="1493" y="357"/>
                </a:cubicBezTo>
                <a:lnTo>
                  <a:pt x="1468" y="357"/>
                </a:lnTo>
                <a:cubicBezTo>
                  <a:pt x="1461" y="357"/>
                  <a:pt x="1455" y="352"/>
                  <a:pt x="1455" y="344"/>
                </a:cubicBezTo>
                <a:cubicBezTo>
                  <a:pt x="1455" y="337"/>
                  <a:pt x="1461" y="332"/>
                  <a:pt x="1468" y="332"/>
                </a:cubicBezTo>
                <a:close/>
                <a:moveTo>
                  <a:pt x="1545" y="332"/>
                </a:moveTo>
                <a:lnTo>
                  <a:pt x="1570" y="332"/>
                </a:lnTo>
                <a:cubicBezTo>
                  <a:pt x="1577" y="332"/>
                  <a:pt x="1583" y="337"/>
                  <a:pt x="1583" y="344"/>
                </a:cubicBezTo>
                <a:cubicBezTo>
                  <a:pt x="1583" y="352"/>
                  <a:pt x="1577" y="357"/>
                  <a:pt x="1570" y="357"/>
                </a:cubicBezTo>
                <a:lnTo>
                  <a:pt x="1545" y="357"/>
                </a:lnTo>
                <a:cubicBezTo>
                  <a:pt x="1538" y="357"/>
                  <a:pt x="1532" y="352"/>
                  <a:pt x="1532" y="344"/>
                </a:cubicBezTo>
                <a:cubicBezTo>
                  <a:pt x="1532" y="337"/>
                  <a:pt x="1538" y="332"/>
                  <a:pt x="1545" y="332"/>
                </a:cubicBezTo>
                <a:close/>
                <a:moveTo>
                  <a:pt x="1621" y="332"/>
                </a:moveTo>
                <a:lnTo>
                  <a:pt x="1647" y="332"/>
                </a:lnTo>
                <a:cubicBezTo>
                  <a:pt x="1654" y="332"/>
                  <a:pt x="1660" y="337"/>
                  <a:pt x="1660" y="344"/>
                </a:cubicBezTo>
                <a:cubicBezTo>
                  <a:pt x="1660" y="352"/>
                  <a:pt x="1654" y="357"/>
                  <a:pt x="1647" y="357"/>
                </a:cubicBezTo>
                <a:lnTo>
                  <a:pt x="1621" y="357"/>
                </a:lnTo>
                <a:cubicBezTo>
                  <a:pt x="1614" y="357"/>
                  <a:pt x="1609" y="352"/>
                  <a:pt x="1609" y="344"/>
                </a:cubicBezTo>
                <a:cubicBezTo>
                  <a:pt x="1609" y="337"/>
                  <a:pt x="1614" y="332"/>
                  <a:pt x="1621" y="332"/>
                </a:cubicBezTo>
                <a:close/>
                <a:moveTo>
                  <a:pt x="1698" y="332"/>
                </a:moveTo>
                <a:lnTo>
                  <a:pt x="1724" y="332"/>
                </a:lnTo>
                <a:cubicBezTo>
                  <a:pt x="1731" y="332"/>
                  <a:pt x="1737" y="337"/>
                  <a:pt x="1737" y="344"/>
                </a:cubicBezTo>
                <a:cubicBezTo>
                  <a:pt x="1737" y="352"/>
                  <a:pt x="1731" y="357"/>
                  <a:pt x="1724" y="357"/>
                </a:cubicBezTo>
                <a:lnTo>
                  <a:pt x="1698" y="357"/>
                </a:lnTo>
                <a:cubicBezTo>
                  <a:pt x="1691" y="357"/>
                  <a:pt x="1685" y="352"/>
                  <a:pt x="1685" y="344"/>
                </a:cubicBezTo>
                <a:cubicBezTo>
                  <a:pt x="1685" y="337"/>
                  <a:pt x="1691" y="332"/>
                  <a:pt x="1698" y="332"/>
                </a:cubicBezTo>
                <a:close/>
                <a:moveTo>
                  <a:pt x="1775" y="332"/>
                </a:moveTo>
                <a:lnTo>
                  <a:pt x="1801" y="332"/>
                </a:lnTo>
                <a:cubicBezTo>
                  <a:pt x="1808" y="332"/>
                  <a:pt x="1813" y="337"/>
                  <a:pt x="1813" y="344"/>
                </a:cubicBezTo>
                <a:cubicBezTo>
                  <a:pt x="1813" y="352"/>
                  <a:pt x="1808" y="357"/>
                  <a:pt x="1801" y="357"/>
                </a:cubicBezTo>
                <a:lnTo>
                  <a:pt x="1775" y="357"/>
                </a:lnTo>
                <a:cubicBezTo>
                  <a:pt x="1768" y="357"/>
                  <a:pt x="1762" y="352"/>
                  <a:pt x="1762" y="344"/>
                </a:cubicBezTo>
                <a:cubicBezTo>
                  <a:pt x="1762" y="337"/>
                  <a:pt x="1768" y="332"/>
                  <a:pt x="1775" y="332"/>
                </a:cubicBezTo>
                <a:close/>
                <a:moveTo>
                  <a:pt x="1852" y="332"/>
                </a:moveTo>
                <a:lnTo>
                  <a:pt x="1877" y="332"/>
                </a:lnTo>
                <a:cubicBezTo>
                  <a:pt x="1885" y="332"/>
                  <a:pt x="1890" y="337"/>
                  <a:pt x="1890" y="344"/>
                </a:cubicBezTo>
                <a:cubicBezTo>
                  <a:pt x="1890" y="352"/>
                  <a:pt x="1885" y="357"/>
                  <a:pt x="1877" y="357"/>
                </a:cubicBezTo>
                <a:lnTo>
                  <a:pt x="1852" y="357"/>
                </a:lnTo>
                <a:cubicBezTo>
                  <a:pt x="1845" y="357"/>
                  <a:pt x="1839" y="352"/>
                  <a:pt x="1839" y="344"/>
                </a:cubicBezTo>
                <a:cubicBezTo>
                  <a:pt x="1839" y="337"/>
                  <a:pt x="1845" y="332"/>
                  <a:pt x="1852" y="332"/>
                </a:cubicBezTo>
                <a:close/>
                <a:moveTo>
                  <a:pt x="1929" y="332"/>
                </a:moveTo>
                <a:lnTo>
                  <a:pt x="1954" y="332"/>
                </a:lnTo>
                <a:cubicBezTo>
                  <a:pt x="1961" y="332"/>
                  <a:pt x="1967" y="337"/>
                  <a:pt x="1967" y="344"/>
                </a:cubicBezTo>
                <a:cubicBezTo>
                  <a:pt x="1967" y="352"/>
                  <a:pt x="1961" y="357"/>
                  <a:pt x="1954" y="357"/>
                </a:cubicBezTo>
                <a:lnTo>
                  <a:pt x="1929" y="357"/>
                </a:lnTo>
                <a:cubicBezTo>
                  <a:pt x="1922" y="357"/>
                  <a:pt x="1916" y="352"/>
                  <a:pt x="1916" y="344"/>
                </a:cubicBezTo>
                <a:cubicBezTo>
                  <a:pt x="1916" y="337"/>
                  <a:pt x="1922" y="332"/>
                  <a:pt x="1929" y="332"/>
                </a:cubicBezTo>
                <a:close/>
                <a:moveTo>
                  <a:pt x="2005" y="332"/>
                </a:moveTo>
                <a:lnTo>
                  <a:pt x="2031" y="332"/>
                </a:lnTo>
                <a:cubicBezTo>
                  <a:pt x="2038" y="332"/>
                  <a:pt x="2044" y="337"/>
                  <a:pt x="2044" y="344"/>
                </a:cubicBezTo>
                <a:cubicBezTo>
                  <a:pt x="2044" y="352"/>
                  <a:pt x="2038" y="357"/>
                  <a:pt x="2031" y="357"/>
                </a:cubicBezTo>
                <a:lnTo>
                  <a:pt x="2005" y="357"/>
                </a:lnTo>
                <a:cubicBezTo>
                  <a:pt x="1998" y="357"/>
                  <a:pt x="1993" y="352"/>
                  <a:pt x="1993" y="344"/>
                </a:cubicBezTo>
                <a:cubicBezTo>
                  <a:pt x="1993" y="337"/>
                  <a:pt x="1998" y="332"/>
                  <a:pt x="2005" y="332"/>
                </a:cubicBezTo>
                <a:close/>
                <a:moveTo>
                  <a:pt x="2082" y="332"/>
                </a:moveTo>
                <a:lnTo>
                  <a:pt x="2108" y="332"/>
                </a:lnTo>
                <a:cubicBezTo>
                  <a:pt x="2115" y="332"/>
                  <a:pt x="2121" y="337"/>
                  <a:pt x="2121" y="344"/>
                </a:cubicBezTo>
                <a:cubicBezTo>
                  <a:pt x="2121" y="352"/>
                  <a:pt x="2115" y="357"/>
                  <a:pt x="2108" y="357"/>
                </a:cubicBezTo>
                <a:lnTo>
                  <a:pt x="2082" y="357"/>
                </a:lnTo>
                <a:cubicBezTo>
                  <a:pt x="2075" y="357"/>
                  <a:pt x="2069" y="352"/>
                  <a:pt x="2069" y="344"/>
                </a:cubicBezTo>
                <a:cubicBezTo>
                  <a:pt x="2069" y="337"/>
                  <a:pt x="2075" y="332"/>
                  <a:pt x="2082" y="332"/>
                </a:cubicBezTo>
                <a:close/>
                <a:moveTo>
                  <a:pt x="2159" y="332"/>
                </a:moveTo>
                <a:lnTo>
                  <a:pt x="2185" y="332"/>
                </a:lnTo>
                <a:cubicBezTo>
                  <a:pt x="2192" y="332"/>
                  <a:pt x="2197" y="337"/>
                  <a:pt x="2197" y="344"/>
                </a:cubicBezTo>
                <a:cubicBezTo>
                  <a:pt x="2197" y="352"/>
                  <a:pt x="2192" y="357"/>
                  <a:pt x="2185" y="357"/>
                </a:cubicBezTo>
                <a:lnTo>
                  <a:pt x="2159" y="357"/>
                </a:lnTo>
                <a:cubicBezTo>
                  <a:pt x="2152" y="357"/>
                  <a:pt x="2146" y="352"/>
                  <a:pt x="2146" y="344"/>
                </a:cubicBezTo>
                <a:cubicBezTo>
                  <a:pt x="2146" y="337"/>
                  <a:pt x="2152" y="332"/>
                  <a:pt x="2159" y="332"/>
                </a:cubicBezTo>
                <a:close/>
                <a:moveTo>
                  <a:pt x="2236" y="332"/>
                </a:moveTo>
                <a:lnTo>
                  <a:pt x="2261" y="332"/>
                </a:lnTo>
                <a:cubicBezTo>
                  <a:pt x="2269" y="332"/>
                  <a:pt x="2274" y="337"/>
                  <a:pt x="2274" y="344"/>
                </a:cubicBezTo>
                <a:cubicBezTo>
                  <a:pt x="2274" y="352"/>
                  <a:pt x="2269" y="357"/>
                  <a:pt x="2261" y="357"/>
                </a:cubicBezTo>
                <a:lnTo>
                  <a:pt x="2236" y="357"/>
                </a:lnTo>
                <a:cubicBezTo>
                  <a:pt x="2229" y="357"/>
                  <a:pt x="2223" y="352"/>
                  <a:pt x="2223" y="344"/>
                </a:cubicBezTo>
                <a:cubicBezTo>
                  <a:pt x="2223" y="337"/>
                  <a:pt x="2229" y="332"/>
                  <a:pt x="2236" y="332"/>
                </a:cubicBezTo>
                <a:close/>
                <a:moveTo>
                  <a:pt x="2313" y="332"/>
                </a:moveTo>
                <a:lnTo>
                  <a:pt x="2338" y="332"/>
                </a:lnTo>
                <a:cubicBezTo>
                  <a:pt x="2345" y="332"/>
                  <a:pt x="2351" y="337"/>
                  <a:pt x="2351" y="344"/>
                </a:cubicBezTo>
                <a:cubicBezTo>
                  <a:pt x="2351" y="352"/>
                  <a:pt x="2345" y="357"/>
                  <a:pt x="2338" y="357"/>
                </a:cubicBezTo>
                <a:lnTo>
                  <a:pt x="2313" y="357"/>
                </a:lnTo>
                <a:cubicBezTo>
                  <a:pt x="2306" y="357"/>
                  <a:pt x="2300" y="352"/>
                  <a:pt x="2300" y="344"/>
                </a:cubicBezTo>
                <a:cubicBezTo>
                  <a:pt x="2300" y="337"/>
                  <a:pt x="2306" y="332"/>
                  <a:pt x="2313" y="332"/>
                </a:cubicBezTo>
                <a:close/>
                <a:moveTo>
                  <a:pt x="2389" y="332"/>
                </a:moveTo>
                <a:lnTo>
                  <a:pt x="2415" y="332"/>
                </a:lnTo>
                <a:cubicBezTo>
                  <a:pt x="2422" y="332"/>
                  <a:pt x="2428" y="337"/>
                  <a:pt x="2428" y="344"/>
                </a:cubicBezTo>
                <a:cubicBezTo>
                  <a:pt x="2428" y="352"/>
                  <a:pt x="2422" y="357"/>
                  <a:pt x="2415" y="357"/>
                </a:cubicBezTo>
                <a:lnTo>
                  <a:pt x="2389" y="357"/>
                </a:lnTo>
                <a:cubicBezTo>
                  <a:pt x="2382" y="357"/>
                  <a:pt x="2377" y="352"/>
                  <a:pt x="2377" y="344"/>
                </a:cubicBezTo>
                <a:cubicBezTo>
                  <a:pt x="2377" y="337"/>
                  <a:pt x="2382" y="332"/>
                  <a:pt x="2389" y="332"/>
                </a:cubicBezTo>
                <a:close/>
                <a:moveTo>
                  <a:pt x="2466" y="332"/>
                </a:moveTo>
                <a:lnTo>
                  <a:pt x="2492" y="332"/>
                </a:lnTo>
                <a:cubicBezTo>
                  <a:pt x="2499" y="332"/>
                  <a:pt x="2505" y="337"/>
                  <a:pt x="2505" y="344"/>
                </a:cubicBezTo>
                <a:cubicBezTo>
                  <a:pt x="2505" y="352"/>
                  <a:pt x="2499" y="357"/>
                  <a:pt x="2492" y="357"/>
                </a:cubicBezTo>
                <a:lnTo>
                  <a:pt x="2466" y="357"/>
                </a:lnTo>
                <a:cubicBezTo>
                  <a:pt x="2459" y="357"/>
                  <a:pt x="2453" y="352"/>
                  <a:pt x="2453" y="344"/>
                </a:cubicBezTo>
                <a:cubicBezTo>
                  <a:pt x="2453" y="337"/>
                  <a:pt x="2459" y="332"/>
                  <a:pt x="2466" y="332"/>
                </a:cubicBezTo>
                <a:close/>
                <a:moveTo>
                  <a:pt x="2543" y="332"/>
                </a:moveTo>
                <a:lnTo>
                  <a:pt x="2569" y="332"/>
                </a:lnTo>
                <a:cubicBezTo>
                  <a:pt x="2576" y="332"/>
                  <a:pt x="2581" y="337"/>
                  <a:pt x="2581" y="344"/>
                </a:cubicBezTo>
                <a:cubicBezTo>
                  <a:pt x="2581" y="352"/>
                  <a:pt x="2576" y="357"/>
                  <a:pt x="2569" y="357"/>
                </a:cubicBezTo>
                <a:lnTo>
                  <a:pt x="2543" y="357"/>
                </a:lnTo>
                <a:cubicBezTo>
                  <a:pt x="2536" y="357"/>
                  <a:pt x="2530" y="352"/>
                  <a:pt x="2530" y="344"/>
                </a:cubicBezTo>
                <a:cubicBezTo>
                  <a:pt x="2530" y="337"/>
                  <a:pt x="2536" y="332"/>
                  <a:pt x="2543" y="332"/>
                </a:cubicBezTo>
                <a:close/>
                <a:moveTo>
                  <a:pt x="2620" y="332"/>
                </a:moveTo>
                <a:lnTo>
                  <a:pt x="2645" y="332"/>
                </a:lnTo>
                <a:cubicBezTo>
                  <a:pt x="2653" y="332"/>
                  <a:pt x="2658" y="337"/>
                  <a:pt x="2658" y="344"/>
                </a:cubicBezTo>
                <a:cubicBezTo>
                  <a:pt x="2658" y="352"/>
                  <a:pt x="2653" y="357"/>
                  <a:pt x="2645" y="357"/>
                </a:cubicBezTo>
                <a:lnTo>
                  <a:pt x="2620" y="357"/>
                </a:lnTo>
                <a:cubicBezTo>
                  <a:pt x="2613" y="357"/>
                  <a:pt x="2607" y="352"/>
                  <a:pt x="2607" y="344"/>
                </a:cubicBezTo>
                <a:cubicBezTo>
                  <a:pt x="2607" y="337"/>
                  <a:pt x="2613" y="332"/>
                  <a:pt x="2620" y="332"/>
                </a:cubicBezTo>
                <a:close/>
                <a:moveTo>
                  <a:pt x="2697" y="332"/>
                </a:moveTo>
                <a:lnTo>
                  <a:pt x="2722" y="332"/>
                </a:lnTo>
                <a:cubicBezTo>
                  <a:pt x="2729" y="332"/>
                  <a:pt x="2735" y="337"/>
                  <a:pt x="2735" y="344"/>
                </a:cubicBezTo>
                <a:cubicBezTo>
                  <a:pt x="2735" y="352"/>
                  <a:pt x="2729" y="357"/>
                  <a:pt x="2722" y="357"/>
                </a:cubicBezTo>
                <a:lnTo>
                  <a:pt x="2697" y="357"/>
                </a:lnTo>
                <a:cubicBezTo>
                  <a:pt x="2690" y="357"/>
                  <a:pt x="2684" y="352"/>
                  <a:pt x="2684" y="344"/>
                </a:cubicBezTo>
                <a:cubicBezTo>
                  <a:pt x="2684" y="337"/>
                  <a:pt x="2690" y="332"/>
                  <a:pt x="2697" y="332"/>
                </a:cubicBezTo>
                <a:close/>
                <a:moveTo>
                  <a:pt x="2773" y="332"/>
                </a:moveTo>
                <a:lnTo>
                  <a:pt x="2799" y="332"/>
                </a:lnTo>
                <a:cubicBezTo>
                  <a:pt x="2806" y="332"/>
                  <a:pt x="2812" y="337"/>
                  <a:pt x="2812" y="344"/>
                </a:cubicBezTo>
                <a:cubicBezTo>
                  <a:pt x="2812" y="352"/>
                  <a:pt x="2806" y="357"/>
                  <a:pt x="2799" y="357"/>
                </a:cubicBezTo>
                <a:lnTo>
                  <a:pt x="2773" y="357"/>
                </a:lnTo>
                <a:cubicBezTo>
                  <a:pt x="2766" y="357"/>
                  <a:pt x="2761" y="352"/>
                  <a:pt x="2761" y="344"/>
                </a:cubicBezTo>
                <a:cubicBezTo>
                  <a:pt x="2761" y="337"/>
                  <a:pt x="2766" y="332"/>
                  <a:pt x="2773" y="332"/>
                </a:cubicBezTo>
                <a:close/>
                <a:moveTo>
                  <a:pt x="2850" y="332"/>
                </a:moveTo>
                <a:lnTo>
                  <a:pt x="2876" y="332"/>
                </a:lnTo>
                <a:cubicBezTo>
                  <a:pt x="2883" y="332"/>
                  <a:pt x="2889" y="337"/>
                  <a:pt x="2889" y="344"/>
                </a:cubicBezTo>
                <a:cubicBezTo>
                  <a:pt x="2889" y="352"/>
                  <a:pt x="2883" y="357"/>
                  <a:pt x="2876" y="357"/>
                </a:cubicBezTo>
                <a:lnTo>
                  <a:pt x="2850" y="357"/>
                </a:lnTo>
                <a:cubicBezTo>
                  <a:pt x="2843" y="357"/>
                  <a:pt x="2837" y="352"/>
                  <a:pt x="2837" y="344"/>
                </a:cubicBezTo>
                <a:cubicBezTo>
                  <a:pt x="2837" y="337"/>
                  <a:pt x="2843" y="332"/>
                  <a:pt x="2850" y="332"/>
                </a:cubicBezTo>
                <a:close/>
                <a:moveTo>
                  <a:pt x="2927" y="332"/>
                </a:moveTo>
                <a:lnTo>
                  <a:pt x="2953" y="332"/>
                </a:lnTo>
                <a:cubicBezTo>
                  <a:pt x="2960" y="332"/>
                  <a:pt x="2965" y="337"/>
                  <a:pt x="2965" y="344"/>
                </a:cubicBezTo>
                <a:cubicBezTo>
                  <a:pt x="2965" y="352"/>
                  <a:pt x="2960" y="357"/>
                  <a:pt x="2953" y="357"/>
                </a:cubicBezTo>
                <a:lnTo>
                  <a:pt x="2927" y="357"/>
                </a:lnTo>
                <a:cubicBezTo>
                  <a:pt x="2920" y="357"/>
                  <a:pt x="2914" y="352"/>
                  <a:pt x="2914" y="344"/>
                </a:cubicBezTo>
                <a:cubicBezTo>
                  <a:pt x="2914" y="337"/>
                  <a:pt x="2920" y="332"/>
                  <a:pt x="2927" y="332"/>
                </a:cubicBezTo>
                <a:close/>
                <a:moveTo>
                  <a:pt x="3004" y="332"/>
                </a:moveTo>
                <a:lnTo>
                  <a:pt x="3029" y="332"/>
                </a:lnTo>
                <a:cubicBezTo>
                  <a:pt x="3037" y="332"/>
                  <a:pt x="3042" y="337"/>
                  <a:pt x="3042" y="344"/>
                </a:cubicBezTo>
                <a:cubicBezTo>
                  <a:pt x="3042" y="352"/>
                  <a:pt x="3037" y="357"/>
                  <a:pt x="3029" y="357"/>
                </a:cubicBezTo>
                <a:lnTo>
                  <a:pt x="3004" y="357"/>
                </a:lnTo>
                <a:cubicBezTo>
                  <a:pt x="2997" y="357"/>
                  <a:pt x="2991" y="352"/>
                  <a:pt x="2991" y="344"/>
                </a:cubicBezTo>
                <a:cubicBezTo>
                  <a:pt x="2991" y="337"/>
                  <a:pt x="2997" y="332"/>
                  <a:pt x="3004" y="332"/>
                </a:cubicBezTo>
                <a:close/>
                <a:moveTo>
                  <a:pt x="3081" y="332"/>
                </a:moveTo>
                <a:lnTo>
                  <a:pt x="3106" y="332"/>
                </a:lnTo>
                <a:cubicBezTo>
                  <a:pt x="3113" y="332"/>
                  <a:pt x="3119" y="337"/>
                  <a:pt x="3119" y="344"/>
                </a:cubicBezTo>
                <a:cubicBezTo>
                  <a:pt x="3119" y="352"/>
                  <a:pt x="3113" y="357"/>
                  <a:pt x="3106" y="357"/>
                </a:cubicBezTo>
                <a:lnTo>
                  <a:pt x="3081" y="357"/>
                </a:lnTo>
                <a:cubicBezTo>
                  <a:pt x="3074" y="357"/>
                  <a:pt x="3068" y="352"/>
                  <a:pt x="3068" y="344"/>
                </a:cubicBezTo>
                <a:cubicBezTo>
                  <a:pt x="3068" y="337"/>
                  <a:pt x="3074" y="332"/>
                  <a:pt x="3081" y="332"/>
                </a:cubicBezTo>
                <a:close/>
                <a:moveTo>
                  <a:pt x="3157" y="332"/>
                </a:moveTo>
                <a:lnTo>
                  <a:pt x="3183" y="332"/>
                </a:lnTo>
                <a:cubicBezTo>
                  <a:pt x="3190" y="332"/>
                  <a:pt x="3196" y="337"/>
                  <a:pt x="3196" y="344"/>
                </a:cubicBezTo>
                <a:cubicBezTo>
                  <a:pt x="3196" y="352"/>
                  <a:pt x="3190" y="357"/>
                  <a:pt x="3183" y="357"/>
                </a:cubicBezTo>
                <a:lnTo>
                  <a:pt x="3157" y="357"/>
                </a:lnTo>
                <a:cubicBezTo>
                  <a:pt x="3150" y="357"/>
                  <a:pt x="3145" y="352"/>
                  <a:pt x="3145" y="344"/>
                </a:cubicBezTo>
                <a:cubicBezTo>
                  <a:pt x="3145" y="337"/>
                  <a:pt x="3150" y="332"/>
                  <a:pt x="3157" y="332"/>
                </a:cubicBezTo>
                <a:close/>
                <a:moveTo>
                  <a:pt x="3234" y="332"/>
                </a:moveTo>
                <a:lnTo>
                  <a:pt x="3260" y="332"/>
                </a:lnTo>
                <a:cubicBezTo>
                  <a:pt x="3267" y="332"/>
                  <a:pt x="3273" y="337"/>
                  <a:pt x="3273" y="344"/>
                </a:cubicBezTo>
                <a:cubicBezTo>
                  <a:pt x="3273" y="352"/>
                  <a:pt x="3267" y="357"/>
                  <a:pt x="3260" y="357"/>
                </a:cubicBezTo>
                <a:lnTo>
                  <a:pt x="3234" y="357"/>
                </a:lnTo>
                <a:cubicBezTo>
                  <a:pt x="3227" y="357"/>
                  <a:pt x="3221" y="352"/>
                  <a:pt x="3221" y="344"/>
                </a:cubicBezTo>
                <a:cubicBezTo>
                  <a:pt x="3221" y="337"/>
                  <a:pt x="3227" y="332"/>
                  <a:pt x="3234" y="332"/>
                </a:cubicBezTo>
                <a:close/>
                <a:moveTo>
                  <a:pt x="3311" y="332"/>
                </a:moveTo>
                <a:lnTo>
                  <a:pt x="3337" y="332"/>
                </a:lnTo>
                <a:cubicBezTo>
                  <a:pt x="3344" y="332"/>
                  <a:pt x="3349" y="337"/>
                  <a:pt x="3349" y="344"/>
                </a:cubicBezTo>
                <a:cubicBezTo>
                  <a:pt x="3349" y="352"/>
                  <a:pt x="3344" y="357"/>
                  <a:pt x="3337" y="357"/>
                </a:cubicBezTo>
                <a:lnTo>
                  <a:pt x="3311" y="357"/>
                </a:lnTo>
                <a:cubicBezTo>
                  <a:pt x="3304" y="357"/>
                  <a:pt x="3298" y="352"/>
                  <a:pt x="3298" y="344"/>
                </a:cubicBezTo>
                <a:cubicBezTo>
                  <a:pt x="3298" y="337"/>
                  <a:pt x="3304" y="332"/>
                  <a:pt x="3311" y="332"/>
                </a:cubicBezTo>
                <a:close/>
                <a:moveTo>
                  <a:pt x="3388" y="332"/>
                </a:moveTo>
                <a:lnTo>
                  <a:pt x="3413" y="332"/>
                </a:lnTo>
                <a:cubicBezTo>
                  <a:pt x="3421" y="332"/>
                  <a:pt x="3426" y="337"/>
                  <a:pt x="3426" y="344"/>
                </a:cubicBezTo>
                <a:cubicBezTo>
                  <a:pt x="3426" y="352"/>
                  <a:pt x="3421" y="357"/>
                  <a:pt x="3413" y="357"/>
                </a:cubicBezTo>
                <a:lnTo>
                  <a:pt x="3388" y="357"/>
                </a:lnTo>
                <a:cubicBezTo>
                  <a:pt x="3381" y="357"/>
                  <a:pt x="3375" y="352"/>
                  <a:pt x="3375" y="344"/>
                </a:cubicBezTo>
                <a:cubicBezTo>
                  <a:pt x="3375" y="337"/>
                  <a:pt x="3381" y="332"/>
                  <a:pt x="3388" y="332"/>
                </a:cubicBezTo>
                <a:close/>
                <a:moveTo>
                  <a:pt x="3465" y="332"/>
                </a:moveTo>
                <a:lnTo>
                  <a:pt x="3490" y="332"/>
                </a:lnTo>
                <a:cubicBezTo>
                  <a:pt x="3497" y="332"/>
                  <a:pt x="3503" y="337"/>
                  <a:pt x="3503" y="344"/>
                </a:cubicBezTo>
                <a:cubicBezTo>
                  <a:pt x="3503" y="352"/>
                  <a:pt x="3497" y="357"/>
                  <a:pt x="3490" y="357"/>
                </a:cubicBezTo>
                <a:lnTo>
                  <a:pt x="3465" y="357"/>
                </a:lnTo>
                <a:cubicBezTo>
                  <a:pt x="3458" y="357"/>
                  <a:pt x="3452" y="352"/>
                  <a:pt x="3452" y="344"/>
                </a:cubicBezTo>
                <a:cubicBezTo>
                  <a:pt x="3452" y="337"/>
                  <a:pt x="3458" y="332"/>
                  <a:pt x="3465" y="332"/>
                </a:cubicBezTo>
                <a:close/>
                <a:moveTo>
                  <a:pt x="3541" y="332"/>
                </a:moveTo>
                <a:lnTo>
                  <a:pt x="3567" y="332"/>
                </a:lnTo>
                <a:cubicBezTo>
                  <a:pt x="3574" y="332"/>
                  <a:pt x="3580" y="337"/>
                  <a:pt x="3580" y="344"/>
                </a:cubicBezTo>
                <a:cubicBezTo>
                  <a:pt x="3580" y="352"/>
                  <a:pt x="3574" y="357"/>
                  <a:pt x="3567" y="357"/>
                </a:cubicBezTo>
                <a:lnTo>
                  <a:pt x="3541" y="357"/>
                </a:lnTo>
                <a:cubicBezTo>
                  <a:pt x="3534" y="357"/>
                  <a:pt x="3529" y="352"/>
                  <a:pt x="3529" y="344"/>
                </a:cubicBezTo>
                <a:cubicBezTo>
                  <a:pt x="3529" y="337"/>
                  <a:pt x="3534" y="332"/>
                  <a:pt x="3541" y="332"/>
                </a:cubicBezTo>
                <a:close/>
                <a:moveTo>
                  <a:pt x="3618" y="332"/>
                </a:moveTo>
                <a:lnTo>
                  <a:pt x="3644" y="332"/>
                </a:lnTo>
                <a:cubicBezTo>
                  <a:pt x="3651" y="332"/>
                  <a:pt x="3657" y="337"/>
                  <a:pt x="3657" y="344"/>
                </a:cubicBezTo>
                <a:cubicBezTo>
                  <a:pt x="3657" y="352"/>
                  <a:pt x="3651" y="357"/>
                  <a:pt x="3644" y="357"/>
                </a:cubicBezTo>
                <a:lnTo>
                  <a:pt x="3618" y="357"/>
                </a:lnTo>
                <a:cubicBezTo>
                  <a:pt x="3611" y="357"/>
                  <a:pt x="3605" y="352"/>
                  <a:pt x="3605" y="344"/>
                </a:cubicBezTo>
                <a:cubicBezTo>
                  <a:pt x="3605" y="337"/>
                  <a:pt x="3611" y="332"/>
                  <a:pt x="3618" y="332"/>
                </a:cubicBezTo>
                <a:close/>
                <a:moveTo>
                  <a:pt x="3695" y="332"/>
                </a:moveTo>
                <a:lnTo>
                  <a:pt x="3721" y="332"/>
                </a:lnTo>
                <a:cubicBezTo>
                  <a:pt x="3728" y="332"/>
                  <a:pt x="3733" y="337"/>
                  <a:pt x="3733" y="344"/>
                </a:cubicBezTo>
                <a:cubicBezTo>
                  <a:pt x="3733" y="352"/>
                  <a:pt x="3728" y="357"/>
                  <a:pt x="3721" y="357"/>
                </a:cubicBezTo>
                <a:lnTo>
                  <a:pt x="3695" y="357"/>
                </a:lnTo>
                <a:cubicBezTo>
                  <a:pt x="3688" y="357"/>
                  <a:pt x="3682" y="352"/>
                  <a:pt x="3682" y="344"/>
                </a:cubicBezTo>
                <a:cubicBezTo>
                  <a:pt x="3682" y="337"/>
                  <a:pt x="3688" y="332"/>
                  <a:pt x="3695" y="332"/>
                </a:cubicBezTo>
                <a:close/>
                <a:moveTo>
                  <a:pt x="3772" y="332"/>
                </a:moveTo>
                <a:lnTo>
                  <a:pt x="3797" y="332"/>
                </a:lnTo>
                <a:cubicBezTo>
                  <a:pt x="3805" y="332"/>
                  <a:pt x="3810" y="337"/>
                  <a:pt x="3810" y="344"/>
                </a:cubicBezTo>
                <a:cubicBezTo>
                  <a:pt x="3810" y="352"/>
                  <a:pt x="3805" y="357"/>
                  <a:pt x="3797" y="357"/>
                </a:cubicBezTo>
                <a:lnTo>
                  <a:pt x="3772" y="357"/>
                </a:lnTo>
                <a:cubicBezTo>
                  <a:pt x="3765" y="357"/>
                  <a:pt x="3759" y="352"/>
                  <a:pt x="3759" y="344"/>
                </a:cubicBezTo>
                <a:cubicBezTo>
                  <a:pt x="3759" y="337"/>
                  <a:pt x="3765" y="332"/>
                  <a:pt x="3772" y="332"/>
                </a:cubicBezTo>
                <a:close/>
                <a:moveTo>
                  <a:pt x="3849" y="332"/>
                </a:moveTo>
                <a:lnTo>
                  <a:pt x="3874" y="332"/>
                </a:lnTo>
                <a:cubicBezTo>
                  <a:pt x="3881" y="332"/>
                  <a:pt x="3887" y="337"/>
                  <a:pt x="3887" y="344"/>
                </a:cubicBezTo>
                <a:cubicBezTo>
                  <a:pt x="3887" y="352"/>
                  <a:pt x="3881" y="357"/>
                  <a:pt x="3874" y="357"/>
                </a:cubicBezTo>
                <a:lnTo>
                  <a:pt x="3849" y="357"/>
                </a:lnTo>
                <a:cubicBezTo>
                  <a:pt x="3842" y="357"/>
                  <a:pt x="3836" y="352"/>
                  <a:pt x="3836" y="344"/>
                </a:cubicBezTo>
                <a:cubicBezTo>
                  <a:pt x="3836" y="337"/>
                  <a:pt x="3842" y="332"/>
                  <a:pt x="3849" y="332"/>
                </a:cubicBezTo>
                <a:close/>
                <a:moveTo>
                  <a:pt x="3925" y="332"/>
                </a:moveTo>
                <a:lnTo>
                  <a:pt x="3951" y="332"/>
                </a:lnTo>
                <a:cubicBezTo>
                  <a:pt x="3958" y="332"/>
                  <a:pt x="3964" y="337"/>
                  <a:pt x="3964" y="344"/>
                </a:cubicBezTo>
                <a:cubicBezTo>
                  <a:pt x="3964" y="352"/>
                  <a:pt x="3958" y="357"/>
                  <a:pt x="3951" y="357"/>
                </a:cubicBezTo>
                <a:lnTo>
                  <a:pt x="3925" y="357"/>
                </a:lnTo>
                <a:cubicBezTo>
                  <a:pt x="3918" y="357"/>
                  <a:pt x="3913" y="352"/>
                  <a:pt x="3913" y="344"/>
                </a:cubicBezTo>
                <a:cubicBezTo>
                  <a:pt x="3913" y="337"/>
                  <a:pt x="3918" y="332"/>
                  <a:pt x="3925" y="332"/>
                </a:cubicBezTo>
                <a:close/>
                <a:moveTo>
                  <a:pt x="4002" y="332"/>
                </a:moveTo>
                <a:lnTo>
                  <a:pt x="4028" y="332"/>
                </a:lnTo>
                <a:cubicBezTo>
                  <a:pt x="4035" y="332"/>
                  <a:pt x="4041" y="337"/>
                  <a:pt x="4041" y="344"/>
                </a:cubicBezTo>
                <a:cubicBezTo>
                  <a:pt x="4041" y="352"/>
                  <a:pt x="4035" y="357"/>
                  <a:pt x="4028" y="357"/>
                </a:cubicBezTo>
                <a:lnTo>
                  <a:pt x="4002" y="357"/>
                </a:lnTo>
                <a:cubicBezTo>
                  <a:pt x="3995" y="357"/>
                  <a:pt x="3989" y="352"/>
                  <a:pt x="3989" y="344"/>
                </a:cubicBezTo>
                <a:cubicBezTo>
                  <a:pt x="3989" y="337"/>
                  <a:pt x="3995" y="332"/>
                  <a:pt x="4002" y="332"/>
                </a:cubicBezTo>
                <a:close/>
                <a:moveTo>
                  <a:pt x="4079" y="332"/>
                </a:moveTo>
                <a:lnTo>
                  <a:pt x="4105" y="332"/>
                </a:lnTo>
                <a:cubicBezTo>
                  <a:pt x="4112" y="332"/>
                  <a:pt x="4117" y="337"/>
                  <a:pt x="4117" y="344"/>
                </a:cubicBezTo>
                <a:cubicBezTo>
                  <a:pt x="4117" y="352"/>
                  <a:pt x="4112" y="357"/>
                  <a:pt x="4105" y="357"/>
                </a:cubicBezTo>
                <a:lnTo>
                  <a:pt x="4079" y="357"/>
                </a:lnTo>
                <a:cubicBezTo>
                  <a:pt x="4072" y="357"/>
                  <a:pt x="4066" y="352"/>
                  <a:pt x="4066" y="344"/>
                </a:cubicBezTo>
                <a:cubicBezTo>
                  <a:pt x="4066" y="337"/>
                  <a:pt x="4072" y="332"/>
                  <a:pt x="4079" y="332"/>
                </a:cubicBezTo>
                <a:close/>
                <a:moveTo>
                  <a:pt x="4156" y="332"/>
                </a:moveTo>
                <a:lnTo>
                  <a:pt x="4181" y="332"/>
                </a:lnTo>
                <a:cubicBezTo>
                  <a:pt x="4189" y="332"/>
                  <a:pt x="4194" y="337"/>
                  <a:pt x="4194" y="344"/>
                </a:cubicBezTo>
                <a:cubicBezTo>
                  <a:pt x="4194" y="352"/>
                  <a:pt x="4189" y="357"/>
                  <a:pt x="4181" y="357"/>
                </a:cubicBezTo>
                <a:lnTo>
                  <a:pt x="4156" y="357"/>
                </a:lnTo>
                <a:cubicBezTo>
                  <a:pt x="4149" y="357"/>
                  <a:pt x="4143" y="352"/>
                  <a:pt x="4143" y="344"/>
                </a:cubicBezTo>
                <a:cubicBezTo>
                  <a:pt x="4143" y="337"/>
                  <a:pt x="4149" y="332"/>
                  <a:pt x="4156" y="332"/>
                </a:cubicBezTo>
                <a:close/>
                <a:moveTo>
                  <a:pt x="4233" y="332"/>
                </a:moveTo>
                <a:lnTo>
                  <a:pt x="4258" y="332"/>
                </a:lnTo>
                <a:cubicBezTo>
                  <a:pt x="4265" y="332"/>
                  <a:pt x="4271" y="337"/>
                  <a:pt x="4271" y="344"/>
                </a:cubicBezTo>
                <a:cubicBezTo>
                  <a:pt x="4271" y="352"/>
                  <a:pt x="4265" y="357"/>
                  <a:pt x="4258" y="357"/>
                </a:cubicBezTo>
                <a:lnTo>
                  <a:pt x="4233" y="357"/>
                </a:lnTo>
                <a:cubicBezTo>
                  <a:pt x="4226" y="357"/>
                  <a:pt x="4220" y="352"/>
                  <a:pt x="4220" y="344"/>
                </a:cubicBezTo>
                <a:cubicBezTo>
                  <a:pt x="4220" y="337"/>
                  <a:pt x="4226" y="332"/>
                  <a:pt x="4233" y="332"/>
                </a:cubicBezTo>
                <a:close/>
                <a:moveTo>
                  <a:pt x="4309" y="332"/>
                </a:moveTo>
                <a:lnTo>
                  <a:pt x="4335" y="332"/>
                </a:lnTo>
                <a:cubicBezTo>
                  <a:pt x="4342" y="332"/>
                  <a:pt x="4348" y="337"/>
                  <a:pt x="4348" y="344"/>
                </a:cubicBezTo>
                <a:cubicBezTo>
                  <a:pt x="4348" y="352"/>
                  <a:pt x="4342" y="357"/>
                  <a:pt x="4335" y="357"/>
                </a:cubicBezTo>
                <a:lnTo>
                  <a:pt x="4309" y="357"/>
                </a:lnTo>
                <a:cubicBezTo>
                  <a:pt x="4302" y="357"/>
                  <a:pt x="4297" y="352"/>
                  <a:pt x="4297" y="344"/>
                </a:cubicBezTo>
                <a:cubicBezTo>
                  <a:pt x="4297" y="337"/>
                  <a:pt x="4302" y="332"/>
                  <a:pt x="4309" y="332"/>
                </a:cubicBezTo>
                <a:close/>
                <a:moveTo>
                  <a:pt x="4386" y="332"/>
                </a:moveTo>
                <a:lnTo>
                  <a:pt x="4412" y="332"/>
                </a:lnTo>
                <a:cubicBezTo>
                  <a:pt x="4419" y="332"/>
                  <a:pt x="4425" y="337"/>
                  <a:pt x="4425" y="344"/>
                </a:cubicBezTo>
                <a:cubicBezTo>
                  <a:pt x="4425" y="352"/>
                  <a:pt x="4419" y="357"/>
                  <a:pt x="4412" y="357"/>
                </a:cubicBezTo>
                <a:lnTo>
                  <a:pt x="4386" y="357"/>
                </a:lnTo>
                <a:cubicBezTo>
                  <a:pt x="4379" y="357"/>
                  <a:pt x="4373" y="352"/>
                  <a:pt x="4373" y="344"/>
                </a:cubicBezTo>
                <a:cubicBezTo>
                  <a:pt x="4373" y="337"/>
                  <a:pt x="4379" y="332"/>
                  <a:pt x="4386" y="332"/>
                </a:cubicBezTo>
                <a:close/>
                <a:moveTo>
                  <a:pt x="4463" y="332"/>
                </a:moveTo>
                <a:lnTo>
                  <a:pt x="4487" y="332"/>
                </a:lnTo>
                <a:cubicBezTo>
                  <a:pt x="4495" y="332"/>
                  <a:pt x="4500" y="337"/>
                  <a:pt x="4500" y="344"/>
                </a:cubicBezTo>
                <a:lnTo>
                  <a:pt x="4500" y="346"/>
                </a:lnTo>
                <a:cubicBezTo>
                  <a:pt x="4500" y="353"/>
                  <a:pt x="4495" y="358"/>
                  <a:pt x="4487" y="358"/>
                </a:cubicBezTo>
                <a:cubicBezTo>
                  <a:pt x="4480" y="358"/>
                  <a:pt x="4475" y="353"/>
                  <a:pt x="4475" y="346"/>
                </a:cubicBezTo>
                <a:lnTo>
                  <a:pt x="4475" y="344"/>
                </a:lnTo>
                <a:lnTo>
                  <a:pt x="4487" y="357"/>
                </a:lnTo>
                <a:lnTo>
                  <a:pt x="4463" y="357"/>
                </a:lnTo>
                <a:cubicBezTo>
                  <a:pt x="4456" y="357"/>
                  <a:pt x="4450" y="352"/>
                  <a:pt x="4450" y="344"/>
                </a:cubicBezTo>
                <a:cubicBezTo>
                  <a:pt x="4450" y="337"/>
                  <a:pt x="4456" y="332"/>
                  <a:pt x="4463" y="332"/>
                </a:cubicBezTo>
                <a:close/>
                <a:moveTo>
                  <a:pt x="4500" y="397"/>
                </a:moveTo>
                <a:lnTo>
                  <a:pt x="4500" y="422"/>
                </a:lnTo>
                <a:cubicBezTo>
                  <a:pt x="4500" y="430"/>
                  <a:pt x="4495" y="435"/>
                  <a:pt x="4487" y="435"/>
                </a:cubicBezTo>
                <a:cubicBezTo>
                  <a:pt x="4480" y="435"/>
                  <a:pt x="4475" y="430"/>
                  <a:pt x="4475" y="422"/>
                </a:cubicBezTo>
                <a:lnTo>
                  <a:pt x="4475" y="397"/>
                </a:lnTo>
                <a:cubicBezTo>
                  <a:pt x="4475" y="390"/>
                  <a:pt x="4480" y="384"/>
                  <a:pt x="4487" y="384"/>
                </a:cubicBezTo>
                <a:cubicBezTo>
                  <a:pt x="4495" y="384"/>
                  <a:pt x="4500" y="390"/>
                  <a:pt x="4500" y="397"/>
                </a:cubicBezTo>
                <a:close/>
                <a:moveTo>
                  <a:pt x="4500" y="474"/>
                </a:moveTo>
                <a:lnTo>
                  <a:pt x="4500" y="499"/>
                </a:lnTo>
                <a:cubicBezTo>
                  <a:pt x="4500" y="506"/>
                  <a:pt x="4495" y="512"/>
                  <a:pt x="4487" y="512"/>
                </a:cubicBezTo>
                <a:cubicBezTo>
                  <a:pt x="4480" y="512"/>
                  <a:pt x="4475" y="506"/>
                  <a:pt x="4475" y="499"/>
                </a:cubicBezTo>
                <a:lnTo>
                  <a:pt x="4475" y="474"/>
                </a:lnTo>
                <a:cubicBezTo>
                  <a:pt x="4475" y="467"/>
                  <a:pt x="4480" y="461"/>
                  <a:pt x="4487" y="461"/>
                </a:cubicBezTo>
                <a:cubicBezTo>
                  <a:pt x="4495" y="461"/>
                  <a:pt x="4500" y="467"/>
                  <a:pt x="4500" y="474"/>
                </a:cubicBezTo>
                <a:close/>
                <a:moveTo>
                  <a:pt x="4500" y="550"/>
                </a:moveTo>
                <a:lnTo>
                  <a:pt x="4500" y="576"/>
                </a:lnTo>
                <a:cubicBezTo>
                  <a:pt x="4500" y="583"/>
                  <a:pt x="4495" y="589"/>
                  <a:pt x="4487" y="589"/>
                </a:cubicBezTo>
                <a:cubicBezTo>
                  <a:pt x="4480" y="589"/>
                  <a:pt x="4475" y="583"/>
                  <a:pt x="4475" y="576"/>
                </a:cubicBezTo>
                <a:lnTo>
                  <a:pt x="4475" y="550"/>
                </a:lnTo>
                <a:cubicBezTo>
                  <a:pt x="4475" y="543"/>
                  <a:pt x="4480" y="538"/>
                  <a:pt x="4487" y="538"/>
                </a:cubicBezTo>
                <a:cubicBezTo>
                  <a:pt x="4495" y="538"/>
                  <a:pt x="4500" y="543"/>
                  <a:pt x="4500" y="550"/>
                </a:cubicBezTo>
                <a:close/>
              </a:path>
            </a:pathLst>
          </a:custGeom>
          <a:solidFill>
            <a:srgbClr val="666699"/>
          </a:solidFill>
          <a:ln w="7938" cap="flat">
            <a:solidFill>
              <a:srgbClr val="666699"/>
            </a:solidFill>
            <a:prstDash val="solid"/>
            <a:bevel/>
            <a:headEnd/>
            <a:tailEnd/>
          </a:ln>
        </p:spPr>
        <p:txBody>
          <a:bodyPr/>
          <a:lstStyle/>
          <a:p>
            <a:endParaRPr lang="fr-BE"/>
          </a:p>
        </p:txBody>
      </p:sp>
      <p:sp>
        <p:nvSpPr>
          <p:cNvPr id="22036" name="Freeform 532"/>
          <p:cNvSpPr>
            <a:spLocks/>
          </p:cNvSpPr>
          <p:nvPr/>
        </p:nvSpPr>
        <p:spPr bwMode="auto">
          <a:xfrm>
            <a:off x="5741991" y="3978052"/>
            <a:ext cx="85725" cy="127000"/>
          </a:xfrm>
          <a:custGeom>
            <a:avLst/>
            <a:gdLst>
              <a:gd name="T0" fmla="*/ 0 w 54"/>
              <a:gd name="T1" fmla="*/ 2147483646 h 80"/>
              <a:gd name="T2" fmla="*/ 2147483646 w 54"/>
              <a:gd name="T3" fmla="*/ 0 h 80"/>
              <a:gd name="T4" fmla="*/ 2147483646 w 54"/>
              <a:gd name="T5" fmla="*/ 2147483646 h 80"/>
              <a:gd name="T6" fmla="*/ 0 w 54"/>
              <a:gd name="T7" fmla="*/ 2147483646 h 8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4" h="80">
                <a:moveTo>
                  <a:pt x="0" y="80"/>
                </a:moveTo>
                <a:lnTo>
                  <a:pt x="27" y="0"/>
                </a:lnTo>
                <a:lnTo>
                  <a:pt x="54" y="80"/>
                </a:lnTo>
                <a:lnTo>
                  <a:pt x="0" y="8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037" name="Freeform 533"/>
          <p:cNvSpPr>
            <a:spLocks/>
          </p:cNvSpPr>
          <p:nvPr/>
        </p:nvSpPr>
        <p:spPr bwMode="auto">
          <a:xfrm>
            <a:off x="8128003" y="4393977"/>
            <a:ext cx="85725" cy="127000"/>
          </a:xfrm>
          <a:custGeom>
            <a:avLst/>
            <a:gdLst>
              <a:gd name="T0" fmla="*/ 2147483646 w 54"/>
              <a:gd name="T1" fmla="*/ 0 h 80"/>
              <a:gd name="T2" fmla="*/ 2147483646 w 54"/>
              <a:gd name="T3" fmla="*/ 2147483646 h 80"/>
              <a:gd name="T4" fmla="*/ 0 w 54"/>
              <a:gd name="T5" fmla="*/ 0 h 80"/>
              <a:gd name="T6" fmla="*/ 2147483646 w 54"/>
              <a:gd name="T7" fmla="*/ 0 h 8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4" h="80">
                <a:moveTo>
                  <a:pt x="54" y="0"/>
                </a:moveTo>
                <a:lnTo>
                  <a:pt x="27" y="80"/>
                </a:lnTo>
                <a:lnTo>
                  <a:pt x="0" y="0"/>
                </a:lnTo>
                <a:lnTo>
                  <a:pt x="54"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038" name="Freeform 534"/>
          <p:cNvSpPr>
            <a:spLocks noEditPoints="1"/>
          </p:cNvSpPr>
          <p:nvPr/>
        </p:nvSpPr>
        <p:spPr bwMode="auto">
          <a:xfrm>
            <a:off x="6350003" y="4054255"/>
            <a:ext cx="2392363" cy="390525"/>
          </a:xfrm>
          <a:custGeom>
            <a:avLst/>
            <a:gdLst>
              <a:gd name="T0" fmla="*/ 0 w 4488"/>
              <a:gd name="T1" fmla="*/ 2147483646 h 730"/>
              <a:gd name="T2" fmla="*/ 0 w 4488"/>
              <a:gd name="T3" fmla="*/ 2147483646 h 730"/>
              <a:gd name="T4" fmla="*/ 1969163154 w 4488"/>
              <a:gd name="T5" fmla="*/ 2147483646 h 730"/>
              <a:gd name="T6" fmla="*/ 2147483646 w 4488"/>
              <a:gd name="T7" fmla="*/ 2147483646 h 730"/>
              <a:gd name="T8" fmla="*/ 2147483646 w 4488"/>
              <a:gd name="T9" fmla="*/ 2147483646 h 730"/>
              <a:gd name="T10" fmla="*/ 1969163154 w 4488"/>
              <a:gd name="T11" fmla="*/ 2147483646 h 730"/>
              <a:gd name="T12" fmla="*/ 2147483646 w 4488"/>
              <a:gd name="T13" fmla="*/ 2147483646 h 730"/>
              <a:gd name="T14" fmla="*/ 2147483646 w 4488"/>
              <a:gd name="T15" fmla="*/ 2147483646 h 730"/>
              <a:gd name="T16" fmla="*/ 2147483646 w 4488"/>
              <a:gd name="T17" fmla="*/ 2147483646 h 730"/>
              <a:gd name="T18" fmla="*/ 2147483646 w 4488"/>
              <a:gd name="T19" fmla="*/ 2147483646 h 730"/>
              <a:gd name="T20" fmla="*/ 2147483646 w 4488"/>
              <a:gd name="T21" fmla="*/ 2147483646 h 730"/>
              <a:gd name="T22" fmla="*/ 2147483646 w 4488"/>
              <a:gd name="T23" fmla="*/ 2147483646 h 730"/>
              <a:gd name="T24" fmla="*/ 2147483646 w 4488"/>
              <a:gd name="T25" fmla="*/ 2147483646 h 730"/>
              <a:gd name="T26" fmla="*/ 2147483646 w 4488"/>
              <a:gd name="T27" fmla="*/ 2147483646 h 730"/>
              <a:gd name="T28" fmla="*/ 2147483646 w 4488"/>
              <a:gd name="T29" fmla="*/ 2147483646 h 730"/>
              <a:gd name="T30" fmla="*/ 2147483646 w 4488"/>
              <a:gd name="T31" fmla="*/ 2147483646 h 730"/>
              <a:gd name="T32" fmla="*/ 2147483646 w 4488"/>
              <a:gd name="T33" fmla="*/ 2147483646 h 730"/>
              <a:gd name="T34" fmla="*/ 2147483646 w 4488"/>
              <a:gd name="T35" fmla="*/ 2147483646 h 730"/>
              <a:gd name="T36" fmla="*/ 2147483646 w 4488"/>
              <a:gd name="T37" fmla="*/ 2147483646 h 730"/>
              <a:gd name="T38" fmla="*/ 2147483646 w 4488"/>
              <a:gd name="T39" fmla="*/ 2147483646 h 730"/>
              <a:gd name="T40" fmla="*/ 2147483646 w 4488"/>
              <a:gd name="T41" fmla="*/ 2147483646 h 730"/>
              <a:gd name="T42" fmla="*/ 2147483646 w 4488"/>
              <a:gd name="T43" fmla="*/ 2147483646 h 730"/>
              <a:gd name="T44" fmla="*/ 2147483646 w 4488"/>
              <a:gd name="T45" fmla="*/ 2147483646 h 730"/>
              <a:gd name="T46" fmla="*/ 2147483646 w 4488"/>
              <a:gd name="T47" fmla="*/ 2147483646 h 730"/>
              <a:gd name="T48" fmla="*/ 2147483646 w 4488"/>
              <a:gd name="T49" fmla="*/ 2147483646 h 730"/>
              <a:gd name="T50" fmla="*/ 2147483646 w 4488"/>
              <a:gd name="T51" fmla="*/ 2147483646 h 730"/>
              <a:gd name="T52" fmla="*/ 2147483646 w 4488"/>
              <a:gd name="T53" fmla="*/ 2147483646 h 730"/>
              <a:gd name="T54" fmla="*/ 2147483646 w 4488"/>
              <a:gd name="T55" fmla="*/ 2147483646 h 730"/>
              <a:gd name="T56" fmla="*/ 2147483646 w 4488"/>
              <a:gd name="T57" fmla="*/ 2147483646 h 730"/>
              <a:gd name="T58" fmla="*/ 2147483646 w 4488"/>
              <a:gd name="T59" fmla="*/ 2147483646 h 730"/>
              <a:gd name="T60" fmla="*/ 2147483646 w 4488"/>
              <a:gd name="T61" fmla="*/ 2147483646 h 730"/>
              <a:gd name="T62" fmla="*/ 2147483646 w 4488"/>
              <a:gd name="T63" fmla="*/ 2147483646 h 730"/>
              <a:gd name="T64" fmla="*/ 2147483646 w 4488"/>
              <a:gd name="T65" fmla="*/ 2147483646 h 730"/>
              <a:gd name="T66" fmla="*/ 2147483646 w 4488"/>
              <a:gd name="T67" fmla="*/ 2147483646 h 730"/>
              <a:gd name="T68" fmla="*/ 2147483646 w 4488"/>
              <a:gd name="T69" fmla="*/ 2147483646 h 730"/>
              <a:gd name="T70" fmla="*/ 2147483646 w 4488"/>
              <a:gd name="T71" fmla="*/ 2147483646 h 730"/>
              <a:gd name="T72" fmla="*/ 2147483646 w 4488"/>
              <a:gd name="T73" fmla="*/ 2147483646 h 730"/>
              <a:gd name="T74" fmla="*/ 2147483646 w 4488"/>
              <a:gd name="T75" fmla="*/ 2147483646 h 730"/>
              <a:gd name="T76" fmla="*/ 2147483646 w 4488"/>
              <a:gd name="T77" fmla="*/ 2147483646 h 730"/>
              <a:gd name="T78" fmla="*/ 2147483646 w 4488"/>
              <a:gd name="T79" fmla="*/ 2147483646 h 730"/>
              <a:gd name="T80" fmla="*/ 2147483646 w 4488"/>
              <a:gd name="T81" fmla="*/ 2147483646 h 730"/>
              <a:gd name="T82" fmla="*/ 2147483646 w 4488"/>
              <a:gd name="T83" fmla="*/ 2147483646 h 730"/>
              <a:gd name="T84" fmla="*/ 2147483646 w 4488"/>
              <a:gd name="T85" fmla="*/ 2147483646 h 730"/>
              <a:gd name="T86" fmla="*/ 2147483646 w 4488"/>
              <a:gd name="T87" fmla="*/ 2147483646 h 730"/>
              <a:gd name="T88" fmla="*/ 2147483646 w 4488"/>
              <a:gd name="T89" fmla="*/ 2147483646 h 730"/>
              <a:gd name="T90" fmla="*/ 2147483646 w 4488"/>
              <a:gd name="T91" fmla="*/ 2147483646 h 730"/>
              <a:gd name="T92" fmla="*/ 2147483646 w 4488"/>
              <a:gd name="T93" fmla="*/ 2147483646 h 730"/>
              <a:gd name="T94" fmla="*/ 2147483646 w 4488"/>
              <a:gd name="T95" fmla="*/ 2147483646 h 730"/>
              <a:gd name="T96" fmla="*/ 2147483646 w 4488"/>
              <a:gd name="T97" fmla="*/ 2147483646 h 730"/>
              <a:gd name="T98" fmla="*/ 2147483646 w 4488"/>
              <a:gd name="T99" fmla="*/ 2147483646 h 730"/>
              <a:gd name="T100" fmla="*/ 2147483646 w 4488"/>
              <a:gd name="T101" fmla="*/ 2147483646 h 730"/>
              <a:gd name="T102" fmla="*/ 2147483646 w 4488"/>
              <a:gd name="T103" fmla="*/ 2147483646 h 730"/>
              <a:gd name="T104" fmla="*/ 2147483646 w 4488"/>
              <a:gd name="T105" fmla="*/ 2147483646 h 730"/>
              <a:gd name="T106" fmla="*/ 2147483646 w 4488"/>
              <a:gd name="T107" fmla="*/ 2147483646 h 730"/>
              <a:gd name="T108" fmla="*/ 2147483646 w 4488"/>
              <a:gd name="T109" fmla="*/ 2147483646 h 730"/>
              <a:gd name="T110" fmla="*/ 2147483646 w 4488"/>
              <a:gd name="T111" fmla="*/ 2147483646 h 730"/>
              <a:gd name="T112" fmla="*/ 2147483646 w 4488"/>
              <a:gd name="T113" fmla="*/ 2147483646 h 730"/>
              <a:gd name="T114" fmla="*/ 2147483646 w 4488"/>
              <a:gd name="T115" fmla="*/ 2147483646 h 730"/>
              <a:gd name="T116" fmla="*/ 2147483646 w 4488"/>
              <a:gd name="T117" fmla="*/ 0 h 73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88" h="730">
                <a:moveTo>
                  <a:pt x="0" y="717"/>
                </a:moveTo>
                <a:lnTo>
                  <a:pt x="0" y="691"/>
                </a:lnTo>
                <a:cubicBezTo>
                  <a:pt x="0" y="684"/>
                  <a:pt x="6" y="679"/>
                  <a:pt x="13" y="679"/>
                </a:cubicBezTo>
                <a:cubicBezTo>
                  <a:pt x="20" y="679"/>
                  <a:pt x="26" y="684"/>
                  <a:pt x="26" y="691"/>
                </a:cubicBezTo>
                <a:lnTo>
                  <a:pt x="26" y="717"/>
                </a:lnTo>
                <a:cubicBezTo>
                  <a:pt x="26" y="724"/>
                  <a:pt x="20" y="730"/>
                  <a:pt x="13" y="730"/>
                </a:cubicBezTo>
                <a:cubicBezTo>
                  <a:pt x="6" y="730"/>
                  <a:pt x="0" y="724"/>
                  <a:pt x="0" y="717"/>
                </a:cubicBezTo>
                <a:close/>
                <a:moveTo>
                  <a:pt x="0" y="640"/>
                </a:moveTo>
                <a:lnTo>
                  <a:pt x="0" y="615"/>
                </a:lnTo>
                <a:cubicBezTo>
                  <a:pt x="0" y="607"/>
                  <a:pt x="6" y="602"/>
                  <a:pt x="13" y="602"/>
                </a:cubicBezTo>
                <a:cubicBezTo>
                  <a:pt x="20" y="602"/>
                  <a:pt x="26" y="607"/>
                  <a:pt x="26" y="615"/>
                </a:cubicBezTo>
                <a:lnTo>
                  <a:pt x="26" y="640"/>
                </a:lnTo>
                <a:cubicBezTo>
                  <a:pt x="26" y="647"/>
                  <a:pt x="20" y="653"/>
                  <a:pt x="13" y="653"/>
                </a:cubicBezTo>
                <a:cubicBezTo>
                  <a:pt x="6" y="653"/>
                  <a:pt x="0" y="647"/>
                  <a:pt x="0" y="640"/>
                </a:cubicBezTo>
                <a:close/>
                <a:moveTo>
                  <a:pt x="0" y="563"/>
                </a:moveTo>
                <a:lnTo>
                  <a:pt x="0" y="538"/>
                </a:lnTo>
                <a:cubicBezTo>
                  <a:pt x="0" y="531"/>
                  <a:pt x="6" y="525"/>
                  <a:pt x="13" y="525"/>
                </a:cubicBezTo>
                <a:cubicBezTo>
                  <a:pt x="20" y="525"/>
                  <a:pt x="26" y="531"/>
                  <a:pt x="26" y="538"/>
                </a:cubicBezTo>
                <a:lnTo>
                  <a:pt x="26" y="563"/>
                </a:lnTo>
                <a:cubicBezTo>
                  <a:pt x="26" y="570"/>
                  <a:pt x="20" y="576"/>
                  <a:pt x="13" y="576"/>
                </a:cubicBezTo>
                <a:cubicBezTo>
                  <a:pt x="6" y="576"/>
                  <a:pt x="0" y="570"/>
                  <a:pt x="0" y="563"/>
                </a:cubicBezTo>
                <a:close/>
                <a:moveTo>
                  <a:pt x="0" y="487"/>
                </a:moveTo>
                <a:lnTo>
                  <a:pt x="0" y="461"/>
                </a:lnTo>
                <a:cubicBezTo>
                  <a:pt x="0" y="454"/>
                  <a:pt x="6" y="448"/>
                  <a:pt x="13" y="448"/>
                </a:cubicBezTo>
                <a:cubicBezTo>
                  <a:pt x="20" y="448"/>
                  <a:pt x="26" y="454"/>
                  <a:pt x="26" y="461"/>
                </a:cubicBezTo>
                <a:lnTo>
                  <a:pt x="26" y="487"/>
                </a:lnTo>
                <a:cubicBezTo>
                  <a:pt x="26" y="494"/>
                  <a:pt x="20" y="499"/>
                  <a:pt x="13" y="499"/>
                </a:cubicBezTo>
                <a:cubicBezTo>
                  <a:pt x="6" y="499"/>
                  <a:pt x="0" y="494"/>
                  <a:pt x="0" y="487"/>
                </a:cubicBezTo>
                <a:close/>
                <a:moveTo>
                  <a:pt x="0" y="410"/>
                </a:moveTo>
                <a:lnTo>
                  <a:pt x="0" y="384"/>
                </a:lnTo>
                <a:cubicBezTo>
                  <a:pt x="0" y="377"/>
                  <a:pt x="6" y="371"/>
                  <a:pt x="13" y="371"/>
                </a:cubicBezTo>
                <a:cubicBezTo>
                  <a:pt x="20" y="371"/>
                  <a:pt x="26" y="377"/>
                  <a:pt x="26" y="384"/>
                </a:cubicBezTo>
                <a:lnTo>
                  <a:pt x="26" y="410"/>
                </a:lnTo>
                <a:cubicBezTo>
                  <a:pt x="26" y="417"/>
                  <a:pt x="20" y="423"/>
                  <a:pt x="13" y="423"/>
                </a:cubicBezTo>
                <a:cubicBezTo>
                  <a:pt x="6" y="423"/>
                  <a:pt x="0" y="417"/>
                  <a:pt x="0" y="410"/>
                </a:cubicBezTo>
                <a:close/>
                <a:moveTo>
                  <a:pt x="0" y="333"/>
                </a:moveTo>
                <a:lnTo>
                  <a:pt x="0" y="307"/>
                </a:lnTo>
                <a:cubicBezTo>
                  <a:pt x="0" y="300"/>
                  <a:pt x="6" y="295"/>
                  <a:pt x="13" y="295"/>
                </a:cubicBezTo>
                <a:cubicBezTo>
                  <a:pt x="20" y="295"/>
                  <a:pt x="26" y="300"/>
                  <a:pt x="26" y="307"/>
                </a:cubicBezTo>
                <a:lnTo>
                  <a:pt x="26" y="333"/>
                </a:lnTo>
                <a:cubicBezTo>
                  <a:pt x="26" y="340"/>
                  <a:pt x="20" y="346"/>
                  <a:pt x="13" y="346"/>
                </a:cubicBezTo>
                <a:cubicBezTo>
                  <a:pt x="6" y="346"/>
                  <a:pt x="0" y="340"/>
                  <a:pt x="0" y="333"/>
                </a:cubicBezTo>
                <a:close/>
                <a:moveTo>
                  <a:pt x="0" y="256"/>
                </a:moveTo>
                <a:lnTo>
                  <a:pt x="0" y="231"/>
                </a:lnTo>
                <a:cubicBezTo>
                  <a:pt x="0" y="223"/>
                  <a:pt x="6" y="218"/>
                  <a:pt x="13" y="218"/>
                </a:cubicBezTo>
                <a:cubicBezTo>
                  <a:pt x="20" y="218"/>
                  <a:pt x="26" y="223"/>
                  <a:pt x="26" y="231"/>
                </a:cubicBezTo>
                <a:lnTo>
                  <a:pt x="26" y="256"/>
                </a:lnTo>
                <a:cubicBezTo>
                  <a:pt x="26" y="263"/>
                  <a:pt x="20" y="269"/>
                  <a:pt x="13" y="269"/>
                </a:cubicBezTo>
                <a:cubicBezTo>
                  <a:pt x="6" y="269"/>
                  <a:pt x="0" y="263"/>
                  <a:pt x="0" y="256"/>
                </a:cubicBezTo>
                <a:close/>
                <a:moveTo>
                  <a:pt x="53" y="206"/>
                </a:moveTo>
                <a:lnTo>
                  <a:pt x="79" y="206"/>
                </a:lnTo>
                <a:cubicBezTo>
                  <a:pt x="86" y="206"/>
                  <a:pt x="92" y="212"/>
                  <a:pt x="92" y="219"/>
                </a:cubicBezTo>
                <a:cubicBezTo>
                  <a:pt x="92" y="226"/>
                  <a:pt x="86" y="232"/>
                  <a:pt x="79" y="232"/>
                </a:cubicBezTo>
                <a:lnTo>
                  <a:pt x="53" y="232"/>
                </a:lnTo>
                <a:cubicBezTo>
                  <a:pt x="46" y="232"/>
                  <a:pt x="40" y="226"/>
                  <a:pt x="40" y="219"/>
                </a:cubicBezTo>
                <a:cubicBezTo>
                  <a:pt x="40" y="212"/>
                  <a:pt x="46" y="206"/>
                  <a:pt x="53" y="206"/>
                </a:cubicBezTo>
                <a:close/>
                <a:moveTo>
                  <a:pt x="130" y="206"/>
                </a:moveTo>
                <a:lnTo>
                  <a:pt x="156" y="206"/>
                </a:lnTo>
                <a:cubicBezTo>
                  <a:pt x="163" y="206"/>
                  <a:pt x="168" y="212"/>
                  <a:pt x="168" y="219"/>
                </a:cubicBezTo>
                <a:cubicBezTo>
                  <a:pt x="168" y="226"/>
                  <a:pt x="163" y="232"/>
                  <a:pt x="156" y="232"/>
                </a:cubicBezTo>
                <a:lnTo>
                  <a:pt x="130" y="232"/>
                </a:lnTo>
                <a:cubicBezTo>
                  <a:pt x="123" y="232"/>
                  <a:pt x="117" y="226"/>
                  <a:pt x="117" y="219"/>
                </a:cubicBezTo>
                <a:cubicBezTo>
                  <a:pt x="117" y="212"/>
                  <a:pt x="123" y="206"/>
                  <a:pt x="130" y="206"/>
                </a:cubicBezTo>
                <a:close/>
                <a:moveTo>
                  <a:pt x="207" y="206"/>
                </a:moveTo>
                <a:lnTo>
                  <a:pt x="232" y="206"/>
                </a:lnTo>
                <a:cubicBezTo>
                  <a:pt x="239" y="206"/>
                  <a:pt x="245" y="212"/>
                  <a:pt x="245" y="219"/>
                </a:cubicBezTo>
                <a:cubicBezTo>
                  <a:pt x="245" y="226"/>
                  <a:pt x="239" y="232"/>
                  <a:pt x="232" y="232"/>
                </a:cubicBezTo>
                <a:lnTo>
                  <a:pt x="207" y="232"/>
                </a:lnTo>
                <a:cubicBezTo>
                  <a:pt x="200" y="232"/>
                  <a:pt x="194" y="226"/>
                  <a:pt x="194" y="219"/>
                </a:cubicBezTo>
                <a:cubicBezTo>
                  <a:pt x="194" y="212"/>
                  <a:pt x="200" y="206"/>
                  <a:pt x="207" y="206"/>
                </a:cubicBezTo>
                <a:close/>
                <a:moveTo>
                  <a:pt x="284" y="206"/>
                </a:moveTo>
                <a:lnTo>
                  <a:pt x="309" y="206"/>
                </a:lnTo>
                <a:cubicBezTo>
                  <a:pt x="316" y="206"/>
                  <a:pt x="322" y="212"/>
                  <a:pt x="322" y="219"/>
                </a:cubicBezTo>
                <a:cubicBezTo>
                  <a:pt x="322" y="226"/>
                  <a:pt x="316" y="232"/>
                  <a:pt x="309" y="232"/>
                </a:cubicBezTo>
                <a:lnTo>
                  <a:pt x="284" y="232"/>
                </a:lnTo>
                <a:cubicBezTo>
                  <a:pt x="276" y="232"/>
                  <a:pt x="271" y="226"/>
                  <a:pt x="271" y="219"/>
                </a:cubicBezTo>
                <a:cubicBezTo>
                  <a:pt x="271" y="212"/>
                  <a:pt x="276" y="206"/>
                  <a:pt x="284" y="206"/>
                </a:cubicBezTo>
                <a:close/>
                <a:moveTo>
                  <a:pt x="360" y="206"/>
                </a:moveTo>
                <a:lnTo>
                  <a:pt x="386" y="206"/>
                </a:lnTo>
                <a:cubicBezTo>
                  <a:pt x="393" y="206"/>
                  <a:pt x="399" y="212"/>
                  <a:pt x="399" y="219"/>
                </a:cubicBezTo>
                <a:cubicBezTo>
                  <a:pt x="399" y="226"/>
                  <a:pt x="393" y="232"/>
                  <a:pt x="386" y="232"/>
                </a:cubicBezTo>
                <a:lnTo>
                  <a:pt x="360" y="232"/>
                </a:lnTo>
                <a:cubicBezTo>
                  <a:pt x="353" y="232"/>
                  <a:pt x="348" y="226"/>
                  <a:pt x="348" y="219"/>
                </a:cubicBezTo>
                <a:cubicBezTo>
                  <a:pt x="348" y="212"/>
                  <a:pt x="353" y="206"/>
                  <a:pt x="360" y="206"/>
                </a:cubicBezTo>
                <a:close/>
                <a:moveTo>
                  <a:pt x="437" y="206"/>
                </a:moveTo>
                <a:lnTo>
                  <a:pt x="463" y="206"/>
                </a:lnTo>
                <a:cubicBezTo>
                  <a:pt x="470" y="206"/>
                  <a:pt x="476" y="212"/>
                  <a:pt x="476" y="219"/>
                </a:cubicBezTo>
                <a:cubicBezTo>
                  <a:pt x="476" y="226"/>
                  <a:pt x="470" y="232"/>
                  <a:pt x="463" y="232"/>
                </a:cubicBezTo>
                <a:lnTo>
                  <a:pt x="437" y="232"/>
                </a:lnTo>
                <a:cubicBezTo>
                  <a:pt x="430" y="232"/>
                  <a:pt x="424" y="226"/>
                  <a:pt x="424" y="219"/>
                </a:cubicBezTo>
                <a:cubicBezTo>
                  <a:pt x="424" y="212"/>
                  <a:pt x="430" y="206"/>
                  <a:pt x="437" y="206"/>
                </a:cubicBezTo>
                <a:close/>
                <a:moveTo>
                  <a:pt x="514" y="206"/>
                </a:moveTo>
                <a:lnTo>
                  <a:pt x="540" y="206"/>
                </a:lnTo>
                <a:cubicBezTo>
                  <a:pt x="547" y="206"/>
                  <a:pt x="552" y="212"/>
                  <a:pt x="552" y="219"/>
                </a:cubicBezTo>
                <a:cubicBezTo>
                  <a:pt x="552" y="226"/>
                  <a:pt x="547" y="232"/>
                  <a:pt x="540" y="232"/>
                </a:cubicBezTo>
                <a:lnTo>
                  <a:pt x="514" y="232"/>
                </a:lnTo>
                <a:cubicBezTo>
                  <a:pt x="507" y="232"/>
                  <a:pt x="501" y="226"/>
                  <a:pt x="501" y="219"/>
                </a:cubicBezTo>
                <a:cubicBezTo>
                  <a:pt x="501" y="212"/>
                  <a:pt x="507" y="206"/>
                  <a:pt x="514" y="206"/>
                </a:cubicBezTo>
                <a:close/>
                <a:moveTo>
                  <a:pt x="591" y="206"/>
                </a:moveTo>
                <a:lnTo>
                  <a:pt x="616" y="206"/>
                </a:lnTo>
                <a:cubicBezTo>
                  <a:pt x="623" y="206"/>
                  <a:pt x="629" y="212"/>
                  <a:pt x="629" y="219"/>
                </a:cubicBezTo>
                <a:cubicBezTo>
                  <a:pt x="629" y="226"/>
                  <a:pt x="623" y="232"/>
                  <a:pt x="616" y="232"/>
                </a:cubicBezTo>
                <a:lnTo>
                  <a:pt x="591" y="232"/>
                </a:lnTo>
                <a:cubicBezTo>
                  <a:pt x="584" y="232"/>
                  <a:pt x="578" y="226"/>
                  <a:pt x="578" y="219"/>
                </a:cubicBezTo>
                <a:cubicBezTo>
                  <a:pt x="578" y="212"/>
                  <a:pt x="584" y="206"/>
                  <a:pt x="591" y="206"/>
                </a:cubicBezTo>
                <a:close/>
                <a:moveTo>
                  <a:pt x="668" y="206"/>
                </a:moveTo>
                <a:lnTo>
                  <a:pt x="693" y="206"/>
                </a:lnTo>
                <a:cubicBezTo>
                  <a:pt x="700" y="206"/>
                  <a:pt x="706" y="212"/>
                  <a:pt x="706" y="219"/>
                </a:cubicBezTo>
                <a:cubicBezTo>
                  <a:pt x="706" y="226"/>
                  <a:pt x="700" y="232"/>
                  <a:pt x="693" y="232"/>
                </a:cubicBezTo>
                <a:lnTo>
                  <a:pt x="668" y="232"/>
                </a:lnTo>
                <a:cubicBezTo>
                  <a:pt x="660" y="232"/>
                  <a:pt x="655" y="226"/>
                  <a:pt x="655" y="219"/>
                </a:cubicBezTo>
                <a:cubicBezTo>
                  <a:pt x="655" y="212"/>
                  <a:pt x="660" y="206"/>
                  <a:pt x="668" y="206"/>
                </a:cubicBezTo>
                <a:close/>
                <a:moveTo>
                  <a:pt x="744" y="206"/>
                </a:moveTo>
                <a:lnTo>
                  <a:pt x="770" y="206"/>
                </a:lnTo>
                <a:cubicBezTo>
                  <a:pt x="777" y="206"/>
                  <a:pt x="783" y="212"/>
                  <a:pt x="783" y="219"/>
                </a:cubicBezTo>
                <a:cubicBezTo>
                  <a:pt x="783" y="226"/>
                  <a:pt x="777" y="232"/>
                  <a:pt x="770" y="232"/>
                </a:cubicBezTo>
                <a:lnTo>
                  <a:pt x="744" y="232"/>
                </a:lnTo>
                <a:cubicBezTo>
                  <a:pt x="737" y="232"/>
                  <a:pt x="732" y="226"/>
                  <a:pt x="732" y="219"/>
                </a:cubicBezTo>
                <a:cubicBezTo>
                  <a:pt x="732" y="212"/>
                  <a:pt x="737" y="206"/>
                  <a:pt x="744" y="206"/>
                </a:cubicBezTo>
                <a:close/>
                <a:moveTo>
                  <a:pt x="821" y="206"/>
                </a:moveTo>
                <a:lnTo>
                  <a:pt x="847" y="206"/>
                </a:lnTo>
                <a:cubicBezTo>
                  <a:pt x="854" y="206"/>
                  <a:pt x="860" y="212"/>
                  <a:pt x="860" y="219"/>
                </a:cubicBezTo>
                <a:cubicBezTo>
                  <a:pt x="860" y="226"/>
                  <a:pt x="854" y="232"/>
                  <a:pt x="847" y="232"/>
                </a:cubicBezTo>
                <a:lnTo>
                  <a:pt x="821" y="232"/>
                </a:lnTo>
                <a:cubicBezTo>
                  <a:pt x="814" y="232"/>
                  <a:pt x="808" y="226"/>
                  <a:pt x="808" y="219"/>
                </a:cubicBezTo>
                <a:cubicBezTo>
                  <a:pt x="808" y="212"/>
                  <a:pt x="814" y="206"/>
                  <a:pt x="821" y="206"/>
                </a:cubicBezTo>
                <a:close/>
                <a:moveTo>
                  <a:pt x="898" y="206"/>
                </a:moveTo>
                <a:lnTo>
                  <a:pt x="924" y="206"/>
                </a:lnTo>
                <a:cubicBezTo>
                  <a:pt x="931" y="206"/>
                  <a:pt x="936" y="212"/>
                  <a:pt x="936" y="219"/>
                </a:cubicBezTo>
                <a:cubicBezTo>
                  <a:pt x="936" y="226"/>
                  <a:pt x="931" y="232"/>
                  <a:pt x="924" y="232"/>
                </a:cubicBezTo>
                <a:lnTo>
                  <a:pt x="898" y="232"/>
                </a:lnTo>
                <a:cubicBezTo>
                  <a:pt x="891" y="232"/>
                  <a:pt x="885" y="226"/>
                  <a:pt x="885" y="219"/>
                </a:cubicBezTo>
                <a:cubicBezTo>
                  <a:pt x="885" y="212"/>
                  <a:pt x="891" y="206"/>
                  <a:pt x="898" y="206"/>
                </a:cubicBezTo>
                <a:close/>
                <a:moveTo>
                  <a:pt x="975" y="206"/>
                </a:moveTo>
                <a:lnTo>
                  <a:pt x="1000" y="206"/>
                </a:lnTo>
                <a:cubicBezTo>
                  <a:pt x="1007" y="206"/>
                  <a:pt x="1013" y="212"/>
                  <a:pt x="1013" y="219"/>
                </a:cubicBezTo>
                <a:cubicBezTo>
                  <a:pt x="1013" y="226"/>
                  <a:pt x="1007" y="232"/>
                  <a:pt x="1000" y="232"/>
                </a:cubicBezTo>
                <a:lnTo>
                  <a:pt x="975" y="232"/>
                </a:lnTo>
                <a:cubicBezTo>
                  <a:pt x="968" y="232"/>
                  <a:pt x="962" y="226"/>
                  <a:pt x="962" y="219"/>
                </a:cubicBezTo>
                <a:cubicBezTo>
                  <a:pt x="962" y="212"/>
                  <a:pt x="968" y="206"/>
                  <a:pt x="975" y="206"/>
                </a:cubicBezTo>
                <a:close/>
                <a:moveTo>
                  <a:pt x="1052" y="206"/>
                </a:moveTo>
                <a:lnTo>
                  <a:pt x="1077" y="206"/>
                </a:lnTo>
                <a:cubicBezTo>
                  <a:pt x="1084" y="206"/>
                  <a:pt x="1090" y="212"/>
                  <a:pt x="1090" y="219"/>
                </a:cubicBezTo>
                <a:cubicBezTo>
                  <a:pt x="1090" y="226"/>
                  <a:pt x="1084" y="232"/>
                  <a:pt x="1077" y="232"/>
                </a:cubicBezTo>
                <a:lnTo>
                  <a:pt x="1052" y="232"/>
                </a:lnTo>
                <a:cubicBezTo>
                  <a:pt x="1044" y="232"/>
                  <a:pt x="1039" y="226"/>
                  <a:pt x="1039" y="219"/>
                </a:cubicBezTo>
                <a:cubicBezTo>
                  <a:pt x="1039" y="212"/>
                  <a:pt x="1044" y="206"/>
                  <a:pt x="1052" y="206"/>
                </a:cubicBezTo>
                <a:close/>
                <a:moveTo>
                  <a:pt x="1128" y="206"/>
                </a:moveTo>
                <a:lnTo>
                  <a:pt x="1154" y="206"/>
                </a:lnTo>
                <a:cubicBezTo>
                  <a:pt x="1161" y="206"/>
                  <a:pt x="1167" y="212"/>
                  <a:pt x="1167" y="219"/>
                </a:cubicBezTo>
                <a:cubicBezTo>
                  <a:pt x="1167" y="226"/>
                  <a:pt x="1161" y="232"/>
                  <a:pt x="1154" y="232"/>
                </a:cubicBezTo>
                <a:lnTo>
                  <a:pt x="1128" y="232"/>
                </a:lnTo>
                <a:cubicBezTo>
                  <a:pt x="1121" y="232"/>
                  <a:pt x="1116" y="226"/>
                  <a:pt x="1116" y="219"/>
                </a:cubicBezTo>
                <a:cubicBezTo>
                  <a:pt x="1116" y="212"/>
                  <a:pt x="1121" y="206"/>
                  <a:pt x="1128" y="206"/>
                </a:cubicBezTo>
                <a:close/>
                <a:moveTo>
                  <a:pt x="1205" y="206"/>
                </a:moveTo>
                <a:lnTo>
                  <a:pt x="1231" y="206"/>
                </a:lnTo>
                <a:cubicBezTo>
                  <a:pt x="1238" y="206"/>
                  <a:pt x="1244" y="212"/>
                  <a:pt x="1244" y="219"/>
                </a:cubicBezTo>
                <a:cubicBezTo>
                  <a:pt x="1244" y="226"/>
                  <a:pt x="1238" y="232"/>
                  <a:pt x="1231" y="232"/>
                </a:cubicBezTo>
                <a:lnTo>
                  <a:pt x="1205" y="232"/>
                </a:lnTo>
                <a:cubicBezTo>
                  <a:pt x="1198" y="232"/>
                  <a:pt x="1192" y="226"/>
                  <a:pt x="1192" y="219"/>
                </a:cubicBezTo>
                <a:cubicBezTo>
                  <a:pt x="1192" y="212"/>
                  <a:pt x="1198" y="206"/>
                  <a:pt x="1205" y="206"/>
                </a:cubicBezTo>
                <a:close/>
                <a:moveTo>
                  <a:pt x="1282" y="206"/>
                </a:moveTo>
                <a:lnTo>
                  <a:pt x="1308" y="206"/>
                </a:lnTo>
                <a:cubicBezTo>
                  <a:pt x="1315" y="206"/>
                  <a:pt x="1320" y="212"/>
                  <a:pt x="1320" y="219"/>
                </a:cubicBezTo>
                <a:cubicBezTo>
                  <a:pt x="1320" y="226"/>
                  <a:pt x="1315" y="232"/>
                  <a:pt x="1308" y="232"/>
                </a:cubicBezTo>
                <a:lnTo>
                  <a:pt x="1282" y="232"/>
                </a:lnTo>
                <a:cubicBezTo>
                  <a:pt x="1275" y="232"/>
                  <a:pt x="1269" y="226"/>
                  <a:pt x="1269" y="219"/>
                </a:cubicBezTo>
                <a:cubicBezTo>
                  <a:pt x="1269" y="212"/>
                  <a:pt x="1275" y="206"/>
                  <a:pt x="1282" y="206"/>
                </a:cubicBezTo>
                <a:close/>
                <a:moveTo>
                  <a:pt x="1359" y="206"/>
                </a:moveTo>
                <a:lnTo>
                  <a:pt x="1384" y="206"/>
                </a:lnTo>
                <a:cubicBezTo>
                  <a:pt x="1391" y="206"/>
                  <a:pt x="1397" y="212"/>
                  <a:pt x="1397" y="219"/>
                </a:cubicBezTo>
                <a:cubicBezTo>
                  <a:pt x="1397" y="226"/>
                  <a:pt x="1391" y="232"/>
                  <a:pt x="1384" y="232"/>
                </a:cubicBezTo>
                <a:lnTo>
                  <a:pt x="1359" y="232"/>
                </a:lnTo>
                <a:cubicBezTo>
                  <a:pt x="1352" y="232"/>
                  <a:pt x="1346" y="226"/>
                  <a:pt x="1346" y="219"/>
                </a:cubicBezTo>
                <a:cubicBezTo>
                  <a:pt x="1346" y="212"/>
                  <a:pt x="1352" y="206"/>
                  <a:pt x="1359" y="206"/>
                </a:cubicBezTo>
                <a:close/>
                <a:moveTo>
                  <a:pt x="1436" y="206"/>
                </a:moveTo>
                <a:lnTo>
                  <a:pt x="1461" y="206"/>
                </a:lnTo>
                <a:cubicBezTo>
                  <a:pt x="1468" y="206"/>
                  <a:pt x="1474" y="212"/>
                  <a:pt x="1474" y="219"/>
                </a:cubicBezTo>
                <a:cubicBezTo>
                  <a:pt x="1474" y="226"/>
                  <a:pt x="1468" y="232"/>
                  <a:pt x="1461" y="232"/>
                </a:cubicBezTo>
                <a:lnTo>
                  <a:pt x="1436" y="232"/>
                </a:lnTo>
                <a:cubicBezTo>
                  <a:pt x="1428" y="232"/>
                  <a:pt x="1423" y="226"/>
                  <a:pt x="1423" y="219"/>
                </a:cubicBezTo>
                <a:cubicBezTo>
                  <a:pt x="1423" y="212"/>
                  <a:pt x="1428" y="206"/>
                  <a:pt x="1436" y="206"/>
                </a:cubicBezTo>
                <a:close/>
                <a:moveTo>
                  <a:pt x="1512" y="206"/>
                </a:moveTo>
                <a:lnTo>
                  <a:pt x="1538" y="206"/>
                </a:lnTo>
                <a:cubicBezTo>
                  <a:pt x="1545" y="206"/>
                  <a:pt x="1551" y="212"/>
                  <a:pt x="1551" y="219"/>
                </a:cubicBezTo>
                <a:cubicBezTo>
                  <a:pt x="1551" y="226"/>
                  <a:pt x="1545" y="232"/>
                  <a:pt x="1538" y="232"/>
                </a:cubicBezTo>
                <a:lnTo>
                  <a:pt x="1512" y="232"/>
                </a:lnTo>
                <a:cubicBezTo>
                  <a:pt x="1505" y="232"/>
                  <a:pt x="1500" y="226"/>
                  <a:pt x="1500" y="219"/>
                </a:cubicBezTo>
                <a:cubicBezTo>
                  <a:pt x="1500" y="212"/>
                  <a:pt x="1505" y="206"/>
                  <a:pt x="1512" y="206"/>
                </a:cubicBezTo>
                <a:close/>
                <a:moveTo>
                  <a:pt x="1589" y="206"/>
                </a:moveTo>
                <a:lnTo>
                  <a:pt x="1615" y="206"/>
                </a:lnTo>
                <a:cubicBezTo>
                  <a:pt x="1622" y="206"/>
                  <a:pt x="1628" y="212"/>
                  <a:pt x="1628" y="219"/>
                </a:cubicBezTo>
                <a:cubicBezTo>
                  <a:pt x="1628" y="226"/>
                  <a:pt x="1622" y="232"/>
                  <a:pt x="1615" y="232"/>
                </a:cubicBezTo>
                <a:lnTo>
                  <a:pt x="1589" y="232"/>
                </a:lnTo>
                <a:cubicBezTo>
                  <a:pt x="1582" y="232"/>
                  <a:pt x="1576" y="226"/>
                  <a:pt x="1576" y="219"/>
                </a:cubicBezTo>
                <a:cubicBezTo>
                  <a:pt x="1576" y="212"/>
                  <a:pt x="1582" y="206"/>
                  <a:pt x="1589" y="206"/>
                </a:cubicBezTo>
                <a:close/>
                <a:moveTo>
                  <a:pt x="1666" y="206"/>
                </a:moveTo>
                <a:lnTo>
                  <a:pt x="1692" y="206"/>
                </a:lnTo>
                <a:cubicBezTo>
                  <a:pt x="1699" y="206"/>
                  <a:pt x="1704" y="212"/>
                  <a:pt x="1704" y="219"/>
                </a:cubicBezTo>
                <a:cubicBezTo>
                  <a:pt x="1704" y="226"/>
                  <a:pt x="1699" y="232"/>
                  <a:pt x="1692" y="232"/>
                </a:cubicBezTo>
                <a:lnTo>
                  <a:pt x="1666" y="232"/>
                </a:lnTo>
                <a:cubicBezTo>
                  <a:pt x="1659" y="232"/>
                  <a:pt x="1653" y="226"/>
                  <a:pt x="1653" y="219"/>
                </a:cubicBezTo>
                <a:cubicBezTo>
                  <a:pt x="1653" y="212"/>
                  <a:pt x="1659" y="206"/>
                  <a:pt x="1666" y="206"/>
                </a:cubicBezTo>
                <a:close/>
                <a:moveTo>
                  <a:pt x="1743" y="206"/>
                </a:moveTo>
                <a:lnTo>
                  <a:pt x="1768" y="206"/>
                </a:lnTo>
                <a:cubicBezTo>
                  <a:pt x="1775" y="206"/>
                  <a:pt x="1781" y="212"/>
                  <a:pt x="1781" y="219"/>
                </a:cubicBezTo>
                <a:cubicBezTo>
                  <a:pt x="1781" y="226"/>
                  <a:pt x="1775" y="232"/>
                  <a:pt x="1768" y="232"/>
                </a:cubicBezTo>
                <a:lnTo>
                  <a:pt x="1743" y="232"/>
                </a:lnTo>
                <a:cubicBezTo>
                  <a:pt x="1736" y="232"/>
                  <a:pt x="1730" y="226"/>
                  <a:pt x="1730" y="219"/>
                </a:cubicBezTo>
                <a:cubicBezTo>
                  <a:pt x="1730" y="212"/>
                  <a:pt x="1736" y="206"/>
                  <a:pt x="1743" y="206"/>
                </a:cubicBezTo>
                <a:close/>
                <a:moveTo>
                  <a:pt x="1820" y="206"/>
                </a:moveTo>
                <a:lnTo>
                  <a:pt x="1845" y="206"/>
                </a:lnTo>
                <a:cubicBezTo>
                  <a:pt x="1852" y="206"/>
                  <a:pt x="1858" y="212"/>
                  <a:pt x="1858" y="219"/>
                </a:cubicBezTo>
                <a:cubicBezTo>
                  <a:pt x="1858" y="226"/>
                  <a:pt x="1852" y="232"/>
                  <a:pt x="1845" y="232"/>
                </a:cubicBezTo>
                <a:lnTo>
                  <a:pt x="1820" y="232"/>
                </a:lnTo>
                <a:cubicBezTo>
                  <a:pt x="1812" y="232"/>
                  <a:pt x="1807" y="226"/>
                  <a:pt x="1807" y="219"/>
                </a:cubicBezTo>
                <a:cubicBezTo>
                  <a:pt x="1807" y="212"/>
                  <a:pt x="1812" y="206"/>
                  <a:pt x="1820" y="206"/>
                </a:cubicBezTo>
                <a:close/>
                <a:moveTo>
                  <a:pt x="1896" y="206"/>
                </a:moveTo>
                <a:lnTo>
                  <a:pt x="1922" y="206"/>
                </a:lnTo>
                <a:cubicBezTo>
                  <a:pt x="1929" y="206"/>
                  <a:pt x="1935" y="212"/>
                  <a:pt x="1935" y="219"/>
                </a:cubicBezTo>
                <a:cubicBezTo>
                  <a:pt x="1935" y="226"/>
                  <a:pt x="1929" y="232"/>
                  <a:pt x="1922" y="232"/>
                </a:cubicBezTo>
                <a:lnTo>
                  <a:pt x="1896" y="232"/>
                </a:lnTo>
                <a:cubicBezTo>
                  <a:pt x="1889" y="232"/>
                  <a:pt x="1884" y="226"/>
                  <a:pt x="1884" y="219"/>
                </a:cubicBezTo>
                <a:cubicBezTo>
                  <a:pt x="1884" y="212"/>
                  <a:pt x="1889" y="206"/>
                  <a:pt x="1896" y="206"/>
                </a:cubicBezTo>
                <a:close/>
                <a:moveTo>
                  <a:pt x="1973" y="206"/>
                </a:moveTo>
                <a:lnTo>
                  <a:pt x="1999" y="206"/>
                </a:lnTo>
                <a:cubicBezTo>
                  <a:pt x="2006" y="206"/>
                  <a:pt x="2012" y="212"/>
                  <a:pt x="2012" y="219"/>
                </a:cubicBezTo>
                <a:cubicBezTo>
                  <a:pt x="2012" y="226"/>
                  <a:pt x="2006" y="232"/>
                  <a:pt x="1999" y="232"/>
                </a:cubicBezTo>
                <a:lnTo>
                  <a:pt x="1973" y="232"/>
                </a:lnTo>
                <a:cubicBezTo>
                  <a:pt x="1966" y="232"/>
                  <a:pt x="1960" y="226"/>
                  <a:pt x="1960" y="219"/>
                </a:cubicBezTo>
                <a:cubicBezTo>
                  <a:pt x="1960" y="212"/>
                  <a:pt x="1966" y="206"/>
                  <a:pt x="1973" y="206"/>
                </a:cubicBezTo>
                <a:close/>
                <a:moveTo>
                  <a:pt x="2050" y="206"/>
                </a:moveTo>
                <a:lnTo>
                  <a:pt x="2076" y="206"/>
                </a:lnTo>
                <a:cubicBezTo>
                  <a:pt x="2083" y="206"/>
                  <a:pt x="2088" y="212"/>
                  <a:pt x="2088" y="219"/>
                </a:cubicBezTo>
                <a:cubicBezTo>
                  <a:pt x="2088" y="226"/>
                  <a:pt x="2083" y="232"/>
                  <a:pt x="2076" y="232"/>
                </a:cubicBezTo>
                <a:lnTo>
                  <a:pt x="2050" y="232"/>
                </a:lnTo>
                <a:cubicBezTo>
                  <a:pt x="2043" y="232"/>
                  <a:pt x="2037" y="226"/>
                  <a:pt x="2037" y="219"/>
                </a:cubicBezTo>
                <a:cubicBezTo>
                  <a:pt x="2037" y="212"/>
                  <a:pt x="2043" y="206"/>
                  <a:pt x="2050" y="206"/>
                </a:cubicBezTo>
                <a:close/>
                <a:moveTo>
                  <a:pt x="2127" y="206"/>
                </a:moveTo>
                <a:lnTo>
                  <a:pt x="2152" y="206"/>
                </a:lnTo>
                <a:cubicBezTo>
                  <a:pt x="2159" y="206"/>
                  <a:pt x="2165" y="212"/>
                  <a:pt x="2165" y="219"/>
                </a:cubicBezTo>
                <a:cubicBezTo>
                  <a:pt x="2165" y="226"/>
                  <a:pt x="2159" y="232"/>
                  <a:pt x="2152" y="232"/>
                </a:cubicBezTo>
                <a:lnTo>
                  <a:pt x="2127" y="232"/>
                </a:lnTo>
                <a:cubicBezTo>
                  <a:pt x="2120" y="232"/>
                  <a:pt x="2114" y="226"/>
                  <a:pt x="2114" y="219"/>
                </a:cubicBezTo>
                <a:cubicBezTo>
                  <a:pt x="2114" y="212"/>
                  <a:pt x="2120" y="206"/>
                  <a:pt x="2127" y="206"/>
                </a:cubicBezTo>
                <a:close/>
                <a:moveTo>
                  <a:pt x="2204" y="206"/>
                </a:moveTo>
                <a:lnTo>
                  <a:pt x="2229" y="206"/>
                </a:lnTo>
                <a:cubicBezTo>
                  <a:pt x="2236" y="206"/>
                  <a:pt x="2242" y="212"/>
                  <a:pt x="2242" y="219"/>
                </a:cubicBezTo>
                <a:cubicBezTo>
                  <a:pt x="2242" y="226"/>
                  <a:pt x="2236" y="232"/>
                  <a:pt x="2229" y="232"/>
                </a:cubicBezTo>
                <a:lnTo>
                  <a:pt x="2204" y="232"/>
                </a:lnTo>
                <a:cubicBezTo>
                  <a:pt x="2196" y="232"/>
                  <a:pt x="2191" y="226"/>
                  <a:pt x="2191" y="219"/>
                </a:cubicBezTo>
                <a:cubicBezTo>
                  <a:pt x="2191" y="212"/>
                  <a:pt x="2196" y="206"/>
                  <a:pt x="2204" y="206"/>
                </a:cubicBezTo>
                <a:close/>
                <a:moveTo>
                  <a:pt x="2280" y="206"/>
                </a:moveTo>
                <a:lnTo>
                  <a:pt x="2306" y="206"/>
                </a:lnTo>
                <a:cubicBezTo>
                  <a:pt x="2313" y="206"/>
                  <a:pt x="2319" y="212"/>
                  <a:pt x="2319" y="219"/>
                </a:cubicBezTo>
                <a:cubicBezTo>
                  <a:pt x="2319" y="226"/>
                  <a:pt x="2313" y="232"/>
                  <a:pt x="2306" y="232"/>
                </a:cubicBezTo>
                <a:lnTo>
                  <a:pt x="2280" y="232"/>
                </a:lnTo>
                <a:cubicBezTo>
                  <a:pt x="2273" y="232"/>
                  <a:pt x="2268" y="226"/>
                  <a:pt x="2268" y="219"/>
                </a:cubicBezTo>
                <a:cubicBezTo>
                  <a:pt x="2268" y="212"/>
                  <a:pt x="2273" y="206"/>
                  <a:pt x="2280" y="206"/>
                </a:cubicBezTo>
                <a:close/>
                <a:moveTo>
                  <a:pt x="2357" y="206"/>
                </a:moveTo>
                <a:lnTo>
                  <a:pt x="2383" y="206"/>
                </a:lnTo>
                <a:cubicBezTo>
                  <a:pt x="2390" y="206"/>
                  <a:pt x="2396" y="212"/>
                  <a:pt x="2396" y="219"/>
                </a:cubicBezTo>
                <a:cubicBezTo>
                  <a:pt x="2396" y="226"/>
                  <a:pt x="2390" y="232"/>
                  <a:pt x="2383" y="232"/>
                </a:cubicBezTo>
                <a:lnTo>
                  <a:pt x="2357" y="232"/>
                </a:lnTo>
                <a:cubicBezTo>
                  <a:pt x="2350" y="232"/>
                  <a:pt x="2344" y="226"/>
                  <a:pt x="2344" y="219"/>
                </a:cubicBezTo>
                <a:cubicBezTo>
                  <a:pt x="2344" y="212"/>
                  <a:pt x="2350" y="206"/>
                  <a:pt x="2357" y="206"/>
                </a:cubicBezTo>
                <a:close/>
                <a:moveTo>
                  <a:pt x="2434" y="206"/>
                </a:moveTo>
                <a:lnTo>
                  <a:pt x="2460" y="206"/>
                </a:lnTo>
                <a:cubicBezTo>
                  <a:pt x="2467" y="206"/>
                  <a:pt x="2472" y="212"/>
                  <a:pt x="2472" y="219"/>
                </a:cubicBezTo>
                <a:cubicBezTo>
                  <a:pt x="2472" y="226"/>
                  <a:pt x="2467" y="232"/>
                  <a:pt x="2460" y="232"/>
                </a:cubicBezTo>
                <a:lnTo>
                  <a:pt x="2434" y="232"/>
                </a:lnTo>
                <a:cubicBezTo>
                  <a:pt x="2427" y="232"/>
                  <a:pt x="2421" y="226"/>
                  <a:pt x="2421" y="219"/>
                </a:cubicBezTo>
                <a:cubicBezTo>
                  <a:pt x="2421" y="212"/>
                  <a:pt x="2427" y="206"/>
                  <a:pt x="2434" y="206"/>
                </a:cubicBezTo>
                <a:close/>
                <a:moveTo>
                  <a:pt x="2511" y="206"/>
                </a:moveTo>
                <a:lnTo>
                  <a:pt x="2536" y="206"/>
                </a:lnTo>
                <a:cubicBezTo>
                  <a:pt x="2543" y="206"/>
                  <a:pt x="2549" y="212"/>
                  <a:pt x="2549" y="219"/>
                </a:cubicBezTo>
                <a:cubicBezTo>
                  <a:pt x="2549" y="226"/>
                  <a:pt x="2543" y="232"/>
                  <a:pt x="2536" y="232"/>
                </a:cubicBezTo>
                <a:lnTo>
                  <a:pt x="2511" y="232"/>
                </a:lnTo>
                <a:cubicBezTo>
                  <a:pt x="2504" y="232"/>
                  <a:pt x="2498" y="226"/>
                  <a:pt x="2498" y="219"/>
                </a:cubicBezTo>
                <a:cubicBezTo>
                  <a:pt x="2498" y="212"/>
                  <a:pt x="2504" y="206"/>
                  <a:pt x="2511" y="206"/>
                </a:cubicBezTo>
                <a:close/>
                <a:moveTo>
                  <a:pt x="2588" y="206"/>
                </a:moveTo>
                <a:lnTo>
                  <a:pt x="2613" y="206"/>
                </a:lnTo>
                <a:cubicBezTo>
                  <a:pt x="2620" y="206"/>
                  <a:pt x="2626" y="212"/>
                  <a:pt x="2626" y="219"/>
                </a:cubicBezTo>
                <a:cubicBezTo>
                  <a:pt x="2626" y="226"/>
                  <a:pt x="2620" y="232"/>
                  <a:pt x="2613" y="232"/>
                </a:cubicBezTo>
                <a:lnTo>
                  <a:pt x="2588" y="232"/>
                </a:lnTo>
                <a:cubicBezTo>
                  <a:pt x="2580" y="232"/>
                  <a:pt x="2575" y="226"/>
                  <a:pt x="2575" y="219"/>
                </a:cubicBezTo>
                <a:cubicBezTo>
                  <a:pt x="2575" y="212"/>
                  <a:pt x="2580" y="206"/>
                  <a:pt x="2588" y="206"/>
                </a:cubicBezTo>
                <a:close/>
                <a:moveTo>
                  <a:pt x="2664" y="206"/>
                </a:moveTo>
                <a:lnTo>
                  <a:pt x="2690" y="206"/>
                </a:lnTo>
                <a:cubicBezTo>
                  <a:pt x="2697" y="206"/>
                  <a:pt x="2703" y="212"/>
                  <a:pt x="2703" y="219"/>
                </a:cubicBezTo>
                <a:cubicBezTo>
                  <a:pt x="2703" y="226"/>
                  <a:pt x="2697" y="232"/>
                  <a:pt x="2690" y="232"/>
                </a:cubicBezTo>
                <a:lnTo>
                  <a:pt x="2664" y="232"/>
                </a:lnTo>
                <a:cubicBezTo>
                  <a:pt x="2657" y="232"/>
                  <a:pt x="2652" y="226"/>
                  <a:pt x="2652" y="219"/>
                </a:cubicBezTo>
                <a:cubicBezTo>
                  <a:pt x="2652" y="212"/>
                  <a:pt x="2657" y="206"/>
                  <a:pt x="2664" y="206"/>
                </a:cubicBezTo>
                <a:close/>
                <a:moveTo>
                  <a:pt x="2741" y="206"/>
                </a:moveTo>
                <a:lnTo>
                  <a:pt x="2767" y="206"/>
                </a:lnTo>
                <a:cubicBezTo>
                  <a:pt x="2774" y="206"/>
                  <a:pt x="2780" y="212"/>
                  <a:pt x="2780" y="219"/>
                </a:cubicBezTo>
                <a:cubicBezTo>
                  <a:pt x="2780" y="226"/>
                  <a:pt x="2774" y="232"/>
                  <a:pt x="2767" y="232"/>
                </a:cubicBezTo>
                <a:lnTo>
                  <a:pt x="2741" y="232"/>
                </a:lnTo>
                <a:cubicBezTo>
                  <a:pt x="2734" y="232"/>
                  <a:pt x="2728" y="226"/>
                  <a:pt x="2728" y="219"/>
                </a:cubicBezTo>
                <a:cubicBezTo>
                  <a:pt x="2728" y="212"/>
                  <a:pt x="2734" y="206"/>
                  <a:pt x="2741" y="206"/>
                </a:cubicBezTo>
                <a:close/>
                <a:moveTo>
                  <a:pt x="2818" y="206"/>
                </a:moveTo>
                <a:lnTo>
                  <a:pt x="2844" y="206"/>
                </a:lnTo>
                <a:cubicBezTo>
                  <a:pt x="2851" y="206"/>
                  <a:pt x="2856" y="212"/>
                  <a:pt x="2856" y="219"/>
                </a:cubicBezTo>
                <a:cubicBezTo>
                  <a:pt x="2856" y="226"/>
                  <a:pt x="2851" y="232"/>
                  <a:pt x="2844" y="232"/>
                </a:cubicBezTo>
                <a:lnTo>
                  <a:pt x="2818" y="232"/>
                </a:lnTo>
                <a:cubicBezTo>
                  <a:pt x="2811" y="232"/>
                  <a:pt x="2805" y="226"/>
                  <a:pt x="2805" y="219"/>
                </a:cubicBezTo>
                <a:cubicBezTo>
                  <a:pt x="2805" y="212"/>
                  <a:pt x="2811" y="206"/>
                  <a:pt x="2818" y="206"/>
                </a:cubicBezTo>
                <a:close/>
                <a:moveTo>
                  <a:pt x="2895" y="206"/>
                </a:moveTo>
                <a:lnTo>
                  <a:pt x="2920" y="206"/>
                </a:lnTo>
                <a:cubicBezTo>
                  <a:pt x="2927" y="206"/>
                  <a:pt x="2933" y="212"/>
                  <a:pt x="2933" y="219"/>
                </a:cubicBezTo>
                <a:cubicBezTo>
                  <a:pt x="2933" y="226"/>
                  <a:pt x="2927" y="232"/>
                  <a:pt x="2920" y="232"/>
                </a:cubicBezTo>
                <a:lnTo>
                  <a:pt x="2895" y="232"/>
                </a:lnTo>
                <a:cubicBezTo>
                  <a:pt x="2888" y="232"/>
                  <a:pt x="2882" y="226"/>
                  <a:pt x="2882" y="219"/>
                </a:cubicBezTo>
                <a:cubicBezTo>
                  <a:pt x="2882" y="212"/>
                  <a:pt x="2888" y="206"/>
                  <a:pt x="2895" y="206"/>
                </a:cubicBezTo>
                <a:close/>
                <a:moveTo>
                  <a:pt x="2972" y="206"/>
                </a:moveTo>
                <a:lnTo>
                  <a:pt x="2997" y="206"/>
                </a:lnTo>
                <a:cubicBezTo>
                  <a:pt x="3004" y="206"/>
                  <a:pt x="3010" y="212"/>
                  <a:pt x="3010" y="219"/>
                </a:cubicBezTo>
                <a:cubicBezTo>
                  <a:pt x="3010" y="226"/>
                  <a:pt x="3004" y="232"/>
                  <a:pt x="2997" y="232"/>
                </a:cubicBezTo>
                <a:lnTo>
                  <a:pt x="2972" y="232"/>
                </a:lnTo>
                <a:cubicBezTo>
                  <a:pt x="2964" y="232"/>
                  <a:pt x="2959" y="226"/>
                  <a:pt x="2959" y="219"/>
                </a:cubicBezTo>
                <a:cubicBezTo>
                  <a:pt x="2959" y="212"/>
                  <a:pt x="2964" y="206"/>
                  <a:pt x="2972" y="206"/>
                </a:cubicBezTo>
                <a:close/>
                <a:moveTo>
                  <a:pt x="3048" y="206"/>
                </a:moveTo>
                <a:lnTo>
                  <a:pt x="3074" y="206"/>
                </a:lnTo>
                <a:cubicBezTo>
                  <a:pt x="3081" y="206"/>
                  <a:pt x="3087" y="212"/>
                  <a:pt x="3087" y="219"/>
                </a:cubicBezTo>
                <a:cubicBezTo>
                  <a:pt x="3087" y="226"/>
                  <a:pt x="3081" y="232"/>
                  <a:pt x="3074" y="232"/>
                </a:cubicBezTo>
                <a:lnTo>
                  <a:pt x="3048" y="232"/>
                </a:lnTo>
                <a:cubicBezTo>
                  <a:pt x="3041" y="232"/>
                  <a:pt x="3036" y="226"/>
                  <a:pt x="3036" y="219"/>
                </a:cubicBezTo>
                <a:cubicBezTo>
                  <a:pt x="3036" y="212"/>
                  <a:pt x="3041" y="206"/>
                  <a:pt x="3048" y="206"/>
                </a:cubicBezTo>
                <a:close/>
                <a:moveTo>
                  <a:pt x="3125" y="206"/>
                </a:moveTo>
                <a:lnTo>
                  <a:pt x="3151" y="206"/>
                </a:lnTo>
                <a:cubicBezTo>
                  <a:pt x="3158" y="206"/>
                  <a:pt x="3164" y="212"/>
                  <a:pt x="3164" y="219"/>
                </a:cubicBezTo>
                <a:cubicBezTo>
                  <a:pt x="3164" y="226"/>
                  <a:pt x="3158" y="232"/>
                  <a:pt x="3151" y="232"/>
                </a:cubicBezTo>
                <a:lnTo>
                  <a:pt x="3125" y="232"/>
                </a:lnTo>
                <a:cubicBezTo>
                  <a:pt x="3118" y="232"/>
                  <a:pt x="3112" y="226"/>
                  <a:pt x="3112" y="219"/>
                </a:cubicBezTo>
                <a:cubicBezTo>
                  <a:pt x="3112" y="212"/>
                  <a:pt x="3118" y="206"/>
                  <a:pt x="3125" y="206"/>
                </a:cubicBezTo>
                <a:close/>
                <a:moveTo>
                  <a:pt x="3202" y="206"/>
                </a:moveTo>
                <a:lnTo>
                  <a:pt x="3228" y="206"/>
                </a:lnTo>
                <a:cubicBezTo>
                  <a:pt x="3235" y="206"/>
                  <a:pt x="3240" y="212"/>
                  <a:pt x="3240" y="219"/>
                </a:cubicBezTo>
                <a:cubicBezTo>
                  <a:pt x="3240" y="226"/>
                  <a:pt x="3235" y="232"/>
                  <a:pt x="3228" y="232"/>
                </a:cubicBezTo>
                <a:lnTo>
                  <a:pt x="3202" y="232"/>
                </a:lnTo>
                <a:cubicBezTo>
                  <a:pt x="3195" y="232"/>
                  <a:pt x="3189" y="226"/>
                  <a:pt x="3189" y="219"/>
                </a:cubicBezTo>
                <a:cubicBezTo>
                  <a:pt x="3189" y="212"/>
                  <a:pt x="3195" y="206"/>
                  <a:pt x="3202" y="206"/>
                </a:cubicBezTo>
                <a:close/>
                <a:moveTo>
                  <a:pt x="3279" y="206"/>
                </a:moveTo>
                <a:lnTo>
                  <a:pt x="3304" y="206"/>
                </a:lnTo>
                <a:cubicBezTo>
                  <a:pt x="3311" y="206"/>
                  <a:pt x="3317" y="212"/>
                  <a:pt x="3317" y="219"/>
                </a:cubicBezTo>
                <a:cubicBezTo>
                  <a:pt x="3317" y="226"/>
                  <a:pt x="3311" y="232"/>
                  <a:pt x="3304" y="232"/>
                </a:cubicBezTo>
                <a:lnTo>
                  <a:pt x="3279" y="232"/>
                </a:lnTo>
                <a:cubicBezTo>
                  <a:pt x="3272" y="232"/>
                  <a:pt x="3266" y="226"/>
                  <a:pt x="3266" y="219"/>
                </a:cubicBezTo>
                <a:cubicBezTo>
                  <a:pt x="3266" y="212"/>
                  <a:pt x="3272" y="206"/>
                  <a:pt x="3279" y="206"/>
                </a:cubicBezTo>
                <a:close/>
                <a:moveTo>
                  <a:pt x="3356" y="206"/>
                </a:moveTo>
                <a:lnTo>
                  <a:pt x="3381" y="206"/>
                </a:lnTo>
                <a:cubicBezTo>
                  <a:pt x="3388" y="206"/>
                  <a:pt x="3394" y="212"/>
                  <a:pt x="3394" y="219"/>
                </a:cubicBezTo>
                <a:cubicBezTo>
                  <a:pt x="3394" y="226"/>
                  <a:pt x="3388" y="232"/>
                  <a:pt x="3381" y="232"/>
                </a:cubicBezTo>
                <a:lnTo>
                  <a:pt x="3356" y="232"/>
                </a:lnTo>
                <a:cubicBezTo>
                  <a:pt x="3348" y="232"/>
                  <a:pt x="3343" y="226"/>
                  <a:pt x="3343" y="219"/>
                </a:cubicBezTo>
                <a:cubicBezTo>
                  <a:pt x="3343" y="212"/>
                  <a:pt x="3348" y="206"/>
                  <a:pt x="3356" y="206"/>
                </a:cubicBezTo>
                <a:close/>
                <a:moveTo>
                  <a:pt x="3432" y="206"/>
                </a:moveTo>
                <a:lnTo>
                  <a:pt x="3458" y="206"/>
                </a:lnTo>
                <a:cubicBezTo>
                  <a:pt x="3465" y="206"/>
                  <a:pt x="3471" y="212"/>
                  <a:pt x="3471" y="219"/>
                </a:cubicBezTo>
                <a:cubicBezTo>
                  <a:pt x="3471" y="226"/>
                  <a:pt x="3465" y="232"/>
                  <a:pt x="3458" y="232"/>
                </a:cubicBezTo>
                <a:lnTo>
                  <a:pt x="3432" y="232"/>
                </a:lnTo>
                <a:cubicBezTo>
                  <a:pt x="3425" y="232"/>
                  <a:pt x="3420" y="226"/>
                  <a:pt x="3420" y="219"/>
                </a:cubicBezTo>
                <a:cubicBezTo>
                  <a:pt x="3420" y="212"/>
                  <a:pt x="3425" y="206"/>
                  <a:pt x="3432" y="206"/>
                </a:cubicBezTo>
                <a:close/>
                <a:moveTo>
                  <a:pt x="3509" y="206"/>
                </a:moveTo>
                <a:lnTo>
                  <a:pt x="3535" y="206"/>
                </a:lnTo>
                <a:cubicBezTo>
                  <a:pt x="3542" y="206"/>
                  <a:pt x="3548" y="212"/>
                  <a:pt x="3548" y="219"/>
                </a:cubicBezTo>
                <a:cubicBezTo>
                  <a:pt x="3548" y="226"/>
                  <a:pt x="3542" y="232"/>
                  <a:pt x="3535" y="232"/>
                </a:cubicBezTo>
                <a:lnTo>
                  <a:pt x="3509" y="232"/>
                </a:lnTo>
                <a:cubicBezTo>
                  <a:pt x="3502" y="232"/>
                  <a:pt x="3496" y="226"/>
                  <a:pt x="3496" y="219"/>
                </a:cubicBezTo>
                <a:cubicBezTo>
                  <a:pt x="3496" y="212"/>
                  <a:pt x="3502" y="206"/>
                  <a:pt x="3509" y="206"/>
                </a:cubicBezTo>
                <a:close/>
                <a:moveTo>
                  <a:pt x="3586" y="206"/>
                </a:moveTo>
                <a:lnTo>
                  <a:pt x="3612" y="206"/>
                </a:lnTo>
                <a:cubicBezTo>
                  <a:pt x="3619" y="206"/>
                  <a:pt x="3624" y="212"/>
                  <a:pt x="3624" y="219"/>
                </a:cubicBezTo>
                <a:cubicBezTo>
                  <a:pt x="3624" y="226"/>
                  <a:pt x="3619" y="232"/>
                  <a:pt x="3612" y="232"/>
                </a:cubicBezTo>
                <a:lnTo>
                  <a:pt x="3586" y="232"/>
                </a:lnTo>
                <a:cubicBezTo>
                  <a:pt x="3579" y="232"/>
                  <a:pt x="3573" y="226"/>
                  <a:pt x="3573" y="219"/>
                </a:cubicBezTo>
                <a:cubicBezTo>
                  <a:pt x="3573" y="212"/>
                  <a:pt x="3579" y="206"/>
                  <a:pt x="3586" y="206"/>
                </a:cubicBezTo>
                <a:close/>
                <a:moveTo>
                  <a:pt x="3663" y="206"/>
                </a:moveTo>
                <a:lnTo>
                  <a:pt x="3688" y="206"/>
                </a:lnTo>
                <a:cubicBezTo>
                  <a:pt x="3695" y="206"/>
                  <a:pt x="3701" y="212"/>
                  <a:pt x="3701" y="219"/>
                </a:cubicBezTo>
                <a:cubicBezTo>
                  <a:pt x="3701" y="226"/>
                  <a:pt x="3695" y="232"/>
                  <a:pt x="3688" y="232"/>
                </a:cubicBezTo>
                <a:lnTo>
                  <a:pt x="3663" y="232"/>
                </a:lnTo>
                <a:cubicBezTo>
                  <a:pt x="3656" y="232"/>
                  <a:pt x="3650" y="226"/>
                  <a:pt x="3650" y="219"/>
                </a:cubicBezTo>
                <a:cubicBezTo>
                  <a:pt x="3650" y="212"/>
                  <a:pt x="3656" y="206"/>
                  <a:pt x="3663" y="206"/>
                </a:cubicBezTo>
                <a:close/>
                <a:moveTo>
                  <a:pt x="3740" y="206"/>
                </a:moveTo>
                <a:lnTo>
                  <a:pt x="3765" y="206"/>
                </a:lnTo>
                <a:cubicBezTo>
                  <a:pt x="3772" y="206"/>
                  <a:pt x="3778" y="212"/>
                  <a:pt x="3778" y="219"/>
                </a:cubicBezTo>
                <a:cubicBezTo>
                  <a:pt x="3778" y="226"/>
                  <a:pt x="3772" y="232"/>
                  <a:pt x="3765" y="232"/>
                </a:cubicBezTo>
                <a:lnTo>
                  <a:pt x="3740" y="232"/>
                </a:lnTo>
                <a:cubicBezTo>
                  <a:pt x="3732" y="232"/>
                  <a:pt x="3727" y="226"/>
                  <a:pt x="3727" y="219"/>
                </a:cubicBezTo>
                <a:cubicBezTo>
                  <a:pt x="3727" y="212"/>
                  <a:pt x="3732" y="206"/>
                  <a:pt x="3740" y="206"/>
                </a:cubicBezTo>
                <a:close/>
                <a:moveTo>
                  <a:pt x="3816" y="206"/>
                </a:moveTo>
                <a:lnTo>
                  <a:pt x="3842" y="206"/>
                </a:lnTo>
                <a:cubicBezTo>
                  <a:pt x="3849" y="206"/>
                  <a:pt x="3855" y="212"/>
                  <a:pt x="3855" y="219"/>
                </a:cubicBezTo>
                <a:cubicBezTo>
                  <a:pt x="3855" y="226"/>
                  <a:pt x="3849" y="232"/>
                  <a:pt x="3842" y="232"/>
                </a:cubicBezTo>
                <a:lnTo>
                  <a:pt x="3816" y="232"/>
                </a:lnTo>
                <a:cubicBezTo>
                  <a:pt x="3809" y="232"/>
                  <a:pt x="3804" y="226"/>
                  <a:pt x="3804" y="219"/>
                </a:cubicBezTo>
                <a:cubicBezTo>
                  <a:pt x="3804" y="212"/>
                  <a:pt x="3809" y="206"/>
                  <a:pt x="3816" y="206"/>
                </a:cubicBezTo>
                <a:close/>
                <a:moveTo>
                  <a:pt x="3893" y="206"/>
                </a:moveTo>
                <a:lnTo>
                  <a:pt x="3919" y="206"/>
                </a:lnTo>
                <a:cubicBezTo>
                  <a:pt x="3926" y="206"/>
                  <a:pt x="3932" y="212"/>
                  <a:pt x="3932" y="219"/>
                </a:cubicBezTo>
                <a:cubicBezTo>
                  <a:pt x="3932" y="226"/>
                  <a:pt x="3926" y="232"/>
                  <a:pt x="3919" y="232"/>
                </a:cubicBezTo>
                <a:lnTo>
                  <a:pt x="3893" y="232"/>
                </a:lnTo>
                <a:cubicBezTo>
                  <a:pt x="3886" y="232"/>
                  <a:pt x="3880" y="226"/>
                  <a:pt x="3880" y="219"/>
                </a:cubicBezTo>
                <a:cubicBezTo>
                  <a:pt x="3880" y="212"/>
                  <a:pt x="3886" y="206"/>
                  <a:pt x="3893" y="206"/>
                </a:cubicBezTo>
                <a:close/>
                <a:moveTo>
                  <a:pt x="3970" y="206"/>
                </a:moveTo>
                <a:lnTo>
                  <a:pt x="3996" y="206"/>
                </a:lnTo>
                <a:cubicBezTo>
                  <a:pt x="4003" y="206"/>
                  <a:pt x="4008" y="212"/>
                  <a:pt x="4008" y="219"/>
                </a:cubicBezTo>
                <a:cubicBezTo>
                  <a:pt x="4008" y="226"/>
                  <a:pt x="4003" y="232"/>
                  <a:pt x="3996" y="232"/>
                </a:cubicBezTo>
                <a:lnTo>
                  <a:pt x="3970" y="232"/>
                </a:lnTo>
                <a:cubicBezTo>
                  <a:pt x="3963" y="232"/>
                  <a:pt x="3957" y="226"/>
                  <a:pt x="3957" y="219"/>
                </a:cubicBezTo>
                <a:cubicBezTo>
                  <a:pt x="3957" y="212"/>
                  <a:pt x="3963" y="206"/>
                  <a:pt x="3970" y="206"/>
                </a:cubicBezTo>
                <a:close/>
                <a:moveTo>
                  <a:pt x="4047" y="206"/>
                </a:moveTo>
                <a:lnTo>
                  <a:pt x="4072" y="206"/>
                </a:lnTo>
                <a:cubicBezTo>
                  <a:pt x="4079" y="206"/>
                  <a:pt x="4085" y="212"/>
                  <a:pt x="4085" y="219"/>
                </a:cubicBezTo>
                <a:cubicBezTo>
                  <a:pt x="4085" y="226"/>
                  <a:pt x="4079" y="232"/>
                  <a:pt x="4072" y="232"/>
                </a:cubicBezTo>
                <a:lnTo>
                  <a:pt x="4047" y="232"/>
                </a:lnTo>
                <a:cubicBezTo>
                  <a:pt x="4040" y="232"/>
                  <a:pt x="4034" y="226"/>
                  <a:pt x="4034" y="219"/>
                </a:cubicBezTo>
                <a:cubicBezTo>
                  <a:pt x="4034" y="212"/>
                  <a:pt x="4040" y="206"/>
                  <a:pt x="4047" y="206"/>
                </a:cubicBezTo>
                <a:close/>
                <a:moveTo>
                  <a:pt x="4124" y="206"/>
                </a:moveTo>
                <a:lnTo>
                  <a:pt x="4149" y="206"/>
                </a:lnTo>
                <a:cubicBezTo>
                  <a:pt x="4156" y="206"/>
                  <a:pt x="4162" y="212"/>
                  <a:pt x="4162" y="219"/>
                </a:cubicBezTo>
                <a:cubicBezTo>
                  <a:pt x="4162" y="226"/>
                  <a:pt x="4156" y="232"/>
                  <a:pt x="4149" y="232"/>
                </a:cubicBezTo>
                <a:lnTo>
                  <a:pt x="4124" y="232"/>
                </a:lnTo>
                <a:cubicBezTo>
                  <a:pt x="4116" y="232"/>
                  <a:pt x="4111" y="226"/>
                  <a:pt x="4111" y="219"/>
                </a:cubicBezTo>
                <a:cubicBezTo>
                  <a:pt x="4111" y="212"/>
                  <a:pt x="4116" y="206"/>
                  <a:pt x="4124" y="206"/>
                </a:cubicBezTo>
                <a:close/>
                <a:moveTo>
                  <a:pt x="4200" y="206"/>
                </a:moveTo>
                <a:lnTo>
                  <a:pt x="4226" y="206"/>
                </a:lnTo>
                <a:cubicBezTo>
                  <a:pt x="4233" y="206"/>
                  <a:pt x="4239" y="212"/>
                  <a:pt x="4239" y="219"/>
                </a:cubicBezTo>
                <a:cubicBezTo>
                  <a:pt x="4239" y="226"/>
                  <a:pt x="4233" y="232"/>
                  <a:pt x="4226" y="232"/>
                </a:cubicBezTo>
                <a:lnTo>
                  <a:pt x="4200" y="232"/>
                </a:lnTo>
                <a:cubicBezTo>
                  <a:pt x="4193" y="232"/>
                  <a:pt x="4188" y="226"/>
                  <a:pt x="4188" y="219"/>
                </a:cubicBezTo>
                <a:cubicBezTo>
                  <a:pt x="4188" y="212"/>
                  <a:pt x="4193" y="206"/>
                  <a:pt x="4200" y="206"/>
                </a:cubicBezTo>
                <a:close/>
                <a:moveTo>
                  <a:pt x="4277" y="206"/>
                </a:moveTo>
                <a:lnTo>
                  <a:pt x="4303" y="206"/>
                </a:lnTo>
                <a:cubicBezTo>
                  <a:pt x="4310" y="206"/>
                  <a:pt x="4316" y="212"/>
                  <a:pt x="4316" y="219"/>
                </a:cubicBezTo>
                <a:cubicBezTo>
                  <a:pt x="4316" y="226"/>
                  <a:pt x="4310" y="232"/>
                  <a:pt x="4303" y="232"/>
                </a:cubicBezTo>
                <a:lnTo>
                  <a:pt x="4277" y="232"/>
                </a:lnTo>
                <a:cubicBezTo>
                  <a:pt x="4270" y="232"/>
                  <a:pt x="4264" y="226"/>
                  <a:pt x="4264" y="219"/>
                </a:cubicBezTo>
                <a:cubicBezTo>
                  <a:pt x="4264" y="212"/>
                  <a:pt x="4270" y="206"/>
                  <a:pt x="4277" y="206"/>
                </a:cubicBezTo>
                <a:close/>
                <a:moveTo>
                  <a:pt x="4354" y="206"/>
                </a:moveTo>
                <a:lnTo>
                  <a:pt x="4380" y="206"/>
                </a:lnTo>
                <a:cubicBezTo>
                  <a:pt x="4387" y="206"/>
                  <a:pt x="4392" y="212"/>
                  <a:pt x="4392" y="219"/>
                </a:cubicBezTo>
                <a:cubicBezTo>
                  <a:pt x="4392" y="226"/>
                  <a:pt x="4387" y="232"/>
                  <a:pt x="4380" y="232"/>
                </a:cubicBezTo>
                <a:lnTo>
                  <a:pt x="4354" y="232"/>
                </a:lnTo>
                <a:cubicBezTo>
                  <a:pt x="4347" y="232"/>
                  <a:pt x="4341" y="226"/>
                  <a:pt x="4341" y="219"/>
                </a:cubicBezTo>
                <a:cubicBezTo>
                  <a:pt x="4341" y="212"/>
                  <a:pt x="4347" y="206"/>
                  <a:pt x="4354" y="206"/>
                </a:cubicBezTo>
                <a:close/>
                <a:moveTo>
                  <a:pt x="4431" y="206"/>
                </a:moveTo>
                <a:lnTo>
                  <a:pt x="4456" y="206"/>
                </a:lnTo>
                <a:cubicBezTo>
                  <a:pt x="4463" y="206"/>
                  <a:pt x="4469" y="212"/>
                  <a:pt x="4469" y="219"/>
                </a:cubicBezTo>
                <a:cubicBezTo>
                  <a:pt x="4469" y="226"/>
                  <a:pt x="4463" y="232"/>
                  <a:pt x="4456" y="232"/>
                </a:cubicBezTo>
                <a:lnTo>
                  <a:pt x="4431" y="232"/>
                </a:lnTo>
                <a:cubicBezTo>
                  <a:pt x="4424" y="232"/>
                  <a:pt x="4418" y="226"/>
                  <a:pt x="4418" y="219"/>
                </a:cubicBezTo>
                <a:cubicBezTo>
                  <a:pt x="4418" y="212"/>
                  <a:pt x="4424" y="206"/>
                  <a:pt x="4431" y="206"/>
                </a:cubicBezTo>
                <a:close/>
                <a:moveTo>
                  <a:pt x="4462" y="187"/>
                </a:moveTo>
                <a:lnTo>
                  <a:pt x="4462" y="161"/>
                </a:lnTo>
                <a:cubicBezTo>
                  <a:pt x="4462" y="154"/>
                  <a:pt x="4468" y="148"/>
                  <a:pt x="4475" y="148"/>
                </a:cubicBezTo>
                <a:cubicBezTo>
                  <a:pt x="4482" y="148"/>
                  <a:pt x="4488" y="154"/>
                  <a:pt x="4488" y="161"/>
                </a:cubicBezTo>
                <a:lnTo>
                  <a:pt x="4488" y="187"/>
                </a:lnTo>
                <a:cubicBezTo>
                  <a:pt x="4488" y="194"/>
                  <a:pt x="4482" y="200"/>
                  <a:pt x="4475" y="200"/>
                </a:cubicBezTo>
                <a:cubicBezTo>
                  <a:pt x="4468" y="200"/>
                  <a:pt x="4462" y="194"/>
                  <a:pt x="4462" y="187"/>
                </a:cubicBezTo>
                <a:close/>
                <a:moveTo>
                  <a:pt x="4462" y="110"/>
                </a:moveTo>
                <a:lnTo>
                  <a:pt x="4462" y="84"/>
                </a:lnTo>
                <a:cubicBezTo>
                  <a:pt x="4462" y="77"/>
                  <a:pt x="4468" y="72"/>
                  <a:pt x="4475" y="72"/>
                </a:cubicBezTo>
                <a:cubicBezTo>
                  <a:pt x="4482" y="72"/>
                  <a:pt x="4488" y="77"/>
                  <a:pt x="4488" y="84"/>
                </a:cubicBezTo>
                <a:lnTo>
                  <a:pt x="4488" y="110"/>
                </a:lnTo>
                <a:cubicBezTo>
                  <a:pt x="4488" y="117"/>
                  <a:pt x="4482" y="123"/>
                  <a:pt x="4475" y="123"/>
                </a:cubicBezTo>
                <a:cubicBezTo>
                  <a:pt x="4468" y="123"/>
                  <a:pt x="4462" y="117"/>
                  <a:pt x="4462" y="110"/>
                </a:cubicBezTo>
                <a:close/>
                <a:moveTo>
                  <a:pt x="4462" y="33"/>
                </a:moveTo>
                <a:lnTo>
                  <a:pt x="4462" y="13"/>
                </a:lnTo>
                <a:cubicBezTo>
                  <a:pt x="4462" y="6"/>
                  <a:pt x="4468" y="0"/>
                  <a:pt x="4475" y="0"/>
                </a:cubicBezTo>
                <a:cubicBezTo>
                  <a:pt x="4482" y="0"/>
                  <a:pt x="4488" y="6"/>
                  <a:pt x="4488" y="13"/>
                </a:cubicBezTo>
                <a:lnTo>
                  <a:pt x="4488" y="33"/>
                </a:lnTo>
                <a:cubicBezTo>
                  <a:pt x="4488" y="40"/>
                  <a:pt x="4482" y="46"/>
                  <a:pt x="4475" y="46"/>
                </a:cubicBezTo>
                <a:cubicBezTo>
                  <a:pt x="4468" y="46"/>
                  <a:pt x="4462" y="40"/>
                  <a:pt x="4462" y="33"/>
                </a:cubicBezTo>
                <a:close/>
              </a:path>
            </a:pathLst>
          </a:custGeom>
          <a:solidFill>
            <a:srgbClr val="666699"/>
          </a:solidFill>
          <a:ln w="7938" cap="flat">
            <a:solidFill>
              <a:srgbClr val="666699"/>
            </a:solidFill>
            <a:prstDash val="solid"/>
            <a:bevel/>
            <a:headEnd/>
            <a:tailEnd/>
          </a:ln>
        </p:spPr>
        <p:txBody>
          <a:bodyPr/>
          <a:lstStyle/>
          <a:p>
            <a:endParaRPr lang="fr-BE"/>
          </a:p>
        </p:txBody>
      </p:sp>
      <p:sp>
        <p:nvSpPr>
          <p:cNvPr id="22039" name="Freeform 535"/>
          <p:cNvSpPr>
            <a:spLocks/>
          </p:cNvSpPr>
          <p:nvPr/>
        </p:nvSpPr>
        <p:spPr bwMode="auto">
          <a:xfrm>
            <a:off x="6315075" y="4427314"/>
            <a:ext cx="84138" cy="127000"/>
          </a:xfrm>
          <a:custGeom>
            <a:avLst/>
            <a:gdLst>
              <a:gd name="T0" fmla="*/ 2147483646 w 53"/>
              <a:gd name="T1" fmla="*/ 0 h 80"/>
              <a:gd name="T2" fmla="*/ 2147483646 w 53"/>
              <a:gd name="T3" fmla="*/ 2147483646 h 80"/>
              <a:gd name="T4" fmla="*/ 0 w 53"/>
              <a:gd name="T5" fmla="*/ 0 h 80"/>
              <a:gd name="T6" fmla="*/ 2147483646 w 53"/>
              <a:gd name="T7" fmla="*/ 0 h 8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3" h="80">
                <a:moveTo>
                  <a:pt x="53" y="0"/>
                </a:moveTo>
                <a:lnTo>
                  <a:pt x="26" y="80"/>
                </a:lnTo>
                <a:lnTo>
                  <a:pt x="0" y="0"/>
                </a:lnTo>
                <a:lnTo>
                  <a:pt x="53"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040" name="Freeform 536"/>
          <p:cNvSpPr>
            <a:spLocks/>
          </p:cNvSpPr>
          <p:nvPr/>
        </p:nvSpPr>
        <p:spPr bwMode="auto">
          <a:xfrm>
            <a:off x="8693150" y="3944714"/>
            <a:ext cx="84138" cy="127000"/>
          </a:xfrm>
          <a:custGeom>
            <a:avLst/>
            <a:gdLst>
              <a:gd name="T0" fmla="*/ 0 w 53"/>
              <a:gd name="T1" fmla="*/ 2147483646 h 80"/>
              <a:gd name="T2" fmla="*/ 2147483646 w 53"/>
              <a:gd name="T3" fmla="*/ 0 h 80"/>
              <a:gd name="T4" fmla="*/ 2147483646 w 53"/>
              <a:gd name="T5" fmla="*/ 2147483646 h 80"/>
              <a:gd name="T6" fmla="*/ 0 w 53"/>
              <a:gd name="T7" fmla="*/ 2147483646 h 8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3" h="80">
                <a:moveTo>
                  <a:pt x="0" y="80"/>
                </a:moveTo>
                <a:lnTo>
                  <a:pt x="27" y="0"/>
                </a:lnTo>
                <a:lnTo>
                  <a:pt x="53" y="80"/>
                </a:lnTo>
                <a:lnTo>
                  <a:pt x="0" y="8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041" name="Rectangle 537"/>
          <p:cNvSpPr>
            <a:spLocks noChangeArrowheads="1"/>
          </p:cNvSpPr>
          <p:nvPr/>
        </p:nvSpPr>
        <p:spPr bwMode="auto">
          <a:xfrm>
            <a:off x="8177213" y="4586067"/>
            <a:ext cx="438150" cy="3143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42" name="Rectangle 538"/>
          <p:cNvSpPr>
            <a:spLocks noChangeArrowheads="1"/>
          </p:cNvSpPr>
          <p:nvPr/>
        </p:nvSpPr>
        <p:spPr bwMode="auto">
          <a:xfrm>
            <a:off x="8096250" y="4520980"/>
            <a:ext cx="439738" cy="31432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43" name="Rectangle 539"/>
          <p:cNvSpPr>
            <a:spLocks noChangeArrowheads="1"/>
          </p:cNvSpPr>
          <p:nvPr/>
        </p:nvSpPr>
        <p:spPr bwMode="auto">
          <a:xfrm>
            <a:off x="8245475" y="4538439"/>
            <a:ext cx="144270"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PIP</a:t>
            </a:r>
          </a:p>
        </p:txBody>
      </p:sp>
      <p:sp>
        <p:nvSpPr>
          <p:cNvPr id="22044" name="Rectangle 540"/>
          <p:cNvSpPr>
            <a:spLocks noChangeArrowheads="1"/>
          </p:cNvSpPr>
          <p:nvPr/>
        </p:nvSpPr>
        <p:spPr bwMode="auto">
          <a:xfrm>
            <a:off x="8186738" y="4649564"/>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Attribute</a:t>
            </a:r>
          </a:p>
        </p:txBody>
      </p:sp>
      <p:sp>
        <p:nvSpPr>
          <p:cNvPr id="22045" name="Rectangle 541"/>
          <p:cNvSpPr>
            <a:spLocks noChangeArrowheads="1"/>
          </p:cNvSpPr>
          <p:nvPr/>
        </p:nvSpPr>
        <p:spPr bwMode="auto">
          <a:xfrm>
            <a:off x="8186738" y="4735289"/>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Provider</a:t>
            </a:r>
          </a:p>
        </p:txBody>
      </p:sp>
      <p:sp>
        <p:nvSpPr>
          <p:cNvPr id="22046" name="Rectangle 542"/>
          <p:cNvSpPr>
            <a:spLocks noChangeArrowheads="1"/>
          </p:cNvSpPr>
          <p:nvPr/>
        </p:nvSpPr>
        <p:spPr bwMode="auto">
          <a:xfrm>
            <a:off x="8135941" y="5078192"/>
            <a:ext cx="7937" cy="341313"/>
          </a:xfrm>
          <a:prstGeom prst="rect">
            <a:avLst/>
          </a:prstGeom>
          <a:solidFill>
            <a:srgbClr val="03BA5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47" name="Rectangle 543"/>
          <p:cNvSpPr>
            <a:spLocks noChangeArrowheads="1"/>
          </p:cNvSpPr>
          <p:nvPr/>
        </p:nvSpPr>
        <p:spPr bwMode="auto">
          <a:xfrm>
            <a:off x="8143875" y="5078192"/>
            <a:ext cx="7938" cy="341313"/>
          </a:xfrm>
          <a:prstGeom prst="rect">
            <a:avLst/>
          </a:prstGeom>
          <a:solidFill>
            <a:srgbClr val="A7FFD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48" name="Rectangle 544"/>
          <p:cNvSpPr>
            <a:spLocks noChangeArrowheads="1"/>
          </p:cNvSpPr>
          <p:nvPr/>
        </p:nvSpPr>
        <p:spPr bwMode="auto">
          <a:xfrm>
            <a:off x="8151816" y="5078192"/>
            <a:ext cx="9525" cy="341313"/>
          </a:xfrm>
          <a:prstGeom prst="rect">
            <a:avLst/>
          </a:prstGeom>
          <a:solidFill>
            <a:srgbClr val="A3FDC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49" name="Rectangle 545"/>
          <p:cNvSpPr>
            <a:spLocks noChangeArrowheads="1"/>
          </p:cNvSpPr>
          <p:nvPr/>
        </p:nvSpPr>
        <p:spPr bwMode="auto">
          <a:xfrm>
            <a:off x="8161341" y="5078192"/>
            <a:ext cx="7937" cy="341313"/>
          </a:xfrm>
          <a:prstGeom prst="rect">
            <a:avLst/>
          </a:prstGeom>
          <a:solidFill>
            <a:srgbClr val="9FFBC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50" name="Rectangle 546"/>
          <p:cNvSpPr>
            <a:spLocks noChangeArrowheads="1"/>
          </p:cNvSpPr>
          <p:nvPr/>
        </p:nvSpPr>
        <p:spPr bwMode="auto">
          <a:xfrm>
            <a:off x="8169275" y="5078192"/>
            <a:ext cx="7938" cy="341313"/>
          </a:xfrm>
          <a:prstGeom prst="rect">
            <a:avLst/>
          </a:prstGeom>
          <a:solidFill>
            <a:srgbClr val="9BFAC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51" name="Rectangle 547"/>
          <p:cNvSpPr>
            <a:spLocks noChangeArrowheads="1"/>
          </p:cNvSpPr>
          <p:nvPr/>
        </p:nvSpPr>
        <p:spPr bwMode="auto">
          <a:xfrm>
            <a:off x="8177216" y="5078192"/>
            <a:ext cx="9525" cy="341313"/>
          </a:xfrm>
          <a:prstGeom prst="rect">
            <a:avLst/>
          </a:prstGeom>
          <a:solidFill>
            <a:srgbClr val="97F8C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52" name="Rectangle 548"/>
          <p:cNvSpPr>
            <a:spLocks noChangeArrowheads="1"/>
          </p:cNvSpPr>
          <p:nvPr/>
        </p:nvSpPr>
        <p:spPr bwMode="auto">
          <a:xfrm>
            <a:off x="8186741" y="5078192"/>
            <a:ext cx="7937" cy="341313"/>
          </a:xfrm>
          <a:prstGeom prst="rect">
            <a:avLst/>
          </a:prstGeom>
          <a:solidFill>
            <a:srgbClr val="92F6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53" name="Rectangle 549"/>
          <p:cNvSpPr>
            <a:spLocks noChangeArrowheads="1"/>
          </p:cNvSpPr>
          <p:nvPr/>
        </p:nvSpPr>
        <p:spPr bwMode="auto">
          <a:xfrm>
            <a:off x="8194678" y="5078192"/>
            <a:ext cx="9525" cy="341313"/>
          </a:xfrm>
          <a:prstGeom prst="rect">
            <a:avLst/>
          </a:prstGeom>
          <a:solidFill>
            <a:srgbClr val="8EF4C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54" name="Rectangle 550"/>
          <p:cNvSpPr>
            <a:spLocks noChangeArrowheads="1"/>
          </p:cNvSpPr>
          <p:nvPr/>
        </p:nvSpPr>
        <p:spPr bwMode="auto">
          <a:xfrm>
            <a:off x="8204200" y="5078192"/>
            <a:ext cx="7938" cy="341313"/>
          </a:xfrm>
          <a:prstGeom prst="rect">
            <a:avLst/>
          </a:prstGeom>
          <a:solidFill>
            <a:srgbClr val="8AF3B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55" name="Rectangle 551"/>
          <p:cNvSpPr>
            <a:spLocks noChangeArrowheads="1"/>
          </p:cNvSpPr>
          <p:nvPr/>
        </p:nvSpPr>
        <p:spPr bwMode="auto">
          <a:xfrm>
            <a:off x="8212141" y="5078192"/>
            <a:ext cx="7937" cy="341313"/>
          </a:xfrm>
          <a:prstGeom prst="rect">
            <a:avLst/>
          </a:prstGeom>
          <a:solidFill>
            <a:srgbClr val="86F1B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56" name="Rectangle 552"/>
          <p:cNvSpPr>
            <a:spLocks noChangeArrowheads="1"/>
          </p:cNvSpPr>
          <p:nvPr/>
        </p:nvSpPr>
        <p:spPr bwMode="auto">
          <a:xfrm>
            <a:off x="8220078" y="5078192"/>
            <a:ext cx="9525" cy="341313"/>
          </a:xfrm>
          <a:prstGeom prst="rect">
            <a:avLst/>
          </a:prstGeom>
          <a:solidFill>
            <a:srgbClr val="82EFB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57" name="Rectangle 553"/>
          <p:cNvSpPr>
            <a:spLocks noChangeArrowheads="1"/>
          </p:cNvSpPr>
          <p:nvPr/>
        </p:nvSpPr>
        <p:spPr bwMode="auto">
          <a:xfrm>
            <a:off x="8229600" y="5078192"/>
            <a:ext cx="7938" cy="341313"/>
          </a:xfrm>
          <a:prstGeom prst="rect">
            <a:avLst/>
          </a:prstGeom>
          <a:solidFill>
            <a:srgbClr val="7EEEB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58" name="Rectangle 554"/>
          <p:cNvSpPr>
            <a:spLocks noChangeArrowheads="1"/>
          </p:cNvSpPr>
          <p:nvPr/>
        </p:nvSpPr>
        <p:spPr bwMode="auto">
          <a:xfrm>
            <a:off x="8237541" y="5078192"/>
            <a:ext cx="7937" cy="341313"/>
          </a:xfrm>
          <a:prstGeom prst="rect">
            <a:avLst/>
          </a:prstGeom>
          <a:solidFill>
            <a:srgbClr val="7AEC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59" name="Rectangle 555"/>
          <p:cNvSpPr>
            <a:spLocks noChangeArrowheads="1"/>
          </p:cNvSpPr>
          <p:nvPr/>
        </p:nvSpPr>
        <p:spPr bwMode="auto">
          <a:xfrm>
            <a:off x="8245478" y="5078192"/>
            <a:ext cx="9525" cy="341313"/>
          </a:xfrm>
          <a:prstGeom prst="rect">
            <a:avLst/>
          </a:prstGeom>
          <a:solidFill>
            <a:srgbClr val="76EAA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60" name="Rectangle 556"/>
          <p:cNvSpPr>
            <a:spLocks noChangeArrowheads="1"/>
          </p:cNvSpPr>
          <p:nvPr/>
        </p:nvSpPr>
        <p:spPr bwMode="auto">
          <a:xfrm>
            <a:off x="8255000" y="5078192"/>
            <a:ext cx="7938" cy="341313"/>
          </a:xfrm>
          <a:prstGeom prst="rect">
            <a:avLst/>
          </a:prstGeom>
          <a:solidFill>
            <a:srgbClr val="72E8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61" name="Rectangle 557"/>
          <p:cNvSpPr>
            <a:spLocks noChangeArrowheads="1"/>
          </p:cNvSpPr>
          <p:nvPr/>
        </p:nvSpPr>
        <p:spPr bwMode="auto">
          <a:xfrm>
            <a:off x="8262941" y="5078192"/>
            <a:ext cx="9525" cy="341313"/>
          </a:xfrm>
          <a:prstGeom prst="rect">
            <a:avLst/>
          </a:prstGeom>
          <a:solidFill>
            <a:srgbClr val="6EE7A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62" name="Rectangle 558"/>
          <p:cNvSpPr>
            <a:spLocks noChangeArrowheads="1"/>
          </p:cNvSpPr>
          <p:nvPr/>
        </p:nvSpPr>
        <p:spPr bwMode="auto">
          <a:xfrm>
            <a:off x="8272466" y="5078192"/>
            <a:ext cx="7937" cy="341313"/>
          </a:xfrm>
          <a:prstGeom prst="rect">
            <a:avLst/>
          </a:prstGeom>
          <a:solidFill>
            <a:srgbClr val="69E5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63" name="Rectangle 559"/>
          <p:cNvSpPr>
            <a:spLocks noChangeArrowheads="1"/>
          </p:cNvSpPr>
          <p:nvPr/>
        </p:nvSpPr>
        <p:spPr bwMode="auto">
          <a:xfrm>
            <a:off x="8280400" y="5078192"/>
            <a:ext cx="7938" cy="341313"/>
          </a:xfrm>
          <a:prstGeom prst="rect">
            <a:avLst/>
          </a:prstGeom>
          <a:solidFill>
            <a:srgbClr val="65E3A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64" name="Rectangle 560"/>
          <p:cNvSpPr>
            <a:spLocks noChangeArrowheads="1"/>
          </p:cNvSpPr>
          <p:nvPr/>
        </p:nvSpPr>
        <p:spPr bwMode="auto">
          <a:xfrm>
            <a:off x="8288341" y="5078192"/>
            <a:ext cx="9525" cy="341313"/>
          </a:xfrm>
          <a:prstGeom prst="rect">
            <a:avLst/>
          </a:prstGeom>
          <a:solidFill>
            <a:srgbClr val="61E1A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65" name="Rectangle 561"/>
          <p:cNvSpPr>
            <a:spLocks noChangeArrowheads="1"/>
          </p:cNvSpPr>
          <p:nvPr/>
        </p:nvSpPr>
        <p:spPr bwMode="auto">
          <a:xfrm>
            <a:off x="8297866" y="5078192"/>
            <a:ext cx="7937" cy="341313"/>
          </a:xfrm>
          <a:prstGeom prst="rect">
            <a:avLst/>
          </a:prstGeom>
          <a:solidFill>
            <a:srgbClr val="5DDF9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66" name="Rectangle 562"/>
          <p:cNvSpPr>
            <a:spLocks noChangeArrowheads="1"/>
          </p:cNvSpPr>
          <p:nvPr/>
        </p:nvSpPr>
        <p:spPr bwMode="auto">
          <a:xfrm>
            <a:off x="8305800" y="5078192"/>
            <a:ext cx="7938" cy="341313"/>
          </a:xfrm>
          <a:prstGeom prst="rect">
            <a:avLst/>
          </a:prstGeom>
          <a:solidFill>
            <a:srgbClr val="59DE9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67" name="Rectangle 563"/>
          <p:cNvSpPr>
            <a:spLocks noChangeArrowheads="1"/>
          </p:cNvSpPr>
          <p:nvPr/>
        </p:nvSpPr>
        <p:spPr bwMode="auto">
          <a:xfrm>
            <a:off x="8313741" y="5078192"/>
            <a:ext cx="9525" cy="341313"/>
          </a:xfrm>
          <a:prstGeom prst="rect">
            <a:avLst/>
          </a:prstGeom>
          <a:solidFill>
            <a:srgbClr val="55DC9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68" name="Rectangle 564"/>
          <p:cNvSpPr>
            <a:spLocks noChangeArrowheads="1"/>
          </p:cNvSpPr>
          <p:nvPr/>
        </p:nvSpPr>
        <p:spPr bwMode="auto">
          <a:xfrm>
            <a:off x="8323266" y="5078192"/>
            <a:ext cx="7937" cy="341313"/>
          </a:xfrm>
          <a:prstGeom prst="rect">
            <a:avLst/>
          </a:prstGeom>
          <a:solidFill>
            <a:srgbClr val="51DB9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69" name="Rectangle 565"/>
          <p:cNvSpPr>
            <a:spLocks noChangeArrowheads="1"/>
          </p:cNvSpPr>
          <p:nvPr/>
        </p:nvSpPr>
        <p:spPr bwMode="auto">
          <a:xfrm>
            <a:off x="8331203" y="5078192"/>
            <a:ext cx="9525" cy="341313"/>
          </a:xfrm>
          <a:prstGeom prst="rect">
            <a:avLst/>
          </a:prstGeom>
          <a:solidFill>
            <a:srgbClr val="4DD99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70" name="Rectangle 566"/>
          <p:cNvSpPr>
            <a:spLocks noChangeArrowheads="1"/>
          </p:cNvSpPr>
          <p:nvPr/>
        </p:nvSpPr>
        <p:spPr bwMode="auto">
          <a:xfrm>
            <a:off x="8340725" y="5078192"/>
            <a:ext cx="7938" cy="341313"/>
          </a:xfrm>
          <a:prstGeom prst="rect">
            <a:avLst/>
          </a:prstGeom>
          <a:solidFill>
            <a:srgbClr val="49D78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71" name="Rectangle 567"/>
          <p:cNvSpPr>
            <a:spLocks noChangeArrowheads="1"/>
          </p:cNvSpPr>
          <p:nvPr/>
        </p:nvSpPr>
        <p:spPr bwMode="auto">
          <a:xfrm>
            <a:off x="8348666" y="5078192"/>
            <a:ext cx="7937" cy="341313"/>
          </a:xfrm>
          <a:prstGeom prst="rect">
            <a:avLst/>
          </a:prstGeom>
          <a:solidFill>
            <a:srgbClr val="45D6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72" name="Rectangle 568"/>
          <p:cNvSpPr>
            <a:spLocks noChangeArrowheads="1"/>
          </p:cNvSpPr>
          <p:nvPr/>
        </p:nvSpPr>
        <p:spPr bwMode="auto">
          <a:xfrm>
            <a:off x="8356603" y="5078192"/>
            <a:ext cx="9525" cy="341313"/>
          </a:xfrm>
          <a:prstGeom prst="rect">
            <a:avLst/>
          </a:prstGeom>
          <a:solidFill>
            <a:srgbClr val="40D48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73" name="Rectangle 569"/>
          <p:cNvSpPr>
            <a:spLocks noChangeArrowheads="1"/>
          </p:cNvSpPr>
          <p:nvPr/>
        </p:nvSpPr>
        <p:spPr bwMode="auto">
          <a:xfrm>
            <a:off x="8366125" y="5078192"/>
            <a:ext cx="7938" cy="341313"/>
          </a:xfrm>
          <a:prstGeom prst="rect">
            <a:avLst/>
          </a:prstGeom>
          <a:solidFill>
            <a:srgbClr val="3CD28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74" name="Rectangle 570"/>
          <p:cNvSpPr>
            <a:spLocks noChangeArrowheads="1"/>
          </p:cNvSpPr>
          <p:nvPr/>
        </p:nvSpPr>
        <p:spPr bwMode="auto">
          <a:xfrm>
            <a:off x="8374066" y="5078192"/>
            <a:ext cx="7937" cy="341313"/>
          </a:xfrm>
          <a:prstGeom prst="rect">
            <a:avLst/>
          </a:prstGeom>
          <a:solidFill>
            <a:srgbClr val="38D08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75" name="Rectangle 571"/>
          <p:cNvSpPr>
            <a:spLocks noChangeArrowheads="1"/>
          </p:cNvSpPr>
          <p:nvPr/>
        </p:nvSpPr>
        <p:spPr bwMode="auto">
          <a:xfrm>
            <a:off x="8382003" y="5078192"/>
            <a:ext cx="9525" cy="341313"/>
          </a:xfrm>
          <a:prstGeom prst="rect">
            <a:avLst/>
          </a:prstGeom>
          <a:solidFill>
            <a:srgbClr val="34CF8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76" name="Rectangle 572"/>
          <p:cNvSpPr>
            <a:spLocks noChangeArrowheads="1"/>
          </p:cNvSpPr>
          <p:nvPr/>
        </p:nvSpPr>
        <p:spPr bwMode="auto">
          <a:xfrm>
            <a:off x="8391525" y="5078192"/>
            <a:ext cx="7938" cy="341313"/>
          </a:xfrm>
          <a:prstGeom prst="rect">
            <a:avLst/>
          </a:prstGeom>
          <a:solidFill>
            <a:srgbClr val="30CD7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77" name="Rectangle 573"/>
          <p:cNvSpPr>
            <a:spLocks noChangeArrowheads="1"/>
          </p:cNvSpPr>
          <p:nvPr/>
        </p:nvSpPr>
        <p:spPr bwMode="auto">
          <a:xfrm>
            <a:off x="8399466" y="5078192"/>
            <a:ext cx="7937" cy="341313"/>
          </a:xfrm>
          <a:prstGeom prst="rect">
            <a:avLst/>
          </a:prstGeom>
          <a:solidFill>
            <a:srgbClr val="2CCC7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78" name="Rectangle 574"/>
          <p:cNvSpPr>
            <a:spLocks noChangeArrowheads="1"/>
          </p:cNvSpPr>
          <p:nvPr/>
        </p:nvSpPr>
        <p:spPr bwMode="auto">
          <a:xfrm>
            <a:off x="8407403" y="5078192"/>
            <a:ext cx="9525" cy="341313"/>
          </a:xfrm>
          <a:prstGeom prst="rect">
            <a:avLst/>
          </a:prstGeom>
          <a:solidFill>
            <a:srgbClr val="28CA7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79" name="Rectangle 575"/>
          <p:cNvSpPr>
            <a:spLocks noChangeArrowheads="1"/>
          </p:cNvSpPr>
          <p:nvPr/>
        </p:nvSpPr>
        <p:spPr bwMode="auto">
          <a:xfrm>
            <a:off x="8416925" y="5078192"/>
            <a:ext cx="7938" cy="341313"/>
          </a:xfrm>
          <a:prstGeom prst="rect">
            <a:avLst/>
          </a:prstGeom>
          <a:solidFill>
            <a:srgbClr val="24C87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80" name="Rectangle 576"/>
          <p:cNvSpPr>
            <a:spLocks noChangeArrowheads="1"/>
          </p:cNvSpPr>
          <p:nvPr/>
        </p:nvSpPr>
        <p:spPr bwMode="auto">
          <a:xfrm>
            <a:off x="8424866" y="5078192"/>
            <a:ext cx="9525" cy="341313"/>
          </a:xfrm>
          <a:prstGeom prst="rect">
            <a:avLst/>
          </a:prstGeom>
          <a:solidFill>
            <a:srgbClr val="20C67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81" name="Rectangle 577"/>
          <p:cNvSpPr>
            <a:spLocks noChangeArrowheads="1"/>
          </p:cNvSpPr>
          <p:nvPr/>
        </p:nvSpPr>
        <p:spPr bwMode="auto">
          <a:xfrm>
            <a:off x="8434391" y="5078192"/>
            <a:ext cx="7937" cy="341313"/>
          </a:xfrm>
          <a:prstGeom prst="rect">
            <a:avLst/>
          </a:prstGeom>
          <a:solidFill>
            <a:srgbClr val="1BC46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82" name="Rectangle 578"/>
          <p:cNvSpPr>
            <a:spLocks noChangeArrowheads="1"/>
          </p:cNvSpPr>
          <p:nvPr/>
        </p:nvSpPr>
        <p:spPr bwMode="auto">
          <a:xfrm>
            <a:off x="8442325" y="5078192"/>
            <a:ext cx="7938" cy="341313"/>
          </a:xfrm>
          <a:prstGeom prst="rect">
            <a:avLst/>
          </a:prstGeom>
          <a:solidFill>
            <a:srgbClr val="17C36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83" name="Rectangle 579"/>
          <p:cNvSpPr>
            <a:spLocks noChangeArrowheads="1"/>
          </p:cNvSpPr>
          <p:nvPr/>
        </p:nvSpPr>
        <p:spPr bwMode="auto">
          <a:xfrm>
            <a:off x="8450266" y="5078192"/>
            <a:ext cx="9525" cy="341313"/>
          </a:xfrm>
          <a:prstGeom prst="rect">
            <a:avLst/>
          </a:prstGeom>
          <a:solidFill>
            <a:srgbClr val="13C16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84" name="Rectangle 580"/>
          <p:cNvSpPr>
            <a:spLocks noChangeArrowheads="1"/>
          </p:cNvSpPr>
          <p:nvPr/>
        </p:nvSpPr>
        <p:spPr bwMode="auto">
          <a:xfrm>
            <a:off x="8459791" y="5078192"/>
            <a:ext cx="7937" cy="341313"/>
          </a:xfrm>
          <a:prstGeom prst="rect">
            <a:avLst/>
          </a:prstGeom>
          <a:solidFill>
            <a:srgbClr val="0FBF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85" name="Rectangle 581"/>
          <p:cNvSpPr>
            <a:spLocks noChangeArrowheads="1"/>
          </p:cNvSpPr>
          <p:nvPr/>
        </p:nvSpPr>
        <p:spPr bwMode="auto">
          <a:xfrm>
            <a:off x="8467725" y="5078192"/>
            <a:ext cx="7938" cy="341313"/>
          </a:xfrm>
          <a:prstGeom prst="rect">
            <a:avLst/>
          </a:prstGeom>
          <a:solidFill>
            <a:srgbClr val="0BBD6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86" name="Rectangle 582"/>
          <p:cNvSpPr>
            <a:spLocks noChangeArrowheads="1"/>
          </p:cNvSpPr>
          <p:nvPr/>
        </p:nvSpPr>
        <p:spPr bwMode="auto">
          <a:xfrm>
            <a:off x="8475666" y="5078192"/>
            <a:ext cx="9525" cy="341313"/>
          </a:xfrm>
          <a:prstGeom prst="rect">
            <a:avLst/>
          </a:prstGeom>
          <a:solidFill>
            <a:srgbClr val="07BC6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87" name="Oval 583"/>
          <p:cNvSpPr>
            <a:spLocks noChangeArrowheads="1"/>
          </p:cNvSpPr>
          <p:nvPr/>
        </p:nvSpPr>
        <p:spPr bwMode="auto">
          <a:xfrm>
            <a:off x="8150225" y="5046439"/>
            <a:ext cx="331788" cy="88900"/>
          </a:xfrm>
          <a:prstGeom prst="ellipse">
            <a:avLst/>
          </a:prstGeom>
          <a:solidFill>
            <a:srgbClr val="A8FFD3"/>
          </a:solidFill>
          <a:ln w="0">
            <a:solidFill>
              <a:srgbClr val="000000"/>
            </a:solidFill>
            <a:round/>
            <a:headEnd/>
            <a:tailEnd/>
          </a:ln>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88" name="Rectangle 584"/>
          <p:cNvSpPr>
            <a:spLocks noChangeArrowheads="1"/>
          </p:cNvSpPr>
          <p:nvPr/>
        </p:nvSpPr>
        <p:spPr bwMode="auto">
          <a:xfrm>
            <a:off x="8272463" y="5171852"/>
            <a:ext cx="889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DB</a:t>
            </a:r>
          </a:p>
        </p:txBody>
      </p:sp>
      <p:sp>
        <p:nvSpPr>
          <p:cNvPr id="22089" name="Rectangle 585"/>
          <p:cNvSpPr>
            <a:spLocks noChangeArrowheads="1"/>
          </p:cNvSpPr>
          <p:nvPr/>
        </p:nvSpPr>
        <p:spPr bwMode="auto">
          <a:xfrm>
            <a:off x="8211900" y="5181377"/>
            <a:ext cx="21320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algn="ctr" eaLnBrk="1" hangingPunct="1">
              <a:spcBef>
                <a:spcPct val="0"/>
              </a:spcBef>
              <a:buFontTx/>
              <a:buNone/>
            </a:pPr>
            <a:r>
              <a:rPr lang="en-GB" sz="500">
                <a:solidFill>
                  <a:srgbClr val="FFFFFF"/>
                </a:solidFill>
                <a:sym typeface="Arial" panose="020B0604020202020204" pitchFamily="34" charset="0"/>
              </a:rPr>
              <a:t>Judicial</a:t>
            </a:r>
          </a:p>
          <a:p>
            <a:pPr algn="ctr" eaLnBrk="1" hangingPunct="1">
              <a:spcBef>
                <a:spcPct val="0"/>
              </a:spcBef>
              <a:buFontTx/>
              <a:buNone/>
            </a:pPr>
            <a:r>
              <a:rPr lang="en-GB" sz="500">
                <a:solidFill>
                  <a:srgbClr val="FFFFFF"/>
                </a:solidFill>
                <a:sym typeface="Arial" panose="020B0604020202020204" pitchFamily="34" charset="0"/>
              </a:rPr>
              <a:t>exut-</a:t>
            </a:r>
          </a:p>
          <a:p>
            <a:pPr algn="ctr" eaLnBrk="1" hangingPunct="1">
              <a:spcBef>
                <a:spcPct val="0"/>
              </a:spcBef>
              <a:buFontTx/>
              <a:buNone/>
            </a:pPr>
            <a:r>
              <a:rPr lang="en-GB" sz="500">
                <a:solidFill>
                  <a:srgbClr val="FFFFFF"/>
                </a:solidFill>
                <a:sym typeface="Arial" panose="020B0604020202020204" pitchFamily="34" charset="0"/>
              </a:rPr>
              <a:t>ers</a:t>
            </a:r>
          </a:p>
        </p:txBody>
      </p:sp>
      <p:sp>
        <p:nvSpPr>
          <p:cNvPr id="22090" name="Line 586"/>
          <p:cNvSpPr>
            <a:spLocks noChangeShapeType="1"/>
          </p:cNvSpPr>
          <p:nvPr/>
        </p:nvSpPr>
        <p:spPr bwMode="auto">
          <a:xfrm flipV="1">
            <a:off x="8315325" y="4936905"/>
            <a:ext cx="1588" cy="109537"/>
          </a:xfrm>
          <a:prstGeom prst="line">
            <a:avLst/>
          </a:prstGeom>
          <a:noFill/>
          <a:ln w="7938" cap="rnd">
            <a:solidFill>
              <a:srgbClr val="666699"/>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2091" name="Freeform 587"/>
          <p:cNvSpPr>
            <a:spLocks/>
          </p:cNvSpPr>
          <p:nvPr/>
        </p:nvSpPr>
        <p:spPr bwMode="auto">
          <a:xfrm>
            <a:off x="8278813" y="4835305"/>
            <a:ext cx="74612" cy="111125"/>
          </a:xfrm>
          <a:custGeom>
            <a:avLst/>
            <a:gdLst>
              <a:gd name="T0" fmla="*/ 0 w 47"/>
              <a:gd name="T1" fmla="*/ 2147483646 h 70"/>
              <a:gd name="T2" fmla="*/ 2147483646 w 47"/>
              <a:gd name="T3" fmla="*/ 0 h 70"/>
              <a:gd name="T4" fmla="*/ 2147483646 w 47"/>
              <a:gd name="T5" fmla="*/ 2147483646 h 70"/>
              <a:gd name="T6" fmla="*/ 0 w 47"/>
              <a:gd name="T7" fmla="*/ 2147483646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70">
                <a:moveTo>
                  <a:pt x="0" y="70"/>
                </a:moveTo>
                <a:lnTo>
                  <a:pt x="23" y="0"/>
                </a:lnTo>
                <a:lnTo>
                  <a:pt x="47"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092" name="Freeform 588"/>
          <p:cNvSpPr>
            <a:spLocks/>
          </p:cNvSpPr>
          <p:nvPr/>
        </p:nvSpPr>
        <p:spPr bwMode="auto">
          <a:xfrm>
            <a:off x="8315325" y="4046317"/>
            <a:ext cx="579438" cy="373063"/>
          </a:xfrm>
          <a:custGeom>
            <a:avLst/>
            <a:gdLst>
              <a:gd name="T0" fmla="*/ 2147483646 w 365"/>
              <a:gd name="T1" fmla="*/ 0 h 235"/>
              <a:gd name="T2" fmla="*/ 2147483646 w 365"/>
              <a:gd name="T3" fmla="*/ 2147483646 h 235"/>
              <a:gd name="T4" fmla="*/ 0 w 365"/>
              <a:gd name="T5" fmla="*/ 2147483646 h 235"/>
              <a:gd name="T6" fmla="*/ 0 w 365"/>
              <a:gd name="T7" fmla="*/ 2147483646 h 23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5" h="235">
                <a:moveTo>
                  <a:pt x="365" y="0"/>
                </a:moveTo>
                <a:lnTo>
                  <a:pt x="365" y="181"/>
                </a:lnTo>
                <a:lnTo>
                  <a:pt x="0" y="181"/>
                </a:lnTo>
                <a:lnTo>
                  <a:pt x="0" y="235"/>
                </a:lnTo>
              </a:path>
            </a:pathLst>
          </a:custGeom>
          <a:noFill/>
          <a:ln w="7938" cap="rnd">
            <a:solidFill>
              <a:srgbClr val="66669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2093" name="Freeform 589"/>
          <p:cNvSpPr>
            <a:spLocks/>
          </p:cNvSpPr>
          <p:nvPr/>
        </p:nvSpPr>
        <p:spPr bwMode="auto">
          <a:xfrm>
            <a:off x="8858253" y="3944717"/>
            <a:ext cx="74613" cy="111125"/>
          </a:xfrm>
          <a:custGeom>
            <a:avLst/>
            <a:gdLst>
              <a:gd name="T0" fmla="*/ 0 w 47"/>
              <a:gd name="T1" fmla="*/ 2147483646 h 70"/>
              <a:gd name="T2" fmla="*/ 2147483646 w 47"/>
              <a:gd name="T3" fmla="*/ 0 h 70"/>
              <a:gd name="T4" fmla="*/ 2147483646 w 47"/>
              <a:gd name="T5" fmla="*/ 2147483646 h 70"/>
              <a:gd name="T6" fmla="*/ 0 w 47"/>
              <a:gd name="T7" fmla="*/ 2147483646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70">
                <a:moveTo>
                  <a:pt x="0" y="70"/>
                </a:moveTo>
                <a:lnTo>
                  <a:pt x="23" y="0"/>
                </a:lnTo>
                <a:lnTo>
                  <a:pt x="47"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094" name="Freeform 590"/>
          <p:cNvSpPr>
            <a:spLocks/>
          </p:cNvSpPr>
          <p:nvPr/>
        </p:nvSpPr>
        <p:spPr bwMode="auto">
          <a:xfrm>
            <a:off x="8278813" y="4411439"/>
            <a:ext cx="74612" cy="109538"/>
          </a:xfrm>
          <a:custGeom>
            <a:avLst/>
            <a:gdLst>
              <a:gd name="T0" fmla="*/ 2147483646 w 47"/>
              <a:gd name="T1" fmla="*/ 0 h 69"/>
              <a:gd name="T2" fmla="*/ 2147483646 w 47"/>
              <a:gd name="T3" fmla="*/ 2147483646 h 69"/>
              <a:gd name="T4" fmla="*/ 0 w 47"/>
              <a:gd name="T5" fmla="*/ 0 h 69"/>
              <a:gd name="T6" fmla="*/ 2147483646 w 47"/>
              <a:gd name="T7" fmla="*/ 0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69">
                <a:moveTo>
                  <a:pt x="47" y="0"/>
                </a:moveTo>
                <a:lnTo>
                  <a:pt x="23" y="69"/>
                </a:lnTo>
                <a:lnTo>
                  <a:pt x="0" y="0"/>
                </a:lnTo>
                <a:lnTo>
                  <a:pt x="47"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095" name="Rectangle 591"/>
          <p:cNvSpPr>
            <a:spLocks noChangeArrowheads="1"/>
          </p:cNvSpPr>
          <p:nvPr/>
        </p:nvSpPr>
        <p:spPr bwMode="auto">
          <a:xfrm>
            <a:off x="4838700" y="4619405"/>
            <a:ext cx="438150" cy="3143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96" name="Rectangle 592"/>
          <p:cNvSpPr>
            <a:spLocks noChangeArrowheads="1"/>
          </p:cNvSpPr>
          <p:nvPr/>
        </p:nvSpPr>
        <p:spPr bwMode="auto">
          <a:xfrm>
            <a:off x="4773616" y="4554317"/>
            <a:ext cx="439737" cy="31432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097" name="Rectangle 593"/>
          <p:cNvSpPr>
            <a:spLocks noChangeArrowheads="1"/>
          </p:cNvSpPr>
          <p:nvPr/>
        </p:nvSpPr>
        <p:spPr bwMode="auto">
          <a:xfrm>
            <a:off x="4919663" y="4571777"/>
            <a:ext cx="144270"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PIP</a:t>
            </a:r>
          </a:p>
        </p:txBody>
      </p:sp>
      <p:sp>
        <p:nvSpPr>
          <p:cNvPr id="22098" name="Rectangle 594"/>
          <p:cNvSpPr>
            <a:spLocks noChangeArrowheads="1"/>
          </p:cNvSpPr>
          <p:nvPr/>
        </p:nvSpPr>
        <p:spPr bwMode="auto">
          <a:xfrm>
            <a:off x="4868863" y="4682902"/>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Attribute</a:t>
            </a:r>
          </a:p>
        </p:txBody>
      </p:sp>
      <p:sp>
        <p:nvSpPr>
          <p:cNvPr id="22099" name="Rectangle 595"/>
          <p:cNvSpPr>
            <a:spLocks noChangeArrowheads="1"/>
          </p:cNvSpPr>
          <p:nvPr/>
        </p:nvSpPr>
        <p:spPr bwMode="auto">
          <a:xfrm>
            <a:off x="4868863" y="4768627"/>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Provider</a:t>
            </a:r>
          </a:p>
        </p:txBody>
      </p:sp>
      <p:sp>
        <p:nvSpPr>
          <p:cNvPr id="22100" name="Rectangle 596"/>
          <p:cNvSpPr>
            <a:spLocks noChangeArrowheads="1"/>
          </p:cNvSpPr>
          <p:nvPr/>
        </p:nvSpPr>
        <p:spPr bwMode="auto">
          <a:xfrm>
            <a:off x="4818066" y="5111527"/>
            <a:ext cx="7937" cy="342900"/>
          </a:xfrm>
          <a:prstGeom prst="rect">
            <a:avLst/>
          </a:prstGeom>
          <a:solidFill>
            <a:srgbClr val="01B95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01" name="Rectangle 597"/>
          <p:cNvSpPr>
            <a:spLocks noChangeArrowheads="1"/>
          </p:cNvSpPr>
          <p:nvPr/>
        </p:nvSpPr>
        <p:spPr bwMode="auto">
          <a:xfrm>
            <a:off x="4826000" y="5111527"/>
            <a:ext cx="7938" cy="342900"/>
          </a:xfrm>
          <a:prstGeom prst="rect">
            <a:avLst/>
          </a:prstGeom>
          <a:solidFill>
            <a:srgbClr val="A5FE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02" name="Rectangle 598"/>
          <p:cNvSpPr>
            <a:spLocks noChangeArrowheads="1"/>
          </p:cNvSpPr>
          <p:nvPr/>
        </p:nvSpPr>
        <p:spPr bwMode="auto">
          <a:xfrm>
            <a:off x="4833941" y="5111527"/>
            <a:ext cx="9525" cy="342900"/>
          </a:xfrm>
          <a:prstGeom prst="rect">
            <a:avLst/>
          </a:prstGeom>
          <a:solidFill>
            <a:srgbClr val="A1FCC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03" name="Rectangle 599"/>
          <p:cNvSpPr>
            <a:spLocks noChangeArrowheads="1"/>
          </p:cNvSpPr>
          <p:nvPr/>
        </p:nvSpPr>
        <p:spPr bwMode="auto">
          <a:xfrm>
            <a:off x="4843466" y="5111527"/>
            <a:ext cx="7937" cy="342900"/>
          </a:xfrm>
          <a:prstGeom prst="rect">
            <a:avLst/>
          </a:prstGeom>
          <a:solidFill>
            <a:srgbClr val="9DFAC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04" name="Rectangle 600"/>
          <p:cNvSpPr>
            <a:spLocks noChangeArrowheads="1"/>
          </p:cNvSpPr>
          <p:nvPr/>
        </p:nvSpPr>
        <p:spPr bwMode="auto">
          <a:xfrm>
            <a:off x="4851400" y="5111527"/>
            <a:ext cx="7938" cy="342900"/>
          </a:xfrm>
          <a:prstGeom prst="rect">
            <a:avLst/>
          </a:prstGeom>
          <a:solidFill>
            <a:srgbClr val="98F8C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05" name="Rectangle 601"/>
          <p:cNvSpPr>
            <a:spLocks noChangeArrowheads="1"/>
          </p:cNvSpPr>
          <p:nvPr/>
        </p:nvSpPr>
        <p:spPr bwMode="auto">
          <a:xfrm>
            <a:off x="4859341" y="5111527"/>
            <a:ext cx="9525" cy="342900"/>
          </a:xfrm>
          <a:prstGeom prst="rect">
            <a:avLst/>
          </a:prstGeom>
          <a:solidFill>
            <a:srgbClr val="94F6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06" name="Rectangle 602"/>
          <p:cNvSpPr>
            <a:spLocks noChangeArrowheads="1"/>
          </p:cNvSpPr>
          <p:nvPr/>
        </p:nvSpPr>
        <p:spPr bwMode="auto">
          <a:xfrm>
            <a:off x="4868866" y="5111527"/>
            <a:ext cx="7937" cy="342900"/>
          </a:xfrm>
          <a:prstGeom prst="rect">
            <a:avLst/>
          </a:prstGeom>
          <a:solidFill>
            <a:srgbClr val="90F5C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07" name="Rectangle 603"/>
          <p:cNvSpPr>
            <a:spLocks noChangeArrowheads="1"/>
          </p:cNvSpPr>
          <p:nvPr/>
        </p:nvSpPr>
        <p:spPr bwMode="auto">
          <a:xfrm>
            <a:off x="4876803" y="5111527"/>
            <a:ext cx="9525" cy="342900"/>
          </a:xfrm>
          <a:prstGeom prst="rect">
            <a:avLst/>
          </a:prstGeom>
          <a:solidFill>
            <a:srgbClr val="8CF3B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08" name="Rectangle 604"/>
          <p:cNvSpPr>
            <a:spLocks noChangeArrowheads="1"/>
          </p:cNvSpPr>
          <p:nvPr/>
        </p:nvSpPr>
        <p:spPr bwMode="auto">
          <a:xfrm>
            <a:off x="4886325" y="5111527"/>
            <a:ext cx="7938" cy="342900"/>
          </a:xfrm>
          <a:prstGeom prst="rect">
            <a:avLst/>
          </a:prstGeom>
          <a:solidFill>
            <a:srgbClr val="88F2B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09" name="Rectangle 605"/>
          <p:cNvSpPr>
            <a:spLocks noChangeArrowheads="1"/>
          </p:cNvSpPr>
          <p:nvPr/>
        </p:nvSpPr>
        <p:spPr bwMode="auto">
          <a:xfrm>
            <a:off x="4894266" y="5111527"/>
            <a:ext cx="7937" cy="342900"/>
          </a:xfrm>
          <a:prstGeom prst="rect">
            <a:avLst/>
          </a:prstGeom>
          <a:solidFill>
            <a:srgbClr val="84F0B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10" name="Rectangle 606"/>
          <p:cNvSpPr>
            <a:spLocks noChangeArrowheads="1"/>
          </p:cNvSpPr>
          <p:nvPr/>
        </p:nvSpPr>
        <p:spPr bwMode="auto">
          <a:xfrm>
            <a:off x="4902203" y="5111527"/>
            <a:ext cx="9525" cy="342900"/>
          </a:xfrm>
          <a:prstGeom prst="rect">
            <a:avLst/>
          </a:prstGeom>
          <a:solidFill>
            <a:srgbClr val="80EFB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11" name="Rectangle 607"/>
          <p:cNvSpPr>
            <a:spLocks noChangeArrowheads="1"/>
          </p:cNvSpPr>
          <p:nvPr/>
        </p:nvSpPr>
        <p:spPr bwMode="auto">
          <a:xfrm>
            <a:off x="4911725" y="5111527"/>
            <a:ext cx="7938" cy="342900"/>
          </a:xfrm>
          <a:prstGeom prst="rect">
            <a:avLst/>
          </a:prstGeom>
          <a:solidFill>
            <a:srgbClr val="7CED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12" name="Rectangle 608"/>
          <p:cNvSpPr>
            <a:spLocks noChangeArrowheads="1"/>
          </p:cNvSpPr>
          <p:nvPr/>
        </p:nvSpPr>
        <p:spPr bwMode="auto">
          <a:xfrm>
            <a:off x="4919666" y="5111527"/>
            <a:ext cx="7937" cy="342900"/>
          </a:xfrm>
          <a:prstGeom prst="rect">
            <a:avLst/>
          </a:prstGeom>
          <a:solidFill>
            <a:srgbClr val="78EBB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13" name="Rectangle 609"/>
          <p:cNvSpPr>
            <a:spLocks noChangeArrowheads="1"/>
          </p:cNvSpPr>
          <p:nvPr/>
        </p:nvSpPr>
        <p:spPr bwMode="auto">
          <a:xfrm>
            <a:off x="4927603" y="5111527"/>
            <a:ext cx="9525" cy="342900"/>
          </a:xfrm>
          <a:prstGeom prst="rect">
            <a:avLst/>
          </a:prstGeom>
          <a:solidFill>
            <a:srgbClr val="74E9A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14" name="Rectangle 610"/>
          <p:cNvSpPr>
            <a:spLocks noChangeArrowheads="1"/>
          </p:cNvSpPr>
          <p:nvPr/>
        </p:nvSpPr>
        <p:spPr bwMode="auto">
          <a:xfrm>
            <a:off x="4937125" y="5111527"/>
            <a:ext cx="7938" cy="342900"/>
          </a:xfrm>
          <a:prstGeom prst="rect">
            <a:avLst/>
          </a:prstGeom>
          <a:solidFill>
            <a:srgbClr val="6FE7A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15" name="Rectangle 611"/>
          <p:cNvSpPr>
            <a:spLocks noChangeArrowheads="1"/>
          </p:cNvSpPr>
          <p:nvPr/>
        </p:nvSpPr>
        <p:spPr bwMode="auto">
          <a:xfrm>
            <a:off x="4945066" y="5111527"/>
            <a:ext cx="9525" cy="342900"/>
          </a:xfrm>
          <a:prstGeom prst="rect">
            <a:avLst/>
          </a:prstGeom>
          <a:solidFill>
            <a:srgbClr val="6BE6A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16" name="Rectangle 612"/>
          <p:cNvSpPr>
            <a:spLocks noChangeArrowheads="1"/>
          </p:cNvSpPr>
          <p:nvPr/>
        </p:nvSpPr>
        <p:spPr bwMode="auto">
          <a:xfrm>
            <a:off x="4954591" y="5111527"/>
            <a:ext cx="7937" cy="342900"/>
          </a:xfrm>
          <a:prstGeom prst="rect">
            <a:avLst/>
          </a:prstGeom>
          <a:solidFill>
            <a:srgbClr val="67E4A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17" name="Rectangle 613"/>
          <p:cNvSpPr>
            <a:spLocks noChangeArrowheads="1"/>
          </p:cNvSpPr>
          <p:nvPr/>
        </p:nvSpPr>
        <p:spPr bwMode="auto">
          <a:xfrm>
            <a:off x="4962525" y="5111527"/>
            <a:ext cx="7938" cy="342900"/>
          </a:xfrm>
          <a:prstGeom prst="rect">
            <a:avLst/>
          </a:prstGeom>
          <a:solidFill>
            <a:srgbClr val="63E2A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18" name="Rectangle 614"/>
          <p:cNvSpPr>
            <a:spLocks noChangeArrowheads="1"/>
          </p:cNvSpPr>
          <p:nvPr/>
        </p:nvSpPr>
        <p:spPr bwMode="auto">
          <a:xfrm>
            <a:off x="4970466" y="5111527"/>
            <a:ext cx="9525" cy="342900"/>
          </a:xfrm>
          <a:prstGeom prst="rect">
            <a:avLst/>
          </a:prstGeom>
          <a:solidFill>
            <a:srgbClr val="5FE09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19" name="Rectangle 615"/>
          <p:cNvSpPr>
            <a:spLocks noChangeArrowheads="1"/>
          </p:cNvSpPr>
          <p:nvPr/>
        </p:nvSpPr>
        <p:spPr bwMode="auto">
          <a:xfrm>
            <a:off x="4979991" y="5111527"/>
            <a:ext cx="7937" cy="342900"/>
          </a:xfrm>
          <a:prstGeom prst="rect">
            <a:avLst/>
          </a:prstGeom>
          <a:solidFill>
            <a:srgbClr val="5BDE9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20" name="Rectangle 616"/>
          <p:cNvSpPr>
            <a:spLocks noChangeArrowheads="1"/>
          </p:cNvSpPr>
          <p:nvPr/>
        </p:nvSpPr>
        <p:spPr bwMode="auto">
          <a:xfrm>
            <a:off x="4987925" y="5111527"/>
            <a:ext cx="7938" cy="342900"/>
          </a:xfrm>
          <a:prstGeom prst="rect">
            <a:avLst/>
          </a:prstGeom>
          <a:solidFill>
            <a:srgbClr val="57DD9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21" name="Rectangle 617"/>
          <p:cNvSpPr>
            <a:spLocks noChangeArrowheads="1"/>
          </p:cNvSpPr>
          <p:nvPr/>
        </p:nvSpPr>
        <p:spPr bwMode="auto">
          <a:xfrm>
            <a:off x="4995866" y="5111527"/>
            <a:ext cx="9525" cy="342900"/>
          </a:xfrm>
          <a:prstGeom prst="rect">
            <a:avLst/>
          </a:prstGeom>
          <a:solidFill>
            <a:srgbClr val="52DB9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22" name="Rectangle 618"/>
          <p:cNvSpPr>
            <a:spLocks noChangeArrowheads="1"/>
          </p:cNvSpPr>
          <p:nvPr/>
        </p:nvSpPr>
        <p:spPr bwMode="auto">
          <a:xfrm>
            <a:off x="5005391" y="5111527"/>
            <a:ext cx="7937" cy="342900"/>
          </a:xfrm>
          <a:prstGeom prst="rect">
            <a:avLst/>
          </a:prstGeom>
          <a:solidFill>
            <a:srgbClr val="4EDA9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23" name="Rectangle 619"/>
          <p:cNvSpPr>
            <a:spLocks noChangeArrowheads="1"/>
          </p:cNvSpPr>
          <p:nvPr/>
        </p:nvSpPr>
        <p:spPr bwMode="auto">
          <a:xfrm>
            <a:off x="5013328" y="5111527"/>
            <a:ext cx="9525" cy="342900"/>
          </a:xfrm>
          <a:prstGeom prst="rect">
            <a:avLst/>
          </a:prstGeom>
          <a:solidFill>
            <a:srgbClr val="4BD89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24" name="Rectangle 620"/>
          <p:cNvSpPr>
            <a:spLocks noChangeArrowheads="1"/>
          </p:cNvSpPr>
          <p:nvPr/>
        </p:nvSpPr>
        <p:spPr bwMode="auto">
          <a:xfrm>
            <a:off x="5022850" y="5111527"/>
            <a:ext cx="7938" cy="342900"/>
          </a:xfrm>
          <a:prstGeom prst="rect">
            <a:avLst/>
          </a:prstGeom>
          <a:solidFill>
            <a:srgbClr val="46D68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25" name="Rectangle 621"/>
          <p:cNvSpPr>
            <a:spLocks noChangeArrowheads="1"/>
          </p:cNvSpPr>
          <p:nvPr/>
        </p:nvSpPr>
        <p:spPr bwMode="auto">
          <a:xfrm>
            <a:off x="5030791" y="5111527"/>
            <a:ext cx="7937" cy="342900"/>
          </a:xfrm>
          <a:prstGeom prst="rect">
            <a:avLst/>
          </a:prstGeom>
          <a:solidFill>
            <a:srgbClr val="42D48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26" name="Rectangle 622"/>
          <p:cNvSpPr>
            <a:spLocks noChangeArrowheads="1"/>
          </p:cNvSpPr>
          <p:nvPr/>
        </p:nvSpPr>
        <p:spPr bwMode="auto">
          <a:xfrm>
            <a:off x="5038728" y="5111527"/>
            <a:ext cx="9525" cy="342900"/>
          </a:xfrm>
          <a:prstGeom prst="rect">
            <a:avLst/>
          </a:prstGeom>
          <a:solidFill>
            <a:srgbClr val="3ED38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27" name="Rectangle 623"/>
          <p:cNvSpPr>
            <a:spLocks noChangeArrowheads="1"/>
          </p:cNvSpPr>
          <p:nvPr/>
        </p:nvSpPr>
        <p:spPr bwMode="auto">
          <a:xfrm>
            <a:off x="5048250" y="5111527"/>
            <a:ext cx="7938" cy="342900"/>
          </a:xfrm>
          <a:prstGeom prst="rect">
            <a:avLst/>
          </a:prstGeom>
          <a:solidFill>
            <a:srgbClr val="3AD18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28" name="Rectangle 624"/>
          <p:cNvSpPr>
            <a:spLocks noChangeArrowheads="1"/>
          </p:cNvSpPr>
          <p:nvPr/>
        </p:nvSpPr>
        <p:spPr bwMode="auto">
          <a:xfrm>
            <a:off x="5056191" y="5111527"/>
            <a:ext cx="7937" cy="342900"/>
          </a:xfrm>
          <a:prstGeom prst="rect">
            <a:avLst/>
          </a:prstGeom>
          <a:solidFill>
            <a:srgbClr val="36CF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29" name="Rectangle 625"/>
          <p:cNvSpPr>
            <a:spLocks noChangeArrowheads="1"/>
          </p:cNvSpPr>
          <p:nvPr/>
        </p:nvSpPr>
        <p:spPr bwMode="auto">
          <a:xfrm>
            <a:off x="5064128" y="5111527"/>
            <a:ext cx="9525" cy="342900"/>
          </a:xfrm>
          <a:prstGeom prst="rect">
            <a:avLst/>
          </a:prstGeom>
          <a:solidFill>
            <a:srgbClr val="32CE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30" name="Rectangle 626"/>
          <p:cNvSpPr>
            <a:spLocks noChangeArrowheads="1"/>
          </p:cNvSpPr>
          <p:nvPr/>
        </p:nvSpPr>
        <p:spPr bwMode="auto">
          <a:xfrm>
            <a:off x="5073650" y="5111527"/>
            <a:ext cx="7938" cy="342900"/>
          </a:xfrm>
          <a:prstGeom prst="rect">
            <a:avLst/>
          </a:prstGeom>
          <a:solidFill>
            <a:srgbClr val="2ECC7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31" name="Rectangle 627"/>
          <p:cNvSpPr>
            <a:spLocks noChangeArrowheads="1"/>
          </p:cNvSpPr>
          <p:nvPr/>
        </p:nvSpPr>
        <p:spPr bwMode="auto">
          <a:xfrm>
            <a:off x="5081591" y="5111527"/>
            <a:ext cx="9525" cy="342900"/>
          </a:xfrm>
          <a:prstGeom prst="rect">
            <a:avLst/>
          </a:prstGeom>
          <a:solidFill>
            <a:srgbClr val="29CB7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32" name="Rectangle 628"/>
          <p:cNvSpPr>
            <a:spLocks noChangeArrowheads="1"/>
          </p:cNvSpPr>
          <p:nvPr/>
        </p:nvSpPr>
        <p:spPr bwMode="auto">
          <a:xfrm>
            <a:off x="5091116" y="5111527"/>
            <a:ext cx="7937" cy="342900"/>
          </a:xfrm>
          <a:prstGeom prst="rect">
            <a:avLst/>
          </a:prstGeom>
          <a:solidFill>
            <a:srgbClr val="25C97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33" name="Rectangle 629"/>
          <p:cNvSpPr>
            <a:spLocks noChangeArrowheads="1"/>
          </p:cNvSpPr>
          <p:nvPr/>
        </p:nvSpPr>
        <p:spPr bwMode="auto">
          <a:xfrm>
            <a:off x="5099050" y="5111527"/>
            <a:ext cx="7938" cy="342900"/>
          </a:xfrm>
          <a:prstGeom prst="rect">
            <a:avLst/>
          </a:prstGeom>
          <a:solidFill>
            <a:srgbClr val="21C77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34" name="Rectangle 630"/>
          <p:cNvSpPr>
            <a:spLocks noChangeArrowheads="1"/>
          </p:cNvSpPr>
          <p:nvPr/>
        </p:nvSpPr>
        <p:spPr bwMode="auto">
          <a:xfrm>
            <a:off x="5106991" y="5111527"/>
            <a:ext cx="9525" cy="342900"/>
          </a:xfrm>
          <a:prstGeom prst="rect">
            <a:avLst/>
          </a:prstGeom>
          <a:solidFill>
            <a:srgbClr val="1DC57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35" name="Rectangle 631"/>
          <p:cNvSpPr>
            <a:spLocks noChangeArrowheads="1"/>
          </p:cNvSpPr>
          <p:nvPr/>
        </p:nvSpPr>
        <p:spPr bwMode="auto">
          <a:xfrm>
            <a:off x="5116516" y="5111527"/>
            <a:ext cx="7937" cy="342900"/>
          </a:xfrm>
          <a:prstGeom prst="rect">
            <a:avLst/>
          </a:prstGeom>
          <a:solidFill>
            <a:srgbClr val="19C36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36" name="Rectangle 632"/>
          <p:cNvSpPr>
            <a:spLocks noChangeArrowheads="1"/>
          </p:cNvSpPr>
          <p:nvPr/>
        </p:nvSpPr>
        <p:spPr bwMode="auto">
          <a:xfrm>
            <a:off x="5124450" y="5111527"/>
            <a:ext cx="7938" cy="342900"/>
          </a:xfrm>
          <a:prstGeom prst="rect">
            <a:avLst/>
          </a:prstGeom>
          <a:solidFill>
            <a:srgbClr val="15C26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37" name="Rectangle 633"/>
          <p:cNvSpPr>
            <a:spLocks noChangeArrowheads="1"/>
          </p:cNvSpPr>
          <p:nvPr/>
        </p:nvSpPr>
        <p:spPr bwMode="auto">
          <a:xfrm>
            <a:off x="5132391" y="5111527"/>
            <a:ext cx="9525" cy="342900"/>
          </a:xfrm>
          <a:prstGeom prst="rect">
            <a:avLst/>
          </a:prstGeom>
          <a:solidFill>
            <a:srgbClr val="11C06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38" name="Rectangle 634"/>
          <p:cNvSpPr>
            <a:spLocks noChangeArrowheads="1"/>
          </p:cNvSpPr>
          <p:nvPr/>
        </p:nvSpPr>
        <p:spPr bwMode="auto">
          <a:xfrm>
            <a:off x="5141916" y="5111527"/>
            <a:ext cx="7937" cy="342900"/>
          </a:xfrm>
          <a:prstGeom prst="rect">
            <a:avLst/>
          </a:prstGeom>
          <a:solidFill>
            <a:srgbClr val="0DBE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39" name="Rectangle 635"/>
          <p:cNvSpPr>
            <a:spLocks noChangeArrowheads="1"/>
          </p:cNvSpPr>
          <p:nvPr/>
        </p:nvSpPr>
        <p:spPr bwMode="auto">
          <a:xfrm>
            <a:off x="5149853" y="5111527"/>
            <a:ext cx="9525" cy="342900"/>
          </a:xfrm>
          <a:prstGeom prst="rect">
            <a:avLst/>
          </a:prstGeom>
          <a:solidFill>
            <a:srgbClr val="09BC6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40" name="Rectangle 636"/>
          <p:cNvSpPr>
            <a:spLocks noChangeArrowheads="1"/>
          </p:cNvSpPr>
          <p:nvPr/>
        </p:nvSpPr>
        <p:spPr bwMode="auto">
          <a:xfrm>
            <a:off x="5159375" y="5111527"/>
            <a:ext cx="7938" cy="342900"/>
          </a:xfrm>
          <a:prstGeom prst="rect">
            <a:avLst/>
          </a:prstGeom>
          <a:solidFill>
            <a:srgbClr val="05BB5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41" name="Oval 637"/>
          <p:cNvSpPr>
            <a:spLocks noChangeArrowheads="1"/>
          </p:cNvSpPr>
          <p:nvPr/>
        </p:nvSpPr>
        <p:spPr bwMode="auto">
          <a:xfrm>
            <a:off x="4827591" y="5078189"/>
            <a:ext cx="331787" cy="90488"/>
          </a:xfrm>
          <a:prstGeom prst="ellipse">
            <a:avLst/>
          </a:prstGeom>
          <a:solidFill>
            <a:srgbClr val="A8FFD3"/>
          </a:solidFill>
          <a:ln w="0">
            <a:solidFill>
              <a:srgbClr val="000000"/>
            </a:solidFill>
            <a:round/>
            <a:headEnd/>
            <a:tailEnd/>
          </a:ln>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42" name="Rectangle 638"/>
          <p:cNvSpPr>
            <a:spLocks noChangeArrowheads="1"/>
          </p:cNvSpPr>
          <p:nvPr/>
        </p:nvSpPr>
        <p:spPr bwMode="auto">
          <a:xfrm>
            <a:off x="4945063" y="5205189"/>
            <a:ext cx="889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DB</a:t>
            </a:r>
          </a:p>
        </p:txBody>
      </p:sp>
      <p:sp>
        <p:nvSpPr>
          <p:cNvPr id="22143" name="Rectangle 639"/>
          <p:cNvSpPr>
            <a:spLocks noChangeArrowheads="1"/>
          </p:cNvSpPr>
          <p:nvPr/>
        </p:nvSpPr>
        <p:spPr bwMode="auto">
          <a:xfrm>
            <a:off x="4843463" y="5282977"/>
            <a:ext cx="2794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Mandates</a:t>
            </a:r>
          </a:p>
        </p:txBody>
      </p:sp>
      <p:sp>
        <p:nvSpPr>
          <p:cNvPr id="22144" name="Line 640"/>
          <p:cNvSpPr>
            <a:spLocks noChangeShapeType="1"/>
          </p:cNvSpPr>
          <p:nvPr/>
        </p:nvSpPr>
        <p:spPr bwMode="auto">
          <a:xfrm flipV="1">
            <a:off x="4992691" y="4970239"/>
            <a:ext cx="1587" cy="107950"/>
          </a:xfrm>
          <a:prstGeom prst="line">
            <a:avLst/>
          </a:prstGeom>
          <a:noFill/>
          <a:ln w="7938" cap="rnd">
            <a:solidFill>
              <a:srgbClr val="666699"/>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2145" name="Freeform 641"/>
          <p:cNvSpPr>
            <a:spLocks/>
          </p:cNvSpPr>
          <p:nvPr/>
        </p:nvSpPr>
        <p:spPr bwMode="auto">
          <a:xfrm>
            <a:off x="4956178" y="4868642"/>
            <a:ext cx="74613" cy="111125"/>
          </a:xfrm>
          <a:custGeom>
            <a:avLst/>
            <a:gdLst>
              <a:gd name="T0" fmla="*/ 0 w 47"/>
              <a:gd name="T1" fmla="*/ 2147483646 h 70"/>
              <a:gd name="T2" fmla="*/ 2147483646 w 47"/>
              <a:gd name="T3" fmla="*/ 0 h 70"/>
              <a:gd name="T4" fmla="*/ 2147483646 w 47"/>
              <a:gd name="T5" fmla="*/ 2147483646 h 70"/>
              <a:gd name="T6" fmla="*/ 0 w 47"/>
              <a:gd name="T7" fmla="*/ 2147483646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70">
                <a:moveTo>
                  <a:pt x="0" y="70"/>
                </a:moveTo>
                <a:lnTo>
                  <a:pt x="23" y="0"/>
                </a:lnTo>
                <a:lnTo>
                  <a:pt x="47"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146" name="Freeform 642"/>
          <p:cNvSpPr>
            <a:spLocks/>
          </p:cNvSpPr>
          <p:nvPr/>
        </p:nvSpPr>
        <p:spPr bwMode="auto">
          <a:xfrm>
            <a:off x="4992691" y="4079652"/>
            <a:ext cx="630237" cy="373062"/>
          </a:xfrm>
          <a:custGeom>
            <a:avLst/>
            <a:gdLst>
              <a:gd name="T0" fmla="*/ 2147483646 w 397"/>
              <a:gd name="T1" fmla="*/ 0 h 235"/>
              <a:gd name="T2" fmla="*/ 2147483646 w 397"/>
              <a:gd name="T3" fmla="*/ 2147483646 h 235"/>
              <a:gd name="T4" fmla="*/ 0 w 397"/>
              <a:gd name="T5" fmla="*/ 2147483646 h 235"/>
              <a:gd name="T6" fmla="*/ 0 w 397"/>
              <a:gd name="T7" fmla="*/ 2147483646 h 23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97" h="235">
                <a:moveTo>
                  <a:pt x="397" y="0"/>
                </a:moveTo>
                <a:lnTo>
                  <a:pt x="397" y="180"/>
                </a:lnTo>
                <a:lnTo>
                  <a:pt x="0" y="180"/>
                </a:lnTo>
                <a:lnTo>
                  <a:pt x="0" y="235"/>
                </a:lnTo>
              </a:path>
            </a:pathLst>
          </a:custGeom>
          <a:noFill/>
          <a:ln w="7938" cap="rnd">
            <a:solidFill>
              <a:srgbClr val="66669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2147" name="Freeform 643"/>
          <p:cNvSpPr>
            <a:spLocks/>
          </p:cNvSpPr>
          <p:nvPr/>
        </p:nvSpPr>
        <p:spPr bwMode="auto">
          <a:xfrm>
            <a:off x="5586416" y="3978055"/>
            <a:ext cx="73025" cy="109537"/>
          </a:xfrm>
          <a:custGeom>
            <a:avLst/>
            <a:gdLst>
              <a:gd name="T0" fmla="*/ 0 w 46"/>
              <a:gd name="T1" fmla="*/ 2147483646 h 69"/>
              <a:gd name="T2" fmla="*/ 2147483646 w 46"/>
              <a:gd name="T3" fmla="*/ 0 h 69"/>
              <a:gd name="T4" fmla="*/ 2147483646 w 46"/>
              <a:gd name="T5" fmla="*/ 2147483646 h 69"/>
              <a:gd name="T6" fmla="*/ 0 w 46"/>
              <a:gd name="T7" fmla="*/ 2147483646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69">
                <a:moveTo>
                  <a:pt x="0" y="69"/>
                </a:moveTo>
                <a:lnTo>
                  <a:pt x="23" y="0"/>
                </a:lnTo>
                <a:lnTo>
                  <a:pt x="46" y="69"/>
                </a:lnTo>
                <a:lnTo>
                  <a:pt x="0" y="69"/>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148" name="Freeform 644"/>
          <p:cNvSpPr>
            <a:spLocks/>
          </p:cNvSpPr>
          <p:nvPr/>
        </p:nvSpPr>
        <p:spPr bwMode="auto">
          <a:xfrm>
            <a:off x="4956178" y="4443192"/>
            <a:ext cx="74613" cy="111125"/>
          </a:xfrm>
          <a:custGeom>
            <a:avLst/>
            <a:gdLst>
              <a:gd name="T0" fmla="*/ 2147483646 w 47"/>
              <a:gd name="T1" fmla="*/ 0 h 70"/>
              <a:gd name="T2" fmla="*/ 2147483646 w 47"/>
              <a:gd name="T3" fmla="*/ 2147483646 h 70"/>
              <a:gd name="T4" fmla="*/ 0 w 47"/>
              <a:gd name="T5" fmla="*/ 0 h 70"/>
              <a:gd name="T6" fmla="*/ 2147483646 w 47"/>
              <a:gd name="T7" fmla="*/ 0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70">
                <a:moveTo>
                  <a:pt x="47" y="0"/>
                </a:moveTo>
                <a:lnTo>
                  <a:pt x="23" y="70"/>
                </a:lnTo>
                <a:lnTo>
                  <a:pt x="0" y="0"/>
                </a:lnTo>
                <a:lnTo>
                  <a:pt x="47"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149" name="Rectangle 645"/>
          <p:cNvSpPr>
            <a:spLocks noChangeArrowheads="1"/>
          </p:cNvSpPr>
          <p:nvPr/>
        </p:nvSpPr>
        <p:spPr bwMode="auto">
          <a:xfrm>
            <a:off x="1562103" y="1536480"/>
            <a:ext cx="2868613" cy="4268787"/>
          </a:xfrm>
          <a:prstGeom prst="rect">
            <a:avLst/>
          </a:prstGeom>
          <a:noFill/>
          <a:ln w="23813" cap="rnd">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50" name="Rectangle 646"/>
          <p:cNvSpPr>
            <a:spLocks noChangeArrowheads="1"/>
          </p:cNvSpPr>
          <p:nvPr/>
        </p:nvSpPr>
        <p:spPr bwMode="auto">
          <a:xfrm>
            <a:off x="2463800" y="1661892"/>
            <a:ext cx="122514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1300">
                <a:solidFill>
                  <a:srgbClr val="000000"/>
                </a:solidFill>
                <a:sym typeface="Arial" panose="020B0604020202020204" pitchFamily="34" charset="0"/>
              </a:rPr>
              <a:t>Sector/country A</a:t>
            </a:r>
          </a:p>
        </p:txBody>
      </p:sp>
      <p:sp>
        <p:nvSpPr>
          <p:cNvPr id="22151" name="Rectangle 647"/>
          <p:cNvSpPr>
            <a:spLocks noChangeArrowheads="1"/>
          </p:cNvSpPr>
          <p:nvPr/>
        </p:nvSpPr>
        <p:spPr bwMode="auto">
          <a:xfrm>
            <a:off x="3560763" y="2150842"/>
            <a:ext cx="838200" cy="352266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52" name="Rectangle 648"/>
          <p:cNvSpPr>
            <a:spLocks noChangeArrowheads="1"/>
          </p:cNvSpPr>
          <p:nvPr/>
        </p:nvSpPr>
        <p:spPr bwMode="auto">
          <a:xfrm>
            <a:off x="3497263" y="2085752"/>
            <a:ext cx="838200" cy="3522662"/>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53" name="Rectangle 649"/>
          <p:cNvSpPr>
            <a:spLocks noChangeArrowheads="1"/>
          </p:cNvSpPr>
          <p:nvPr/>
        </p:nvSpPr>
        <p:spPr bwMode="auto">
          <a:xfrm>
            <a:off x="3581403" y="2125439"/>
            <a:ext cx="665247"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b="1">
                <a:solidFill>
                  <a:srgbClr val="000000"/>
                </a:solidFill>
                <a:sym typeface="Arial" panose="020B0604020202020204" pitchFamily="34" charset="0"/>
              </a:rPr>
              <a:t>APPLICATIONS</a:t>
            </a:r>
          </a:p>
        </p:txBody>
      </p:sp>
      <p:sp>
        <p:nvSpPr>
          <p:cNvPr id="22154" name="Rectangle 650"/>
          <p:cNvSpPr>
            <a:spLocks noChangeArrowheads="1"/>
          </p:cNvSpPr>
          <p:nvPr/>
        </p:nvSpPr>
        <p:spPr bwMode="auto">
          <a:xfrm>
            <a:off x="1724025" y="2144489"/>
            <a:ext cx="1587500" cy="939800"/>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55" name="Rectangle 651"/>
          <p:cNvSpPr>
            <a:spLocks noChangeArrowheads="1"/>
          </p:cNvSpPr>
          <p:nvPr/>
        </p:nvSpPr>
        <p:spPr bwMode="auto">
          <a:xfrm>
            <a:off x="1658938" y="2079405"/>
            <a:ext cx="1587500" cy="941387"/>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56" name="Rectangle 652"/>
          <p:cNvSpPr>
            <a:spLocks noChangeArrowheads="1"/>
          </p:cNvSpPr>
          <p:nvPr/>
        </p:nvSpPr>
        <p:spPr bwMode="auto">
          <a:xfrm>
            <a:off x="2433638" y="2300064"/>
            <a:ext cx="723900" cy="628650"/>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57" name="Rectangle 653"/>
          <p:cNvSpPr>
            <a:spLocks noChangeArrowheads="1"/>
          </p:cNvSpPr>
          <p:nvPr/>
        </p:nvSpPr>
        <p:spPr bwMode="auto">
          <a:xfrm>
            <a:off x="2368550" y="2236567"/>
            <a:ext cx="723900" cy="627063"/>
          </a:xfrm>
          <a:prstGeom prst="rect">
            <a:avLst/>
          </a:prstGeom>
          <a:solidFill>
            <a:srgbClr val="FFCC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58" name="Rectangle 654"/>
          <p:cNvSpPr>
            <a:spLocks noChangeArrowheads="1"/>
          </p:cNvSpPr>
          <p:nvPr/>
        </p:nvSpPr>
        <p:spPr bwMode="auto">
          <a:xfrm>
            <a:off x="2438403" y="2279427"/>
            <a:ext cx="583493"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b="1">
                <a:solidFill>
                  <a:srgbClr val="000000"/>
                </a:solidFill>
                <a:sym typeface="Arial" panose="020B0604020202020204" pitchFamily="34" charset="0"/>
              </a:rPr>
              <a:t>Authorisation</a:t>
            </a:r>
          </a:p>
        </p:txBody>
      </p:sp>
      <p:sp>
        <p:nvSpPr>
          <p:cNvPr id="22159" name="Rectangle 655"/>
          <p:cNvSpPr>
            <a:spLocks noChangeArrowheads="1"/>
          </p:cNvSpPr>
          <p:nvPr/>
        </p:nvSpPr>
        <p:spPr bwMode="auto">
          <a:xfrm>
            <a:off x="1825625" y="2300064"/>
            <a:ext cx="439738" cy="628650"/>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60" name="Rectangle 656"/>
          <p:cNvSpPr>
            <a:spLocks noChangeArrowheads="1"/>
          </p:cNvSpPr>
          <p:nvPr/>
        </p:nvSpPr>
        <p:spPr bwMode="auto">
          <a:xfrm>
            <a:off x="1762125" y="2236567"/>
            <a:ext cx="439738" cy="627063"/>
          </a:xfrm>
          <a:prstGeom prst="rect">
            <a:avLst/>
          </a:prstGeom>
          <a:solidFill>
            <a:srgbClr val="FFCC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61" name="Rectangle 657"/>
          <p:cNvSpPr>
            <a:spLocks noChangeArrowheads="1"/>
          </p:cNvSpPr>
          <p:nvPr/>
        </p:nvSpPr>
        <p:spPr bwMode="auto">
          <a:xfrm>
            <a:off x="1806578" y="2279427"/>
            <a:ext cx="307777"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b="1">
                <a:solidFill>
                  <a:srgbClr val="000000"/>
                </a:solidFill>
                <a:sym typeface="Arial" panose="020B0604020202020204" pitchFamily="34" charset="0"/>
              </a:rPr>
              <a:t>Authen</a:t>
            </a:r>
          </a:p>
        </p:txBody>
      </p:sp>
      <p:sp>
        <p:nvSpPr>
          <p:cNvPr id="22162" name="Rectangle 658"/>
          <p:cNvSpPr>
            <a:spLocks noChangeArrowheads="1"/>
          </p:cNvSpPr>
          <p:nvPr/>
        </p:nvSpPr>
        <p:spPr bwMode="auto">
          <a:xfrm>
            <a:off x="2122488" y="2279427"/>
            <a:ext cx="30458"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b="1">
                <a:solidFill>
                  <a:srgbClr val="000000"/>
                </a:solidFill>
                <a:sym typeface="Arial" panose="020B0604020202020204" pitchFamily="34" charset="0"/>
              </a:rPr>
              <a:t>-</a:t>
            </a:r>
          </a:p>
        </p:txBody>
      </p:sp>
      <p:sp>
        <p:nvSpPr>
          <p:cNvPr id="22163" name="Rectangle 659"/>
          <p:cNvSpPr>
            <a:spLocks noChangeArrowheads="1"/>
          </p:cNvSpPr>
          <p:nvPr/>
        </p:nvSpPr>
        <p:spPr bwMode="auto">
          <a:xfrm>
            <a:off x="1824041" y="2390552"/>
            <a:ext cx="320601"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b="1">
                <a:solidFill>
                  <a:srgbClr val="000000"/>
                </a:solidFill>
                <a:sym typeface="Arial" panose="020B0604020202020204" pitchFamily="34" charset="0"/>
              </a:rPr>
              <a:t>tication</a:t>
            </a:r>
          </a:p>
        </p:txBody>
      </p:sp>
      <p:sp>
        <p:nvSpPr>
          <p:cNvPr id="22164" name="Line 660"/>
          <p:cNvSpPr>
            <a:spLocks noChangeShapeType="1"/>
          </p:cNvSpPr>
          <p:nvPr/>
        </p:nvSpPr>
        <p:spPr bwMode="auto">
          <a:xfrm>
            <a:off x="2201863" y="2549305"/>
            <a:ext cx="50800" cy="1587"/>
          </a:xfrm>
          <a:prstGeom prst="line">
            <a:avLst/>
          </a:prstGeom>
          <a:noFill/>
          <a:ln w="14288"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2165" name="Freeform 661"/>
          <p:cNvSpPr>
            <a:spLocks/>
          </p:cNvSpPr>
          <p:nvPr/>
        </p:nvSpPr>
        <p:spPr bwMode="auto">
          <a:xfrm>
            <a:off x="2241550" y="2506442"/>
            <a:ext cx="127000" cy="85725"/>
          </a:xfrm>
          <a:custGeom>
            <a:avLst/>
            <a:gdLst>
              <a:gd name="T0" fmla="*/ 0 w 80"/>
              <a:gd name="T1" fmla="*/ 0 h 54"/>
              <a:gd name="T2" fmla="*/ 2147483646 w 80"/>
              <a:gd name="T3" fmla="*/ 2147483646 h 54"/>
              <a:gd name="T4" fmla="*/ 0 w 80"/>
              <a:gd name="T5" fmla="*/ 2147483646 h 54"/>
              <a:gd name="T6" fmla="*/ 0 w 80"/>
              <a:gd name="T7" fmla="*/ 0 h 5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 h="54">
                <a:moveTo>
                  <a:pt x="0" y="0"/>
                </a:moveTo>
                <a:lnTo>
                  <a:pt x="80" y="27"/>
                </a:lnTo>
                <a:lnTo>
                  <a:pt x="0" y="5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166" name="Rectangle 662"/>
          <p:cNvSpPr>
            <a:spLocks noChangeArrowheads="1"/>
          </p:cNvSpPr>
          <p:nvPr/>
        </p:nvSpPr>
        <p:spPr bwMode="auto">
          <a:xfrm>
            <a:off x="2543175" y="2457230"/>
            <a:ext cx="438150" cy="3143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67" name="Rectangle 663"/>
          <p:cNvSpPr>
            <a:spLocks noChangeArrowheads="1"/>
          </p:cNvSpPr>
          <p:nvPr/>
        </p:nvSpPr>
        <p:spPr bwMode="auto">
          <a:xfrm>
            <a:off x="2478088" y="2392142"/>
            <a:ext cx="438150" cy="31432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68" name="Rectangle 664"/>
          <p:cNvSpPr>
            <a:spLocks noChangeArrowheads="1"/>
          </p:cNvSpPr>
          <p:nvPr/>
        </p:nvSpPr>
        <p:spPr bwMode="auto">
          <a:xfrm>
            <a:off x="2608263" y="2408014"/>
            <a:ext cx="177934"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PEP</a:t>
            </a:r>
          </a:p>
        </p:txBody>
      </p:sp>
      <p:sp>
        <p:nvSpPr>
          <p:cNvPr id="22169" name="Rectangle 665"/>
          <p:cNvSpPr>
            <a:spLocks noChangeArrowheads="1"/>
          </p:cNvSpPr>
          <p:nvPr/>
        </p:nvSpPr>
        <p:spPr bwMode="auto">
          <a:xfrm>
            <a:off x="2625725" y="2527077"/>
            <a:ext cx="147638"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Role </a:t>
            </a:r>
          </a:p>
        </p:txBody>
      </p:sp>
      <p:sp>
        <p:nvSpPr>
          <p:cNvPr id="22170" name="Rectangle 666"/>
          <p:cNvSpPr>
            <a:spLocks noChangeArrowheads="1"/>
          </p:cNvSpPr>
          <p:nvPr/>
        </p:nvSpPr>
        <p:spPr bwMode="auto">
          <a:xfrm>
            <a:off x="2582866" y="2603277"/>
            <a:ext cx="212725"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Mapper</a:t>
            </a:r>
          </a:p>
        </p:txBody>
      </p:sp>
      <p:sp>
        <p:nvSpPr>
          <p:cNvPr id="22171" name="Line 667"/>
          <p:cNvSpPr>
            <a:spLocks noChangeShapeType="1"/>
          </p:cNvSpPr>
          <p:nvPr/>
        </p:nvSpPr>
        <p:spPr bwMode="auto">
          <a:xfrm>
            <a:off x="3092453" y="2549305"/>
            <a:ext cx="295275" cy="1587"/>
          </a:xfrm>
          <a:prstGeom prst="line">
            <a:avLst/>
          </a:prstGeom>
          <a:noFill/>
          <a:ln w="14288"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2172" name="Freeform 668"/>
          <p:cNvSpPr>
            <a:spLocks/>
          </p:cNvSpPr>
          <p:nvPr/>
        </p:nvSpPr>
        <p:spPr bwMode="auto">
          <a:xfrm>
            <a:off x="3378200" y="2506442"/>
            <a:ext cx="127000" cy="85725"/>
          </a:xfrm>
          <a:custGeom>
            <a:avLst/>
            <a:gdLst>
              <a:gd name="T0" fmla="*/ 0 w 80"/>
              <a:gd name="T1" fmla="*/ 0 h 54"/>
              <a:gd name="T2" fmla="*/ 2147483646 w 80"/>
              <a:gd name="T3" fmla="*/ 2147483646 h 54"/>
              <a:gd name="T4" fmla="*/ 0 w 80"/>
              <a:gd name="T5" fmla="*/ 2147483646 h 54"/>
              <a:gd name="T6" fmla="*/ 0 w 80"/>
              <a:gd name="T7" fmla="*/ 0 h 5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 h="54">
                <a:moveTo>
                  <a:pt x="0" y="0"/>
                </a:moveTo>
                <a:lnTo>
                  <a:pt x="80" y="27"/>
                </a:lnTo>
                <a:lnTo>
                  <a:pt x="0" y="5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173" name="Freeform 669"/>
          <p:cNvSpPr>
            <a:spLocks/>
          </p:cNvSpPr>
          <p:nvPr/>
        </p:nvSpPr>
        <p:spPr bwMode="auto">
          <a:xfrm>
            <a:off x="1838328" y="1858739"/>
            <a:ext cx="142875" cy="260350"/>
          </a:xfrm>
          <a:custGeom>
            <a:avLst/>
            <a:gdLst>
              <a:gd name="T0" fmla="*/ 0 w 90"/>
              <a:gd name="T1" fmla="*/ 0 h 164"/>
              <a:gd name="T2" fmla="*/ 0 w 90"/>
              <a:gd name="T3" fmla="*/ 2147483646 h 164"/>
              <a:gd name="T4" fmla="*/ 2147483646 w 90"/>
              <a:gd name="T5" fmla="*/ 2147483646 h 164"/>
              <a:gd name="T6" fmla="*/ 2147483646 w 90"/>
              <a:gd name="T7" fmla="*/ 2147483646 h 16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0" h="164">
                <a:moveTo>
                  <a:pt x="0" y="0"/>
                </a:moveTo>
                <a:lnTo>
                  <a:pt x="0" y="77"/>
                </a:lnTo>
                <a:lnTo>
                  <a:pt x="90" y="77"/>
                </a:lnTo>
                <a:lnTo>
                  <a:pt x="90" y="164"/>
                </a:lnTo>
              </a:path>
            </a:pathLst>
          </a:custGeom>
          <a:noFill/>
          <a:ln w="1428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2174" name="Freeform 670"/>
          <p:cNvSpPr>
            <a:spLocks/>
          </p:cNvSpPr>
          <p:nvPr/>
        </p:nvSpPr>
        <p:spPr bwMode="auto">
          <a:xfrm>
            <a:off x="1939925" y="2107980"/>
            <a:ext cx="84138" cy="128587"/>
          </a:xfrm>
          <a:custGeom>
            <a:avLst/>
            <a:gdLst>
              <a:gd name="T0" fmla="*/ 2147483646 w 53"/>
              <a:gd name="T1" fmla="*/ 0 h 81"/>
              <a:gd name="T2" fmla="*/ 2147483646 w 53"/>
              <a:gd name="T3" fmla="*/ 2147483646 h 81"/>
              <a:gd name="T4" fmla="*/ 0 w 53"/>
              <a:gd name="T5" fmla="*/ 0 h 81"/>
              <a:gd name="T6" fmla="*/ 2147483646 w 53"/>
              <a:gd name="T7" fmla="*/ 0 h 8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3" h="81">
                <a:moveTo>
                  <a:pt x="53" y="0"/>
                </a:moveTo>
                <a:lnTo>
                  <a:pt x="26" y="81"/>
                </a:lnTo>
                <a:lnTo>
                  <a:pt x="0" y="0"/>
                </a:lnTo>
                <a:lnTo>
                  <a:pt x="5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175" name="Freeform 671"/>
          <p:cNvSpPr>
            <a:spLocks/>
          </p:cNvSpPr>
          <p:nvPr/>
        </p:nvSpPr>
        <p:spPr bwMode="auto">
          <a:xfrm>
            <a:off x="1698628" y="1787305"/>
            <a:ext cx="379413" cy="47625"/>
          </a:xfrm>
          <a:custGeom>
            <a:avLst/>
            <a:gdLst>
              <a:gd name="T0" fmla="*/ 0 w 239"/>
              <a:gd name="T1" fmla="*/ 2147483646 h 30"/>
              <a:gd name="T2" fmla="*/ 2147483646 w 239"/>
              <a:gd name="T3" fmla="*/ 0 h 30"/>
              <a:gd name="T4" fmla="*/ 2147483646 w 239"/>
              <a:gd name="T5" fmla="*/ 0 h 30"/>
              <a:gd name="T6" fmla="*/ 2147483646 w 239"/>
              <a:gd name="T7" fmla="*/ 2147483646 h 30"/>
              <a:gd name="T8" fmla="*/ 0 w 239"/>
              <a:gd name="T9" fmla="*/ 2147483646 h 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9" h="30">
                <a:moveTo>
                  <a:pt x="0" y="30"/>
                </a:moveTo>
                <a:lnTo>
                  <a:pt x="59" y="0"/>
                </a:lnTo>
                <a:lnTo>
                  <a:pt x="239" y="0"/>
                </a:lnTo>
                <a:lnTo>
                  <a:pt x="179" y="30"/>
                </a:lnTo>
                <a:lnTo>
                  <a:pt x="0" y="30"/>
                </a:lnTo>
                <a:close/>
              </a:path>
            </a:pathLst>
          </a:custGeom>
          <a:solidFill>
            <a:srgbClr val="9A9A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176" name="Freeform 672"/>
          <p:cNvSpPr>
            <a:spLocks/>
          </p:cNvSpPr>
          <p:nvPr/>
        </p:nvSpPr>
        <p:spPr bwMode="auto">
          <a:xfrm>
            <a:off x="1698628" y="1787305"/>
            <a:ext cx="379413" cy="47625"/>
          </a:xfrm>
          <a:custGeom>
            <a:avLst/>
            <a:gdLst>
              <a:gd name="T0" fmla="*/ 0 w 239"/>
              <a:gd name="T1" fmla="*/ 2147483646 h 30"/>
              <a:gd name="T2" fmla="*/ 2147483646 w 239"/>
              <a:gd name="T3" fmla="*/ 0 h 30"/>
              <a:gd name="T4" fmla="*/ 2147483646 w 239"/>
              <a:gd name="T5" fmla="*/ 0 h 30"/>
              <a:gd name="T6" fmla="*/ 2147483646 w 239"/>
              <a:gd name="T7" fmla="*/ 2147483646 h 30"/>
              <a:gd name="T8" fmla="*/ 0 w 239"/>
              <a:gd name="T9" fmla="*/ 2147483646 h 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9" h="30">
                <a:moveTo>
                  <a:pt x="0" y="30"/>
                </a:moveTo>
                <a:lnTo>
                  <a:pt x="59" y="0"/>
                </a:lnTo>
                <a:lnTo>
                  <a:pt x="239" y="0"/>
                </a:lnTo>
                <a:lnTo>
                  <a:pt x="179" y="30"/>
                </a:lnTo>
                <a:lnTo>
                  <a:pt x="0" y="30"/>
                </a:lnTo>
                <a:close/>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2177" name="Freeform 673"/>
          <p:cNvSpPr>
            <a:spLocks/>
          </p:cNvSpPr>
          <p:nvPr/>
        </p:nvSpPr>
        <p:spPr bwMode="auto">
          <a:xfrm>
            <a:off x="1982788" y="1787305"/>
            <a:ext cx="95250" cy="71437"/>
          </a:xfrm>
          <a:custGeom>
            <a:avLst/>
            <a:gdLst>
              <a:gd name="T0" fmla="*/ 0 w 60"/>
              <a:gd name="T1" fmla="*/ 2147483646 h 45"/>
              <a:gd name="T2" fmla="*/ 2147483646 w 60"/>
              <a:gd name="T3" fmla="*/ 2147483646 h 45"/>
              <a:gd name="T4" fmla="*/ 2147483646 w 60"/>
              <a:gd name="T5" fmla="*/ 0 h 45"/>
              <a:gd name="T6" fmla="*/ 0 w 60"/>
              <a:gd name="T7" fmla="*/ 2147483646 h 45"/>
              <a:gd name="T8" fmla="*/ 0 w 60"/>
              <a:gd name="T9" fmla="*/ 2147483646 h 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45">
                <a:moveTo>
                  <a:pt x="0" y="45"/>
                </a:moveTo>
                <a:lnTo>
                  <a:pt x="60" y="15"/>
                </a:lnTo>
                <a:lnTo>
                  <a:pt x="60" y="0"/>
                </a:lnTo>
                <a:lnTo>
                  <a:pt x="0" y="30"/>
                </a:lnTo>
                <a:lnTo>
                  <a:pt x="0" y="45"/>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178" name="Freeform 674"/>
          <p:cNvSpPr>
            <a:spLocks/>
          </p:cNvSpPr>
          <p:nvPr/>
        </p:nvSpPr>
        <p:spPr bwMode="auto">
          <a:xfrm>
            <a:off x="1982788" y="1787305"/>
            <a:ext cx="95250" cy="71437"/>
          </a:xfrm>
          <a:custGeom>
            <a:avLst/>
            <a:gdLst>
              <a:gd name="T0" fmla="*/ 0 w 60"/>
              <a:gd name="T1" fmla="*/ 2147483646 h 45"/>
              <a:gd name="T2" fmla="*/ 2147483646 w 60"/>
              <a:gd name="T3" fmla="*/ 2147483646 h 45"/>
              <a:gd name="T4" fmla="*/ 2147483646 w 60"/>
              <a:gd name="T5" fmla="*/ 0 h 45"/>
              <a:gd name="T6" fmla="*/ 0 w 60"/>
              <a:gd name="T7" fmla="*/ 2147483646 h 45"/>
              <a:gd name="T8" fmla="*/ 0 w 60"/>
              <a:gd name="T9" fmla="*/ 2147483646 h 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45">
                <a:moveTo>
                  <a:pt x="0" y="45"/>
                </a:moveTo>
                <a:lnTo>
                  <a:pt x="60" y="15"/>
                </a:lnTo>
                <a:lnTo>
                  <a:pt x="60" y="0"/>
                </a:lnTo>
                <a:lnTo>
                  <a:pt x="0" y="30"/>
                </a:lnTo>
                <a:lnTo>
                  <a:pt x="0" y="45"/>
                </a:lnTo>
                <a:close/>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2179" name="Freeform 675"/>
          <p:cNvSpPr>
            <a:spLocks/>
          </p:cNvSpPr>
          <p:nvPr/>
        </p:nvSpPr>
        <p:spPr bwMode="auto">
          <a:xfrm>
            <a:off x="1797050" y="1620617"/>
            <a:ext cx="357188" cy="155575"/>
          </a:xfrm>
          <a:custGeom>
            <a:avLst/>
            <a:gdLst>
              <a:gd name="T0" fmla="*/ 0 w 225"/>
              <a:gd name="T1" fmla="*/ 2147483646 h 98"/>
              <a:gd name="T2" fmla="*/ 2147483646 w 225"/>
              <a:gd name="T3" fmla="*/ 0 h 98"/>
              <a:gd name="T4" fmla="*/ 2147483646 w 225"/>
              <a:gd name="T5" fmla="*/ 0 h 98"/>
              <a:gd name="T6" fmla="*/ 2147483646 w 225"/>
              <a:gd name="T7" fmla="*/ 2147483646 h 98"/>
              <a:gd name="T8" fmla="*/ 0 w 225"/>
              <a:gd name="T9" fmla="*/ 2147483646 h 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5" h="98">
                <a:moveTo>
                  <a:pt x="0" y="98"/>
                </a:moveTo>
                <a:lnTo>
                  <a:pt x="49" y="0"/>
                </a:lnTo>
                <a:lnTo>
                  <a:pt x="225" y="0"/>
                </a:lnTo>
                <a:lnTo>
                  <a:pt x="176" y="98"/>
                </a:lnTo>
                <a:lnTo>
                  <a:pt x="0" y="98"/>
                </a:lnTo>
                <a:close/>
              </a:path>
            </a:pathLst>
          </a:custGeom>
          <a:solidFill>
            <a:srgbClr val="9A9A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180" name="Freeform 676"/>
          <p:cNvSpPr>
            <a:spLocks/>
          </p:cNvSpPr>
          <p:nvPr/>
        </p:nvSpPr>
        <p:spPr bwMode="auto">
          <a:xfrm>
            <a:off x="1797050" y="1620617"/>
            <a:ext cx="357188" cy="155575"/>
          </a:xfrm>
          <a:custGeom>
            <a:avLst/>
            <a:gdLst>
              <a:gd name="T0" fmla="*/ 0 w 225"/>
              <a:gd name="T1" fmla="*/ 2147483646 h 98"/>
              <a:gd name="T2" fmla="*/ 2147483646 w 225"/>
              <a:gd name="T3" fmla="*/ 0 h 98"/>
              <a:gd name="T4" fmla="*/ 2147483646 w 225"/>
              <a:gd name="T5" fmla="*/ 0 h 98"/>
              <a:gd name="T6" fmla="*/ 2147483646 w 225"/>
              <a:gd name="T7" fmla="*/ 2147483646 h 98"/>
              <a:gd name="T8" fmla="*/ 0 w 225"/>
              <a:gd name="T9" fmla="*/ 2147483646 h 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5" h="98">
                <a:moveTo>
                  <a:pt x="0" y="98"/>
                </a:moveTo>
                <a:lnTo>
                  <a:pt x="49" y="0"/>
                </a:lnTo>
                <a:lnTo>
                  <a:pt x="225" y="0"/>
                </a:lnTo>
                <a:lnTo>
                  <a:pt x="176" y="98"/>
                </a:lnTo>
                <a:lnTo>
                  <a:pt x="0" y="98"/>
                </a:lnTo>
                <a:close/>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2181" name="Rectangle 677"/>
          <p:cNvSpPr>
            <a:spLocks noChangeArrowheads="1"/>
          </p:cNvSpPr>
          <p:nvPr/>
        </p:nvSpPr>
        <p:spPr bwMode="auto">
          <a:xfrm>
            <a:off x="1831975" y="1777780"/>
            <a:ext cx="46038" cy="7937"/>
          </a:xfrm>
          <a:prstGeom prst="rect">
            <a:avLst/>
          </a:prstGeom>
          <a:solidFill>
            <a:srgbClr val="9A9A9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82" name="Rectangle 678"/>
          <p:cNvSpPr>
            <a:spLocks noChangeArrowheads="1"/>
          </p:cNvSpPr>
          <p:nvPr/>
        </p:nvSpPr>
        <p:spPr bwMode="auto">
          <a:xfrm>
            <a:off x="1831975" y="1777780"/>
            <a:ext cx="46038" cy="7937"/>
          </a:xfrm>
          <a:prstGeom prst="rect">
            <a:avLst/>
          </a:prstGeom>
          <a:noFill/>
          <a:ln w="3175" cap="rnd">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83" name="Rectangle 679"/>
          <p:cNvSpPr>
            <a:spLocks noChangeArrowheads="1"/>
          </p:cNvSpPr>
          <p:nvPr/>
        </p:nvSpPr>
        <p:spPr bwMode="auto">
          <a:xfrm>
            <a:off x="1995488" y="1777780"/>
            <a:ext cx="44450" cy="7937"/>
          </a:xfrm>
          <a:prstGeom prst="rect">
            <a:avLst/>
          </a:prstGeom>
          <a:solidFill>
            <a:srgbClr val="9A9A9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84" name="Rectangle 680"/>
          <p:cNvSpPr>
            <a:spLocks noChangeArrowheads="1"/>
          </p:cNvSpPr>
          <p:nvPr/>
        </p:nvSpPr>
        <p:spPr bwMode="auto">
          <a:xfrm>
            <a:off x="1995488" y="1777780"/>
            <a:ext cx="44450" cy="7937"/>
          </a:xfrm>
          <a:prstGeom prst="rect">
            <a:avLst/>
          </a:prstGeom>
          <a:noFill/>
          <a:ln w="3175" cap="rnd">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85" name="Freeform 681"/>
          <p:cNvSpPr>
            <a:spLocks/>
          </p:cNvSpPr>
          <p:nvPr/>
        </p:nvSpPr>
        <p:spPr bwMode="auto">
          <a:xfrm>
            <a:off x="1757363" y="1796830"/>
            <a:ext cx="279400" cy="20637"/>
          </a:xfrm>
          <a:custGeom>
            <a:avLst/>
            <a:gdLst>
              <a:gd name="T0" fmla="*/ 2147483646 w 176"/>
              <a:gd name="T1" fmla="*/ 0 h 13"/>
              <a:gd name="T2" fmla="*/ 2147483646 w 176"/>
              <a:gd name="T3" fmla="*/ 0 h 13"/>
              <a:gd name="T4" fmla="*/ 2147483646 w 176"/>
              <a:gd name="T5" fmla="*/ 2147483646 h 13"/>
              <a:gd name="T6" fmla="*/ 0 w 176"/>
              <a:gd name="T7" fmla="*/ 2147483646 h 13"/>
              <a:gd name="T8" fmla="*/ 2147483646 w 176"/>
              <a:gd name="T9" fmla="*/ 0 h 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6" h="13">
                <a:moveTo>
                  <a:pt x="26" y="0"/>
                </a:moveTo>
                <a:lnTo>
                  <a:pt x="176" y="0"/>
                </a:lnTo>
                <a:lnTo>
                  <a:pt x="150" y="13"/>
                </a:lnTo>
                <a:lnTo>
                  <a:pt x="0" y="13"/>
                </a:lnTo>
                <a:lnTo>
                  <a:pt x="26" y="0"/>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186" name="Freeform 682"/>
          <p:cNvSpPr>
            <a:spLocks/>
          </p:cNvSpPr>
          <p:nvPr/>
        </p:nvSpPr>
        <p:spPr bwMode="auto">
          <a:xfrm>
            <a:off x="1757363" y="1796830"/>
            <a:ext cx="279400" cy="20637"/>
          </a:xfrm>
          <a:custGeom>
            <a:avLst/>
            <a:gdLst>
              <a:gd name="T0" fmla="*/ 2147483646 w 176"/>
              <a:gd name="T1" fmla="*/ 0 h 13"/>
              <a:gd name="T2" fmla="*/ 2147483646 w 176"/>
              <a:gd name="T3" fmla="*/ 0 h 13"/>
              <a:gd name="T4" fmla="*/ 2147483646 w 176"/>
              <a:gd name="T5" fmla="*/ 2147483646 h 13"/>
              <a:gd name="T6" fmla="*/ 0 w 176"/>
              <a:gd name="T7" fmla="*/ 2147483646 h 13"/>
              <a:gd name="T8" fmla="*/ 2147483646 w 176"/>
              <a:gd name="T9" fmla="*/ 0 h 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6" h="13">
                <a:moveTo>
                  <a:pt x="26" y="0"/>
                </a:moveTo>
                <a:lnTo>
                  <a:pt x="176" y="0"/>
                </a:lnTo>
                <a:lnTo>
                  <a:pt x="150" y="13"/>
                </a:lnTo>
                <a:lnTo>
                  <a:pt x="0" y="13"/>
                </a:lnTo>
                <a:lnTo>
                  <a:pt x="26" y="0"/>
                </a:lnTo>
                <a:close/>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2187" name="Rectangle 683"/>
          <p:cNvSpPr>
            <a:spLocks noChangeArrowheads="1"/>
          </p:cNvSpPr>
          <p:nvPr/>
        </p:nvSpPr>
        <p:spPr bwMode="auto">
          <a:xfrm>
            <a:off x="1698628" y="1834927"/>
            <a:ext cx="284163" cy="23812"/>
          </a:xfrm>
          <a:prstGeom prst="rect">
            <a:avLst/>
          </a:prstGeom>
          <a:solidFill>
            <a:srgbClr val="6666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88" name="Rectangle 684"/>
          <p:cNvSpPr>
            <a:spLocks noChangeArrowheads="1"/>
          </p:cNvSpPr>
          <p:nvPr/>
        </p:nvSpPr>
        <p:spPr bwMode="auto">
          <a:xfrm>
            <a:off x="1698628" y="1834927"/>
            <a:ext cx="284163" cy="23812"/>
          </a:xfrm>
          <a:prstGeom prst="rect">
            <a:avLst/>
          </a:prstGeom>
          <a:noFill/>
          <a:ln w="3175" cap="rnd">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pic>
        <p:nvPicPr>
          <p:cNvPr id="22189" name="Picture 685"/>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1824038" y="1807939"/>
            <a:ext cx="68262" cy="2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190" name="Picture 686"/>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1824038" y="1807939"/>
            <a:ext cx="68262" cy="2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191" name="Freeform 687"/>
          <p:cNvSpPr>
            <a:spLocks/>
          </p:cNvSpPr>
          <p:nvPr/>
        </p:nvSpPr>
        <p:spPr bwMode="auto">
          <a:xfrm>
            <a:off x="1838325" y="1823817"/>
            <a:ext cx="46038" cy="4763"/>
          </a:xfrm>
          <a:custGeom>
            <a:avLst/>
            <a:gdLst>
              <a:gd name="T0" fmla="*/ 0 w 29"/>
              <a:gd name="T1" fmla="*/ 2147483646 h 3"/>
              <a:gd name="T2" fmla="*/ 2147483646 w 29"/>
              <a:gd name="T3" fmla="*/ 0 h 3"/>
              <a:gd name="T4" fmla="*/ 2147483646 w 29"/>
              <a:gd name="T5" fmla="*/ 0 h 3"/>
              <a:gd name="T6" fmla="*/ 2147483646 w 29"/>
              <a:gd name="T7" fmla="*/ 2147483646 h 3"/>
              <a:gd name="T8" fmla="*/ 0 w 29"/>
              <a:gd name="T9" fmla="*/ 2147483646 h 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 h="3">
                <a:moveTo>
                  <a:pt x="0" y="3"/>
                </a:moveTo>
                <a:lnTo>
                  <a:pt x="7" y="0"/>
                </a:lnTo>
                <a:lnTo>
                  <a:pt x="29" y="0"/>
                </a:lnTo>
                <a:lnTo>
                  <a:pt x="22" y="3"/>
                </a:lnTo>
                <a:lnTo>
                  <a:pt x="0" y="3"/>
                </a:lnTo>
                <a:close/>
              </a:path>
            </a:pathLst>
          </a:custGeom>
          <a:noFill/>
          <a:ln w="158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pic>
        <p:nvPicPr>
          <p:cNvPr id="22192" name="Picture 688"/>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1687513" y="1834927"/>
            <a:ext cx="42862"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193" name="Picture 689"/>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1687513" y="1834927"/>
            <a:ext cx="42862"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194" name="Picture 690"/>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1712913" y="1834927"/>
            <a:ext cx="42862"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195" name="Picture 691"/>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1712913" y="1834927"/>
            <a:ext cx="42862"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196" name="Picture 69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738313" y="1834927"/>
            <a:ext cx="42862" cy="2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197" name="Rectangle 693"/>
          <p:cNvSpPr>
            <a:spLocks noChangeArrowheads="1"/>
          </p:cNvSpPr>
          <p:nvPr/>
        </p:nvSpPr>
        <p:spPr bwMode="auto">
          <a:xfrm>
            <a:off x="1733550" y="1849217"/>
            <a:ext cx="6350" cy="31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98" name="Rectangle 694"/>
          <p:cNvSpPr>
            <a:spLocks noChangeArrowheads="1"/>
          </p:cNvSpPr>
          <p:nvPr/>
        </p:nvSpPr>
        <p:spPr bwMode="auto">
          <a:xfrm>
            <a:off x="1757363" y="1849217"/>
            <a:ext cx="6350" cy="31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199" name="Rectangle 695"/>
          <p:cNvSpPr>
            <a:spLocks noChangeArrowheads="1"/>
          </p:cNvSpPr>
          <p:nvPr/>
        </p:nvSpPr>
        <p:spPr bwMode="auto">
          <a:xfrm>
            <a:off x="1709738" y="1849217"/>
            <a:ext cx="6350" cy="317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00" name="Freeform 696"/>
          <p:cNvSpPr>
            <a:spLocks/>
          </p:cNvSpPr>
          <p:nvPr/>
        </p:nvSpPr>
        <p:spPr bwMode="auto">
          <a:xfrm>
            <a:off x="2047875" y="1800005"/>
            <a:ext cx="19050" cy="14287"/>
          </a:xfrm>
          <a:custGeom>
            <a:avLst/>
            <a:gdLst>
              <a:gd name="T0" fmla="*/ 0 w 12"/>
              <a:gd name="T1" fmla="*/ 2147483646 h 9"/>
              <a:gd name="T2" fmla="*/ 2147483646 w 12"/>
              <a:gd name="T3" fmla="*/ 0 h 9"/>
              <a:gd name="T4" fmla="*/ 2147483646 w 12"/>
              <a:gd name="T5" fmla="*/ 2147483646 h 9"/>
              <a:gd name="T6" fmla="*/ 0 w 12"/>
              <a:gd name="T7" fmla="*/ 2147483646 h 9"/>
              <a:gd name="T8" fmla="*/ 0 w 12"/>
              <a:gd name="T9" fmla="*/ 2147483646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9">
                <a:moveTo>
                  <a:pt x="0" y="5"/>
                </a:moveTo>
                <a:lnTo>
                  <a:pt x="12" y="0"/>
                </a:lnTo>
                <a:lnTo>
                  <a:pt x="12" y="3"/>
                </a:lnTo>
                <a:lnTo>
                  <a:pt x="0" y="9"/>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pic>
        <p:nvPicPr>
          <p:cNvPr id="22201" name="Picture 697"/>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1806575" y="1620614"/>
            <a:ext cx="3238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202" name="Freeform 698"/>
          <p:cNvSpPr>
            <a:spLocks/>
          </p:cNvSpPr>
          <p:nvPr/>
        </p:nvSpPr>
        <p:spPr bwMode="auto">
          <a:xfrm>
            <a:off x="1819278" y="1633317"/>
            <a:ext cx="301625" cy="130175"/>
          </a:xfrm>
          <a:custGeom>
            <a:avLst/>
            <a:gdLst>
              <a:gd name="T0" fmla="*/ 0 w 190"/>
              <a:gd name="T1" fmla="*/ 2147483646 h 82"/>
              <a:gd name="T2" fmla="*/ 2147483646 w 190"/>
              <a:gd name="T3" fmla="*/ 0 h 82"/>
              <a:gd name="T4" fmla="*/ 2147483646 w 190"/>
              <a:gd name="T5" fmla="*/ 0 h 82"/>
              <a:gd name="T6" fmla="*/ 2147483646 w 190"/>
              <a:gd name="T7" fmla="*/ 2147483646 h 82"/>
              <a:gd name="T8" fmla="*/ 0 w 190"/>
              <a:gd name="T9" fmla="*/ 2147483646 h 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0" h="82">
                <a:moveTo>
                  <a:pt x="0" y="82"/>
                </a:moveTo>
                <a:lnTo>
                  <a:pt x="41" y="0"/>
                </a:lnTo>
                <a:lnTo>
                  <a:pt x="190" y="0"/>
                </a:lnTo>
                <a:lnTo>
                  <a:pt x="149" y="82"/>
                </a:lnTo>
                <a:lnTo>
                  <a:pt x="0" y="82"/>
                </a:lnTo>
                <a:close/>
              </a:path>
            </a:pathLst>
          </a:custGeom>
          <a:noFill/>
          <a:ln w="3175"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2203" name="Rectangle 699"/>
          <p:cNvSpPr>
            <a:spLocks noChangeArrowheads="1"/>
          </p:cNvSpPr>
          <p:nvPr/>
        </p:nvSpPr>
        <p:spPr bwMode="auto">
          <a:xfrm>
            <a:off x="2105025" y="1620614"/>
            <a:ext cx="7938" cy="33338"/>
          </a:xfrm>
          <a:prstGeom prst="rect">
            <a:avLst/>
          </a:prstGeom>
          <a:solidFill>
            <a:srgbClr val="FF3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04" name="Rectangle 700"/>
          <p:cNvSpPr>
            <a:spLocks noChangeArrowheads="1"/>
          </p:cNvSpPr>
          <p:nvPr/>
        </p:nvSpPr>
        <p:spPr bwMode="auto">
          <a:xfrm>
            <a:off x="2112966" y="1620614"/>
            <a:ext cx="9525" cy="33338"/>
          </a:xfrm>
          <a:prstGeom prst="rect">
            <a:avLst/>
          </a:prstGeom>
          <a:solidFill>
            <a:srgbClr val="FFF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05" name="Rectangle 701"/>
          <p:cNvSpPr>
            <a:spLocks noChangeArrowheads="1"/>
          </p:cNvSpPr>
          <p:nvPr/>
        </p:nvSpPr>
        <p:spPr bwMode="auto">
          <a:xfrm>
            <a:off x="2122491" y="1620614"/>
            <a:ext cx="7937" cy="33338"/>
          </a:xfrm>
          <a:prstGeom prst="rect">
            <a:avLst/>
          </a:prstGeom>
          <a:solidFill>
            <a:srgbClr val="FFB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06" name="Rectangle 702"/>
          <p:cNvSpPr>
            <a:spLocks noChangeArrowheads="1"/>
          </p:cNvSpPr>
          <p:nvPr/>
        </p:nvSpPr>
        <p:spPr bwMode="auto">
          <a:xfrm>
            <a:off x="2130428" y="1620614"/>
            <a:ext cx="9525" cy="33338"/>
          </a:xfrm>
          <a:prstGeom prst="rect">
            <a:avLst/>
          </a:prstGeom>
          <a:solidFill>
            <a:srgbClr val="FF7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07" name="Rectangle 703"/>
          <p:cNvSpPr>
            <a:spLocks noChangeArrowheads="1"/>
          </p:cNvSpPr>
          <p:nvPr/>
        </p:nvSpPr>
        <p:spPr bwMode="auto">
          <a:xfrm>
            <a:off x="2139950" y="1620614"/>
            <a:ext cx="7938" cy="33338"/>
          </a:xfrm>
          <a:prstGeom prst="rect">
            <a:avLst/>
          </a:prstGeom>
          <a:solidFill>
            <a:srgbClr val="FF3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08" name="Freeform 704"/>
          <p:cNvSpPr>
            <a:spLocks/>
          </p:cNvSpPr>
          <p:nvPr/>
        </p:nvSpPr>
        <p:spPr bwMode="auto">
          <a:xfrm>
            <a:off x="1697038" y="1620617"/>
            <a:ext cx="457200" cy="238125"/>
          </a:xfrm>
          <a:custGeom>
            <a:avLst/>
            <a:gdLst>
              <a:gd name="T0" fmla="*/ 0 w 288"/>
              <a:gd name="T1" fmla="*/ 2147483646 h 150"/>
              <a:gd name="T2" fmla="*/ 0 w 288"/>
              <a:gd name="T3" fmla="*/ 2147483646 h 150"/>
              <a:gd name="T4" fmla="*/ 2147483646 w 288"/>
              <a:gd name="T5" fmla="*/ 2147483646 h 150"/>
              <a:gd name="T6" fmla="*/ 2147483646 w 288"/>
              <a:gd name="T7" fmla="*/ 2147483646 h 150"/>
              <a:gd name="T8" fmla="*/ 2147483646 w 288"/>
              <a:gd name="T9" fmla="*/ 2147483646 h 150"/>
              <a:gd name="T10" fmla="*/ 2147483646 w 288"/>
              <a:gd name="T11" fmla="*/ 2147483646 h 150"/>
              <a:gd name="T12" fmla="*/ 2147483646 w 288"/>
              <a:gd name="T13" fmla="*/ 0 h 150"/>
              <a:gd name="T14" fmla="*/ 2147483646 w 288"/>
              <a:gd name="T15" fmla="*/ 0 h 150"/>
              <a:gd name="T16" fmla="*/ 2147483646 w 288"/>
              <a:gd name="T17" fmla="*/ 2147483646 h 150"/>
              <a:gd name="T18" fmla="*/ 2147483646 w 288"/>
              <a:gd name="T19" fmla="*/ 2147483646 h 150"/>
              <a:gd name="T20" fmla="*/ 2147483646 w 288"/>
              <a:gd name="T21" fmla="*/ 2147483646 h 150"/>
              <a:gd name="T22" fmla="*/ 2147483646 w 288"/>
              <a:gd name="T23" fmla="*/ 2147483646 h 150"/>
              <a:gd name="T24" fmla="*/ 2147483646 w 288"/>
              <a:gd name="T25" fmla="*/ 2147483646 h 150"/>
              <a:gd name="T26" fmla="*/ 2147483646 w 288"/>
              <a:gd name="T27" fmla="*/ 2147483646 h 150"/>
              <a:gd name="T28" fmla="*/ 0 w 288"/>
              <a:gd name="T29" fmla="*/ 2147483646 h 15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88" h="150">
                <a:moveTo>
                  <a:pt x="0" y="150"/>
                </a:moveTo>
                <a:lnTo>
                  <a:pt x="0" y="135"/>
                </a:lnTo>
                <a:lnTo>
                  <a:pt x="59" y="105"/>
                </a:lnTo>
                <a:lnTo>
                  <a:pt x="85" y="105"/>
                </a:lnTo>
                <a:lnTo>
                  <a:pt x="85" y="98"/>
                </a:lnTo>
                <a:lnTo>
                  <a:pt x="63" y="98"/>
                </a:lnTo>
                <a:lnTo>
                  <a:pt x="112" y="0"/>
                </a:lnTo>
                <a:lnTo>
                  <a:pt x="288" y="0"/>
                </a:lnTo>
                <a:lnTo>
                  <a:pt x="239" y="98"/>
                </a:lnTo>
                <a:lnTo>
                  <a:pt x="217" y="98"/>
                </a:lnTo>
                <a:lnTo>
                  <a:pt x="217" y="105"/>
                </a:lnTo>
                <a:lnTo>
                  <a:pt x="239" y="105"/>
                </a:lnTo>
                <a:lnTo>
                  <a:pt x="239" y="120"/>
                </a:lnTo>
                <a:lnTo>
                  <a:pt x="179" y="150"/>
                </a:lnTo>
                <a:lnTo>
                  <a:pt x="0" y="150"/>
                </a:lnTo>
                <a:close/>
              </a:path>
            </a:pathLst>
          </a:custGeom>
          <a:noFill/>
          <a:ln w="79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2209" name="Freeform 705"/>
          <p:cNvSpPr>
            <a:spLocks/>
          </p:cNvSpPr>
          <p:nvPr/>
        </p:nvSpPr>
        <p:spPr bwMode="auto">
          <a:xfrm>
            <a:off x="1697041" y="1822227"/>
            <a:ext cx="109537" cy="74612"/>
          </a:xfrm>
          <a:custGeom>
            <a:avLst/>
            <a:gdLst>
              <a:gd name="T0" fmla="*/ 2147483646 w 69"/>
              <a:gd name="T1" fmla="*/ 2147483646 h 47"/>
              <a:gd name="T2" fmla="*/ 0 w 69"/>
              <a:gd name="T3" fmla="*/ 2147483646 h 47"/>
              <a:gd name="T4" fmla="*/ 2147483646 w 69"/>
              <a:gd name="T5" fmla="*/ 0 h 47"/>
              <a:gd name="T6" fmla="*/ 2147483646 w 69"/>
              <a:gd name="T7" fmla="*/ 2147483646 h 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9" h="47">
                <a:moveTo>
                  <a:pt x="69" y="47"/>
                </a:moveTo>
                <a:lnTo>
                  <a:pt x="0" y="23"/>
                </a:lnTo>
                <a:lnTo>
                  <a:pt x="69" y="0"/>
                </a:lnTo>
                <a:lnTo>
                  <a:pt x="69" y="4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210" name="Rectangle 706"/>
          <p:cNvSpPr>
            <a:spLocks noChangeArrowheads="1"/>
          </p:cNvSpPr>
          <p:nvPr/>
        </p:nvSpPr>
        <p:spPr bwMode="auto">
          <a:xfrm>
            <a:off x="1558928" y="1876202"/>
            <a:ext cx="554639"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            USER</a:t>
            </a:r>
          </a:p>
        </p:txBody>
      </p:sp>
      <p:sp>
        <p:nvSpPr>
          <p:cNvPr id="22211" name="Rectangle 707"/>
          <p:cNvSpPr>
            <a:spLocks noChangeArrowheads="1"/>
          </p:cNvSpPr>
          <p:nvPr/>
        </p:nvSpPr>
        <p:spPr bwMode="auto">
          <a:xfrm>
            <a:off x="3687763" y="3665314"/>
            <a:ext cx="615950" cy="439738"/>
          </a:xfrm>
          <a:prstGeom prst="rect">
            <a:avLst/>
          </a:prstGeom>
          <a:solidFill>
            <a:srgbClr val="4979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12" name="Rectangle 708"/>
          <p:cNvSpPr>
            <a:spLocks noChangeArrowheads="1"/>
          </p:cNvSpPr>
          <p:nvPr/>
        </p:nvSpPr>
        <p:spPr bwMode="auto">
          <a:xfrm>
            <a:off x="3624263" y="3600230"/>
            <a:ext cx="614362" cy="439737"/>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13" name="Rectangle 709"/>
          <p:cNvSpPr>
            <a:spLocks noChangeArrowheads="1"/>
          </p:cNvSpPr>
          <p:nvPr/>
        </p:nvSpPr>
        <p:spPr bwMode="auto">
          <a:xfrm>
            <a:off x="3836988" y="3708177"/>
            <a:ext cx="177934"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PAP</a:t>
            </a:r>
          </a:p>
        </p:txBody>
      </p:sp>
      <p:sp>
        <p:nvSpPr>
          <p:cNvPr id="22214" name="Rectangle 710"/>
          <p:cNvSpPr>
            <a:spLocks noChangeArrowheads="1"/>
          </p:cNvSpPr>
          <p:nvPr/>
        </p:nvSpPr>
        <p:spPr bwMode="auto">
          <a:xfrm>
            <a:off x="3733800" y="3819302"/>
            <a:ext cx="379912"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‘’Kephas’’</a:t>
            </a:r>
          </a:p>
        </p:txBody>
      </p:sp>
      <p:sp>
        <p:nvSpPr>
          <p:cNvPr id="22215" name="Rectangle 711"/>
          <p:cNvSpPr>
            <a:spLocks noChangeArrowheads="1"/>
          </p:cNvSpPr>
          <p:nvPr/>
        </p:nvSpPr>
        <p:spPr bwMode="auto">
          <a:xfrm>
            <a:off x="2992441" y="3185889"/>
            <a:ext cx="7937" cy="342900"/>
          </a:xfrm>
          <a:prstGeom prst="rect">
            <a:avLst/>
          </a:prstGeom>
          <a:solidFill>
            <a:srgbClr val="01B95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16" name="Rectangle 712"/>
          <p:cNvSpPr>
            <a:spLocks noChangeArrowheads="1"/>
          </p:cNvSpPr>
          <p:nvPr/>
        </p:nvSpPr>
        <p:spPr bwMode="auto">
          <a:xfrm>
            <a:off x="3000378" y="3185889"/>
            <a:ext cx="9525" cy="342900"/>
          </a:xfrm>
          <a:prstGeom prst="rect">
            <a:avLst/>
          </a:prstGeom>
          <a:solidFill>
            <a:srgbClr val="A5FE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17" name="Rectangle 713"/>
          <p:cNvSpPr>
            <a:spLocks noChangeArrowheads="1"/>
          </p:cNvSpPr>
          <p:nvPr/>
        </p:nvSpPr>
        <p:spPr bwMode="auto">
          <a:xfrm>
            <a:off x="3009900" y="3185889"/>
            <a:ext cx="7938" cy="342900"/>
          </a:xfrm>
          <a:prstGeom prst="rect">
            <a:avLst/>
          </a:prstGeom>
          <a:solidFill>
            <a:srgbClr val="A1FCC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18" name="Rectangle 714"/>
          <p:cNvSpPr>
            <a:spLocks noChangeArrowheads="1"/>
          </p:cNvSpPr>
          <p:nvPr/>
        </p:nvSpPr>
        <p:spPr bwMode="auto">
          <a:xfrm>
            <a:off x="3017841" y="3185889"/>
            <a:ext cx="7937" cy="342900"/>
          </a:xfrm>
          <a:prstGeom prst="rect">
            <a:avLst/>
          </a:prstGeom>
          <a:solidFill>
            <a:srgbClr val="9DFB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19" name="Rectangle 715"/>
          <p:cNvSpPr>
            <a:spLocks noChangeArrowheads="1"/>
          </p:cNvSpPr>
          <p:nvPr/>
        </p:nvSpPr>
        <p:spPr bwMode="auto">
          <a:xfrm>
            <a:off x="3025778" y="3185889"/>
            <a:ext cx="9525" cy="342900"/>
          </a:xfrm>
          <a:prstGeom prst="rect">
            <a:avLst/>
          </a:prstGeom>
          <a:solidFill>
            <a:srgbClr val="99F9C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20" name="Rectangle 716"/>
          <p:cNvSpPr>
            <a:spLocks noChangeArrowheads="1"/>
          </p:cNvSpPr>
          <p:nvPr/>
        </p:nvSpPr>
        <p:spPr bwMode="auto">
          <a:xfrm>
            <a:off x="3035300" y="3185889"/>
            <a:ext cx="7938" cy="342900"/>
          </a:xfrm>
          <a:prstGeom prst="rect">
            <a:avLst/>
          </a:prstGeom>
          <a:solidFill>
            <a:srgbClr val="95F7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21" name="Rectangle 717"/>
          <p:cNvSpPr>
            <a:spLocks noChangeArrowheads="1"/>
          </p:cNvSpPr>
          <p:nvPr/>
        </p:nvSpPr>
        <p:spPr bwMode="auto">
          <a:xfrm>
            <a:off x="3043241" y="3185889"/>
            <a:ext cx="7937" cy="342900"/>
          </a:xfrm>
          <a:prstGeom prst="rect">
            <a:avLst/>
          </a:prstGeom>
          <a:solidFill>
            <a:srgbClr val="91F5C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22" name="Rectangle 718"/>
          <p:cNvSpPr>
            <a:spLocks noChangeArrowheads="1"/>
          </p:cNvSpPr>
          <p:nvPr/>
        </p:nvSpPr>
        <p:spPr bwMode="auto">
          <a:xfrm>
            <a:off x="3051178" y="3185889"/>
            <a:ext cx="9525" cy="342900"/>
          </a:xfrm>
          <a:prstGeom prst="rect">
            <a:avLst/>
          </a:prstGeom>
          <a:solidFill>
            <a:srgbClr val="8DF4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23" name="Rectangle 719"/>
          <p:cNvSpPr>
            <a:spLocks noChangeArrowheads="1"/>
          </p:cNvSpPr>
          <p:nvPr/>
        </p:nvSpPr>
        <p:spPr bwMode="auto">
          <a:xfrm>
            <a:off x="3060700" y="3185889"/>
            <a:ext cx="7938" cy="342900"/>
          </a:xfrm>
          <a:prstGeom prst="rect">
            <a:avLst/>
          </a:prstGeom>
          <a:solidFill>
            <a:srgbClr val="89F2B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24" name="Rectangle 720"/>
          <p:cNvSpPr>
            <a:spLocks noChangeArrowheads="1"/>
          </p:cNvSpPr>
          <p:nvPr/>
        </p:nvSpPr>
        <p:spPr bwMode="auto">
          <a:xfrm>
            <a:off x="3068641" y="3185889"/>
            <a:ext cx="9525" cy="342900"/>
          </a:xfrm>
          <a:prstGeom prst="rect">
            <a:avLst/>
          </a:prstGeom>
          <a:solidFill>
            <a:srgbClr val="85F0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25" name="Rectangle 721"/>
          <p:cNvSpPr>
            <a:spLocks noChangeArrowheads="1"/>
          </p:cNvSpPr>
          <p:nvPr/>
        </p:nvSpPr>
        <p:spPr bwMode="auto">
          <a:xfrm>
            <a:off x="3078166" y="3185889"/>
            <a:ext cx="7937" cy="342900"/>
          </a:xfrm>
          <a:prstGeom prst="rect">
            <a:avLst/>
          </a:prstGeom>
          <a:solidFill>
            <a:srgbClr val="80EFB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26" name="Rectangle 722"/>
          <p:cNvSpPr>
            <a:spLocks noChangeArrowheads="1"/>
          </p:cNvSpPr>
          <p:nvPr/>
        </p:nvSpPr>
        <p:spPr bwMode="auto">
          <a:xfrm>
            <a:off x="3086100" y="3185889"/>
            <a:ext cx="7938" cy="342900"/>
          </a:xfrm>
          <a:prstGeom prst="rect">
            <a:avLst/>
          </a:prstGeom>
          <a:solidFill>
            <a:srgbClr val="7CEDB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27" name="Rectangle 723"/>
          <p:cNvSpPr>
            <a:spLocks noChangeArrowheads="1"/>
          </p:cNvSpPr>
          <p:nvPr/>
        </p:nvSpPr>
        <p:spPr bwMode="auto">
          <a:xfrm>
            <a:off x="3094041" y="3185889"/>
            <a:ext cx="9525" cy="342900"/>
          </a:xfrm>
          <a:prstGeom prst="rect">
            <a:avLst/>
          </a:prstGeom>
          <a:solidFill>
            <a:srgbClr val="78EBB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28" name="Rectangle 724"/>
          <p:cNvSpPr>
            <a:spLocks noChangeArrowheads="1"/>
          </p:cNvSpPr>
          <p:nvPr/>
        </p:nvSpPr>
        <p:spPr bwMode="auto">
          <a:xfrm>
            <a:off x="3103566" y="3185889"/>
            <a:ext cx="7937" cy="342900"/>
          </a:xfrm>
          <a:prstGeom prst="rect">
            <a:avLst/>
          </a:prstGeom>
          <a:solidFill>
            <a:srgbClr val="74E9A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29" name="Rectangle 725"/>
          <p:cNvSpPr>
            <a:spLocks noChangeArrowheads="1"/>
          </p:cNvSpPr>
          <p:nvPr/>
        </p:nvSpPr>
        <p:spPr bwMode="auto">
          <a:xfrm>
            <a:off x="3111500" y="3185889"/>
            <a:ext cx="7938" cy="342900"/>
          </a:xfrm>
          <a:prstGeom prst="rect">
            <a:avLst/>
          </a:prstGeom>
          <a:solidFill>
            <a:srgbClr val="70E8A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30" name="Rectangle 726"/>
          <p:cNvSpPr>
            <a:spLocks noChangeArrowheads="1"/>
          </p:cNvSpPr>
          <p:nvPr/>
        </p:nvSpPr>
        <p:spPr bwMode="auto">
          <a:xfrm>
            <a:off x="3119441" y="3185889"/>
            <a:ext cx="9525" cy="342900"/>
          </a:xfrm>
          <a:prstGeom prst="rect">
            <a:avLst/>
          </a:prstGeom>
          <a:solidFill>
            <a:srgbClr val="6CE6A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31" name="Rectangle 727"/>
          <p:cNvSpPr>
            <a:spLocks noChangeArrowheads="1"/>
          </p:cNvSpPr>
          <p:nvPr/>
        </p:nvSpPr>
        <p:spPr bwMode="auto">
          <a:xfrm>
            <a:off x="3128966" y="3185889"/>
            <a:ext cx="7937" cy="342900"/>
          </a:xfrm>
          <a:prstGeom prst="rect">
            <a:avLst/>
          </a:prstGeom>
          <a:solidFill>
            <a:srgbClr val="68E4A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32" name="Rectangle 728"/>
          <p:cNvSpPr>
            <a:spLocks noChangeArrowheads="1"/>
          </p:cNvSpPr>
          <p:nvPr/>
        </p:nvSpPr>
        <p:spPr bwMode="auto">
          <a:xfrm>
            <a:off x="3136903" y="3185889"/>
            <a:ext cx="9525" cy="342900"/>
          </a:xfrm>
          <a:prstGeom prst="rect">
            <a:avLst/>
          </a:prstGeom>
          <a:solidFill>
            <a:srgbClr val="64E2A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33" name="Rectangle 729"/>
          <p:cNvSpPr>
            <a:spLocks noChangeArrowheads="1"/>
          </p:cNvSpPr>
          <p:nvPr/>
        </p:nvSpPr>
        <p:spPr bwMode="auto">
          <a:xfrm>
            <a:off x="3146425" y="3185889"/>
            <a:ext cx="7938" cy="342900"/>
          </a:xfrm>
          <a:prstGeom prst="rect">
            <a:avLst/>
          </a:prstGeom>
          <a:solidFill>
            <a:srgbClr val="60E0A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34" name="Rectangle 730"/>
          <p:cNvSpPr>
            <a:spLocks noChangeArrowheads="1"/>
          </p:cNvSpPr>
          <p:nvPr/>
        </p:nvSpPr>
        <p:spPr bwMode="auto">
          <a:xfrm>
            <a:off x="3154366" y="3185889"/>
            <a:ext cx="7937" cy="342900"/>
          </a:xfrm>
          <a:prstGeom prst="rect">
            <a:avLst/>
          </a:prstGeom>
          <a:solidFill>
            <a:srgbClr val="5CDF9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35" name="Rectangle 731"/>
          <p:cNvSpPr>
            <a:spLocks noChangeArrowheads="1"/>
          </p:cNvSpPr>
          <p:nvPr/>
        </p:nvSpPr>
        <p:spPr bwMode="auto">
          <a:xfrm>
            <a:off x="3162303" y="3185889"/>
            <a:ext cx="9525" cy="342900"/>
          </a:xfrm>
          <a:prstGeom prst="rect">
            <a:avLst/>
          </a:prstGeom>
          <a:solidFill>
            <a:srgbClr val="57DD9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36" name="Rectangle 732"/>
          <p:cNvSpPr>
            <a:spLocks noChangeArrowheads="1"/>
          </p:cNvSpPr>
          <p:nvPr/>
        </p:nvSpPr>
        <p:spPr bwMode="auto">
          <a:xfrm>
            <a:off x="3171825" y="3185889"/>
            <a:ext cx="7938" cy="342900"/>
          </a:xfrm>
          <a:prstGeom prst="rect">
            <a:avLst/>
          </a:prstGeom>
          <a:solidFill>
            <a:srgbClr val="53DC9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37" name="Rectangle 733"/>
          <p:cNvSpPr>
            <a:spLocks noChangeArrowheads="1"/>
          </p:cNvSpPr>
          <p:nvPr/>
        </p:nvSpPr>
        <p:spPr bwMode="auto">
          <a:xfrm>
            <a:off x="3179766" y="3185889"/>
            <a:ext cx="7937" cy="342900"/>
          </a:xfrm>
          <a:prstGeom prst="rect">
            <a:avLst/>
          </a:prstGeom>
          <a:solidFill>
            <a:srgbClr val="4FDA9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38" name="Rectangle 734"/>
          <p:cNvSpPr>
            <a:spLocks noChangeArrowheads="1"/>
          </p:cNvSpPr>
          <p:nvPr/>
        </p:nvSpPr>
        <p:spPr bwMode="auto">
          <a:xfrm>
            <a:off x="3187703" y="3185889"/>
            <a:ext cx="9525" cy="342900"/>
          </a:xfrm>
          <a:prstGeom prst="rect">
            <a:avLst/>
          </a:prstGeom>
          <a:solidFill>
            <a:srgbClr val="4BD99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39" name="Rectangle 735"/>
          <p:cNvSpPr>
            <a:spLocks noChangeArrowheads="1"/>
          </p:cNvSpPr>
          <p:nvPr/>
        </p:nvSpPr>
        <p:spPr bwMode="auto">
          <a:xfrm>
            <a:off x="3197225" y="3185889"/>
            <a:ext cx="7938" cy="342900"/>
          </a:xfrm>
          <a:prstGeom prst="rect">
            <a:avLst/>
          </a:prstGeom>
          <a:solidFill>
            <a:srgbClr val="47D78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40" name="Rectangle 736"/>
          <p:cNvSpPr>
            <a:spLocks noChangeArrowheads="1"/>
          </p:cNvSpPr>
          <p:nvPr/>
        </p:nvSpPr>
        <p:spPr bwMode="auto">
          <a:xfrm>
            <a:off x="3205166" y="3185889"/>
            <a:ext cx="9525" cy="342900"/>
          </a:xfrm>
          <a:prstGeom prst="rect">
            <a:avLst/>
          </a:prstGeom>
          <a:solidFill>
            <a:srgbClr val="43D58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41" name="Rectangle 737"/>
          <p:cNvSpPr>
            <a:spLocks noChangeArrowheads="1"/>
          </p:cNvSpPr>
          <p:nvPr/>
        </p:nvSpPr>
        <p:spPr bwMode="auto">
          <a:xfrm>
            <a:off x="3214691" y="3185889"/>
            <a:ext cx="7937" cy="342900"/>
          </a:xfrm>
          <a:prstGeom prst="rect">
            <a:avLst/>
          </a:prstGeom>
          <a:solidFill>
            <a:srgbClr val="3FD38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grpSp>
        <p:nvGrpSpPr>
          <p:cNvPr id="22242" name="Group 738"/>
          <p:cNvGrpSpPr>
            <a:grpSpLocks/>
          </p:cNvGrpSpPr>
          <p:nvPr/>
        </p:nvGrpSpPr>
        <p:grpSpPr bwMode="auto">
          <a:xfrm>
            <a:off x="1662113" y="2330227"/>
            <a:ext cx="2646362" cy="3236912"/>
            <a:chOff x="87" y="1685"/>
            <a:chExt cx="1667" cy="2039"/>
          </a:xfrm>
        </p:grpSpPr>
        <p:sp>
          <p:nvSpPr>
            <p:cNvPr id="22353" name="Rectangle 739"/>
            <p:cNvSpPr>
              <a:spLocks noChangeArrowheads="1"/>
            </p:cNvSpPr>
            <p:nvPr/>
          </p:nvSpPr>
          <p:spPr bwMode="auto">
            <a:xfrm>
              <a:off x="1080" y="2224"/>
              <a:ext cx="5" cy="216"/>
            </a:xfrm>
            <a:prstGeom prst="rect">
              <a:avLst/>
            </a:prstGeom>
            <a:solidFill>
              <a:srgbClr val="3BD18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54" name="Rectangle 740"/>
            <p:cNvSpPr>
              <a:spLocks noChangeArrowheads="1"/>
            </p:cNvSpPr>
            <p:nvPr/>
          </p:nvSpPr>
          <p:spPr bwMode="auto">
            <a:xfrm>
              <a:off x="1085" y="2224"/>
              <a:ext cx="6" cy="216"/>
            </a:xfrm>
            <a:prstGeom prst="rect">
              <a:avLst/>
            </a:prstGeom>
            <a:solidFill>
              <a:srgbClr val="37D0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55" name="Rectangle 741"/>
            <p:cNvSpPr>
              <a:spLocks noChangeArrowheads="1"/>
            </p:cNvSpPr>
            <p:nvPr/>
          </p:nvSpPr>
          <p:spPr bwMode="auto">
            <a:xfrm>
              <a:off x="1091" y="2224"/>
              <a:ext cx="5" cy="216"/>
            </a:xfrm>
            <a:prstGeom prst="rect">
              <a:avLst/>
            </a:prstGeom>
            <a:solidFill>
              <a:srgbClr val="33CE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56" name="Rectangle 742"/>
            <p:cNvSpPr>
              <a:spLocks noChangeArrowheads="1"/>
            </p:cNvSpPr>
            <p:nvPr/>
          </p:nvSpPr>
          <p:spPr bwMode="auto">
            <a:xfrm>
              <a:off x="1096" y="2224"/>
              <a:ext cx="5" cy="216"/>
            </a:xfrm>
            <a:prstGeom prst="rect">
              <a:avLst/>
            </a:prstGeom>
            <a:solidFill>
              <a:srgbClr val="2ECD7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57" name="Rectangle 743"/>
            <p:cNvSpPr>
              <a:spLocks noChangeArrowheads="1"/>
            </p:cNvSpPr>
            <p:nvPr/>
          </p:nvSpPr>
          <p:spPr bwMode="auto">
            <a:xfrm>
              <a:off x="1101" y="2224"/>
              <a:ext cx="6" cy="216"/>
            </a:xfrm>
            <a:prstGeom prst="rect">
              <a:avLst/>
            </a:prstGeom>
            <a:solidFill>
              <a:srgbClr val="2ACB7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58" name="Rectangle 744"/>
            <p:cNvSpPr>
              <a:spLocks noChangeArrowheads="1"/>
            </p:cNvSpPr>
            <p:nvPr/>
          </p:nvSpPr>
          <p:spPr bwMode="auto">
            <a:xfrm>
              <a:off x="1107" y="2224"/>
              <a:ext cx="5" cy="216"/>
            </a:xfrm>
            <a:prstGeom prst="rect">
              <a:avLst/>
            </a:prstGeom>
            <a:solidFill>
              <a:srgbClr val="26C9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59" name="Rectangle 745"/>
            <p:cNvSpPr>
              <a:spLocks noChangeArrowheads="1"/>
            </p:cNvSpPr>
            <p:nvPr/>
          </p:nvSpPr>
          <p:spPr bwMode="auto">
            <a:xfrm>
              <a:off x="1112" y="2224"/>
              <a:ext cx="6" cy="216"/>
            </a:xfrm>
            <a:prstGeom prst="rect">
              <a:avLst/>
            </a:prstGeom>
            <a:solidFill>
              <a:srgbClr val="22C77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60" name="Rectangle 746"/>
            <p:cNvSpPr>
              <a:spLocks noChangeArrowheads="1"/>
            </p:cNvSpPr>
            <p:nvPr/>
          </p:nvSpPr>
          <p:spPr bwMode="auto">
            <a:xfrm>
              <a:off x="1118" y="2224"/>
              <a:ext cx="5" cy="216"/>
            </a:xfrm>
            <a:prstGeom prst="rect">
              <a:avLst/>
            </a:prstGeom>
            <a:solidFill>
              <a:srgbClr val="1EC57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61" name="Rectangle 747"/>
            <p:cNvSpPr>
              <a:spLocks noChangeArrowheads="1"/>
            </p:cNvSpPr>
            <p:nvPr/>
          </p:nvSpPr>
          <p:spPr bwMode="auto">
            <a:xfrm>
              <a:off x="1123" y="2224"/>
              <a:ext cx="5" cy="216"/>
            </a:xfrm>
            <a:prstGeom prst="rect">
              <a:avLst/>
            </a:prstGeom>
            <a:solidFill>
              <a:srgbClr val="1AC46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62" name="Rectangle 748"/>
            <p:cNvSpPr>
              <a:spLocks noChangeArrowheads="1"/>
            </p:cNvSpPr>
            <p:nvPr/>
          </p:nvSpPr>
          <p:spPr bwMode="auto">
            <a:xfrm>
              <a:off x="1128" y="2224"/>
              <a:ext cx="6" cy="216"/>
            </a:xfrm>
            <a:prstGeom prst="rect">
              <a:avLst/>
            </a:prstGeom>
            <a:solidFill>
              <a:srgbClr val="15C26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63" name="Rectangle 749"/>
            <p:cNvSpPr>
              <a:spLocks noChangeArrowheads="1"/>
            </p:cNvSpPr>
            <p:nvPr/>
          </p:nvSpPr>
          <p:spPr bwMode="auto">
            <a:xfrm>
              <a:off x="1134" y="2224"/>
              <a:ext cx="5" cy="216"/>
            </a:xfrm>
            <a:prstGeom prst="rect">
              <a:avLst/>
            </a:prstGeom>
            <a:solidFill>
              <a:srgbClr val="12C06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64" name="Rectangle 750"/>
            <p:cNvSpPr>
              <a:spLocks noChangeArrowheads="1"/>
            </p:cNvSpPr>
            <p:nvPr/>
          </p:nvSpPr>
          <p:spPr bwMode="auto">
            <a:xfrm>
              <a:off x="1139" y="2224"/>
              <a:ext cx="5" cy="216"/>
            </a:xfrm>
            <a:prstGeom prst="rect">
              <a:avLst/>
            </a:prstGeom>
            <a:solidFill>
              <a:srgbClr val="0EBE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65" name="Rectangle 751"/>
            <p:cNvSpPr>
              <a:spLocks noChangeArrowheads="1"/>
            </p:cNvSpPr>
            <p:nvPr/>
          </p:nvSpPr>
          <p:spPr bwMode="auto">
            <a:xfrm>
              <a:off x="1144" y="2224"/>
              <a:ext cx="6" cy="216"/>
            </a:xfrm>
            <a:prstGeom prst="rect">
              <a:avLst/>
            </a:prstGeom>
            <a:solidFill>
              <a:srgbClr val="0ABC6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66" name="Rectangle 752"/>
            <p:cNvSpPr>
              <a:spLocks noChangeArrowheads="1"/>
            </p:cNvSpPr>
            <p:nvPr/>
          </p:nvSpPr>
          <p:spPr bwMode="auto">
            <a:xfrm>
              <a:off x="1150" y="2224"/>
              <a:ext cx="5" cy="216"/>
            </a:xfrm>
            <a:prstGeom prst="rect">
              <a:avLst/>
            </a:prstGeom>
            <a:solidFill>
              <a:srgbClr val="05BB5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67" name="Oval 753"/>
            <p:cNvSpPr>
              <a:spLocks noChangeArrowheads="1"/>
            </p:cNvSpPr>
            <p:nvPr/>
          </p:nvSpPr>
          <p:spPr bwMode="auto">
            <a:xfrm>
              <a:off x="942" y="2205"/>
              <a:ext cx="209" cy="57"/>
            </a:xfrm>
            <a:prstGeom prst="ellipse">
              <a:avLst/>
            </a:prstGeom>
            <a:solidFill>
              <a:srgbClr val="A8FFD3"/>
            </a:solidFill>
            <a:ln w="0">
              <a:solidFill>
                <a:srgbClr val="000000"/>
              </a:solidFill>
              <a:round/>
              <a:headEnd/>
              <a:tailEnd/>
            </a:ln>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68" name="Rectangle 754"/>
            <p:cNvSpPr>
              <a:spLocks noChangeArrowheads="1"/>
            </p:cNvSpPr>
            <p:nvPr/>
          </p:nvSpPr>
          <p:spPr bwMode="auto">
            <a:xfrm>
              <a:off x="1005" y="2256"/>
              <a:ext cx="82"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Role</a:t>
              </a:r>
            </a:p>
          </p:txBody>
        </p:sp>
        <p:sp>
          <p:nvSpPr>
            <p:cNvPr id="22369" name="Rectangle 755"/>
            <p:cNvSpPr>
              <a:spLocks noChangeArrowheads="1"/>
            </p:cNvSpPr>
            <p:nvPr/>
          </p:nvSpPr>
          <p:spPr bwMode="auto">
            <a:xfrm>
              <a:off x="972" y="2310"/>
              <a:ext cx="134"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Mapper</a:t>
              </a:r>
            </a:p>
          </p:txBody>
        </p:sp>
        <p:sp>
          <p:nvSpPr>
            <p:cNvPr id="22370" name="Rectangle 756"/>
            <p:cNvSpPr>
              <a:spLocks noChangeArrowheads="1"/>
            </p:cNvSpPr>
            <p:nvPr/>
          </p:nvSpPr>
          <p:spPr bwMode="auto">
            <a:xfrm>
              <a:off x="1015" y="2359"/>
              <a:ext cx="56"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DB</a:t>
              </a:r>
            </a:p>
          </p:txBody>
        </p:sp>
        <p:sp>
          <p:nvSpPr>
            <p:cNvPr id="22371" name="Rectangle 757"/>
            <p:cNvSpPr>
              <a:spLocks noChangeArrowheads="1"/>
            </p:cNvSpPr>
            <p:nvPr/>
          </p:nvSpPr>
          <p:spPr bwMode="auto">
            <a:xfrm>
              <a:off x="525" y="2566"/>
              <a:ext cx="276" cy="197"/>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72" name="Rectangle 758"/>
            <p:cNvSpPr>
              <a:spLocks noChangeArrowheads="1"/>
            </p:cNvSpPr>
            <p:nvPr/>
          </p:nvSpPr>
          <p:spPr bwMode="auto">
            <a:xfrm>
              <a:off x="484" y="2525"/>
              <a:ext cx="277" cy="198"/>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73" name="Rectangle 759"/>
            <p:cNvSpPr>
              <a:spLocks noChangeArrowheads="1"/>
            </p:cNvSpPr>
            <p:nvPr/>
          </p:nvSpPr>
          <p:spPr bwMode="auto">
            <a:xfrm>
              <a:off x="564" y="2537"/>
              <a:ext cx="115" cy="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PDP</a:t>
              </a:r>
            </a:p>
          </p:txBody>
        </p:sp>
        <p:sp>
          <p:nvSpPr>
            <p:cNvPr id="22374" name="Rectangle 760"/>
            <p:cNvSpPr>
              <a:spLocks noChangeArrowheads="1"/>
            </p:cNvSpPr>
            <p:nvPr/>
          </p:nvSpPr>
          <p:spPr bwMode="auto">
            <a:xfrm>
              <a:off x="580" y="2607"/>
              <a:ext cx="94"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Role </a:t>
              </a:r>
            </a:p>
          </p:txBody>
        </p:sp>
        <p:sp>
          <p:nvSpPr>
            <p:cNvPr id="22375" name="Rectangle 761"/>
            <p:cNvSpPr>
              <a:spLocks noChangeArrowheads="1"/>
            </p:cNvSpPr>
            <p:nvPr/>
          </p:nvSpPr>
          <p:spPr bwMode="auto">
            <a:xfrm>
              <a:off x="543" y="2661"/>
              <a:ext cx="148"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Provider</a:t>
              </a:r>
            </a:p>
          </p:txBody>
        </p:sp>
        <p:sp>
          <p:nvSpPr>
            <p:cNvPr id="22376" name="Rectangle 762"/>
            <p:cNvSpPr>
              <a:spLocks noChangeArrowheads="1"/>
            </p:cNvSpPr>
            <p:nvPr/>
          </p:nvSpPr>
          <p:spPr bwMode="auto">
            <a:xfrm>
              <a:off x="525" y="3127"/>
              <a:ext cx="276" cy="198"/>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77" name="Rectangle 763"/>
            <p:cNvSpPr>
              <a:spLocks noChangeArrowheads="1"/>
            </p:cNvSpPr>
            <p:nvPr/>
          </p:nvSpPr>
          <p:spPr bwMode="auto">
            <a:xfrm>
              <a:off x="484" y="3086"/>
              <a:ext cx="277" cy="198"/>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78" name="Rectangle 764"/>
            <p:cNvSpPr>
              <a:spLocks noChangeArrowheads="1"/>
            </p:cNvSpPr>
            <p:nvPr/>
          </p:nvSpPr>
          <p:spPr bwMode="auto">
            <a:xfrm>
              <a:off x="575" y="3097"/>
              <a:ext cx="91" cy="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PIP</a:t>
              </a:r>
            </a:p>
          </p:txBody>
        </p:sp>
        <p:sp>
          <p:nvSpPr>
            <p:cNvPr id="22379" name="Rectangle 765"/>
            <p:cNvSpPr>
              <a:spLocks noChangeArrowheads="1"/>
            </p:cNvSpPr>
            <p:nvPr/>
          </p:nvSpPr>
          <p:spPr bwMode="auto">
            <a:xfrm>
              <a:off x="543" y="3167"/>
              <a:ext cx="148"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Attribute</a:t>
              </a:r>
            </a:p>
          </p:txBody>
        </p:sp>
        <p:sp>
          <p:nvSpPr>
            <p:cNvPr id="22380" name="Rectangle 766"/>
            <p:cNvSpPr>
              <a:spLocks noChangeArrowheads="1"/>
            </p:cNvSpPr>
            <p:nvPr/>
          </p:nvSpPr>
          <p:spPr bwMode="auto">
            <a:xfrm>
              <a:off x="543" y="3221"/>
              <a:ext cx="148"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Provider</a:t>
              </a:r>
            </a:p>
          </p:txBody>
        </p:sp>
        <p:sp>
          <p:nvSpPr>
            <p:cNvPr id="22381" name="Rectangle 767"/>
            <p:cNvSpPr>
              <a:spLocks noChangeArrowheads="1"/>
            </p:cNvSpPr>
            <p:nvPr/>
          </p:nvSpPr>
          <p:spPr bwMode="auto">
            <a:xfrm>
              <a:off x="935" y="2515"/>
              <a:ext cx="5" cy="216"/>
            </a:xfrm>
            <a:prstGeom prst="rect">
              <a:avLst/>
            </a:prstGeom>
            <a:solidFill>
              <a:srgbClr val="A8FF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82" name="Rectangle 768"/>
            <p:cNvSpPr>
              <a:spLocks noChangeArrowheads="1"/>
            </p:cNvSpPr>
            <p:nvPr/>
          </p:nvSpPr>
          <p:spPr bwMode="auto">
            <a:xfrm>
              <a:off x="940" y="2515"/>
              <a:ext cx="6" cy="216"/>
            </a:xfrm>
            <a:prstGeom prst="rect">
              <a:avLst/>
            </a:prstGeom>
            <a:solidFill>
              <a:srgbClr val="A4FD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83" name="Rectangle 769"/>
            <p:cNvSpPr>
              <a:spLocks noChangeArrowheads="1"/>
            </p:cNvSpPr>
            <p:nvPr/>
          </p:nvSpPr>
          <p:spPr bwMode="auto">
            <a:xfrm>
              <a:off x="946" y="2515"/>
              <a:ext cx="5" cy="216"/>
            </a:xfrm>
            <a:prstGeom prst="rect">
              <a:avLst/>
            </a:prstGeom>
            <a:solidFill>
              <a:srgbClr val="A0FCC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84" name="Rectangle 770"/>
            <p:cNvSpPr>
              <a:spLocks noChangeArrowheads="1"/>
            </p:cNvSpPr>
            <p:nvPr/>
          </p:nvSpPr>
          <p:spPr bwMode="auto">
            <a:xfrm>
              <a:off x="951" y="2515"/>
              <a:ext cx="5" cy="216"/>
            </a:xfrm>
            <a:prstGeom prst="rect">
              <a:avLst/>
            </a:prstGeom>
            <a:solidFill>
              <a:srgbClr val="9CFAC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85" name="Rectangle 771"/>
            <p:cNvSpPr>
              <a:spLocks noChangeArrowheads="1"/>
            </p:cNvSpPr>
            <p:nvPr/>
          </p:nvSpPr>
          <p:spPr bwMode="auto">
            <a:xfrm>
              <a:off x="956" y="2515"/>
              <a:ext cx="6" cy="216"/>
            </a:xfrm>
            <a:prstGeom prst="rect">
              <a:avLst/>
            </a:prstGeom>
            <a:solidFill>
              <a:srgbClr val="98F8C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86" name="Rectangle 772"/>
            <p:cNvSpPr>
              <a:spLocks noChangeArrowheads="1"/>
            </p:cNvSpPr>
            <p:nvPr/>
          </p:nvSpPr>
          <p:spPr bwMode="auto">
            <a:xfrm>
              <a:off x="962" y="2515"/>
              <a:ext cx="5" cy="216"/>
            </a:xfrm>
            <a:prstGeom prst="rect">
              <a:avLst/>
            </a:prstGeom>
            <a:solidFill>
              <a:srgbClr val="93F6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87" name="Rectangle 773"/>
            <p:cNvSpPr>
              <a:spLocks noChangeArrowheads="1"/>
            </p:cNvSpPr>
            <p:nvPr/>
          </p:nvSpPr>
          <p:spPr bwMode="auto">
            <a:xfrm>
              <a:off x="967" y="2515"/>
              <a:ext cx="5" cy="216"/>
            </a:xfrm>
            <a:prstGeom prst="rect">
              <a:avLst/>
            </a:prstGeom>
            <a:solidFill>
              <a:srgbClr val="8FF5C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88" name="Rectangle 774"/>
            <p:cNvSpPr>
              <a:spLocks noChangeArrowheads="1"/>
            </p:cNvSpPr>
            <p:nvPr/>
          </p:nvSpPr>
          <p:spPr bwMode="auto">
            <a:xfrm>
              <a:off x="972" y="2515"/>
              <a:ext cx="6" cy="216"/>
            </a:xfrm>
            <a:prstGeom prst="rect">
              <a:avLst/>
            </a:prstGeom>
            <a:solidFill>
              <a:srgbClr val="8CF3B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89" name="Rectangle 775"/>
            <p:cNvSpPr>
              <a:spLocks noChangeArrowheads="1"/>
            </p:cNvSpPr>
            <p:nvPr/>
          </p:nvSpPr>
          <p:spPr bwMode="auto">
            <a:xfrm>
              <a:off x="978" y="2515"/>
              <a:ext cx="5" cy="216"/>
            </a:xfrm>
            <a:prstGeom prst="rect">
              <a:avLst/>
            </a:prstGeom>
            <a:solidFill>
              <a:srgbClr val="87F1B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90" name="Rectangle 776"/>
            <p:cNvSpPr>
              <a:spLocks noChangeArrowheads="1"/>
            </p:cNvSpPr>
            <p:nvPr/>
          </p:nvSpPr>
          <p:spPr bwMode="auto">
            <a:xfrm>
              <a:off x="983" y="2515"/>
              <a:ext cx="6" cy="216"/>
            </a:xfrm>
            <a:prstGeom prst="rect">
              <a:avLst/>
            </a:prstGeom>
            <a:solidFill>
              <a:srgbClr val="83F0B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91" name="Rectangle 777"/>
            <p:cNvSpPr>
              <a:spLocks noChangeArrowheads="1"/>
            </p:cNvSpPr>
            <p:nvPr/>
          </p:nvSpPr>
          <p:spPr bwMode="auto">
            <a:xfrm>
              <a:off x="989" y="2515"/>
              <a:ext cx="5" cy="216"/>
            </a:xfrm>
            <a:prstGeom prst="rect">
              <a:avLst/>
            </a:prstGeom>
            <a:solidFill>
              <a:srgbClr val="7FEEB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92" name="Rectangle 778"/>
            <p:cNvSpPr>
              <a:spLocks noChangeArrowheads="1"/>
            </p:cNvSpPr>
            <p:nvPr/>
          </p:nvSpPr>
          <p:spPr bwMode="auto">
            <a:xfrm>
              <a:off x="994" y="2515"/>
              <a:ext cx="5" cy="216"/>
            </a:xfrm>
            <a:prstGeom prst="rect">
              <a:avLst/>
            </a:prstGeom>
            <a:solidFill>
              <a:srgbClr val="7BEC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93" name="Rectangle 779"/>
            <p:cNvSpPr>
              <a:spLocks noChangeArrowheads="1"/>
            </p:cNvSpPr>
            <p:nvPr/>
          </p:nvSpPr>
          <p:spPr bwMode="auto">
            <a:xfrm>
              <a:off x="999" y="2515"/>
              <a:ext cx="6" cy="216"/>
            </a:xfrm>
            <a:prstGeom prst="rect">
              <a:avLst/>
            </a:prstGeom>
            <a:solidFill>
              <a:srgbClr val="77EBB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94" name="Rectangle 780"/>
            <p:cNvSpPr>
              <a:spLocks noChangeArrowheads="1"/>
            </p:cNvSpPr>
            <p:nvPr/>
          </p:nvSpPr>
          <p:spPr bwMode="auto">
            <a:xfrm>
              <a:off x="1005" y="2515"/>
              <a:ext cx="5" cy="216"/>
            </a:xfrm>
            <a:prstGeom prst="rect">
              <a:avLst/>
            </a:prstGeom>
            <a:solidFill>
              <a:srgbClr val="73E9A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95" name="Rectangle 781"/>
            <p:cNvSpPr>
              <a:spLocks noChangeArrowheads="1"/>
            </p:cNvSpPr>
            <p:nvPr/>
          </p:nvSpPr>
          <p:spPr bwMode="auto">
            <a:xfrm>
              <a:off x="1010" y="2515"/>
              <a:ext cx="5" cy="216"/>
            </a:xfrm>
            <a:prstGeom prst="rect">
              <a:avLst/>
            </a:prstGeom>
            <a:solidFill>
              <a:srgbClr val="6FE7A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96" name="Rectangle 782"/>
            <p:cNvSpPr>
              <a:spLocks noChangeArrowheads="1"/>
            </p:cNvSpPr>
            <p:nvPr/>
          </p:nvSpPr>
          <p:spPr bwMode="auto">
            <a:xfrm>
              <a:off x="1015" y="2515"/>
              <a:ext cx="6" cy="216"/>
            </a:xfrm>
            <a:prstGeom prst="rect">
              <a:avLst/>
            </a:prstGeom>
            <a:solidFill>
              <a:srgbClr val="6AE6A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97" name="Rectangle 783"/>
            <p:cNvSpPr>
              <a:spLocks noChangeArrowheads="1"/>
            </p:cNvSpPr>
            <p:nvPr/>
          </p:nvSpPr>
          <p:spPr bwMode="auto">
            <a:xfrm>
              <a:off x="1021" y="2515"/>
              <a:ext cx="5" cy="216"/>
            </a:xfrm>
            <a:prstGeom prst="rect">
              <a:avLst/>
            </a:prstGeom>
            <a:solidFill>
              <a:srgbClr val="66E4A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98" name="Rectangle 784"/>
            <p:cNvSpPr>
              <a:spLocks noChangeArrowheads="1"/>
            </p:cNvSpPr>
            <p:nvPr/>
          </p:nvSpPr>
          <p:spPr bwMode="auto">
            <a:xfrm>
              <a:off x="1026" y="2515"/>
              <a:ext cx="6" cy="216"/>
            </a:xfrm>
            <a:prstGeom prst="rect">
              <a:avLst/>
            </a:prstGeom>
            <a:solidFill>
              <a:srgbClr val="62E2A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99" name="Rectangle 785"/>
            <p:cNvSpPr>
              <a:spLocks noChangeArrowheads="1"/>
            </p:cNvSpPr>
            <p:nvPr/>
          </p:nvSpPr>
          <p:spPr bwMode="auto">
            <a:xfrm>
              <a:off x="1032" y="2515"/>
              <a:ext cx="5" cy="216"/>
            </a:xfrm>
            <a:prstGeom prst="rect">
              <a:avLst/>
            </a:prstGeom>
            <a:solidFill>
              <a:srgbClr val="5EE09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00" name="Rectangle 786"/>
            <p:cNvSpPr>
              <a:spLocks noChangeArrowheads="1"/>
            </p:cNvSpPr>
            <p:nvPr/>
          </p:nvSpPr>
          <p:spPr bwMode="auto">
            <a:xfrm>
              <a:off x="1037" y="2515"/>
              <a:ext cx="5" cy="216"/>
            </a:xfrm>
            <a:prstGeom prst="rect">
              <a:avLst/>
            </a:prstGeom>
            <a:solidFill>
              <a:srgbClr val="5ADE9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01" name="Rectangle 787"/>
            <p:cNvSpPr>
              <a:spLocks noChangeArrowheads="1"/>
            </p:cNvSpPr>
            <p:nvPr/>
          </p:nvSpPr>
          <p:spPr bwMode="auto">
            <a:xfrm>
              <a:off x="1042" y="2515"/>
              <a:ext cx="6" cy="216"/>
            </a:xfrm>
            <a:prstGeom prst="rect">
              <a:avLst/>
            </a:prstGeom>
            <a:solidFill>
              <a:srgbClr val="56DD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02" name="Rectangle 788"/>
            <p:cNvSpPr>
              <a:spLocks noChangeArrowheads="1"/>
            </p:cNvSpPr>
            <p:nvPr/>
          </p:nvSpPr>
          <p:spPr bwMode="auto">
            <a:xfrm>
              <a:off x="1048" y="2515"/>
              <a:ext cx="5" cy="216"/>
            </a:xfrm>
            <a:prstGeom prst="rect">
              <a:avLst/>
            </a:prstGeom>
            <a:solidFill>
              <a:srgbClr val="52DB9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03" name="Rectangle 789"/>
            <p:cNvSpPr>
              <a:spLocks noChangeArrowheads="1"/>
            </p:cNvSpPr>
            <p:nvPr/>
          </p:nvSpPr>
          <p:spPr bwMode="auto">
            <a:xfrm>
              <a:off x="1053" y="2515"/>
              <a:ext cx="5" cy="216"/>
            </a:xfrm>
            <a:prstGeom prst="rect">
              <a:avLst/>
            </a:prstGeom>
            <a:solidFill>
              <a:srgbClr val="4EDA9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04" name="Rectangle 790"/>
            <p:cNvSpPr>
              <a:spLocks noChangeArrowheads="1"/>
            </p:cNvSpPr>
            <p:nvPr/>
          </p:nvSpPr>
          <p:spPr bwMode="auto">
            <a:xfrm>
              <a:off x="1058" y="2515"/>
              <a:ext cx="6" cy="216"/>
            </a:xfrm>
            <a:prstGeom prst="rect">
              <a:avLst/>
            </a:prstGeom>
            <a:solidFill>
              <a:srgbClr val="4AD89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05" name="Rectangle 791"/>
            <p:cNvSpPr>
              <a:spLocks noChangeArrowheads="1"/>
            </p:cNvSpPr>
            <p:nvPr/>
          </p:nvSpPr>
          <p:spPr bwMode="auto">
            <a:xfrm>
              <a:off x="1064" y="2515"/>
              <a:ext cx="5" cy="216"/>
            </a:xfrm>
            <a:prstGeom prst="rect">
              <a:avLst/>
            </a:prstGeom>
            <a:solidFill>
              <a:srgbClr val="46D6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06" name="Rectangle 792"/>
            <p:cNvSpPr>
              <a:spLocks noChangeArrowheads="1"/>
            </p:cNvSpPr>
            <p:nvPr/>
          </p:nvSpPr>
          <p:spPr bwMode="auto">
            <a:xfrm>
              <a:off x="1069" y="2515"/>
              <a:ext cx="6" cy="216"/>
            </a:xfrm>
            <a:prstGeom prst="rect">
              <a:avLst/>
            </a:prstGeom>
            <a:solidFill>
              <a:srgbClr val="41D48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07" name="Rectangle 793"/>
            <p:cNvSpPr>
              <a:spLocks noChangeArrowheads="1"/>
            </p:cNvSpPr>
            <p:nvPr/>
          </p:nvSpPr>
          <p:spPr bwMode="auto">
            <a:xfrm>
              <a:off x="1075" y="2515"/>
              <a:ext cx="5" cy="216"/>
            </a:xfrm>
            <a:prstGeom prst="rect">
              <a:avLst/>
            </a:prstGeom>
            <a:solidFill>
              <a:srgbClr val="3DD28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08" name="Rectangle 794"/>
            <p:cNvSpPr>
              <a:spLocks noChangeArrowheads="1"/>
            </p:cNvSpPr>
            <p:nvPr/>
          </p:nvSpPr>
          <p:spPr bwMode="auto">
            <a:xfrm>
              <a:off x="1080" y="2515"/>
              <a:ext cx="5" cy="216"/>
            </a:xfrm>
            <a:prstGeom prst="rect">
              <a:avLst/>
            </a:prstGeom>
            <a:solidFill>
              <a:srgbClr val="39D18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09" name="Rectangle 795"/>
            <p:cNvSpPr>
              <a:spLocks noChangeArrowheads="1"/>
            </p:cNvSpPr>
            <p:nvPr/>
          </p:nvSpPr>
          <p:spPr bwMode="auto">
            <a:xfrm>
              <a:off x="1085" y="2515"/>
              <a:ext cx="6" cy="216"/>
            </a:xfrm>
            <a:prstGeom prst="rect">
              <a:avLst/>
            </a:prstGeom>
            <a:solidFill>
              <a:srgbClr val="35CF8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10" name="Rectangle 796"/>
            <p:cNvSpPr>
              <a:spLocks noChangeArrowheads="1"/>
            </p:cNvSpPr>
            <p:nvPr/>
          </p:nvSpPr>
          <p:spPr bwMode="auto">
            <a:xfrm>
              <a:off x="1091" y="2515"/>
              <a:ext cx="5" cy="216"/>
            </a:xfrm>
            <a:prstGeom prst="rect">
              <a:avLst/>
            </a:prstGeom>
            <a:solidFill>
              <a:srgbClr val="31CE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11" name="Rectangle 797"/>
            <p:cNvSpPr>
              <a:spLocks noChangeArrowheads="1"/>
            </p:cNvSpPr>
            <p:nvPr/>
          </p:nvSpPr>
          <p:spPr bwMode="auto">
            <a:xfrm>
              <a:off x="1096" y="2515"/>
              <a:ext cx="5" cy="216"/>
            </a:xfrm>
            <a:prstGeom prst="rect">
              <a:avLst/>
            </a:prstGeom>
            <a:solidFill>
              <a:srgbClr val="2DCC7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12" name="Rectangle 798"/>
            <p:cNvSpPr>
              <a:spLocks noChangeArrowheads="1"/>
            </p:cNvSpPr>
            <p:nvPr/>
          </p:nvSpPr>
          <p:spPr bwMode="auto">
            <a:xfrm>
              <a:off x="1101" y="2515"/>
              <a:ext cx="6" cy="216"/>
            </a:xfrm>
            <a:prstGeom prst="rect">
              <a:avLst/>
            </a:prstGeom>
            <a:solidFill>
              <a:srgbClr val="29CA7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13" name="Rectangle 799"/>
            <p:cNvSpPr>
              <a:spLocks noChangeArrowheads="1"/>
            </p:cNvSpPr>
            <p:nvPr/>
          </p:nvSpPr>
          <p:spPr bwMode="auto">
            <a:xfrm>
              <a:off x="1107" y="2515"/>
              <a:ext cx="5" cy="216"/>
            </a:xfrm>
            <a:prstGeom prst="rect">
              <a:avLst/>
            </a:prstGeom>
            <a:solidFill>
              <a:srgbClr val="25C87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14" name="Rectangle 800"/>
            <p:cNvSpPr>
              <a:spLocks noChangeArrowheads="1"/>
            </p:cNvSpPr>
            <p:nvPr/>
          </p:nvSpPr>
          <p:spPr bwMode="auto">
            <a:xfrm>
              <a:off x="1112" y="2515"/>
              <a:ext cx="6" cy="216"/>
            </a:xfrm>
            <a:prstGeom prst="rect">
              <a:avLst/>
            </a:prstGeom>
            <a:solidFill>
              <a:srgbClr val="21C67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15" name="Rectangle 801"/>
            <p:cNvSpPr>
              <a:spLocks noChangeArrowheads="1"/>
            </p:cNvSpPr>
            <p:nvPr/>
          </p:nvSpPr>
          <p:spPr bwMode="auto">
            <a:xfrm>
              <a:off x="1118" y="2515"/>
              <a:ext cx="5" cy="216"/>
            </a:xfrm>
            <a:prstGeom prst="rect">
              <a:avLst/>
            </a:prstGeom>
            <a:solidFill>
              <a:srgbClr val="1DC57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16" name="Rectangle 802"/>
            <p:cNvSpPr>
              <a:spLocks noChangeArrowheads="1"/>
            </p:cNvSpPr>
            <p:nvPr/>
          </p:nvSpPr>
          <p:spPr bwMode="auto">
            <a:xfrm>
              <a:off x="1123" y="2515"/>
              <a:ext cx="5" cy="216"/>
            </a:xfrm>
            <a:prstGeom prst="rect">
              <a:avLst/>
            </a:prstGeom>
            <a:solidFill>
              <a:srgbClr val="18C3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17" name="Rectangle 803"/>
            <p:cNvSpPr>
              <a:spLocks noChangeArrowheads="1"/>
            </p:cNvSpPr>
            <p:nvPr/>
          </p:nvSpPr>
          <p:spPr bwMode="auto">
            <a:xfrm>
              <a:off x="1128" y="2515"/>
              <a:ext cx="6" cy="216"/>
            </a:xfrm>
            <a:prstGeom prst="rect">
              <a:avLst/>
            </a:prstGeom>
            <a:solidFill>
              <a:srgbClr val="14C26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18" name="Rectangle 804"/>
            <p:cNvSpPr>
              <a:spLocks noChangeArrowheads="1"/>
            </p:cNvSpPr>
            <p:nvPr/>
          </p:nvSpPr>
          <p:spPr bwMode="auto">
            <a:xfrm>
              <a:off x="1134" y="2515"/>
              <a:ext cx="5" cy="216"/>
            </a:xfrm>
            <a:prstGeom prst="rect">
              <a:avLst/>
            </a:prstGeom>
            <a:solidFill>
              <a:srgbClr val="10C06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19" name="Rectangle 805"/>
            <p:cNvSpPr>
              <a:spLocks noChangeArrowheads="1"/>
            </p:cNvSpPr>
            <p:nvPr/>
          </p:nvSpPr>
          <p:spPr bwMode="auto">
            <a:xfrm>
              <a:off x="1139" y="2515"/>
              <a:ext cx="5" cy="216"/>
            </a:xfrm>
            <a:prstGeom prst="rect">
              <a:avLst/>
            </a:prstGeom>
            <a:solidFill>
              <a:srgbClr val="0CBE6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20" name="Rectangle 806"/>
            <p:cNvSpPr>
              <a:spLocks noChangeArrowheads="1"/>
            </p:cNvSpPr>
            <p:nvPr/>
          </p:nvSpPr>
          <p:spPr bwMode="auto">
            <a:xfrm>
              <a:off x="1144" y="2515"/>
              <a:ext cx="6" cy="216"/>
            </a:xfrm>
            <a:prstGeom prst="rect">
              <a:avLst/>
            </a:prstGeom>
            <a:solidFill>
              <a:srgbClr val="08BC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21" name="Rectangle 807"/>
            <p:cNvSpPr>
              <a:spLocks noChangeArrowheads="1"/>
            </p:cNvSpPr>
            <p:nvPr/>
          </p:nvSpPr>
          <p:spPr bwMode="auto">
            <a:xfrm>
              <a:off x="1150" y="2515"/>
              <a:ext cx="5" cy="216"/>
            </a:xfrm>
            <a:prstGeom prst="rect">
              <a:avLst/>
            </a:prstGeom>
            <a:solidFill>
              <a:srgbClr val="04BA5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22" name="Oval 808"/>
            <p:cNvSpPr>
              <a:spLocks noChangeArrowheads="1"/>
            </p:cNvSpPr>
            <p:nvPr/>
          </p:nvSpPr>
          <p:spPr bwMode="auto">
            <a:xfrm>
              <a:off x="940" y="2495"/>
              <a:ext cx="209" cy="56"/>
            </a:xfrm>
            <a:prstGeom prst="ellipse">
              <a:avLst/>
            </a:prstGeom>
            <a:solidFill>
              <a:srgbClr val="A8FFD3"/>
            </a:solidFill>
            <a:ln w="0">
              <a:solidFill>
                <a:srgbClr val="000000"/>
              </a:solidFill>
              <a:round/>
              <a:headEnd/>
              <a:tailEnd/>
            </a:ln>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23" name="Rectangle 809"/>
            <p:cNvSpPr>
              <a:spLocks noChangeArrowheads="1"/>
            </p:cNvSpPr>
            <p:nvPr/>
          </p:nvSpPr>
          <p:spPr bwMode="auto">
            <a:xfrm>
              <a:off x="999" y="2547"/>
              <a:ext cx="82"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Role</a:t>
              </a:r>
            </a:p>
          </p:txBody>
        </p:sp>
        <p:sp>
          <p:nvSpPr>
            <p:cNvPr id="22424" name="Rectangle 810"/>
            <p:cNvSpPr>
              <a:spLocks noChangeArrowheads="1"/>
            </p:cNvSpPr>
            <p:nvPr/>
          </p:nvSpPr>
          <p:spPr bwMode="auto">
            <a:xfrm>
              <a:off x="967" y="2596"/>
              <a:ext cx="148"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Provider</a:t>
              </a:r>
            </a:p>
          </p:txBody>
        </p:sp>
        <p:sp>
          <p:nvSpPr>
            <p:cNvPr id="22425" name="Rectangle 811"/>
            <p:cNvSpPr>
              <a:spLocks noChangeArrowheads="1"/>
            </p:cNvSpPr>
            <p:nvPr/>
          </p:nvSpPr>
          <p:spPr bwMode="auto">
            <a:xfrm>
              <a:off x="1015" y="2650"/>
              <a:ext cx="56"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DB</a:t>
              </a:r>
            </a:p>
          </p:txBody>
        </p:sp>
        <p:sp>
          <p:nvSpPr>
            <p:cNvPr id="22426" name="Rectangle 812"/>
            <p:cNvSpPr>
              <a:spLocks noChangeArrowheads="1"/>
            </p:cNvSpPr>
            <p:nvPr/>
          </p:nvSpPr>
          <p:spPr bwMode="auto">
            <a:xfrm>
              <a:off x="516" y="3437"/>
              <a:ext cx="5" cy="216"/>
            </a:xfrm>
            <a:prstGeom prst="rect">
              <a:avLst/>
            </a:prstGeom>
            <a:solidFill>
              <a:srgbClr val="01B95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27" name="Rectangle 813"/>
            <p:cNvSpPr>
              <a:spLocks noChangeArrowheads="1"/>
            </p:cNvSpPr>
            <p:nvPr/>
          </p:nvSpPr>
          <p:spPr bwMode="auto">
            <a:xfrm>
              <a:off x="521" y="3437"/>
              <a:ext cx="6" cy="216"/>
            </a:xfrm>
            <a:prstGeom prst="rect">
              <a:avLst/>
            </a:prstGeom>
            <a:solidFill>
              <a:srgbClr val="A5FE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28" name="Rectangle 814"/>
            <p:cNvSpPr>
              <a:spLocks noChangeArrowheads="1"/>
            </p:cNvSpPr>
            <p:nvPr/>
          </p:nvSpPr>
          <p:spPr bwMode="auto">
            <a:xfrm>
              <a:off x="527" y="3437"/>
              <a:ext cx="5" cy="216"/>
            </a:xfrm>
            <a:prstGeom prst="rect">
              <a:avLst/>
            </a:prstGeom>
            <a:solidFill>
              <a:srgbClr val="A1FCC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29" name="Rectangle 815"/>
            <p:cNvSpPr>
              <a:spLocks noChangeArrowheads="1"/>
            </p:cNvSpPr>
            <p:nvPr/>
          </p:nvSpPr>
          <p:spPr bwMode="auto">
            <a:xfrm>
              <a:off x="532" y="3437"/>
              <a:ext cx="5" cy="216"/>
            </a:xfrm>
            <a:prstGeom prst="rect">
              <a:avLst/>
            </a:prstGeom>
            <a:solidFill>
              <a:srgbClr val="9DFBC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30" name="Rectangle 816"/>
            <p:cNvSpPr>
              <a:spLocks noChangeArrowheads="1"/>
            </p:cNvSpPr>
            <p:nvPr/>
          </p:nvSpPr>
          <p:spPr bwMode="auto">
            <a:xfrm>
              <a:off x="537" y="3437"/>
              <a:ext cx="6" cy="216"/>
            </a:xfrm>
            <a:prstGeom prst="rect">
              <a:avLst/>
            </a:prstGeom>
            <a:solidFill>
              <a:srgbClr val="99F9C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31" name="Rectangle 817"/>
            <p:cNvSpPr>
              <a:spLocks noChangeArrowheads="1"/>
            </p:cNvSpPr>
            <p:nvPr/>
          </p:nvSpPr>
          <p:spPr bwMode="auto">
            <a:xfrm>
              <a:off x="543" y="3437"/>
              <a:ext cx="5" cy="216"/>
            </a:xfrm>
            <a:prstGeom prst="rect">
              <a:avLst/>
            </a:prstGeom>
            <a:solidFill>
              <a:srgbClr val="94F7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32" name="Rectangle 818"/>
            <p:cNvSpPr>
              <a:spLocks noChangeArrowheads="1"/>
            </p:cNvSpPr>
            <p:nvPr/>
          </p:nvSpPr>
          <p:spPr bwMode="auto">
            <a:xfrm>
              <a:off x="548" y="3437"/>
              <a:ext cx="5" cy="216"/>
            </a:xfrm>
            <a:prstGeom prst="rect">
              <a:avLst/>
            </a:prstGeom>
            <a:solidFill>
              <a:srgbClr val="90F5C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33" name="Rectangle 819"/>
            <p:cNvSpPr>
              <a:spLocks noChangeArrowheads="1"/>
            </p:cNvSpPr>
            <p:nvPr/>
          </p:nvSpPr>
          <p:spPr bwMode="auto">
            <a:xfrm>
              <a:off x="553" y="3437"/>
              <a:ext cx="6" cy="216"/>
            </a:xfrm>
            <a:prstGeom prst="rect">
              <a:avLst/>
            </a:prstGeom>
            <a:solidFill>
              <a:srgbClr val="8CF3B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34" name="Rectangle 820"/>
            <p:cNvSpPr>
              <a:spLocks noChangeArrowheads="1"/>
            </p:cNvSpPr>
            <p:nvPr/>
          </p:nvSpPr>
          <p:spPr bwMode="auto">
            <a:xfrm>
              <a:off x="559" y="3437"/>
              <a:ext cx="5" cy="216"/>
            </a:xfrm>
            <a:prstGeom prst="rect">
              <a:avLst/>
            </a:prstGeom>
            <a:solidFill>
              <a:srgbClr val="89F2B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35" name="Rectangle 821"/>
            <p:cNvSpPr>
              <a:spLocks noChangeArrowheads="1"/>
            </p:cNvSpPr>
            <p:nvPr/>
          </p:nvSpPr>
          <p:spPr bwMode="auto">
            <a:xfrm>
              <a:off x="564" y="3437"/>
              <a:ext cx="6" cy="216"/>
            </a:xfrm>
            <a:prstGeom prst="rect">
              <a:avLst/>
            </a:prstGeom>
            <a:solidFill>
              <a:srgbClr val="84F0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36" name="Rectangle 822"/>
            <p:cNvSpPr>
              <a:spLocks noChangeArrowheads="1"/>
            </p:cNvSpPr>
            <p:nvPr/>
          </p:nvSpPr>
          <p:spPr bwMode="auto">
            <a:xfrm>
              <a:off x="570" y="3437"/>
              <a:ext cx="5" cy="216"/>
            </a:xfrm>
            <a:prstGeom prst="rect">
              <a:avLst/>
            </a:prstGeom>
            <a:solidFill>
              <a:srgbClr val="80EFB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37" name="Rectangle 823"/>
            <p:cNvSpPr>
              <a:spLocks noChangeArrowheads="1"/>
            </p:cNvSpPr>
            <p:nvPr/>
          </p:nvSpPr>
          <p:spPr bwMode="auto">
            <a:xfrm>
              <a:off x="575" y="3437"/>
              <a:ext cx="5" cy="216"/>
            </a:xfrm>
            <a:prstGeom prst="rect">
              <a:avLst/>
            </a:prstGeom>
            <a:solidFill>
              <a:srgbClr val="7CED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38" name="Rectangle 824"/>
            <p:cNvSpPr>
              <a:spLocks noChangeArrowheads="1"/>
            </p:cNvSpPr>
            <p:nvPr/>
          </p:nvSpPr>
          <p:spPr bwMode="auto">
            <a:xfrm>
              <a:off x="580" y="3437"/>
              <a:ext cx="6" cy="216"/>
            </a:xfrm>
            <a:prstGeom prst="rect">
              <a:avLst/>
            </a:prstGeom>
            <a:solidFill>
              <a:srgbClr val="78EBB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39" name="Rectangle 825"/>
            <p:cNvSpPr>
              <a:spLocks noChangeArrowheads="1"/>
            </p:cNvSpPr>
            <p:nvPr/>
          </p:nvSpPr>
          <p:spPr bwMode="auto">
            <a:xfrm>
              <a:off x="586" y="3437"/>
              <a:ext cx="5" cy="216"/>
            </a:xfrm>
            <a:prstGeom prst="rect">
              <a:avLst/>
            </a:prstGeom>
            <a:solidFill>
              <a:srgbClr val="74E9A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40" name="Rectangle 826"/>
            <p:cNvSpPr>
              <a:spLocks noChangeArrowheads="1"/>
            </p:cNvSpPr>
            <p:nvPr/>
          </p:nvSpPr>
          <p:spPr bwMode="auto">
            <a:xfrm>
              <a:off x="591" y="3437"/>
              <a:ext cx="5" cy="216"/>
            </a:xfrm>
            <a:prstGeom prst="rect">
              <a:avLst/>
            </a:prstGeom>
            <a:solidFill>
              <a:srgbClr val="70E7A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41" name="Rectangle 827"/>
            <p:cNvSpPr>
              <a:spLocks noChangeArrowheads="1"/>
            </p:cNvSpPr>
            <p:nvPr/>
          </p:nvSpPr>
          <p:spPr bwMode="auto">
            <a:xfrm>
              <a:off x="596" y="3437"/>
              <a:ext cx="6" cy="216"/>
            </a:xfrm>
            <a:prstGeom prst="rect">
              <a:avLst/>
            </a:prstGeom>
            <a:solidFill>
              <a:srgbClr val="6BE6A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42" name="Rectangle 828"/>
            <p:cNvSpPr>
              <a:spLocks noChangeArrowheads="1"/>
            </p:cNvSpPr>
            <p:nvPr/>
          </p:nvSpPr>
          <p:spPr bwMode="auto">
            <a:xfrm>
              <a:off x="602" y="3437"/>
              <a:ext cx="5" cy="216"/>
            </a:xfrm>
            <a:prstGeom prst="rect">
              <a:avLst/>
            </a:prstGeom>
            <a:solidFill>
              <a:srgbClr val="67E4A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43" name="Rectangle 829"/>
            <p:cNvSpPr>
              <a:spLocks noChangeArrowheads="1"/>
            </p:cNvSpPr>
            <p:nvPr/>
          </p:nvSpPr>
          <p:spPr bwMode="auto">
            <a:xfrm>
              <a:off x="607" y="3437"/>
              <a:ext cx="5" cy="216"/>
            </a:xfrm>
            <a:prstGeom prst="rect">
              <a:avLst/>
            </a:prstGeom>
            <a:solidFill>
              <a:srgbClr val="63E2A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44" name="Rectangle 830"/>
            <p:cNvSpPr>
              <a:spLocks noChangeArrowheads="1"/>
            </p:cNvSpPr>
            <p:nvPr/>
          </p:nvSpPr>
          <p:spPr bwMode="auto">
            <a:xfrm>
              <a:off x="612" y="3437"/>
              <a:ext cx="6" cy="216"/>
            </a:xfrm>
            <a:prstGeom prst="rect">
              <a:avLst/>
            </a:prstGeom>
            <a:solidFill>
              <a:srgbClr val="5FE09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45" name="Rectangle 831"/>
            <p:cNvSpPr>
              <a:spLocks noChangeArrowheads="1"/>
            </p:cNvSpPr>
            <p:nvPr/>
          </p:nvSpPr>
          <p:spPr bwMode="auto">
            <a:xfrm>
              <a:off x="618" y="3437"/>
              <a:ext cx="5" cy="216"/>
            </a:xfrm>
            <a:prstGeom prst="rect">
              <a:avLst/>
            </a:prstGeom>
            <a:solidFill>
              <a:srgbClr val="5BDF9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46" name="Rectangle 832"/>
            <p:cNvSpPr>
              <a:spLocks noChangeArrowheads="1"/>
            </p:cNvSpPr>
            <p:nvPr/>
          </p:nvSpPr>
          <p:spPr bwMode="auto">
            <a:xfrm>
              <a:off x="623" y="3437"/>
              <a:ext cx="6" cy="216"/>
            </a:xfrm>
            <a:prstGeom prst="rect">
              <a:avLst/>
            </a:prstGeom>
            <a:solidFill>
              <a:srgbClr val="57DD9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47" name="Rectangle 833"/>
            <p:cNvSpPr>
              <a:spLocks noChangeArrowheads="1"/>
            </p:cNvSpPr>
            <p:nvPr/>
          </p:nvSpPr>
          <p:spPr bwMode="auto">
            <a:xfrm>
              <a:off x="629" y="3437"/>
              <a:ext cx="5" cy="216"/>
            </a:xfrm>
            <a:prstGeom prst="rect">
              <a:avLst/>
            </a:prstGeom>
            <a:solidFill>
              <a:srgbClr val="53DB9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48" name="Rectangle 834"/>
            <p:cNvSpPr>
              <a:spLocks noChangeArrowheads="1"/>
            </p:cNvSpPr>
            <p:nvPr/>
          </p:nvSpPr>
          <p:spPr bwMode="auto">
            <a:xfrm>
              <a:off x="634" y="3437"/>
              <a:ext cx="5" cy="216"/>
            </a:xfrm>
            <a:prstGeom prst="rect">
              <a:avLst/>
            </a:prstGeom>
            <a:solidFill>
              <a:srgbClr val="4FDA9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49" name="Rectangle 835"/>
            <p:cNvSpPr>
              <a:spLocks noChangeArrowheads="1"/>
            </p:cNvSpPr>
            <p:nvPr/>
          </p:nvSpPr>
          <p:spPr bwMode="auto">
            <a:xfrm>
              <a:off x="639" y="3437"/>
              <a:ext cx="6" cy="216"/>
            </a:xfrm>
            <a:prstGeom prst="rect">
              <a:avLst/>
            </a:prstGeom>
            <a:solidFill>
              <a:srgbClr val="4BD89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50" name="Rectangle 836"/>
            <p:cNvSpPr>
              <a:spLocks noChangeArrowheads="1"/>
            </p:cNvSpPr>
            <p:nvPr/>
          </p:nvSpPr>
          <p:spPr bwMode="auto">
            <a:xfrm>
              <a:off x="645" y="3437"/>
              <a:ext cx="5" cy="216"/>
            </a:xfrm>
            <a:prstGeom prst="rect">
              <a:avLst/>
            </a:prstGeom>
            <a:solidFill>
              <a:srgbClr val="47D68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51" name="Rectangle 837"/>
            <p:cNvSpPr>
              <a:spLocks noChangeArrowheads="1"/>
            </p:cNvSpPr>
            <p:nvPr/>
          </p:nvSpPr>
          <p:spPr bwMode="auto">
            <a:xfrm>
              <a:off x="650" y="3437"/>
              <a:ext cx="5" cy="216"/>
            </a:xfrm>
            <a:prstGeom prst="rect">
              <a:avLst/>
            </a:prstGeom>
            <a:solidFill>
              <a:srgbClr val="42D58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52" name="Rectangle 838"/>
            <p:cNvSpPr>
              <a:spLocks noChangeArrowheads="1"/>
            </p:cNvSpPr>
            <p:nvPr/>
          </p:nvSpPr>
          <p:spPr bwMode="auto">
            <a:xfrm>
              <a:off x="655" y="3437"/>
              <a:ext cx="6" cy="216"/>
            </a:xfrm>
            <a:prstGeom prst="rect">
              <a:avLst/>
            </a:prstGeom>
            <a:solidFill>
              <a:srgbClr val="3ED38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53" name="Rectangle 839"/>
            <p:cNvSpPr>
              <a:spLocks noChangeArrowheads="1"/>
            </p:cNvSpPr>
            <p:nvPr/>
          </p:nvSpPr>
          <p:spPr bwMode="auto">
            <a:xfrm>
              <a:off x="661" y="3437"/>
              <a:ext cx="5" cy="216"/>
            </a:xfrm>
            <a:prstGeom prst="rect">
              <a:avLst/>
            </a:prstGeom>
            <a:solidFill>
              <a:srgbClr val="3AD18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54" name="Rectangle 840"/>
            <p:cNvSpPr>
              <a:spLocks noChangeArrowheads="1"/>
            </p:cNvSpPr>
            <p:nvPr/>
          </p:nvSpPr>
          <p:spPr bwMode="auto">
            <a:xfrm>
              <a:off x="666" y="3437"/>
              <a:ext cx="6" cy="216"/>
            </a:xfrm>
            <a:prstGeom prst="rect">
              <a:avLst/>
            </a:prstGeom>
            <a:solidFill>
              <a:srgbClr val="36D0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55" name="Rectangle 841"/>
            <p:cNvSpPr>
              <a:spLocks noChangeArrowheads="1"/>
            </p:cNvSpPr>
            <p:nvPr/>
          </p:nvSpPr>
          <p:spPr bwMode="auto">
            <a:xfrm>
              <a:off x="672" y="3437"/>
              <a:ext cx="5" cy="216"/>
            </a:xfrm>
            <a:prstGeom prst="rect">
              <a:avLst/>
            </a:prstGeom>
            <a:solidFill>
              <a:srgbClr val="32CE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56" name="Rectangle 842"/>
            <p:cNvSpPr>
              <a:spLocks noChangeArrowheads="1"/>
            </p:cNvSpPr>
            <p:nvPr/>
          </p:nvSpPr>
          <p:spPr bwMode="auto">
            <a:xfrm>
              <a:off x="677" y="3437"/>
              <a:ext cx="5" cy="216"/>
            </a:xfrm>
            <a:prstGeom prst="rect">
              <a:avLst/>
            </a:prstGeom>
            <a:solidFill>
              <a:srgbClr val="2ECC7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57" name="Rectangle 843"/>
            <p:cNvSpPr>
              <a:spLocks noChangeArrowheads="1"/>
            </p:cNvSpPr>
            <p:nvPr/>
          </p:nvSpPr>
          <p:spPr bwMode="auto">
            <a:xfrm>
              <a:off x="682" y="3437"/>
              <a:ext cx="6" cy="216"/>
            </a:xfrm>
            <a:prstGeom prst="rect">
              <a:avLst/>
            </a:prstGeom>
            <a:solidFill>
              <a:srgbClr val="2ACB7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58" name="Rectangle 844"/>
            <p:cNvSpPr>
              <a:spLocks noChangeArrowheads="1"/>
            </p:cNvSpPr>
            <p:nvPr/>
          </p:nvSpPr>
          <p:spPr bwMode="auto">
            <a:xfrm>
              <a:off x="688" y="3437"/>
              <a:ext cx="5" cy="216"/>
            </a:xfrm>
            <a:prstGeom prst="rect">
              <a:avLst/>
            </a:prstGeom>
            <a:solidFill>
              <a:srgbClr val="26C9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59" name="Rectangle 845"/>
            <p:cNvSpPr>
              <a:spLocks noChangeArrowheads="1"/>
            </p:cNvSpPr>
            <p:nvPr/>
          </p:nvSpPr>
          <p:spPr bwMode="auto">
            <a:xfrm>
              <a:off x="693" y="3437"/>
              <a:ext cx="5" cy="216"/>
            </a:xfrm>
            <a:prstGeom prst="rect">
              <a:avLst/>
            </a:prstGeom>
            <a:solidFill>
              <a:srgbClr val="22C77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60" name="Rectangle 846"/>
            <p:cNvSpPr>
              <a:spLocks noChangeArrowheads="1"/>
            </p:cNvSpPr>
            <p:nvPr/>
          </p:nvSpPr>
          <p:spPr bwMode="auto">
            <a:xfrm>
              <a:off x="698" y="3437"/>
              <a:ext cx="6" cy="216"/>
            </a:xfrm>
            <a:prstGeom prst="rect">
              <a:avLst/>
            </a:prstGeom>
            <a:solidFill>
              <a:srgbClr val="1EC57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61" name="Rectangle 847"/>
            <p:cNvSpPr>
              <a:spLocks noChangeArrowheads="1"/>
            </p:cNvSpPr>
            <p:nvPr/>
          </p:nvSpPr>
          <p:spPr bwMode="auto">
            <a:xfrm>
              <a:off x="704" y="3437"/>
              <a:ext cx="5" cy="216"/>
            </a:xfrm>
            <a:prstGeom prst="rect">
              <a:avLst/>
            </a:prstGeom>
            <a:solidFill>
              <a:srgbClr val="19C46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62" name="Rectangle 848"/>
            <p:cNvSpPr>
              <a:spLocks noChangeArrowheads="1"/>
            </p:cNvSpPr>
            <p:nvPr/>
          </p:nvSpPr>
          <p:spPr bwMode="auto">
            <a:xfrm>
              <a:off x="709" y="3437"/>
              <a:ext cx="6" cy="216"/>
            </a:xfrm>
            <a:prstGeom prst="rect">
              <a:avLst/>
            </a:prstGeom>
            <a:solidFill>
              <a:srgbClr val="15C26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63" name="Rectangle 849"/>
            <p:cNvSpPr>
              <a:spLocks noChangeArrowheads="1"/>
            </p:cNvSpPr>
            <p:nvPr/>
          </p:nvSpPr>
          <p:spPr bwMode="auto">
            <a:xfrm>
              <a:off x="715" y="3437"/>
              <a:ext cx="5" cy="216"/>
            </a:xfrm>
            <a:prstGeom prst="rect">
              <a:avLst/>
            </a:prstGeom>
            <a:solidFill>
              <a:srgbClr val="11C06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64" name="Rectangle 850"/>
            <p:cNvSpPr>
              <a:spLocks noChangeArrowheads="1"/>
            </p:cNvSpPr>
            <p:nvPr/>
          </p:nvSpPr>
          <p:spPr bwMode="auto">
            <a:xfrm>
              <a:off x="720" y="3437"/>
              <a:ext cx="5" cy="216"/>
            </a:xfrm>
            <a:prstGeom prst="rect">
              <a:avLst/>
            </a:prstGeom>
            <a:solidFill>
              <a:srgbClr val="0DBE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65" name="Rectangle 851"/>
            <p:cNvSpPr>
              <a:spLocks noChangeArrowheads="1"/>
            </p:cNvSpPr>
            <p:nvPr/>
          </p:nvSpPr>
          <p:spPr bwMode="auto">
            <a:xfrm>
              <a:off x="725" y="3437"/>
              <a:ext cx="6" cy="216"/>
            </a:xfrm>
            <a:prstGeom prst="rect">
              <a:avLst/>
            </a:prstGeom>
            <a:solidFill>
              <a:srgbClr val="09BC6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66" name="Rectangle 852"/>
            <p:cNvSpPr>
              <a:spLocks noChangeArrowheads="1"/>
            </p:cNvSpPr>
            <p:nvPr/>
          </p:nvSpPr>
          <p:spPr bwMode="auto">
            <a:xfrm>
              <a:off x="731" y="3437"/>
              <a:ext cx="5" cy="216"/>
            </a:xfrm>
            <a:prstGeom prst="rect">
              <a:avLst/>
            </a:prstGeom>
            <a:solidFill>
              <a:srgbClr val="05BB5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67" name="Oval 853"/>
            <p:cNvSpPr>
              <a:spLocks noChangeArrowheads="1"/>
            </p:cNvSpPr>
            <p:nvPr/>
          </p:nvSpPr>
          <p:spPr bwMode="auto">
            <a:xfrm>
              <a:off x="522" y="3416"/>
              <a:ext cx="210" cy="57"/>
            </a:xfrm>
            <a:prstGeom prst="ellipse">
              <a:avLst/>
            </a:prstGeom>
            <a:solidFill>
              <a:srgbClr val="A8FFD3"/>
            </a:solidFill>
            <a:ln w="0">
              <a:solidFill>
                <a:srgbClr val="000000"/>
              </a:solidFill>
              <a:round/>
              <a:headEnd/>
              <a:tailEnd/>
            </a:ln>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68" name="Rectangle 854"/>
            <p:cNvSpPr>
              <a:spLocks noChangeArrowheads="1"/>
            </p:cNvSpPr>
            <p:nvPr/>
          </p:nvSpPr>
          <p:spPr bwMode="auto">
            <a:xfrm>
              <a:off x="570" y="3518"/>
              <a:ext cx="102"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RIZIV</a:t>
              </a:r>
            </a:p>
          </p:txBody>
        </p:sp>
        <p:sp>
          <p:nvSpPr>
            <p:cNvPr id="22469" name="Rectangle 855"/>
            <p:cNvSpPr>
              <a:spLocks noChangeArrowheads="1"/>
            </p:cNvSpPr>
            <p:nvPr/>
          </p:nvSpPr>
          <p:spPr bwMode="auto">
            <a:xfrm>
              <a:off x="885" y="3127"/>
              <a:ext cx="276" cy="198"/>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70" name="Rectangle 856"/>
            <p:cNvSpPr>
              <a:spLocks noChangeArrowheads="1"/>
            </p:cNvSpPr>
            <p:nvPr/>
          </p:nvSpPr>
          <p:spPr bwMode="auto">
            <a:xfrm>
              <a:off x="844" y="3086"/>
              <a:ext cx="277" cy="198"/>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71" name="Rectangle 857"/>
            <p:cNvSpPr>
              <a:spLocks noChangeArrowheads="1"/>
            </p:cNvSpPr>
            <p:nvPr/>
          </p:nvSpPr>
          <p:spPr bwMode="auto">
            <a:xfrm>
              <a:off x="935" y="3097"/>
              <a:ext cx="91" cy="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PIP</a:t>
              </a:r>
            </a:p>
          </p:txBody>
        </p:sp>
        <p:sp>
          <p:nvSpPr>
            <p:cNvPr id="22472" name="Rectangle 858"/>
            <p:cNvSpPr>
              <a:spLocks noChangeArrowheads="1"/>
            </p:cNvSpPr>
            <p:nvPr/>
          </p:nvSpPr>
          <p:spPr bwMode="auto">
            <a:xfrm>
              <a:off x="903" y="3167"/>
              <a:ext cx="148"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Attribute</a:t>
              </a:r>
            </a:p>
          </p:txBody>
        </p:sp>
        <p:sp>
          <p:nvSpPr>
            <p:cNvPr id="22473" name="Rectangle 859"/>
            <p:cNvSpPr>
              <a:spLocks noChangeArrowheads="1"/>
            </p:cNvSpPr>
            <p:nvPr/>
          </p:nvSpPr>
          <p:spPr bwMode="auto">
            <a:xfrm>
              <a:off x="903" y="3221"/>
              <a:ext cx="148"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Provider</a:t>
              </a:r>
            </a:p>
          </p:txBody>
        </p:sp>
        <p:sp>
          <p:nvSpPr>
            <p:cNvPr id="22474" name="Freeform 860"/>
            <p:cNvSpPr>
              <a:spLocks/>
            </p:cNvSpPr>
            <p:nvPr/>
          </p:nvSpPr>
          <p:spPr bwMode="auto">
            <a:xfrm>
              <a:off x="622" y="1986"/>
              <a:ext cx="127" cy="475"/>
            </a:xfrm>
            <a:custGeom>
              <a:avLst/>
              <a:gdLst>
                <a:gd name="T0" fmla="*/ 127 w 127"/>
                <a:gd name="T1" fmla="*/ 0 h 475"/>
                <a:gd name="T2" fmla="*/ 127 w 127"/>
                <a:gd name="T3" fmla="*/ 13 h 475"/>
                <a:gd name="T4" fmla="*/ 0 w 127"/>
                <a:gd name="T5" fmla="*/ 13 h 475"/>
                <a:gd name="T6" fmla="*/ 0 w 127"/>
                <a:gd name="T7" fmla="*/ 475 h 47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7" h="475">
                  <a:moveTo>
                    <a:pt x="127" y="0"/>
                  </a:moveTo>
                  <a:lnTo>
                    <a:pt x="127" y="13"/>
                  </a:lnTo>
                  <a:lnTo>
                    <a:pt x="0" y="13"/>
                  </a:lnTo>
                  <a:lnTo>
                    <a:pt x="0" y="475"/>
                  </a:lnTo>
                </a:path>
              </a:pathLst>
            </a:custGeom>
            <a:noFill/>
            <a:ln w="7938" cap="rnd">
              <a:solidFill>
                <a:srgbClr val="66669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2475" name="Freeform 861"/>
            <p:cNvSpPr>
              <a:spLocks/>
            </p:cNvSpPr>
            <p:nvPr/>
          </p:nvSpPr>
          <p:spPr bwMode="auto">
            <a:xfrm>
              <a:off x="726" y="1922"/>
              <a:ext cx="47" cy="70"/>
            </a:xfrm>
            <a:custGeom>
              <a:avLst/>
              <a:gdLst>
                <a:gd name="T0" fmla="*/ 0 w 47"/>
                <a:gd name="T1" fmla="*/ 70 h 70"/>
                <a:gd name="T2" fmla="*/ 23 w 47"/>
                <a:gd name="T3" fmla="*/ 0 h 70"/>
                <a:gd name="T4" fmla="*/ 47 w 47"/>
                <a:gd name="T5" fmla="*/ 70 h 70"/>
                <a:gd name="T6" fmla="*/ 0 w 47"/>
                <a:gd name="T7" fmla="*/ 70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70">
                  <a:moveTo>
                    <a:pt x="0" y="70"/>
                  </a:moveTo>
                  <a:lnTo>
                    <a:pt x="23" y="0"/>
                  </a:lnTo>
                  <a:lnTo>
                    <a:pt x="47"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476" name="Freeform 862"/>
            <p:cNvSpPr>
              <a:spLocks/>
            </p:cNvSpPr>
            <p:nvPr/>
          </p:nvSpPr>
          <p:spPr bwMode="auto">
            <a:xfrm>
              <a:off x="599" y="2455"/>
              <a:ext cx="46" cy="70"/>
            </a:xfrm>
            <a:custGeom>
              <a:avLst/>
              <a:gdLst>
                <a:gd name="T0" fmla="*/ 46 w 46"/>
                <a:gd name="T1" fmla="*/ 0 h 70"/>
                <a:gd name="T2" fmla="*/ 23 w 46"/>
                <a:gd name="T3" fmla="*/ 70 h 70"/>
                <a:gd name="T4" fmla="*/ 0 w 46"/>
                <a:gd name="T5" fmla="*/ 0 h 70"/>
                <a:gd name="T6" fmla="*/ 46 w 46"/>
                <a:gd name="T7" fmla="*/ 0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70">
                  <a:moveTo>
                    <a:pt x="46" y="0"/>
                  </a:moveTo>
                  <a:lnTo>
                    <a:pt x="23" y="70"/>
                  </a:lnTo>
                  <a:lnTo>
                    <a:pt x="0" y="0"/>
                  </a:lnTo>
                  <a:lnTo>
                    <a:pt x="46"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477" name="Freeform 863"/>
            <p:cNvSpPr>
              <a:spLocks/>
            </p:cNvSpPr>
            <p:nvPr/>
          </p:nvSpPr>
          <p:spPr bwMode="auto">
            <a:xfrm>
              <a:off x="805" y="1986"/>
              <a:ext cx="137" cy="348"/>
            </a:xfrm>
            <a:custGeom>
              <a:avLst/>
              <a:gdLst>
                <a:gd name="T0" fmla="*/ 137 w 137"/>
                <a:gd name="T1" fmla="*/ 348 h 348"/>
                <a:gd name="T2" fmla="*/ 0 w 137"/>
                <a:gd name="T3" fmla="*/ 348 h 348"/>
                <a:gd name="T4" fmla="*/ 0 w 137"/>
                <a:gd name="T5" fmla="*/ 0 h 348"/>
                <a:gd name="T6" fmla="*/ 0 60000 65536"/>
                <a:gd name="T7" fmla="*/ 0 60000 65536"/>
                <a:gd name="T8" fmla="*/ 0 60000 65536"/>
              </a:gdLst>
              <a:ahLst/>
              <a:cxnLst>
                <a:cxn ang="T6">
                  <a:pos x="T0" y="T1"/>
                </a:cxn>
                <a:cxn ang="T7">
                  <a:pos x="T2" y="T3"/>
                </a:cxn>
                <a:cxn ang="T8">
                  <a:pos x="T4" y="T5"/>
                </a:cxn>
              </a:cxnLst>
              <a:rect l="0" t="0" r="r" b="b"/>
              <a:pathLst>
                <a:path w="137" h="348">
                  <a:moveTo>
                    <a:pt x="137" y="348"/>
                  </a:moveTo>
                  <a:lnTo>
                    <a:pt x="0" y="348"/>
                  </a:lnTo>
                  <a:lnTo>
                    <a:pt x="0" y="0"/>
                  </a:lnTo>
                </a:path>
              </a:pathLst>
            </a:custGeom>
            <a:noFill/>
            <a:ln w="7938" cap="rnd">
              <a:solidFill>
                <a:srgbClr val="66669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2478" name="Freeform 864"/>
            <p:cNvSpPr>
              <a:spLocks/>
            </p:cNvSpPr>
            <p:nvPr/>
          </p:nvSpPr>
          <p:spPr bwMode="auto">
            <a:xfrm>
              <a:off x="781" y="1922"/>
              <a:ext cx="47" cy="70"/>
            </a:xfrm>
            <a:custGeom>
              <a:avLst/>
              <a:gdLst>
                <a:gd name="T0" fmla="*/ 0 w 47"/>
                <a:gd name="T1" fmla="*/ 70 h 70"/>
                <a:gd name="T2" fmla="*/ 24 w 47"/>
                <a:gd name="T3" fmla="*/ 0 h 70"/>
                <a:gd name="T4" fmla="*/ 47 w 47"/>
                <a:gd name="T5" fmla="*/ 70 h 70"/>
                <a:gd name="T6" fmla="*/ 0 w 47"/>
                <a:gd name="T7" fmla="*/ 70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70">
                  <a:moveTo>
                    <a:pt x="0" y="70"/>
                  </a:moveTo>
                  <a:lnTo>
                    <a:pt x="24" y="0"/>
                  </a:lnTo>
                  <a:lnTo>
                    <a:pt x="47"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479" name="Rectangle 865"/>
            <p:cNvSpPr>
              <a:spLocks noChangeArrowheads="1"/>
            </p:cNvSpPr>
            <p:nvPr/>
          </p:nvSpPr>
          <p:spPr bwMode="auto">
            <a:xfrm>
              <a:off x="870" y="3437"/>
              <a:ext cx="6" cy="216"/>
            </a:xfrm>
            <a:prstGeom prst="rect">
              <a:avLst/>
            </a:prstGeom>
            <a:solidFill>
              <a:srgbClr val="02BA5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80" name="Rectangle 866"/>
            <p:cNvSpPr>
              <a:spLocks noChangeArrowheads="1"/>
            </p:cNvSpPr>
            <p:nvPr/>
          </p:nvSpPr>
          <p:spPr bwMode="auto">
            <a:xfrm>
              <a:off x="876" y="3437"/>
              <a:ext cx="5" cy="216"/>
            </a:xfrm>
            <a:prstGeom prst="rect">
              <a:avLst/>
            </a:prstGeom>
            <a:solidFill>
              <a:srgbClr val="A6FED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81" name="Rectangle 867"/>
            <p:cNvSpPr>
              <a:spLocks noChangeArrowheads="1"/>
            </p:cNvSpPr>
            <p:nvPr/>
          </p:nvSpPr>
          <p:spPr bwMode="auto">
            <a:xfrm>
              <a:off x="881" y="3437"/>
              <a:ext cx="5" cy="216"/>
            </a:xfrm>
            <a:prstGeom prst="rect">
              <a:avLst/>
            </a:prstGeom>
            <a:solidFill>
              <a:srgbClr val="A2FCC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82" name="Rectangle 868"/>
            <p:cNvSpPr>
              <a:spLocks noChangeArrowheads="1"/>
            </p:cNvSpPr>
            <p:nvPr/>
          </p:nvSpPr>
          <p:spPr bwMode="auto">
            <a:xfrm>
              <a:off x="886" y="3437"/>
              <a:ext cx="6" cy="216"/>
            </a:xfrm>
            <a:prstGeom prst="rect">
              <a:avLst/>
            </a:prstGeom>
            <a:solidFill>
              <a:srgbClr val="9EFB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83" name="Rectangle 869"/>
            <p:cNvSpPr>
              <a:spLocks noChangeArrowheads="1"/>
            </p:cNvSpPr>
            <p:nvPr/>
          </p:nvSpPr>
          <p:spPr bwMode="auto">
            <a:xfrm>
              <a:off x="892" y="3437"/>
              <a:ext cx="5" cy="216"/>
            </a:xfrm>
            <a:prstGeom prst="rect">
              <a:avLst/>
            </a:prstGeom>
            <a:solidFill>
              <a:srgbClr val="99F9C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84" name="Rectangle 870"/>
            <p:cNvSpPr>
              <a:spLocks noChangeArrowheads="1"/>
            </p:cNvSpPr>
            <p:nvPr/>
          </p:nvSpPr>
          <p:spPr bwMode="auto">
            <a:xfrm>
              <a:off x="897" y="3437"/>
              <a:ext cx="6" cy="216"/>
            </a:xfrm>
            <a:prstGeom prst="rect">
              <a:avLst/>
            </a:prstGeom>
            <a:solidFill>
              <a:srgbClr val="95F7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85" name="Rectangle 871"/>
            <p:cNvSpPr>
              <a:spLocks noChangeArrowheads="1"/>
            </p:cNvSpPr>
            <p:nvPr/>
          </p:nvSpPr>
          <p:spPr bwMode="auto">
            <a:xfrm>
              <a:off x="903" y="3437"/>
              <a:ext cx="5" cy="216"/>
            </a:xfrm>
            <a:prstGeom prst="rect">
              <a:avLst/>
            </a:prstGeom>
            <a:solidFill>
              <a:srgbClr val="91F5C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86" name="Rectangle 872"/>
            <p:cNvSpPr>
              <a:spLocks noChangeArrowheads="1"/>
            </p:cNvSpPr>
            <p:nvPr/>
          </p:nvSpPr>
          <p:spPr bwMode="auto">
            <a:xfrm>
              <a:off x="908" y="3437"/>
              <a:ext cx="5" cy="216"/>
            </a:xfrm>
            <a:prstGeom prst="rect">
              <a:avLst/>
            </a:prstGeom>
            <a:solidFill>
              <a:srgbClr val="8DF4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87" name="Rectangle 873"/>
            <p:cNvSpPr>
              <a:spLocks noChangeArrowheads="1"/>
            </p:cNvSpPr>
            <p:nvPr/>
          </p:nvSpPr>
          <p:spPr bwMode="auto">
            <a:xfrm>
              <a:off x="913" y="3437"/>
              <a:ext cx="6" cy="216"/>
            </a:xfrm>
            <a:prstGeom prst="rect">
              <a:avLst/>
            </a:prstGeom>
            <a:solidFill>
              <a:srgbClr val="89F2B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88" name="Rectangle 874"/>
            <p:cNvSpPr>
              <a:spLocks noChangeArrowheads="1"/>
            </p:cNvSpPr>
            <p:nvPr/>
          </p:nvSpPr>
          <p:spPr bwMode="auto">
            <a:xfrm>
              <a:off x="919" y="3437"/>
              <a:ext cx="5" cy="216"/>
            </a:xfrm>
            <a:prstGeom prst="rect">
              <a:avLst/>
            </a:prstGeom>
            <a:solidFill>
              <a:srgbClr val="85F0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89" name="Rectangle 875"/>
            <p:cNvSpPr>
              <a:spLocks noChangeArrowheads="1"/>
            </p:cNvSpPr>
            <p:nvPr/>
          </p:nvSpPr>
          <p:spPr bwMode="auto">
            <a:xfrm>
              <a:off x="924" y="3437"/>
              <a:ext cx="5" cy="216"/>
            </a:xfrm>
            <a:prstGeom prst="rect">
              <a:avLst/>
            </a:prstGeom>
            <a:solidFill>
              <a:srgbClr val="81EFB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90" name="Rectangle 876"/>
            <p:cNvSpPr>
              <a:spLocks noChangeArrowheads="1"/>
            </p:cNvSpPr>
            <p:nvPr/>
          </p:nvSpPr>
          <p:spPr bwMode="auto">
            <a:xfrm>
              <a:off x="929" y="3437"/>
              <a:ext cx="6" cy="216"/>
            </a:xfrm>
            <a:prstGeom prst="rect">
              <a:avLst/>
            </a:prstGeom>
            <a:solidFill>
              <a:srgbClr val="7CEDB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91" name="Rectangle 877"/>
            <p:cNvSpPr>
              <a:spLocks noChangeArrowheads="1"/>
            </p:cNvSpPr>
            <p:nvPr/>
          </p:nvSpPr>
          <p:spPr bwMode="auto">
            <a:xfrm>
              <a:off x="935" y="3437"/>
              <a:ext cx="5" cy="216"/>
            </a:xfrm>
            <a:prstGeom prst="rect">
              <a:avLst/>
            </a:prstGeom>
            <a:solidFill>
              <a:srgbClr val="78EBB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92" name="Rectangle 878"/>
            <p:cNvSpPr>
              <a:spLocks noChangeArrowheads="1"/>
            </p:cNvSpPr>
            <p:nvPr/>
          </p:nvSpPr>
          <p:spPr bwMode="auto">
            <a:xfrm>
              <a:off x="940" y="3437"/>
              <a:ext cx="6" cy="216"/>
            </a:xfrm>
            <a:prstGeom prst="rect">
              <a:avLst/>
            </a:prstGeom>
            <a:solidFill>
              <a:srgbClr val="75E9A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93" name="Rectangle 879"/>
            <p:cNvSpPr>
              <a:spLocks noChangeArrowheads="1"/>
            </p:cNvSpPr>
            <p:nvPr/>
          </p:nvSpPr>
          <p:spPr bwMode="auto">
            <a:xfrm>
              <a:off x="946" y="3437"/>
              <a:ext cx="5" cy="216"/>
            </a:xfrm>
            <a:prstGeom prst="rect">
              <a:avLst/>
            </a:prstGeom>
            <a:solidFill>
              <a:srgbClr val="70E8A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94" name="Rectangle 880"/>
            <p:cNvSpPr>
              <a:spLocks noChangeArrowheads="1"/>
            </p:cNvSpPr>
            <p:nvPr/>
          </p:nvSpPr>
          <p:spPr bwMode="auto">
            <a:xfrm>
              <a:off x="951" y="3437"/>
              <a:ext cx="5" cy="216"/>
            </a:xfrm>
            <a:prstGeom prst="rect">
              <a:avLst/>
            </a:prstGeom>
            <a:solidFill>
              <a:srgbClr val="6CE6A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95" name="Rectangle 881"/>
            <p:cNvSpPr>
              <a:spLocks noChangeArrowheads="1"/>
            </p:cNvSpPr>
            <p:nvPr/>
          </p:nvSpPr>
          <p:spPr bwMode="auto">
            <a:xfrm>
              <a:off x="956" y="3437"/>
              <a:ext cx="6" cy="216"/>
            </a:xfrm>
            <a:prstGeom prst="rect">
              <a:avLst/>
            </a:prstGeom>
            <a:solidFill>
              <a:srgbClr val="68E4A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96" name="Rectangle 882"/>
            <p:cNvSpPr>
              <a:spLocks noChangeArrowheads="1"/>
            </p:cNvSpPr>
            <p:nvPr/>
          </p:nvSpPr>
          <p:spPr bwMode="auto">
            <a:xfrm>
              <a:off x="962" y="3437"/>
              <a:ext cx="5" cy="216"/>
            </a:xfrm>
            <a:prstGeom prst="rect">
              <a:avLst/>
            </a:prstGeom>
            <a:solidFill>
              <a:srgbClr val="64E2A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97" name="Rectangle 883"/>
            <p:cNvSpPr>
              <a:spLocks noChangeArrowheads="1"/>
            </p:cNvSpPr>
            <p:nvPr/>
          </p:nvSpPr>
          <p:spPr bwMode="auto">
            <a:xfrm>
              <a:off x="967" y="3437"/>
              <a:ext cx="5" cy="216"/>
            </a:xfrm>
            <a:prstGeom prst="rect">
              <a:avLst/>
            </a:prstGeom>
            <a:solidFill>
              <a:srgbClr val="60E1A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98" name="Rectangle 884"/>
            <p:cNvSpPr>
              <a:spLocks noChangeArrowheads="1"/>
            </p:cNvSpPr>
            <p:nvPr/>
          </p:nvSpPr>
          <p:spPr bwMode="auto">
            <a:xfrm>
              <a:off x="972" y="3437"/>
              <a:ext cx="6" cy="216"/>
            </a:xfrm>
            <a:prstGeom prst="rect">
              <a:avLst/>
            </a:prstGeom>
            <a:solidFill>
              <a:srgbClr val="5CDF9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499" name="Rectangle 885"/>
            <p:cNvSpPr>
              <a:spLocks noChangeArrowheads="1"/>
            </p:cNvSpPr>
            <p:nvPr/>
          </p:nvSpPr>
          <p:spPr bwMode="auto">
            <a:xfrm>
              <a:off x="978" y="3437"/>
              <a:ext cx="5" cy="216"/>
            </a:xfrm>
            <a:prstGeom prst="rect">
              <a:avLst/>
            </a:prstGeom>
            <a:solidFill>
              <a:srgbClr val="58DD9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00" name="Rectangle 886"/>
            <p:cNvSpPr>
              <a:spLocks noChangeArrowheads="1"/>
            </p:cNvSpPr>
            <p:nvPr/>
          </p:nvSpPr>
          <p:spPr bwMode="auto">
            <a:xfrm>
              <a:off x="983" y="3437"/>
              <a:ext cx="6" cy="216"/>
            </a:xfrm>
            <a:prstGeom prst="rect">
              <a:avLst/>
            </a:prstGeom>
            <a:solidFill>
              <a:srgbClr val="53DC9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01" name="Rectangle 887"/>
            <p:cNvSpPr>
              <a:spLocks noChangeArrowheads="1"/>
            </p:cNvSpPr>
            <p:nvPr/>
          </p:nvSpPr>
          <p:spPr bwMode="auto">
            <a:xfrm>
              <a:off x="989" y="3437"/>
              <a:ext cx="5" cy="216"/>
            </a:xfrm>
            <a:prstGeom prst="rect">
              <a:avLst/>
            </a:prstGeom>
            <a:solidFill>
              <a:srgbClr val="4FDA9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02" name="Rectangle 888"/>
            <p:cNvSpPr>
              <a:spLocks noChangeArrowheads="1"/>
            </p:cNvSpPr>
            <p:nvPr/>
          </p:nvSpPr>
          <p:spPr bwMode="auto">
            <a:xfrm>
              <a:off x="994" y="3437"/>
              <a:ext cx="5" cy="216"/>
            </a:xfrm>
            <a:prstGeom prst="rect">
              <a:avLst/>
            </a:prstGeom>
            <a:solidFill>
              <a:srgbClr val="4BD99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03" name="Rectangle 889"/>
            <p:cNvSpPr>
              <a:spLocks noChangeArrowheads="1"/>
            </p:cNvSpPr>
            <p:nvPr/>
          </p:nvSpPr>
          <p:spPr bwMode="auto">
            <a:xfrm>
              <a:off x="999" y="3437"/>
              <a:ext cx="6" cy="216"/>
            </a:xfrm>
            <a:prstGeom prst="rect">
              <a:avLst/>
            </a:prstGeom>
            <a:solidFill>
              <a:srgbClr val="47D78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04" name="Rectangle 890"/>
            <p:cNvSpPr>
              <a:spLocks noChangeArrowheads="1"/>
            </p:cNvSpPr>
            <p:nvPr/>
          </p:nvSpPr>
          <p:spPr bwMode="auto">
            <a:xfrm>
              <a:off x="1005" y="3437"/>
              <a:ext cx="5" cy="216"/>
            </a:xfrm>
            <a:prstGeom prst="rect">
              <a:avLst/>
            </a:prstGeom>
            <a:solidFill>
              <a:srgbClr val="43D58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05" name="Rectangle 891"/>
            <p:cNvSpPr>
              <a:spLocks noChangeArrowheads="1"/>
            </p:cNvSpPr>
            <p:nvPr/>
          </p:nvSpPr>
          <p:spPr bwMode="auto">
            <a:xfrm>
              <a:off x="1010" y="3437"/>
              <a:ext cx="5" cy="216"/>
            </a:xfrm>
            <a:prstGeom prst="rect">
              <a:avLst/>
            </a:prstGeom>
            <a:solidFill>
              <a:srgbClr val="3FD38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06" name="Rectangle 892"/>
            <p:cNvSpPr>
              <a:spLocks noChangeArrowheads="1"/>
            </p:cNvSpPr>
            <p:nvPr/>
          </p:nvSpPr>
          <p:spPr bwMode="auto">
            <a:xfrm>
              <a:off x="1015" y="3437"/>
              <a:ext cx="6" cy="216"/>
            </a:xfrm>
            <a:prstGeom prst="rect">
              <a:avLst/>
            </a:prstGeom>
            <a:solidFill>
              <a:srgbClr val="3BD18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07" name="Rectangle 893"/>
            <p:cNvSpPr>
              <a:spLocks noChangeArrowheads="1"/>
            </p:cNvSpPr>
            <p:nvPr/>
          </p:nvSpPr>
          <p:spPr bwMode="auto">
            <a:xfrm>
              <a:off x="1021" y="3437"/>
              <a:ext cx="5" cy="216"/>
            </a:xfrm>
            <a:prstGeom prst="rect">
              <a:avLst/>
            </a:prstGeom>
            <a:solidFill>
              <a:srgbClr val="37D08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08" name="Rectangle 894"/>
            <p:cNvSpPr>
              <a:spLocks noChangeArrowheads="1"/>
            </p:cNvSpPr>
            <p:nvPr/>
          </p:nvSpPr>
          <p:spPr bwMode="auto">
            <a:xfrm>
              <a:off x="1026" y="3437"/>
              <a:ext cx="6" cy="216"/>
            </a:xfrm>
            <a:prstGeom prst="rect">
              <a:avLst/>
            </a:prstGeom>
            <a:solidFill>
              <a:srgbClr val="33CE8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09" name="Rectangle 895"/>
            <p:cNvSpPr>
              <a:spLocks noChangeArrowheads="1"/>
            </p:cNvSpPr>
            <p:nvPr/>
          </p:nvSpPr>
          <p:spPr bwMode="auto">
            <a:xfrm>
              <a:off x="1032" y="3437"/>
              <a:ext cx="5" cy="216"/>
            </a:xfrm>
            <a:prstGeom prst="rect">
              <a:avLst/>
            </a:prstGeom>
            <a:solidFill>
              <a:srgbClr val="2FCD7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10" name="Rectangle 896"/>
            <p:cNvSpPr>
              <a:spLocks noChangeArrowheads="1"/>
            </p:cNvSpPr>
            <p:nvPr/>
          </p:nvSpPr>
          <p:spPr bwMode="auto">
            <a:xfrm>
              <a:off x="1037" y="3437"/>
              <a:ext cx="5" cy="216"/>
            </a:xfrm>
            <a:prstGeom prst="rect">
              <a:avLst/>
            </a:prstGeom>
            <a:solidFill>
              <a:srgbClr val="2ACB7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11" name="Rectangle 897"/>
            <p:cNvSpPr>
              <a:spLocks noChangeArrowheads="1"/>
            </p:cNvSpPr>
            <p:nvPr/>
          </p:nvSpPr>
          <p:spPr bwMode="auto">
            <a:xfrm>
              <a:off x="1042" y="3437"/>
              <a:ext cx="6" cy="216"/>
            </a:xfrm>
            <a:prstGeom prst="rect">
              <a:avLst/>
            </a:prstGeom>
            <a:solidFill>
              <a:srgbClr val="26C9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12" name="Rectangle 898"/>
            <p:cNvSpPr>
              <a:spLocks noChangeArrowheads="1"/>
            </p:cNvSpPr>
            <p:nvPr/>
          </p:nvSpPr>
          <p:spPr bwMode="auto">
            <a:xfrm>
              <a:off x="1048" y="3437"/>
              <a:ext cx="5" cy="216"/>
            </a:xfrm>
            <a:prstGeom prst="rect">
              <a:avLst/>
            </a:prstGeom>
            <a:solidFill>
              <a:srgbClr val="22C77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13" name="Rectangle 899"/>
            <p:cNvSpPr>
              <a:spLocks noChangeArrowheads="1"/>
            </p:cNvSpPr>
            <p:nvPr/>
          </p:nvSpPr>
          <p:spPr bwMode="auto">
            <a:xfrm>
              <a:off x="1053" y="3437"/>
              <a:ext cx="5" cy="216"/>
            </a:xfrm>
            <a:prstGeom prst="rect">
              <a:avLst/>
            </a:prstGeom>
            <a:solidFill>
              <a:srgbClr val="1EC57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14" name="Rectangle 900"/>
            <p:cNvSpPr>
              <a:spLocks noChangeArrowheads="1"/>
            </p:cNvSpPr>
            <p:nvPr/>
          </p:nvSpPr>
          <p:spPr bwMode="auto">
            <a:xfrm>
              <a:off x="1058" y="3437"/>
              <a:ext cx="6" cy="216"/>
            </a:xfrm>
            <a:prstGeom prst="rect">
              <a:avLst/>
            </a:prstGeom>
            <a:solidFill>
              <a:srgbClr val="1AC46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15" name="Rectangle 901"/>
            <p:cNvSpPr>
              <a:spLocks noChangeArrowheads="1"/>
            </p:cNvSpPr>
            <p:nvPr/>
          </p:nvSpPr>
          <p:spPr bwMode="auto">
            <a:xfrm>
              <a:off x="1064" y="3437"/>
              <a:ext cx="5" cy="216"/>
            </a:xfrm>
            <a:prstGeom prst="rect">
              <a:avLst/>
            </a:prstGeom>
            <a:solidFill>
              <a:srgbClr val="16C26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16" name="Rectangle 902"/>
            <p:cNvSpPr>
              <a:spLocks noChangeArrowheads="1"/>
            </p:cNvSpPr>
            <p:nvPr/>
          </p:nvSpPr>
          <p:spPr bwMode="auto">
            <a:xfrm>
              <a:off x="1069" y="3437"/>
              <a:ext cx="6" cy="216"/>
            </a:xfrm>
            <a:prstGeom prst="rect">
              <a:avLst/>
            </a:prstGeom>
            <a:solidFill>
              <a:srgbClr val="12C06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17" name="Rectangle 903"/>
            <p:cNvSpPr>
              <a:spLocks noChangeArrowheads="1"/>
            </p:cNvSpPr>
            <p:nvPr/>
          </p:nvSpPr>
          <p:spPr bwMode="auto">
            <a:xfrm>
              <a:off x="1075" y="3437"/>
              <a:ext cx="5" cy="216"/>
            </a:xfrm>
            <a:prstGeom prst="rect">
              <a:avLst/>
            </a:prstGeom>
            <a:solidFill>
              <a:srgbClr val="0EBE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18" name="Rectangle 904"/>
            <p:cNvSpPr>
              <a:spLocks noChangeArrowheads="1"/>
            </p:cNvSpPr>
            <p:nvPr/>
          </p:nvSpPr>
          <p:spPr bwMode="auto">
            <a:xfrm>
              <a:off x="1080" y="3437"/>
              <a:ext cx="5" cy="216"/>
            </a:xfrm>
            <a:prstGeom prst="rect">
              <a:avLst/>
            </a:prstGeom>
            <a:solidFill>
              <a:srgbClr val="0ABD6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19" name="Rectangle 905"/>
            <p:cNvSpPr>
              <a:spLocks noChangeArrowheads="1"/>
            </p:cNvSpPr>
            <p:nvPr/>
          </p:nvSpPr>
          <p:spPr bwMode="auto">
            <a:xfrm>
              <a:off x="1085" y="3437"/>
              <a:ext cx="6" cy="216"/>
            </a:xfrm>
            <a:prstGeom prst="rect">
              <a:avLst/>
            </a:prstGeom>
            <a:solidFill>
              <a:srgbClr val="06BB6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20" name="Oval 906"/>
            <p:cNvSpPr>
              <a:spLocks noChangeArrowheads="1"/>
            </p:cNvSpPr>
            <p:nvPr/>
          </p:nvSpPr>
          <p:spPr bwMode="auto">
            <a:xfrm>
              <a:off x="878" y="3416"/>
              <a:ext cx="209" cy="57"/>
            </a:xfrm>
            <a:prstGeom prst="ellipse">
              <a:avLst/>
            </a:prstGeom>
            <a:solidFill>
              <a:srgbClr val="A8FFD3"/>
            </a:solidFill>
            <a:ln w="0">
              <a:solidFill>
                <a:srgbClr val="000000"/>
              </a:solidFill>
              <a:round/>
              <a:headEnd/>
              <a:tailEnd/>
            </a:ln>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21" name="Rectangle 907"/>
            <p:cNvSpPr>
              <a:spLocks noChangeArrowheads="1"/>
            </p:cNvSpPr>
            <p:nvPr/>
          </p:nvSpPr>
          <p:spPr bwMode="auto">
            <a:xfrm>
              <a:off x="951" y="3496"/>
              <a:ext cx="56"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DB</a:t>
              </a:r>
            </a:p>
          </p:txBody>
        </p:sp>
        <p:sp>
          <p:nvSpPr>
            <p:cNvPr id="22522" name="Rectangle 908"/>
            <p:cNvSpPr>
              <a:spLocks noChangeArrowheads="1"/>
            </p:cNvSpPr>
            <p:nvPr/>
          </p:nvSpPr>
          <p:spPr bwMode="auto">
            <a:xfrm>
              <a:off x="940" y="3545"/>
              <a:ext cx="78"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XYZ</a:t>
              </a:r>
            </a:p>
          </p:txBody>
        </p:sp>
        <p:sp>
          <p:nvSpPr>
            <p:cNvPr id="22523" name="Line 909"/>
            <p:cNvSpPr>
              <a:spLocks noChangeShapeType="1"/>
            </p:cNvSpPr>
            <p:nvPr/>
          </p:nvSpPr>
          <p:spPr bwMode="auto">
            <a:xfrm flipH="1">
              <a:off x="1204" y="2624"/>
              <a:ext cx="74" cy="1"/>
            </a:xfrm>
            <a:prstGeom prst="line">
              <a:avLst/>
            </a:prstGeom>
            <a:noFill/>
            <a:ln w="3175"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2524" name="Freeform 910"/>
            <p:cNvSpPr>
              <a:spLocks/>
            </p:cNvSpPr>
            <p:nvPr/>
          </p:nvSpPr>
          <p:spPr bwMode="auto">
            <a:xfrm>
              <a:off x="1273" y="2604"/>
              <a:ext cx="60" cy="39"/>
            </a:xfrm>
            <a:custGeom>
              <a:avLst/>
              <a:gdLst>
                <a:gd name="T0" fmla="*/ 0 w 60"/>
                <a:gd name="T1" fmla="*/ 0 h 39"/>
                <a:gd name="T2" fmla="*/ 60 w 60"/>
                <a:gd name="T3" fmla="*/ 20 h 39"/>
                <a:gd name="T4" fmla="*/ 0 w 60"/>
                <a:gd name="T5" fmla="*/ 39 h 39"/>
                <a:gd name="T6" fmla="*/ 0 w 60"/>
                <a:gd name="T7" fmla="*/ 0 h 3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 h="39">
                  <a:moveTo>
                    <a:pt x="0" y="0"/>
                  </a:moveTo>
                  <a:lnTo>
                    <a:pt x="60" y="20"/>
                  </a:lnTo>
                  <a:lnTo>
                    <a:pt x="0" y="3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525" name="Freeform 911"/>
            <p:cNvSpPr>
              <a:spLocks/>
            </p:cNvSpPr>
            <p:nvPr/>
          </p:nvSpPr>
          <p:spPr bwMode="auto">
            <a:xfrm>
              <a:off x="1149" y="2604"/>
              <a:ext cx="60" cy="39"/>
            </a:xfrm>
            <a:custGeom>
              <a:avLst/>
              <a:gdLst>
                <a:gd name="T0" fmla="*/ 60 w 60"/>
                <a:gd name="T1" fmla="*/ 39 h 39"/>
                <a:gd name="T2" fmla="*/ 0 w 60"/>
                <a:gd name="T3" fmla="*/ 20 h 39"/>
                <a:gd name="T4" fmla="*/ 60 w 60"/>
                <a:gd name="T5" fmla="*/ 0 h 39"/>
                <a:gd name="T6" fmla="*/ 60 w 60"/>
                <a:gd name="T7" fmla="*/ 39 h 3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 h="39">
                  <a:moveTo>
                    <a:pt x="60" y="39"/>
                  </a:moveTo>
                  <a:lnTo>
                    <a:pt x="0" y="20"/>
                  </a:lnTo>
                  <a:lnTo>
                    <a:pt x="60" y="0"/>
                  </a:lnTo>
                  <a:lnTo>
                    <a:pt x="60" y="3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526" name="Freeform 912"/>
            <p:cNvSpPr>
              <a:spLocks/>
            </p:cNvSpPr>
            <p:nvPr/>
          </p:nvSpPr>
          <p:spPr bwMode="auto">
            <a:xfrm>
              <a:off x="622" y="2787"/>
              <a:ext cx="360" cy="235"/>
            </a:xfrm>
            <a:custGeom>
              <a:avLst/>
              <a:gdLst>
                <a:gd name="T0" fmla="*/ 0 w 360"/>
                <a:gd name="T1" fmla="*/ 0 h 235"/>
                <a:gd name="T2" fmla="*/ 0 w 360"/>
                <a:gd name="T3" fmla="*/ 180 h 235"/>
                <a:gd name="T4" fmla="*/ 360 w 360"/>
                <a:gd name="T5" fmla="*/ 180 h 235"/>
                <a:gd name="T6" fmla="*/ 360 w 360"/>
                <a:gd name="T7" fmla="*/ 235 h 23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0" h="235">
                  <a:moveTo>
                    <a:pt x="0" y="0"/>
                  </a:moveTo>
                  <a:lnTo>
                    <a:pt x="0" y="180"/>
                  </a:lnTo>
                  <a:lnTo>
                    <a:pt x="360" y="180"/>
                  </a:lnTo>
                  <a:lnTo>
                    <a:pt x="360" y="235"/>
                  </a:lnTo>
                </a:path>
              </a:pathLst>
            </a:custGeom>
            <a:noFill/>
            <a:ln w="7938" cap="rnd">
              <a:solidFill>
                <a:srgbClr val="66669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2527" name="Freeform 913"/>
            <p:cNvSpPr>
              <a:spLocks/>
            </p:cNvSpPr>
            <p:nvPr/>
          </p:nvSpPr>
          <p:spPr bwMode="auto">
            <a:xfrm>
              <a:off x="599" y="2723"/>
              <a:ext cx="46" cy="69"/>
            </a:xfrm>
            <a:custGeom>
              <a:avLst/>
              <a:gdLst>
                <a:gd name="T0" fmla="*/ 0 w 46"/>
                <a:gd name="T1" fmla="*/ 69 h 69"/>
                <a:gd name="T2" fmla="*/ 23 w 46"/>
                <a:gd name="T3" fmla="*/ 0 h 69"/>
                <a:gd name="T4" fmla="*/ 46 w 46"/>
                <a:gd name="T5" fmla="*/ 69 h 69"/>
                <a:gd name="T6" fmla="*/ 0 w 46"/>
                <a:gd name="T7" fmla="*/ 69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69">
                  <a:moveTo>
                    <a:pt x="0" y="69"/>
                  </a:moveTo>
                  <a:lnTo>
                    <a:pt x="23" y="0"/>
                  </a:lnTo>
                  <a:lnTo>
                    <a:pt x="46" y="69"/>
                  </a:lnTo>
                  <a:lnTo>
                    <a:pt x="0" y="69"/>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528" name="Freeform 914"/>
            <p:cNvSpPr>
              <a:spLocks/>
            </p:cNvSpPr>
            <p:nvPr/>
          </p:nvSpPr>
          <p:spPr bwMode="auto">
            <a:xfrm>
              <a:off x="959" y="3016"/>
              <a:ext cx="47" cy="70"/>
            </a:xfrm>
            <a:custGeom>
              <a:avLst/>
              <a:gdLst>
                <a:gd name="T0" fmla="*/ 47 w 47"/>
                <a:gd name="T1" fmla="*/ 0 h 70"/>
                <a:gd name="T2" fmla="*/ 23 w 47"/>
                <a:gd name="T3" fmla="*/ 70 h 70"/>
                <a:gd name="T4" fmla="*/ 0 w 47"/>
                <a:gd name="T5" fmla="*/ 0 h 70"/>
                <a:gd name="T6" fmla="*/ 47 w 47"/>
                <a:gd name="T7" fmla="*/ 0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70">
                  <a:moveTo>
                    <a:pt x="47" y="0"/>
                  </a:moveTo>
                  <a:lnTo>
                    <a:pt x="23" y="70"/>
                  </a:lnTo>
                  <a:lnTo>
                    <a:pt x="0" y="0"/>
                  </a:lnTo>
                  <a:lnTo>
                    <a:pt x="47"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529" name="Line 915"/>
            <p:cNvSpPr>
              <a:spLocks noChangeShapeType="1"/>
            </p:cNvSpPr>
            <p:nvPr/>
          </p:nvSpPr>
          <p:spPr bwMode="auto">
            <a:xfrm flipV="1">
              <a:off x="982" y="3348"/>
              <a:ext cx="1" cy="68"/>
            </a:xfrm>
            <a:prstGeom prst="line">
              <a:avLst/>
            </a:prstGeom>
            <a:noFill/>
            <a:ln w="7938" cap="rnd">
              <a:solidFill>
                <a:srgbClr val="666699"/>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2530" name="Freeform 916"/>
            <p:cNvSpPr>
              <a:spLocks/>
            </p:cNvSpPr>
            <p:nvPr/>
          </p:nvSpPr>
          <p:spPr bwMode="auto">
            <a:xfrm>
              <a:off x="959" y="3284"/>
              <a:ext cx="47" cy="70"/>
            </a:xfrm>
            <a:custGeom>
              <a:avLst/>
              <a:gdLst>
                <a:gd name="T0" fmla="*/ 0 w 47"/>
                <a:gd name="T1" fmla="*/ 70 h 70"/>
                <a:gd name="T2" fmla="*/ 23 w 47"/>
                <a:gd name="T3" fmla="*/ 0 h 70"/>
                <a:gd name="T4" fmla="*/ 47 w 47"/>
                <a:gd name="T5" fmla="*/ 70 h 70"/>
                <a:gd name="T6" fmla="*/ 0 w 47"/>
                <a:gd name="T7" fmla="*/ 70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70">
                  <a:moveTo>
                    <a:pt x="0" y="70"/>
                  </a:moveTo>
                  <a:lnTo>
                    <a:pt x="23" y="0"/>
                  </a:lnTo>
                  <a:lnTo>
                    <a:pt x="47"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531" name="Line 917"/>
            <p:cNvSpPr>
              <a:spLocks noChangeShapeType="1"/>
            </p:cNvSpPr>
            <p:nvPr/>
          </p:nvSpPr>
          <p:spPr bwMode="auto">
            <a:xfrm>
              <a:off x="622" y="2787"/>
              <a:ext cx="1" cy="235"/>
            </a:xfrm>
            <a:prstGeom prst="line">
              <a:avLst/>
            </a:prstGeom>
            <a:noFill/>
            <a:ln w="7938" cap="rnd">
              <a:solidFill>
                <a:srgbClr val="666699"/>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2532" name="Freeform 918"/>
            <p:cNvSpPr>
              <a:spLocks/>
            </p:cNvSpPr>
            <p:nvPr/>
          </p:nvSpPr>
          <p:spPr bwMode="auto">
            <a:xfrm>
              <a:off x="599" y="2723"/>
              <a:ext cx="46" cy="69"/>
            </a:xfrm>
            <a:custGeom>
              <a:avLst/>
              <a:gdLst>
                <a:gd name="T0" fmla="*/ 0 w 46"/>
                <a:gd name="T1" fmla="*/ 69 h 69"/>
                <a:gd name="T2" fmla="*/ 23 w 46"/>
                <a:gd name="T3" fmla="*/ 0 h 69"/>
                <a:gd name="T4" fmla="*/ 46 w 46"/>
                <a:gd name="T5" fmla="*/ 69 h 69"/>
                <a:gd name="T6" fmla="*/ 0 w 46"/>
                <a:gd name="T7" fmla="*/ 69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69">
                  <a:moveTo>
                    <a:pt x="0" y="69"/>
                  </a:moveTo>
                  <a:lnTo>
                    <a:pt x="23" y="0"/>
                  </a:lnTo>
                  <a:lnTo>
                    <a:pt x="46" y="69"/>
                  </a:lnTo>
                  <a:lnTo>
                    <a:pt x="0" y="69"/>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533" name="Freeform 919"/>
            <p:cNvSpPr>
              <a:spLocks/>
            </p:cNvSpPr>
            <p:nvPr/>
          </p:nvSpPr>
          <p:spPr bwMode="auto">
            <a:xfrm>
              <a:off x="599" y="3016"/>
              <a:ext cx="46" cy="70"/>
            </a:xfrm>
            <a:custGeom>
              <a:avLst/>
              <a:gdLst>
                <a:gd name="T0" fmla="*/ 46 w 46"/>
                <a:gd name="T1" fmla="*/ 0 h 70"/>
                <a:gd name="T2" fmla="*/ 23 w 46"/>
                <a:gd name="T3" fmla="*/ 70 h 70"/>
                <a:gd name="T4" fmla="*/ 0 w 46"/>
                <a:gd name="T5" fmla="*/ 0 h 70"/>
                <a:gd name="T6" fmla="*/ 46 w 46"/>
                <a:gd name="T7" fmla="*/ 0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70">
                  <a:moveTo>
                    <a:pt x="46" y="0"/>
                  </a:moveTo>
                  <a:lnTo>
                    <a:pt x="23" y="70"/>
                  </a:lnTo>
                  <a:lnTo>
                    <a:pt x="0" y="0"/>
                  </a:lnTo>
                  <a:lnTo>
                    <a:pt x="46"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534" name="Freeform 920"/>
            <p:cNvSpPr>
              <a:spLocks/>
            </p:cNvSpPr>
            <p:nvPr/>
          </p:nvSpPr>
          <p:spPr bwMode="auto">
            <a:xfrm>
              <a:off x="622" y="3348"/>
              <a:ext cx="5" cy="68"/>
            </a:xfrm>
            <a:custGeom>
              <a:avLst/>
              <a:gdLst>
                <a:gd name="T0" fmla="*/ 5 w 5"/>
                <a:gd name="T1" fmla="*/ 68 h 68"/>
                <a:gd name="T2" fmla="*/ 5 w 5"/>
                <a:gd name="T3" fmla="*/ 20 h 68"/>
                <a:gd name="T4" fmla="*/ 0 w 5"/>
                <a:gd name="T5" fmla="*/ 20 h 68"/>
                <a:gd name="T6" fmla="*/ 0 w 5"/>
                <a:gd name="T7" fmla="*/ 0 h 6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 h="68">
                  <a:moveTo>
                    <a:pt x="5" y="68"/>
                  </a:moveTo>
                  <a:lnTo>
                    <a:pt x="5" y="20"/>
                  </a:lnTo>
                  <a:lnTo>
                    <a:pt x="0" y="20"/>
                  </a:lnTo>
                  <a:lnTo>
                    <a:pt x="0" y="0"/>
                  </a:lnTo>
                </a:path>
              </a:pathLst>
            </a:custGeom>
            <a:noFill/>
            <a:ln w="7938" cap="rnd">
              <a:solidFill>
                <a:srgbClr val="66669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2535" name="Freeform 921"/>
            <p:cNvSpPr>
              <a:spLocks/>
            </p:cNvSpPr>
            <p:nvPr/>
          </p:nvSpPr>
          <p:spPr bwMode="auto">
            <a:xfrm>
              <a:off x="599" y="3284"/>
              <a:ext cx="46" cy="70"/>
            </a:xfrm>
            <a:custGeom>
              <a:avLst/>
              <a:gdLst>
                <a:gd name="T0" fmla="*/ 0 w 46"/>
                <a:gd name="T1" fmla="*/ 70 h 70"/>
                <a:gd name="T2" fmla="*/ 23 w 46"/>
                <a:gd name="T3" fmla="*/ 0 h 70"/>
                <a:gd name="T4" fmla="*/ 46 w 46"/>
                <a:gd name="T5" fmla="*/ 70 h 70"/>
                <a:gd name="T6" fmla="*/ 0 w 46"/>
                <a:gd name="T7" fmla="*/ 70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70">
                  <a:moveTo>
                    <a:pt x="0" y="70"/>
                  </a:moveTo>
                  <a:lnTo>
                    <a:pt x="23" y="0"/>
                  </a:lnTo>
                  <a:lnTo>
                    <a:pt x="46"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536" name="Line 922"/>
            <p:cNvSpPr>
              <a:spLocks noChangeShapeType="1"/>
            </p:cNvSpPr>
            <p:nvPr/>
          </p:nvSpPr>
          <p:spPr bwMode="auto">
            <a:xfrm flipH="1">
              <a:off x="824" y="2624"/>
              <a:ext cx="116" cy="1"/>
            </a:xfrm>
            <a:prstGeom prst="line">
              <a:avLst/>
            </a:prstGeom>
            <a:noFill/>
            <a:ln w="7938" cap="rnd">
              <a:solidFill>
                <a:srgbClr val="666699"/>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2537" name="Freeform 923"/>
            <p:cNvSpPr>
              <a:spLocks/>
            </p:cNvSpPr>
            <p:nvPr/>
          </p:nvSpPr>
          <p:spPr bwMode="auto">
            <a:xfrm>
              <a:off x="761" y="2600"/>
              <a:ext cx="69" cy="47"/>
            </a:xfrm>
            <a:custGeom>
              <a:avLst/>
              <a:gdLst>
                <a:gd name="T0" fmla="*/ 69 w 69"/>
                <a:gd name="T1" fmla="*/ 47 h 47"/>
                <a:gd name="T2" fmla="*/ 0 w 69"/>
                <a:gd name="T3" fmla="*/ 24 h 47"/>
                <a:gd name="T4" fmla="*/ 69 w 69"/>
                <a:gd name="T5" fmla="*/ 0 h 47"/>
                <a:gd name="T6" fmla="*/ 69 w 69"/>
                <a:gd name="T7" fmla="*/ 47 h 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9" h="47">
                  <a:moveTo>
                    <a:pt x="69" y="47"/>
                  </a:moveTo>
                  <a:lnTo>
                    <a:pt x="0" y="24"/>
                  </a:lnTo>
                  <a:lnTo>
                    <a:pt x="69" y="0"/>
                  </a:lnTo>
                  <a:lnTo>
                    <a:pt x="69" y="47"/>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538" name="Rectangle 924"/>
            <p:cNvSpPr>
              <a:spLocks noChangeArrowheads="1"/>
            </p:cNvSpPr>
            <p:nvPr/>
          </p:nvSpPr>
          <p:spPr bwMode="auto">
            <a:xfrm>
              <a:off x="1366" y="1726"/>
              <a:ext cx="388" cy="276"/>
            </a:xfrm>
            <a:prstGeom prst="rect">
              <a:avLst/>
            </a:prstGeom>
            <a:solidFill>
              <a:srgbClr val="4979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39" name="Rectangle 925"/>
            <p:cNvSpPr>
              <a:spLocks noChangeArrowheads="1"/>
            </p:cNvSpPr>
            <p:nvPr/>
          </p:nvSpPr>
          <p:spPr bwMode="auto">
            <a:xfrm>
              <a:off x="1326" y="1685"/>
              <a:ext cx="387" cy="277"/>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40" name="Rectangle 926"/>
            <p:cNvSpPr>
              <a:spLocks noChangeArrowheads="1"/>
            </p:cNvSpPr>
            <p:nvPr/>
          </p:nvSpPr>
          <p:spPr bwMode="auto">
            <a:xfrm>
              <a:off x="1408" y="1750"/>
              <a:ext cx="216" cy="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WebApp</a:t>
              </a:r>
            </a:p>
          </p:txBody>
        </p:sp>
        <p:sp>
          <p:nvSpPr>
            <p:cNvPr id="22541" name="Rectangle 927"/>
            <p:cNvSpPr>
              <a:spLocks noChangeArrowheads="1"/>
            </p:cNvSpPr>
            <p:nvPr/>
          </p:nvSpPr>
          <p:spPr bwMode="auto">
            <a:xfrm>
              <a:off x="1461" y="1820"/>
              <a:ext cx="109" cy="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XYZ</a:t>
              </a:r>
            </a:p>
          </p:txBody>
        </p:sp>
        <p:sp>
          <p:nvSpPr>
            <p:cNvPr id="22542" name="Rectangle 928"/>
            <p:cNvSpPr>
              <a:spLocks noChangeArrowheads="1"/>
            </p:cNvSpPr>
            <p:nvPr/>
          </p:nvSpPr>
          <p:spPr bwMode="auto">
            <a:xfrm>
              <a:off x="1354" y="3448"/>
              <a:ext cx="387" cy="276"/>
            </a:xfrm>
            <a:prstGeom prst="rect">
              <a:avLst/>
            </a:prstGeom>
            <a:solidFill>
              <a:srgbClr val="4979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43" name="Rectangle 929"/>
            <p:cNvSpPr>
              <a:spLocks noChangeArrowheads="1"/>
            </p:cNvSpPr>
            <p:nvPr/>
          </p:nvSpPr>
          <p:spPr bwMode="auto">
            <a:xfrm>
              <a:off x="1314" y="3407"/>
              <a:ext cx="387" cy="276"/>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44" name="Rectangle 930"/>
            <p:cNvSpPr>
              <a:spLocks noChangeArrowheads="1"/>
            </p:cNvSpPr>
            <p:nvPr/>
          </p:nvSpPr>
          <p:spPr bwMode="auto">
            <a:xfrm>
              <a:off x="1408" y="3475"/>
              <a:ext cx="330" cy="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Management</a:t>
              </a:r>
            </a:p>
          </p:txBody>
        </p:sp>
        <p:sp>
          <p:nvSpPr>
            <p:cNvPr id="22545" name="Rectangle 931"/>
            <p:cNvSpPr>
              <a:spLocks noChangeArrowheads="1"/>
            </p:cNvSpPr>
            <p:nvPr/>
          </p:nvSpPr>
          <p:spPr bwMode="auto">
            <a:xfrm>
              <a:off x="1451" y="3545"/>
              <a:ext cx="112" cy="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VAS</a:t>
              </a:r>
            </a:p>
          </p:txBody>
        </p:sp>
        <p:sp>
          <p:nvSpPr>
            <p:cNvPr id="22546" name="Line 932"/>
            <p:cNvSpPr>
              <a:spLocks noChangeShapeType="1"/>
            </p:cNvSpPr>
            <p:nvPr/>
          </p:nvSpPr>
          <p:spPr bwMode="auto">
            <a:xfrm flipH="1">
              <a:off x="1141" y="3545"/>
              <a:ext cx="118" cy="1"/>
            </a:xfrm>
            <a:prstGeom prst="line">
              <a:avLst/>
            </a:prstGeom>
            <a:noFill/>
            <a:ln w="3175"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2547" name="Freeform 933"/>
            <p:cNvSpPr>
              <a:spLocks/>
            </p:cNvSpPr>
            <p:nvPr/>
          </p:nvSpPr>
          <p:spPr bwMode="auto">
            <a:xfrm>
              <a:off x="1254" y="3525"/>
              <a:ext cx="60" cy="40"/>
            </a:xfrm>
            <a:custGeom>
              <a:avLst/>
              <a:gdLst>
                <a:gd name="T0" fmla="*/ 0 w 60"/>
                <a:gd name="T1" fmla="*/ 0 h 40"/>
                <a:gd name="T2" fmla="*/ 60 w 60"/>
                <a:gd name="T3" fmla="*/ 20 h 40"/>
                <a:gd name="T4" fmla="*/ 0 w 60"/>
                <a:gd name="T5" fmla="*/ 40 h 40"/>
                <a:gd name="T6" fmla="*/ 0 w 60"/>
                <a:gd name="T7" fmla="*/ 0 h 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 h="40">
                  <a:moveTo>
                    <a:pt x="0" y="0"/>
                  </a:moveTo>
                  <a:lnTo>
                    <a:pt x="60" y="20"/>
                  </a:lnTo>
                  <a:lnTo>
                    <a:pt x="0" y="4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548" name="Freeform 934"/>
            <p:cNvSpPr>
              <a:spLocks/>
            </p:cNvSpPr>
            <p:nvPr/>
          </p:nvSpPr>
          <p:spPr bwMode="auto">
            <a:xfrm>
              <a:off x="1087" y="3525"/>
              <a:ext cx="59" cy="40"/>
            </a:xfrm>
            <a:custGeom>
              <a:avLst/>
              <a:gdLst>
                <a:gd name="T0" fmla="*/ 59 w 59"/>
                <a:gd name="T1" fmla="*/ 40 h 40"/>
                <a:gd name="T2" fmla="*/ 0 w 59"/>
                <a:gd name="T3" fmla="*/ 20 h 40"/>
                <a:gd name="T4" fmla="*/ 59 w 59"/>
                <a:gd name="T5" fmla="*/ 0 h 40"/>
                <a:gd name="T6" fmla="*/ 59 w 59"/>
                <a:gd name="T7" fmla="*/ 40 h 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40">
                  <a:moveTo>
                    <a:pt x="59" y="40"/>
                  </a:moveTo>
                  <a:lnTo>
                    <a:pt x="0" y="20"/>
                  </a:lnTo>
                  <a:lnTo>
                    <a:pt x="59" y="0"/>
                  </a:lnTo>
                  <a:lnTo>
                    <a:pt x="59" y="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549" name="Rectangle 935"/>
            <p:cNvSpPr>
              <a:spLocks noChangeArrowheads="1"/>
            </p:cNvSpPr>
            <p:nvPr/>
          </p:nvSpPr>
          <p:spPr bwMode="auto">
            <a:xfrm>
              <a:off x="128" y="3127"/>
              <a:ext cx="277" cy="198"/>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50" name="Rectangle 936"/>
            <p:cNvSpPr>
              <a:spLocks noChangeArrowheads="1"/>
            </p:cNvSpPr>
            <p:nvPr/>
          </p:nvSpPr>
          <p:spPr bwMode="auto">
            <a:xfrm>
              <a:off x="87" y="3086"/>
              <a:ext cx="277" cy="198"/>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551" name="Rectangle 937"/>
            <p:cNvSpPr>
              <a:spLocks noChangeArrowheads="1"/>
            </p:cNvSpPr>
            <p:nvPr/>
          </p:nvSpPr>
          <p:spPr bwMode="auto">
            <a:xfrm>
              <a:off x="177" y="3097"/>
              <a:ext cx="91" cy="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PIP</a:t>
              </a:r>
            </a:p>
          </p:txBody>
        </p:sp>
        <p:sp>
          <p:nvSpPr>
            <p:cNvPr id="22552" name="Rectangle 938"/>
            <p:cNvSpPr>
              <a:spLocks noChangeArrowheads="1"/>
            </p:cNvSpPr>
            <p:nvPr/>
          </p:nvSpPr>
          <p:spPr bwMode="auto">
            <a:xfrm>
              <a:off x="145" y="3167"/>
              <a:ext cx="148"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Attribute</a:t>
              </a:r>
            </a:p>
          </p:txBody>
        </p:sp>
      </p:grpSp>
      <p:sp>
        <p:nvSpPr>
          <p:cNvPr id="22243" name="Rectangle 939"/>
          <p:cNvSpPr>
            <a:spLocks noChangeArrowheads="1"/>
          </p:cNvSpPr>
          <p:nvPr/>
        </p:nvSpPr>
        <p:spPr bwMode="auto">
          <a:xfrm>
            <a:off x="1754188" y="4768627"/>
            <a:ext cx="2349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000000"/>
                </a:solidFill>
                <a:sym typeface="Arial" panose="020B0604020202020204" pitchFamily="34" charset="0"/>
              </a:rPr>
              <a:t>Provider</a:t>
            </a:r>
          </a:p>
        </p:txBody>
      </p:sp>
      <p:sp>
        <p:nvSpPr>
          <p:cNvPr id="22244" name="Rectangle 940"/>
          <p:cNvSpPr>
            <a:spLocks noChangeArrowheads="1"/>
          </p:cNvSpPr>
          <p:nvPr/>
        </p:nvSpPr>
        <p:spPr bwMode="auto">
          <a:xfrm>
            <a:off x="1703391" y="5111527"/>
            <a:ext cx="7937" cy="342900"/>
          </a:xfrm>
          <a:prstGeom prst="rect">
            <a:avLst/>
          </a:prstGeom>
          <a:solidFill>
            <a:srgbClr val="02BA5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45" name="Rectangle 941"/>
          <p:cNvSpPr>
            <a:spLocks noChangeArrowheads="1"/>
          </p:cNvSpPr>
          <p:nvPr/>
        </p:nvSpPr>
        <p:spPr bwMode="auto">
          <a:xfrm>
            <a:off x="1711328" y="5111527"/>
            <a:ext cx="9525" cy="342900"/>
          </a:xfrm>
          <a:prstGeom prst="rect">
            <a:avLst/>
          </a:prstGeom>
          <a:solidFill>
            <a:srgbClr val="A6FED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46" name="Rectangle 942"/>
          <p:cNvSpPr>
            <a:spLocks noChangeArrowheads="1"/>
          </p:cNvSpPr>
          <p:nvPr/>
        </p:nvSpPr>
        <p:spPr bwMode="auto">
          <a:xfrm>
            <a:off x="1720850" y="5111527"/>
            <a:ext cx="7938" cy="342900"/>
          </a:xfrm>
          <a:prstGeom prst="rect">
            <a:avLst/>
          </a:prstGeom>
          <a:solidFill>
            <a:srgbClr val="A2FDC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47" name="Rectangle 943"/>
          <p:cNvSpPr>
            <a:spLocks noChangeArrowheads="1"/>
          </p:cNvSpPr>
          <p:nvPr/>
        </p:nvSpPr>
        <p:spPr bwMode="auto">
          <a:xfrm>
            <a:off x="1728791" y="5111527"/>
            <a:ext cx="7937" cy="342900"/>
          </a:xfrm>
          <a:prstGeom prst="rect">
            <a:avLst/>
          </a:prstGeom>
          <a:solidFill>
            <a:srgbClr val="9EFB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48" name="Rectangle 944"/>
          <p:cNvSpPr>
            <a:spLocks noChangeArrowheads="1"/>
          </p:cNvSpPr>
          <p:nvPr/>
        </p:nvSpPr>
        <p:spPr bwMode="auto">
          <a:xfrm>
            <a:off x="1736728" y="5111527"/>
            <a:ext cx="9525" cy="342900"/>
          </a:xfrm>
          <a:prstGeom prst="rect">
            <a:avLst/>
          </a:prstGeom>
          <a:solidFill>
            <a:srgbClr val="9AF9C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49" name="Rectangle 945"/>
          <p:cNvSpPr>
            <a:spLocks noChangeArrowheads="1"/>
          </p:cNvSpPr>
          <p:nvPr/>
        </p:nvSpPr>
        <p:spPr bwMode="auto">
          <a:xfrm>
            <a:off x="1746250" y="5111527"/>
            <a:ext cx="7938" cy="342900"/>
          </a:xfrm>
          <a:prstGeom prst="rect">
            <a:avLst/>
          </a:prstGeom>
          <a:solidFill>
            <a:srgbClr val="96F7C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50" name="Rectangle 946"/>
          <p:cNvSpPr>
            <a:spLocks noChangeArrowheads="1"/>
          </p:cNvSpPr>
          <p:nvPr/>
        </p:nvSpPr>
        <p:spPr bwMode="auto">
          <a:xfrm>
            <a:off x="1754191" y="5111527"/>
            <a:ext cx="7937" cy="342900"/>
          </a:xfrm>
          <a:prstGeom prst="rect">
            <a:avLst/>
          </a:prstGeom>
          <a:solidFill>
            <a:srgbClr val="92F5C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51" name="Rectangle 947"/>
          <p:cNvSpPr>
            <a:spLocks noChangeArrowheads="1"/>
          </p:cNvSpPr>
          <p:nvPr/>
        </p:nvSpPr>
        <p:spPr bwMode="auto">
          <a:xfrm>
            <a:off x="1762128" y="5111527"/>
            <a:ext cx="9525" cy="342900"/>
          </a:xfrm>
          <a:prstGeom prst="rect">
            <a:avLst/>
          </a:prstGeom>
          <a:solidFill>
            <a:srgbClr val="8EF4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52" name="Rectangle 948"/>
          <p:cNvSpPr>
            <a:spLocks noChangeArrowheads="1"/>
          </p:cNvSpPr>
          <p:nvPr/>
        </p:nvSpPr>
        <p:spPr bwMode="auto">
          <a:xfrm>
            <a:off x="1771650" y="5111527"/>
            <a:ext cx="7938" cy="342900"/>
          </a:xfrm>
          <a:prstGeom prst="rect">
            <a:avLst/>
          </a:prstGeom>
          <a:solidFill>
            <a:srgbClr val="8AF2B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53" name="Rectangle 949"/>
          <p:cNvSpPr>
            <a:spLocks noChangeArrowheads="1"/>
          </p:cNvSpPr>
          <p:nvPr/>
        </p:nvSpPr>
        <p:spPr bwMode="auto">
          <a:xfrm>
            <a:off x="1779591" y="5111527"/>
            <a:ext cx="9525" cy="342900"/>
          </a:xfrm>
          <a:prstGeom prst="rect">
            <a:avLst/>
          </a:prstGeom>
          <a:solidFill>
            <a:srgbClr val="86F1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54" name="Rectangle 950"/>
          <p:cNvSpPr>
            <a:spLocks noChangeArrowheads="1"/>
          </p:cNvSpPr>
          <p:nvPr/>
        </p:nvSpPr>
        <p:spPr bwMode="auto">
          <a:xfrm>
            <a:off x="1789116" y="5111527"/>
            <a:ext cx="7937" cy="342900"/>
          </a:xfrm>
          <a:prstGeom prst="rect">
            <a:avLst/>
          </a:prstGeom>
          <a:solidFill>
            <a:srgbClr val="81EFB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55" name="Rectangle 951"/>
          <p:cNvSpPr>
            <a:spLocks noChangeArrowheads="1"/>
          </p:cNvSpPr>
          <p:nvPr/>
        </p:nvSpPr>
        <p:spPr bwMode="auto">
          <a:xfrm>
            <a:off x="1797050" y="5111527"/>
            <a:ext cx="7938" cy="342900"/>
          </a:xfrm>
          <a:prstGeom prst="rect">
            <a:avLst/>
          </a:prstGeom>
          <a:solidFill>
            <a:srgbClr val="7DEEB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56" name="Rectangle 952"/>
          <p:cNvSpPr>
            <a:spLocks noChangeArrowheads="1"/>
          </p:cNvSpPr>
          <p:nvPr/>
        </p:nvSpPr>
        <p:spPr bwMode="auto">
          <a:xfrm>
            <a:off x="1804991" y="5111527"/>
            <a:ext cx="9525" cy="342900"/>
          </a:xfrm>
          <a:prstGeom prst="rect">
            <a:avLst/>
          </a:prstGeom>
          <a:solidFill>
            <a:srgbClr val="79EC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57" name="Rectangle 953"/>
          <p:cNvSpPr>
            <a:spLocks noChangeArrowheads="1"/>
          </p:cNvSpPr>
          <p:nvPr/>
        </p:nvSpPr>
        <p:spPr bwMode="auto">
          <a:xfrm>
            <a:off x="1814516" y="5111527"/>
            <a:ext cx="7937" cy="342900"/>
          </a:xfrm>
          <a:prstGeom prst="rect">
            <a:avLst/>
          </a:prstGeom>
          <a:solidFill>
            <a:srgbClr val="75EAA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58" name="Rectangle 954"/>
          <p:cNvSpPr>
            <a:spLocks noChangeArrowheads="1"/>
          </p:cNvSpPr>
          <p:nvPr/>
        </p:nvSpPr>
        <p:spPr bwMode="auto">
          <a:xfrm>
            <a:off x="1822450" y="5111527"/>
            <a:ext cx="7938" cy="342900"/>
          </a:xfrm>
          <a:prstGeom prst="rect">
            <a:avLst/>
          </a:prstGeom>
          <a:solidFill>
            <a:srgbClr val="71E8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59" name="Rectangle 955"/>
          <p:cNvSpPr>
            <a:spLocks noChangeArrowheads="1"/>
          </p:cNvSpPr>
          <p:nvPr/>
        </p:nvSpPr>
        <p:spPr bwMode="auto">
          <a:xfrm>
            <a:off x="1830391" y="5111527"/>
            <a:ext cx="9525" cy="342900"/>
          </a:xfrm>
          <a:prstGeom prst="rect">
            <a:avLst/>
          </a:prstGeom>
          <a:solidFill>
            <a:srgbClr val="6DE6A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60" name="Rectangle 956"/>
          <p:cNvSpPr>
            <a:spLocks noChangeArrowheads="1"/>
          </p:cNvSpPr>
          <p:nvPr/>
        </p:nvSpPr>
        <p:spPr bwMode="auto">
          <a:xfrm>
            <a:off x="1839916" y="5111527"/>
            <a:ext cx="7937" cy="342900"/>
          </a:xfrm>
          <a:prstGeom prst="rect">
            <a:avLst/>
          </a:prstGeom>
          <a:solidFill>
            <a:srgbClr val="68E5A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61" name="Rectangle 957"/>
          <p:cNvSpPr>
            <a:spLocks noChangeArrowheads="1"/>
          </p:cNvSpPr>
          <p:nvPr/>
        </p:nvSpPr>
        <p:spPr bwMode="auto">
          <a:xfrm>
            <a:off x="1847853" y="5111527"/>
            <a:ext cx="9525" cy="342900"/>
          </a:xfrm>
          <a:prstGeom prst="rect">
            <a:avLst/>
          </a:prstGeom>
          <a:solidFill>
            <a:srgbClr val="65E3A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62" name="Rectangle 958"/>
          <p:cNvSpPr>
            <a:spLocks noChangeArrowheads="1"/>
          </p:cNvSpPr>
          <p:nvPr/>
        </p:nvSpPr>
        <p:spPr bwMode="auto">
          <a:xfrm>
            <a:off x="1857375" y="5111527"/>
            <a:ext cx="7938" cy="342900"/>
          </a:xfrm>
          <a:prstGeom prst="rect">
            <a:avLst/>
          </a:prstGeom>
          <a:solidFill>
            <a:srgbClr val="61E1A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63" name="Rectangle 959"/>
          <p:cNvSpPr>
            <a:spLocks noChangeArrowheads="1"/>
          </p:cNvSpPr>
          <p:nvPr/>
        </p:nvSpPr>
        <p:spPr bwMode="auto">
          <a:xfrm>
            <a:off x="1865316" y="5111527"/>
            <a:ext cx="7937" cy="342900"/>
          </a:xfrm>
          <a:prstGeom prst="rect">
            <a:avLst/>
          </a:prstGeom>
          <a:solidFill>
            <a:srgbClr val="5DDF9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64" name="Rectangle 960"/>
          <p:cNvSpPr>
            <a:spLocks noChangeArrowheads="1"/>
          </p:cNvSpPr>
          <p:nvPr/>
        </p:nvSpPr>
        <p:spPr bwMode="auto">
          <a:xfrm>
            <a:off x="1873253" y="5111527"/>
            <a:ext cx="9525" cy="342900"/>
          </a:xfrm>
          <a:prstGeom prst="rect">
            <a:avLst/>
          </a:prstGeom>
          <a:solidFill>
            <a:srgbClr val="58DE9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65" name="Rectangle 961"/>
          <p:cNvSpPr>
            <a:spLocks noChangeArrowheads="1"/>
          </p:cNvSpPr>
          <p:nvPr/>
        </p:nvSpPr>
        <p:spPr bwMode="auto">
          <a:xfrm>
            <a:off x="1882775" y="5111527"/>
            <a:ext cx="7938" cy="342900"/>
          </a:xfrm>
          <a:prstGeom prst="rect">
            <a:avLst/>
          </a:prstGeom>
          <a:solidFill>
            <a:srgbClr val="54DC9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66" name="Rectangle 962"/>
          <p:cNvSpPr>
            <a:spLocks noChangeArrowheads="1"/>
          </p:cNvSpPr>
          <p:nvPr/>
        </p:nvSpPr>
        <p:spPr bwMode="auto">
          <a:xfrm>
            <a:off x="1890716" y="5111527"/>
            <a:ext cx="7937" cy="342900"/>
          </a:xfrm>
          <a:prstGeom prst="rect">
            <a:avLst/>
          </a:prstGeom>
          <a:solidFill>
            <a:srgbClr val="50DA9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67" name="Rectangle 963"/>
          <p:cNvSpPr>
            <a:spLocks noChangeArrowheads="1"/>
          </p:cNvSpPr>
          <p:nvPr/>
        </p:nvSpPr>
        <p:spPr bwMode="auto">
          <a:xfrm>
            <a:off x="1898653" y="5111527"/>
            <a:ext cx="9525" cy="342900"/>
          </a:xfrm>
          <a:prstGeom prst="rect">
            <a:avLst/>
          </a:prstGeom>
          <a:solidFill>
            <a:srgbClr val="4CD99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68" name="Rectangle 964"/>
          <p:cNvSpPr>
            <a:spLocks noChangeArrowheads="1"/>
          </p:cNvSpPr>
          <p:nvPr/>
        </p:nvSpPr>
        <p:spPr bwMode="auto">
          <a:xfrm>
            <a:off x="1908175" y="5111527"/>
            <a:ext cx="7938" cy="342900"/>
          </a:xfrm>
          <a:prstGeom prst="rect">
            <a:avLst/>
          </a:prstGeom>
          <a:solidFill>
            <a:srgbClr val="48D78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69" name="Rectangle 965"/>
          <p:cNvSpPr>
            <a:spLocks noChangeArrowheads="1"/>
          </p:cNvSpPr>
          <p:nvPr/>
        </p:nvSpPr>
        <p:spPr bwMode="auto">
          <a:xfrm>
            <a:off x="1916116" y="5111527"/>
            <a:ext cx="9525" cy="342900"/>
          </a:xfrm>
          <a:prstGeom prst="rect">
            <a:avLst/>
          </a:prstGeom>
          <a:solidFill>
            <a:srgbClr val="44D58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70" name="Rectangle 966"/>
          <p:cNvSpPr>
            <a:spLocks noChangeArrowheads="1"/>
          </p:cNvSpPr>
          <p:nvPr/>
        </p:nvSpPr>
        <p:spPr bwMode="auto">
          <a:xfrm>
            <a:off x="1925641" y="5111527"/>
            <a:ext cx="7937" cy="342900"/>
          </a:xfrm>
          <a:prstGeom prst="rect">
            <a:avLst/>
          </a:prstGeom>
          <a:solidFill>
            <a:srgbClr val="3FD38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71" name="Rectangle 967"/>
          <p:cNvSpPr>
            <a:spLocks noChangeArrowheads="1"/>
          </p:cNvSpPr>
          <p:nvPr/>
        </p:nvSpPr>
        <p:spPr bwMode="auto">
          <a:xfrm>
            <a:off x="1933575" y="5111527"/>
            <a:ext cx="7938" cy="342900"/>
          </a:xfrm>
          <a:prstGeom prst="rect">
            <a:avLst/>
          </a:prstGeom>
          <a:solidFill>
            <a:srgbClr val="3BD28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72" name="Rectangle 968"/>
          <p:cNvSpPr>
            <a:spLocks noChangeArrowheads="1"/>
          </p:cNvSpPr>
          <p:nvPr/>
        </p:nvSpPr>
        <p:spPr bwMode="auto">
          <a:xfrm>
            <a:off x="1941516" y="5111527"/>
            <a:ext cx="9525" cy="342900"/>
          </a:xfrm>
          <a:prstGeom prst="rect">
            <a:avLst/>
          </a:prstGeom>
          <a:solidFill>
            <a:srgbClr val="38D08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73" name="Rectangle 969"/>
          <p:cNvSpPr>
            <a:spLocks noChangeArrowheads="1"/>
          </p:cNvSpPr>
          <p:nvPr/>
        </p:nvSpPr>
        <p:spPr bwMode="auto">
          <a:xfrm>
            <a:off x="1951041" y="5111527"/>
            <a:ext cx="7937" cy="342900"/>
          </a:xfrm>
          <a:prstGeom prst="rect">
            <a:avLst/>
          </a:prstGeom>
          <a:solidFill>
            <a:srgbClr val="33CE8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74" name="Rectangle 970"/>
          <p:cNvSpPr>
            <a:spLocks noChangeArrowheads="1"/>
          </p:cNvSpPr>
          <p:nvPr/>
        </p:nvSpPr>
        <p:spPr bwMode="auto">
          <a:xfrm>
            <a:off x="1958975" y="5111527"/>
            <a:ext cx="7938" cy="342900"/>
          </a:xfrm>
          <a:prstGeom prst="rect">
            <a:avLst/>
          </a:prstGeom>
          <a:solidFill>
            <a:srgbClr val="2FCD7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75" name="Rectangle 971"/>
          <p:cNvSpPr>
            <a:spLocks noChangeArrowheads="1"/>
          </p:cNvSpPr>
          <p:nvPr/>
        </p:nvSpPr>
        <p:spPr bwMode="auto">
          <a:xfrm>
            <a:off x="1966916" y="5111527"/>
            <a:ext cx="9525" cy="342900"/>
          </a:xfrm>
          <a:prstGeom prst="rect">
            <a:avLst/>
          </a:prstGeom>
          <a:solidFill>
            <a:srgbClr val="2BCB7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76" name="Rectangle 972"/>
          <p:cNvSpPr>
            <a:spLocks noChangeArrowheads="1"/>
          </p:cNvSpPr>
          <p:nvPr/>
        </p:nvSpPr>
        <p:spPr bwMode="auto">
          <a:xfrm>
            <a:off x="1976441" y="5111527"/>
            <a:ext cx="7937" cy="342900"/>
          </a:xfrm>
          <a:prstGeom prst="rect">
            <a:avLst/>
          </a:prstGeom>
          <a:solidFill>
            <a:srgbClr val="27C97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77" name="Rectangle 973"/>
          <p:cNvSpPr>
            <a:spLocks noChangeArrowheads="1"/>
          </p:cNvSpPr>
          <p:nvPr/>
        </p:nvSpPr>
        <p:spPr bwMode="auto">
          <a:xfrm>
            <a:off x="1984375" y="5111527"/>
            <a:ext cx="7938" cy="342900"/>
          </a:xfrm>
          <a:prstGeom prst="rect">
            <a:avLst/>
          </a:prstGeom>
          <a:solidFill>
            <a:srgbClr val="23C77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78" name="Rectangle 974"/>
          <p:cNvSpPr>
            <a:spLocks noChangeArrowheads="1"/>
          </p:cNvSpPr>
          <p:nvPr/>
        </p:nvSpPr>
        <p:spPr bwMode="auto">
          <a:xfrm>
            <a:off x="1992316" y="5111527"/>
            <a:ext cx="9525" cy="342900"/>
          </a:xfrm>
          <a:prstGeom prst="rect">
            <a:avLst/>
          </a:prstGeom>
          <a:solidFill>
            <a:srgbClr val="1FC67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79" name="Rectangle 975"/>
          <p:cNvSpPr>
            <a:spLocks noChangeArrowheads="1"/>
          </p:cNvSpPr>
          <p:nvPr/>
        </p:nvSpPr>
        <p:spPr bwMode="auto">
          <a:xfrm>
            <a:off x="2001841" y="5111527"/>
            <a:ext cx="7937" cy="342900"/>
          </a:xfrm>
          <a:prstGeom prst="rect">
            <a:avLst/>
          </a:prstGeom>
          <a:solidFill>
            <a:srgbClr val="1BC46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80" name="Rectangle 976"/>
          <p:cNvSpPr>
            <a:spLocks noChangeArrowheads="1"/>
          </p:cNvSpPr>
          <p:nvPr/>
        </p:nvSpPr>
        <p:spPr bwMode="auto">
          <a:xfrm>
            <a:off x="2009778" y="5111527"/>
            <a:ext cx="9525" cy="342900"/>
          </a:xfrm>
          <a:prstGeom prst="rect">
            <a:avLst/>
          </a:prstGeom>
          <a:solidFill>
            <a:srgbClr val="16C36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81" name="Rectangle 977"/>
          <p:cNvSpPr>
            <a:spLocks noChangeArrowheads="1"/>
          </p:cNvSpPr>
          <p:nvPr/>
        </p:nvSpPr>
        <p:spPr bwMode="auto">
          <a:xfrm>
            <a:off x="2019300" y="5111527"/>
            <a:ext cx="7938" cy="342900"/>
          </a:xfrm>
          <a:prstGeom prst="rect">
            <a:avLst/>
          </a:prstGeom>
          <a:solidFill>
            <a:srgbClr val="12C16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82" name="Rectangle 978"/>
          <p:cNvSpPr>
            <a:spLocks noChangeArrowheads="1"/>
          </p:cNvSpPr>
          <p:nvPr/>
        </p:nvSpPr>
        <p:spPr bwMode="auto">
          <a:xfrm>
            <a:off x="2027241" y="5111527"/>
            <a:ext cx="7937" cy="342900"/>
          </a:xfrm>
          <a:prstGeom prst="rect">
            <a:avLst/>
          </a:prstGeom>
          <a:solidFill>
            <a:srgbClr val="0EBF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83" name="Rectangle 979"/>
          <p:cNvSpPr>
            <a:spLocks noChangeArrowheads="1"/>
          </p:cNvSpPr>
          <p:nvPr/>
        </p:nvSpPr>
        <p:spPr bwMode="auto">
          <a:xfrm>
            <a:off x="2035178" y="5111527"/>
            <a:ext cx="9525" cy="342900"/>
          </a:xfrm>
          <a:prstGeom prst="rect">
            <a:avLst/>
          </a:prstGeom>
          <a:solidFill>
            <a:srgbClr val="0ABD6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84" name="Rectangle 980"/>
          <p:cNvSpPr>
            <a:spLocks noChangeArrowheads="1"/>
          </p:cNvSpPr>
          <p:nvPr/>
        </p:nvSpPr>
        <p:spPr bwMode="auto">
          <a:xfrm>
            <a:off x="2044700" y="5111527"/>
            <a:ext cx="7938" cy="342900"/>
          </a:xfrm>
          <a:prstGeom prst="rect">
            <a:avLst/>
          </a:prstGeom>
          <a:solidFill>
            <a:srgbClr val="06BB6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85" name="Oval 981"/>
          <p:cNvSpPr>
            <a:spLocks noChangeArrowheads="1"/>
          </p:cNvSpPr>
          <p:nvPr/>
        </p:nvSpPr>
        <p:spPr bwMode="auto">
          <a:xfrm>
            <a:off x="1716091" y="5078189"/>
            <a:ext cx="331787" cy="90488"/>
          </a:xfrm>
          <a:prstGeom prst="ellipse">
            <a:avLst/>
          </a:prstGeom>
          <a:solidFill>
            <a:srgbClr val="A8FFD3"/>
          </a:solidFill>
          <a:ln w="0">
            <a:solidFill>
              <a:srgbClr val="000000"/>
            </a:solidFill>
            <a:round/>
            <a:headEnd/>
            <a:tailEnd/>
          </a:ln>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286" name="Rectangle 982"/>
          <p:cNvSpPr>
            <a:spLocks noChangeArrowheads="1"/>
          </p:cNvSpPr>
          <p:nvPr/>
        </p:nvSpPr>
        <p:spPr bwMode="auto">
          <a:xfrm>
            <a:off x="1830388" y="5205189"/>
            <a:ext cx="889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DB</a:t>
            </a:r>
          </a:p>
        </p:txBody>
      </p:sp>
      <p:sp>
        <p:nvSpPr>
          <p:cNvPr id="22287" name="Rectangle 983"/>
          <p:cNvSpPr>
            <a:spLocks noChangeArrowheads="1"/>
          </p:cNvSpPr>
          <p:nvPr/>
        </p:nvSpPr>
        <p:spPr bwMode="auto">
          <a:xfrm>
            <a:off x="1728788" y="5282977"/>
            <a:ext cx="2794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Mandates</a:t>
            </a:r>
          </a:p>
        </p:txBody>
      </p:sp>
      <p:sp>
        <p:nvSpPr>
          <p:cNvPr id="22288" name="Line 984"/>
          <p:cNvSpPr>
            <a:spLocks noChangeShapeType="1"/>
          </p:cNvSpPr>
          <p:nvPr/>
        </p:nvSpPr>
        <p:spPr bwMode="auto">
          <a:xfrm flipV="1">
            <a:off x="1882775" y="4970239"/>
            <a:ext cx="1588" cy="107950"/>
          </a:xfrm>
          <a:prstGeom prst="line">
            <a:avLst/>
          </a:prstGeom>
          <a:noFill/>
          <a:ln w="7938" cap="rnd">
            <a:solidFill>
              <a:srgbClr val="666699"/>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2289" name="Freeform 985"/>
          <p:cNvSpPr>
            <a:spLocks/>
          </p:cNvSpPr>
          <p:nvPr/>
        </p:nvSpPr>
        <p:spPr bwMode="auto">
          <a:xfrm>
            <a:off x="1844678" y="4868642"/>
            <a:ext cx="74613" cy="111125"/>
          </a:xfrm>
          <a:custGeom>
            <a:avLst/>
            <a:gdLst>
              <a:gd name="T0" fmla="*/ 0 w 47"/>
              <a:gd name="T1" fmla="*/ 2147483646 h 70"/>
              <a:gd name="T2" fmla="*/ 2147483646 w 47"/>
              <a:gd name="T3" fmla="*/ 0 h 70"/>
              <a:gd name="T4" fmla="*/ 2147483646 w 47"/>
              <a:gd name="T5" fmla="*/ 2147483646 h 70"/>
              <a:gd name="T6" fmla="*/ 0 w 47"/>
              <a:gd name="T7" fmla="*/ 2147483646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70">
                <a:moveTo>
                  <a:pt x="0" y="70"/>
                </a:moveTo>
                <a:lnTo>
                  <a:pt x="24" y="0"/>
                </a:lnTo>
                <a:lnTo>
                  <a:pt x="47" y="70"/>
                </a:lnTo>
                <a:lnTo>
                  <a:pt x="0" y="7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290" name="Freeform 986"/>
          <p:cNvSpPr>
            <a:spLocks/>
          </p:cNvSpPr>
          <p:nvPr/>
        </p:nvSpPr>
        <p:spPr bwMode="auto">
          <a:xfrm>
            <a:off x="1882775" y="4079652"/>
            <a:ext cx="628650" cy="373062"/>
          </a:xfrm>
          <a:custGeom>
            <a:avLst/>
            <a:gdLst>
              <a:gd name="T0" fmla="*/ 2147483646 w 396"/>
              <a:gd name="T1" fmla="*/ 0 h 235"/>
              <a:gd name="T2" fmla="*/ 2147483646 w 396"/>
              <a:gd name="T3" fmla="*/ 2147483646 h 235"/>
              <a:gd name="T4" fmla="*/ 0 w 396"/>
              <a:gd name="T5" fmla="*/ 2147483646 h 235"/>
              <a:gd name="T6" fmla="*/ 0 w 396"/>
              <a:gd name="T7" fmla="*/ 2147483646 h 23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96" h="235">
                <a:moveTo>
                  <a:pt x="396" y="0"/>
                </a:moveTo>
                <a:lnTo>
                  <a:pt x="396" y="180"/>
                </a:lnTo>
                <a:lnTo>
                  <a:pt x="0" y="180"/>
                </a:lnTo>
                <a:lnTo>
                  <a:pt x="0" y="235"/>
                </a:lnTo>
              </a:path>
            </a:pathLst>
          </a:custGeom>
          <a:noFill/>
          <a:ln w="7938" cap="rnd">
            <a:solidFill>
              <a:srgbClr val="66669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BE"/>
          </a:p>
        </p:txBody>
      </p:sp>
      <p:sp>
        <p:nvSpPr>
          <p:cNvPr id="22291" name="Freeform 987"/>
          <p:cNvSpPr>
            <a:spLocks/>
          </p:cNvSpPr>
          <p:nvPr/>
        </p:nvSpPr>
        <p:spPr bwMode="auto">
          <a:xfrm>
            <a:off x="2474916" y="3978055"/>
            <a:ext cx="73025" cy="109537"/>
          </a:xfrm>
          <a:custGeom>
            <a:avLst/>
            <a:gdLst>
              <a:gd name="T0" fmla="*/ 0 w 46"/>
              <a:gd name="T1" fmla="*/ 2147483646 h 69"/>
              <a:gd name="T2" fmla="*/ 2147483646 w 46"/>
              <a:gd name="T3" fmla="*/ 0 h 69"/>
              <a:gd name="T4" fmla="*/ 2147483646 w 46"/>
              <a:gd name="T5" fmla="*/ 2147483646 h 69"/>
              <a:gd name="T6" fmla="*/ 0 w 46"/>
              <a:gd name="T7" fmla="*/ 2147483646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69">
                <a:moveTo>
                  <a:pt x="0" y="69"/>
                </a:moveTo>
                <a:lnTo>
                  <a:pt x="23" y="0"/>
                </a:lnTo>
                <a:lnTo>
                  <a:pt x="46" y="69"/>
                </a:lnTo>
                <a:lnTo>
                  <a:pt x="0" y="69"/>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292" name="Freeform 988"/>
          <p:cNvSpPr>
            <a:spLocks/>
          </p:cNvSpPr>
          <p:nvPr/>
        </p:nvSpPr>
        <p:spPr bwMode="auto">
          <a:xfrm>
            <a:off x="1844678" y="4443192"/>
            <a:ext cx="74613" cy="111125"/>
          </a:xfrm>
          <a:custGeom>
            <a:avLst/>
            <a:gdLst>
              <a:gd name="T0" fmla="*/ 2147483646 w 47"/>
              <a:gd name="T1" fmla="*/ 0 h 70"/>
              <a:gd name="T2" fmla="*/ 2147483646 w 47"/>
              <a:gd name="T3" fmla="*/ 2147483646 h 70"/>
              <a:gd name="T4" fmla="*/ 0 w 47"/>
              <a:gd name="T5" fmla="*/ 0 h 70"/>
              <a:gd name="T6" fmla="*/ 2147483646 w 47"/>
              <a:gd name="T7" fmla="*/ 0 h 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70">
                <a:moveTo>
                  <a:pt x="47" y="0"/>
                </a:moveTo>
                <a:lnTo>
                  <a:pt x="24" y="70"/>
                </a:lnTo>
                <a:lnTo>
                  <a:pt x="0" y="0"/>
                </a:lnTo>
                <a:lnTo>
                  <a:pt x="47"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293" name="Rectangle 989"/>
          <p:cNvSpPr>
            <a:spLocks noChangeArrowheads="1"/>
          </p:cNvSpPr>
          <p:nvPr/>
        </p:nvSpPr>
        <p:spPr bwMode="auto">
          <a:xfrm>
            <a:off x="5629662" y="1636492"/>
            <a:ext cx="123431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algn="ctr" eaLnBrk="1" hangingPunct="1">
              <a:spcBef>
                <a:spcPct val="0"/>
              </a:spcBef>
              <a:buFontTx/>
              <a:buNone/>
            </a:pPr>
            <a:r>
              <a:rPr lang="en-GB" sz="1300">
                <a:solidFill>
                  <a:srgbClr val="000000"/>
                </a:solidFill>
                <a:sym typeface="Arial" panose="020B0604020202020204" pitchFamily="34" charset="0"/>
              </a:rPr>
              <a:t>Sector/country B</a:t>
            </a:r>
          </a:p>
        </p:txBody>
      </p:sp>
      <p:sp>
        <p:nvSpPr>
          <p:cNvPr id="22294" name="Rectangle 990"/>
          <p:cNvSpPr>
            <a:spLocks noChangeArrowheads="1"/>
          </p:cNvSpPr>
          <p:nvPr/>
        </p:nvSpPr>
        <p:spPr bwMode="auto">
          <a:xfrm>
            <a:off x="8822870" y="1631730"/>
            <a:ext cx="124393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algn="ctr" eaLnBrk="1" hangingPunct="1">
              <a:spcBef>
                <a:spcPct val="0"/>
              </a:spcBef>
              <a:buFontTx/>
              <a:buNone/>
            </a:pPr>
            <a:r>
              <a:rPr lang="en-GB" sz="1300">
                <a:solidFill>
                  <a:srgbClr val="000000"/>
                </a:solidFill>
                <a:sym typeface="Arial" panose="020B0604020202020204" pitchFamily="34" charset="0"/>
              </a:rPr>
              <a:t>Sector/country C</a:t>
            </a:r>
          </a:p>
        </p:txBody>
      </p:sp>
      <p:sp>
        <p:nvSpPr>
          <p:cNvPr id="22295" name="Freeform 991"/>
          <p:cNvSpPr>
            <a:spLocks noEditPoints="1"/>
          </p:cNvSpPr>
          <p:nvPr/>
        </p:nvSpPr>
        <p:spPr bwMode="auto">
          <a:xfrm>
            <a:off x="2592388" y="4130455"/>
            <a:ext cx="2398712" cy="314325"/>
          </a:xfrm>
          <a:custGeom>
            <a:avLst/>
            <a:gdLst>
              <a:gd name="T0" fmla="*/ 2147483646 w 4500"/>
              <a:gd name="T1" fmla="*/ 2147483646 h 589"/>
              <a:gd name="T2" fmla="*/ 2147483646 w 4500"/>
              <a:gd name="T3" fmla="*/ 2147483646 h 589"/>
              <a:gd name="T4" fmla="*/ 1817638410 w 4500"/>
              <a:gd name="T5" fmla="*/ 2147483646 h 589"/>
              <a:gd name="T6" fmla="*/ 1969084557 w 4500"/>
              <a:gd name="T7" fmla="*/ 2147483646 h 589"/>
              <a:gd name="T8" fmla="*/ 2147483646 w 4500"/>
              <a:gd name="T9" fmla="*/ 2147483646 h 589"/>
              <a:gd name="T10" fmla="*/ 2147483646 w 4500"/>
              <a:gd name="T11" fmla="*/ 2147483646 h 589"/>
              <a:gd name="T12" fmla="*/ 2147483646 w 4500"/>
              <a:gd name="T13" fmla="*/ 2147483646 h 589"/>
              <a:gd name="T14" fmla="*/ 2147483646 w 4500"/>
              <a:gd name="T15" fmla="*/ 2147483646 h 589"/>
              <a:gd name="T16" fmla="*/ 2147483646 w 4500"/>
              <a:gd name="T17" fmla="*/ 2147483646 h 589"/>
              <a:gd name="T18" fmla="*/ 2147483646 w 4500"/>
              <a:gd name="T19" fmla="*/ 2147483646 h 589"/>
              <a:gd name="T20" fmla="*/ 2147483646 w 4500"/>
              <a:gd name="T21" fmla="*/ 2147483646 h 589"/>
              <a:gd name="T22" fmla="*/ 2147483646 w 4500"/>
              <a:gd name="T23" fmla="*/ 2147483646 h 589"/>
              <a:gd name="T24" fmla="*/ 2147483646 w 4500"/>
              <a:gd name="T25" fmla="*/ 2147483646 h 589"/>
              <a:gd name="T26" fmla="*/ 2147483646 w 4500"/>
              <a:gd name="T27" fmla="*/ 2147483646 h 589"/>
              <a:gd name="T28" fmla="*/ 2147483646 w 4500"/>
              <a:gd name="T29" fmla="*/ 2147483646 h 589"/>
              <a:gd name="T30" fmla="*/ 2147483646 w 4500"/>
              <a:gd name="T31" fmla="*/ 2147483646 h 589"/>
              <a:gd name="T32" fmla="*/ 2147483646 w 4500"/>
              <a:gd name="T33" fmla="*/ 2147483646 h 589"/>
              <a:gd name="T34" fmla="*/ 2147483646 w 4500"/>
              <a:gd name="T35" fmla="*/ 2147483646 h 589"/>
              <a:gd name="T36" fmla="*/ 2147483646 w 4500"/>
              <a:gd name="T37" fmla="*/ 2147483646 h 589"/>
              <a:gd name="T38" fmla="*/ 2147483646 w 4500"/>
              <a:gd name="T39" fmla="*/ 2147483646 h 589"/>
              <a:gd name="T40" fmla="*/ 2147483646 w 4500"/>
              <a:gd name="T41" fmla="*/ 2147483646 h 589"/>
              <a:gd name="T42" fmla="*/ 2147483646 w 4500"/>
              <a:gd name="T43" fmla="*/ 2147483646 h 589"/>
              <a:gd name="T44" fmla="*/ 2147483646 w 4500"/>
              <a:gd name="T45" fmla="*/ 2147483646 h 589"/>
              <a:gd name="T46" fmla="*/ 2147483646 w 4500"/>
              <a:gd name="T47" fmla="*/ 2147483646 h 589"/>
              <a:gd name="T48" fmla="*/ 2147483646 w 4500"/>
              <a:gd name="T49" fmla="*/ 2147483646 h 589"/>
              <a:gd name="T50" fmla="*/ 2147483646 w 4500"/>
              <a:gd name="T51" fmla="*/ 2147483646 h 589"/>
              <a:gd name="T52" fmla="*/ 2147483646 w 4500"/>
              <a:gd name="T53" fmla="*/ 2147483646 h 589"/>
              <a:gd name="T54" fmla="*/ 2147483646 w 4500"/>
              <a:gd name="T55" fmla="*/ 2147483646 h 589"/>
              <a:gd name="T56" fmla="*/ 2147483646 w 4500"/>
              <a:gd name="T57" fmla="*/ 2147483646 h 589"/>
              <a:gd name="T58" fmla="*/ 2147483646 w 4500"/>
              <a:gd name="T59" fmla="*/ 2147483646 h 589"/>
              <a:gd name="T60" fmla="*/ 2147483646 w 4500"/>
              <a:gd name="T61" fmla="*/ 2147483646 h 589"/>
              <a:gd name="T62" fmla="*/ 2147483646 w 4500"/>
              <a:gd name="T63" fmla="*/ 2147483646 h 589"/>
              <a:gd name="T64" fmla="*/ 2147483646 w 4500"/>
              <a:gd name="T65" fmla="*/ 2147483646 h 589"/>
              <a:gd name="T66" fmla="*/ 2147483646 w 4500"/>
              <a:gd name="T67" fmla="*/ 2147483646 h 589"/>
              <a:gd name="T68" fmla="*/ 2147483646 w 4500"/>
              <a:gd name="T69" fmla="*/ 2147483646 h 589"/>
              <a:gd name="T70" fmla="*/ 2147483646 w 4500"/>
              <a:gd name="T71" fmla="*/ 2147483646 h 589"/>
              <a:gd name="T72" fmla="*/ 2147483646 w 4500"/>
              <a:gd name="T73" fmla="*/ 2147483646 h 589"/>
              <a:gd name="T74" fmla="*/ 2147483646 w 4500"/>
              <a:gd name="T75" fmla="*/ 2147483646 h 589"/>
              <a:gd name="T76" fmla="*/ 2147483646 w 4500"/>
              <a:gd name="T77" fmla="*/ 2147483646 h 589"/>
              <a:gd name="T78" fmla="*/ 2147483646 w 4500"/>
              <a:gd name="T79" fmla="*/ 2147483646 h 589"/>
              <a:gd name="T80" fmla="*/ 2147483646 w 4500"/>
              <a:gd name="T81" fmla="*/ 2147483646 h 589"/>
              <a:gd name="T82" fmla="*/ 2147483646 w 4500"/>
              <a:gd name="T83" fmla="*/ 2147483646 h 589"/>
              <a:gd name="T84" fmla="*/ 2147483646 w 4500"/>
              <a:gd name="T85" fmla="*/ 2147483646 h 589"/>
              <a:gd name="T86" fmla="*/ 2147483646 w 4500"/>
              <a:gd name="T87" fmla="*/ 2147483646 h 589"/>
              <a:gd name="T88" fmla="*/ 2147483646 w 4500"/>
              <a:gd name="T89" fmla="*/ 2147483646 h 589"/>
              <a:gd name="T90" fmla="*/ 2147483646 w 4500"/>
              <a:gd name="T91" fmla="*/ 2147483646 h 589"/>
              <a:gd name="T92" fmla="*/ 2147483646 w 4500"/>
              <a:gd name="T93" fmla="*/ 2147483646 h 589"/>
              <a:gd name="T94" fmla="*/ 2147483646 w 4500"/>
              <a:gd name="T95" fmla="*/ 2147483646 h 589"/>
              <a:gd name="T96" fmla="*/ 2147483646 w 4500"/>
              <a:gd name="T97" fmla="*/ 2147483646 h 589"/>
              <a:gd name="T98" fmla="*/ 2147483646 w 4500"/>
              <a:gd name="T99" fmla="*/ 2147483646 h 589"/>
              <a:gd name="T100" fmla="*/ 2147483646 w 4500"/>
              <a:gd name="T101" fmla="*/ 2147483646 h 589"/>
              <a:gd name="T102" fmla="*/ 2147483646 w 4500"/>
              <a:gd name="T103" fmla="*/ 2147483646 h 589"/>
              <a:gd name="T104" fmla="*/ 2147483646 w 4500"/>
              <a:gd name="T105" fmla="*/ 2147483646 h 589"/>
              <a:gd name="T106" fmla="*/ 2147483646 w 4500"/>
              <a:gd name="T107" fmla="*/ 2147483646 h 589"/>
              <a:gd name="T108" fmla="*/ 2147483646 w 4500"/>
              <a:gd name="T109" fmla="*/ 2147483646 h 589"/>
              <a:gd name="T110" fmla="*/ 2147483646 w 4500"/>
              <a:gd name="T111" fmla="*/ 2147483646 h 589"/>
              <a:gd name="T112" fmla="*/ 2147483646 w 4500"/>
              <a:gd name="T113" fmla="*/ 2147483646 h 589"/>
              <a:gd name="T114" fmla="*/ 2147483646 w 4500"/>
              <a:gd name="T115" fmla="*/ 2147483646 h 589"/>
              <a:gd name="T116" fmla="*/ 2147483646 w 4500"/>
              <a:gd name="T117" fmla="*/ 2147483646 h 589"/>
              <a:gd name="T118" fmla="*/ 2147483646 w 4500"/>
              <a:gd name="T119" fmla="*/ 2147483646 h 58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4500" h="589">
                <a:moveTo>
                  <a:pt x="25" y="12"/>
                </a:moveTo>
                <a:lnTo>
                  <a:pt x="25" y="38"/>
                </a:lnTo>
                <a:cubicBezTo>
                  <a:pt x="25" y="45"/>
                  <a:pt x="20" y="51"/>
                  <a:pt x="12" y="51"/>
                </a:cubicBezTo>
                <a:cubicBezTo>
                  <a:pt x="5" y="51"/>
                  <a:pt x="0" y="45"/>
                  <a:pt x="0" y="38"/>
                </a:cubicBezTo>
                <a:lnTo>
                  <a:pt x="0" y="12"/>
                </a:lnTo>
                <a:cubicBezTo>
                  <a:pt x="0" y="5"/>
                  <a:pt x="5" y="0"/>
                  <a:pt x="12" y="0"/>
                </a:cubicBezTo>
                <a:cubicBezTo>
                  <a:pt x="20" y="0"/>
                  <a:pt x="25" y="5"/>
                  <a:pt x="25" y="12"/>
                </a:cubicBezTo>
                <a:close/>
                <a:moveTo>
                  <a:pt x="25" y="89"/>
                </a:moveTo>
                <a:lnTo>
                  <a:pt x="25" y="115"/>
                </a:lnTo>
                <a:cubicBezTo>
                  <a:pt x="25" y="122"/>
                  <a:pt x="20" y="128"/>
                  <a:pt x="12" y="128"/>
                </a:cubicBezTo>
                <a:cubicBezTo>
                  <a:pt x="5" y="128"/>
                  <a:pt x="0" y="122"/>
                  <a:pt x="0" y="115"/>
                </a:cubicBezTo>
                <a:lnTo>
                  <a:pt x="0" y="89"/>
                </a:lnTo>
                <a:cubicBezTo>
                  <a:pt x="0" y="82"/>
                  <a:pt x="5" y="76"/>
                  <a:pt x="12" y="76"/>
                </a:cubicBezTo>
                <a:cubicBezTo>
                  <a:pt x="20" y="76"/>
                  <a:pt x="25" y="82"/>
                  <a:pt x="25" y="89"/>
                </a:cubicBezTo>
                <a:close/>
                <a:moveTo>
                  <a:pt x="25" y="166"/>
                </a:moveTo>
                <a:lnTo>
                  <a:pt x="25" y="192"/>
                </a:lnTo>
                <a:cubicBezTo>
                  <a:pt x="25" y="199"/>
                  <a:pt x="20" y="204"/>
                  <a:pt x="12" y="204"/>
                </a:cubicBezTo>
                <a:cubicBezTo>
                  <a:pt x="5" y="204"/>
                  <a:pt x="0" y="199"/>
                  <a:pt x="0" y="192"/>
                </a:cubicBezTo>
                <a:lnTo>
                  <a:pt x="0" y="166"/>
                </a:lnTo>
                <a:cubicBezTo>
                  <a:pt x="0" y="159"/>
                  <a:pt x="5" y="153"/>
                  <a:pt x="12" y="153"/>
                </a:cubicBezTo>
                <a:cubicBezTo>
                  <a:pt x="20" y="153"/>
                  <a:pt x="25" y="159"/>
                  <a:pt x="25" y="166"/>
                </a:cubicBezTo>
                <a:close/>
                <a:moveTo>
                  <a:pt x="25" y="243"/>
                </a:moveTo>
                <a:lnTo>
                  <a:pt x="25" y="268"/>
                </a:lnTo>
                <a:cubicBezTo>
                  <a:pt x="25" y="276"/>
                  <a:pt x="20" y="281"/>
                  <a:pt x="12" y="281"/>
                </a:cubicBezTo>
                <a:cubicBezTo>
                  <a:pt x="5" y="281"/>
                  <a:pt x="0" y="276"/>
                  <a:pt x="0" y="268"/>
                </a:cubicBezTo>
                <a:lnTo>
                  <a:pt x="0" y="243"/>
                </a:lnTo>
                <a:cubicBezTo>
                  <a:pt x="0" y="236"/>
                  <a:pt x="5" y="230"/>
                  <a:pt x="12" y="230"/>
                </a:cubicBezTo>
                <a:cubicBezTo>
                  <a:pt x="20" y="230"/>
                  <a:pt x="25" y="236"/>
                  <a:pt x="25" y="243"/>
                </a:cubicBezTo>
                <a:close/>
                <a:moveTo>
                  <a:pt x="25" y="320"/>
                </a:moveTo>
                <a:lnTo>
                  <a:pt x="25" y="344"/>
                </a:lnTo>
                <a:lnTo>
                  <a:pt x="12" y="332"/>
                </a:lnTo>
                <a:lnTo>
                  <a:pt x="13" y="332"/>
                </a:lnTo>
                <a:cubicBezTo>
                  <a:pt x="20" y="332"/>
                  <a:pt x="26" y="337"/>
                  <a:pt x="26" y="344"/>
                </a:cubicBezTo>
                <a:cubicBezTo>
                  <a:pt x="26" y="352"/>
                  <a:pt x="20" y="357"/>
                  <a:pt x="13" y="357"/>
                </a:cubicBezTo>
                <a:lnTo>
                  <a:pt x="12" y="357"/>
                </a:lnTo>
                <a:cubicBezTo>
                  <a:pt x="5" y="357"/>
                  <a:pt x="0" y="352"/>
                  <a:pt x="0" y="344"/>
                </a:cubicBezTo>
                <a:lnTo>
                  <a:pt x="0" y="320"/>
                </a:lnTo>
                <a:cubicBezTo>
                  <a:pt x="0" y="313"/>
                  <a:pt x="5" y="307"/>
                  <a:pt x="12" y="307"/>
                </a:cubicBezTo>
                <a:cubicBezTo>
                  <a:pt x="20" y="307"/>
                  <a:pt x="25" y="313"/>
                  <a:pt x="25" y="320"/>
                </a:cubicBezTo>
                <a:close/>
                <a:moveTo>
                  <a:pt x="64" y="332"/>
                </a:moveTo>
                <a:lnTo>
                  <a:pt x="90" y="332"/>
                </a:lnTo>
                <a:cubicBezTo>
                  <a:pt x="97" y="332"/>
                  <a:pt x="103" y="337"/>
                  <a:pt x="103" y="344"/>
                </a:cubicBezTo>
                <a:cubicBezTo>
                  <a:pt x="103" y="352"/>
                  <a:pt x="97" y="357"/>
                  <a:pt x="90" y="357"/>
                </a:cubicBezTo>
                <a:lnTo>
                  <a:pt x="64" y="357"/>
                </a:lnTo>
                <a:cubicBezTo>
                  <a:pt x="57" y="357"/>
                  <a:pt x="52" y="352"/>
                  <a:pt x="52" y="344"/>
                </a:cubicBezTo>
                <a:cubicBezTo>
                  <a:pt x="52" y="337"/>
                  <a:pt x="57" y="332"/>
                  <a:pt x="64" y="332"/>
                </a:cubicBezTo>
                <a:close/>
                <a:moveTo>
                  <a:pt x="141" y="332"/>
                </a:moveTo>
                <a:lnTo>
                  <a:pt x="167" y="332"/>
                </a:lnTo>
                <a:cubicBezTo>
                  <a:pt x="174" y="332"/>
                  <a:pt x="180" y="337"/>
                  <a:pt x="180" y="344"/>
                </a:cubicBezTo>
                <a:cubicBezTo>
                  <a:pt x="180" y="352"/>
                  <a:pt x="174" y="357"/>
                  <a:pt x="167" y="357"/>
                </a:cubicBezTo>
                <a:lnTo>
                  <a:pt x="141" y="357"/>
                </a:lnTo>
                <a:cubicBezTo>
                  <a:pt x="134" y="357"/>
                  <a:pt x="128" y="352"/>
                  <a:pt x="128" y="344"/>
                </a:cubicBezTo>
                <a:cubicBezTo>
                  <a:pt x="128" y="337"/>
                  <a:pt x="134" y="332"/>
                  <a:pt x="141" y="332"/>
                </a:cubicBezTo>
                <a:close/>
                <a:moveTo>
                  <a:pt x="218" y="332"/>
                </a:moveTo>
                <a:lnTo>
                  <a:pt x="244" y="332"/>
                </a:lnTo>
                <a:cubicBezTo>
                  <a:pt x="251" y="332"/>
                  <a:pt x="256" y="337"/>
                  <a:pt x="256" y="344"/>
                </a:cubicBezTo>
                <a:cubicBezTo>
                  <a:pt x="256" y="352"/>
                  <a:pt x="251" y="357"/>
                  <a:pt x="244" y="357"/>
                </a:cubicBezTo>
                <a:lnTo>
                  <a:pt x="218" y="357"/>
                </a:lnTo>
                <a:cubicBezTo>
                  <a:pt x="211" y="357"/>
                  <a:pt x="205" y="352"/>
                  <a:pt x="205" y="344"/>
                </a:cubicBezTo>
                <a:cubicBezTo>
                  <a:pt x="205" y="337"/>
                  <a:pt x="211" y="332"/>
                  <a:pt x="218" y="332"/>
                </a:cubicBezTo>
                <a:close/>
                <a:moveTo>
                  <a:pt x="295" y="332"/>
                </a:moveTo>
                <a:lnTo>
                  <a:pt x="320" y="332"/>
                </a:lnTo>
                <a:cubicBezTo>
                  <a:pt x="328" y="332"/>
                  <a:pt x="333" y="337"/>
                  <a:pt x="333" y="344"/>
                </a:cubicBezTo>
                <a:cubicBezTo>
                  <a:pt x="333" y="352"/>
                  <a:pt x="328" y="357"/>
                  <a:pt x="320" y="357"/>
                </a:cubicBezTo>
                <a:lnTo>
                  <a:pt x="295" y="357"/>
                </a:lnTo>
                <a:cubicBezTo>
                  <a:pt x="288" y="357"/>
                  <a:pt x="282" y="352"/>
                  <a:pt x="282" y="344"/>
                </a:cubicBezTo>
                <a:cubicBezTo>
                  <a:pt x="282" y="337"/>
                  <a:pt x="288" y="332"/>
                  <a:pt x="295" y="332"/>
                </a:cubicBezTo>
                <a:close/>
                <a:moveTo>
                  <a:pt x="372" y="332"/>
                </a:moveTo>
                <a:lnTo>
                  <a:pt x="397" y="332"/>
                </a:lnTo>
                <a:cubicBezTo>
                  <a:pt x="404" y="332"/>
                  <a:pt x="410" y="337"/>
                  <a:pt x="410" y="344"/>
                </a:cubicBezTo>
                <a:cubicBezTo>
                  <a:pt x="410" y="352"/>
                  <a:pt x="404" y="357"/>
                  <a:pt x="397" y="357"/>
                </a:cubicBezTo>
                <a:lnTo>
                  <a:pt x="372" y="357"/>
                </a:lnTo>
                <a:cubicBezTo>
                  <a:pt x="365" y="357"/>
                  <a:pt x="359" y="352"/>
                  <a:pt x="359" y="344"/>
                </a:cubicBezTo>
                <a:cubicBezTo>
                  <a:pt x="359" y="337"/>
                  <a:pt x="365" y="332"/>
                  <a:pt x="372" y="332"/>
                </a:cubicBezTo>
                <a:close/>
                <a:moveTo>
                  <a:pt x="448" y="332"/>
                </a:moveTo>
                <a:lnTo>
                  <a:pt x="474" y="332"/>
                </a:lnTo>
                <a:cubicBezTo>
                  <a:pt x="481" y="332"/>
                  <a:pt x="487" y="337"/>
                  <a:pt x="487" y="344"/>
                </a:cubicBezTo>
                <a:cubicBezTo>
                  <a:pt x="487" y="352"/>
                  <a:pt x="481" y="357"/>
                  <a:pt x="474" y="357"/>
                </a:cubicBezTo>
                <a:lnTo>
                  <a:pt x="448" y="357"/>
                </a:lnTo>
                <a:cubicBezTo>
                  <a:pt x="441" y="357"/>
                  <a:pt x="436" y="352"/>
                  <a:pt x="436" y="344"/>
                </a:cubicBezTo>
                <a:cubicBezTo>
                  <a:pt x="436" y="337"/>
                  <a:pt x="441" y="332"/>
                  <a:pt x="448" y="332"/>
                </a:cubicBezTo>
                <a:close/>
                <a:moveTo>
                  <a:pt x="525" y="332"/>
                </a:moveTo>
                <a:lnTo>
                  <a:pt x="551" y="332"/>
                </a:lnTo>
                <a:cubicBezTo>
                  <a:pt x="558" y="332"/>
                  <a:pt x="564" y="337"/>
                  <a:pt x="564" y="344"/>
                </a:cubicBezTo>
                <a:cubicBezTo>
                  <a:pt x="564" y="352"/>
                  <a:pt x="558" y="357"/>
                  <a:pt x="551" y="357"/>
                </a:cubicBezTo>
                <a:lnTo>
                  <a:pt x="525" y="357"/>
                </a:lnTo>
                <a:cubicBezTo>
                  <a:pt x="518" y="357"/>
                  <a:pt x="512" y="352"/>
                  <a:pt x="512" y="344"/>
                </a:cubicBezTo>
                <a:cubicBezTo>
                  <a:pt x="512" y="337"/>
                  <a:pt x="518" y="332"/>
                  <a:pt x="525" y="332"/>
                </a:cubicBezTo>
                <a:close/>
                <a:moveTo>
                  <a:pt x="602" y="332"/>
                </a:moveTo>
                <a:lnTo>
                  <a:pt x="628" y="332"/>
                </a:lnTo>
                <a:cubicBezTo>
                  <a:pt x="635" y="332"/>
                  <a:pt x="640" y="337"/>
                  <a:pt x="640" y="344"/>
                </a:cubicBezTo>
                <a:cubicBezTo>
                  <a:pt x="640" y="352"/>
                  <a:pt x="635" y="357"/>
                  <a:pt x="628" y="357"/>
                </a:cubicBezTo>
                <a:lnTo>
                  <a:pt x="602" y="357"/>
                </a:lnTo>
                <a:cubicBezTo>
                  <a:pt x="595" y="357"/>
                  <a:pt x="589" y="352"/>
                  <a:pt x="589" y="344"/>
                </a:cubicBezTo>
                <a:cubicBezTo>
                  <a:pt x="589" y="337"/>
                  <a:pt x="595" y="332"/>
                  <a:pt x="602" y="332"/>
                </a:cubicBezTo>
                <a:close/>
                <a:moveTo>
                  <a:pt x="679" y="332"/>
                </a:moveTo>
                <a:lnTo>
                  <a:pt x="704" y="332"/>
                </a:lnTo>
                <a:cubicBezTo>
                  <a:pt x="712" y="332"/>
                  <a:pt x="717" y="337"/>
                  <a:pt x="717" y="344"/>
                </a:cubicBezTo>
                <a:cubicBezTo>
                  <a:pt x="717" y="352"/>
                  <a:pt x="712" y="357"/>
                  <a:pt x="704" y="357"/>
                </a:cubicBezTo>
                <a:lnTo>
                  <a:pt x="679" y="357"/>
                </a:lnTo>
                <a:cubicBezTo>
                  <a:pt x="672" y="357"/>
                  <a:pt x="666" y="352"/>
                  <a:pt x="666" y="344"/>
                </a:cubicBezTo>
                <a:cubicBezTo>
                  <a:pt x="666" y="337"/>
                  <a:pt x="672" y="332"/>
                  <a:pt x="679" y="332"/>
                </a:cubicBezTo>
                <a:close/>
                <a:moveTo>
                  <a:pt x="756" y="332"/>
                </a:moveTo>
                <a:lnTo>
                  <a:pt x="781" y="332"/>
                </a:lnTo>
                <a:cubicBezTo>
                  <a:pt x="788" y="332"/>
                  <a:pt x="794" y="337"/>
                  <a:pt x="794" y="344"/>
                </a:cubicBezTo>
                <a:cubicBezTo>
                  <a:pt x="794" y="352"/>
                  <a:pt x="788" y="357"/>
                  <a:pt x="781" y="357"/>
                </a:cubicBezTo>
                <a:lnTo>
                  <a:pt x="756" y="357"/>
                </a:lnTo>
                <a:cubicBezTo>
                  <a:pt x="749" y="357"/>
                  <a:pt x="743" y="352"/>
                  <a:pt x="743" y="344"/>
                </a:cubicBezTo>
                <a:cubicBezTo>
                  <a:pt x="743" y="337"/>
                  <a:pt x="749" y="332"/>
                  <a:pt x="756" y="332"/>
                </a:cubicBezTo>
                <a:close/>
                <a:moveTo>
                  <a:pt x="832" y="332"/>
                </a:moveTo>
                <a:lnTo>
                  <a:pt x="858" y="332"/>
                </a:lnTo>
                <a:cubicBezTo>
                  <a:pt x="865" y="332"/>
                  <a:pt x="871" y="337"/>
                  <a:pt x="871" y="344"/>
                </a:cubicBezTo>
                <a:cubicBezTo>
                  <a:pt x="871" y="352"/>
                  <a:pt x="865" y="357"/>
                  <a:pt x="858" y="357"/>
                </a:cubicBezTo>
                <a:lnTo>
                  <a:pt x="832" y="357"/>
                </a:lnTo>
                <a:cubicBezTo>
                  <a:pt x="825" y="357"/>
                  <a:pt x="820" y="352"/>
                  <a:pt x="820" y="344"/>
                </a:cubicBezTo>
                <a:cubicBezTo>
                  <a:pt x="820" y="337"/>
                  <a:pt x="825" y="332"/>
                  <a:pt x="832" y="332"/>
                </a:cubicBezTo>
                <a:close/>
                <a:moveTo>
                  <a:pt x="909" y="332"/>
                </a:moveTo>
                <a:lnTo>
                  <a:pt x="935" y="332"/>
                </a:lnTo>
                <a:cubicBezTo>
                  <a:pt x="942" y="332"/>
                  <a:pt x="948" y="337"/>
                  <a:pt x="948" y="344"/>
                </a:cubicBezTo>
                <a:cubicBezTo>
                  <a:pt x="948" y="352"/>
                  <a:pt x="942" y="357"/>
                  <a:pt x="935" y="357"/>
                </a:cubicBezTo>
                <a:lnTo>
                  <a:pt x="909" y="357"/>
                </a:lnTo>
                <a:cubicBezTo>
                  <a:pt x="902" y="357"/>
                  <a:pt x="896" y="352"/>
                  <a:pt x="896" y="344"/>
                </a:cubicBezTo>
                <a:cubicBezTo>
                  <a:pt x="896" y="337"/>
                  <a:pt x="902" y="332"/>
                  <a:pt x="909" y="332"/>
                </a:cubicBezTo>
                <a:close/>
                <a:moveTo>
                  <a:pt x="986" y="332"/>
                </a:moveTo>
                <a:lnTo>
                  <a:pt x="1012" y="332"/>
                </a:lnTo>
                <a:cubicBezTo>
                  <a:pt x="1019" y="332"/>
                  <a:pt x="1024" y="337"/>
                  <a:pt x="1024" y="344"/>
                </a:cubicBezTo>
                <a:cubicBezTo>
                  <a:pt x="1024" y="352"/>
                  <a:pt x="1019" y="357"/>
                  <a:pt x="1012" y="357"/>
                </a:cubicBezTo>
                <a:lnTo>
                  <a:pt x="986" y="357"/>
                </a:lnTo>
                <a:cubicBezTo>
                  <a:pt x="979" y="357"/>
                  <a:pt x="973" y="352"/>
                  <a:pt x="973" y="344"/>
                </a:cubicBezTo>
                <a:cubicBezTo>
                  <a:pt x="973" y="337"/>
                  <a:pt x="979" y="332"/>
                  <a:pt x="986" y="332"/>
                </a:cubicBezTo>
                <a:close/>
                <a:moveTo>
                  <a:pt x="1033" y="310"/>
                </a:moveTo>
                <a:lnTo>
                  <a:pt x="1039" y="302"/>
                </a:lnTo>
                <a:cubicBezTo>
                  <a:pt x="1040" y="301"/>
                  <a:pt x="1041" y="300"/>
                  <a:pt x="1042" y="299"/>
                </a:cubicBezTo>
                <a:lnTo>
                  <a:pt x="1054" y="290"/>
                </a:lnTo>
                <a:cubicBezTo>
                  <a:pt x="1060" y="286"/>
                  <a:pt x="1068" y="287"/>
                  <a:pt x="1072" y="293"/>
                </a:cubicBezTo>
                <a:cubicBezTo>
                  <a:pt x="1076" y="299"/>
                  <a:pt x="1075" y="307"/>
                  <a:pt x="1069" y="311"/>
                </a:cubicBezTo>
                <a:lnTo>
                  <a:pt x="1057" y="320"/>
                </a:lnTo>
                <a:lnTo>
                  <a:pt x="1060" y="317"/>
                </a:lnTo>
                <a:lnTo>
                  <a:pt x="1054" y="326"/>
                </a:lnTo>
                <a:cubicBezTo>
                  <a:pt x="1049" y="331"/>
                  <a:pt x="1041" y="333"/>
                  <a:pt x="1036" y="328"/>
                </a:cubicBezTo>
                <a:cubicBezTo>
                  <a:pt x="1030" y="324"/>
                  <a:pt x="1029" y="316"/>
                  <a:pt x="1033" y="310"/>
                </a:cubicBezTo>
                <a:close/>
                <a:moveTo>
                  <a:pt x="1117" y="292"/>
                </a:moveTo>
                <a:lnTo>
                  <a:pt x="1128" y="299"/>
                </a:lnTo>
                <a:cubicBezTo>
                  <a:pt x="1129" y="300"/>
                  <a:pt x="1130" y="301"/>
                  <a:pt x="1131" y="302"/>
                </a:cubicBezTo>
                <a:lnTo>
                  <a:pt x="1138" y="312"/>
                </a:lnTo>
                <a:cubicBezTo>
                  <a:pt x="1143" y="318"/>
                  <a:pt x="1141" y="326"/>
                  <a:pt x="1136" y="330"/>
                </a:cubicBezTo>
                <a:cubicBezTo>
                  <a:pt x="1130" y="334"/>
                  <a:pt x="1122" y="333"/>
                  <a:pt x="1118" y="328"/>
                </a:cubicBezTo>
                <a:lnTo>
                  <a:pt x="1110" y="317"/>
                </a:lnTo>
                <a:lnTo>
                  <a:pt x="1113" y="320"/>
                </a:lnTo>
                <a:lnTo>
                  <a:pt x="1103" y="313"/>
                </a:lnTo>
                <a:cubicBezTo>
                  <a:pt x="1097" y="309"/>
                  <a:pt x="1096" y="301"/>
                  <a:pt x="1100" y="295"/>
                </a:cubicBezTo>
                <a:cubicBezTo>
                  <a:pt x="1104" y="289"/>
                  <a:pt x="1112" y="288"/>
                  <a:pt x="1117" y="292"/>
                </a:cubicBezTo>
                <a:close/>
                <a:moveTo>
                  <a:pt x="1161" y="332"/>
                </a:moveTo>
                <a:lnTo>
                  <a:pt x="1186" y="332"/>
                </a:lnTo>
                <a:cubicBezTo>
                  <a:pt x="1193" y="332"/>
                  <a:pt x="1199" y="337"/>
                  <a:pt x="1199" y="344"/>
                </a:cubicBezTo>
                <a:cubicBezTo>
                  <a:pt x="1199" y="352"/>
                  <a:pt x="1193" y="357"/>
                  <a:pt x="1186" y="357"/>
                </a:cubicBezTo>
                <a:lnTo>
                  <a:pt x="1161" y="357"/>
                </a:lnTo>
                <a:cubicBezTo>
                  <a:pt x="1154" y="357"/>
                  <a:pt x="1148" y="352"/>
                  <a:pt x="1148" y="344"/>
                </a:cubicBezTo>
                <a:cubicBezTo>
                  <a:pt x="1148" y="337"/>
                  <a:pt x="1154" y="332"/>
                  <a:pt x="1161" y="332"/>
                </a:cubicBezTo>
                <a:close/>
                <a:moveTo>
                  <a:pt x="1237" y="332"/>
                </a:moveTo>
                <a:lnTo>
                  <a:pt x="1263" y="332"/>
                </a:lnTo>
                <a:cubicBezTo>
                  <a:pt x="1270" y="332"/>
                  <a:pt x="1276" y="337"/>
                  <a:pt x="1276" y="344"/>
                </a:cubicBezTo>
                <a:cubicBezTo>
                  <a:pt x="1276" y="352"/>
                  <a:pt x="1270" y="357"/>
                  <a:pt x="1263" y="357"/>
                </a:cubicBezTo>
                <a:lnTo>
                  <a:pt x="1237" y="357"/>
                </a:lnTo>
                <a:cubicBezTo>
                  <a:pt x="1230" y="357"/>
                  <a:pt x="1225" y="352"/>
                  <a:pt x="1225" y="344"/>
                </a:cubicBezTo>
                <a:cubicBezTo>
                  <a:pt x="1225" y="337"/>
                  <a:pt x="1230" y="332"/>
                  <a:pt x="1237" y="332"/>
                </a:cubicBezTo>
                <a:close/>
                <a:moveTo>
                  <a:pt x="1314" y="332"/>
                </a:moveTo>
                <a:lnTo>
                  <a:pt x="1340" y="332"/>
                </a:lnTo>
                <a:cubicBezTo>
                  <a:pt x="1347" y="332"/>
                  <a:pt x="1353" y="337"/>
                  <a:pt x="1353" y="344"/>
                </a:cubicBezTo>
                <a:cubicBezTo>
                  <a:pt x="1353" y="352"/>
                  <a:pt x="1347" y="357"/>
                  <a:pt x="1340" y="357"/>
                </a:cubicBezTo>
                <a:lnTo>
                  <a:pt x="1314" y="357"/>
                </a:lnTo>
                <a:cubicBezTo>
                  <a:pt x="1307" y="357"/>
                  <a:pt x="1301" y="352"/>
                  <a:pt x="1301" y="344"/>
                </a:cubicBezTo>
                <a:cubicBezTo>
                  <a:pt x="1301" y="337"/>
                  <a:pt x="1307" y="332"/>
                  <a:pt x="1314" y="332"/>
                </a:cubicBezTo>
                <a:close/>
                <a:moveTo>
                  <a:pt x="1391" y="332"/>
                </a:moveTo>
                <a:lnTo>
                  <a:pt x="1417" y="332"/>
                </a:lnTo>
                <a:cubicBezTo>
                  <a:pt x="1424" y="332"/>
                  <a:pt x="1429" y="337"/>
                  <a:pt x="1429" y="344"/>
                </a:cubicBezTo>
                <a:cubicBezTo>
                  <a:pt x="1429" y="352"/>
                  <a:pt x="1424" y="357"/>
                  <a:pt x="1417" y="357"/>
                </a:cubicBezTo>
                <a:lnTo>
                  <a:pt x="1391" y="357"/>
                </a:lnTo>
                <a:cubicBezTo>
                  <a:pt x="1384" y="357"/>
                  <a:pt x="1378" y="352"/>
                  <a:pt x="1378" y="344"/>
                </a:cubicBezTo>
                <a:cubicBezTo>
                  <a:pt x="1378" y="337"/>
                  <a:pt x="1384" y="332"/>
                  <a:pt x="1391" y="332"/>
                </a:cubicBezTo>
                <a:close/>
                <a:moveTo>
                  <a:pt x="1468" y="332"/>
                </a:moveTo>
                <a:lnTo>
                  <a:pt x="1493" y="332"/>
                </a:lnTo>
                <a:cubicBezTo>
                  <a:pt x="1501" y="332"/>
                  <a:pt x="1506" y="337"/>
                  <a:pt x="1506" y="344"/>
                </a:cubicBezTo>
                <a:cubicBezTo>
                  <a:pt x="1506" y="352"/>
                  <a:pt x="1501" y="357"/>
                  <a:pt x="1493" y="357"/>
                </a:cubicBezTo>
                <a:lnTo>
                  <a:pt x="1468" y="357"/>
                </a:lnTo>
                <a:cubicBezTo>
                  <a:pt x="1461" y="357"/>
                  <a:pt x="1455" y="352"/>
                  <a:pt x="1455" y="344"/>
                </a:cubicBezTo>
                <a:cubicBezTo>
                  <a:pt x="1455" y="337"/>
                  <a:pt x="1461" y="332"/>
                  <a:pt x="1468" y="332"/>
                </a:cubicBezTo>
                <a:close/>
                <a:moveTo>
                  <a:pt x="1545" y="332"/>
                </a:moveTo>
                <a:lnTo>
                  <a:pt x="1570" y="332"/>
                </a:lnTo>
                <a:cubicBezTo>
                  <a:pt x="1577" y="332"/>
                  <a:pt x="1583" y="337"/>
                  <a:pt x="1583" y="344"/>
                </a:cubicBezTo>
                <a:cubicBezTo>
                  <a:pt x="1583" y="352"/>
                  <a:pt x="1577" y="357"/>
                  <a:pt x="1570" y="357"/>
                </a:cubicBezTo>
                <a:lnTo>
                  <a:pt x="1545" y="357"/>
                </a:lnTo>
                <a:cubicBezTo>
                  <a:pt x="1538" y="357"/>
                  <a:pt x="1532" y="352"/>
                  <a:pt x="1532" y="344"/>
                </a:cubicBezTo>
                <a:cubicBezTo>
                  <a:pt x="1532" y="337"/>
                  <a:pt x="1538" y="332"/>
                  <a:pt x="1545" y="332"/>
                </a:cubicBezTo>
                <a:close/>
                <a:moveTo>
                  <a:pt x="1621" y="332"/>
                </a:moveTo>
                <a:lnTo>
                  <a:pt x="1647" y="332"/>
                </a:lnTo>
                <a:cubicBezTo>
                  <a:pt x="1654" y="332"/>
                  <a:pt x="1660" y="337"/>
                  <a:pt x="1660" y="344"/>
                </a:cubicBezTo>
                <a:cubicBezTo>
                  <a:pt x="1660" y="352"/>
                  <a:pt x="1654" y="357"/>
                  <a:pt x="1647" y="357"/>
                </a:cubicBezTo>
                <a:lnTo>
                  <a:pt x="1621" y="357"/>
                </a:lnTo>
                <a:cubicBezTo>
                  <a:pt x="1614" y="357"/>
                  <a:pt x="1609" y="352"/>
                  <a:pt x="1609" y="344"/>
                </a:cubicBezTo>
                <a:cubicBezTo>
                  <a:pt x="1609" y="337"/>
                  <a:pt x="1614" y="332"/>
                  <a:pt x="1621" y="332"/>
                </a:cubicBezTo>
                <a:close/>
                <a:moveTo>
                  <a:pt x="1698" y="332"/>
                </a:moveTo>
                <a:lnTo>
                  <a:pt x="1724" y="332"/>
                </a:lnTo>
                <a:cubicBezTo>
                  <a:pt x="1731" y="332"/>
                  <a:pt x="1737" y="337"/>
                  <a:pt x="1737" y="344"/>
                </a:cubicBezTo>
                <a:cubicBezTo>
                  <a:pt x="1737" y="352"/>
                  <a:pt x="1731" y="357"/>
                  <a:pt x="1724" y="357"/>
                </a:cubicBezTo>
                <a:lnTo>
                  <a:pt x="1698" y="357"/>
                </a:lnTo>
                <a:cubicBezTo>
                  <a:pt x="1691" y="357"/>
                  <a:pt x="1685" y="352"/>
                  <a:pt x="1685" y="344"/>
                </a:cubicBezTo>
                <a:cubicBezTo>
                  <a:pt x="1685" y="337"/>
                  <a:pt x="1691" y="332"/>
                  <a:pt x="1698" y="332"/>
                </a:cubicBezTo>
                <a:close/>
                <a:moveTo>
                  <a:pt x="1775" y="332"/>
                </a:moveTo>
                <a:lnTo>
                  <a:pt x="1801" y="332"/>
                </a:lnTo>
                <a:cubicBezTo>
                  <a:pt x="1808" y="332"/>
                  <a:pt x="1813" y="337"/>
                  <a:pt x="1813" y="344"/>
                </a:cubicBezTo>
                <a:cubicBezTo>
                  <a:pt x="1813" y="352"/>
                  <a:pt x="1808" y="357"/>
                  <a:pt x="1801" y="357"/>
                </a:cubicBezTo>
                <a:lnTo>
                  <a:pt x="1775" y="357"/>
                </a:lnTo>
                <a:cubicBezTo>
                  <a:pt x="1768" y="357"/>
                  <a:pt x="1762" y="352"/>
                  <a:pt x="1762" y="344"/>
                </a:cubicBezTo>
                <a:cubicBezTo>
                  <a:pt x="1762" y="337"/>
                  <a:pt x="1768" y="332"/>
                  <a:pt x="1775" y="332"/>
                </a:cubicBezTo>
                <a:close/>
                <a:moveTo>
                  <a:pt x="1852" y="332"/>
                </a:moveTo>
                <a:lnTo>
                  <a:pt x="1877" y="332"/>
                </a:lnTo>
                <a:cubicBezTo>
                  <a:pt x="1885" y="332"/>
                  <a:pt x="1890" y="337"/>
                  <a:pt x="1890" y="344"/>
                </a:cubicBezTo>
                <a:cubicBezTo>
                  <a:pt x="1890" y="352"/>
                  <a:pt x="1885" y="357"/>
                  <a:pt x="1877" y="357"/>
                </a:cubicBezTo>
                <a:lnTo>
                  <a:pt x="1852" y="357"/>
                </a:lnTo>
                <a:cubicBezTo>
                  <a:pt x="1845" y="357"/>
                  <a:pt x="1839" y="352"/>
                  <a:pt x="1839" y="344"/>
                </a:cubicBezTo>
                <a:cubicBezTo>
                  <a:pt x="1839" y="337"/>
                  <a:pt x="1845" y="332"/>
                  <a:pt x="1852" y="332"/>
                </a:cubicBezTo>
                <a:close/>
                <a:moveTo>
                  <a:pt x="1929" y="332"/>
                </a:moveTo>
                <a:lnTo>
                  <a:pt x="1954" y="332"/>
                </a:lnTo>
                <a:cubicBezTo>
                  <a:pt x="1961" y="332"/>
                  <a:pt x="1967" y="337"/>
                  <a:pt x="1967" y="344"/>
                </a:cubicBezTo>
                <a:cubicBezTo>
                  <a:pt x="1967" y="352"/>
                  <a:pt x="1961" y="357"/>
                  <a:pt x="1954" y="357"/>
                </a:cubicBezTo>
                <a:lnTo>
                  <a:pt x="1929" y="357"/>
                </a:lnTo>
                <a:cubicBezTo>
                  <a:pt x="1922" y="357"/>
                  <a:pt x="1916" y="352"/>
                  <a:pt x="1916" y="344"/>
                </a:cubicBezTo>
                <a:cubicBezTo>
                  <a:pt x="1916" y="337"/>
                  <a:pt x="1922" y="332"/>
                  <a:pt x="1929" y="332"/>
                </a:cubicBezTo>
                <a:close/>
                <a:moveTo>
                  <a:pt x="2005" y="332"/>
                </a:moveTo>
                <a:lnTo>
                  <a:pt x="2031" y="332"/>
                </a:lnTo>
                <a:cubicBezTo>
                  <a:pt x="2038" y="332"/>
                  <a:pt x="2044" y="337"/>
                  <a:pt x="2044" y="344"/>
                </a:cubicBezTo>
                <a:cubicBezTo>
                  <a:pt x="2044" y="352"/>
                  <a:pt x="2038" y="357"/>
                  <a:pt x="2031" y="357"/>
                </a:cubicBezTo>
                <a:lnTo>
                  <a:pt x="2005" y="357"/>
                </a:lnTo>
                <a:cubicBezTo>
                  <a:pt x="1998" y="357"/>
                  <a:pt x="1993" y="352"/>
                  <a:pt x="1993" y="344"/>
                </a:cubicBezTo>
                <a:cubicBezTo>
                  <a:pt x="1993" y="337"/>
                  <a:pt x="1998" y="332"/>
                  <a:pt x="2005" y="332"/>
                </a:cubicBezTo>
                <a:close/>
                <a:moveTo>
                  <a:pt x="2082" y="332"/>
                </a:moveTo>
                <a:lnTo>
                  <a:pt x="2108" y="332"/>
                </a:lnTo>
                <a:cubicBezTo>
                  <a:pt x="2115" y="332"/>
                  <a:pt x="2121" y="337"/>
                  <a:pt x="2121" y="344"/>
                </a:cubicBezTo>
                <a:cubicBezTo>
                  <a:pt x="2121" y="352"/>
                  <a:pt x="2115" y="357"/>
                  <a:pt x="2108" y="357"/>
                </a:cubicBezTo>
                <a:lnTo>
                  <a:pt x="2082" y="357"/>
                </a:lnTo>
                <a:cubicBezTo>
                  <a:pt x="2075" y="357"/>
                  <a:pt x="2069" y="352"/>
                  <a:pt x="2069" y="344"/>
                </a:cubicBezTo>
                <a:cubicBezTo>
                  <a:pt x="2069" y="337"/>
                  <a:pt x="2075" y="332"/>
                  <a:pt x="2082" y="332"/>
                </a:cubicBezTo>
                <a:close/>
                <a:moveTo>
                  <a:pt x="2159" y="332"/>
                </a:moveTo>
                <a:lnTo>
                  <a:pt x="2185" y="332"/>
                </a:lnTo>
                <a:cubicBezTo>
                  <a:pt x="2192" y="332"/>
                  <a:pt x="2197" y="337"/>
                  <a:pt x="2197" y="344"/>
                </a:cubicBezTo>
                <a:cubicBezTo>
                  <a:pt x="2197" y="352"/>
                  <a:pt x="2192" y="357"/>
                  <a:pt x="2185" y="357"/>
                </a:cubicBezTo>
                <a:lnTo>
                  <a:pt x="2159" y="357"/>
                </a:lnTo>
                <a:cubicBezTo>
                  <a:pt x="2152" y="357"/>
                  <a:pt x="2146" y="352"/>
                  <a:pt x="2146" y="344"/>
                </a:cubicBezTo>
                <a:cubicBezTo>
                  <a:pt x="2146" y="337"/>
                  <a:pt x="2152" y="332"/>
                  <a:pt x="2159" y="332"/>
                </a:cubicBezTo>
                <a:close/>
                <a:moveTo>
                  <a:pt x="2236" y="332"/>
                </a:moveTo>
                <a:lnTo>
                  <a:pt x="2261" y="332"/>
                </a:lnTo>
                <a:cubicBezTo>
                  <a:pt x="2269" y="332"/>
                  <a:pt x="2274" y="337"/>
                  <a:pt x="2274" y="344"/>
                </a:cubicBezTo>
                <a:cubicBezTo>
                  <a:pt x="2274" y="352"/>
                  <a:pt x="2269" y="357"/>
                  <a:pt x="2261" y="357"/>
                </a:cubicBezTo>
                <a:lnTo>
                  <a:pt x="2236" y="357"/>
                </a:lnTo>
                <a:cubicBezTo>
                  <a:pt x="2229" y="357"/>
                  <a:pt x="2223" y="352"/>
                  <a:pt x="2223" y="344"/>
                </a:cubicBezTo>
                <a:cubicBezTo>
                  <a:pt x="2223" y="337"/>
                  <a:pt x="2229" y="332"/>
                  <a:pt x="2236" y="332"/>
                </a:cubicBezTo>
                <a:close/>
                <a:moveTo>
                  <a:pt x="2313" y="332"/>
                </a:moveTo>
                <a:lnTo>
                  <a:pt x="2338" y="332"/>
                </a:lnTo>
                <a:cubicBezTo>
                  <a:pt x="2345" y="332"/>
                  <a:pt x="2351" y="337"/>
                  <a:pt x="2351" y="344"/>
                </a:cubicBezTo>
                <a:cubicBezTo>
                  <a:pt x="2351" y="352"/>
                  <a:pt x="2345" y="357"/>
                  <a:pt x="2338" y="357"/>
                </a:cubicBezTo>
                <a:lnTo>
                  <a:pt x="2313" y="357"/>
                </a:lnTo>
                <a:cubicBezTo>
                  <a:pt x="2306" y="357"/>
                  <a:pt x="2300" y="352"/>
                  <a:pt x="2300" y="344"/>
                </a:cubicBezTo>
                <a:cubicBezTo>
                  <a:pt x="2300" y="337"/>
                  <a:pt x="2306" y="332"/>
                  <a:pt x="2313" y="332"/>
                </a:cubicBezTo>
                <a:close/>
                <a:moveTo>
                  <a:pt x="2389" y="332"/>
                </a:moveTo>
                <a:lnTo>
                  <a:pt x="2415" y="332"/>
                </a:lnTo>
                <a:cubicBezTo>
                  <a:pt x="2422" y="332"/>
                  <a:pt x="2428" y="337"/>
                  <a:pt x="2428" y="344"/>
                </a:cubicBezTo>
                <a:cubicBezTo>
                  <a:pt x="2428" y="352"/>
                  <a:pt x="2422" y="357"/>
                  <a:pt x="2415" y="357"/>
                </a:cubicBezTo>
                <a:lnTo>
                  <a:pt x="2389" y="357"/>
                </a:lnTo>
                <a:cubicBezTo>
                  <a:pt x="2382" y="357"/>
                  <a:pt x="2377" y="352"/>
                  <a:pt x="2377" y="344"/>
                </a:cubicBezTo>
                <a:cubicBezTo>
                  <a:pt x="2377" y="337"/>
                  <a:pt x="2382" y="332"/>
                  <a:pt x="2389" y="332"/>
                </a:cubicBezTo>
                <a:close/>
                <a:moveTo>
                  <a:pt x="2466" y="332"/>
                </a:moveTo>
                <a:lnTo>
                  <a:pt x="2492" y="332"/>
                </a:lnTo>
                <a:cubicBezTo>
                  <a:pt x="2499" y="332"/>
                  <a:pt x="2505" y="337"/>
                  <a:pt x="2505" y="344"/>
                </a:cubicBezTo>
                <a:cubicBezTo>
                  <a:pt x="2505" y="352"/>
                  <a:pt x="2499" y="357"/>
                  <a:pt x="2492" y="357"/>
                </a:cubicBezTo>
                <a:lnTo>
                  <a:pt x="2466" y="357"/>
                </a:lnTo>
                <a:cubicBezTo>
                  <a:pt x="2459" y="357"/>
                  <a:pt x="2453" y="352"/>
                  <a:pt x="2453" y="344"/>
                </a:cubicBezTo>
                <a:cubicBezTo>
                  <a:pt x="2453" y="337"/>
                  <a:pt x="2459" y="332"/>
                  <a:pt x="2466" y="332"/>
                </a:cubicBezTo>
                <a:close/>
                <a:moveTo>
                  <a:pt x="2543" y="332"/>
                </a:moveTo>
                <a:lnTo>
                  <a:pt x="2569" y="332"/>
                </a:lnTo>
                <a:cubicBezTo>
                  <a:pt x="2576" y="332"/>
                  <a:pt x="2581" y="337"/>
                  <a:pt x="2581" y="344"/>
                </a:cubicBezTo>
                <a:cubicBezTo>
                  <a:pt x="2581" y="352"/>
                  <a:pt x="2576" y="357"/>
                  <a:pt x="2569" y="357"/>
                </a:cubicBezTo>
                <a:lnTo>
                  <a:pt x="2543" y="357"/>
                </a:lnTo>
                <a:cubicBezTo>
                  <a:pt x="2536" y="357"/>
                  <a:pt x="2530" y="352"/>
                  <a:pt x="2530" y="344"/>
                </a:cubicBezTo>
                <a:cubicBezTo>
                  <a:pt x="2530" y="337"/>
                  <a:pt x="2536" y="332"/>
                  <a:pt x="2543" y="332"/>
                </a:cubicBezTo>
                <a:close/>
                <a:moveTo>
                  <a:pt x="2620" y="332"/>
                </a:moveTo>
                <a:lnTo>
                  <a:pt x="2645" y="332"/>
                </a:lnTo>
                <a:cubicBezTo>
                  <a:pt x="2653" y="332"/>
                  <a:pt x="2658" y="337"/>
                  <a:pt x="2658" y="344"/>
                </a:cubicBezTo>
                <a:cubicBezTo>
                  <a:pt x="2658" y="352"/>
                  <a:pt x="2653" y="357"/>
                  <a:pt x="2645" y="357"/>
                </a:cubicBezTo>
                <a:lnTo>
                  <a:pt x="2620" y="357"/>
                </a:lnTo>
                <a:cubicBezTo>
                  <a:pt x="2613" y="357"/>
                  <a:pt x="2607" y="352"/>
                  <a:pt x="2607" y="344"/>
                </a:cubicBezTo>
                <a:cubicBezTo>
                  <a:pt x="2607" y="337"/>
                  <a:pt x="2613" y="332"/>
                  <a:pt x="2620" y="332"/>
                </a:cubicBezTo>
                <a:close/>
                <a:moveTo>
                  <a:pt x="2697" y="332"/>
                </a:moveTo>
                <a:lnTo>
                  <a:pt x="2722" y="332"/>
                </a:lnTo>
                <a:cubicBezTo>
                  <a:pt x="2729" y="332"/>
                  <a:pt x="2735" y="337"/>
                  <a:pt x="2735" y="344"/>
                </a:cubicBezTo>
                <a:cubicBezTo>
                  <a:pt x="2735" y="352"/>
                  <a:pt x="2729" y="357"/>
                  <a:pt x="2722" y="357"/>
                </a:cubicBezTo>
                <a:lnTo>
                  <a:pt x="2697" y="357"/>
                </a:lnTo>
                <a:cubicBezTo>
                  <a:pt x="2690" y="357"/>
                  <a:pt x="2684" y="352"/>
                  <a:pt x="2684" y="344"/>
                </a:cubicBezTo>
                <a:cubicBezTo>
                  <a:pt x="2684" y="337"/>
                  <a:pt x="2690" y="332"/>
                  <a:pt x="2697" y="332"/>
                </a:cubicBezTo>
                <a:close/>
                <a:moveTo>
                  <a:pt x="2773" y="332"/>
                </a:moveTo>
                <a:lnTo>
                  <a:pt x="2799" y="332"/>
                </a:lnTo>
                <a:cubicBezTo>
                  <a:pt x="2806" y="332"/>
                  <a:pt x="2812" y="337"/>
                  <a:pt x="2812" y="344"/>
                </a:cubicBezTo>
                <a:cubicBezTo>
                  <a:pt x="2812" y="352"/>
                  <a:pt x="2806" y="357"/>
                  <a:pt x="2799" y="357"/>
                </a:cubicBezTo>
                <a:lnTo>
                  <a:pt x="2773" y="357"/>
                </a:lnTo>
                <a:cubicBezTo>
                  <a:pt x="2766" y="357"/>
                  <a:pt x="2761" y="352"/>
                  <a:pt x="2761" y="344"/>
                </a:cubicBezTo>
                <a:cubicBezTo>
                  <a:pt x="2761" y="337"/>
                  <a:pt x="2766" y="332"/>
                  <a:pt x="2773" y="332"/>
                </a:cubicBezTo>
                <a:close/>
                <a:moveTo>
                  <a:pt x="2850" y="332"/>
                </a:moveTo>
                <a:lnTo>
                  <a:pt x="2876" y="332"/>
                </a:lnTo>
                <a:cubicBezTo>
                  <a:pt x="2883" y="332"/>
                  <a:pt x="2889" y="337"/>
                  <a:pt x="2889" y="344"/>
                </a:cubicBezTo>
                <a:cubicBezTo>
                  <a:pt x="2889" y="352"/>
                  <a:pt x="2883" y="357"/>
                  <a:pt x="2876" y="357"/>
                </a:cubicBezTo>
                <a:lnTo>
                  <a:pt x="2850" y="357"/>
                </a:lnTo>
                <a:cubicBezTo>
                  <a:pt x="2843" y="357"/>
                  <a:pt x="2837" y="352"/>
                  <a:pt x="2837" y="344"/>
                </a:cubicBezTo>
                <a:cubicBezTo>
                  <a:pt x="2837" y="337"/>
                  <a:pt x="2843" y="332"/>
                  <a:pt x="2850" y="332"/>
                </a:cubicBezTo>
                <a:close/>
                <a:moveTo>
                  <a:pt x="2927" y="332"/>
                </a:moveTo>
                <a:lnTo>
                  <a:pt x="2953" y="332"/>
                </a:lnTo>
                <a:cubicBezTo>
                  <a:pt x="2960" y="332"/>
                  <a:pt x="2965" y="337"/>
                  <a:pt x="2965" y="344"/>
                </a:cubicBezTo>
                <a:cubicBezTo>
                  <a:pt x="2965" y="352"/>
                  <a:pt x="2960" y="357"/>
                  <a:pt x="2953" y="357"/>
                </a:cubicBezTo>
                <a:lnTo>
                  <a:pt x="2927" y="357"/>
                </a:lnTo>
                <a:cubicBezTo>
                  <a:pt x="2920" y="357"/>
                  <a:pt x="2914" y="352"/>
                  <a:pt x="2914" y="344"/>
                </a:cubicBezTo>
                <a:cubicBezTo>
                  <a:pt x="2914" y="337"/>
                  <a:pt x="2920" y="332"/>
                  <a:pt x="2927" y="332"/>
                </a:cubicBezTo>
                <a:close/>
                <a:moveTo>
                  <a:pt x="3004" y="332"/>
                </a:moveTo>
                <a:lnTo>
                  <a:pt x="3029" y="332"/>
                </a:lnTo>
                <a:cubicBezTo>
                  <a:pt x="3037" y="332"/>
                  <a:pt x="3042" y="337"/>
                  <a:pt x="3042" y="344"/>
                </a:cubicBezTo>
                <a:cubicBezTo>
                  <a:pt x="3042" y="352"/>
                  <a:pt x="3037" y="357"/>
                  <a:pt x="3029" y="357"/>
                </a:cubicBezTo>
                <a:lnTo>
                  <a:pt x="3004" y="357"/>
                </a:lnTo>
                <a:cubicBezTo>
                  <a:pt x="2997" y="357"/>
                  <a:pt x="2991" y="352"/>
                  <a:pt x="2991" y="344"/>
                </a:cubicBezTo>
                <a:cubicBezTo>
                  <a:pt x="2991" y="337"/>
                  <a:pt x="2997" y="332"/>
                  <a:pt x="3004" y="332"/>
                </a:cubicBezTo>
                <a:close/>
                <a:moveTo>
                  <a:pt x="3081" y="332"/>
                </a:moveTo>
                <a:lnTo>
                  <a:pt x="3106" y="332"/>
                </a:lnTo>
                <a:cubicBezTo>
                  <a:pt x="3113" y="332"/>
                  <a:pt x="3119" y="337"/>
                  <a:pt x="3119" y="344"/>
                </a:cubicBezTo>
                <a:cubicBezTo>
                  <a:pt x="3119" y="352"/>
                  <a:pt x="3113" y="357"/>
                  <a:pt x="3106" y="357"/>
                </a:cubicBezTo>
                <a:lnTo>
                  <a:pt x="3081" y="357"/>
                </a:lnTo>
                <a:cubicBezTo>
                  <a:pt x="3074" y="357"/>
                  <a:pt x="3068" y="352"/>
                  <a:pt x="3068" y="344"/>
                </a:cubicBezTo>
                <a:cubicBezTo>
                  <a:pt x="3068" y="337"/>
                  <a:pt x="3074" y="332"/>
                  <a:pt x="3081" y="332"/>
                </a:cubicBezTo>
                <a:close/>
                <a:moveTo>
                  <a:pt x="3157" y="332"/>
                </a:moveTo>
                <a:lnTo>
                  <a:pt x="3183" y="332"/>
                </a:lnTo>
                <a:cubicBezTo>
                  <a:pt x="3190" y="332"/>
                  <a:pt x="3196" y="337"/>
                  <a:pt x="3196" y="344"/>
                </a:cubicBezTo>
                <a:cubicBezTo>
                  <a:pt x="3196" y="352"/>
                  <a:pt x="3190" y="357"/>
                  <a:pt x="3183" y="357"/>
                </a:cubicBezTo>
                <a:lnTo>
                  <a:pt x="3157" y="357"/>
                </a:lnTo>
                <a:cubicBezTo>
                  <a:pt x="3150" y="357"/>
                  <a:pt x="3145" y="352"/>
                  <a:pt x="3145" y="344"/>
                </a:cubicBezTo>
                <a:cubicBezTo>
                  <a:pt x="3145" y="337"/>
                  <a:pt x="3150" y="332"/>
                  <a:pt x="3157" y="332"/>
                </a:cubicBezTo>
                <a:close/>
                <a:moveTo>
                  <a:pt x="3234" y="332"/>
                </a:moveTo>
                <a:lnTo>
                  <a:pt x="3260" y="332"/>
                </a:lnTo>
                <a:cubicBezTo>
                  <a:pt x="3267" y="332"/>
                  <a:pt x="3273" y="337"/>
                  <a:pt x="3273" y="344"/>
                </a:cubicBezTo>
                <a:cubicBezTo>
                  <a:pt x="3273" y="352"/>
                  <a:pt x="3267" y="357"/>
                  <a:pt x="3260" y="357"/>
                </a:cubicBezTo>
                <a:lnTo>
                  <a:pt x="3234" y="357"/>
                </a:lnTo>
                <a:cubicBezTo>
                  <a:pt x="3227" y="357"/>
                  <a:pt x="3221" y="352"/>
                  <a:pt x="3221" y="344"/>
                </a:cubicBezTo>
                <a:cubicBezTo>
                  <a:pt x="3221" y="337"/>
                  <a:pt x="3227" y="332"/>
                  <a:pt x="3234" y="332"/>
                </a:cubicBezTo>
                <a:close/>
                <a:moveTo>
                  <a:pt x="3311" y="332"/>
                </a:moveTo>
                <a:lnTo>
                  <a:pt x="3337" y="332"/>
                </a:lnTo>
                <a:cubicBezTo>
                  <a:pt x="3344" y="332"/>
                  <a:pt x="3349" y="337"/>
                  <a:pt x="3349" y="344"/>
                </a:cubicBezTo>
                <a:cubicBezTo>
                  <a:pt x="3349" y="352"/>
                  <a:pt x="3344" y="357"/>
                  <a:pt x="3337" y="357"/>
                </a:cubicBezTo>
                <a:lnTo>
                  <a:pt x="3311" y="357"/>
                </a:lnTo>
                <a:cubicBezTo>
                  <a:pt x="3304" y="357"/>
                  <a:pt x="3298" y="352"/>
                  <a:pt x="3298" y="344"/>
                </a:cubicBezTo>
                <a:cubicBezTo>
                  <a:pt x="3298" y="337"/>
                  <a:pt x="3304" y="332"/>
                  <a:pt x="3311" y="332"/>
                </a:cubicBezTo>
                <a:close/>
                <a:moveTo>
                  <a:pt x="3388" y="332"/>
                </a:moveTo>
                <a:lnTo>
                  <a:pt x="3413" y="332"/>
                </a:lnTo>
                <a:cubicBezTo>
                  <a:pt x="3421" y="332"/>
                  <a:pt x="3426" y="337"/>
                  <a:pt x="3426" y="344"/>
                </a:cubicBezTo>
                <a:cubicBezTo>
                  <a:pt x="3426" y="352"/>
                  <a:pt x="3421" y="357"/>
                  <a:pt x="3413" y="357"/>
                </a:cubicBezTo>
                <a:lnTo>
                  <a:pt x="3388" y="357"/>
                </a:lnTo>
                <a:cubicBezTo>
                  <a:pt x="3381" y="357"/>
                  <a:pt x="3375" y="352"/>
                  <a:pt x="3375" y="344"/>
                </a:cubicBezTo>
                <a:cubicBezTo>
                  <a:pt x="3375" y="337"/>
                  <a:pt x="3381" y="332"/>
                  <a:pt x="3388" y="332"/>
                </a:cubicBezTo>
                <a:close/>
                <a:moveTo>
                  <a:pt x="3465" y="332"/>
                </a:moveTo>
                <a:lnTo>
                  <a:pt x="3490" y="332"/>
                </a:lnTo>
                <a:cubicBezTo>
                  <a:pt x="3497" y="332"/>
                  <a:pt x="3503" y="337"/>
                  <a:pt x="3503" y="344"/>
                </a:cubicBezTo>
                <a:cubicBezTo>
                  <a:pt x="3503" y="352"/>
                  <a:pt x="3497" y="357"/>
                  <a:pt x="3490" y="357"/>
                </a:cubicBezTo>
                <a:lnTo>
                  <a:pt x="3465" y="357"/>
                </a:lnTo>
                <a:cubicBezTo>
                  <a:pt x="3458" y="357"/>
                  <a:pt x="3452" y="352"/>
                  <a:pt x="3452" y="344"/>
                </a:cubicBezTo>
                <a:cubicBezTo>
                  <a:pt x="3452" y="337"/>
                  <a:pt x="3458" y="332"/>
                  <a:pt x="3465" y="332"/>
                </a:cubicBezTo>
                <a:close/>
                <a:moveTo>
                  <a:pt x="3541" y="332"/>
                </a:moveTo>
                <a:lnTo>
                  <a:pt x="3567" y="332"/>
                </a:lnTo>
                <a:cubicBezTo>
                  <a:pt x="3574" y="332"/>
                  <a:pt x="3580" y="337"/>
                  <a:pt x="3580" y="344"/>
                </a:cubicBezTo>
                <a:cubicBezTo>
                  <a:pt x="3580" y="352"/>
                  <a:pt x="3574" y="357"/>
                  <a:pt x="3567" y="357"/>
                </a:cubicBezTo>
                <a:lnTo>
                  <a:pt x="3541" y="357"/>
                </a:lnTo>
                <a:cubicBezTo>
                  <a:pt x="3534" y="357"/>
                  <a:pt x="3529" y="352"/>
                  <a:pt x="3529" y="344"/>
                </a:cubicBezTo>
                <a:cubicBezTo>
                  <a:pt x="3529" y="337"/>
                  <a:pt x="3534" y="332"/>
                  <a:pt x="3541" y="332"/>
                </a:cubicBezTo>
                <a:close/>
                <a:moveTo>
                  <a:pt x="3618" y="332"/>
                </a:moveTo>
                <a:lnTo>
                  <a:pt x="3644" y="332"/>
                </a:lnTo>
                <a:cubicBezTo>
                  <a:pt x="3651" y="332"/>
                  <a:pt x="3657" y="337"/>
                  <a:pt x="3657" y="344"/>
                </a:cubicBezTo>
                <a:cubicBezTo>
                  <a:pt x="3657" y="352"/>
                  <a:pt x="3651" y="357"/>
                  <a:pt x="3644" y="357"/>
                </a:cubicBezTo>
                <a:lnTo>
                  <a:pt x="3618" y="357"/>
                </a:lnTo>
                <a:cubicBezTo>
                  <a:pt x="3611" y="357"/>
                  <a:pt x="3605" y="352"/>
                  <a:pt x="3605" y="344"/>
                </a:cubicBezTo>
                <a:cubicBezTo>
                  <a:pt x="3605" y="337"/>
                  <a:pt x="3611" y="332"/>
                  <a:pt x="3618" y="332"/>
                </a:cubicBezTo>
                <a:close/>
                <a:moveTo>
                  <a:pt x="3695" y="332"/>
                </a:moveTo>
                <a:lnTo>
                  <a:pt x="3721" y="332"/>
                </a:lnTo>
                <a:cubicBezTo>
                  <a:pt x="3728" y="332"/>
                  <a:pt x="3733" y="337"/>
                  <a:pt x="3733" y="344"/>
                </a:cubicBezTo>
                <a:cubicBezTo>
                  <a:pt x="3733" y="352"/>
                  <a:pt x="3728" y="357"/>
                  <a:pt x="3721" y="357"/>
                </a:cubicBezTo>
                <a:lnTo>
                  <a:pt x="3695" y="357"/>
                </a:lnTo>
                <a:cubicBezTo>
                  <a:pt x="3688" y="357"/>
                  <a:pt x="3682" y="352"/>
                  <a:pt x="3682" y="344"/>
                </a:cubicBezTo>
                <a:cubicBezTo>
                  <a:pt x="3682" y="337"/>
                  <a:pt x="3688" y="332"/>
                  <a:pt x="3695" y="332"/>
                </a:cubicBezTo>
                <a:close/>
                <a:moveTo>
                  <a:pt x="3772" y="332"/>
                </a:moveTo>
                <a:lnTo>
                  <a:pt x="3797" y="332"/>
                </a:lnTo>
                <a:cubicBezTo>
                  <a:pt x="3805" y="332"/>
                  <a:pt x="3810" y="337"/>
                  <a:pt x="3810" y="344"/>
                </a:cubicBezTo>
                <a:cubicBezTo>
                  <a:pt x="3810" y="352"/>
                  <a:pt x="3805" y="357"/>
                  <a:pt x="3797" y="357"/>
                </a:cubicBezTo>
                <a:lnTo>
                  <a:pt x="3772" y="357"/>
                </a:lnTo>
                <a:cubicBezTo>
                  <a:pt x="3765" y="357"/>
                  <a:pt x="3759" y="352"/>
                  <a:pt x="3759" y="344"/>
                </a:cubicBezTo>
                <a:cubicBezTo>
                  <a:pt x="3759" y="337"/>
                  <a:pt x="3765" y="332"/>
                  <a:pt x="3772" y="332"/>
                </a:cubicBezTo>
                <a:close/>
                <a:moveTo>
                  <a:pt x="3849" y="332"/>
                </a:moveTo>
                <a:lnTo>
                  <a:pt x="3874" y="332"/>
                </a:lnTo>
                <a:cubicBezTo>
                  <a:pt x="3881" y="332"/>
                  <a:pt x="3887" y="337"/>
                  <a:pt x="3887" y="344"/>
                </a:cubicBezTo>
                <a:cubicBezTo>
                  <a:pt x="3887" y="352"/>
                  <a:pt x="3881" y="357"/>
                  <a:pt x="3874" y="357"/>
                </a:cubicBezTo>
                <a:lnTo>
                  <a:pt x="3849" y="357"/>
                </a:lnTo>
                <a:cubicBezTo>
                  <a:pt x="3842" y="357"/>
                  <a:pt x="3836" y="352"/>
                  <a:pt x="3836" y="344"/>
                </a:cubicBezTo>
                <a:cubicBezTo>
                  <a:pt x="3836" y="337"/>
                  <a:pt x="3842" y="332"/>
                  <a:pt x="3849" y="332"/>
                </a:cubicBezTo>
                <a:close/>
                <a:moveTo>
                  <a:pt x="3925" y="332"/>
                </a:moveTo>
                <a:lnTo>
                  <a:pt x="3951" y="332"/>
                </a:lnTo>
                <a:cubicBezTo>
                  <a:pt x="3958" y="332"/>
                  <a:pt x="3964" y="337"/>
                  <a:pt x="3964" y="344"/>
                </a:cubicBezTo>
                <a:cubicBezTo>
                  <a:pt x="3964" y="352"/>
                  <a:pt x="3958" y="357"/>
                  <a:pt x="3951" y="357"/>
                </a:cubicBezTo>
                <a:lnTo>
                  <a:pt x="3925" y="357"/>
                </a:lnTo>
                <a:cubicBezTo>
                  <a:pt x="3918" y="357"/>
                  <a:pt x="3913" y="352"/>
                  <a:pt x="3913" y="344"/>
                </a:cubicBezTo>
                <a:cubicBezTo>
                  <a:pt x="3913" y="337"/>
                  <a:pt x="3918" y="332"/>
                  <a:pt x="3925" y="332"/>
                </a:cubicBezTo>
                <a:close/>
                <a:moveTo>
                  <a:pt x="4002" y="332"/>
                </a:moveTo>
                <a:lnTo>
                  <a:pt x="4028" y="332"/>
                </a:lnTo>
                <a:cubicBezTo>
                  <a:pt x="4035" y="332"/>
                  <a:pt x="4041" y="337"/>
                  <a:pt x="4041" y="344"/>
                </a:cubicBezTo>
                <a:cubicBezTo>
                  <a:pt x="4041" y="352"/>
                  <a:pt x="4035" y="357"/>
                  <a:pt x="4028" y="357"/>
                </a:cubicBezTo>
                <a:lnTo>
                  <a:pt x="4002" y="357"/>
                </a:lnTo>
                <a:cubicBezTo>
                  <a:pt x="3995" y="357"/>
                  <a:pt x="3989" y="352"/>
                  <a:pt x="3989" y="344"/>
                </a:cubicBezTo>
                <a:cubicBezTo>
                  <a:pt x="3989" y="337"/>
                  <a:pt x="3995" y="332"/>
                  <a:pt x="4002" y="332"/>
                </a:cubicBezTo>
                <a:close/>
                <a:moveTo>
                  <a:pt x="4079" y="332"/>
                </a:moveTo>
                <a:lnTo>
                  <a:pt x="4105" y="332"/>
                </a:lnTo>
                <a:cubicBezTo>
                  <a:pt x="4112" y="332"/>
                  <a:pt x="4117" y="337"/>
                  <a:pt x="4117" y="344"/>
                </a:cubicBezTo>
                <a:cubicBezTo>
                  <a:pt x="4117" y="352"/>
                  <a:pt x="4112" y="357"/>
                  <a:pt x="4105" y="357"/>
                </a:cubicBezTo>
                <a:lnTo>
                  <a:pt x="4079" y="357"/>
                </a:lnTo>
                <a:cubicBezTo>
                  <a:pt x="4072" y="357"/>
                  <a:pt x="4066" y="352"/>
                  <a:pt x="4066" y="344"/>
                </a:cubicBezTo>
                <a:cubicBezTo>
                  <a:pt x="4066" y="337"/>
                  <a:pt x="4072" y="332"/>
                  <a:pt x="4079" y="332"/>
                </a:cubicBezTo>
                <a:close/>
                <a:moveTo>
                  <a:pt x="4156" y="332"/>
                </a:moveTo>
                <a:lnTo>
                  <a:pt x="4181" y="332"/>
                </a:lnTo>
                <a:cubicBezTo>
                  <a:pt x="4189" y="332"/>
                  <a:pt x="4194" y="337"/>
                  <a:pt x="4194" y="344"/>
                </a:cubicBezTo>
                <a:cubicBezTo>
                  <a:pt x="4194" y="352"/>
                  <a:pt x="4189" y="357"/>
                  <a:pt x="4181" y="357"/>
                </a:cubicBezTo>
                <a:lnTo>
                  <a:pt x="4156" y="357"/>
                </a:lnTo>
                <a:cubicBezTo>
                  <a:pt x="4149" y="357"/>
                  <a:pt x="4143" y="352"/>
                  <a:pt x="4143" y="344"/>
                </a:cubicBezTo>
                <a:cubicBezTo>
                  <a:pt x="4143" y="337"/>
                  <a:pt x="4149" y="332"/>
                  <a:pt x="4156" y="332"/>
                </a:cubicBezTo>
                <a:close/>
                <a:moveTo>
                  <a:pt x="4233" y="332"/>
                </a:moveTo>
                <a:lnTo>
                  <a:pt x="4258" y="332"/>
                </a:lnTo>
                <a:cubicBezTo>
                  <a:pt x="4265" y="332"/>
                  <a:pt x="4271" y="337"/>
                  <a:pt x="4271" y="344"/>
                </a:cubicBezTo>
                <a:cubicBezTo>
                  <a:pt x="4271" y="352"/>
                  <a:pt x="4265" y="357"/>
                  <a:pt x="4258" y="357"/>
                </a:cubicBezTo>
                <a:lnTo>
                  <a:pt x="4233" y="357"/>
                </a:lnTo>
                <a:cubicBezTo>
                  <a:pt x="4226" y="357"/>
                  <a:pt x="4220" y="352"/>
                  <a:pt x="4220" y="344"/>
                </a:cubicBezTo>
                <a:cubicBezTo>
                  <a:pt x="4220" y="337"/>
                  <a:pt x="4226" y="332"/>
                  <a:pt x="4233" y="332"/>
                </a:cubicBezTo>
                <a:close/>
                <a:moveTo>
                  <a:pt x="4309" y="332"/>
                </a:moveTo>
                <a:lnTo>
                  <a:pt x="4335" y="332"/>
                </a:lnTo>
                <a:cubicBezTo>
                  <a:pt x="4342" y="332"/>
                  <a:pt x="4348" y="337"/>
                  <a:pt x="4348" y="344"/>
                </a:cubicBezTo>
                <a:cubicBezTo>
                  <a:pt x="4348" y="352"/>
                  <a:pt x="4342" y="357"/>
                  <a:pt x="4335" y="357"/>
                </a:cubicBezTo>
                <a:lnTo>
                  <a:pt x="4309" y="357"/>
                </a:lnTo>
                <a:cubicBezTo>
                  <a:pt x="4302" y="357"/>
                  <a:pt x="4297" y="352"/>
                  <a:pt x="4297" y="344"/>
                </a:cubicBezTo>
                <a:cubicBezTo>
                  <a:pt x="4297" y="337"/>
                  <a:pt x="4302" y="332"/>
                  <a:pt x="4309" y="332"/>
                </a:cubicBezTo>
                <a:close/>
                <a:moveTo>
                  <a:pt x="4386" y="332"/>
                </a:moveTo>
                <a:lnTo>
                  <a:pt x="4412" y="332"/>
                </a:lnTo>
                <a:cubicBezTo>
                  <a:pt x="4419" y="332"/>
                  <a:pt x="4425" y="337"/>
                  <a:pt x="4425" y="344"/>
                </a:cubicBezTo>
                <a:cubicBezTo>
                  <a:pt x="4425" y="352"/>
                  <a:pt x="4419" y="357"/>
                  <a:pt x="4412" y="357"/>
                </a:cubicBezTo>
                <a:lnTo>
                  <a:pt x="4386" y="357"/>
                </a:lnTo>
                <a:cubicBezTo>
                  <a:pt x="4379" y="357"/>
                  <a:pt x="4373" y="352"/>
                  <a:pt x="4373" y="344"/>
                </a:cubicBezTo>
                <a:cubicBezTo>
                  <a:pt x="4373" y="337"/>
                  <a:pt x="4379" y="332"/>
                  <a:pt x="4386" y="332"/>
                </a:cubicBezTo>
                <a:close/>
                <a:moveTo>
                  <a:pt x="4463" y="332"/>
                </a:moveTo>
                <a:lnTo>
                  <a:pt x="4487" y="332"/>
                </a:lnTo>
                <a:cubicBezTo>
                  <a:pt x="4495" y="332"/>
                  <a:pt x="4500" y="337"/>
                  <a:pt x="4500" y="344"/>
                </a:cubicBezTo>
                <a:lnTo>
                  <a:pt x="4500" y="346"/>
                </a:lnTo>
                <a:cubicBezTo>
                  <a:pt x="4500" y="353"/>
                  <a:pt x="4495" y="358"/>
                  <a:pt x="4487" y="358"/>
                </a:cubicBezTo>
                <a:cubicBezTo>
                  <a:pt x="4480" y="358"/>
                  <a:pt x="4475" y="353"/>
                  <a:pt x="4475" y="346"/>
                </a:cubicBezTo>
                <a:lnTo>
                  <a:pt x="4475" y="344"/>
                </a:lnTo>
                <a:lnTo>
                  <a:pt x="4487" y="357"/>
                </a:lnTo>
                <a:lnTo>
                  <a:pt x="4463" y="357"/>
                </a:lnTo>
                <a:cubicBezTo>
                  <a:pt x="4456" y="357"/>
                  <a:pt x="4450" y="352"/>
                  <a:pt x="4450" y="344"/>
                </a:cubicBezTo>
                <a:cubicBezTo>
                  <a:pt x="4450" y="337"/>
                  <a:pt x="4456" y="332"/>
                  <a:pt x="4463" y="332"/>
                </a:cubicBezTo>
                <a:close/>
                <a:moveTo>
                  <a:pt x="4500" y="397"/>
                </a:moveTo>
                <a:lnTo>
                  <a:pt x="4500" y="422"/>
                </a:lnTo>
                <a:cubicBezTo>
                  <a:pt x="4500" y="430"/>
                  <a:pt x="4495" y="435"/>
                  <a:pt x="4487" y="435"/>
                </a:cubicBezTo>
                <a:cubicBezTo>
                  <a:pt x="4480" y="435"/>
                  <a:pt x="4475" y="430"/>
                  <a:pt x="4475" y="422"/>
                </a:cubicBezTo>
                <a:lnTo>
                  <a:pt x="4475" y="397"/>
                </a:lnTo>
                <a:cubicBezTo>
                  <a:pt x="4475" y="390"/>
                  <a:pt x="4480" y="384"/>
                  <a:pt x="4487" y="384"/>
                </a:cubicBezTo>
                <a:cubicBezTo>
                  <a:pt x="4495" y="384"/>
                  <a:pt x="4500" y="390"/>
                  <a:pt x="4500" y="397"/>
                </a:cubicBezTo>
                <a:close/>
                <a:moveTo>
                  <a:pt x="4500" y="474"/>
                </a:moveTo>
                <a:lnTo>
                  <a:pt x="4500" y="499"/>
                </a:lnTo>
                <a:cubicBezTo>
                  <a:pt x="4500" y="506"/>
                  <a:pt x="4495" y="512"/>
                  <a:pt x="4487" y="512"/>
                </a:cubicBezTo>
                <a:cubicBezTo>
                  <a:pt x="4480" y="512"/>
                  <a:pt x="4475" y="506"/>
                  <a:pt x="4475" y="499"/>
                </a:cubicBezTo>
                <a:lnTo>
                  <a:pt x="4475" y="474"/>
                </a:lnTo>
                <a:cubicBezTo>
                  <a:pt x="4475" y="467"/>
                  <a:pt x="4480" y="461"/>
                  <a:pt x="4487" y="461"/>
                </a:cubicBezTo>
                <a:cubicBezTo>
                  <a:pt x="4495" y="461"/>
                  <a:pt x="4500" y="467"/>
                  <a:pt x="4500" y="474"/>
                </a:cubicBezTo>
                <a:close/>
                <a:moveTo>
                  <a:pt x="4500" y="550"/>
                </a:moveTo>
                <a:lnTo>
                  <a:pt x="4500" y="576"/>
                </a:lnTo>
                <a:cubicBezTo>
                  <a:pt x="4500" y="583"/>
                  <a:pt x="4495" y="589"/>
                  <a:pt x="4487" y="589"/>
                </a:cubicBezTo>
                <a:cubicBezTo>
                  <a:pt x="4480" y="589"/>
                  <a:pt x="4475" y="583"/>
                  <a:pt x="4475" y="576"/>
                </a:cubicBezTo>
                <a:lnTo>
                  <a:pt x="4475" y="550"/>
                </a:lnTo>
                <a:cubicBezTo>
                  <a:pt x="4475" y="543"/>
                  <a:pt x="4480" y="538"/>
                  <a:pt x="4487" y="538"/>
                </a:cubicBezTo>
                <a:cubicBezTo>
                  <a:pt x="4495" y="538"/>
                  <a:pt x="4500" y="543"/>
                  <a:pt x="4500" y="550"/>
                </a:cubicBezTo>
                <a:close/>
              </a:path>
            </a:pathLst>
          </a:custGeom>
          <a:solidFill>
            <a:srgbClr val="666699"/>
          </a:solidFill>
          <a:ln w="7938" cap="flat">
            <a:solidFill>
              <a:srgbClr val="666699"/>
            </a:solidFill>
            <a:prstDash val="solid"/>
            <a:bevel/>
            <a:headEnd/>
            <a:tailEnd/>
          </a:ln>
        </p:spPr>
        <p:txBody>
          <a:bodyPr/>
          <a:lstStyle/>
          <a:p>
            <a:endParaRPr lang="fr-BE"/>
          </a:p>
        </p:txBody>
      </p:sp>
      <p:sp>
        <p:nvSpPr>
          <p:cNvPr id="22296" name="Freeform 992"/>
          <p:cNvSpPr>
            <a:spLocks/>
          </p:cNvSpPr>
          <p:nvPr/>
        </p:nvSpPr>
        <p:spPr bwMode="auto">
          <a:xfrm>
            <a:off x="2555878" y="4020914"/>
            <a:ext cx="85725" cy="127000"/>
          </a:xfrm>
          <a:custGeom>
            <a:avLst/>
            <a:gdLst>
              <a:gd name="T0" fmla="*/ 0 w 54"/>
              <a:gd name="T1" fmla="*/ 2147483646 h 80"/>
              <a:gd name="T2" fmla="*/ 2147483646 w 54"/>
              <a:gd name="T3" fmla="*/ 0 h 80"/>
              <a:gd name="T4" fmla="*/ 2147483646 w 54"/>
              <a:gd name="T5" fmla="*/ 2147483646 h 80"/>
              <a:gd name="T6" fmla="*/ 0 w 54"/>
              <a:gd name="T7" fmla="*/ 2147483646 h 8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4" h="80">
                <a:moveTo>
                  <a:pt x="0" y="80"/>
                </a:moveTo>
                <a:lnTo>
                  <a:pt x="27" y="0"/>
                </a:lnTo>
                <a:lnTo>
                  <a:pt x="54" y="80"/>
                </a:lnTo>
                <a:lnTo>
                  <a:pt x="0" y="8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297" name="Freeform 993"/>
          <p:cNvSpPr>
            <a:spLocks/>
          </p:cNvSpPr>
          <p:nvPr/>
        </p:nvSpPr>
        <p:spPr bwMode="auto">
          <a:xfrm>
            <a:off x="4941891" y="4436839"/>
            <a:ext cx="85725" cy="127000"/>
          </a:xfrm>
          <a:custGeom>
            <a:avLst/>
            <a:gdLst>
              <a:gd name="T0" fmla="*/ 2147483646 w 54"/>
              <a:gd name="T1" fmla="*/ 0 h 80"/>
              <a:gd name="T2" fmla="*/ 2147483646 w 54"/>
              <a:gd name="T3" fmla="*/ 2147483646 h 80"/>
              <a:gd name="T4" fmla="*/ 0 w 54"/>
              <a:gd name="T5" fmla="*/ 0 h 80"/>
              <a:gd name="T6" fmla="*/ 2147483646 w 54"/>
              <a:gd name="T7" fmla="*/ 0 h 8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4" h="80">
                <a:moveTo>
                  <a:pt x="54" y="0"/>
                </a:moveTo>
                <a:lnTo>
                  <a:pt x="27" y="80"/>
                </a:lnTo>
                <a:lnTo>
                  <a:pt x="0" y="0"/>
                </a:lnTo>
                <a:lnTo>
                  <a:pt x="54"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298" name="Freeform 994"/>
          <p:cNvSpPr>
            <a:spLocks noEditPoints="1"/>
          </p:cNvSpPr>
          <p:nvPr/>
        </p:nvSpPr>
        <p:spPr bwMode="auto">
          <a:xfrm>
            <a:off x="3163888" y="4097117"/>
            <a:ext cx="2392362" cy="390525"/>
          </a:xfrm>
          <a:custGeom>
            <a:avLst/>
            <a:gdLst>
              <a:gd name="T0" fmla="*/ 0 w 4488"/>
              <a:gd name="T1" fmla="*/ 2147483646 h 730"/>
              <a:gd name="T2" fmla="*/ 0 w 4488"/>
              <a:gd name="T3" fmla="*/ 2147483646 h 730"/>
              <a:gd name="T4" fmla="*/ 1969161265 w 4488"/>
              <a:gd name="T5" fmla="*/ 2147483646 h 730"/>
              <a:gd name="T6" fmla="*/ 2147483646 w 4488"/>
              <a:gd name="T7" fmla="*/ 2147483646 h 730"/>
              <a:gd name="T8" fmla="*/ 2147483646 w 4488"/>
              <a:gd name="T9" fmla="*/ 2147483646 h 730"/>
              <a:gd name="T10" fmla="*/ 1969161265 w 4488"/>
              <a:gd name="T11" fmla="*/ 2147483646 h 730"/>
              <a:gd name="T12" fmla="*/ 2147483646 w 4488"/>
              <a:gd name="T13" fmla="*/ 2147483646 h 730"/>
              <a:gd name="T14" fmla="*/ 2147483646 w 4488"/>
              <a:gd name="T15" fmla="*/ 2147483646 h 730"/>
              <a:gd name="T16" fmla="*/ 2147483646 w 4488"/>
              <a:gd name="T17" fmla="*/ 2147483646 h 730"/>
              <a:gd name="T18" fmla="*/ 2147483646 w 4488"/>
              <a:gd name="T19" fmla="*/ 2147483646 h 730"/>
              <a:gd name="T20" fmla="*/ 2147483646 w 4488"/>
              <a:gd name="T21" fmla="*/ 2147483646 h 730"/>
              <a:gd name="T22" fmla="*/ 2147483646 w 4488"/>
              <a:gd name="T23" fmla="*/ 2147483646 h 730"/>
              <a:gd name="T24" fmla="*/ 2147483646 w 4488"/>
              <a:gd name="T25" fmla="*/ 2147483646 h 730"/>
              <a:gd name="T26" fmla="*/ 2147483646 w 4488"/>
              <a:gd name="T27" fmla="*/ 2147483646 h 730"/>
              <a:gd name="T28" fmla="*/ 2147483646 w 4488"/>
              <a:gd name="T29" fmla="*/ 2147483646 h 730"/>
              <a:gd name="T30" fmla="*/ 2147483646 w 4488"/>
              <a:gd name="T31" fmla="*/ 2147483646 h 730"/>
              <a:gd name="T32" fmla="*/ 2147483646 w 4488"/>
              <a:gd name="T33" fmla="*/ 2147483646 h 730"/>
              <a:gd name="T34" fmla="*/ 2147483646 w 4488"/>
              <a:gd name="T35" fmla="*/ 2147483646 h 730"/>
              <a:gd name="T36" fmla="*/ 2147483646 w 4488"/>
              <a:gd name="T37" fmla="*/ 2147483646 h 730"/>
              <a:gd name="T38" fmla="*/ 2147483646 w 4488"/>
              <a:gd name="T39" fmla="*/ 2147483646 h 730"/>
              <a:gd name="T40" fmla="*/ 2147483646 w 4488"/>
              <a:gd name="T41" fmla="*/ 2147483646 h 730"/>
              <a:gd name="T42" fmla="*/ 2147483646 w 4488"/>
              <a:gd name="T43" fmla="*/ 2147483646 h 730"/>
              <a:gd name="T44" fmla="*/ 2147483646 w 4488"/>
              <a:gd name="T45" fmla="*/ 2147483646 h 730"/>
              <a:gd name="T46" fmla="*/ 2147483646 w 4488"/>
              <a:gd name="T47" fmla="*/ 2147483646 h 730"/>
              <a:gd name="T48" fmla="*/ 2147483646 w 4488"/>
              <a:gd name="T49" fmla="*/ 2147483646 h 730"/>
              <a:gd name="T50" fmla="*/ 2147483646 w 4488"/>
              <a:gd name="T51" fmla="*/ 2147483646 h 730"/>
              <a:gd name="T52" fmla="*/ 2147483646 w 4488"/>
              <a:gd name="T53" fmla="*/ 2147483646 h 730"/>
              <a:gd name="T54" fmla="*/ 2147483646 w 4488"/>
              <a:gd name="T55" fmla="*/ 2147483646 h 730"/>
              <a:gd name="T56" fmla="*/ 2147483646 w 4488"/>
              <a:gd name="T57" fmla="*/ 2147483646 h 730"/>
              <a:gd name="T58" fmla="*/ 2147483646 w 4488"/>
              <a:gd name="T59" fmla="*/ 2147483646 h 730"/>
              <a:gd name="T60" fmla="*/ 2147483646 w 4488"/>
              <a:gd name="T61" fmla="*/ 2147483646 h 730"/>
              <a:gd name="T62" fmla="*/ 2147483646 w 4488"/>
              <a:gd name="T63" fmla="*/ 2147483646 h 730"/>
              <a:gd name="T64" fmla="*/ 2147483646 w 4488"/>
              <a:gd name="T65" fmla="*/ 2147483646 h 730"/>
              <a:gd name="T66" fmla="*/ 2147483646 w 4488"/>
              <a:gd name="T67" fmla="*/ 2147483646 h 730"/>
              <a:gd name="T68" fmla="*/ 2147483646 w 4488"/>
              <a:gd name="T69" fmla="*/ 2147483646 h 730"/>
              <a:gd name="T70" fmla="*/ 2147483646 w 4488"/>
              <a:gd name="T71" fmla="*/ 2147483646 h 730"/>
              <a:gd name="T72" fmla="*/ 2147483646 w 4488"/>
              <a:gd name="T73" fmla="*/ 2147483646 h 730"/>
              <a:gd name="T74" fmla="*/ 2147483646 w 4488"/>
              <a:gd name="T75" fmla="*/ 2147483646 h 730"/>
              <a:gd name="T76" fmla="*/ 2147483646 w 4488"/>
              <a:gd name="T77" fmla="*/ 2147483646 h 730"/>
              <a:gd name="T78" fmla="*/ 2147483646 w 4488"/>
              <a:gd name="T79" fmla="*/ 2147483646 h 730"/>
              <a:gd name="T80" fmla="*/ 2147483646 w 4488"/>
              <a:gd name="T81" fmla="*/ 2147483646 h 730"/>
              <a:gd name="T82" fmla="*/ 2147483646 w 4488"/>
              <a:gd name="T83" fmla="*/ 2147483646 h 730"/>
              <a:gd name="T84" fmla="*/ 2147483646 w 4488"/>
              <a:gd name="T85" fmla="*/ 2147483646 h 730"/>
              <a:gd name="T86" fmla="*/ 2147483646 w 4488"/>
              <a:gd name="T87" fmla="*/ 2147483646 h 730"/>
              <a:gd name="T88" fmla="*/ 2147483646 w 4488"/>
              <a:gd name="T89" fmla="*/ 2147483646 h 730"/>
              <a:gd name="T90" fmla="*/ 2147483646 w 4488"/>
              <a:gd name="T91" fmla="*/ 2147483646 h 730"/>
              <a:gd name="T92" fmla="*/ 2147483646 w 4488"/>
              <a:gd name="T93" fmla="*/ 2147483646 h 730"/>
              <a:gd name="T94" fmla="*/ 2147483646 w 4488"/>
              <a:gd name="T95" fmla="*/ 2147483646 h 730"/>
              <a:gd name="T96" fmla="*/ 2147483646 w 4488"/>
              <a:gd name="T97" fmla="*/ 2147483646 h 730"/>
              <a:gd name="T98" fmla="*/ 2147483646 w 4488"/>
              <a:gd name="T99" fmla="*/ 2147483646 h 730"/>
              <a:gd name="T100" fmla="*/ 2147483646 w 4488"/>
              <a:gd name="T101" fmla="*/ 2147483646 h 730"/>
              <a:gd name="T102" fmla="*/ 2147483646 w 4488"/>
              <a:gd name="T103" fmla="*/ 2147483646 h 730"/>
              <a:gd name="T104" fmla="*/ 2147483646 w 4488"/>
              <a:gd name="T105" fmla="*/ 2147483646 h 730"/>
              <a:gd name="T106" fmla="*/ 2147483646 w 4488"/>
              <a:gd name="T107" fmla="*/ 2147483646 h 730"/>
              <a:gd name="T108" fmla="*/ 2147483646 w 4488"/>
              <a:gd name="T109" fmla="*/ 2147483646 h 730"/>
              <a:gd name="T110" fmla="*/ 2147483646 w 4488"/>
              <a:gd name="T111" fmla="*/ 2147483646 h 730"/>
              <a:gd name="T112" fmla="*/ 2147483646 w 4488"/>
              <a:gd name="T113" fmla="*/ 2147483646 h 730"/>
              <a:gd name="T114" fmla="*/ 2147483646 w 4488"/>
              <a:gd name="T115" fmla="*/ 2147483646 h 730"/>
              <a:gd name="T116" fmla="*/ 2147483646 w 4488"/>
              <a:gd name="T117" fmla="*/ 0 h 73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88" h="730">
                <a:moveTo>
                  <a:pt x="0" y="717"/>
                </a:moveTo>
                <a:lnTo>
                  <a:pt x="0" y="691"/>
                </a:lnTo>
                <a:cubicBezTo>
                  <a:pt x="0" y="684"/>
                  <a:pt x="6" y="679"/>
                  <a:pt x="13" y="679"/>
                </a:cubicBezTo>
                <a:cubicBezTo>
                  <a:pt x="20" y="679"/>
                  <a:pt x="26" y="684"/>
                  <a:pt x="26" y="691"/>
                </a:cubicBezTo>
                <a:lnTo>
                  <a:pt x="26" y="717"/>
                </a:lnTo>
                <a:cubicBezTo>
                  <a:pt x="26" y="724"/>
                  <a:pt x="20" y="730"/>
                  <a:pt x="13" y="730"/>
                </a:cubicBezTo>
                <a:cubicBezTo>
                  <a:pt x="6" y="730"/>
                  <a:pt x="0" y="724"/>
                  <a:pt x="0" y="717"/>
                </a:cubicBezTo>
                <a:close/>
                <a:moveTo>
                  <a:pt x="0" y="640"/>
                </a:moveTo>
                <a:lnTo>
                  <a:pt x="0" y="615"/>
                </a:lnTo>
                <a:cubicBezTo>
                  <a:pt x="0" y="607"/>
                  <a:pt x="6" y="602"/>
                  <a:pt x="13" y="602"/>
                </a:cubicBezTo>
                <a:cubicBezTo>
                  <a:pt x="20" y="602"/>
                  <a:pt x="26" y="607"/>
                  <a:pt x="26" y="615"/>
                </a:cubicBezTo>
                <a:lnTo>
                  <a:pt x="26" y="640"/>
                </a:lnTo>
                <a:cubicBezTo>
                  <a:pt x="26" y="647"/>
                  <a:pt x="20" y="653"/>
                  <a:pt x="13" y="653"/>
                </a:cubicBezTo>
                <a:cubicBezTo>
                  <a:pt x="6" y="653"/>
                  <a:pt x="0" y="647"/>
                  <a:pt x="0" y="640"/>
                </a:cubicBezTo>
                <a:close/>
                <a:moveTo>
                  <a:pt x="0" y="563"/>
                </a:moveTo>
                <a:lnTo>
                  <a:pt x="0" y="538"/>
                </a:lnTo>
                <a:cubicBezTo>
                  <a:pt x="0" y="531"/>
                  <a:pt x="6" y="525"/>
                  <a:pt x="13" y="525"/>
                </a:cubicBezTo>
                <a:cubicBezTo>
                  <a:pt x="20" y="525"/>
                  <a:pt x="26" y="531"/>
                  <a:pt x="26" y="538"/>
                </a:cubicBezTo>
                <a:lnTo>
                  <a:pt x="26" y="563"/>
                </a:lnTo>
                <a:cubicBezTo>
                  <a:pt x="26" y="570"/>
                  <a:pt x="20" y="576"/>
                  <a:pt x="13" y="576"/>
                </a:cubicBezTo>
                <a:cubicBezTo>
                  <a:pt x="6" y="576"/>
                  <a:pt x="0" y="570"/>
                  <a:pt x="0" y="563"/>
                </a:cubicBezTo>
                <a:close/>
                <a:moveTo>
                  <a:pt x="0" y="487"/>
                </a:moveTo>
                <a:lnTo>
                  <a:pt x="0" y="461"/>
                </a:lnTo>
                <a:cubicBezTo>
                  <a:pt x="0" y="454"/>
                  <a:pt x="6" y="448"/>
                  <a:pt x="13" y="448"/>
                </a:cubicBezTo>
                <a:cubicBezTo>
                  <a:pt x="20" y="448"/>
                  <a:pt x="26" y="454"/>
                  <a:pt x="26" y="461"/>
                </a:cubicBezTo>
                <a:lnTo>
                  <a:pt x="26" y="487"/>
                </a:lnTo>
                <a:cubicBezTo>
                  <a:pt x="26" y="494"/>
                  <a:pt x="20" y="499"/>
                  <a:pt x="13" y="499"/>
                </a:cubicBezTo>
                <a:cubicBezTo>
                  <a:pt x="6" y="499"/>
                  <a:pt x="0" y="494"/>
                  <a:pt x="0" y="487"/>
                </a:cubicBezTo>
                <a:close/>
                <a:moveTo>
                  <a:pt x="0" y="410"/>
                </a:moveTo>
                <a:lnTo>
                  <a:pt x="0" y="384"/>
                </a:lnTo>
                <a:cubicBezTo>
                  <a:pt x="0" y="377"/>
                  <a:pt x="6" y="371"/>
                  <a:pt x="13" y="371"/>
                </a:cubicBezTo>
                <a:cubicBezTo>
                  <a:pt x="20" y="371"/>
                  <a:pt x="26" y="377"/>
                  <a:pt x="26" y="384"/>
                </a:cubicBezTo>
                <a:lnTo>
                  <a:pt x="26" y="410"/>
                </a:lnTo>
                <a:cubicBezTo>
                  <a:pt x="26" y="417"/>
                  <a:pt x="20" y="423"/>
                  <a:pt x="13" y="423"/>
                </a:cubicBezTo>
                <a:cubicBezTo>
                  <a:pt x="6" y="423"/>
                  <a:pt x="0" y="417"/>
                  <a:pt x="0" y="410"/>
                </a:cubicBezTo>
                <a:close/>
                <a:moveTo>
                  <a:pt x="0" y="333"/>
                </a:moveTo>
                <a:lnTo>
                  <a:pt x="0" y="307"/>
                </a:lnTo>
                <a:cubicBezTo>
                  <a:pt x="0" y="300"/>
                  <a:pt x="6" y="295"/>
                  <a:pt x="13" y="295"/>
                </a:cubicBezTo>
                <a:cubicBezTo>
                  <a:pt x="20" y="295"/>
                  <a:pt x="26" y="300"/>
                  <a:pt x="26" y="307"/>
                </a:cubicBezTo>
                <a:lnTo>
                  <a:pt x="26" y="333"/>
                </a:lnTo>
                <a:cubicBezTo>
                  <a:pt x="26" y="340"/>
                  <a:pt x="20" y="346"/>
                  <a:pt x="13" y="346"/>
                </a:cubicBezTo>
                <a:cubicBezTo>
                  <a:pt x="6" y="346"/>
                  <a:pt x="0" y="340"/>
                  <a:pt x="0" y="333"/>
                </a:cubicBezTo>
                <a:close/>
                <a:moveTo>
                  <a:pt x="0" y="256"/>
                </a:moveTo>
                <a:lnTo>
                  <a:pt x="0" y="231"/>
                </a:lnTo>
                <a:cubicBezTo>
                  <a:pt x="0" y="223"/>
                  <a:pt x="6" y="218"/>
                  <a:pt x="13" y="218"/>
                </a:cubicBezTo>
                <a:cubicBezTo>
                  <a:pt x="20" y="218"/>
                  <a:pt x="26" y="223"/>
                  <a:pt x="26" y="231"/>
                </a:cubicBezTo>
                <a:lnTo>
                  <a:pt x="26" y="256"/>
                </a:lnTo>
                <a:cubicBezTo>
                  <a:pt x="26" y="263"/>
                  <a:pt x="20" y="269"/>
                  <a:pt x="13" y="269"/>
                </a:cubicBezTo>
                <a:cubicBezTo>
                  <a:pt x="6" y="269"/>
                  <a:pt x="0" y="263"/>
                  <a:pt x="0" y="256"/>
                </a:cubicBezTo>
                <a:close/>
                <a:moveTo>
                  <a:pt x="53" y="206"/>
                </a:moveTo>
                <a:lnTo>
                  <a:pt x="79" y="206"/>
                </a:lnTo>
                <a:cubicBezTo>
                  <a:pt x="86" y="206"/>
                  <a:pt x="92" y="212"/>
                  <a:pt x="92" y="219"/>
                </a:cubicBezTo>
                <a:cubicBezTo>
                  <a:pt x="92" y="226"/>
                  <a:pt x="86" y="232"/>
                  <a:pt x="79" y="232"/>
                </a:cubicBezTo>
                <a:lnTo>
                  <a:pt x="53" y="232"/>
                </a:lnTo>
                <a:cubicBezTo>
                  <a:pt x="46" y="232"/>
                  <a:pt x="40" y="226"/>
                  <a:pt x="40" y="219"/>
                </a:cubicBezTo>
                <a:cubicBezTo>
                  <a:pt x="40" y="212"/>
                  <a:pt x="46" y="206"/>
                  <a:pt x="53" y="206"/>
                </a:cubicBezTo>
                <a:close/>
                <a:moveTo>
                  <a:pt x="130" y="206"/>
                </a:moveTo>
                <a:lnTo>
                  <a:pt x="156" y="206"/>
                </a:lnTo>
                <a:cubicBezTo>
                  <a:pt x="163" y="206"/>
                  <a:pt x="168" y="212"/>
                  <a:pt x="168" y="219"/>
                </a:cubicBezTo>
                <a:cubicBezTo>
                  <a:pt x="168" y="226"/>
                  <a:pt x="163" y="232"/>
                  <a:pt x="156" y="232"/>
                </a:cubicBezTo>
                <a:lnTo>
                  <a:pt x="130" y="232"/>
                </a:lnTo>
                <a:cubicBezTo>
                  <a:pt x="123" y="232"/>
                  <a:pt x="117" y="226"/>
                  <a:pt x="117" y="219"/>
                </a:cubicBezTo>
                <a:cubicBezTo>
                  <a:pt x="117" y="212"/>
                  <a:pt x="123" y="206"/>
                  <a:pt x="130" y="206"/>
                </a:cubicBezTo>
                <a:close/>
                <a:moveTo>
                  <a:pt x="207" y="206"/>
                </a:moveTo>
                <a:lnTo>
                  <a:pt x="232" y="206"/>
                </a:lnTo>
                <a:cubicBezTo>
                  <a:pt x="239" y="206"/>
                  <a:pt x="245" y="212"/>
                  <a:pt x="245" y="219"/>
                </a:cubicBezTo>
                <a:cubicBezTo>
                  <a:pt x="245" y="226"/>
                  <a:pt x="239" y="232"/>
                  <a:pt x="232" y="232"/>
                </a:cubicBezTo>
                <a:lnTo>
                  <a:pt x="207" y="232"/>
                </a:lnTo>
                <a:cubicBezTo>
                  <a:pt x="200" y="232"/>
                  <a:pt x="194" y="226"/>
                  <a:pt x="194" y="219"/>
                </a:cubicBezTo>
                <a:cubicBezTo>
                  <a:pt x="194" y="212"/>
                  <a:pt x="200" y="206"/>
                  <a:pt x="207" y="206"/>
                </a:cubicBezTo>
                <a:close/>
                <a:moveTo>
                  <a:pt x="284" y="206"/>
                </a:moveTo>
                <a:lnTo>
                  <a:pt x="309" y="206"/>
                </a:lnTo>
                <a:cubicBezTo>
                  <a:pt x="316" y="206"/>
                  <a:pt x="322" y="212"/>
                  <a:pt x="322" y="219"/>
                </a:cubicBezTo>
                <a:cubicBezTo>
                  <a:pt x="322" y="226"/>
                  <a:pt x="316" y="232"/>
                  <a:pt x="309" y="232"/>
                </a:cubicBezTo>
                <a:lnTo>
                  <a:pt x="284" y="232"/>
                </a:lnTo>
                <a:cubicBezTo>
                  <a:pt x="276" y="232"/>
                  <a:pt x="271" y="226"/>
                  <a:pt x="271" y="219"/>
                </a:cubicBezTo>
                <a:cubicBezTo>
                  <a:pt x="271" y="212"/>
                  <a:pt x="276" y="206"/>
                  <a:pt x="284" y="206"/>
                </a:cubicBezTo>
                <a:close/>
                <a:moveTo>
                  <a:pt x="360" y="206"/>
                </a:moveTo>
                <a:lnTo>
                  <a:pt x="386" y="206"/>
                </a:lnTo>
                <a:cubicBezTo>
                  <a:pt x="393" y="206"/>
                  <a:pt x="399" y="212"/>
                  <a:pt x="399" y="219"/>
                </a:cubicBezTo>
                <a:cubicBezTo>
                  <a:pt x="399" y="226"/>
                  <a:pt x="393" y="232"/>
                  <a:pt x="386" y="232"/>
                </a:cubicBezTo>
                <a:lnTo>
                  <a:pt x="360" y="232"/>
                </a:lnTo>
                <a:cubicBezTo>
                  <a:pt x="353" y="232"/>
                  <a:pt x="348" y="226"/>
                  <a:pt x="348" y="219"/>
                </a:cubicBezTo>
                <a:cubicBezTo>
                  <a:pt x="348" y="212"/>
                  <a:pt x="353" y="206"/>
                  <a:pt x="360" y="206"/>
                </a:cubicBezTo>
                <a:close/>
                <a:moveTo>
                  <a:pt x="437" y="206"/>
                </a:moveTo>
                <a:lnTo>
                  <a:pt x="463" y="206"/>
                </a:lnTo>
                <a:cubicBezTo>
                  <a:pt x="470" y="206"/>
                  <a:pt x="476" y="212"/>
                  <a:pt x="476" y="219"/>
                </a:cubicBezTo>
                <a:cubicBezTo>
                  <a:pt x="476" y="226"/>
                  <a:pt x="470" y="232"/>
                  <a:pt x="463" y="232"/>
                </a:cubicBezTo>
                <a:lnTo>
                  <a:pt x="437" y="232"/>
                </a:lnTo>
                <a:cubicBezTo>
                  <a:pt x="430" y="232"/>
                  <a:pt x="424" y="226"/>
                  <a:pt x="424" y="219"/>
                </a:cubicBezTo>
                <a:cubicBezTo>
                  <a:pt x="424" y="212"/>
                  <a:pt x="430" y="206"/>
                  <a:pt x="437" y="206"/>
                </a:cubicBezTo>
                <a:close/>
                <a:moveTo>
                  <a:pt x="514" y="206"/>
                </a:moveTo>
                <a:lnTo>
                  <a:pt x="540" y="206"/>
                </a:lnTo>
                <a:cubicBezTo>
                  <a:pt x="547" y="206"/>
                  <a:pt x="552" y="212"/>
                  <a:pt x="552" y="219"/>
                </a:cubicBezTo>
                <a:cubicBezTo>
                  <a:pt x="552" y="226"/>
                  <a:pt x="547" y="232"/>
                  <a:pt x="540" y="232"/>
                </a:cubicBezTo>
                <a:lnTo>
                  <a:pt x="514" y="232"/>
                </a:lnTo>
                <a:cubicBezTo>
                  <a:pt x="507" y="232"/>
                  <a:pt x="501" y="226"/>
                  <a:pt x="501" y="219"/>
                </a:cubicBezTo>
                <a:cubicBezTo>
                  <a:pt x="501" y="212"/>
                  <a:pt x="507" y="206"/>
                  <a:pt x="514" y="206"/>
                </a:cubicBezTo>
                <a:close/>
                <a:moveTo>
                  <a:pt x="591" y="206"/>
                </a:moveTo>
                <a:lnTo>
                  <a:pt x="616" y="206"/>
                </a:lnTo>
                <a:cubicBezTo>
                  <a:pt x="623" y="206"/>
                  <a:pt x="629" y="212"/>
                  <a:pt x="629" y="219"/>
                </a:cubicBezTo>
                <a:cubicBezTo>
                  <a:pt x="629" y="226"/>
                  <a:pt x="623" y="232"/>
                  <a:pt x="616" y="232"/>
                </a:cubicBezTo>
                <a:lnTo>
                  <a:pt x="591" y="232"/>
                </a:lnTo>
                <a:cubicBezTo>
                  <a:pt x="584" y="232"/>
                  <a:pt x="578" y="226"/>
                  <a:pt x="578" y="219"/>
                </a:cubicBezTo>
                <a:cubicBezTo>
                  <a:pt x="578" y="212"/>
                  <a:pt x="584" y="206"/>
                  <a:pt x="591" y="206"/>
                </a:cubicBezTo>
                <a:close/>
                <a:moveTo>
                  <a:pt x="668" y="206"/>
                </a:moveTo>
                <a:lnTo>
                  <a:pt x="693" y="206"/>
                </a:lnTo>
                <a:cubicBezTo>
                  <a:pt x="700" y="206"/>
                  <a:pt x="706" y="212"/>
                  <a:pt x="706" y="219"/>
                </a:cubicBezTo>
                <a:cubicBezTo>
                  <a:pt x="706" y="226"/>
                  <a:pt x="700" y="232"/>
                  <a:pt x="693" y="232"/>
                </a:cubicBezTo>
                <a:lnTo>
                  <a:pt x="668" y="232"/>
                </a:lnTo>
                <a:cubicBezTo>
                  <a:pt x="660" y="232"/>
                  <a:pt x="655" y="226"/>
                  <a:pt x="655" y="219"/>
                </a:cubicBezTo>
                <a:cubicBezTo>
                  <a:pt x="655" y="212"/>
                  <a:pt x="660" y="206"/>
                  <a:pt x="668" y="206"/>
                </a:cubicBezTo>
                <a:close/>
                <a:moveTo>
                  <a:pt x="744" y="206"/>
                </a:moveTo>
                <a:lnTo>
                  <a:pt x="770" y="206"/>
                </a:lnTo>
                <a:cubicBezTo>
                  <a:pt x="777" y="206"/>
                  <a:pt x="783" y="212"/>
                  <a:pt x="783" y="219"/>
                </a:cubicBezTo>
                <a:cubicBezTo>
                  <a:pt x="783" y="226"/>
                  <a:pt x="777" y="232"/>
                  <a:pt x="770" y="232"/>
                </a:cubicBezTo>
                <a:lnTo>
                  <a:pt x="744" y="232"/>
                </a:lnTo>
                <a:cubicBezTo>
                  <a:pt x="737" y="232"/>
                  <a:pt x="732" y="226"/>
                  <a:pt x="732" y="219"/>
                </a:cubicBezTo>
                <a:cubicBezTo>
                  <a:pt x="732" y="212"/>
                  <a:pt x="737" y="206"/>
                  <a:pt x="744" y="206"/>
                </a:cubicBezTo>
                <a:close/>
                <a:moveTo>
                  <a:pt x="821" y="206"/>
                </a:moveTo>
                <a:lnTo>
                  <a:pt x="847" y="206"/>
                </a:lnTo>
                <a:cubicBezTo>
                  <a:pt x="854" y="206"/>
                  <a:pt x="860" y="212"/>
                  <a:pt x="860" y="219"/>
                </a:cubicBezTo>
                <a:cubicBezTo>
                  <a:pt x="860" y="226"/>
                  <a:pt x="854" y="232"/>
                  <a:pt x="847" y="232"/>
                </a:cubicBezTo>
                <a:lnTo>
                  <a:pt x="821" y="232"/>
                </a:lnTo>
                <a:cubicBezTo>
                  <a:pt x="814" y="232"/>
                  <a:pt x="808" y="226"/>
                  <a:pt x="808" y="219"/>
                </a:cubicBezTo>
                <a:cubicBezTo>
                  <a:pt x="808" y="212"/>
                  <a:pt x="814" y="206"/>
                  <a:pt x="821" y="206"/>
                </a:cubicBezTo>
                <a:close/>
                <a:moveTo>
                  <a:pt x="898" y="206"/>
                </a:moveTo>
                <a:lnTo>
                  <a:pt x="924" y="206"/>
                </a:lnTo>
                <a:cubicBezTo>
                  <a:pt x="931" y="206"/>
                  <a:pt x="936" y="212"/>
                  <a:pt x="936" y="219"/>
                </a:cubicBezTo>
                <a:cubicBezTo>
                  <a:pt x="936" y="226"/>
                  <a:pt x="931" y="232"/>
                  <a:pt x="924" y="232"/>
                </a:cubicBezTo>
                <a:lnTo>
                  <a:pt x="898" y="232"/>
                </a:lnTo>
                <a:cubicBezTo>
                  <a:pt x="891" y="232"/>
                  <a:pt x="885" y="226"/>
                  <a:pt x="885" y="219"/>
                </a:cubicBezTo>
                <a:cubicBezTo>
                  <a:pt x="885" y="212"/>
                  <a:pt x="891" y="206"/>
                  <a:pt x="898" y="206"/>
                </a:cubicBezTo>
                <a:close/>
                <a:moveTo>
                  <a:pt x="975" y="206"/>
                </a:moveTo>
                <a:lnTo>
                  <a:pt x="1000" y="206"/>
                </a:lnTo>
                <a:cubicBezTo>
                  <a:pt x="1007" y="206"/>
                  <a:pt x="1013" y="212"/>
                  <a:pt x="1013" y="219"/>
                </a:cubicBezTo>
                <a:cubicBezTo>
                  <a:pt x="1013" y="226"/>
                  <a:pt x="1007" y="232"/>
                  <a:pt x="1000" y="232"/>
                </a:cubicBezTo>
                <a:lnTo>
                  <a:pt x="975" y="232"/>
                </a:lnTo>
                <a:cubicBezTo>
                  <a:pt x="968" y="232"/>
                  <a:pt x="962" y="226"/>
                  <a:pt x="962" y="219"/>
                </a:cubicBezTo>
                <a:cubicBezTo>
                  <a:pt x="962" y="212"/>
                  <a:pt x="968" y="206"/>
                  <a:pt x="975" y="206"/>
                </a:cubicBezTo>
                <a:close/>
                <a:moveTo>
                  <a:pt x="1052" y="206"/>
                </a:moveTo>
                <a:lnTo>
                  <a:pt x="1077" y="206"/>
                </a:lnTo>
                <a:cubicBezTo>
                  <a:pt x="1084" y="206"/>
                  <a:pt x="1090" y="212"/>
                  <a:pt x="1090" y="219"/>
                </a:cubicBezTo>
                <a:cubicBezTo>
                  <a:pt x="1090" y="226"/>
                  <a:pt x="1084" y="232"/>
                  <a:pt x="1077" y="232"/>
                </a:cubicBezTo>
                <a:lnTo>
                  <a:pt x="1052" y="232"/>
                </a:lnTo>
                <a:cubicBezTo>
                  <a:pt x="1044" y="232"/>
                  <a:pt x="1039" y="226"/>
                  <a:pt x="1039" y="219"/>
                </a:cubicBezTo>
                <a:cubicBezTo>
                  <a:pt x="1039" y="212"/>
                  <a:pt x="1044" y="206"/>
                  <a:pt x="1052" y="206"/>
                </a:cubicBezTo>
                <a:close/>
                <a:moveTo>
                  <a:pt x="1128" y="206"/>
                </a:moveTo>
                <a:lnTo>
                  <a:pt x="1154" y="206"/>
                </a:lnTo>
                <a:cubicBezTo>
                  <a:pt x="1161" y="206"/>
                  <a:pt x="1167" y="212"/>
                  <a:pt x="1167" y="219"/>
                </a:cubicBezTo>
                <a:cubicBezTo>
                  <a:pt x="1167" y="226"/>
                  <a:pt x="1161" y="232"/>
                  <a:pt x="1154" y="232"/>
                </a:cubicBezTo>
                <a:lnTo>
                  <a:pt x="1128" y="232"/>
                </a:lnTo>
                <a:cubicBezTo>
                  <a:pt x="1121" y="232"/>
                  <a:pt x="1116" y="226"/>
                  <a:pt x="1116" y="219"/>
                </a:cubicBezTo>
                <a:cubicBezTo>
                  <a:pt x="1116" y="212"/>
                  <a:pt x="1121" y="206"/>
                  <a:pt x="1128" y="206"/>
                </a:cubicBezTo>
                <a:close/>
                <a:moveTo>
                  <a:pt x="1205" y="206"/>
                </a:moveTo>
                <a:lnTo>
                  <a:pt x="1231" y="206"/>
                </a:lnTo>
                <a:cubicBezTo>
                  <a:pt x="1238" y="206"/>
                  <a:pt x="1244" y="212"/>
                  <a:pt x="1244" y="219"/>
                </a:cubicBezTo>
                <a:cubicBezTo>
                  <a:pt x="1244" y="226"/>
                  <a:pt x="1238" y="232"/>
                  <a:pt x="1231" y="232"/>
                </a:cubicBezTo>
                <a:lnTo>
                  <a:pt x="1205" y="232"/>
                </a:lnTo>
                <a:cubicBezTo>
                  <a:pt x="1198" y="232"/>
                  <a:pt x="1192" y="226"/>
                  <a:pt x="1192" y="219"/>
                </a:cubicBezTo>
                <a:cubicBezTo>
                  <a:pt x="1192" y="212"/>
                  <a:pt x="1198" y="206"/>
                  <a:pt x="1205" y="206"/>
                </a:cubicBezTo>
                <a:close/>
                <a:moveTo>
                  <a:pt x="1282" y="206"/>
                </a:moveTo>
                <a:lnTo>
                  <a:pt x="1308" y="206"/>
                </a:lnTo>
                <a:cubicBezTo>
                  <a:pt x="1315" y="206"/>
                  <a:pt x="1320" y="212"/>
                  <a:pt x="1320" y="219"/>
                </a:cubicBezTo>
                <a:cubicBezTo>
                  <a:pt x="1320" y="226"/>
                  <a:pt x="1315" y="232"/>
                  <a:pt x="1308" y="232"/>
                </a:cubicBezTo>
                <a:lnTo>
                  <a:pt x="1282" y="232"/>
                </a:lnTo>
                <a:cubicBezTo>
                  <a:pt x="1275" y="232"/>
                  <a:pt x="1269" y="226"/>
                  <a:pt x="1269" y="219"/>
                </a:cubicBezTo>
                <a:cubicBezTo>
                  <a:pt x="1269" y="212"/>
                  <a:pt x="1275" y="206"/>
                  <a:pt x="1282" y="206"/>
                </a:cubicBezTo>
                <a:close/>
                <a:moveTo>
                  <a:pt x="1359" y="206"/>
                </a:moveTo>
                <a:lnTo>
                  <a:pt x="1384" y="206"/>
                </a:lnTo>
                <a:cubicBezTo>
                  <a:pt x="1391" y="206"/>
                  <a:pt x="1397" y="212"/>
                  <a:pt x="1397" y="219"/>
                </a:cubicBezTo>
                <a:cubicBezTo>
                  <a:pt x="1397" y="226"/>
                  <a:pt x="1391" y="232"/>
                  <a:pt x="1384" y="232"/>
                </a:cubicBezTo>
                <a:lnTo>
                  <a:pt x="1359" y="232"/>
                </a:lnTo>
                <a:cubicBezTo>
                  <a:pt x="1352" y="232"/>
                  <a:pt x="1346" y="226"/>
                  <a:pt x="1346" y="219"/>
                </a:cubicBezTo>
                <a:cubicBezTo>
                  <a:pt x="1346" y="212"/>
                  <a:pt x="1352" y="206"/>
                  <a:pt x="1359" y="206"/>
                </a:cubicBezTo>
                <a:close/>
                <a:moveTo>
                  <a:pt x="1436" y="206"/>
                </a:moveTo>
                <a:lnTo>
                  <a:pt x="1461" y="206"/>
                </a:lnTo>
                <a:cubicBezTo>
                  <a:pt x="1468" y="206"/>
                  <a:pt x="1474" y="212"/>
                  <a:pt x="1474" y="219"/>
                </a:cubicBezTo>
                <a:cubicBezTo>
                  <a:pt x="1474" y="226"/>
                  <a:pt x="1468" y="232"/>
                  <a:pt x="1461" y="232"/>
                </a:cubicBezTo>
                <a:lnTo>
                  <a:pt x="1436" y="232"/>
                </a:lnTo>
                <a:cubicBezTo>
                  <a:pt x="1428" y="232"/>
                  <a:pt x="1423" y="226"/>
                  <a:pt x="1423" y="219"/>
                </a:cubicBezTo>
                <a:cubicBezTo>
                  <a:pt x="1423" y="212"/>
                  <a:pt x="1428" y="206"/>
                  <a:pt x="1436" y="206"/>
                </a:cubicBezTo>
                <a:close/>
                <a:moveTo>
                  <a:pt x="1512" y="206"/>
                </a:moveTo>
                <a:lnTo>
                  <a:pt x="1538" y="206"/>
                </a:lnTo>
                <a:cubicBezTo>
                  <a:pt x="1545" y="206"/>
                  <a:pt x="1551" y="212"/>
                  <a:pt x="1551" y="219"/>
                </a:cubicBezTo>
                <a:cubicBezTo>
                  <a:pt x="1551" y="226"/>
                  <a:pt x="1545" y="232"/>
                  <a:pt x="1538" y="232"/>
                </a:cubicBezTo>
                <a:lnTo>
                  <a:pt x="1512" y="232"/>
                </a:lnTo>
                <a:cubicBezTo>
                  <a:pt x="1505" y="232"/>
                  <a:pt x="1500" y="226"/>
                  <a:pt x="1500" y="219"/>
                </a:cubicBezTo>
                <a:cubicBezTo>
                  <a:pt x="1500" y="212"/>
                  <a:pt x="1505" y="206"/>
                  <a:pt x="1512" y="206"/>
                </a:cubicBezTo>
                <a:close/>
                <a:moveTo>
                  <a:pt x="1589" y="206"/>
                </a:moveTo>
                <a:lnTo>
                  <a:pt x="1615" y="206"/>
                </a:lnTo>
                <a:cubicBezTo>
                  <a:pt x="1622" y="206"/>
                  <a:pt x="1628" y="212"/>
                  <a:pt x="1628" y="219"/>
                </a:cubicBezTo>
                <a:cubicBezTo>
                  <a:pt x="1628" y="226"/>
                  <a:pt x="1622" y="232"/>
                  <a:pt x="1615" y="232"/>
                </a:cubicBezTo>
                <a:lnTo>
                  <a:pt x="1589" y="232"/>
                </a:lnTo>
                <a:cubicBezTo>
                  <a:pt x="1582" y="232"/>
                  <a:pt x="1576" y="226"/>
                  <a:pt x="1576" y="219"/>
                </a:cubicBezTo>
                <a:cubicBezTo>
                  <a:pt x="1576" y="212"/>
                  <a:pt x="1582" y="206"/>
                  <a:pt x="1589" y="206"/>
                </a:cubicBezTo>
                <a:close/>
                <a:moveTo>
                  <a:pt x="1666" y="206"/>
                </a:moveTo>
                <a:lnTo>
                  <a:pt x="1692" y="206"/>
                </a:lnTo>
                <a:cubicBezTo>
                  <a:pt x="1699" y="206"/>
                  <a:pt x="1704" y="212"/>
                  <a:pt x="1704" y="219"/>
                </a:cubicBezTo>
                <a:cubicBezTo>
                  <a:pt x="1704" y="226"/>
                  <a:pt x="1699" y="232"/>
                  <a:pt x="1692" y="232"/>
                </a:cubicBezTo>
                <a:lnTo>
                  <a:pt x="1666" y="232"/>
                </a:lnTo>
                <a:cubicBezTo>
                  <a:pt x="1659" y="232"/>
                  <a:pt x="1653" y="226"/>
                  <a:pt x="1653" y="219"/>
                </a:cubicBezTo>
                <a:cubicBezTo>
                  <a:pt x="1653" y="212"/>
                  <a:pt x="1659" y="206"/>
                  <a:pt x="1666" y="206"/>
                </a:cubicBezTo>
                <a:close/>
                <a:moveTo>
                  <a:pt x="1743" y="206"/>
                </a:moveTo>
                <a:lnTo>
                  <a:pt x="1768" y="206"/>
                </a:lnTo>
                <a:cubicBezTo>
                  <a:pt x="1775" y="206"/>
                  <a:pt x="1781" y="212"/>
                  <a:pt x="1781" y="219"/>
                </a:cubicBezTo>
                <a:cubicBezTo>
                  <a:pt x="1781" y="226"/>
                  <a:pt x="1775" y="232"/>
                  <a:pt x="1768" y="232"/>
                </a:cubicBezTo>
                <a:lnTo>
                  <a:pt x="1743" y="232"/>
                </a:lnTo>
                <a:cubicBezTo>
                  <a:pt x="1736" y="232"/>
                  <a:pt x="1730" y="226"/>
                  <a:pt x="1730" y="219"/>
                </a:cubicBezTo>
                <a:cubicBezTo>
                  <a:pt x="1730" y="212"/>
                  <a:pt x="1736" y="206"/>
                  <a:pt x="1743" y="206"/>
                </a:cubicBezTo>
                <a:close/>
                <a:moveTo>
                  <a:pt x="1820" y="206"/>
                </a:moveTo>
                <a:lnTo>
                  <a:pt x="1845" y="206"/>
                </a:lnTo>
                <a:cubicBezTo>
                  <a:pt x="1852" y="206"/>
                  <a:pt x="1858" y="212"/>
                  <a:pt x="1858" y="219"/>
                </a:cubicBezTo>
                <a:cubicBezTo>
                  <a:pt x="1858" y="226"/>
                  <a:pt x="1852" y="232"/>
                  <a:pt x="1845" y="232"/>
                </a:cubicBezTo>
                <a:lnTo>
                  <a:pt x="1820" y="232"/>
                </a:lnTo>
                <a:cubicBezTo>
                  <a:pt x="1812" y="232"/>
                  <a:pt x="1807" y="226"/>
                  <a:pt x="1807" y="219"/>
                </a:cubicBezTo>
                <a:cubicBezTo>
                  <a:pt x="1807" y="212"/>
                  <a:pt x="1812" y="206"/>
                  <a:pt x="1820" y="206"/>
                </a:cubicBezTo>
                <a:close/>
                <a:moveTo>
                  <a:pt x="1896" y="206"/>
                </a:moveTo>
                <a:lnTo>
                  <a:pt x="1922" y="206"/>
                </a:lnTo>
                <a:cubicBezTo>
                  <a:pt x="1929" y="206"/>
                  <a:pt x="1935" y="212"/>
                  <a:pt x="1935" y="219"/>
                </a:cubicBezTo>
                <a:cubicBezTo>
                  <a:pt x="1935" y="226"/>
                  <a:pt x="1929" y="232"/>
                  <a:pt x="1922" y="232"/>
                </a:cubicBezTo>
                <a:lnTo>
                  <a:pt x="1896" y="232"/>
                </a:lnTo>
                <a:cubicBezTo>
                  <a:pt x="1889" y="232"/>
                  <a:pt x="1884" y="226"/>
                  <a:pt x="1884" y="219"/>
                </a:cubicBezTo>
                <a:cubicBezTo>
                  <a:pt x="1884" y="212"/>
                  <a:pt x="1889" y="206"/>
                  <a:pt x="1896" y="206"/>
                </a:cubicBezTo>
                <a:close/>
                <a:moveTo>
                  <a:pt x="1973" y="206"/>
                </a:moveTo>
                <a:lnTo>
                  <a:pt x="1999" y="206"/>
                </a:lnTo>
                <a:cubicBezTo>
                  <a:pt x="2006" y="206"/>
                  <a:pt x="2012" y="212"/>
                  <a:pt x="2012" y="219"/>
                </a:cubicBezTo>
                <a:cubicBezTo>
                  <a:pt x="2012" y="226"/>
                  <a:pt x="2006" y="232"/>
                  <a:pt x="1999" y="232"/>
                </a:cubicBezTo>
                <a:lnTo>
                  <a:pt x="1973" y="232"/>
                </a:lnTo>
                <a:cubicBezTo>
                  <a:pt x="1966" y="232"/>
                  <a:pt x="1960" y="226"/>
                  <a:pt x="1960" y="219"/>
                </a:cubicBezTo>
                <a:cubicBezTo>
                  <a:pt x="1960" y="212"/>
                  <a:pt x="1966" y="206"/>
                  <a:pt x="1973" y="206"/>
                </a:cubicBezTo>
                <a:close/>
                <a:moveTo>
                  <a:pt x="2050" y="206"/>
                </a:moveTo>
                <a:lnTo>
                  <a:pt x="2076" y="206"/>
                </a:lnTo>
                <a:cubicBezTo>
                  <a:pt x="2083" y="206"/>
                  <a:pt x="2088" y="212"/>
                  <a:pt x="2088" y="219"/>
                </a:cubicBezTo>
                <a:cubicBezTo>
                  <a:pt x="2088" y="226"/>
                  <a:pt x="2083" y="232"/>
                  <a:pt x="2076" y="232"/>
                </a:cubicBezTo>
                <a:lnTo>
                  <a:pt x="2050" y="232"/>
                </a:lnTo>
                <a:cubicBezTo>
                  <a:pt x="2043" y="232"/>
                  <a:pt x="2037" y="226"/>
                  <a:pt x="2037" y="219"/>
                </a:cubicBezTo>
                <a:cubicBezTo>
                  <a:pt x="2037" y="212"/>
                  <a:pt x="2043" y="206"/>
                  <a:pt x="2050" y="206"/>
                </a:cubicBezTo>
                <a:close/>
                <a:moveTo>
                  <a:pt x="2127" y="206"/>
                </a:moveTo>
                <a:lnTo>
                  <a:pt x="2152" y="206"/>
                </a:lnTo>
                <a:cubicBezTo>
                  <a:pt x="2159" y="206"/>
                  <a:pt x="2165" y="212"/>
                  <a:pt x="2165" y="219"/>
                </a:cubicBezTo>
                <a:cubicBezTo>
                  <a:pt x="2165" y="226"/>
                  <a:pt x="2159" y="232"/>
                  <a:pt x="2152" y="232"/>
                </a:cubicBezTo>
                <a:lnTo>
                  <a:pt x="2127" y="232"/>
                </a:lnTo>
                <a:cubicBezTo>
                  <a:pt x="2120" y="232"/>
                  <a:pt x="2114" y="226"/>
                  <a:pt x="2114" y="219"/>
                </a:cubicBezTo>
                <a:cubicBezTo>
                  <a:pt x="2114" y="212"/>
                  <a:pt x="2120" y="206"/>
                  <a:pt x="2127" y="206"/>
                </a:cubicBezTo>
                <a:close/>
                <a:moveTo>
                  <a:pt x="2204" y="206"/>
                </a:moveTo>
                <a:lnTo>
                  <a:pt x="2229" y="206"/>
                </a:lnTo>
                <a:cubicBezTo>
                  <a:pt x="2236" y="206"/>
                  <a:pt x="2242" y="212"/>
                  <a:pt x="2242" y="219"/>
                </a:cubicBezTo>
                <a:cubicBezTo>
                  <a:pt x="2242" y="226"/>
                  <a:pt x="2236" y="232"/>
                  <a:pt x="2229" y="232"/>
                </a:cubicBezTo>
                <a:lnTo>
                  <a:pt x="2204" y="232"/>
                </a:lnTo>
                <a:cubicBezTo>
                  <a:pt x="2196" y="232"/>
                  <a:pt x="2191" y="226"/>
                  <a:pt x="2191" y="219"/>
                </a:cubicBezTo>
                <a:cubicBezTo>
                  <a:pt x="2191" y="212"/>
                  <a:pt x="2196" y="206"/>
                  <a:pt x="2204" y="206"/>
                </a:cubicBezTo>
                <a:close/>
                <a:moveTo>
                  <a:pt x="2280" y="206"/>
                </a:moveTo>
                <a:lnTo>
                  <a:pt x="2306" y="206"/>
                </a:lnTo>
                <a:cubicBezTo>
                  <a:pt x="2313" y="206"/>
                  <a:pt x="2319" y="212"/>
                  <a:pt x="2319" y="219"/>
                </a:cubicBezTo>
                <a:cubicBezTo>
                  <a:pt x="2319" y="226"/>
                  <a:pt x="2313" y="232"/>
                  <a:pt x="2306" y="232"/>
                </a:cubicBezTo>
                <a:lnTo>
                  <a:pt x="2280" y="232"/>
                </a:lnTo>
                <a:cubicBezTo>
                  <a:pt x="2273" y="232"/>
                  <a:pt x="2268" y="226"/>
                  <a:pt x="2268" y="219"/>
                </a:cubicBezTo>
                <a:cubicBezTo>
                  <a:pt x="2268" y="212"/>
                  <a:pt x="2273" y="206"/>
                  <a:pt x="2280" y="206"/>
                </a:cubicBezTo>
                <a:close/>
                <a:moveTo>
                  <a:pt x="2357" y="206"/>
                </a:moveTo>
                <a:lnTo>
                  <a:pt x="2383" y="206"/>
                </a:lnTo>
                <a:cubicBezTo>
                  <a:pt x="2390" y="206"/>
                  <a:pt x="2396" y="212"/>
                  <a:pt x="2396" y="219"/>
                </a:cubicBezTo>
                <a:cubicBezTo>
                  <a:pt x="2396" y="226"/>
                  <a:pt x="2390" y="232"/>
                  <a:pt x="2383" y="232"/>
                </a:cubicBezTo>
                <a:lnTo>
                  <a:pt x="2357" y="232"/>
                </a:lnTo>
                <a:cubicBezTo>
                  <a:pt x="2350" y="232"/>
                  <a:pt x="2344" y="226"/>
                  <a:pt x="2344" y="219"/>
                </a:cubicBezTo>
                <a:cubicBezTo>
                  <a:pt x="2344" y="212"/>
                  <a:pt x="2350" y="206"/>
                  <a:pt x="2357" y="206"/>
                </a:cubicBezTo>
                <a:close/>
                <a:moveTo>
                  <a:pt x="2434" y="206"/>
                </a:moveTo>
                <a:lnTo>
                  <a:pt x="2460" y="206"/>
                </a:lnTo>
                <a:cubicBezTo>
                  <a:pt x="2467" y="206"/>
                  <a:pt x="2472" y="212"/>
                  <a:pt x="2472" y="219"/>
                </a:cubicBezTo>
                <a:cubicBezTo>
                  <a:pt x="2472" y="226"/>
                  <a:pt x="2467" y="232"/>
                  <a:pt x="2460" y="232"/>
                </a:cubicBezTo>
                <a:lnTo>
                  <a:pt x="2434" y="232"/>
                </a:lnTo>
                <a:cubicBezTo>
                  <a:pt x="2427" y="232"/>
                  <a:pt x="2421" y="226"/>
                  <a:pt x="2421" y="219"/>
                </a:cubicBezTo>
                <a:cubicBezTo>
                  <a:pt x="2421" y="212"/>
                  <a:pt x="2427" y="206"/>
                  <a:pt x="2434" y="206"/>
                </a:cubicBezTo>
                <a:close/>
                <a:moveTo>
                  <a:pt x="2511" y="206"/>
                </a:moveTo>
                <a:lnTo>
                  <a:pt x="2536" y="206"/>
                </a:lnTo>
                <a:cubicBezTo>
                  <a:pt x="2543" y="206"/>
                  <a:pt x="2549" y="212"/>
                  <a:pt x="2549" y="219"/>
                </a:cubicBezTo>
                <a:cubicBezTo>
                  <a:pt x="2549" y="226"/>
                  <a:pt x="2543" y="232"/>
                  <a:pt x="2536" y="232"/>
                </a:cubicBezTo>
                <a:lnTo>
                  <a:pt x="2511" y="232"/>
                </a:lnTo>
                <a:cubicBezTo>
                  <a:pt x="2504" y="232"/>
                  <a:pt x="2498" y="226"/>
                  <a:pt x="2498" y="219"/>
                </a:cubicBezTo>
                <a:cubicBezTo>
                  <a:pt x="2498" y="212"/>
                  <a:pt x="2504" y="206"/>
                  <a:pt x="2511" y="206"/>
                </a:cubicBezTo>
                <a:close/>
                <a:moveTo>
                  <a:pt x="2588" y="206"/>
                </a:moveTo>
                <a:lnTo>
                  <a:pt x="2613" y="206"/>
                </a:lnTo>
                <a:cubicBezTo>
                  <a:pt x="2620" y="206"/>
                  <a:pt x="2626" y="212"/>
                  <a:pt x="2626" y="219"/>
                </a:cubicBezTo>
                <a:cubicBezTo>
                  <a:pt x="2626" y="226"/>
                  <a:pt x="2620" y="232"/>
                  <a:pt x="2613" y="232"/>
                </a:cubicBezTo>
                <a:lnTo>
                  <a:pt x="2588" y="232"/>
                </a:lnTo>
                <a:cubicBezTo>
                  <a:pt x="2580" y="232"/>
                  <a:pt x="2575" y="226"/>
                  <a:pt x="2575" y="219"/>
                </a:cubicBezTo>
                <a:cubicBezTo>
                  <a:pt x="2575" y="212"/>
                  <a:pt x="2580" y="206"/>
                  <a:pt x="2588" y="206"/>
                </a:cubicBezTo>
                <a:close/>
                <a:moveTo>
                  <a:pt x="2664" y="206"/>
                </a:moveTo>
                <a:lnTo>
                  <a:pt x="2690" y="206"/>
                </a:lnTo>
                <a:cubicBezTo>
                  <a:pt x="2697" y="206"/>
                  <a:pt x="2703" y="212"/>
                  <a:pt x="2703" y="219"/>
                </a:cubicBezTo>
                <a:cubicBezTo>
                  <a:pt x="2703" y="226"/>
                  <a:pt x="2697" y="232"/>
                  <a:pt x="2690" y="232"/>
                </a:cubicBezTo>
                <a:lnTo>
                  <a:pt x="2664" y="232"/>
                </a:lnTo>
                <a:cubicBezTo>
                  <a:pt x="2657" y="232"/>
                  <a:pt x="2652" y="226"/>
                  <a:pt x="2652" y="219"/>
                </a:cubicBezTo>
                <a:cubicBezTo>
                  <a:pt x="2652" y="212"/>
                  <a:pt x="2657" y="206"/>
                  <a:pt x="2664" y="206"/>
                </a:cubicBezTo>
                <a:close/>
                <a:moveTo>
                  <a:pt x="2741" y="206"/>
                </a:moveTo>
                <a:lnTo>
                  <a:pt x="2767" y="206"/>
                </a:lnTo>
                <a:cubicBezTo>
                  <a:pt x="2774" y="206"/>
                  <a:pt x="2780" y="212"/>
                  <a:pt x="2780" y="219"/>
                </a:cubicBezTo>
                <a:cubicBezTo>
                  <a:pt x="2780" y="226"/>
                  <a:pt x="2774" y="232"/>
                  <a:pt x="2767" y="232"/>
                </a:cubicBezTo>
                <a:lnTo>
                  <a:pt x="2741" y="232"/>
                </a:lnTo>
                <a:cubicBezTo>
                  <a:pt x="2734" y="232"/>
                  <a:pt x="2728" y="226"/>
                  <a:pt x="2728" y="219"/>
                </a:cubicBezTo>
                <a:cubicBezTo>
                  <a:pt x="2728" y="212"/>
                  <a:pt x="2734" y="206"/>
                  <a:pt x="2741" y="206"/>
                </a:cubicBezTo>
                <a:close/>
                <a:moveTo>
                  <a:pt x="2818" y="206"/>
                </a:moveTo>
                <a:lnTo>
                  <a:pt x="2844" y="206"/>
                </a:lnTo>
                <a:cubicBezTo>
                  <a:pt x="2851" y="206"/>
                  <a:pt x="2856" y="212"/>
                  <a:pt x="2856" y="219"/>
                </a:cubicBezTo>
                <a:cubicBezTo>
                  <a:pt x="2856" y="226"/>
                  <a:pt x="2851" y="232"/>
                  <a:pt x="2844" y="232"/>
                </a:cubicBezTo>
                <a:lnTo>
                  <a:pt x="2818" y="232"/>
                </a:lnTo>
                <a:cubicBezTo>
                  <a:pt x="2811" y="232"/>
                  <a:pt x="2805" y="226"/>
                  <a:pt x="2805" y="219"/>
                </a:cubicBezTo>
                <a:cubicBezTo>
                  <a:pt x="2805" y="212"/>
                  <a:pt x="2811" y="206"/>
                  <a:pt x="2818" y="206"/>
                </a:cubicBezTo>
                <a:close/>
                <a:moveTo>
                  <a:pt x="2895" y="206"/>
                </a:moveTo>
                <a:lnTo>
                  <a:pt x="2920" y="206"/>
                </a:lnTo>
                <a:cubicBezTo>
                  <a:pt x="2927" y="206"/>
                  <a:pt x="2933" y="212"/>
                  <a:pt x="2933" y="219"/>
                </a:cubicBezTo>
                <a:cubicBezTo>
                  <a:pt x="2933" y="226"/>
                  <a:pt x="2927" y="232"/>
                  <a:pt x="2920" y="232"/>
                </a:cubicBezTo>
                <a:lnTo>
                  <a:pt x="2895" y="232"/>
                </a:lnTo>
                <a:cubicBezTo>
                  <a:pt x="2888" y="232"/>
                  <a:pt x="2882" y="226"/>
                  <a:pt x="2882" y="219"/>
                </a:cubicBezTo>
                <a:cubicBezTo>
                  <a:pt x="2882" y="212"/>
                  <a:pt x="2888" y="206"/>
                  <a:pt x="2895" y="206"/>
                </a:cubicBezTo>
                <a:close/>
                <a:moveTo>
                  <a:pt x="2972" y="206"/>
                </a:moveTo>
                <a:lnTo>
                  <a:pt x="2997" y="206"/>
                </a:lnTo>
                <a:cubicBezTo>
                  <a:pt x="3004" y="206"/>
                  <a:pt x="3010" y="212"/>
                  <a:pt x="3010" y="219"/>
                </a:cubicBezTo>
                <a:cubicBezTo>
                  <a:pt x="3010" y="226"/>
                  <a:pt x="3004" y="232"/>
                  <a:pt x="2997" y="232"/>
                </a:cubicBezTo>
                <a:lnTo>
                  <a:pt x="2972" y="232"/>
                </a:lnTo>
                <a:cubicBezTo>
                  <a:pt x="2964" y="232"/>
                  <a:pt x="2959" y="226"/>
                  <a:pt x="2959" y="219"/>
                </a:cubicBezTo>
                <a:cubicBezTo>
                  <a:pt x="2959" y="212"/>
                  <a:pt x="2964" y="206"/>
                  <a:pt x="2972" y="206"/>
                </a:cubicBezTo>
                <a:close/>
                <a:moveTo>
                  <a:pt x="3048" y="206"/>
                </a:moveTo>
                <a:lnTo>
                  <a:pt x="3074" y="206"/>
                </a:lnTo>
                <a:cubicBezTo>
                  <a:pt x="3081" y="206"/>
                  <a:pt x="3087" y="212"/>
                  <a:pt x="3087" y="219"/>
                </a:cubicBezTo>
                <a:cubicBezTo>
                  <a:pt x="3087" y="226"/>
                  <a:pt x="3081" y="232"/>
                  <a:pt x="3074" y="232"/>
                </a:cubicBezTo>
                <a:lnTo>
                  <a:pt x="3048" y="232"/>
                </a:lnTo>
                <a:cubicBezTo>
                  <a:pt x="3041" y="232"/>
                  <a:pt x="3036" y="226"/>
                  <a:pt x="3036" y="219"/>
                </a:cubicBezTo>
                <a:cubicBezTo>
                  <a:pt x="3036" y="212"/>
                  <a:pt x="3041" y="206"/>
                  <a:pt x="3048" y="206"/>
                </a:cubicBezTo>
                <a:close/>
                <a:moveTo>
                  <a:pt x="3125" y="206"/>
                </a:moveTo>
                <a:lnTo>
                  <a:pt x="3151" y="206"/>
                </a:lnTo>
                <a:cubicBezTo>
                  <a:pt x="3158" y="206"/>
                  <a:pt x="3164" y="212"/>
                  <a:pt x="3164" y="219"/>
                </a:cubicBezTo>
                <a:cubicBezTo>
                  <a:pt x="3164" y="226"/>
                  <a:pt x="3158" y="232"/>
                  <a:pt x="3151" y="232"/>
                </a:cubicBezTo>
                <a:lnTo>
                  <a:pt x="3125" y="232"/>
                </a:lnTo>
                <a:cubicBezTo>
                  <a:pt x="3118" y="232"/>
                  <a:pt x="3112" y="226"/>
                  <a:pt x="3112" y="219"/>
                </a:cubicBezTo>
                <a:cubicBezTo>
                  <a:pt x="3112" y="212"/>
                  <a:pt x="3118" y="206"/>
                  <a:pt x="3125" y="206"/>
                </a:cubicBezTo>
                <a:close/>
                <a:moveTo>
                  <a:pt x="3202" y="206"/>
                </a:moveTo>
                <a:lnTo>
                  <a:pt x="3228" y="206"/>
                </a:lnTo>
                <a:cubicBezTo>
                  <a:pt x="3235" y="206"/>
                  <a:pt x="3240" y="212"/>
                  <a:pt x="3240" y="219"/>
                </a:cubicBezTo>
                <a:cubicBezTo>
                  <a:pt x="3240" y="226"/>
                  <a:pt x="3235" y="232"/>
                  <a:pt x="3228" y="232"/>
                </a:cubicBezTo>
                <a:lnTo>
                  <a:pt x="3202" y="232"/>
                </a:lnTo>
                <a:cubicBezTo>
                  <a:pt x="3195" y="232"/>
                  <a:pt x="3189" y="226"/>
                  <a:pt x="3189" y="219"/>
                </a:cubicBezTo>
                <a:cubicBezTo>
                  <a:pt x="3189" y="212"/>
                  <a:pt x="3195" y="206"/>
                  <a:pt x="3202" y="206"/>
                </a:cubicBezTo>
                <a:close/>
                <a:moveTo>
                  <a:pt x="3279" y="206"/>
                </a:moveTo>
                <a:lnTo>
                  <a:pt x="3304" y="206"/>
                </a:lnTo>
                <a:cubicBezTo>
                  <a:pt x="3311" y="206"/>
                  <a:pt x="3317" y="212"/>
                  <a:pt x="3317" y="219"/>
                </a:cubicBezTo>
                <a:cubicBezTo>
                  <a:pt x="3317" y="226"/>
                  <a:pt x="3311" y="232"/>
                  <a:pt x="3304" y="232"/>
                </a:cubicBezTo>
                <a:lnTo>
                  <a:pt x="3279" y="232"/>
                </a:lnTo>
                <a:cubicBezTo>
                  <a:pt x="3272" y="232"/>
                  <a:pt x="3266" y="226"/>
                  <a:pt x="3266" y="219"/>
                </a:cubicBezTo>
                <a:cubicBezTo>
                  <a:pt x="3266" y="212"/>
                  <a:pt x="3272" y="206"/>
                  <a:pt x="3279" y="206"/>
                </a:cubicBezTo>
                <a:close/>
                <a:moveTo>
                  <a:pt x="3356" y="206"/>
                </a:moveTo>
                <a:lnTo>
                  <a:pt x="3381" y="206"/>
                </a:lnTo>
                <a:cubicBezTo>
                  <a:pt x="3388" y="206"/>
                  <a:pt x="3394" y="212"/>
                  <a:pt x="3394" y="219"/>
                </a:cubicBezTo>
                <a:cubicBezTo>
                  <a:pt x="3394" y="226"/>
                  <a:pt x="3388" y="232"/>
                  <a:pt x="3381" y="232"/>
                </a:cubicBezTo>
                <a:lnTo>
                  <a:pt x="3356" y="232"/>
                </a:lnTo>
                <a:cubicBezTo>
                  <a:pt x="3348" y="232"/>
                  <a:pt x="3343" y="226"/>
                  <a:pt x="3343" y="219"/>
                </a:cubicBezTo>
                <a:cubicBezTo>
                  <a:pt x="3343" y="212"/>
                  <a:pt x="3348" y="206"/>
                  <a:pt x="3356" y="206"/>
                </a:cubicBezTo>
                <a:close/>
                <a:moveTo>
                  <a:pt x="3432" y="206"/>
                </a:moveTo>
                <a:lnTo>
                  <a:pt x="3458" y="206"/>
                </a:lnTo>
                <a:cubicBezTo>
                  <a:pt x="3465" y="206"/>
                  <a:pt x="3471" y="212"/>
                  <a:pt x="3471" y="219"/>
                </a:cubicBezTo>
                <a:cubicBezTo>
                  <a:pt x="3471" y="226"/>
                  <a:pt x="3465" y="232"/>
                  <a:pt x="3458" y="232"/>
                </a:cubicBezTo>
                <a:lnTo>
                  <a:pt x="3432" y="232"/>
                </a:lnTo>
                <a:cubicBezTo>
                  <a:pt x="3425" y="232"/>
                  <a:pt x="3420" y="226"/>
                  <a:pt x="3420" y="219"/>
                </a:cubicBezTo>
                <a:cubicBezTo>
                  <a:pt x="3420" y="212"/>
                  <a:pt x="3425" y="206"/>
                  <a:pt x="3432" y="206"/>
                </a:cubicBezTo>
                <a:close/>
                <a:moveTo>
                  <a:pt x="3509" y="206"/>
                </a:moveTo>
                <a:lnTo>
                  <a:pt x="3535" y="206"/>
                </a:lnTo>
                <a:cubicBezTo>
                  <a:pt x="3542" y="206"/>
                  <a:pt x="3548" y="212"/>
                  <a:pt x="3548" y="219"/>
                </a:cubicBezTo>
                <a:cubicBezTo>
                  <a:pt x="3548" y="226"/>
                  <a:pt x="3542" y="232"/>
                  <a:pt x="3535" y="232"/>
                </a:cubicBezTo>
                <a:lnTo>
                  <a:pt x="3509" y="232"/>
                </a:lnTo>
                <a:cubicBezTo>
                  <a:pt x="3502" y="232"/>
                  <a:pt x="3496" y="226"/>
                  <a:pt x="3496" y="219"/>
                </a:cubicBezTo>
                <a:cubicBezTo>
                  <a:pt x="3496" y="212"/>
                  <a:pt x="3502" y="206"/>
                  <a:pt x="3509" y="206"/>
                </a:cubicBezTo>
                <a:close/>
                <a:moveTo>
                  <a:pt x="3586" y="206"/>
                </a:moveTo>
                <a:lnTo>
                  <a:pt x="3612" y="206"/>
                </a:lnTo>
                <a:cubicBezTo>
                  <a:pt x="3619" y="206"/>
                  <a:pt x="3624" y="212"/>
                  <a:pt x="3624" y="219"/>
                </a:cubicBezTo>
                <a:cubicBezTo>
                  <a:pt x="3624" y="226"/>
                  <a:pt x="3619" y="232"/>
                  <a:pt x="3612" y="232"/>
                </a:cubicBezTo>
                <a:lnTo>
                  <a:pt x="3586" y="232"/>
                </a:lnTo>
                <a:cubicBezTo>
                  <a:pt x="3579" y="232"/>
                  <a:pt x="3573" y="226"/>
                  <a:pt x="3573" y="219"/>
                </a:cubicBezTo>
                <a:cubicBezTo>
                  <a:pt x="3573" y="212"/>
                  <a:pt x="3579" y="206"/>
                  <a:pt x="3586" y="206"/>
                </a:cubicBezTo>
                <a:close/>
                <a:moveTo>
                  <a:pt x="3663" y="206"/>
                </a:moveTo>
                <a:lnTo>
                  <a:pt x="3688" y="206"/>
                </a:lnTo>
                <a:cubicBezTo>
                  <a:pt x="3695" y="206"/>
                  <a:pt x="3701" y="212"/>
                  <a:pt x="3701" y="219"/>
                </a:cubicBezTo>
                <a:cubicBezTo>
                  <a:pt x="3701" y="226"/>
                  <a:pt x="3695" y="232"/>
                  <a:pt x="3688" y="232"/>
                </a:cubicBezTo>
                <a:lnTo>
                  <a:pt x="3663" y="232"/>
                </a:lnTo>
                <a:cubicBezTo>
                  <a:pt x="3656" y="232"/>
                  <a:pt x="3650" y="226"/>
                  <a:pt x="3650" y="219"/>
                </a:cubicBezTo>
                <a:cubicBezTo>
                  <a:pt x="3650" y="212"/>
                  <a:pt x="3656" y="206"/>
                  <a:pt x="3663" y="206"/>
                </a:cubicBezTo>
                <a:close/>
                <a:moveTo>
                  <a:pt x="3740" y="206"/>
                </a:moveTo>
                <a:lnTo>
                  <a:pt x="3765" y="206"/>
                </a:lnTo>
                <a:cubicBezTo>
                  <a:pt x="3772" y="206"/>
                  <a:pt x="3778" y="212"/>
                  <a:pt x="3778" y="219"/>
                </a:cubicBezTo>
                <a:cubicBezTo>
                  <a:pt x="3778" y="226"/>
                  <a:pt x="3772" y="232"/>
                  <a:pt x="3765" y="232"/>
                </a:cubicBezTo>
                <a:lnTo>
                  <a:pt x="3740" y="232"/>
                </a:lnTo>
                <a:cubicBezTo>
                  <a:pt x="3732" y="232"/>
                  <a:pt x="3727" y="226"/>
                  <a:pt x="3727" y="219"/>
                </a:cubicBezTo>
                <a:cubicBezTo>
                  <a:pt x="3727" y="212"/>
                  <a:pt x="3732" y="206"/>
                  <a:pt x="3740" y="206"/>
                </a:cubicBezTo>
                <a:close/>
                <a:moveTo>
                  <a:pt x="3816" y="206"/>
                </a:moveTo>
                <a:lnTo>
                  <a:pt x="3842" y="206"/>
                </a:lnTo>
                <a:cubicBezTo>
                  <a:pt x="3849" y="206"/>
                  <a:pt x="3855" y="212"/>
                  <a:pt x="3855" y="219"/>
                </a:cubicBezTo>
                <a:cubicBezTo>
                  <a:pt x="3855" y="226"/>
                  <a:pt x="3849" y="232"/>
                  <a:pt x="3842" y="232"/>
                </a:cubicBezTo>
                <a:lnTo>
                  <a:pt x="3816" y="232"/>
                </a:lnTo>
                <a:cubicBezTo>
                  <a:pt x="3809" y="232"/>
                  <a:pt x="3804" y="226"/>
                  <a:pt x="3804" y="219"/>
                </a:cubicBezTo>
                <a:cubicBezTo>
                  <a:pt x="3804" y="212"/>
                  <a:pt x="3809" y="206"/>
                  <a:pt x="3816" y="206"/>
                </a:cubicBezTo>
                <a:close/>
                <a:moveTo>
                  <a:pt x="3893" y="206"/>
                </a:moveTo>
                <a:lnTo>
                  <a:pt x="3919" y="206"/>
                </a:lnTo>
                <a:cubicBezTo>
                  <a:pt x="3926" y="206"/>
                  <a:pt x="3932" y="212"/>
                  <a:pt x="3932" y="219"/>
                </a:cubicBezTo>
                <a:cubicBezTo>
                  <a:pt x="3932" y="226"/>
                  <a:pt x="3926" y="232"/>
                  <a:pt x="3919" y="232"/>
                </a:cubicBezTo>
                <a:lnTo>
                  <a:pt x="3893" y="232"/>
                </a:lnTo>
                <a:cubicBezTo>
                  <a:pt x="3886" y="232"/>
                  <a:pt x="3880" y="226"/>
                  <a:pt x="3880" y="219"/>
                </a:cubicBezTo>
                <a:cubicBezTo>
                  <a:pt x="3880" y="212"/>
                  <a:pt x="3886" y="206"/>
                  <a:pt x="3893" y="206"/>
                </a:cubicBezTo>
                <a:close/>
                <a:moveTo>
                  <a:pt x="3970" y="206"/>
                </a:moveTo>
                <a:lnTo>
                  <a:pt x="3996" y="206"/>
                </a:lnTo>
                <a:cubicBezTo>
                  <a:pt x="4003" y="206"/>
                  <a:pt x="4008" y="212"/>
                  <a:pt x="4008" y="219"/>
                </a:cubicBezTo>
                <a:cubicBezTo>
                  <a:pt x="4008" y="226"/>
                  <a:pt x="4003" y="232"/>
                  <a:pt x="3996" y="232"/>
                </a:cubicBezTo>
                <a:lnTo>
                  <a:pt x="3970" y="232"/>
                </a:lnTo>
                <a:cubicBezTo>
                  <a:pt x="3963" y="232"/>
                  <a:pt x="3957" y="226"/>
                  <a:pt x="3957" y="219"/>
                </a:cubicBezTo>
                <a:cubicBezTo>
                  <a:pt x="3957" y="212"/>
                  <a:pt x="3963" y="206"/>
                  <a:pt x="3970" y="206"/>
                </a:cubicBezTo>
                <a:close/>
                <a:moveTo>
                  <a:pt x="4047" y="206"/>
                </a:moveTo>
                <a:lnTo>
                  <a:pt x="4072" y="206"/>
                </a:lnTo>
                <a:cubicBezTo>
                  <a:pt x="4079" y="206"/>
                  <a:pt x="4085" y="212"/>
                  <a:pt x="4085" y="219"/>
                </a:cubicBezTo>
                <a:cubicBezTo>
                  <a:pt x="4085" y="226"/>
                  <a:pt x="4079" y="232"/>
                  <a:pt x="4072" y="232"/>
                </a:cubicBezTo>
                <a:lnTo>
                  <a:pt x="4047" y="232"/>
                </a:lnTo>
                <a:cubicBezTo>
                  <a:pt x="4040" y="232"/>
                  <a:pt x="4034" y="226"/>
                  <a:pt x="4034" y="219"/>
                </a:cubicBezTo>
                <a:cubicBezTo>
                  <a:pt x="4034" y="212"/>
                  <a:pt x="4040" y="206"/>
                  <a:pt x="4047" y="206"/>
                </a:cubicBezTo>
                <a:close/>
                <a:moveTo>
                  <a:pt x="4124" y="206"/>
                </a:moveTo>
                <a:lnTo>
                  <a:pt x="4149" y="206"/>
                </a:lnTo>
                <a:cubicBezTo>
                  <a:pt x="4156" y="206"/>
                  <a:pt x="4162" y="212"/>
                  <a:pt x="4162" y="219"/>
                </a:cubicBezTo>
                <a:cubicBezTo>
                  <a:pt x="4162" y="226"/>
                  <a:pt x="4156" y="232"/>
                  <a:pt x="4149" y="232"/>
                </a:cubicBezTo>
                <a:lnTo>
                  <a:pt x="4124" y="232"/>
                </a:lnTo>
                <a:cubicBezTo>
                  <a:pt x="4116" y="232"/>
                  <a:pt x="4111" y="226"/>
                  <a:pt x="4111" y="219"/>
                </a:cubicBezTo>
                <a:cubicBezTo>
                  <a:pt x="4111" y="212"/>
                  <a:pt x="4116" y="206"/>
                  <a:pt x="4124" y="206"/>
                </a:cubicBezTo>
                <a:close/>
                <a:moveTo>
                  <a:pt x="4200" y="206"/>
                </a:moveTo>
                <a:lnTo>
                  <a:pt x="4226" y="206"/>
                </a:lnTo>
                <a:cubicBezTo>
                  <a:pt x="4233" y="206"/>
                  <a:pt x="4239" y="212"/>
                  <a:pt x="4239" y="219"/>
                </a:cubicBezTo>
                <a:cubicBezTo>
                  <a:pt x="4239" y="226"/>
                  <a:pt x="4233" y="232"/>
                  <a:pt x="4226" y="232"/>
                </a:cubicBezTo>
                <a:lnTo>
                  <a:pt x="4200" y="232"/>
                </a:lnTo>
                <a:cubicBezTo>
                  <a:pt x="4193" y="232"/>
                  <a:pt x="4188" y="226"/>
                  <a:pt x="4188" y="219"/>
                </a:cubicBezTo>
                <a:cubicBezTo>
                  <a:pt x="4188" y="212"/>
                  <a:pt x="4193" y="206"/>
                  <a:pt x="4200" y="206"/>
                </a:cubicBezTo>
                <a:close/>
                <a:moveTo>
                  <a:pt x="4277" y="206"/>
                </a:moveTo>
                <a:lnTo>
                  <a:pt x="4303" y="206"/>
                </a:lnTo>
                <a:cubicBezTo>
                  <a:pt x="4310" y="206"/>
                  <a:pt x="4316" y="212"/>
                  <a:pt x="4316" y="219"/>
                </a:cubicBezTo>
                <a:cubicBezTo>
                  <a:pt x="4316" y="226"/>
                  <a:pt x="4310" y="232"/>
                  <a:pt x="4303" y="232"/>
                </a:cubicBezTo>
                <a:lnTo>
                  <a:pt x="4277" y="232"/>
                </a:lnTo>
                <a:cubicBezTo>
                  <a:pt x="4270" y="232"/>
                  <a:pt x="4264" y="226"/>
                  <a:pt x="4264" y="219"/>
                </a:cubicBezTo>
                <a:cubicBezTo>
                  <a:pt x="4264" y="212"/>
                  <a:pt x="4270" y="206"/>
                  <a:pt x="4277" y="206"/>
                </a:cubicBezTo>
                <a:close/>
                <a:moveTo>
                  <a:pt x="4354" y="206"/>
                </a:moveTo>
                <a:lnTo>
                  <a:pt x="4380" y="206"/>
                </a:lnTo>
                <a:cubicBezTo>
                  <a:pt x="4387" y="206"/>
                  <a:pt x="4392" y="212"/>
                  <a:pt x="4392" y="219"/>
                </a:cubicBezTo>
                <a:cubicBezTo>
                  <a:pt x="4392" y="226"/>
                  <a:pt x="4387" y="232"/>
                  <a:pt x="4380" y="232"/>
                </a:cubicBezTo>
                <a:lnTo>
                  <a:pt x="4354" y="232"/>
                </a:lnTo>
                <a:cubicBezTo>
                  <a:pt x="4347" y="232"/>
                  <a:pt x="4341" y="226"/>
                  <a:pt x="4341" y="219"/>
                </a:cubicBezTo>
                <a:cubicBezTo>
                  <a:pt x="4341" y="212"/>
                  <a:pt x="4347" y="206"/>
                  <a:pt x="4354" y="206"/>
                </a:cubicBezTo>
                <a:close/>
                <a:moveTo>
                  <a:pt x="4431" y="206"/>
                </a:moveTo>
                <a:lnTo>
                  <a:pt x="4456" y="206"/>
                </a:lnTo>
                <a:cubicBezTo>
                  <a:pt x="4463" y="206"/>
                  <a:pt x="4469" y="212"/>
                  <a:pt x="4469" y="219"/>
                </a:cubicBezTo>
                <a:cubicBezTo>
                  <a:pt x="4469" y="226"/>
                  <a:pt x="4463" y="232"/>
                  <a:pt x="4456" y="232"/>
                </a:cubicBezTo>
                <a:lnTo>
                  <a:pt x="4431" y="232"/>
                </a:lnTo>
                <a:cubicBezTo>
                  <a:pt x="4424" y="232"/>
                  <a:pt x="4418" y="226"/>
                  <a:pt x="4418" y="219"/>
                </a:cubicBezTo>
                <a:cubicBezTo>
                  <a:pt x="4418" y="212"/>
                  <a:pt x="4424" y="206"/>
                  <a:pt x="4431" y="206"/>
                </a:cubicBezTo>
                <a:close/>
                <a:moveTo>
                  <a:pt x="4462" y="187"/>
                </a:moveTo>
                <a:lnTo>
                  <a:pt x="4462" y="161"/>
                </a:lnTo>
                <a:cubicBezTo>
                  <a:pt x="4462" y="154"/>
                  <a:pt x="4468" y="148"/>
                  <a:pt x="4475" y="148"/>
                </a:cubicBezTo>
                <a:cubicBezTo>
                  <a:pt x="4482" y="148"/>
                  <a:pt x="4488" y="154"/>
                  <a:pt x="4488" y="161"/>
                </a:cubicBezTo>
                <a:lnTo>
                  <a:pt x="4488" y="187"/>
                </a:lnTo>
                <a:cubicBezTo>
                  <a:pt x="4488" y="194"/>
                  <a:pt x="4482" y="200"/>
                  <a:pt x="4475" y="200"/>
                </a:cubicBezTo>
                <a:cubicBezTo>
                  <a:pt x="4468" y="200"/>
                  <a:pt x="4462" y="194"/>
                  <a:pt x="4462" y="187"/>
                </a:cubicBezTo>
                <a:close/>
                <a:moveTo>
                  <a:pt x="4462" y="110"/>
                </a:moveTo>
                <a:lnTo>
                  <a:pt x="4462" y="84"/>
                </a:lnTo>
                <a:cubicBezTo>
                  <a:pt x="4462" y="77"/>
                  <a:pt x="4468" y="72"/>
                  <a:pt x="4475" y="72"/>
                </a:cubicBezTo>
                <a:cubicBezTo>
                  <a:pt x="4482" y="72"/>
                  <a:pt x="4488" y="77"/>
                  <a:pt x="4488" y="84"/>
                </a:cubicBezTo>
                <a:lnTo>
                  <a:pt x="4488" y="110"/>
                </a:lnTo>
                <a:cubicBezTo>
                  <a:pt x="4488" y="117"/>
                  <a:pt x="4482" y="123"/>
                  <a:pt x="4475" y="123"/>
                </a:cubicBezTo>
                <a:cubicBezTo>
                  <a:pt x="4468" y="123"/>
                  <a:pt x="4462" y="117"/>
                  <a:pt x="4462" y="110"/>
                </a:cubicBezTo>
                <a:close/>
                <a:moveTo>
                  <a:pt x="4462" y="33"/>
                </a:moveTo>
                <a:lnTo>
                  <a:pt x="4462" y="13"/>
                </a:lnTo>
                <a:cubicBezTo>
                  <a:pt x="4462" y="6"/>
                  <a:pt x="4468" y="0"/>
                  <a:pt x="4475" y="0"/>
                </a:cubicBezTo>
                <a:cubicBezTo>
                  <a:pt x="4482" y="0"/>
                  <a:pt x="4488" y="6"/>
                  <a:pt x="4488" y="13"/>
                </a:cubicBezTo>
                <a:lnTo>
                  <a:pt x="4488" y="33"/>
                </a:lnTo>
                <a:cubicBezTo>
                  <a:pt x="4488" y="40"/>
                  <a:pt x="4482" y="46"/>
                  <a:pt x="4475" y="46"/>
                </a:cubicBezTo>
                <a:cubicBezTo>
                  <a:pt x="4468" y="46"/>
                  <a:pt x="4462" y="40"/>
                  <a:pt x="4462" y="33"/>
                </a:cubicBezTo>
                <a:close/>
              </a:path>
            </a:pathLst>
          </a:custGeom>
          <a:solidFill>
            <a:srgbClr val="666699"/>
          </a:solidFill>
          <a:ln w="7938" cap="flat">
            <a:solidFill>
              <a:srgbClr val="666699"/>
            </a:solidFill>
            <a:prstDash val="solid"/>
            <a:bevel/>
            <a:headEnd/>
            <a:tailEnd/>
          </a:ln>
        </p:spPr>
        <p:txBody>
          <a:bodyPr/>
          <a:lstStyle/>
          <a:p>
            <a:endParaRPr lang="fr-BE"/>
          </a:p>
        </p:txBody>
      </p:sp>
      <p:sp>
        <p:nvSpPr>
          <p:cNvPr id="22299" name="Freeform 995"/>
          <p:cNvSpPr>
            <a:spLocks/>
          </p:cNvSpPr>
          <p:nvPr/>
        </p:nvSpPr>
        <p:spPr bwMode="auto">
          <a:xfrm>
            <a:off x="3128966" y="4470177"/>
            <a:ext cx="84137" cy="127000"/>
          </a:xfrm>
          <a:custGeom>
            <a:avLst/>
            <a:gdLst>
              <a:gd name="T0" fmla="*/ 2147483646 w 53"/>
              <a:gd name="T1" fmla="*/ 0 h 80"/>
              <a:gd name="T2" fmla="*/ 2147483646 w 53"/>
              <a:gd name="T3" fmla="*/ 2147483646 h 80"/>
              <a:gd name="T4" fmla="*/ 0 w 53"/>
              <a:gd name="T5" fmla="*/ 0 h 80"/>
              <a:gd name="T6" fmla="*/ 2147483646 w 53"/>
              <a:gd name="T7" fmla="*/ 0 h 8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3" h="80">
                <a:moveTo>
                  <a:pt x="53" y="0"/>
                </a:moveTo>
                <a:lnTo>
                  <a:pt x="26" y="80"/>
                </a:lnTo>
                <a:lnTo>
                  <a:pt x="0" y="0"/>
                </a:lnTo>
                <a:lnTo>
                  <a:pt x="53" y="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300" name="Freeform 996"/>
          <p:cNvSpPr>
            <a:spLocks/>
          </p:cNvSpPr>
          <p:nvPr/>
        </p:nvSpPr>
        <p:spPr bwMode="auto">
          <a:xfrm>
            <a:off x="5507041" y="3987577"/>
            <a:ext cx="84137" cy="127000"/>
          </a:xfrm>
          <a:custGeom>
            <a:avLst/>
            <a:gdLst>
              <a:gd name="T0" fmla="*/ 0 w 53"/>
              <a:gd name="T1" fmla="*/ 2147483646 h 80"/>
              <a:gd name="T2" fmla="*/ 2147483646 w 53"/>
              <a:gd name="T3" fmla="*/ 0 h 80"/>
              <a:gd name="T4" fmla="*/ 2147483646 w 53"/>
              <a:gd name="T5" fmla="*/ 2147483646 h 80"/>
              <a:gd name="T6" fmla="*/ 0 w 53"/>
              <a:gd name="T7" fmla="*/ 2147483646 h 8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3" h="80">
                <a:moveTo>
                  <a:pt x="0" y="80"/>
                </a:moveTo>
                <a:lnTo>
                  <a:pt x="27" y="0"/>
                </a:lnTo>
                <a:lnTo>
                  <a:pt x="53" y="80"/>
                </a:lnTo>
                <a:lnTo>
                  <a:pt x="0" y="80"/>
                </a:lnTo>
                <a:close/>
              </a:path>
            </a:pathLst>
          </a:custGeom>
          <a:solidFill>
            <a:srgbClr val="66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301" name="Rectangle 997"/>
          <p:cNvSpPr>
            <a:spLocks noChangeArrowheads="1"/>
          </p:cNvSpPr>
          <p:nvPr/>
        </p:nvSpPr>
        <p:spPr bwMode="auto">
          <a:xfrm>
            <a:off x="9863138" y="5133752"/>
            <a:ext cx="614362" cy="438150"/>
          </a:xfrm>
          <a:prstGeom prst="rect">
            <a:avLst/>
          </a:prstGeom>
          <a:solidFill>
            <a:srgbClr val="4979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02" name="Rectangle 998"/>
          <p:cNvSpPr>
            <a:spLocks noChangeArrowheads="1"/>
          </p:cNvSpPr>
          <p:nvPr/>
        </p:nvSpPr>
        <p:spPr bwMode="auto">
          <a:xfrm>
            <a:off x="9798053" y="5068664"/>
            <a:ext cx="614363" cy="438150"/>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03" name="Rectangle 999"/>
          <p:cNvSpPr>
            <a:spLocks noChangeArrowheads="1"/>
          </p:cNvSpPr>
          <p:nvPr/>
        </p:nvSpPr>
        <p:spPr bwMode="auto">
          <a:xfrm>
            <a:off x="9950450" y="5176614"/>
            <a:ext cx="524182"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Management</a:t>
            </a:r>
          </a:p>
        </p:txBody>
      </p:sp>
      <p:sp>
        <p:nvSpPr>
          <p:cNvPr id="22304" name="Rectangle 1000"/>
          <p:cNvSpPr>
            <a:spLocks noChangeArrowheads="1"/>
          </p:cNvSpPr>
          <p:nvPr/>
        </p:nvSpPr>
        <p:spPr bwMode="auto">
          <a:xfrm>
            <a:off x="10018713" y="5287739"/>
            <a:ext cx="177934" cy="10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700">
                <a:solidFill>
                  <a:srgbClr val="000000"/>
                </a:solidFill>
                <a:sym typeface="Arial" panose="020B0604020202020204" pitchFamily="34" charset="0"/>
              </a:rPr>
              <a:t>VAS</a:t>
            </a:r>
          </a:p>
        </p:txBody>
      </p:sp>
      <p:sp>
        <p:nvSpPr>
          <p:cNvPr id="22305" name="Line 1001"/>
          <p:cNvSpPr>
            <a:spLocks noChangeShapeType="1"/>
          </p:cNvSpPr>
          <p:nvPr/>
        </p:nvSpPr>
        <p:spPr bwMode="auto">
          <a:xfrm flipH="1">
            <a:off x="9598025" y="5259164"/>
            <a:ext cx="171450" cy="1588"/>
          </a:xfrm>
          <a:prstGeom prst="line">
            <a:avLst/>
          </a:prstGeom>
          <a:noFill/>
          <a:ln w="3175"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fr-BE"/>
          </a:p>
        </p:txBody>
      </p:sp>
      <p:sp>
        <p:nvSpPr>
          <p:cNvPr id="22306" name="Freeform 1002"/>
          <p:cNvSpPr>
            <a:spLocks/>
          </p:cNvSpPr>
          <p:nvPr/>
        </p:nvSpPr>
        <p:spPr bwMode="auto">
          <a:xfrm>
            <a:off x="9713913" y="5227414"/>
            <a:ext cx="93662" cy="63500"/>
          </a:xfrm>
          <a:custGeom>
            <a:avLst/>
            <a:gdLst>
              <a:gd name="T0" fmla="*/ 0 w 59"/>
              <a:gd name="T1" fmla="*/ 0 h 40"/>
              <a:gd name="T2" fmla="*/ 2147483646 w 59"/>
              <a:gd name="T3" fmla="*/ 2147483646 h 40"/>
              <a:gd name="T4" fmla="*/ 0 w 59"/>
              <a:gd name="T5" fmla="*/ 2147483646 h 40"/>
              <a:gd name="T6" fmla="*/ 0 w 59"/>
              <a:gd name="T7" fmla="*/ 0 h 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40">
                <a:moveTo>
                  <a:pt x="0" y="0"/>
                </a:moveTo>
                <a:lnTo>
                  <a:pt x="59" y="20"/>
                </a:lnTo>
                <a:lnTo>
                  <a:pt x="0" y="4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307" name="Rectangle 1003"/>
          <p:cNvSpPr>
            <a:spLocks noChangeArrowheads="1"/>
          </p:cNvSpPr>
          <p:nvPr/>
        </p:nvSpPr>
        <p:spPr bwMode="auto">
          <a:xfrm>
            <a:off x="9223378" y="5089302"/>
            <a:ext cx="9525" cy="342900"/>
          </a:xfrm>
          <a:prstGeom prst="rect">
            <a:avLst/>
          </a:prstGeom>
          <a:solidFill>
            <a:srgbClr val="A8FF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08" name="Rectangle 1004"/>
          <p:cNvSpPr>
            <a:spLocks noChangeArrowheads="1"/>
          </p:cNvSpPr>
          <p:nvPr/>
        </p:nvSpPr>
        <p:spPr bwMode="auto">
          <a:xfrm>
            <a:off x="9232900" y="5089302"/>
            <a:ext cx="7938" cy="342900"/>
          </a:xfrm>
          <a:prstGeom prst="rect">
            <a:avLst/>
          </a:prstGeom>
          <a:solidFill>
            <a:srgbClr val="A4FD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09" name="Rectangle 1005"/>
          <p:cNvSpPr>
            <a:spLocks noChangeArrowheads="1"/>
          </p:cNvSpPr>
          <p:nvPr/>
        </p:nvSpPr>
        <p:spPr bwMode="auto">
          <a:xfrm>
            <a:off x="9240841" y="5089302"/>
            <a:ext cx="7937" cy="342900"/>
          </a:xfrm>
          <a:prstGeom prst="rect">
            <a:avLst/>
          </a:prstGeom>
          <a:solidFill>
            <a:srgbClr val="A0FCC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10" name="Rectangle 1006"/>
          <p:cNvSpPr>
            <a:spLocks noChangeArrowheads="1"/>
          </p:cNvSpPr>
          <p:nvPr/>
        </p:nvSpPr>
        <p:spPr bwMode="auto">
          <a:xfrm>
            <a:off x="9248778" y="5089302"/>
            <a:ext cx="9525" cy="342900"/>
          </a:xfrm>
          <a:prstGeom prst="rect">
            <a:avLst/>
          </a:prstGeom>
          <a:solidFill>
            <a:srgbClr val="9CFAC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11" name="Rectangle 1007"/>
          <p:cNvSpPr>
            <a:spLocks noChangeArrowheads="1"/>
          </p:cNvSpPr>
          <p:nvPr/>
        </p:nvSpPr>
        <p:spPr bwMode="auto">
          <a:xfrm>
            <a:off x="9258300" y="5089302"/>
            <a:ext cx="7938" cy="342900"/>
          </a:xfrm>
          <a:prstGeom prst="rect">
            <a:avLst/>
          </a:prstGeom>
          <a:solidFill>
            <a:srgbClr val="98F8C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12" name="Rectangle 1008"/>
          <p:cNvSpPr>
            <a:spLocks noChangeArrowheads="1"/>
          </p:cNvSpPr>
          <p:nvPr/>
        </p:nvSpPr>
        <p:spPr bwMode="auto">
          <a:xfrm>
            <a:off x="9266241" y="5089302"/>
            <a:ext cx="7937" cy="342900"/>
          </a:xfrm>
          <a:prstGeom prst="rect">
            <a:avLst/>
          </a:prstGeom>
          <a:solidFill>
            <a:srgbClr val="93F6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13" name="Rectangle 1009"/>
          <p:cNvSpPr>
            <a:spLocks noChangeArrowheads="1"/>
          </p:cNvSpPr>
          <p:nvPr/>
        </p:nvSpPr>
        <p:spPr bwMode="auto">
          <a:xfrm>
            <a:off x="9274178" y="5089302"/>
            <a:ext cx="9525" cy="342900"/>
          </a:xfrm>
          <a:prstGeom prst="rect">
            <a:avLst/>
          </a:prstGeom>
          <a:solidFill>
            <a:srgbClr val="8FF5C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14" name="Rectangle 1010"/>
          <p:cNvSpPr>
            <a:spLocks noChangeArrowheads="1"/>
          </p:cNvSpPr>
          <p:nvPr/>
        </p:nvSpPr>
        <p:spPr bwMode="auto">
          <a:xfrm>
            <a:off x="9283700" y="5089302"/>
            <a:ext cx="7938" cy="342900"/>
          </a:xfrm>
          <a:prstGeom prst="rect">
            <a:avLst/>
          </a:prstGeom>
          <a:solidFill>
            <a:srgbClr val="8CF3B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15" name="Rectangle 1011"/>
          <p:cNvSpPr>
            <a:spLocks noChangeArrowheads="1"/>
          </p:cNvSpPr>
          <p:nvPr/>
        </p:nvSpPr>
        <p:spPr bwMode="auto">
          <a:xfrm>
            <a:off x="9291641" y="5089302"/>
            <a:ext cx="7937" cy="342900"/>
          </a:xfrm>
          <a:prstGeom prst="rect">
            <a:avLst/>
          </a:prstGeom>
          <a:solidFill>
            <a:srgbClr val="87F1B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16" name="Rectangle 1012"/>
          <p:cNvSpPr>
            <a:spLocks noChangeArrowheads="1"/>
          </p:cNvSpPr>
          <p:nvPr/>
        </p:nvSpPr>
        <p:spPr bwMode="auto">
          <a:xfrm>
            <a:off x="9299578" y="5089302"/>
            <a:ext cx="9525" cy="342900"/>
          </a:xfrm>
          <a:prstGeom prst="rect">
            <a:avLst/>
          </a:prstGeom>
          <a:solidFill>
            <a:srgbClr val="83F0B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17" name="Rectangle 1013"/>
          <p:cNvSpPr>
            <a:spLocks noChangeArrowheads="1"/>
          </p:cNvSpPr>
          <p:nvPr/>
        </p:nvSpPr>
        <p:spPr bwMode="auto">
          <a:xfrm>
            <a:off x="9309100" y="5089302"/>
            <a:ext cx="7938" cy="342900"/>
          </a:xfrm>
          <a:prstGeom prst="rect">
            <a:avLst/>
          </a:prstGeom>
          <a:solidFill>
            <a:srgbClr val="7FEEB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18" name="Rectangle 1014"/>
          <p:cNvSpPr>
            <a:spLocks noChangeArrowheads="1"/>
          </p:cNvSpPr>
          <p:nvPr/>
        </p:nvSpPr>
        <p:spPr bwMode="auto">
          <a:xfrm>
            <a:off x="9317041" y="5089302"/>
            <a:ext cx="9525" cy="342900"/>
          </a:xfrm>
          <a:prstGeom prst="rect">
            <a:avLst/>
          </a:prstGeom>
          <a:solidFill>
            <a:srgbClr val="7BEC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19" name="Rectangle 1015"/>
          <p:cNvSpPr>
            <a:spLocks noChangeArrowheads="1"/>
          </p:cNvSpPr>
          <p:nvPr/>
        </p:nvSpPr>
        <p:spPr bwMode="auto">
          <a:xfrm>
            <a:off x="9326566" y="5089302"/>
            <a:ext cx="7937" cy="342900"/>
          </a:xfrm>
          <a:prstGeom prst="rect">
            <a:avLst/>
          </a:prstGeom>
          <a:solidFill>
            <a:srgbClr val="77EAB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20" name="Rectangle 1016"/>
          <p:cNvSpPr>
            <a:spLocks noChangeArrowheads="1"/>
          </p:cNvSpPr>
          <p:nvPr/>
        </p:nvSpPr>
        <p:spPr bwMode="auto">
          <a:xfrm>
            <a:off x="9334500" y="5089302"/>
            <a:ext cx="7938" cy="342900"/>
          </a:xfrm>
          <a:prstGeom prst="rect">
            <a:avLst/>
          </a:prstGeom>
          <a:solidFill>
            <a:srgbClr val="73E9A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21" name="Rectangle 1017"/>
          <p:cNvSpPr>
            <a:spLocks noChangeArrowheads="1"/>
          </p:cNvSpPr>
          <p:nvPr/>
        </p:nvSpPr>
        <p:spPr bwMode="auto">
          <a:xfrm>
            <a:off x="9342441" y="5089302"/>
            <a:ext cx="9525" cy="342900"/>
          </a:xfrm>
          <a:prstGeom prst="rect">
            <a:avLst/>
          </a:prstGeom>
          <a:solidFill>
            <a:srgbClr val="6FE7A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22" name="Rectangle 1018"/>
          <p:cNvSpPr>
            <a:spLocks noChangeArrowheads="1"/>
          </p:cNvSpPr>
          <p:nvPr/>
        </p:nvSpPr>
        <p:spPr bwMode="auto">
          <a:xfrm>
            <a:off x="9351966" y="5089302"/>
            <a:ext cx="7937" cy="342900"/>
          </a:xfrm>
          <a:prstGeom prst="rect">
            <a:avLst/>
          </a:prstGeom>
          <a:solidFill>
            <a:srgbClr val="6AE6A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23" name="Rectangle 1019"/>
          <p:cNvSpPr>
            <a:spLocks noChangeArrowheads="1"/>
          </p:cNvSpPr>
          <p:nvPr/>
        </p:nvSpPr>
        <p:spPr bwMode="auto">
          <a:xfrm>
            <a:off x="9359900" y="5089302"/>
            <a:ext cx="7938" cy="342900"/>
          </a:xfrm>
          <a:prstGeom prst="rect">
            <a:avLst/>
          </a:prstGeom>
          <a:solidFill>
            <a:srgbClr val="66E4A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24" name="Rectangle 1020"/>
          <p:cNvSpPr>
            <a:spLocks noChangeArrowheads="1"/>
          </p:cNvSpPr>
          <p:nvPr/>
        </p:nvSpPr>
        <p:spPr bwMode="auto">
          <a:xfrm>
            <a:off x="9367841" y="5089302"/>
            <a:ext cx="9525" cy="342900"/>
          </a:xfrm>
          <a:prstGeom prst="rect">
            <a:avLst/>
          </a:prstGeom>
          <a:solidFill>
            <a:srgbClr val="62E2A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25" name="Rectangle 1021"/>
          <p:cNvSpPr>
            <a:spLocks noChangeArrowheads="1"/>
          </p:cNvSpPr>
          <p:nvPr/>
        </p:nvSpPr>
        <p:spPr bwMode="auto">
          <a:xfrm>
            <a:off x="9377366" y="5089302"/>
            <a:ext cx="7937" cy="342900"/>
          </a:xfrm>
          <a:prstGeom prst="rect">
            <a:avLst/>
          </a:prstGeom>
          <a:solidFill>
            <a:srgbClr val="5EE09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26" name="Rectangle 1022"/>
          <p:cNvSpPr>
            <a:spLocks noChangeArrowheads="1"/>
          </p:cNvSpPr>
          <p:nvPr/>
        </p:nvSpPr>
        <p:spPr bwMode="auto">
          <a:xfrm>
            <a:off x="9385303" y="5089302"/>
            <a:ext cx="9525" cy="342900"/>
          </a:xfrm>
          <a:prstGeom prst="rect">
            <a:avLst/>
          </a:prstGeom>
          <a:solidFill>
            <a:srgbClr val="5ADE9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27" name="Rectangle 1023"/>
          <p:cNvSpPr>
            <a:spLocks noChangeArrowheads="1"/>
          </p:cNvSpPr>
          <p:nvPr/>
        </p:nvSpPr>
        <p:spPr bwMode="auto">
          <a:xfrm>
            <a:off x="9394825" y="5089302"/>
            <a:ext cx="7938" cy="342900"/>
          </a:xfrm>
          <a:prstGeom prst="rect">
            <a:avLst/>
          </a:prstGeom>
          <a:solidFill>
            <a:srgbClr val="56DD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28" name="Rectangle 1024"/>
          <p:cNvSpPr>
            <a:spLocks noChangeArrowheads="1"/>
          </p:cNvSpPr>
          <p:nvPr/>
        </p:nvSpPr>
        <p:spPr bwMode="auto">
          <a:xfrm>
            <a:off x="9402766" y="5089302"/>
            <a:ext cx="7937" cy="342900"/>
          </a:xfrm>
          <a:prstGeom prst="rect">
            <a:avLst/>
          </a:prstGeom>
          <a:solidFill>
            <a:srgbClr val="52DB9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29" name="Rectangle 1025"/>
          <p:cNvSpPr>
            <a:spLocks noChangeArrowheads="1"/>
          </p:cNvSpPr>
          <p:nvPr/>
        </p:nvSpPr>
        <p:spPr bwMode="auto">
          <a:xfrm>
            <a:off x="9410703" y="5089302"/>
            <a:ext cx="9525" cy="342900"/>
          </a:xfrm>
          <a:prstGeom prst="rect">
            <a:avLst/>
          </a:prstGeom>
          <a:solidFill>
            <a:srgbClr val="4EDA9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30" name="Rectangle 1026"/>
          <p:cNvSpPr>
            <a:spLocks noChangeArrowheads="1"/>
          </p:cNvSpPr>
          <p:nvPr/>
        </p:nvSpPr>
        <p:spPr bwMode="auto">
          <a:xfrm>
            <a:off x="9420225" y="5089302"/>
            <a:ext cx="7938" cy="342900"/>
          </a:xfrm>
          <a:prstGeom prst="rect">
            <a:avLst/>
          </a:prstGeom>
          <a:solidFill>
            <a:srgbClr val="4AD89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31" name="Rectangle 1027"/>
          <p:cNvSpPr>
            <a:spLocks noChangeArrowheads="1"/>
          </p:cNvSpPr>
          <p:nvPr/>
        </p:nvSpPr>
        <p:spPr bwMode="auto">
          <a:xfrm>
            <a:off x="9428166" y="5089302"/>
            <a:ext cx="7937" cy="342900"/>
          </a:xfrm>
          <a:prstGeom prst="rect">
            <a:avLst/>
          </a:prstGeom>
          <a:solidFill>
            <a:srgbClr val="46D6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32" name="Rectangle 1028"/>
          <p:cNvSpPr>
            <a:spLocks noChangeArrowheads="1"/>
          </p:cNvSpPr>
          <p:nvPr/>
        </p:nvSpPr>
        <p:spPr bwMode="auto">
          <a:xfrm>
            <a:off x="9436103" y="5089302"/>
            <a:ext cx="9525" cy="342900"/>
          </a:xfrm>
          <a:prstGeom prst="rect">
            <a:avLst/>
          </a:prstGeom>
          <a:solidFill>
            <a:srgbClr val="41D48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33" name="Rectangle 1029"/>
          <p:cNvSpPr>
            <a:spLocks noChangeArrowheads="1"/>
          </p:cNvSpPr>
          <p:nvPr/>
        </p:nvSpPr>
        <p:spPr bwMode="auto">
          <a:xfrm>
            <a:off x="9445625" y="5089302"/>
            <a:ext cx="7938" cy="342900"/>
          </a:xfrm>
          <a:prstGeom prst="rect">
            <a:avLst/>
          </a:prstGeom>
          <a:solidFill>
            <a:srgbClr val="3DD28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34" name="Rectangle 1030"/>
          <p:cNvSpPr>
            <a:spLocks noChangeArrowheads="1"/>
          </p:cNvSpPr>
          <p:nvPr/>
        </p:nvSpPr>
        <p:spPr bwMode="auto">
          <a:xfrm>
            <a:off x="9453566" y="5089302"/>
            <a:ext cx="9525" cy="342900"/>
          </a:xfrm>
          <a:prstGeom prst="rect">
            <a:avLst/>
          </a:prstGeom>
          <a:solidFill>
            <a:srgbClr val="39D18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35" name="Rectangle 1031"/>
          <p:cNvSpPr>
            <a:spLocks noChangeArrowheads="1"/>
          </p:cNvSpPr>
          <p:nvPr/>
        </p:nvSpPr>
        <p:spPr bwMode="auto">
          <a:xfrm>
            <a:off x="9463091" y="5089302"/>
            <a:ext cx="7937" cy="342900"/>
          </a:xfrm>
          <a:prstGeom prst="rect">
            <a:avLst/>
          </a:prstGeom>
          <a:solidFill>
            <a:srgbClr val="35CF8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36" name="Rectangle 1032"/>
          <p:cNvSpPr>
            <a:spLocks noChangeArrowheads="1"/>
          </p:cNvSpPr>
          <p:nvPr/>
        </p:nvSpPr>
        <p:spPr bwMode="auto">
          <a:xfrm>
            <a:off x="9471025" y="5089302"/>
            <a:ext cx="7938" cy="342900"/>
          </a:xfrm>
          <a:prstGeom prst="rect">
            <a:avLst/>
          </a:prstGeom>
          <a:solidFill>
            <a:srgbClr val="31CE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37" name="Rectangle 1033"/>
          <p:cNvSpPr>
            <a:spLocks noChangeArrowheads="1"/>
          </p:cNvSpPr>
          <p:nvPr/>
        </p:nvSpPr>
        <p:spPr bwMode="auto">
          <a:xfrm>
            <a:off x="9478966" y="5089302"/>
            <a:ext cx="9525" cy="342900"/>
          </a:xfrm>
          <a:prstGeom prst="rect">
            <a:avLst/>
          </a:prstGeom>
          <a:solidFill>
            <a:srgbClr val="2DCC7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38" name="Rectangle 1034"/>
          <p:cNvSpPr>
            <a:spLocks noChangeArrowheads="1"/>
          </p:cNvSpPr>
          <p:nvPr/>
        </p:nvSpPr>
        <p:spPr bwMode="auto">
          <a:xfrm>
            <a:off x="9488491" y="5089302"/>
            <a:ext cx="7937" cy="342900"/>
          </a:xfrm>
          <a:prstGeom prst="rect">
            <a:avLst/>
          </a:prstGeom>
          <a:solidFill>
            <a:srgbClr val="29CA7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39" name="Rectangle 1035"/>
          <p:cNvSpPr>
            <a:spLocks noChangeArrowheads="1"/>
          </p:cNvSpPr>
          <p:nvPr/>
        </p:nvSpPr>
        <p:spPr bwMode="auto">
          <a:xfrm>
            <a:off x="9496425" y="5089302"/>
            <a:ext cx="7938" cy="342900"/>
          </a:xfrm>
          <a:prstGeom prst="rect">
            <a:avLst/>
          </a:prstGeom>
          <a:solidFill>
            <a:srgbClr val="25C87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40" name="Rectangle 1036"/>
          <p:cNvSpPr>
            <a:spLocks noChangeArrowheads="1"/>
          </p:cNvSpPr>
          <p:nvPr/>
        </p:nvSpPr>
        <p:spPr bwMode="auto">
          <a:xfrm>
            <a:off x="9504366" y="5089302"/>
            <a:ext cx="9525" cy="342900"/>
          </a:xfrm>
          <a:prstGeom prst="rect">
            <a:avLst/>
          </a:prstGeom>
          <a:solidFill>
            <a:srgbClr val="21C67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41" name="Rectangle 1037"/>
          <p:cNvSpPr>
            <a:spLocks noChangeArrowheads="1"/>
          </p:cNvSpPr>
          <p:nvPr/>
        </p:nvSpPr>
        <p:spPr bwMode="auto">
          <a:xfrm>
            <a:off x="9513891" y="5089302"/>
            <a:ext cx="7937" cy="342900"/>
          </a:xfrm>
          <a:prstGeom prst="rect">
            <a:avLst/>
          </a:prstGeom>
          <a:solidFill>
            <a:srgbClr val="1DC57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42" name="Rectangle 1038"/>
          <p:cNvSpPr>
            <a:spLocks noChangeArrowheads="1"/>
          </p:cNvSpPr>
          <p:nvPr/>
        </p:nvSpPr>
        <p:spPr bwMode="auto">
          <a:xfrm>
            <a:off x="9521828" y="5089302"/>
            <a:ext cx="9525" cy="342900"/>
          </a:xfrm>
          <a:prstGeom prst="rect">
            <a:avLst/>
          </a:prstGeom>
          <a:solidFill>
            <a:srgbClr val="18C36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43" name="Rectangle 1039"/>
          <p:cNvSpPr>
            <a:spLocks noChangeArrowheads="1"/>
          </p:cNvSpPr>
          <p:nvPr/>
        </p:nvSpPr>
        <p:spPr bwMode="auto">
          <a:xfrm>
            <a:off x="9531350" y="5089302"/>
            <a:ext cx="7938" cy="342900"/>
          </a:xfrm>
          <a:prstGeom prst="rect">
            <a:avLst/>
          </a:prstGeom>
          <a:solidFill>
            <a:srgbClr val="14C26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44" name="Rectangle 1040"/>
          <p:cNvSpPr>
            <a:spLocks noChangeArrowheads="1"/>
          </p:cNvSpPr>
          <p:nvPr/>
        </p:nvSpPr>
        <p:spPr bwMode="auto">
          <a:xfrm>
            <a:off x="9539291" y="5089302"/>
            <a:ext cx="7937" cy="342900"/>
          </a:xfrm>
          <a:prstGeom prst="rect">
            <a:avLst/>
          </a:prstGeom>
          <a:solidFill>
            <a:srgbClr val="10C06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45" name="Rectangle 1041"/>
          <p:cNvSpPr>
            <a:spLocks noChangeArrowheads="1"/>
          </p:cNvSpPr>
          <p:nvPr/>
        </p:nvSpPr>
        <p:spPr bwMode="auto">
          <a:xfrm>
            <a:off x="9547228" y="5089302"/>
            <a:ext cx="9525" cy="342900"/>
          </a:xfrm>
          <a:prstGeom prst="rect">
            <a:avLst/>
          </a:prstGeom>
          <a:solidFill>
            <a:srgbClr val="0CBE6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46" name="Rectangle 1042"/>
          <p:cNvSpPr>
            <a:spLocks noChangeArrowheads="1"/>
          </p:cNvSpPr>
          <p:nvPr/>
        </p:nvSpPr>
        <p:spPr bwMode="auto">
          <a:xfrm>
            <a:off x="9556750" y="5089302"/>
            <a:ext cx="7938" cy="342900"/>
          </a:xfrm>
          <a:prstGeom prst="rect">
            <a:avLst/>
          </a:prstGeom>
          <a:solidFill>
            <a:srgbClr val="08BC6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47" name="Rectangle 1043"/>
          <p:cNvSpPr>
            <a:spLocks noChangeArrowheads="1"/>
          </p:cNvSpPr>
          <p:nvPr/>
        </p:nvSpPr>
        <p:spPr bwMode="auto">
          <a:xfrm>
            <a:off x="9564691" y="5089302"/>
            <a:ext cx="7937" cy="342900"/>
          </a:xfrm>
          <a:prstGeom prst="rect">
            <a:avLst/>
          </a:prstGeom>
          <a:solidFill>
            <a:srgbClr val="04BA5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48" name="Oval 1044"/>
          <p:cNvSpPr>
            <a:spLocks noChangeArrowheads="1"/>
          </p:cNvSpPr>
          <p:nvPr/>
        </p:nvSpPr>
        <p:spPr bwMode="auto">
          <a:xfrm>
            <a:off x="9232900" y="5055964"/>
            <a:ext cx="331788" cy="90488"/>
          </a:xfrm>
          <a:prstGeom prst="ellipse">
            <a:avLst/>
          </a:prstGeom>
          <a:solidFill>
            <a:srgbClr val="A8FFD3"/>
          </a:solidFill>
          <a:ln w="0">
            <a:solidFill>
              <a:srgbClr val="000000"/>
            </a:solidFill>
            <a:round/>
            <a:headEnd/>
            <a:tailEnd/>
          </a:ln>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endParaRPr lang="nl-BE" altLang="nl-BE" sz="1800"/>
          </a:p>
        </p:txBody>
      </p:sp>
      <p:sp>
        <p:nvSpPr>
          <p:cNvPr id="22349" name="Rectangle 1045"/>
          <p:cNvSpPr>
            <a:spLocks noChangeArrowheads="1"/>
          </p:cNvSpPr>
          <p:nvPr/>
        </p:nvSpPr>
        <p:spPr bwMode="auto">
          <a:xfrm>
            <a:off x="9351963" y="5182964"/>
            <a:ext cx="889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DB</a:t>
            </a:r>
          </a:p>
        </p:txBody>
      </p:sp>
      <p:sp>
        <p:nvSpPr>
          <p:cNvPr id="22350" name="Rectangle 1046"/>
          <p:cNvSpPr>
            <a:spLocks noChangeArrowheads="1"/>
          </p:cNvSpPr>
          <p:nvPr/>
        </p:nvSpPr>
        <p:spPr bwMode="auto">
          <a:xfrm>
            <a:off x="9334503" y="5260752"/>
            <a:ext cx="123825"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000">
                <a:solidFill>
                  <a:schemeClr val="tx1"/>
                </a:solidFill>
                <a:latin typeface="Arial" panose="020B0604020202020204" pitchFamily="34" charset="0"/>
              </a:defRPr>
            </a:lvl2pPr>
            <a:lvl3pPr marL="1143000" indent="-228600">
              <a:spcBef>
                <a:spcPct val="20000"/>
              </a:spcBef>
              <a:buChar char="•"/>
              <a:defRPr sz="1600">
                <a:solidFill>
                  <a:schemeClr val="tx1"/>
                </a:solidFill>
                <a:latin typeface="Arial" panose="020B0604020202020204" pitchFamily="34" charset="0"/>
              </a:defRPr>
            </a:lvl3pPr>
            <a:lvl4pPr marL="1600200" indent="-228600">
              <a:spcBef>
                <a:spcPct val="20000"/>
              </a:spcBef>
              <a:buChar char="–"/>
              <a:defRPr sz="1600">
                <a:solidFill>
                  <a:schemeClr val="tx1"/>
                </a:solidFill>
                <a:latin typeface="Arial" panose="020B0604020202020204" pitchFamily="34" charset="0"/>
              </a:defRPr>
            </a:lvl4pPr>
            <a:lvl5pPr marL="2057400" indent="-228600">
              <a:spcBef>
                <a:spcPct val="20000"/>
              </a:spcBef>
              <a:buChar char="»"/>
              <a:defRPr sz="16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6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6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6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600">
                <a:solidFill>
                  <a:schemeClr val="tx1"/>
                </a:solidFill>
                <a:latin typeface="Arial" panose="020B0604020202020204" pitchFamily="34" charset="0"/>
              </a:defRPr>
            </a:lvl9pPr>
          </a:lstStyle>
          <a:p>
            <a:pPr eaLnBrk="1" hangingPunct="1">
              <a:spcBef>
                <a:spcPct val="0"/>
              </a:spcBef>
              <a:buFontTx/>
              <a:buNone/>
            </a:pPr>
            <a:r>
              <a:rPr lang="en-GB" sz="500">
                <a:solidFill>
                  <a:srgbClr val="FFFFFF"/>
                </a:solidFill>
                <a:sym typeface="Arial" panose="020B0604020202020204" pitchFamily="34" charset="0"/>
              </a:rPr>
              <a:t>XYZ</a:t>
            </a:r>
          </a:p>
        </p:txBody>
      </p:sp>
      <p:sp>
        <p:nvSpPr>
          <p:cNvPr id="22351" name="Freeform 1047"/>
          <p:cNvSpPr>
            <a:spLocks/>
          </p:cNvSpPr>
          <p:nvPr/>
        </p:nvSpPr>
        <p:spPr bwMode="auto">
          <a:xfrm>
            <a:off x="9564688" y="5229002"/>
            <a:ext cx="93662" cy="63500"/>
          </a:xfrm>
          <a:custGeom>
            <a:avLst/>
            <a:gdLst>
              <a:gd name="T0" fmla="*/ 2147483646 w 59"/>
              <a:gd name="T1" fmla="*/ 2147483646 h 40"/>
              <a:gd name="T2" fmla="*/ 0 w 59"/>
              <a:gd name="T3" fmla="*/ 2147483646 h 40"/>
              <a:gd name="T4" fmla="*/ 2147483646 w 59"/>
              <a:gd name="T5" fmla="*/ 0 h 40"/>
              <a:gd name="T6" fmla="*/ 2147483646 w 59"/>
              <a:gd name="T7" fmla="*/ 2147483646 h 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40">
                <a:moveTo>
                  <a:pt x="59" y="40"/>
                </a:moveTo>
                <a:lnTo>
                  <a:pt x="0" y="20"/>
                </a:lnTo>
                <a:lnTo>
                  <a:pt x="59" y="0"/>
                </a:lnTo>
                <a:lnTo>
                  <a:pt x="59" y="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BE"/>
          </a:p>
        </p:txBody>
      </p:sp>
      <p:sp>
        <p:nvSpPr>
          <p:cNvPr id="22352" name="Rectangle 1048"/>
          <p:cNvSpPr>
            <a:spLocks noGrp="1" noChangeArrowheads="1"/>
          </p:cNvSpPr>
          <p:nvPr>
            <p:ph type="title"/>
          </p:nvPr>
        </p:nvSpPr>
        <p:spPr/>
        <p:txBody>
          <a:bodyPr/>
          <a:lstStyle/>
          <a:p>
            <a:r>
              <a:rPr lang="en-GB"/>
              <a:t>Federated </a:t>
            </a:r>
            <a:r>
              <a:rPr lang="en-GB" noProof="0">
                <a:sym typeface="Arial" panose="020B0604020202020204" pitchFamily="34" charset="0"/>
              </a:rPr>
              <a:t>architecture</a:t>
            </a:r>
          </a:p>
        </p:txBody>
      </p:sp>
      <p:sp>
        <p:nvSpPr>
          <p:cNvPr id="2" name="Slide Number Placeholder 1">
            <a:extLst>
              <a:ext uri="{FF2B5EF4-FFF2-40B4-BE49-F238E27FC236}">
                <a16:creationId xmlns:a16="http://schemas.microsoft.com/office/drawing/2014/main" id="{B5512FE8-5653-4720-8441-4687BC0974DB}"/>
              </a:ext>
            </a:extLst>
          </p:cNvPr>
          <p:cNvSpPr>
            <a:spLocks noGrp="1"/>
          </p:cNvSpPr>
          <p:nvPr>
            <p:ph type="sldNum" sz="quarter" idx="10"/>
          </p:nvPr>
        </p:nvSpPr>
        <p:spPr/>
        <p:txBody>
          <a:bodyPr/>
          <a:lstStyle/>
          <a:p>
            <a:pPr>
              <a:defRPr/>
            </a:pPr>
            <a:fld id="{84AEDDD6-2727-439E-A96F-E9FD4CA77376}" type="slidenum">
              <a:rPr lang="en-GB" smtClean="0"/>
              <a:pPr>
                <a:defRPr/>
              </a:pPr>
              <a:t>47</a:t>
            </a:fld>
            <a:endParaRPr lang="en-GB" dirty="0"/>
          </a:p>
        </p:txBody>
      </p:sp>
    </p:spTree>
    <p:extLst>
      <p:ext uri="{BB962C8B-B14F-4D97-AF65-F5344CB8AC3E}">
        <p14:creationId xmlns:p14="http://schemas.microsoft.com/office/powerpoint/2010/main" val="18032806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027E773-1CE7-914C-7115-19E1294C3B9D}"/>
              </a:ext>
            </a:extLst>
          </p:cNvPr>
          <p:cNvPicPr>
            <a:picLocks noChangeAspect="1"/>
          </p:cNvPicPr>
          <p:nvPr/>
        </p:nvPicPr>
        <p:blipFill>
          <a:blip r:embed="rId2"/>
          <a:stretch>
            <a:fillRect/>
          </a:stretch>
        </p:blipFill>
        <p:spPr>
          <a:xfrm>
            <a:off x="1487488" y="836712"/>
            <a:ext cx="9505055" cy="5520198"/>
          </a:xfrm>
          <a:prstGeom prst="rect">
            <a:avLst/>
          </a:prstGeom>
        </p:spPr>
      </p:pic>
      <p:sp>
        <p:nvSpPr>
          <p:cNvPr id="2" name="Title 1"/>
          <p:cNvSpPr>
            <a:spLocks noGrp="1"/>
          </p:cNvSpPr>
          <p:nvPr>
            <p:ph type="title"/>
          </p:nvPr>
        </p:nvSpPr>
        <p:spPr/>
        <p:txBody>
          <a:bodyPr>
            <a:normAutofit/>
          </a:bodyPr>
          <a:lstStyle/>
          <a:p>
            <a:r>
              <a:rPr lang="en-GB"/>
              <a:t>Authentication of identity: different levels</a:t>
            </a:r>
          </a:p>
        </p:txBody>
      </p:sp>
      <p:sp>
        <p:nvSpPr>
          <p:cNvPr id="6" name="Slide Number Placeholder 5">
            <a:extLst>
              <a:ext uri="{FF2B5EF4-FFF2-40B4-BE49-F238E27FC236}">
                <a16:creationId xmlns:a16="http://schemas.microsoft.com/office/drawing/2014/main" id="{828A3B84-1A66-404C-B733-E06B8C118D37}"/>
              </a:ext>
            </a:extLst>
          </p:cNvPr>
          <p:cNvSpPr>
            <a:spLocks noGrp="1"/>
          </p:cNvSpPr>
          <p:nvPr>
            <p:ph type="sldNum" sz="quarter" idx="10"/>
          </p:nvPr>
        </p:nvSpPr>
        <p:spPr/>
        <p:txBody>
          <a:bodyPr/>
          <a:lstStyle/>
          <a:p>
            <a:pPr>
              <a:defRPr/>
            </a:pPr>
            <a:fld id="{84AEDDD6-2727-439E-A96F-E9FD4CA77376}" type="slidenum">
              <a:rPr lang="en-GB" smtClean="0"/>
              <a:pPr>
                <a:defRPr/>
              </a:pPr>
              <a:t>48</a:t>
            </a:fld>
            <a:endParaRPr lang="en-GB" dirty="0"/>
          </a:p>
        </p:txBody>
      </p:sp>
    </p:spTree>
    <p:extLst>
      <p:ext uri="{BB962C8B-B14F-4D97-AF65-F5344CB8AC3E}">
        <p14:creationId xmlns:p14="http://schemas.microsoft.com/office/powerpoint/2010/main" val="57205214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Informed consent to data sharing,</a:t>
            </a:r>
            <a:br>
              <a:rPr lang="en-GB" dirty="0"/>
            </a:br>
            <a:r>
              <a:rPr lang="en-GB" dirty="0"/>
              <a:t>(health)care relationship and access matrix</a:t>
            </a:r>
          </a:p>
        </p:txBody>
      </p:sp>
      <p:sp>
        <p:nvSpPr>
          <p:cNvPr id="3" name="Content Placeholder 2"/>
          <p:cNvSpPr>
            <a:spLocks noGrp="1"/>
          </p:cNvSpPr>
          <p:nvPr>
            <p:ph idx="1"/>
          </p:nvPr>
        </p:nvSpPr>
        <p:spPr/>
        <p:txBody>
          <a:bodyPr/>
          <a:lstStyle/>
          <a:p>
            <a:endParaRPr lang="en-GB" dirty="0"/>
          </a:p>
          <a:p>
            <a:r>
              <a:rPr lang="en-GB" dirty="0"/>
              <a:t>A healthcare provider or institution can only access the health data of a healthcare user that are available at a third party if</a:t>
            </a:r>
          </a:p>
          <a:p>
            <a:pPr lvl="1"/>
            <a:r>
              <a:rPr lang="en-GB" dirty="0"/>
              <a:t>the healthcare user has given his informed consent to share health data</a:t>
            </a:r>
          </a:p>
          <a:p>
            <a:pPr lvl="1"/>
            <a:r>
              <a:rPr lang="en-GB" dirty="0"/>
              <a:t>the healthcare provider or institution has a (health) care relationship with the healthcare user</a:t>
            </a:r>
          </a:p>
          <a:p>
            <a:pPr lvl="2"/>
            <a:r>
              <a:rPr lang="en-GB" dirty="0"/>
              <a:t>the rules on how a care relationship is proved are established in regulations for the different types of care providers and institutions</a:t>
            </a:r>
          </a:p>
          <a:p>
            <a:pPr lvl="1"/>
            <a:r>
              <a:rPr lang="en-GB" dirty="0"/>
              <a:t>the healthcare provider is not excluded by the healthcare user from accessing his health data</a:t>
            </a:r>
          </a:p>
          <a:p>
            <a:pPr lvl="1"/>
            <a:r>
              <a:rPr lang="en-GB" dirty="0"/>
              <a:t>if the health data in question can be accessed by the type of healthcare provider concerned (the so-called access matrix)</a:t>
            </a:r>
          </a:p>
          <a:p>
            <a:pPr lvl="2"/>
            <a:r>
              <a:rPr lang="en-GB" dirty="0"/>
              <a:t>the access matrix is defined in a regulation</a:t>
            </a:r>
          </a:p>
        </p:txBody>
      </p:sp>
      <p:sp>
        <p:nvSpPr>
          <p:cNvPr id="4" name="Slide Number Placeholder 3">
            <a:extLst>
              <a:ext uri="{FF2B5EF4-FFF2-40B4-BE49-F238E27FC236}">
                <a16:creationId xmlns:a16="http://schemas.microsoft.com/office/drawing/2014/main" id="{39BD869E-87CD-4A73-9161-18200B9E33D0}"/>
              </a:ext>
            </a:extLst>
          </p:cNvPr>
          <p:cNvSpPr>
            <a:spLocks noGrp="1"/>
          </p:cNvSpPr>
          <p:nvPr>
            <p:ph type="sldNum" sz="quarter" idx="10"/>
          </p:nvPr>
        </p:nvSpPr>
        <p:spPr/>
        <p:txBody>
          <a:bodyPr/>
          <a:lstStyle/>
          <a:p>
            <a:pPr>
              <a:defRPr/>
            </a:pPr>
            <a:fld id="{84AEDDD6-2727-439E-A96F-E9FD4CA77376}" type="slidenum">
              <a:rPr lang="en-GB" smtClean="0"/>
              <a:pPr>
                <a:defRPr/>
              </a:pPr>
              <a:t>49</a:t>
            </a:fld>
            <a:endParaRPr lang="en-GB" dirty="0"/>
          </a:p>
        </p:txBody>
      </p:sp>
    </p:spTree>
    <p:extLst>
      <p:ext uri="{BB962C8B-B14F-4D97-AF65-F5344CB8AC3E}">
        <p14:creationId xmlns:p14="http://schemas.microsoft.com/office/powerpoint/2010/main" val="5924214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kstvak 21"/>
          <p:cNvSpPr txBox="1"/>
          <p:nvPr/>
        </p:nvSpPr>
        <p:spPr>
          <a:xfrm>
            <a:off x="2811280" y="-45540"/>
            <a:ext cx="5969060" cy="492443"/>
          </a:xfrm>
          <a:prstGeom prst="rect">
            <a:avLst/>
          </a:prstGeom>
          <a:noFill/>
        </p:spPr>
        <p:txBody>
          <a:bodyPr wrap="square" rtlCol="0">
            <a:spAutoFit/>
          </a:bodyPr>
          <a:lstStyle/>
          <a:p>
            <a:pPr algn="ctr"/>
            <a:endParaRPr lang="nl-BE" sz="26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a:xfrm>
            <a:off x="623392" y="188640"/>
            <a:ext cx="10972800" cy="922114"/>
          </a:xfrm>
        </p:spPr>
        <p:txBody>
          <a:bodyPr>
            <a:noAutofit/>
          </a:bodyPr>
          <a:lstStyle/>
          <a:p>
            <a:r>
              <a:rPr lang="en-GB" dirty="0"/>
              <a:t>Access to health data through the </a:t>
            </a:r>
            <a:br>
              <a:rPr lang="en-GB" dirty="0"/>
            </a:br>
            <a:r>
              <a:rPr lang="en-GB" dirty="0"/>
              <a:t>eHealth platform for healthcare delivery</a:t>
            </a:r>
          </a:p>
        </p:txBody>
      </p:sp>
      <p:sp>
        <p:nvSpPr>
          <p:cNvPr id="9" name="Slide Number Placeholder 8">
            <a:extLst>
              <a:ext uri="{FF2B5EF4-FFF2-40B4-BE49-F238E27FC236}">
                <a16:creationId xmlns:a16="http://schemas.microsoft.com/office/drawing/2014/main" id="{D86BD99C-13EC-458A-91CD-ABFC8BFDC830}"/>
              </a:ext>
            </a:extLst>
          </p:cNvPr>
          <p:cNvSpPr>
            <a:spLocks noGrp="1"/>
          </p:cNvSpPr>
          <p:nvPr>
            <p:ph type="sldNum" sz="quarter" idx="10"/>
          </p:nvPr>
        </p:nvSpPr>
        <p:spPr>
          <a:xfrm>
            <a:off x="11125200" y="6489703"/>
            <a:ext cx="1001184" cy="365125"/>
          </a:xfrm>
        </p:spPr>
        <p:txBody>
          <a:bodyPr/>
          <a:lstStyle/>
          <a:p>
            <a:fld id="{84AEDDD6-2727-439E-A96F-E9FD4CA77376}" type="slidenum">
              <a:rPr lang="en-GB" smtClean="0"/>
              <a:pPr/>
              <a:t>50</a:t>
            </a:fld>
            <a:endParaRPr lang="en-GB" dirty="0"/>
          </a:p>
        </p:txBody>
      </p:sp>
      <p:pic>
        <p:nvPicPr>
          <p:cNvPr id="8" name="Picture 7">
            <a:extLst>
              <a:ext uri="{FF2B5EF4-FFF2-40B4-BE49-F238E27FC236}">
                <a16:creationId xmlns:a16="http://schemas.microsoft.com/office/drawing/2014/main" id="{72513D65-8C57-476A-BD49-5CEC8FE501A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59208" y="1304404"/>
            <a:ext cx="8273584" cy="5076924"/>
          </a:xfrm>
          <a:prstGeom prst="rect">
            <a:avLst/>
          </a:prstGeom>
        </p:spPr>
      </p:pic>
    </p:spTree>
    <p:extLst>
      <p:ext uri="{BB962C8B-B14F-4D97-AF65-F5344CB8AC3E}">
        <p14:creationId xmlns:p14="http://schemas.microsoft.com/office/powerpoint/2010/main" val="11050595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Current access matrix</a:t>
            </a:r>
          </a:p>
        </p:txBody>
      </p:sp>
      <p:pic>
        <p:nvPicPr>
          <p:cNvPr id="6" name="Image 5">
            <a:extLst>
              <a:ext uri="{FF2B5EF4-FFF2-40B4-BE49-F238E27FC236}">
                <a16:creationId xmlns:a16="http://schemas.microsoft.com/office/drawing/2014/main" id="{D4909086-7E34-4F85-BAD2-94C1B542D470}"/>
              </a:ext>
            </a:extLst>
          </p:cNvPr>
          <p:cNvPicPr/>
          <p:nvPr/>
        </p:nvPicPr>
        <p:blipFill>
          <a:blip r:embed="rId3"/>
          <a:stretch>
            <a:fillRect/>
          </a:stretch>
        </p:blipFill>
        <p:spPr>
          <a:xfrm>
            <a:off x="0" y="1034263"/>
            <a:ext cx="12192000" cy="5102078"/>
          </a:xfrm>
          <a:prstGeom prst="rect">
            <a:avLst/>
          </a:prstGeom>
        </p:spPr>
      </p:pic>
      <p:sp>
        <p:nvSpPr>
          <p:cNvPr id="3" name="Slide Number Placeholder 2">
            <a:extLst>
              <a:ext uri="{FF2B5EF4-FFF2-40B4-BE49-F238E27FC236}">
                <a16:creationId xmlns:a16="http://schemas.microsoft.com/office/drawing/2014/main" id="{E42648CF-F07E-47E1-A10A-5F038B18BBF7}"/>
              </a:ext>
            </a:extLst>
          </p:cNvPr>
          <p:cNvSpPr>
            <a:spLocks noGrp="1"/>
          </p:cNvSpPr>
          <p:nvPr>
            <p:ph type="sldNum" sz="quarter" idx="10"/>
          </p:nvPr>
        </p:nvSpPr>
        <p:spPr/>
        <p:txBody>
          <a:bodyPr/>
          <a:lstStyle/>
          <a:p>
            <a:pPr>
              <a:defRPr/>
            </a:pPr>
            <a:fld id="{84AEDDD6-2727-439E-A96F-E9FD4CA77376}" type="slidenum">
              <a:rPr lang="en-GB" smtClean="0"/>
              <a:pPr>
                <a:defRPr/>
              </a:pPr>
              <a:t>51</a:t>
            </a:fld>
            <a:endParaRPr lang="en-GB" dirty="0"/>
          </a:p>
        </p:txBody>
      </p:sp>
    </p:spTree>
    <p:extLst>
      <p:ext uri="{BB962C8B-B14F-4D97-AF65-F5344CB8AC3E}">
        <p14:creationId xmlns:p14="http://schemas.microsoft.com/office/powerpoint/2010/main" val="318085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New access matrix (not yet implemented)</a:t>
            </a:r>
          </a:p>
        </p:txBody>
      </p:sp>
      <p:pic>
        <p:nvPicPr>
          <p:cNvPr id="7" name="Image 6">
            <a:extLst>
              <a:ext uri="{FF2B5EF4-FFF2-40B4-BE49-F238E27FC236}">
                <a16:creationId xmlns:a16="http://schemas.microsoft.com/office/drawing/2014/main" id="{ED60C8F6-3CD6-4AF1-9DA6-70AD0CF12D27}"/>
              </a:ext>
            </a:extLst>
          </p:cNvPr>
          <p:cNvPicPr/>
          <p:nvPr/>
        </p:nvPicPr>
        <p:blipFill>
          <a:blip r:embed="rId3"/>
          <a:stretch>
            <a:fillRect/>
          </a:stretch>
        </p:blipFill>
        <p:spPr>
          <a:xfrm>
            <a:off x="784806" y="1020562"/>
            <a:ext cx="10657907" cy="5320934"/>
          </a:xfrm>
          <a:prstGeom prst="rect">
            <a:avLst/>
          </a:prstGeom>
        </p:spPr>
      </p:pic>
      <p:sp>
        <p:nvSpPr>
          <p:cNvPr id="3" name="Slide Number Placeholder 2">
            <a:extLst>
              <a:ext uri="{FF2B5EF4-FFF2-40B4-BE49-F238E27FC236}">
                <a16:creationId xmlns:a16="http://schemas.microsoft.com/office/drawing/2014/main" id="{1239EAFD-EC22-4451-837D-C022542EAE28}"/>
              </a:ext>
            </a:extLst>
          </p:cNvPr>
          <p:cNvSpPr>
            <a:spLocks noGrp="1"/>
          </p:cNvSpPr>
          <p:nvPr>
            <p:ph type="sldNum" sz="quarter" idx="10"/>
          </p:nvPr>
        </p:nvSpPr>
        <p:spPr/>
        <p:txBody>
          <a:bodyPr/>
          <a:lstStyle/>
          <a:p>
            <a:pPr>
              <a:defRPr/>
            </a:pPr>
            <a:fld id="{84AEDDD6-2727-439E-A96F-E9FD4CA77376}" type="slidenum">
              <a:rPr lang="en-GB" smtClean="0"/>
              <a:pPr>
                <a:defRPr/>
              </a:pPr>
              <a:t>52</a:t>
            </a:fld>
            <a:endParaRPr lang="en-GB" dirty="0"/>
          </a:p>
        </p:txBody>
      </p:sp>
    </p:spTree>
    <p:extLst>
      <p:ext uri="{BB962C8B-B14F-4D97-AF65-F5344CB8AC3E}">
        <p14:creationId xmlns:p14="http://schemas.microsoft.com/office/powerpoint/2010/main" val="244929071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Circles of trust</a:t>
            </a:r>
          </a:p>
        </p:txBody>
      </p:sp>
      <p:sp>
        <p:nvSpPr>
          <p:cNvPr id="3" name="Content Placeholder 2"/>
          <p:cNvSpPr>
            <a:spLocks noGrp="1"/>
          </p:cNvSpPr>
          <p:nvPr>
            <p:ph idx="1"/>
          </p:nvPr>
        </p:nvSpPr>
        <p:spPr/>
        <p:txBody>
          <a:bodyPr/>
          <a:lstStyle/>
          <a:p>
            <a:r>
              <a:rPr lang="en-GB"/>
              <a:t>Agreements between actors about</a:t>
            </a:r>
          </a:p>
          <a:p>
            <a:pPr lvl="1"/>
            <a:r>
              <a:rPr lang="en-GB"/>
              <a:t>who is responsible of carrying out which authentications and verifications on the basis of which means</a:t>
            </a:r>
          </a:p>
          <a:p>
            <a:pPr lvl="1"/>
            <a:r>
              <a:rPr lang="en-GB"/>
              <a:t>how the results of the authentications and verifications are securely stored and exchanged electronically between the actors involved</a:t>
            </a:r>
          </a:p>
          <a:p>
            <a:pPr lvl="1"/>
            <a:r>
              <a:rPr lang="en-GB"/>
              <a:t>who is responsible of logging access (attemps) to the services and applications</a:t>
            </a:r>
          </a:p>
          <a:p>
            <a:pPr lvl="1"/>
            <a:r>
              <a:rPr lang="en-GB"/>
              <a:t>how it is ensured that a complete reconstruction of loggings can take place to determine which natural person has used which service in relation to which person , when and for what purposes</a:t>
            </a:r>
          </a:p>
          <a:p>
            <a:pPr lvl="1"/>
            <a:r>
              <a:rPr lang="en-GB"/>
              <a:t>the retention period of the loggings, as well as the way in which these can be consulted by those who are entitled to do so</a:t>
            </a:r>
          </a:p>
        </p:txBody>
      </p:sp>
      <p:sp>
        <p:nvSpPr>
          <p:cNvPr id="5" name="Slide Number Placeholder 4">
            <a:extLst>
              <a:ext uri="{FF2B5EF4-FFF2-40B4-BE49-F238E27FC236}">
                <a16:creationId xmlns:a16="http://schemas.microsoft.com/office/drawing/2014/main" id="{0A5EBE07-8490-46BC-A3C4-0F2E8AA7A507}"/>
              </a:ext>
            </a:extLst>
          </p:cNvPr>
          <p:cNvSpPr>
            <a:spLocks noGrp="1"/>
          </p:cNvSpPr>
          <p:nvPr>
            <p:ph type="sldNum" sz="quarter" idx="10"/>
          </p:nvPr>
        </p:nvSpPr>
        <p:spPr/>
        <p:txBody>
          <a:bodyPr/>
          <a:lstStyle/>
          <a:p>
            <a:pPr>
              <a:defRPr/>
            </a:pPr>
            <a:fld id="{84AEDDD6-2727-439E-A96F-E9FD4CA77376}" type="slidenum">
              <a:rPr lang="en-GB" smtClean="0"/>
              <a:pPr>
                <a:defRPr/>
              </a:pPr>
              <a:t>53</a:t>
            </a:fld>
            <a:endParaRPr lang="en-GB" dirty="0"/>
          </a:p>
        </p:txBody>
      </p:sp>
    </p:spTree>
    <p:extLst>
      <p:ext uri="{BB962C8B-B14F-4D97-AF65-F5344CB8AC3E}">
        <p14:creationId xmlns:p14="http://schemas.microsoft.com/office/powerpoint/2010/main" val="389268590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A661A-6F3C-40FC-9A85-4CBA49A83BAB}"/>
              </a:ext>
            </a:extLst>
          </p:cNvPr>
          <p:cNvSpPr>
            <a:spLocks noGrp="1"/>
          </p:cNvSpPr>
          <p:nvPr>
            <p:ph type="title"/>
          </p:nvPr>
        </p:nvSpPr>
        <p:spPr/>
        <p:txBody>
          <a:bodyPr/>
          <a:lstStyle/>
          <a:p>
            <a:r>
              <a:rPr lang="en-GB"/>
              <a:t>Circles of trust</a:t>
            </a:r>
          </a:p>
        </p:txBody>
      </p:sp>
      <p:sp>
        <p:nvSpPr>
          <p:cNvPr id="3" name="Content Placeholder 2">
            <a:extLst>
              <a:ext uri="{FF2B5EF4-FFF2-40B4-BE49-F238E27FC236}">
                <a16:creationId xmlns:a16="http://schemas.microsoft.com/office/drawing/2014/main" id="{D10B2E13-8C52-4543-9341-12F050D65DCC}"/>
              </a:ext>
            </a:extLst>
          </p:cNvPr>
          <p:cNvSpPr>
            <a:spLocks noGrp="1"/>
          </p:cNvSpPr>
          <p:nvPr>
            <p:ph idx="1"/>
          </p:nvPr>
        </p:nvSpPr>
        <p:spPr/>
        <p:txBody>
          <a:bodyPr/>
          <a:lstStyle/>
          <a:p>
            <a:r>
              <a:rPr lang="en-GB"/>
              <a:t>Group of users of an organisation</a:t>
            </a:r>
          </a:p>
          <a:p>
            <a:pPr lvl="1"/>
            <a:r>
              <a:rPr lang="en-GB"/>
              <a:t>for which that organisation organises information security measures in a number of areas and monitors their appropriate compliance</a:t>
            </a:r>
          </a:p>
          <a:p>
            <a:pPr lvl="1"/>
            <a:r>
              <a:rPr lang="en-GB"/>
              <a:t>so that other organisations can have reasonable confidence that these information security measures are complied with</a:t>
            </a:r>
          </a:p>
          <a:p>
            <a:pPr lvl="1"/>
            <a:r>
              <a:rPr lang="en-GB"/>
              <a:t>and thus no longer need to organise or monitor these measures themselves</a:t>
            </a:r>
          </a:p>
          <a:p>
            <a:pPr lvl="1"/>
            <a:endParaRPr lang="nl-BE" dirty="0"/>
          </a:p>
          <a:p>
            <a:r>
              <a:rPr lang="en-GB"/>
              <a:t>Regulation establishing criteria for the application of a circle of trust by an organisation in the context of health data exchange</a:t>
            </a:r>
          </a:p>
          <a:p>
            <a:pPr lvl="1"/>
            <a:r>
              <a:rPr lang="en-GB"/>
              <a:t>see </a:t>
            </a:r>
            <a:r>
              <a:rPr lang="en-GB">
                <a:hlinkClick r:id="rId2"/>
              </a:rPr>
              <a:t>https://www.ehealth.fgov.be/ehealthplatform/nl/reglementen</a:t>
            </a:r>
          </a:p>
        </p:txBody>
      </p:sp>
      <p:sp>
        <p:nvSpPr>
          <p:cNvPr id="5" name="Slide Number Placeholder 4">
            <a:extLst>
              <a:ext uri="{FF2B5EF4-FFF2-40B4-BE49-F238E27FC236}">
                <a16:creationId xmlns:a16="http://schemas.microsoft.com/office/drawing/2014/main" id="{24F2AEAE-DF9C-43C7-9D1A-26B1121176BF}"/>
              </a:ext>
            </a:extLst>
          </p:cNvPr>
          <p:cNvSpPr>
            <a:spLocks noGrp="1"/>
          </p:cNvSpPr>
          <p:nvPr>
            <p:ph type="sldNum" sz="quarter" idx="10"/>
          </p:nvPr>
        </p:nvSpPr>
        <p:spPr/>
        <p:txBody>
          <a:bodyPr/>
          <a:lstStyle/>
          <a:p>
            <a:pPr>
              <a:defRPr/>
            </a:pPr>
            <a:fld id="{84AEDDD6-2727-439E-A96F-E9FD4CA77376}" type="slidenum">
              <a:rPr lang="en-GB" smtClean="0"/>
              <a:pPr>
                <a:defRPr/>
              </a:pPr>
              <a:t>54</a:t>
            </a:fld>
            <a:endParaRPr lang="en-GB" dirty="0"/>
          </a:p>
        </p:txBody>
      </p:sp>
    </p:spTree>
    <p:extLst>
      <p:ext uri="{BB962C8B-B14F-4D97-AF65-F5344CB8AC3E}">
        <p14:creationId xmlns:p14="http://schemas.microsoft.com/office/powerpoint/2010/main" val="129771332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26B8C-2B7C-40B2-993A-8C86ABEAD176}"/>
              </a:ext>
            </a:extLst>
          </p:cNvPr>
          <p:cNvSpPr>
            <a:spLocks noGrp="1"/>
          </p:cNvSpPr>
          <p:nvPr>
            <p:ph type="title"/>
          </p:nvPr>
        </p:nvSpPr>
        <p:spPr/>
        <p:txBody>
          <a:bodyPr/>
          <a:lstStyle/>
          <a:p>
            <a:r>
              <a:rPr lang="en-GB"/>
              <a:t>Criteria circles of trust</a:t>
            </a:r>
          </a:p>
        </p:txBody>
      </p:sp>
      <p:sp>
        <p:nvSpPr>
          <p:cNvPr id="3" name="Content Placeholder 2">
            <a:extLst>
              <a:ext uri="{FF2B5EF4-FFF2-40B4-BE49-F238E27FC236}">
                <a16:creationId xmlns:a16="http://schemas.microsoft.com/office/drawing/2014/main" id="{837600F0-5347-4C31-AEFE-9ED6106E92FC}"/>
              </a:ext>
            </a:extLst>
          </p:cNvPr>
          <p:cNvSpPr>
            <a:spLocks noGrp="1"/>
          </p:cNvSpPr>
          <p:nvPr>
            <p:ph idx="1"/>
          </p:nvPr>
        </p:nvSpPr>
        <p:spPr/>
        <p:txBody>
          <a:bodyPr/>
          <a:lstStyle/>
          <a:p>
            <a:r>
              <a:rPr lang="en-GB"/>
              <a:t>Principles of legality and purpose limitation</a:t>
            </a:r>
          </a:p>
          <a:p>
            <a:pPr lvl="1"/>
            <a:r>
              <a:rPr lang="en-GB"/>
              <a:t>register of processing operations</a:t>
            </a:r>
          </a:p>
          <a:p>
            <a:pPr lvl="1"/>
            <a:r>
              <a:rPr lang="en-GB"/>
              <a:t>specification of the legal grounds for processing health data</a:t>
            </a:r>
          </a:p>
          <a:p>
            <a:r>
              <a:rPr lang="en-GB"/>
              <a:t>Principle of proportionality</a:t>
            </a:r>
          </a:p>
          <a:p>
            <a:pPr lvl="1"/>
            <a:r>
              <a:rPr lang="en-GB"/>
              <a:t>sufficiently fine-grained modulation of access rights (what, about whom, during which time period)</a:t>
            </a:r>
          </a:p>
          <a:p>
            <a:r>
              <a:rPr lang="en-GB"/>
              <a:t>User and access management</a:t>
            </a:r>
          </a:p>
          <a:p>
            <a:pPr lvl="1"/>
            <a:r>
              <a:rPr lang="en-GB"/>
              <a:t>authentication of healthcare provider’s identity</a:t>
            </a:r>
          </a:p>
          <a:p>
            <a:pPr lvl="1"/>
            <a:r>
              <a:rPr lang="en-GB"/>
              <a:t>verification of the relevant characteristics and relationships of the healthcare provider</a:t>
            </a:r>
          </a:p>
          <a:p>
            <a:r>
              <a:rPr lang="en-GB"/>
              <a:t>Logging</a:t>
            </a:r>
          </a:p>
          <a:p>
            <a:pPr lvl="1"/>
            <a:r>
              <a:rPr lang="en-GB"/>
              <a:t>internal logging</a:t>
            </a:r>
          </a:p>
          <a:p>
            <a:pPr lvl="1"/>
            <a:r>
              <a:rPr lang="en-GB"/>
              <a:t>audit trail</a:t>
            </a:r>
          </a:p>
        </p:txBody>
      </p:sp>
      <p:sp>
        <p:nvSpPr>
          <p:cNvPr id="5" name="Slide Number Placeholder 4">
            <a:extLst>
              <a:ext uri="{FF2B5EF4-FFF2-40B4-BE49-F238E27FC236}">
                <a16:creationId xmlns:a16="http://schemas.microsoft.com/office/drawing/2014/main" id="{6156AE64-F01E-4714-BA9E-31E84C0FFCA1}"/>
              </a:ext>
            </a:extLst>
          </p:cNvPr>
          <p:cNvSpPr>
            <a:spLocks noGrp="1"/>
          </p:cNvSpPr>
          <p:nvPr>
            <p:ph type="sldNum" sz="quarter" idx="10"/>
          </p:nvPr>
        </p:nvSpPr>
        <p:spPr/>
        <p:txBody>
          <a:bodyPr/>
          <a:lstStyle/>
          <a:p>
            <a:pPr>
              <a:defRPr/>
            </a:pPr>
            <a:fld id="{84AEDDD6-2727-439E-A96F-E9FD4CA77376}" type="slidenum">
              <a:rPr lang="en-GB" smtClean="0"/>
              <a:pPr>
                <a:defRPr/>
              </a:pPr>
              <a:t>55</a:t>
            </a:fld>
            <a:endParaRPr lang="en-GB" dirty="0"/>
          </a:p>
        </p:txBody>
      </p:sp>
    </p:spTree>
    <p:extLst>
      <p:ext uri="{BB962C8B-B14F-4D97-AF65-F5344CB8AC3E}">
        <p14:creationId xmlns:p14="http://schemas.microsoft.com/office/powerpoint/2010/main" val="31317829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26B8C-2B7C-40B2-993A-8C86ABEAD176}"/>
              </a:ext>
            </a:extLst>
          </p:cNvPr>
          <p:cNvSpPr>
            <a:spLocks noGrp="1"/>
          </p:cNvSpPr>
          <p:nvPr>
            <p:ph type="title"/>
          </p:nvPr>
        </p:nvSpPr>
        <p:spPr/>
        <p:txBody>
          <a:bodyPr/>
          <a:lstStyle/>
          <a:p>
            <a:r>
              <a:rPr lang="en-GB"/>
              <a:t>Criteria circles of trust</a:t>
            </a:r>
          </a:p>
        </p:txBody>
      </p:sp>
      <p:sp>
        <p:nvSpPr>
          <p:cNvPr id="3" name="Content Placeholder 2">
            <a:extLst>
              <a:ext uri="{FF2B5EF4-FFF2-40B4-BE49-F238E27FC236}">
                <a16:creationId xmlns:a16="http://schemas.microsoft.com/office/drawing/2014/main" id="{837600F0-5347-4C31-AEFE-9ED6106E92FC}"/>
              </a:ext>
            </a:extLst>
          </p:cNvPr>
          <p:cNvSpPr>
            <a:spLocks noGrp="1"/>
          </p:cNvSpPr>
          <p:nvPr>
            <p:ph idx="1"/>
          </p:nvPr>
        </p:nvSpPr>
        <p:spPr/>
        <p:txBody>
          <a:bodyPr/>
          <a:lstStyle/>
          <a:p>
            <a:r>
              <a:rPr lang="en-GB" dirty="0"/>
              <a:t>Information, education and awareness-raising</a:t>
            </a:r>
          </a:p>
          <a:p>
            <a:endParaRPr lang="en-GB" dirty="0"/>
          </a:p>
          <a:p>
            <a:r>
              <a:rPr lang="en-GB" dirty="0"/>
              <a:t>Internal control and sanctions</a:t>
            </a:r>
          </a:p>
          <a:p>
            <a:endParaRPr lang="en-GB" dirty="0"/>
          </a:p>
          <a:p>
            <a:r>
              <a:rPr lang="en-GB" dirty="0"/>
              <a:t>Compliance with deliberations Information Security Committee</a:t>
            </a:r>
          </a:p>
          <a:p>
            <a:endParaRPr lang="en-GB" dirty="0"/>
          </a:p>
          <a:p>
            <a:r>
              <a:rPr lang="en-GB" dirty="0"/>
              <a:t>Enforcement</a:t>
            </a:r>
          </a:p>
          <a:p>
            <a:pPr lvl="1"/>
            <a:r>
              <a:rPr lang="en-GB" dirty="0"/>
              <a:t>registration in the authentic source </a:t>
            </a:r>
            <a:r>
              <a:rPr lang="en-GB" dirty="0" err="1"/>
              <a:t>CoBRHA</a:t>
            </a:r>
            <a:r>
              <a:rPr lang="en-GB" dirty="0"/>
              <a:t> as an organisation organising a circle of trust</a:t>
            </a:r>
          </a:p>
          <a:p>
            <a:pPr lvl="1"/>
            <a:r>
              <a:rPr lang="en-GB" dirty="0"/>
              <a:t>public documentation</a:t>
            </a:r>
          </a:p>
          <a:p>
            <a:pPr lvl="1"/>
            <a:r>
              <a:rPr lang="en-GB" dirty="0"/>
              <a:t>external control</a:t>
            </a:r>
          </a:p>
        </p:txBody>
      </p:sp>
      <p:sp>
        <p:nvSpPr>
          <p:cNvPr id="5" name="Slide Number Placeholder 4">
            <a:extLst>
              <a:ext uri="{FF2B5EF4-FFF2-40B4-BE49-F238E27FC236}">
                <a16:creationId xmlns:a16="http://schemas.microsoft.com/office/drawing/2014/main" id="{10E82B64-6D25-4BA4-A5E6-7BBADFB83C4E}"/>
              </a:ext>
            </a:extLst>
          </p:cNvPr>
          <p:cNvSpPr>
            <a:spLocks noGrp="1"/>
          </p:cNvSpPr>
          <p:nvPr>
            <p:ph type="sldNum" sz="quarter" idx="10"/>
          </p:nvPr>
        </p:nvSpPr>
        <p:spPr/>
        <p:txBody>
          <a:bodyPr/>
          <a:lstStyle/>
          <a:p>
            <a:pPr>
              <a:defRPr/>
            </a:pPr>
            <a:fld id="{84AEDDD6-2727-439E-A96F-E9FD4CA77376}" type="slidenum">
              <a:rPr lang="en-GB" smtClean="0"/>
              <a:pPr>
                <a:defRPr/>
              </a:pPr>
              <a:t>56</a:t>
            </a:fld>
            <a:endParaRPr lang="en-GB" dirty="0"/>
          </a:p>
        </p:txBody>
      </p:sp>
    </p:spTree>
    <p:extLst>
      <p:ext uri="{BB962C8B-B14F-4D97-AF65-F5344CB8AC3E}">
        <p14:creationId xmlns:p14="http://schemas.microsoft.com/office/powerpoint/2010/main" val="43485754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End-to-end encryption</a:t>
            </a:r>
          </a:p>
        </p:txBody>
      </p:sp>
      <p:sp>
        <p:nvSpPr>
          <p:cNvPr id="3" name="Content Placeholder 2"/>
          <p:cNvSpPr>
            <a:spLocks noGrp="1"/>
          </p:cNvSpPr>
          <p:nvPr>
            <p:ph idx="1"/>
          </p:nvPr>
        </p:nvSpPr>
        <p:spPr/>
        <p:txBody>
          <a:bodyPr>
            <a:normAutofit/>
          </a:bodyPr>
          <a:lstStyle/>
          <a:p>
            <a:r>
              <a:rPr lang="en-GB" dirty="0"/>
              <a:t>Services allowing encryption of messages addressed to healthcare providers or institutions</a:t>
            </a:r>
          </a:p>
          <a:p>
            <a:r>
              <a:rPr lang="en-GB" dirty="0"/>
              <a:t>Are applied, for instance, when using the </a:t>
            </a:r>
            <a:r>
              <a:rPr lang="en-GB" dirty="0">
                <a:solidFill>
                  <a:srgbClr val="087670"/>
                </a:solidFill>
              </a:rPr>
              <a:t>eHealthBox</a:t>
            </a:r>
            <a:r>
              <a:rPr lang="en-GB" dirty="0"/>
              <a:t> service or electronic prescriptions (Recip-e)</a:t>
            </a:r>
          </a:p>
          <a:p>
            <a:r>
              <a:rPr lang="en-GB" dirty="0"/>
              <a:t>2 services</a:t>
            </a:r>
          </a:p>
          <a:p>
            <a:pPr lvl="1"/>
            <a:r>
              <a:rPr lang="en-GB" sz="2100" dirty="0" err="1"/>
              <a:t>ETKDepot</a:t>
            </a:r>
            <a:r>
              <a:rPr lang="en-GB" sz="2100" dirty="0"/>
              <a:t> for encryption to a known recipient (asymmetric encryption)</a:t>
            </a:r>
          </a:p>
          <a:p>
            <a:pPr lvl="1"/>
            <a:r>
              <a:rPr lang="en-GB" sz="2100" dirty="0"/>
              <a:t>KGSS for encryption to an unknown recipient (symmetric encryption)</a:t>
            </a:r>
          </a:p>
          <a:p>
            <a:r>
              <a:rPr lang="en-GB" dirty="0"/>
              <a:t>More information</a:t>
            </a:r>
          </a:p>
          <a:p>
            <a:pPr lvl="1"/>
            <a:r>
              <a:rPr lang="en-GB" dirty="0">
                <a:solidFill>
                  <a:srgbClr val="0000FF"/>
                </a:solidFill>
                <a:hlinkClick r:id="rId3">
                  <a:extLst>
                    <a:ext uri="{A12FA001-AC4F-418D-AE19-62706E023703}">
                      <ahyp:hlinkClr xmlns:ahyp="http://schemas.microsoft.com/office/drawing/2018/hyperlinkcolor" val="tx"/>
                    </a:ext>
                  </a:extLst>
                </a:hlinkClick>
              </a:rPr>
              <a:t>https://www.ehealth.fgov.be/ehealthplatform/nl/service-systeem-voor-end-to-endversleuteling</a:t>
            </a:r>
            <a:endParaRPr lang="en-GB" dirty="0">
              <a:solidFill>
                <a:srgbClr val="0000FF"/>
              </a:solidFill>
              <a:hlinkClick r:id="" action="ppaction://noaction">
                <a:extLst>
                  <a:ext uri="{A12FA001-AC4F-418D-AE19-62706E023703}">
                    <ahyp:hlinkClr xmlns:ahyp="http://schemas.microsoft.com/office/drawing/2018/hyperlinkcolor" val="tx"/>
                  </a:ext>
                </a:extLst>
              </a:hlinkClick>
            </a:endParaRPr>
          </a:p>
          <a:p>
            <a:pPr lvl="1"/>
            <a:endParaRPr lang="nl-BE" dirty="0">
              <a:solidFill>
                <a:srgbClr val="0000FF"/>
              </a:solidFill>
              <a:hlinkClick r:id="" action="ppaction://noaction">
                <a:extLst>
                  <a:ext uri="{A12FA001-AC4F-418D-AE19-62706E023703}">
                    <ahyp:hlinkClr xmlns:ahyp="http://schemas.microsoft.com/office/drawing/2018/hyperlinkcolor" val="tx"/>
                  </a:ext>
                </a:extLst>
              </a:hlinkClick>
            </a:endParaRPr>
          </a:p>
        </p:txBody>
      </p:sp>
      <p:pic>
        <p:nvPicPr>
          <p:cNvPr id="6" name="Picture 5"/>
          <p:cNvPicPr>
            <a:picLocks noChangeAspect="1"/>
          </p:cNvPicPr>
          <p:nvPr/>
        </p:nvPicPr>
        <p:blipFill>
          <a:blip r:embed="rId4"/>
          <a:stretch>
            <a:fillRect/>
          </a:stretch>
        </p:blipFill>
        <p:spPr>
          <a:xfrm>
            <a:off x="609600" y="206711"/>
            <a:ext cx="581025" cy="495300"/>
          </a:xfrm>
          <a:prstGeom prst="rect">
            <a:avLst/>
          </a:prstGeom>
        </p:spPr>
      </p:pic>
      <p:sp>
        <p:nvSpPr>
          <p:cNvPr id="4" name="Slide Number Placeholder 3">
            <a:extLst>
              <a:ext uri="{FF2B5EF4-FFF2-40B4-BE49-F238E27FC236}">
                <a16:creationId xmlns:a16="http://schemas.microsoft.com/office/drawing/2014/main" id="{EEB500D3-E5A7-4012-99DC-5DD74C7D58E5}"/>
              </a:ext>
            </a:extLst>
          </p:cNvPr>
          <p:cNvSpPr>
            <a:spLocks noGrp="1"/>
          </p:cNvSpPr>
          <p:nvPr>
            <p:ph type="sldNum" sz="quarter" idx="10"/>
          </p:nvPr>
        </p:nvSpPr>
        <p:spPr/>
        <p:txBody>
          <a:bodyPr/>
          <a:lstStyle/>
          <a:p>
            <a:pPr>
              <a:defRPr/>
            </a:pPr>
            <a:fld id="{84AEDDD6-2727-439E-A96F-E9FD4CA77376}" type="slidenum">
              <a:rPr lang="en-GB" smtClean="0"/>
              <a:pPr>
                <a:defRPr/>
              </a:pPr>
              <a:t>57</a:t>
            </a:fld>
            <a:endParaRPr lang="en-GB" dirty="0"/>
          </a:p>
        </p:txBody>
      </p:sp>
    </p:spTree>
    <p:extLst>
      <p:ext uri="{BB962C8B-B14F-4D97-AF65-F5344CB8AC3E}">
        <p14:creationId xmlns:p14="http://schemas.microsoft.com/office/powerpoint/2010/main" val="191670212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a:t>Encryption known recipient</a:t>
            </a:r>
          </a:p>
        </p:txBody>
      </p:sp>
      <p:grpSp>
        <p:nvGrpSpPr>
          <p:cNvPr id="36" name="Group 35"/>
          <p:cNvGrpSpPr/>
          <p:nvPr/>
        </p:nvGrpSpPr>
        <p:grpSpPr>
          <a:xfrm>
            <a:off x="1919536" y="1523313"/>
            <a:ext cx="8091561" cy="4377280"/>
            <a:chOff x="296863" y="1195051"/>
            <a:chExt cx="8675687" cy="4875549"/>
          </a:xfrm>
        </p:grpSpPr>
        <p:sp>
          <p:nvSpPr>
            <p:cNvPr id="37" name="Rectangle 2"/>
            <p:cNvSpPr>
              <a:spLocks noChangeArrowheads="1"/>
            </p:cNvSpPr>
            <p:nvPr/>
          </p:nvSpPr>
          <p:spPr bwMode="auto">
            <a:xfrm>
              <a:off x="6316663" y="3521119"/>
              <a:ext cx="2655887" cy="342811"/>
            </a:xfrm>
            <a:prstGeom prst="rect">
              <a:avLst/>
            </a:prstGeom>
            <a:solidFill>
              <a:srgbClr val="3E6E5A">
                <a:alpha val="50195"/>
              </a:srgbClr>
            </a:solidFill>
            <a:ln w="12700" algn="ctr">
              <a:solidFill>
                <a:schemeClr val="tx1"/>
              </a:solidFill>
              <a:miter lim="800000"/>
              <a:headEnd/>
              <a:tailEnd/>
            </a:ln>
          </p:spPr>
          <p:txBody>
            <a:bodyPr anchor="ctr">
              <a:spAutoFit/>
            </a:bodyPr>
            <a:lstStyle/>
            <a:p>
              <a:endParaRPr lang="nl-BE" altLang="en-US" sz="1400"/>
            </a:p>
          </p:txBody>
        </p:sp>
        <p:sp>
          <p:nvSpPr>
            <p:cNvPr id="38" name="Rectangle 3"/>
            <p:cNvSpPr>
              <a:spLocks noChangeArrowheads="1"/>
            </p:cNvSpPr>
            <p:nvPr/>
          </p:nvSpPr>
          <p:spPr bwMode="auto">
            <a:xfrm>
              <a:off x="296863" y="3546520"/>
              <a:ext cx="2655887" cy="342812"/>
            </a:xfrm>
            <a:prstGeom prst="rect">
              <a:avLst/>
            </a:prstGeom>
            <a:solidFill>
              <a:srgbClr val="3E6E5A">
                <a:alpha val="50195"/>
              </a:srgbClr>
            </a:solidFill>
            <a:ln w="12700" algn="ctr">
              <a:solidFill>
                <a:schemeClr val="tx1"/>
              </a:solidFill>
              <a:miter lim="800000"/>
              <a:headEnd/>
              <a:tailEnd/>
            </a:ln>
          </p:spPr>
          <p:txBody>
            <a:bodyPr anchor="ctr">
              <a:spAutoFit/>
            </a:bodyPr>
            <a:lstStyle/>
            <a:p>
              <a:endParaRPr lang="nl-BE" altLang="en-US" sz="1400"/>
            </a:p>
          </p:txBody>
        </p:sp>
        <p:sp>
          <p:nvSpPr>
            <p:cNvPr id="39" name="Line 5"/>
            <p:cNvSpPr>
              <a:spLocks noChangeShapeType="1"/>
            </p:cNvSpPr>
            <p:nvPr/>
          </p:nvSpPr>
          <p:spPr bwMode="auto">
            <a:xfrm>
              <a:off x="4868863" y="1277938"/>
              <a:ext cx="0" cy="479266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spAutoFit/>
            </a:bodyPr>
            <a:lstStyle/>
            <a:p>
              <a:endParaRPr lang="nl-BE"/>
            </a:p>
          </p:txBody>
        </p:sp>
        <p:sp>
          <p:nvSpPr>
            <p:cNvPr id="40" name="Text Box 6"/>
            <p:cNvSpPr txBox="1">
              <a:spLocks noChangeArrowheads="1"/>
            </p:cNvSpPr>
            <p:nvPr/>
          </p:nvSpPr>
          <p:spPr bwMode="auto">
            <a:xfrm>
              <a:off x="6654800" y="1195388"/>
              <a:ext cx="2317750" cy="411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800">
                  <a:solidFill>
                    <a:srgbClr val="000000"/>
                  </a:solidFill>
                  <a:sym typeface="Arial" charset="0"/>
                </a:rPr>
                <a:t>eHealth platform</a:t>
              </a:r>
            </a:p>
          </p:txBody>
        </p:sp>
        <p:sp>
          <p:nvSpPr>
            <p:cNvPr id="41" name="Text Box 7"/>
            <p:cNvSpPr txBox="1">
              <a:spLocks noChangeArrowheads="1"/>
            </p:cNvSpPr>
            <p:nvPr/>
          </p:nvSpPr>
          <p:spPr bwMode="auto">
            <a:xfrm>
              <a:off x="487363" y="1203325"/>
              <a:ext cx="2012968" cy="719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800">
                  <a:solidFill>
                    <a:srgbClr val="000000"/>
                  </a:solidFill>
                  <a:sym typeface="Arial" charset="0"/>
                </a:rPr>
                <a:t>Healthcare actor</a:t>
              </a:r>
            </a:p>
            <a:p>
              <a:pPr eaLnBrk="0" hangingPunct="0">
                <a:buSzPct val="100000"/>
              </a:pPr>
              <a:r>
                <a:rPr lang="en-GB" sz="1800">
                  <a:solidFill>
                    <a:srgbClr val="000000"/>
                  </a:solidFill>
                  <a:sym typeface="Arial" charset="0"/>
                </a:rPr>
                <a:t>Person or entity</a:t>
              </a:r>
            </a:p>
          </p:txBody>
        </p:sp>
        <p:sp>
          <p:nvSpPr>
            <p:cNvPr id="42" name="Line 8"/>
            <p:cNvSpPr>
              <a:spLocks noChangeShapeType="1"/>
            </p:cNvSpPr>
            <p:nvPr/>
          </p:nvSpPr>
          <p:spPr bwMode="auto">
            <a:xfrm>
              <a:off x="4402138" y="1273175"/>
              <a:ext cx="0" cy="4792663"/>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spAutoFit/>
            </a:bodyPr>
            <a:lstStyle/>
            <a:p>
              <a:endParaRPr lang="nl-BE"/>
            </a:p>
          </p:txBody>
        </p:sp>
        <p:sp>
          <p:nvSpPr>
            <p:cNvPr id="43" name="Text Box 9"/>
            <p:cNvSpPr txBox="1">
              <a:spLocks noChangeArrowheads="1"/>
            </p:cNvSpPr>
            <p:nvPr/>
          </p:nvSpPr>
          <p:spPr bwMode="auto">
            <a:xfrm rot="16200000">
              <a:off x="4056521" y="1535553"/>
              <a:ext cx="1076998" cy="395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800">
                  <a:solidFill>
                    <a:srgbClr val="000000"/>
                  </a:solidFill>
                  <a:sym typeface="Arial" charset="0"/>
                </a:rPr>
                <a:t>Internet</a:t>
              </a:r>
            </a:p>
          </p:txBody>
        </p:sp>
        <p:sp>
          <p:nvSpPr>
            <p:cNvPr id="44" name="Text Box 10"/>
            <p:cNvSpPr txBox="1">
              <a:spLocks noChangeArrowheads="1"/>
            </p:cNvSpPr>
            <p:nvPr/>
          </p:nvSpPr>
          <p:spPr bwMode="auto">
            <a:xfrm>
              <a:off x="590550" y="1935163"/>
              <a:ext cx="198067" cy="411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endParaRPr lang="en-US" altLang="en-US" sz="1800"/>
            </a:p>
          </p:txBody>
        </p:sp>
        <p:sp>
          <p:nvSpPr>
            <p:cNvPr id="45" name="Text Box 11"/>
            <p:cNvSpPr txBox="1">
              <a:spLocks noChangeArrowheads="1"/>
            </p:cNvSpPr>
            <p:nvPr/>
          </p:nvSpPr>
          <p:spPr bwMode="auto">
            <a:xfrm rot="-5400000">
              <a:off x="2541588" y="3359150"/>
              <a:ext cx="1479550" cy="647700"/>
            </a:xfrm>
            <a:prstGeom prst="rect">
              <a:avLst/>
            </a:prstGeom>
            <a:noFill/>
            <a:ln w="12700" algn="ctr">
              <a:solidFill>
                <a:srgbClr val="3E6E5A"/>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600">
                  <a:solidFill>
                    <a:srgbClr val="3E6E5A"/>
                  </a:solidFill>
                  <a:sym typeface="Arial" charset="0"/>
                </a:rPr>
                <a:t>Identification</a:t>
              </a:r>
            </a:p>
            <a:p>
              <a:pPr eaLnBrk="0" hangingPunct="0">
                <a:buSzPct val="100000"/>
              </a:pPr>
              <a:r>
                <a:rPr lang="en-GB" sz="1600">
                  <a:solidFill>
                    <a:srgbClr val="3E6E5A"/>
                  </a:solidFill>
                  <a:sym typeface="Arial" charset="0"/>
                </a:rPr>
                <a:t>certificate</a:t>
              </a:r>
            </a:p>
          </p:txBody>
        </p:sp>
        <p:sp>
          <p:nvSpPr>
            <p:cNvPr id="46" name="Text Box 12"/>
            <p:cNvSpPr txBox="1">
              <a:spLocks noChangeArrowheads="1"/>
            </p:cNvSpPr>
            <p:nvPr/>
          </p:nvSpPr>
          <p:spPr bwMode="auto">
            <a:xfrm rot="16200000">
              <a:off x="5246688" y="3369503"/>
              <a:ext cx="1479550" cy="626990"/>
            </a:xfrm>
            <a:prstGeom prst="rect">
              <a:avLst/>
            </a:prstGeom>
            <a:noFill/>
            <a:ln w="12700" algn="ctr">
              <a:solidFill>
                <a:srgbClr val="3E6E5A"/>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600">
                  <a:solidFill>
                    <a:srgbClr val="3E6E5A"/>
                  </a:solidFill>
                  <a:sym typeface="Arial" charset="0"/>
                </a:rPr>
                <a:t>Identification certificate</a:t>
              </a:r>
            </a:p>
          </p:txBody>
        </p:sp>
        <p:sp>
          <p:nvSpPr>
            <p:cNvPr id="47" name="Line 13"/>
            <p:cNvSpPr>
              <a:spLocks noChangeShapeType="1"/>
            </p:cNvSpPr>
            <p:nvPr/>
          </p:nvSpPr>
          <p:spPr bwMode="auto">
            <a:xfrm>
              <a:off x="3613150" y="3833813"/>
              <a:ext cx="2038350" cy="0"/>
            </a:xfrm>
            <a:prstGeom prst="line">
              <a:avLst/>
            </a:prstGeom>
            <a:noFill/>
            <a:ln w="28575">
              <a:solidFill>
                <a:schemeClr val="hlink"/>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48" name="Text Box 14"/>
            <p:cNvSpPr txBox="1">
              <a:spLocks noChangeArrowheads="1"/>
            </p:cNvSpPr>
            <p:nvPr/>
          </p:nvSpPr>
          <p:spPr bwMode="auto">
            <a:xfrm>
              <a:off x="4114750" y="3542424"/>
              <a:ext cx="1265324" cy="582779"/>
            </a:xfrm>
            <a:prstGeom prst="rect">
              <a:avLst/>
            </a:prstGeom>
            <a:noFill/>
            <a:ln w="12700" algn="ctr">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400">
                  <a:solidFill>
                    <a:srgbClr val="A50021"/>
                  </a:solidFill>
                  <a:sym typeface="Arial" charset="0"/>
                </a:rPr>
                <a:t>Web service</a:t>
              </a:r>
            </a:p>
            <a:p>
              <a:pPr eaLnBrk="0" hangingPunct="0">
                <a:buSzPct val="100000"/>
              </a:pPr>
              <a:r>
                <a:rPr lang="en-GB" sz="1400">
                  <a:solidFill>
                    <a:srgbClr val="A50021"/>
                  </a:solidFill>
                  <a:sym typeface="Arial" charset="0"/>
                </a:rPr>
                <a:t>Register key</a:t>
              </a:r>
            </a:p>
          </p:txBody>
        </p:sp>
        <p:sp>
          <p:nvSpPr>
            <p:cNvPr id="49" name="Text Box 15"/>
            <p:cNvSpPr txBox="1">
              <a:spLocks noChangeArrowheads="1"/>
            </p:cNvSpPr>
            <p:nvPr/>
          </p:nvSpPr>
          <p:spPr bwMode="auto">
            <a:xfrm>
              <a:off x="598488" y="2039938"/>
              <a:ext cx="1962150" cy="928687"/>
            </a:xfrm>
            <a:prstGeom prst="rect">
              <a:avLst/>
            </a:prstGeom>
            <a:solidFill>
              <a:schemeClr val="bg1"/>
            </a:solidFill>
            <a:ln w="12700" algn="ctr">
              <a:solidFill>
                <a:srgbClr val="3E6E5A"/>
              </a:solidFill>
              <a:miter lim="800000"/>
              <a:headEnd/>
              <a:tailEnd/>
            </a:ln>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600">
                  <a:solidFill>
                    <a:srgbClr val="000000"/>
                  </a:solidFill>
                  <a:sym typeface="Arial" charset="0"/>
                </a:rPr>
                <a:t>Connector or </a:t>
              </a:r>
            </a:p>
            <a:p>
              <a:pPr eaLnBrk="0" hangingPunct="0">
                <a:buSzPct val="100000"/>
              </a:pPr>
              <a:r>
                <a:rPr lang="en-GB" sz="1600">
                  <a:solidFill>
                    <a:srgbClr val="000000"/>
                  </a:solidFill>
                  <a:sym typeface="Arial" charset="0"/>
                </a:rPr>
                <a:t>other software to</a:t>
              </a:r>
            </a:p>
            <a:p>
              <a:pPr eaLnBrk="0" hangingPunct="0">
                <a:buSzPct val="100000"/>
              </a:pPr>
              <a:r>
                <a:rPr lang="en-GB" sz="1600">
                  <a:solidFill>
                    <a:srgbClr val="000000"/>
                  </a:solidFill>
                  <a:sym typeface="Arial" charset="0"/>
                </a:rPr>
                <a:t>generate key pair</a:t>
              </a:r>
            </a:p>
          </p:txBody>
        </p:sp>
        <p:sp>
          <p:nvSpPr>
            <p:cNvPr id="50" name="Text Box 16"/>
            <p:cNvSpPr txBox="1">
              <a:spLocks noChangeArrowheads="1"/>
            </p:cNvSpPr>
            <p:nvPr/>
          </p:nvSpPr>
          <p:spPr bwMode="auto">
            <a:xfrm>
              <a:off x="1135063" y="3489325"/>
              <a:ext cx="1212850" cy="654050"/>
            </a:xfrm>
            <a:prstGeom prst="rect">
              <a:avLst/>
            </a:prstGeom>
            <a:solidFill>
              <a:schemeClr val="bg1"/>
            </a:solidFill>
            <a:ln w="12700" algn="ctr">
              <a:solidFill>
                <a:srgbClr val="3E6E5A"/>
              </a:solidFill>
              <a:miter lim="800000"/>
              <a:headEnd/>
              <a:tailEnd/>
            </a:ln>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600">
                  <a:solidFill>
                    <a:srgbClr val="000000"/>
                  </a:solidFill>
                  <a:sym typeface="Arial" charset="0"/>
                </a:rPr>
                <a:t>Sends</a:t>
              </a:r>
            </a:p>
            <a:p>
              <a:pPr eaLnBrk="0" hangingPunct="0">
                <a:buSzPct val="100000"/>
              </a:pPr>
              <a:r>
                <a:rPr lang="en-GB" sz="1600">
                  <a:solidFill>
                    <a:srgbClr val="000000"/>
                  </a:solidFill>
                  <a:sym typeface="Arial" charset="0"/>
                </a:rPr>
                <a:t>public key</a:t>
              </a:r>
            </a:p>
          </p:txBody>
        </p:sp>
        <p:sp>
          <p:nvSpPr>
            <p:cNvPr id="51" name="Text Box 17"/>
            <p:cNvSpPr txBox="1">
              <a:spLocks noChangeArrowheads="1"/>
            </p:cNvSpPr>
            <p:nvPr/>
          </p:nvSpPr>
          <p:spPr bwMode="auto">
            <a:xfrm>
              <a:off x="438150" y="4818063"/>
              <a:ext cx="2025650" cy="654050"/>
            </a:xfrm>
            <a:prstGeom prst="rect">
              <a:avLst/>
            </a:prstGeom>
            <a:solidFill>
              <a:schemeClr val="bg1"/>
            </a:solidFill>
            <a:ln w="12700" algn="ctr">
              <a:solidFill>
                <a:srgbClr val="3E6E5A"/>
              </a:solidFill>
              <a:miter lim="800000"/>
              <a:headEnd/>
              <a:tailEnd/>
            </a:ln>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600">
                  <a:solidFill>
                    <a:srgbClr val="000000"/>
                  </a:solidFill>
                  <a:sym typeface="Arial" charset="0"/>
                </a:rPr>
                <a:t>Stores private key</a:t>
              </a:r>
            </a:p>
            <a:p>
              <a:pPr eaLnBrk="0" hangingPunct="0">
                <a:buSzPct val="100000"/>
              </a:pPr>
              <a:r>
                <a:rPr lang="en-GB" sz="1600">
                  <a:solidFill>
                    <a:srgbClr val="000000"/>
                  </a:solidFill>
                  <a:sym typeface="Arial" charset="0"/>
                </a:rPr>
                <a:t>in a secure way</a:t>
              </a:r>
            </a:p>
          </p:txBody>
        </p:sp>
        <p:sp>
          <p:nvSpPr>
            <p:cNvPr id="52" name="Line 18"/>
            <p:cNvSpPr>
              <a:spLocks noChangeShapeType="1"/>
            </p:cNvSpPr>
            <p:nvPr/>
          </p:nvSpPr>
          <p:spPr bwMode="auto">
            <a:xfrm>
              <a:off x="1685925" y="2974975"/>
              <a:ext cx="0" cy="506413"/>
            </a:xfrm>
            <a:prstGeom prst="line">
              <a:avLst/>
            </a:prstGeom>
            <a:noFill/>
            <a:ln w="28575">
              <a:solidFill>
                <a:srgbClr val="3E6E5A"/>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53" name="Line 19"/>
            <p:cNvSpPr>
              <a:spLocks noChangeShapeType="1"/>
            </p:cNvSpPr>
            <p:nvPr/>
          </p:nvSpPr>
          <p:spPr bwMode="auto">
            <a:xfrm>
              <a:off x="800100" y="2981325"/>
              <a:ext cx="0" cy="1839913"/>
            </a:xfrm>
            <a:prstGeom prst="line">
              <a:avLst/>
            </a:prstGeom>
            <a:noFill/>
            <a:ln w="28575">
              <a:solidFill>
                <a:srgbClr val="3E6E5A"/>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54" name="Oval 20"/>
            <p:cNvSpPr>
              <a:spLocks noChangeArrowheads="1"/>
            </p:cNvSpPr>
            <p:nvPr/>
          </p:nvSpPr>
          <p:spPr bwMode="auto">
            <a:xfrm>
              <a:off x="6816725" y="4608513"/>
              <a:ext cx="1708150" cy="1271587"/>
            </a:xfrm>
            <a:prstGeom prst="ellipse">
              <a:avLst/>
            </a:prstGeom>
            <a:solidFill>
              <a:srgbClr val="3E6E5A"/>
            </a:solidFill>
            <a:ln w="12700" algn="ctr">
              <a:solidFill>
                <a:schemeClr val="tx1"/>
              </a:solidFill>
              <a:round/>
              <a:headEnd/>
              <a:tailEnd/>
            </a:ln>
          </p:spPr>
          <p:txBody>
            <a:bodyPr wrap="none" anchor="ctr"/>
            <a:lstStyle/>
            <a:p>
              <a:pPr eaLnBrk="0" hangingPunct="0">
                <a:buSzPct val="100000"/>
              </a:pPr>
              <a:r>
                <a:rPr lang="en-GB">
                  <a:solidFill>
                    <a:schemeClr val="bg1"/>
                  </a:solidFill>
                  <a:sym typeface="Arial" charset="0"/>
                </a:rPr>
                <a:t>Public keys</a:t>
              </a:r>
            </a:p>
            <a:p>
              <a:pPr eaLnBrk="0" hangingPunct="0">
                <a:buSzPct val="100000"/>
              </a:pPr>
              <a:r>
                <a:rPr lang="en-GB">
                  <a:solidFill>
                    <a:schemeClr val="bg1"/>
                  </a:solidFill>
                  <a:sym typeface="Arial" charset="0"/>
                </a:rPr>
                <a:t>repository</a:t>
              </a:r>
            </a:p>
          </p:txBody>
        </p:sp>
        <p:sp>
          <p:nvSpPr>
            <p:cNvPr id="55" name="Line 21"/>
            <p:cNvSpPr>
              <a:spLocks noChangeShapeType="1"/>
            </p:cNvSpPr>
            <p:nvPr/>
          </p:nvSpPr>
          <p:spPr bwMode="auto">
            <a:xfrm>
              <a:off x="2423759" y="3733950"/>
              <a:ext cx="465493" cy="0"/>
            </a:xfrm>
            <a:prstGeom prst="line">
              <a:avLst/>
            </a:prstGeom>
            <a:noFill/>
            <a:ln w="28575">
              <a:solidFill>
                <a:srgbClr val="3E6E5A"/>
              </a:solidFill>
              <a:round/>
              <a:headEnd/>
              <a:tailEnd type="triangle" w="med" len="med"/>
            </a:ln>
            <a:extLst>
              <a:ext uri="{909E8E84-426E-40DD-AFC4-6F175D3DCCD1}">
                <a14:hiddenFill xmlns:a14="http://schemas.microsoft.com/office/drawing/2010/main">
                  <a:noFill/>
                </a14:hiddenFill>
              </a:ext>
            </a:extLst>
          </p:spPr>
          <p:txBody>
            <a:bodyPr wrap="square" anchor="ctr">
              <a:spAutoFit/>
            </a:bodyPr>
            <a:lstStyle/>
            <a:p>
              <a:endParaRPr lang="nl-BE"/>
            </a:p>
          </p:txBody>
        </p:sp>
        <p:sp>
          <p:nvSpPr>
            <p:cNvPr id="56" name="Oval 22"/>
            <p:cNvSpPr>
              <a:spLocks noChangeArrowheads="1"/>
            </p:cNvSpPr>
            <p:nvPr/>
          </p:nvSpPr>
          <p:spPr bwMode="auto">
            <a:xfrm>
              <a:off x="320675" y="1825393"/>
              <a:ext cx="360363" cy="433852"/>
            </a:xfrm>
            <a:prstGeom prst="ellipse">
              <a:avLst/>
            </a:prstGeom>
            <a:solidFill>
              <a:schemeClr val="bg1"/>
            </a:solidFill>
            <a:ln w="12700" algn="ctr">
              <a:solidFill>
                <a:schemeClr val="tx1"/>
              </a:solidFill>
              <a:round/>
              <a:headEnd/>
              <a:tailEnd/>
            </a:ln>
          </p:spPr>
          <p:txBody>
            <a:bodyPr anchor="ctr">
              <a:spAutoFit/>
            </a:bodyPr>
            <a:lstStyle/>
            <a:p>
              <a:pPr eaLnBrk="0" hangingPunct="0">
                <a:buSzPct val="100000"/>
              </a:pPr>
              <a:r>
                <a:rPr lang="en-GB" sz="1200" b="1">
                  <a:solidFill>
                    <a:srgbClr val="000000"/>
                  </a:solidFill>
                  <a:sym typeface="Arial" charset="0"/>
                </a:rPr>
                <a:t>1</a:t>
              </a:r>
            </a:p>
          </p:txBody>
        </p:sp>
        <p:sp>
          <p:nvSpPr>
            <p:cNvPr id="57" name="Oval 23"/>
            <p:cNvSpPr>
              <a:spLocks noChangeArrowheads="1"/>
            </p:cNvSpPr>
            <p:nvPr/>
          </p:nvSpPr>
          <p:spPr bwMode="auto">
            <a:xfrm>
              <a:off x="922338" y="3243032"/>
              <a:ext cx="360362" cy="433852"/>
            </a:xfrm>
            <a:prstGeom prst="ellipse">
              <a:avLst/>
            </a:prstGeom>
            <a:solidFill>
              <a:schemeClr val="bg1"/>
            </a:solidFill>
            <a:ln w="12700" algn="ctr">
              <a:solidFill>
                <a:schemeClr val="tx1"/>
              </a:solidFill>
              <a:round/>
              <a:headEnd/>
              <a:tailEnd/>
            </a:ln>
          </p:spPr>
          <p:txBody>
            <a:bodyPr anchor="ctr">
              <a:spAutoFit/>
            </a:bodyPr>
            <a:lstStyle/>
            <a:p>
              <a:pPr eaLnBrk="0" hangingPunct="0">
                <a:buSzPct val="100000"/>
              </a:pPr>
              <a:r>
                <a:rPr lang="en-GB" sz="1200" b="1">
                  <a:solidFill>
                    <a:srgbClr val="000000"/>
                  </a:solidFill>
                  <a:sym typeface="Arial" charset="0"/>
                </a:rPr>
                <a:t>2</a:t>
              </a:r>
            </a:p>
          </p:txBody>
        </p:sp>
        <p:sp>
          <p:nvSpPr>
            <p:cNvPr id="58" name="Oval 24"/>
            <p:cNvSpPr>
              <a:spLocks noChangeArrowheads="1"/>
            </p:cNvSpPr>
            <p:nvPr/>
          </p:nvSpPr>
          <p:spPr bwMode="auto">
            <a:xfrm>
              <a:off x="311150" y="4538431"/>
              <a:ext cx="360363" cy="433852"/>
            </a:xfrm>
            <a:prstGeom prst="ellipse">
              <a:avLst/>
            </a:prstGeom>
            <a:solidFill>
              <a:schemeClr val="bg1"/>
            </a:solidFill>
            <a:ln w="12700" algn="ctr">
              <a:solidFill>
                <a:schemeClr val="tx1"/>
              </a:solidFill>
              <a:round/>
              <a:headEnd/>
              <a:tailEnd/>
            </a:ln>
          </p:spPr>
          <p:txBody>
            <a:bodyPr anchor="ctr">
              <a:spAutoFit/>
            </a:bodyPr>
            <a:lstStyle/>
            <a:p>
              <a:pPr eaLnBrk="0" hangingPunct="0">
                <a:buSzPct val="100000"/>
              </a:pPr>
              <a:r>
                <a:rPr lang="en-GB" sz="1200" b="1">
                  <a:solidFill>
                    <a:srgbClr val="000000"/>
                  </a:solidFill>
                  <a:sym typeface="Arial" charset="0"/>
                </a:rPr>
                <a:t>2</a:t>
              </a:r>
            </a:p>
          </p:txBody>
        </p:sp>
        <p:sp>
          <p:nvSpPr>
            <p:cNvPr id="59" name="Text Box 25"/>
            <p:cNvSpPr txBox="1">
              <a:spLocks noChangeArrowheads="1"/>
            </p:cNvSpPr>
            <p:nvPr/>
          </p:nvSpPr>
          <p:spPr bwMode="auto">
            <a:xfrm>
              <a:off x="6502400" y="2152650"/>
              <a:ext cx="2343150" cy="379413"/>
            </a:xfrm>
            <a:prstGeom prst="rect">
              <a:avLst/>
            </a:prstGeom>
            <a:solidFill>
              <a:schemeClr val="bg1"/>
            </a:solidFill>
            <a:ln w="12700" algn="ctr">
              <a:solidFill>
                <a:srgbClr val="3E6E5A"/>
              </a:solidFill>
              <a:miter lim="800000"/>
              <a:headEnd/>
              <a:tailEnd/>
            </a:ln>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600">
                  <a:solidFill>
                    <a:srgbClr val="000000"/>
                  </a:solidFill>
                  <a:sym typeface="Arial" charset="0"/>
                </a:rPr>
                <a:t>Authenticates sender</a:t>
              </a:r>
            </a:p>
          </p:txBody>
        </p:sp>
        <p:sp>
          <p:nvSpPr>
            <p:cNvPr id="60" name="Text Box 26"/>
            <p:cNvSpPr txBox="1">
              <a:spLocks noChangeArrowheads="1"/>
            </p:cNvSpPr>
            <p:nvPr/>
          </p:nvSpPr>
          <p:spPr bwMode="auto">
            <a:xfrm>
              <a:off x="7089775" y="3363913"/>
              <a:ext cx="1212850" cy="654050"/>
            </a:xfrm>
            <a:prstGeom prst="rect">
              <a:avLst/>
            </a:prstGeom>
            <a:solidFill>
              <a:schemeClr val="bg1"/>
            </a:solidFill>
            <a:ln w="12700" algn="ctr">
              <a:solidFill>
                <a:srgbClr val="3E6E5A"/>
              </a:solidFill>
              <a:miter lim="800000"/>
              <a:headEnd/>
              <a:tailEnd/>
            </a:ln>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600">
                  <a:solidFill>
                    <a:srgbClr val="000000"/>
                  </a:solidFill>
                  <a:sym typeface="Arial" charset="0"/>
                </a:rPr>
                <a:t>Stores</a:t>
              </a:r>
            </a:p>
            <a:p>
              <a:pPr eaLnBrk="0" hangingPunct="0">
                <a:buSzPct val="100000"/>
              </a:pPr>
              <a:r>
                <a:rPr lang="en-GB" sz="1600">
                  <a:solidFill>
                    <a:srgbClr val="000000"/>
                  </a:solidFill>
                  <a:sym typeface="Arial" charset="0"/>
                </a:rPr>
                <a:t>public key</a:t>
              </a:r>
            </a:p>
          </p:txBody>
        </p:sp>
        <p:sp>
          <p:nvSpPr>
            <p:cNvPr id="61" name="Line 27"/>
            <p:cNvSpPr>
              <a:spLocks noChangeShapeType="1"/>
            </p:cNvSpPr>
            <p:nvPr/>
          </p:nvSpPr>
          <p:spPr bwMode="auto">
            <a:xfrm flipV="1">
              <a:off x="6324600" y="2535238"/>
              <a:ext cx="330200" cy="1047750"/>
            </a:xfrm>
            <a:prstGeom prst="line">
              <a:avLst/>
            </a:prstGeom>
            <a:noFill/>
            <a:ln w="28575">
              <a:solidFill>
                <a:srgbClr val="3E6E5A"/>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62" name="Line 28"/>
            <p:cNvSpPr>
              <a:spLocks noChangeShapeType="1"/>
            </p:cNvSpPr>
            <p:nvPr/>
          </p:nvSpPr>
          <p:spPr bwMode="auto">
            <a:xfrm>
              <a:off x="7669213" y="2525713"/>
              <a:ext cx="0" cy="858837"/>
            </a:xfrm>
            <a:prstGeom prst="line">
              <a:avLst/>
            </a:prstGeom>
            <a:noFill/>
            <a:ln w="28575">
              <a:solidFill>
                <a:srgbClr val="3E6E5A"/>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63" name="Line 29"/>
            <p:cNvSpPr>
              <a:spLocks noChangeShapeType="1"/>
            </p:cNvSpPr>
            <p:nvPr/>
          </p:nvSpPr>
          <p:spPr bwMode="auto">
            <a:xfrm>
              <a:off x="7675563" y="4019550"/>
              <a:ext cx="0" cy="627063"/>
            </a:xfrm>
            <a:prstGeom prst="line">
              <a:avLst/>
            </a:prstGeom>
            <a:noFill/>
            <a:ln w="28575">
              <a:solidFill>
                <a:srgbClr val="3E6E5A"/>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64" name="Oval 30"/>
            <p:cNvSpPr>
              <a:spLocks noChangeArrowheads="1"/>
            </p:cNvSpPr>
            <p:nvPr/>
          </p:nvSpPr>
          <p:spPr bwMode="auto">
            <a:xfrm>
              <a:off x="6381750" y="1817456"/>
              <a:ext cx="360363" cy="433852"/>
            </a:xfrm>
            <a:prstGeom prst="ellipse">
              <a:avLst/>
            </a:prstGeom>
            <a:solidFill>
              <a:schemeClr val="bg1"/>
            </a:solidFill>
            <a:ln w="12700" algn="ctr">
              <a:solidFill>
                <a:schemeClr val="tx1"/>
              </a:solidFill>
              <a:round/>
              <a:headEnd/>
              <a:tailEnd/>
            </a:ln>
          </p:spPr>
          <p:txBody>
            <a:bodyPr anchor="ctr">
              <a:spAutoFit/>
            </a:bodyPr>
            <a:lstStyle/>
            <a:p>
              <a:pPr eaLnBrk="0" hangingPunct="0">
                <a:buSzPct val="100000"/>
              </a:pPr>
              <a:r>
                <a:rPr lang="en-GB" sz="1200" b="1">
                  <a:solidFill>
                    <a:srgbClr val="000000"/>
                  </a:solidFill>
                  <a:sym typeface="Arial" charset="0"/>
                </a:rPr>
                <a:t>3</a:t>
              </a:r>
            </a:p>
          </p:txBody>
        </p:sp>
        <p:sp>
          <p:nvSpPr>
            <p:cNvPr id="65" name="Oval 31"/>
            <p:cNvSpPr>
              <a:spLocks noChangeArrowheads="1"/>
            </p:cNvSpPr>
            <p:nvPr/>
          </p:nvSpPr>
          <p:spPr bwMode="auto">
            <a:xfrm>
              <a:off x="6838952" y="3084093"/>
              <a:ext cx="360362" cy="433852"/>
            </a:xfrm>
            <a:prstGeom prst="ellipse">
              <a:avLst/>
            </a:prstGeom>
            <a:solidFill>
              <a:schemeClr val="bg1"/>
            </a:solidFill>
            <a:ln w="12700" algn="ctr">
              <a:solidFill>
                <a:schemeClr val="tx1"/>
              </a:solidFill>
              <a:round/>
              <a:headEnd/>
              <a:tailEnd/>
            </a:ln>
          </p:spPr>
          <p:txBody>
            <a:bodyPr anchor="ctr">
              <a:spAutoFit/>
            </a:bodyPr>
            <a:lstStyle/>
            <a:p>
              <a:pPr eaLnBrk="0" hangingPunct="0">
                <a:buSzPct val="100000"/>
              </a:pPr>
              <a:r>
                <a:rPr lang="en-GB" sz="1200" b="1">
                  <a:solidFill>
                    <a:srgbClr val="000000"/>
                  </a:solidFill>
                  <a:sym typeface="Arial" charset="0"/>
                </a:rPr>
                <a:t>4</a:t>
              </a:r>
            </a:p>
          </p:txBody>
        </p:sp>
      </p:grpSp>
      <p:pic>
        <p:nvPicPr>
          <p:cNvPr id="66" name="Picture 65">
            <a:extLst>
              <a:ext uri="{FF2B5EF4-FFF2-40B4-BE49-F238E27FC236}">
                <a16:creationId xmlns:a16="http://schemas.microsoft.com/office/drawing/2014/main" id="{D647EF55-3115-410D-9033-C252E785C8DB}"/>
              </a:ext>
            </a:extLst>
          </p:cNvPr>
          <p:cNvPicPr>
            <a:picLocks noChangeAspect="1"/>
          </p:cNvPicPr>
          <p:nvPr/>
        </p:nvPicPr>
        <p:blipFill>
          <a:blip r:embed="rId3"/>
          <a:stretch>
            <a:fillRect/>
          </a:stretch>
        </p:blipFill>
        <p:spPr>
          <a:xfrm>
            <a:off x="609600" y="206711"/>
            <a:ext cx="581025" cy="495300"/>
          </a:xfrm>
          <a:prstGeom prst="rect">
            <a:avLst/>
          </a:prstGeom>
        </p:spPr>
      </p:pic>
      <p:sp>
        <p:nvSpPr>
          <p:cNvPr id="2" name="Slide Number Placeholder 1">
            <a:extLst>
              <a:ext uri="{FF2B5EF4-FFF2-40B4-BE49-F238E27FC236}">
                <a16:creationId xmlns:a16="http://schemas.microsoft.com/office/drawing/2014/main" id="{366F4F37-1ED1-48E6-AAFC-AEA0F4C77755}"/>
              </a:ext>
            </a:extLst>
          </p:cNvPr>
          <p:cNvSpPr>
            <a:spLocks noGrp="1"/>
          </p:cNvSpPr>
          <p:nvPr>
            <p:ph type="sldNum" sz="quarter" idx="10"/>
          </p:nvPr>
        </p:nvSpPr>
        <p:spPr/>
        <p:txBody>
          <a:bodyPr/>
          <a:lstStyle/>
          <a:p>
            <a:pPr>
              <a:defRPr/>
            </a:pPr>
            <a:fld id="{84AEDDD6-2727-439E-A96F-E9FD4CA77376}" type="slidenum">
              <a:rPr lang="en-GB" smtClean="0"/>
              <a:pPr>
                <a:defRPr/>
              </a:pPr>
              <a:t>58</a:t>
            </a:fld>
            <a:endParaRPr lang="en-GB" dirty="0"/>
          </a:p>
        </p:txBody>
      </p:sp>
    </p:spTree>
    <p:extLst>
      <p:ext uri="{BB962C8B-B14F-4D97-AF65-F5344CB8AC3E}">
        <p14:creationId xmlns:p14="http://schemas.microsoft.com/office/powerpoint/2010/main" val="268303972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a:t>Encryption known recipient</a:t>
            </a:r>
          </a:p>
        </p:txBody>
      </p:sp>
      <p:grpSp>
        <p:nvGrpSpPr>
          <p:cNvPr id="42" name="Group 41"/>
          <p:cNvGrpSpPr/>
          <p:nvPr/>
        </p:nvGrpSpPr>
        <p:grpSpPr>
          <a:xfrm>
            <a:off x="1385637" y="1115431"/>
            <a:ext cx="8567356" cy="4840058"/>
            <a:chOff x="216694" y="1195388"/>
            <a:chExt cx="8536992" cy="5033962"/>
          </a:xfrm>
        </p:grpSpPr>
        <p:sp>
          <p:nvSpPr>
            <p:cNvPr id="43" name="Text Box 14"/>
            <p:cNvSpPr txBox="1">
              <a:spLocks noChangeArrowheads="1"/>
            </p:cNvSpPr>
            <p:nvPr/>
          </p:nvSpPr>
          <p:spPr bwMode="auto">
            <a:xfrm rot="16200000">
              <a:off x="2140744" y="1824830"/>
              <a:ext cx="1479550" cy="646112"/>
            </a:xfrm>
            <a:prstGeom prst="rect">
              <a:avLst/>
            </a:prstGeom>
            <a:noFill/>
            <a:ln w="12700" algn="ctr">
              <a:solidFill>
                <a:srgbClr val="3E6E5A"/>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algn="ctr" eaLnBrk="0" hangingPunct="0">
                <a:buSzPct val="100000"/>
              </a:pPr>
              <a:r>
                <a:rPr lang="en-GB" sz="1600">
                  <a:solidFill>
                    <a:srgbClr val="3E6E5A"/>
                  </a:solidFill>
                  <a:sym typeface="Arial" charset="0"/>
                </a:rPr>
                <a:t>Identification certificate</a:t>
              </a:r>
            </a:p>
          </p:txBody>
        </p:sp>
        <p:sp>
          <p:nvSpPr>
            <p:cNvPr id="44" name="Text Box 2"/>
            <p:cNvSpPr txBox="1">
              <a:spLocks noChangeArrowheads="1"/>
            </p:cNvSpPr>
            <p:nvPr/>
          </p:nvSpPr>
          <p:spPr bwMode="auto">
            <a:xfrm rot="16200000">
              <a:off x="5248275" y="1836140"/>
              <a:ext cx="1479550" cy="623496"/>
            </a:xfrm>
            <a:prstGeom prst="rect">
              <a:avLst/>
            </a:prstGeom>
            <a:noFill/>
            <a:ln w="12700" algn="ctr">
              <a:solidFill>
                <a:srgbClr val="3E6E5A"/>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algn="ctr" eaLnBrk="0" hangingPunct="0">
                <a:buSzPct val="100000"/>
              </a:pPr>
              <a:r>
                <a:rPr lang="en-GB" sz="1600">
                  <a:solidFill>
                    <a:srgbClr val="3E6E5A"/>
                  </a:solidFill>
                  <a:sym typeface="Arial" charset="0"/>
                </a:rPr>
                <a:t>Identification</a:t>
              </a:r>
            </a:p>
            <a:p>
              <a:pPr algn="ctr" eaLnBrk="0" hangingPunct="0">
                <a:buSzPct val="100000"/>
              </a:pPr>
              <a:r>
                <a:rPr lang="en-GB" sz="1600">
                  <a:solidFill>
                    <a:srgbClr val="3E6E5A"/>
                  </a:solidFill>
                  <a:sym typeface="Arial" charset="0"/>
                </a:rPr>
                <a:t>certificate</a:t>
              </a:r>
            </a:p>
          </p:txBody>
        </p:sp>
        <p:sp>
          <p:nvSpPr>
            <p:cNvPr id="45" name="Rectangle 4"/>
            <p:cNvSpPr>
              <a:spLocks noChangeArrowheads="1"/>
            </p:cNvSpPr>
            <p:nvPr/>
          </p:nvSpPr>
          <p:spPr bwMode="auto">
            <a:xfrm>
              <a:off x="3449638" y="1433513"/>
              <a:ext cx="1920875" cy="2482850"/>
            </a:xfrm>
            <a:prstGeom prst="rect">
              <a:avLst/>
            </a:prstGeom>
            <a:solidFill>
              <a:schemeClr val="bg1"/>
            </a:solidFill>
            <a:ln w="12700" algn="ctr">
              <a:solidFill>
                <a:schemeClr val="tx1"/>
              </a:solidFill>
              <a:miter lim="800000"/>
              <a:headEnd/>
              <a:tailEnd/>
            </a:ln>
          </p:spPr>
          <p:txBody>
            <a:bodyPr anchor="ctr"/>
            <a:lstStyle/>
            <a:p>
              <a:pPr eaLnBrk="0" hangingPunct="0">
                <a:buSzPct val="100000"/>
              </a:pPr>
              <a:r>
                <a:rPr lang="en-GB">
                  <a:solidFill>
                    <a:srgbClr val="000000"/>
                  </a:solidFill>
                  <a:sym typeface="Arial" charset="0"/>
                </a:rPr>
                <a:t>Internet</a:t>
              </a:r>
            </a:p>
          </p:txBody>
        </p:sp>
        <p:sp>
          <p:nvSpPr>
            <p:cNvPr id="46" name="Rectangle 5"/>
            <p:cNvSpPr>
              <a:spLocks noChangeArrowheads="1"/>
            </p:cNvSpPr>
            <p:nvPr/>
          </p:nvSpPr>
          <p:spPr bwMode="auto">
            <a:xfrm>
              <a:off x="6502400" y="3524339"/>
              <a:ext cx="2247814" cy="336373"/>
            </a:xfrm>
            <a:prstGeom prst="rect">
              <a:avLst/>
            </a:prstGeom>
            <a:solidFill>
              <a:srgbClr val="3E6E5A">
                <a:alpha val="50195"/>
              </a:srgbClr>
            </a:solidFill>
            <a:ln w="12700" algn="ctr">
              <a:solidFill>
                <a:schemeClr val="tx1"/>
              </a:solidFill>
              <a:miter lim="800000"/>
              <a:headEnd/>
              <a:tailEnd/>
            </a:ln>
          </p:spPr>
          <p:txBody>
            <a:bodyPr wrap="square" anchor="ctr">
              <a:spAutoFit/>
            </a:bodyPr>
            <a:lstStyle/>
            <a:p>
              <a:endParaRPr lang="nl-BE" altLang="en-US" sz="1400"/>
            </a:p>
          </p:txBody>
        </p:sp>
        <p:sp>
          <p:nvSpPr>
            <p:cNvPr id="47" name="Text Box 6"/>
            <p:cNvSpPr txBox="1">
              <a:spLocks noChangeArrowheads="1"/>
            </p:cNvSpPr>
            <p:nvPr/>
          </p:nvSpPr>
          <p:spPr bwMode="auto">
            <a:xfrm>
              <a:off x="6748463" y="1195388"/>
              <a:ext cx="2001751" cy="403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800">
                  <a:solidFill>
                    <a:srgbClr val="087670"/>
                  </a:solidFill>
                  <a:sym typeface="Arial" charset="0"/>
                </a:rPr>
                <a:t>eHealth</a:t>
              </a:r>
              <a:r>
                <a:rPr lang="en-GB" sz="1800">
                  <a:solidFill>
                    <a:srgbClr val="000000"/>
                  </a:solidFill>
                  <a:sym typeface="Arial" charset="0"/>
                </a:rPr>
                <a:t> platform</a:t>
              </a:r>
            </a:p>
          </p:txBody>
        </p:sp>
        <p:sp>
          <p:nvSpPr>
            <p:cNvPr id="48" name="Oval 7"/>
            <p:cNvSpPr>
              <a:spLocks noChangeArrowheads="1"/>
            </p:cNvSpPr>
            <p:nvPr/>
          </p:nvSpPr>
          <p:spPr bwMode="auto">
            <a:xfrm>
              <a:off x="6816725" y="4608513"/>
              <a:ext cx="1708150" cy="1271587"/>
            </a:xfrm>
            <a:prstGeom prst="ellipse">
              <a:avLst/>
            </a:prstGeom>
            <a:solidFill>
              <a:srgbClr val="3E6E5A"/>
            </a:solidFill>
            <a:ln w="12700" algn="ctr">
              <a:solidFill>
                <a:schemeClr val="tx1"/>
              </a:solidFill>
              <a:round/>
              <a:headEnd/>
              <a:tailEnd/>
            </a:ln>
          </p:spPr>
          <p:txBody>
            <a:bodyPr wrap="none" anchor="ctr"/>
            <a:lstStyle/>
            <a:p>
              <a:pPr algn="ctr" eaLnBrk="0" hangingPunct="0">
                <a:buSzPct val="100000"/>
              </a:pPr>
              <a:r>
                <a:rPr lang="en-GB">
                  <a:solidFill>
                    <a:schemeClr val="bg1"/>
                  </a:solidFill>
                  <a:sym typeface="Arial" charset="0"/>
                </a:rPr>
                <a:t>Public keys</a:t>
              </a:r>
            </a:p>
            <a:p>
              <a:pPr algn="ctr" eaLnBrk="0" hangingPunct="0">
                <a:buSzPct val="100000"/>
              </a:pPr>
              <a:r>
                <a:rPr lang="en-GB">
                  <a:solidFill>
                    <a:schemeClr val="bg1"/>
                  </a:solidFill>
                  <a:sym typeface="Arial" charset="0"/>
                </a:rPr>
                <a:t>repository</a:t>
              </a:r>
            </a:p>
          </p:txBody>
        </p:sp>
        <p:sp>
          <p:nvSpPr>
            <p:cNvPr id="49" name="Text Box 8"/>
            <p:cNvSpPr txBox="1">
              <a:spLocks noChangeArrowheads="1"/>
            </p:cNvSpPr>
            <p:nvPr/>
          </p:nvSpPr>
          <p:spPr bwMode="auto">
            <a:xfrm>
              <a:off x="6502400" y="2152650"/>
              <a:ext cx="2251286" cy="370010"/>
            </a:xfrm>
            <a:prstGeom prst="rect">
              <a:avLst/>
            </a:prstGeom>
            <a:solidFill>
              <a:schemeClr val="bg1"/>
            </a:solidFill>
            <a:ln w="12700" algn="ctr">
              <a:solidFill>
                <a:srgbClr val="3E6E5A"/>
              </a:solidFill>
              <a:miter lim="800000"/>
              <a:headEnd/>
              <a:tailEnd/>
            </a:ln>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600">
                  <a:solidFill>
                    <a:srgbClr val="000000"/>
                  </a:solidFill>
                  <a:sym typeface="Arial" charset="0"/>
                </a:rPr>
                <a:t>Authenticates sender</a:t>
              </a:r>
            </a:p>
          </p:txBody>
        </p:sp>
        <p:sp>
          <p:nvSpPr>
            <p:cNvPr id="50" name="Text Box 9"/>
            <p:cNvSpPr txBox="1">
              <a:spLocks noChangeArrowheads="1"/>
            </p:cNvSpPr>
            <p:nvPr/>
          </p:nvSpPr>
          <p:spPr bwMode="auto">
            <a:xfrm>
              <a:off x="7089775" y="3363913"/>
              <a:ext cx="1212850" cy="654050"/>
            </a:xfrm>
            <a:prstGeom prst="rect">
              <a:avLst/>
            </a:prstGeom>
            <a:solidFill>
              <a:schemeClr val="bg1"/>
            </a:solidFill>
            <a:ln w="12700" algn="ctr">
              <a:solidFill>
                <a:srgbClr val="3E6E5A"/>
              </a:solidFill>
              <a:miter lim="800000"/>
              <a:headEnd/>
              <a:tailEnd/>
            </a:ln>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600">
                  <a:solidFill>
                    <a:srgbClr val="000000"/>
                  </a:solidFill>
                  <a:sym typeface="Arial" charset="0"/>
                </a:rPr>
                <a:t>Sends</a:t>
              </a:r>
            </a:p>
            <a:p>
              <a:pPr eaLnBrk="0" hangingPunct="0">
                <a:buSzPct val="100000"/>
              </a:pPr>
              <a:r>
                <a:rPr lang="en-GB" sz="1600">
                  <a:solidFill>
                    <a:srgbClr val="000000"/>
                  </a:solidFill>
                  <a:sym typeface="Arial" charset="0"/>
                </a:rPr>
                <a:t>public key</a:t>
              </a:r>
            </a:p>
          </p:txBody>
        </p:sp>
        <p:sp>
          <p:nvSpPr>
            <p:cNvPr id="51" name="Oval 10"/>
            <p:cNvSpPr>
              <a:spLocks noChangeArrowheads="1"/>
            </p:cNvSpPr>
            <p:nvPr/>
          </p:nvSpPr>
          <p:spPr bwMode="auto">
            <a:xfrm>
              <a:off x="6381749" y="1821530"/>
              <a:ext cx="360364" cy="425704"/>
            </a:xfrm>
            <a:prstGeom prst="ellipse">
              <a:avLst/>
            </a:prstGeom>
            <a:solidFill>
              <a:schemeClr val="bg1"/>
            </a:solidFill>
            <a:ln w="12700" algn="ctr">
              <a:solidFill>
                <a:schemeClr val="tx1"/>
              </a:solidFill>
              <a:round/>
              <a:headEnd/>
              <a:tailEnd/>
            </a:ln>
          </p:spPr>
          <p:txBody>
            <a:bodyPr anchor="ctr">
              <a:spAutoFit/>
            </a:bodyPr>
            <a:lstStyle/>
            <a:p>
              <a:pPr eaLnBrk="0" hangingPunct="0">
                <a:buSzPct val="100000"/>
              </a:pPr>
              <a:r>
                <a:rPr lang="en-GB" sz="1200" b="1">
                  <a:solidFill>
                    <a:srgbClr val="000000"/>
                  </a:solidFill>
                  <a:sym typeface="Arial" charset="0"/>
                </a:rPr>
                <a:t>2</a:t>
              </a:r>
            </a:p>
          </p:txBody>
        </p:sp>
        <p:sp>
          <p:nvSpPr>
            <p:cNvPr id="52" name="Oval 11"/>
            <p:cNvSpPr>
              <a:spLocks noChangeArrowheads="1"/>
            </p:cNvSpPr>
            <p:nvPr/>
          </p:nvSpPr>
          <p:spPr bwMode="auto">
            <a:xfrm>
              <a:off x="6810507" y="3123024"/>
              <a:ext cx="360362" cy="425704"/>
            </a:xfrm>
            <a:prstGeom prst="ellipse">
              <a:avLst/>
            </a:prstGeom>
            <a:solidFill>
              <a:schemeClr val="bg1"/>
            </a:solidFill>
            <a:ln w="12700" algn="ctr">
              <a:solidFill>
                <a:schemeClr val="tx1"/>
              </a:solidFill>
              <a:round/>
              <a:headEnd/>
              <a:tailEnd/>
            </a:ln>
          </p:spPr>
          <p:txBody>
            <a:bodyPr anchor="ctr">
              <a:spAutoFit/>
            </a:bodyPr>
            <a:lstStyle/>
            <a:p>
              <a:pPr eaLnBrk="0" hangingPunct="0">
                <a:buSzPct val="100000"/>
              </a:pPr>
              <a:r>
                <a:rPr lang="en-GB" sz="1200" b="1">
                  <a:solidFill>
                    <a:srgbClr val="000000"/>
                  </a:solidFill>
                  <a:sym typeface="Arial" charset="0"/>
                </a:rPr>
                <a:t>3</a:t>
              </a:r>
            </a:p>
          </p:txBody>
        </p:sp>
        <p:sp>
          <p:nvSpPr>
            <p:cNvPr id="53" name="Rectangle 12"/>
            <p:cNvSpPr>
              <a:spLocks noChangeArrowheads="1"/>
            </p:cNvSpPr>
            <p:nvPr/>
          </p:nvSpPr>
          <p:spPr bwMode="auto">
            <a:xfrm>
              <a:off x="396875" y="2667881"/>
              <a:ext cx="2006600" cy="336373"/>
            </a:xfrm>
            <a:prstGeom prst="rect">
              <a:avLst/>
            </a:prstGeom>
            <a:solidFill>
              <a:srgbClr val="3E6E5A">
                <a:alpha val="50195"/>
              </a:srgbClr>
            </a:solidFill>
            <a:ln w="12700" algn="ctr">
              <a:solidFill>
                <a:schemeClr val="tx1"/>
              </a:solidFill>
              <a:miter lim="800000"/>
              <a:headEnd/>
              <a:tailEnd/>
            </a:ln>
          </p:spPr>
          <p:txBody>
            <a:bodyPr wrap="square" anchor="ctr">
              <a:spAutoFit/>
            </a:bodyPr>
            <a:lstStyle/>
            <a:p>
              <a:endParaRPr lang="nl-BE" altLang="en-US" sz="1400"/>
            </a:p>
          </p:txBody>
        </p:sp>
        <p:sp>
          <p:nvSpPr>
            <p:cNvPr id="54" name="Text Box 13"/>
            <p:cNvSpPr txBox="1">
              <a:spLocks noChangeArrowheads="1"/>
            </p:cNvSpPr>
            <p:nvPr/>
          </p:nvSpPr>
          <p:spPr bwMode="auto">
            <a:xfrm>
              <a:off x="331788" y="1258888"/>
              <a:ext cx="2288888" cy="403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800">
                  <a:solidFill>
                    <a:srgbClr val="000000"/>
                  </a:solidFill>
                  <a:sym typeface="Arial" charset="0"/>
                </a:rPr>
                <a:t>Message originator</a:t>
              </a:r>
            </a:p>
          </p:txBody>
        </p:sp>
        <p:sp>
          <p:nvSpPr>
            <p:cNvPr id="55" name="Text Box 15"/>
            <p:cNvSpPr txBox="1">
              <a:spLocks noChangeArrowheads="1"/>
            </p:cNvSpPr>
            <p:nvPr/>
          </p:nvSpPr>
          <p:spPr bwMode="auto">
            <a:xfrm>
              <a:off x="396875" y="2051050"/>
              <a:ext cx="2020553" cy="370010"/>
            </a:xfrm>
            <a:prstGeom prst="rect">
              <a:avLst/>
            </a:prstGeom>
            <a:solidFill>
              <a:schemeClr val="bg1"/>
            </a:solidFill>
            <a:ln w="12700" algn="ctr">
              <a:solidFill>
                <a:srgbClr val="3E6E5A"/>
              </a:solidFill>
              <a:miter lim="800000"/>
              <a:headEnd/>
              <a:tailEnd/>
            </a:ln>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600">
                  <a:solidFill>
                    <a:srgbClr val="000000"/>
                  </a:solidFill>
                  <a:sym typeface="Arial" charset="0"/>
                </a:rPr>
                <a:t>Asks for public key</a:t>
              </a:r>
            </a:p>
          </p:txBody>
        </p:sp>
        <p:sp>
          <p:nvSpPr>
            <p:cNvPr id="56" name="Text Box 16"/>
            <p:cNvSpPr txBox="1">
              <a:spLocks noChangeArrowheads="1"/>
            </p:cNvSpPr>
            <p:nvPr/>
          </p:nvSpPr>
          <p:spPr bwMode="auto">
            <a:xfrm>
              <a:off x="1179513" y="3489325"/>
              <a:ext cx="1123950" cy="654050"/>
            </a:xfrm>
            <a:prstGeom prst="rect">
              <a:avLst/>
            </a:prstGeom>
            <a:solidFill>
              <a:schemeClr val="bg1"/>
            </a:solidFill>
            <a:ln w="12700" algn="ctr">
              <a:solidFill>
                <a:srgbClr val="3E6E5A"/>
              </a:solidFill>
              <a:miter lim="800000"/>
              <a:headEnd/>
              <a:tailEnd/>
            </a:ln>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600">
                  <a:solidFill>
                    <a:srgbClr val="000000"/>
                  </a:solidFill>
                  <a:sym typeface="Arial" charset="0"/>
                </a:rPr>
                <a:t>Encrypts</a:t>
              </a:r>
            </a:p>
            <a:p>
              <a:pPr eaLnBrk="0" hangingPunct="0">
                <a:buSzPct val="100000"/>
              </a:pPr>
              <a:r>
                <a:rPr lang="en-GB" sz="1600">
                  <a:solidFill>
                    <a:srgbClr val="000000"/>
                  </a:solidFill>
                  <a:sym typeface="Arial" charset="0"/>
                </a:rPr>
                <a:t>message</a:t>
              </a:r>
            </a:p>
          </p:txBody>
        </p:sp>
        <p:sp>
          <p:nvSpPr>
            <p:cNvPr id="57" name="Oval 17"/>
            <p:cNvSpPr>
              <a:spLocks noChangeArrowheads="1"/>
            </p:cNvSpPr>
            <p:nvPr/>
          </p:nvSpPr>
          <p:spPr bwMode="auto">
            <a:xfrm>
              <a:off x="922338" y="3247104"/>
              <a:ext cx="360362" cy="425704"/>
            </a:xfrm>
            <a:prstGeom prst="ellipse">
              <a:avLst/>
            </a:prstGeom>
            <a:solidFill>
              <a:schemeClr val="bg1"/>
            </a:solidFill>
            <a:ln w="12700" algn="ctr">
              <a:solidFill>
                <a:schemeClr val="tx1"/>
              </a:solidFill>
              <a:round/>
              <a:headEnd/>
              <a:tailEnd/>
            </a:ln>
          </p:spPr>
          <p:txBody>
            <a:bodyPr anchor="ctr">
              <a:spAutoFit/>
            </a:bodyPr>
            <a:lstStyle/>
            <a:p>
              <a:pPr eaLnBrk="0" hangingPunct="0">
                <a:buSzPct val="100000"/>
              </a:pPr>
              <a:r>
                <a:rPr lang="en-GB" sz="1200" b="1">
                  <a:solidFill>
                    <a:srgbClr val="000000"/>
                  </a:solidFill>
                  <a:sym typeface="Arial" charset="0"/>
                </a:rPr>
                <a:t>4</a:t>
              </a:r>
            </a:p>
          </p:txBody>
        </p:sp>
        <p:sp>
          <p:nvSpPr>
            <p:cNvPr id="58" name="Oval 18"/>
            <p:cNvSpPr>
              <a:spLocks noChangeArrowheads="1"/>
            </p:cNvSpPr>
            <p:nvPr/>
          </p:nvSpPr>
          <p:spPr bwMode="auto">
            <a:xfrm>
              <a:off x="216694" y="1711275"/>
              <a:ext cx="360362" cy="425704"/>
            </a:xfrm>
            <a:prstGeom prst="ellipse">
              <a:avLst/>
            </a:prstGeom>
            <a:solidFill>
              <a:schemeClr val="bg1"/>
            </a:solidFill>
            <a:ln w="12700" algn="ctr">
              <a:solidFill>
                <a:schemeClr val="tx1"/>
              </a:solidFill>
              <a:round/>
              <a:headEnd/>
              <a:tailEnd/>
            </a:ln>
          </p:spPr>
          <p:txBody>
            <a:bodyPr anchor="ctr">
              <a:spAutoFit/>
            </a:bodyPr>
            <a:lstStyle/>
            <a:p>
              <a:pPr eaLnBrk="0" hangingPunct="0">
                <a:buSzPct val="100000"/>
              </a:pPr>
              <a:r>
                <a:rPr lang="en-GB" sz="1200" b="1">
                  <a:solidFill>
                    <a:srgbClr val="000000"/>
                  </a:solidFill>
                  <a:sym typeface="Arial" charset="0"/>
                </a:rPr>
                <a:t>1</a:t>
              </a:r>
            </a:p>
          </p:txBody>
        </p:sp>
        <p:sp>
          <p:nvSpPr>
            <p:cNvPr id="59" name="Rectangle 19"/>
            <p:cNvSpPr>
              <a:spLocks noChangeArrowheads="1"/>
            </p:cNvSpPr>
            <p:nvPr/>
          </p:nvSpPr>
          <p:spPr bwMode="auto">
            <a:xfrm>
              <a:off x="396876" y="5390444"/>
              <a:ext cx="5040313" cy="336373"/>
            </a:xfrm>
            <a:prstGeom prst="rect">
              <a:avLst/>
            </a:prstGeom>
            <a:solidFill>
              <a:srgbClr val="3E6E5A">
                <a:alpha val="50195"/>
              </a:srgbClr>
            </a:solidFill>
            <a:ln w="12700" algn="ctr">
              <a:solidFill>
                <a:schemeClr val="tx1"/>
              </a:solidFill>
              <a:miter lim="800000"/>
              <a:headEnd/>
              <a:tailEnd/>
            </a:ln>
          </p:spPr>
          <p:txBody>
            <a:bodyPr wrap="square" anchor="ctr">
              <a:spAutoFit/>
            </a:bodyPr>
            <a:lstStyle/>
            <a:p>
              <a:endParaRPr lang="nl-BE" altLang="en-US" sz="1400"/>
            </a:p>
          </p:txBody>
        </p:sp>
        <p:sp>
          <p:nvSpPr>
            <p:cNvPr id="60" name="Text Box 20"/>
            <p:cNvSpPr txBox="1">
              <a:spLocks noChangeArrowheads="1"/>
            </p:cNvSpPr>
            <p:nvPr/>
          </p:nvSpPr>
          <p:spPr bwMode="auto">
            <a:xfrm>
              <a:off x="987425" y="4737100"/>
              <a:ext cx="2193175" cy="403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800">
                  <a:solidFill>
                    <a:srgbClr val="000000"/>
                  </a:solidFill>
                  <a:sym typeface="Arial" charset="0"/>
                </a:rPr>
                <a:t>Message recipient</a:t>
              </a:r>
            </a:p>
          </p:txBody>
        </p:sp>
        <p:sp>
          <p:nvSpPr>
            <p:cNvPr id="61" name="Text Box 21"/>
            <p:cNvSpPr txBox="1">
              <a:spLocks noChangeArrowheads="1"/>
            </p:cNvSpPr>
            <p:nvPr/>
          </p:nvSpPr>
          <p:spPr bwMode="auto">
            <a:xfrm>
              <a:off x="915988" y="5353050"/>
              <a:ext cx="2008588" cy="370010"/>
            </a:xfrm>
            <a:prstGeom prst="rect">
              <a:avLst/>
            </a:prstGeom>
            <a:solidFill>
              <a:schemeClr val="bg1"/>
            </a:solidFill>
            <a:ln w="12700" algn="ctr">
              <a:solidFill>
                <a:srgbClr val="3E6E5A"/>
              </a:solidFill>
              <a:miter lim="800000"/>
              <a:headEnd/>
              <a:tailEnd/>
            </a:ln>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600">
                  <a:solidFill>
                    <a:srgbClr val="000000"/>
                  </a:solidFill>
                  <a:sym typeface="Arial" charset="0"/>
                </a:rPr>
                <a:t>Decrypts message</a:t>
              </a:r>
            </a:p>
          </p:txBody>
        </p:sp>
        <p:sp>
          <p:nvSpPr>
            <p:cNvPr id="62" name="Oval 22"/>
            <p:cNvSpPr>
              <a:spLocks noChangeArrowheads="1"/>
            </p:cNvSpPr>
            <p:nvPr/>
          </p:nvSpPr>
          <p:spPr bwMode="auto">
            <a:xfrm>
              <a:off x="726282" y="5034047"/>
              <a:ext cx="360364" cy="425704"/>
            </a:xfrm>
            <a:prstGeom prst="ellipse">
              <a:avLst/>
            </a:prstGeom>
            <a:solidFill>
              <a:schemeClr val="bg1"/>
            </a:solidFill>
            <a:ln w="12700" algn="ctr">
              <a:solidFill>
                <a:schemeClr val="tx1"/>
              </a:solidFill>
              <a:round/>
              <a:headEnd/>
              <a:tailEnd/>
            </a:ln>
          </p:spPr>
          <p:txBody>
            <a:bodyPr anchor="ctr">
              <a:spAutoFit/>
            </a:bodyPr>
            <a:lstStyle/>
            <a:p>
              <a:pPr eaLnBrk="0" hangingPunct="0">
                <a:buSzPct val="100000"/>
              </a:pPr>
              <a:r>
                <a:rPr lang="en-GB" sz="1200" b="1">
                  <a:solidFill>
                    <a:srgbClr val="000000"/>
                  </a:solidFill>
                  <a:sym typeface="Arial" charset="0"/>
                </a:rPr>
                <a:t>5</a:t>
              </a:r>
            </a:p>
          </p:txBody>
        </p:sp>
        <p:sp>
          <p:nvSpPr>
            <p:cNvPr id="63" name="Oval 23"/>
            <p:cNvSpPr>
              <a:spLocks noChangeArrowheads="1"/>
            </p:cNvSpPr>
            <p:nvPr/>
          </p:nvSpPr>
          <p:spPr bwMode="auto">
            <a:xfrm>
              <a:off x="3497263" y="4957763"/>
              <a:ext cx="1708150" cy="1271587"/>
            </a:xfrm>
            <a:prstGeom prst="ellipse">
              <a:avLst/>
            </a:prstGeom>
            <a:solidFill>
              <a:srgbClr val="3E6E5A"/>
            </a:solidFill>
            <a:ln w="12700" algn="ctr">
              <a:solidFill>
                <a:schemeClr val="tx1"/>
              </a:solidFill>
              <a:round/>
              <a:headEnd/>
              <a:tailEnd/>
            </a:ln>
          </p:spPr>
          <p:txBody>
            <a:bodyPr wrap="none" anchor="ctr"/>
            <a:lstStyle/>
            <a:p>
              <a:pPr algn="ctr" eaLnBrk="0" hangingPunct="0">
                <a:buSzPct val="100000"/>
              </a:pPr>
              <a:r>
                <a:rPr lang="en-GB">
                  <a:solidFill>
                    <a:schemeClr val="bg1"/>
                  </a:solidFill>
                  <a:sym typeface="Arial" charset="0"/>
                </a:rPr>
                <a:t>Stored</a:t>
              </a:r>
            </a:p>
            <a:p>
              <a:pPr algn="ctr" eaLnBrk="0" hangingPunct="0">
                <a:buSzPct val="100000"/>
              </a:pPr>
              <a:r>
                <a:rPr lang="en-GB">
                  <a:solidFill>
                    <a:schemeClr val="bg1"/>
                  </a:solidFill>
                  <a:sym typeface="Arial" charset="0"/>
                </a:rPr>
                <a:t>private</a:t>
              </a:r>
            </a:p>
            <a:p>
              <a:pPr algn="ctr" eaLnBrk="0" hangingPunct="0">
                <a:buSzPct val="100000"/>
              </a:pPr>
              <a:r>
                <a:rPr lang="en-GB">
                  <a:solidFill>
                    <a:schemeClr val="bg1"/>
                  </a:solidFill>
                  <a:sym typeface="Arial" charset="0"/>
                </a:rPr>
                <a:t>key</a:t>
              </a:r>
            </a:p>
          </p:txBody>
        </p:sp>
        <p:sp>
          <p:nvSpPr>
            <p:cNvPr id="64" name="Line 24"/>
            <p:cNvSpPr>
              <a:spLocks noChangeShapeType="1"/>
            </p:cNvSpPr>
            <p:nvPr/>
          </p:nvSpPr>
          <p:spPr bwMode="auto">
            <a:xfrm flipH="1">
              <a:off x="2973591" y="5549593"/>
              <a:ext cx="458136" cy="2085"/>
            </a:xfrm>
            <a:prstGeom prst="line">
              <a:avLst/>
            </a:prstGeom>
            <a:noFill/>
            <a:ln w="28575">
              <a:solidFill>
                <a:srgbClr val="3E6E5A"/>
              </a:solidFill>
              <a:round/>
              <a:headEnd/>
              <a:tailEnd type="triangle" w="med" len="med"/>
            </a:ln>
            <a:extLst>
              <a:ext uri="{909E8E84-426E-40DD-AFC4-6F175D3DCCD1}">
                <a14:hiddenFill xmlns:a14="http://schemas.microsoft.com/office/drawing/2010/main">
                  <a:noFill/>
                </a14:hiddenFill>
              </a:ext>
            </a:extLst>
          </p:spPr>
          <p:txBody>
            <a:bodyPr wrap="square" anchor="ctr">
              <a:spAutoFit/>
            </a:bodyPr>
            <a:lstStyle/>
            <a:p>
              <a:endParaRPr lang="nl-BE"/>
            </a:p>
          </p:txBody>
        </p:sp>
        <p:sp>
          <p:nvSpPr>
            <p:cNvPr id="65" name="Text Box 25"/>
            <p:cNvSpPr txBox="1">
              <a:spLocks noChangeArrowheads="1"/>
            </p:cNvSpPr>
            <p:nvPr/>
          </p:nvSpPr>
          <p:spPr bwMode="auto">
            <a:xfrm>
              <a:off x="3644900" y="4056063"/>
              <a:ext cx="1479550" cy="646112"/>
            </a:xfrm>
            <a:prstGeom prst="rect">
              <a:avLst/>
            </a:prstGeom>
            <a:noFill/>
            <a:ln w="12700" algn="ctr">
              <a:solidFill>
                <a:srgbClr val="3E6E5A"/>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algn="ctr" eaLnBrk="0" hangingPunct="0">
                <a:buSzPct val="100000"/>
              </a:pPr>
              <a:r>
                <a:rPr lang="en-GB" sz="1600">
                  <a:solidFill>
                    <a:srgbClr val="3E6E5A"/>
                  </a:solidFill>
                  <a:sym typeface="Arial" charset="0"/>
                </a:rPr>
                <a:t>Identification</a:t>
              </a:r>
            </a:p>
            <a:p>
              <a:pPr algn="ctr" eaLnBrk="0" hangingPunct="0">
                <a:buSzPct val="100000"/>
              </a:pPr>
              <a:r>
                <a:rPr lang="en-GB" sz="1600">
                  <a:solidFill>
                    <a:srgbClr val="3E6E5A"/>
                  </a:solidFill>
                  <a:sym typeface="Arial" charset="0"/>
                </a:rPr>
                <a:t>certificate</a:t>
              </a:r>
            </a:p>
          </p:txBody>
        </p:sp>
        <p:sp>
          <p:nvSpPr>
            <p:cNvPr id="66" name="Line 26"/>
            <p:cNvSpPr>
              <a:spLocks noChangeShapeType="1"/>
            </p:cNvSpPr>
            <p:nvPr/>
          </p:nvSpPr>
          <p:spPr bwMode="auto">
            <a:xfrm>
              <a:off x="3227388" y="2016125"/>
              <a:ext cx="2427287" cy="0"/>
            </a:xfrm>
            <a:prstGeom prst="line">
              <a:avLst/>
            </a:prstGeom>
            <a:noFill/>
            <a:ln w="28575">
              <a:solidFill>
                <a:schemeClr val="hlink"/>
              </a:solidFill>
              <a:round/>
              <a:headEnd type="triangle" w="med" len="me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67" name="Text Box 28"/>
            <p:cNvSpPr txBox="1">
              <a:spLocks noChangeArrowheads="1"/>
            </p:cNvSpPr>
            <p:nvPr/>
          </p:nvSpPr>
          <p:spPr bwMode="auto">
            <a:xfrm>
              <a:off x="3814763" y="1754188"/>
              <a:ext cx="1418934" cy="571834"/>
            </a:xfrm>
            <a:prstGeom prst="rect">
              <a:avLst/>
            </a:prstGeom>
            <a:noFill/>
            <a:ln w="12700" algn="ctr">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400">
                  <a:solidFill>
                    <a:srgbClr val="A50021"/>
                  </a:solidFill>
                  <a:sym typeface="Arial" charset="0"/>
                </a:rPr>
                <a:t>Web service</a:t>
              </a:r>
            </a:p>
            <a:p>
              <a:pPr eaLnBrk="0" hangingPunct="0">
                <a:buSzPct val="100000"/>
              </a:pPr>
              <a:r>
                <a:rPr lang="en-GB" sz="1400">
                  <a:solidFill>
                    <a:srgbClr val="A50021"/>
                  </a:solidFill>
                  <a:sym typeface="Arial" charset="0"/>
                </a:rPr>
                <a:t>Ask public key</a:t>
              </a:r>
            </a:p>
          </p:txBody>
        </p:sp>
        <p:sp>
          <p:nvSpPr>
            <p:cNvPr id="68" name="Text Box 29"/>
            <p:cNvSpPr txBox="1">
              <a:spLocks noChangeArrowheads="1"/>
            </p:cNvSpPr>
            <p:nvPr/>
          </p:nvSpPr>
          <p:spPr bwMode="auto">
            <a:xfrm rot="3135873">
              <a:off x="3108300" y="3192326"/>
              <a:ext cx="1507022" cy="557865"/>
            </a:xfrm>
            <a:prstGeom prst="rect">
              <a:avLst/>
            </a:prstGeom>
            <a:noFill/>
            <a:ln w="12700" algn="ctr">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400">
                  <a:solidFill>
                    <a:srgbClr val="A50021"/>
                  </a:solidFill>
                  <a:sym typeface="Arial" charset="0"/>
                </a:rPr>
                <a:t>Send message</a:t>
              </a:r>
            </a:p>
            <a:p>
              <a:pPr eaLnBrk="0" hangingPunct="0">
                <a:buSzPct val="100000"/>
              </a:pPr>
              <a:r>
                <a:rPr lang="en-GB" sz="1400">
                  <a:solidFill>
                    <a:srgbClr val="A50021"/>
                  </a:solidFill>
                  <a:sym typeface="Arial" charset="0"/>
                </a:rPr>
                <a:t>Any protocol</a:t>
              </a:r>
            </a:p>
          </p:txBody>
        </p:sp>
        <p:sp>
          <p:nvSpPr>
            <p:cNvPr id="69" name="Line 30"/>
            <p:cNvSpPr>
              <a:spLocks noChangeShapeType="1"/>
            </p:cNvSpPr>
            <p:nvPr/>
          </p:nvSpPr>
          <p:spPr bwMode="auto">
            <a:xfrm flipH="1">
              <a:off x="2271713" y="4719638"/>
              <a:ext cx="2016125" cy="619125"/>
            </a:xfrm>
            <a:prstGeom prst="line">
              <a:avLst/>
            </a:prstGeom>
            <a:noFill/>
            <a:ln w="28575">
              <a:solidFill>
                <a:srgbClr val="3E6E5A"/>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70" name="Line 31"/>
            <p:cNvSpPr>
              <a:spLocks noChangeShapeType="1"/>
            </p:cNvSpPr>
            <p:nvPr/>
          </p:nvSpPr>
          <p:spPr bwMode="auto">
            <a:xfrm flipH="1" flipV="1">
              <a:off x="7726363" y="4005263"/>
              <a:ext cx="0" cy="593725"/>
            </a:xfrm>
            <a:prstGeom prst="line">
              <a:avLst/>
            </a:prstGeom>
            <a:noFill/>
            <a:ln w="28575">
              <a:solidFill>
                <a:srgbClr val="3E6E5A"/>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71" name="Line 32"/>
            <p:cNvSpPr>
              <a:spLocks noChangeShapeType="1"/>
            </p:cNvSpPr>
            <p:nvPr/>
          </p:nvSpPr>
          <p:spPr bwMode="auto">
            <a:xfrm flipH="1" flipV="1">
              <a:off x="6315075" y="2436813"/>
              <a:ext cx="1217613" cy="922337"/>
            </a:xfrm>
            <a:prstGeom prst="line">
              <a:avLst/>
            </a:prstGeom>
            <a:noFill/>
            <a:ln w="28575">
              <a:solidFill>
                <a:srgbClr val="3E6E5A"/>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72" name="Line 33"/>
            <p:cNvSpPr>
              <a:spLocks noChangeShapeType="1"/>
            </p:cNvSpPr>
            <p:nvPr/>
          </p:nvSpPr>
          <p:spPr bwMode="auto">
            <a:xfrm>
              <a:off x="7712075" y="2532063"/>
              <a:ext cx="7938" cy="849312"/>
            </a:xfrm>
            <a:prstGeom prst="line">
              <a:avLst/>
            </a:prstGeom>
            <a:noFill/>
            <a:ln w="28575">
              <a:solidFill>
                <a:srgbClr val="3E6E5A"/>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73" name="Line 34"/>
            <p:cNvSpPr>
              <a:spLocks noChangeShapeType="1"/>
            </p:cNvSpPr>
            <p:nvPr/>
          </p:nvSpPr>
          <p:spPr bwMode="auto">
            <a:xfrm>
              <a:off x="1703388" y="2432050"/>
              <a:ext cx="7937" cy="1038225"/>
            </a:xfrm>
            <a:prstGeom prst="line">
              <a:avLst/>
            </a:prstGeom>
            <a:noFill/>
            <a:ln w="28575">
              <a:solidFill>
                <a:srgbClr val="3E6E5A"/>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74" name="Line 35"/>
            <p:cNvSpPr>
              <a:spLocks noChangeShapeType="1"/>
            </p:cNvSpPr>
            <p:nvPr/>
          </p:nvSpPr>
          <p:spPr bwMode="auto">
            <a:xfrm flipV="1">
              <a:off x="2403475" y="2232025"/>
              <a:ext cx="250825" cy="9525"/>
            </a:xfrm>
            <a:prstGeom prst="line">
              <a:avLst/>
            </a:prstGeom>
            <a:noFill/>
            <a:ln w="28575">
              <a:solidFill>
                <a:srgbClr val="3E6E5A"/>
              </a:solidFill>
              <a:round/>
              <a:headEnd type="triangle" w="med" len="me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75" name="Line 36"/>
            <p:cNvSpPr>
              <a:spLocks noChangeShapeType="1"/>
            </p:cNvSpPr>
            <p:nvPr/>
          </p:nvSpPr>
          <p:spPr bwMode="auto">
            <a:xfrm flipV="1">
              <a:off x="2073275" y="2573338"/>
              <a:ext cx="471488" cy="922337"/>
            </a:xfrm>
            <a:prstGeom prst="line">
              <a:avLst/>
            </a:prstGeom>
            <a:noFill/>
            <a:ln w="28575">
              <a:solidFill>
                <a:srgbClr val="3E6E5A"/>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76" name="Line 37"/>
            <p:cNvSpPr>
              <a:spLocks noChangeShapeType="1"/>
            </p:cNvSpPr>
            <p:nvPr/>
          </p:nvSpPr>
          <p:spPr bwMode="auto">
            <a:xfrm>
              <a:off x="6321425" y="2343150"/>
              <a:ext cx="180975" cy="0"/>
            </a:xfrm>
            <a:prstGeom prst="line">
              <a:avLst/>
            </a:prstGeom>
            <a:noFill/>
            <a:ln w="28575">
              <a:solidFill>
                <a:srgbClr val="3E6E5A"/>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77" name="Line 27"/>
            <p:cNvSpPr>
              <a:spLocks noChangeShapeType="1"/>
            </p:cNvSpPr>
            <p:nvPr/>
          </p:nvSpPr>
          <p:spPr bwMode="auto">
            <a:xfrm>
              <a:off x="3211513" y="2606675"/>
              <a:ext cx="1101725" cy="1431925"/>
            </a:xfrm>
            <a:prstGeom prst="line">
              <a:avLst/>
            </a:prstGeom>
            <a:noFill/>
            <a:ln w="28575">
              <a:solidFill>
                <a:schemeClr val="hlink"/>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grpSp>
      <p:pic>
        <p:nvPicPr>
          <p:cNvPr id="78" name="Picture 77">
            <a:extLst>
              <a:ext uri="{FF2B5EF4-FFF2-40B4-BE49-F238E27FC236}">
                <a16:creationId xmlns:a16="http://schemas.microsoft.com/office/drawing/2014/main" id="{3D62BE34-096F-4986-9D5A-7E567BEB5C4E}"/>
              </a:ext>
            </a:extLst>
          </p:cNvPr>
          <p:cNvPicPr>
            <a:picLocks noChangeAspect="1"/>
          </p:cNvPicPr>
          <p:nvPr/>
        </p:nvPicPr>
        <p:blipFill>
          <a:blip r:embed="rId3"/>
          <a:stretch>
            <a:fillRect/>
          </a:stretch>
        </p:blipFill>
        <p:spPr>
          <a:xfrm>
            <a:off x="609600" y="206711"/>
            <a:ext cx="581025" cy="495300"/>
          </a:xfrm>
          <a:prstGeom prst="rect">
            <a:avLst/>
          </a:prstGeom>
        </p:spPr>
      </p:pic>
      <p:sp>
        <p:nvSpPr>
          <p:cNvPr id="2" name="Slide Number Placeholder 1">
            <a:extLst>
              <a:ext uri="{FF2B5EF4-FFF2-40B4-BE49-F238E27FC236}">
                <a16:creationId xmlns:a16="http://schemas.microsoft.com/office/drawing/2014/main" id="{DC09A6DF-882D-47B2-9A85-74F56B35AF03}"/>
              </a:ext>
            </a:extLst>
          </p:cNvPr>
          <p:cNvSpPr>
            <a:spLocks noGrp="1"/>
          </p:cNvSpPr>
          <p:nvPr>
            <p:ph type="sldNum" sz="quarter" idx="10"/>
          </p:nvPr>
        </p:nvSpPr>
        <p:spPr/>
        <p:txBody>
          <a:bodyPr/>
          <a:lstStyle/>
          <a:p>
            <a:pPr>
              <a:defRPr/>
            </a:pPr>
            <a:fld id="{84AEDDD6-2727-439E-A96F-E9FD4CA77376}" type="slidenum">
              <a:rPr lang="en-GB" smtClean="0"/>
              <a:pPr>
                <a:defRPr/>
              </a:pPr>
              <a:t>59</a:t>
            </a:fld>
            <a:endParaRPr lang="en-GB" dirty="0"/>
          </a:p>
        </p:txBody>
      </p:sp>
    </p:spTree>
    <p:extLst>
      <p:ext uri="{BB962C8B-B14F-4D97-AF65-F5344CB8AC3E}">
        <p14:creationId xmlns:p14="http://schemas.microsoft.com/office/powerpoint/2010/main" val="342042214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a:t>Encryption unknown recipient</a:t>
            </a:r>
          </a:p>
        </p:txBody>
      </p:sp>
      <p:grpSp>
        <p:nvGrpSpPr>
          <p:cNvPr id="39" name="Group 38"/>
          <p:cNvGrpSpPr/>
          <p:nvPr/>
        </p:nvGrpSpPr>
        <p:grpSpPr>
          <a:xfrm>
            <a:off x="1657350" y="1322920"/>
            <a:ext cx="8445252" cy="4964615"/>
            <a:chOff x="142875" y="1049338"/>
            <a:chExt cx="8802687" cy="5334787"/>
          </a:xfrm>
        </p:grpSpPr>
        <p:sp>
          <p:nvSpPr>
            <p:cNvPr id="40" name="Oval 3"/>
            <p:cNvSpPr>
              <a:spLocks noChangeArrowheads="1"/>
            </p:cNvSpPr>
            <p:nvPr/>
          </p:nvSpPr>
          <p:spPr bwMode="auto">
            <a:xfrm>
              <a:off x="7237412" y="2568575"/>
              <a:ext cx="1708150" cy="1271588"/>
            </a:xfrm>
            <a:prstGeom prst="ellipse">
              <a:avLst/>
            </a:prstGeom>
            <a:solidFill>
              <a:srgbClr val="3E6E5A"/>
            </a:solidFill>
            <a:ln w="12700" algn="ctr">
              <a:solidFill>
                <a:schemeClr val="tx1"/>
              </a:solidFill>
              <a:round/>
              <a:headEnd/>
              <a:tailEnd/>
            </a:ln>
          </p:spPr>
          <p:txBody>
            <a:bodyPr wrap="none" anchor="ctr"/>
            <a:lstStyle/>
            <a:p>
              <a:pPr algn="ctr" eaLnBrk="0" hangingPunct="0">
                <a:buSzPct val="100000"/>
              </a:pPr>
              <a:r>
                <a:rPr lang="en-GB">
                  <a:solidFill>
                    <a:schemeClr val="bg1"/>
                  </a:solidFill>
                  <a:sym typeface="Arial" charset="0"/>
                </a:rPr>
                <a:t>User 2</a:t>
              </a:r>
            </a:p>
            <a:p>
              <a:pPr algn="ctr" eaLnBrk="0" hangingPunct="0">
                <a:buSzPct val="100000"/>
              </a:pPr>
              <a:r>
                <a:rPr lang="en-GB">
                  <a:solidFill>
                    <a:schemeClr val="bg1"/>
                  </a:solidFill>
                  <a:sym typeface="Arial" charset="0"/>
                </a:rPr>
                <a:t>Recipient</a:t>
              </a:r>
            </a:p>
          </p:txBody>
        </p:sp>
        <p:sp>
          <p:nvSpPr>
            <p:cNvPr id="41" name="Oval 4"/>
            <p:cNvSpPr>
              <a:spLocks noChangeArrowheads="1"/>
            </p:cNvSpPr>
            <p:nvPr/>
          </p:nvSpPr>
          <p:spPr bwMode="auto">
            <a:xfrm>
              <a:off x="142875" y="2576512"/>
              <a:ext cx="1708151" cy="1271587"/>
            </a:xfrm>
            <a:prstGeom prst="ellipse">
              <a:avLst/>
            </a:prstGeom>
            <a:solidFill>
              <a:srgbClr val="3E6E5A"/>
            </a:solidFill>
            <a:ln w="12700" algn="ctr">
              <a:solidFill>
                <a:schemeClr val="tx1"/>
              </a:solidFill>
              <a:round/>
              <a:headEnd/>
              <a:tailEnd/>
            </a:ln>
          </p:spPr>
          <p:txBody>
            <a:bodyPr wrap="none" anchor="ctr"/>
            <a:lstStyle/>
            <a:p>
              <a:pPr algn="ctr" eaLnBrk="0" hangingPunct="0">
                <a:buSzPct val="100000"/>
              </a:pPr>
              <a:r>
                <a:rPr lang="en-GB">
                  <a:solidFill>
                    <a:schemeClr val="bg1"/>
                  </a:solidFill>
                  <a:sym typeface="Arial" charset="0"/>
                </a:rPr>
                <a:t>User 1</a:t>
              </a:r>
            </a:p>
            <a:p>
              <a:pPr algn="ctr" eaLnBrk="0" hangingPunct="0">
                <a:buSzPct val="100000"/>
              </a:pPr>
              <a:r>
                <a:rPr lang="en-GB">
                  <a:solidFill>
                    <a:schemeClr val="bg1"/>
                  </a:solidFill>
                  <a:sym typeface="Arial" charset="0"/>
                </a:rPr>
                <a:t>Originator</a:t>
              </a:r>
            </a:p>
          </p:txBody>
        </p:sp>
        <p:sp>
          <p:nvSpPr>
            <p:cNvPr id="42" name="Oval 5"/>
            <p:cNvSpPr>
              <a:spLocks noChangeArrowheads="1"/>
            </p:cNvSpPr>
            <p:nvPr/>
          </p:nvSpPr>
          <p:spPr bwMode="auto">
            <a:xfrm>
              <a:off x="3489325" y="1049338"/>
              <a:ext cx="1708150" cy="1271587"/>
            </a:xfrm>
            <a:prstGeom prst="ellipse">
              <a:avLst/>
            </a:prstGeom>
            <a:solidFill>
              <a:srgbClr val="3E6E5A"/>
            </a:solidFill>
            <a:ln w="12700" algn="ctr">
              <a:solidFill>
                <a:schemeClr val="tx1"/>
              </a:solidFill>
              <a:round/>
              <a:headEnd/>
              <a:tailEnd/>
            </a:ln>
          </p:spPr>
          <p:txBody>
            <a:bodyPr wrap="none" anchor="ctr"/>
            <a:lstStyle/>
            <a:p>
              <a:pPr algn="ctr" eaLnBrk="0" hangingPunct="0">
                <a:buSzPct val="100000"/>
              </a:pPr>
              <a:r>
                <a:rPr lang="en-GB">
                  <a:solidFill>
                    <a:schemeClr val="bg1"/>
                  </a:solidFill>
                  <a:sym typeface="Arial" charset="0"/>
                </a:rPr>
                <a:t>Key </a:t>
              </a:r>
            </a:p>
            <a:p>
              <a:pPr algn="ctr" eaLnBrk="0" hangingPunct="0">
                <a:buSzPct val="100000"/>
              </a:pPr>
              <a:r>
                <a:rPr lang="en-GB">
                  <a:solidFill>
                    <a:schemeClr val="bg1"/>
                  </a:solidFill>
                  <a:sym typeface="Arial" charset="0"/>
                </a:rPr>
                <a:t>Management</a:t>
              </a:r>
            </a:p>
            <a:p>
              <a:pPr algn="ctr" eaLnBrk="0" hangingPunct="0">
                <a:buSzPct val="100000"/>
              </a:pPr>
              <a:r>
                <a:rPr lang="en-GB">
                  <a:solidFill>
                    <a:schemeClr val="bg1"/>
                  </a:solidFill>
                  <a:sym typeface="Arial" charset="0"/>
                </a:rPr>
                <a:t>/ Depot</a:t>
              </a:r>
            </a:p>
          </p:txBody>
        </p:sp>
        <p:sp>
          <p:nvSpPr>
            <p:cNvPr id="43" name="Oval 6"/>
            <p:cNvSpPr>
              <a:spLocks noChangeArrowheads="1"/>
            </p:cNvSpPr>
            <p:nvPr/>
          </p:nvSpPr>
          <p:spPr bwMode="auto">
            <a:xfrm>
              <a:off x="3497263" y="4603750"/>
              <a:ext cx="1708150" cy="1282700"/>
            </a:xfrm>
            <a:prstGeom prst="ellipse">
              <a:avLst/>
            </a:prstGeom>
            <a:solidFill>
              <a:srgbClr val="3E6E5A"/>
            </a:solidFill>
            <a:ln w="12700" algn="ctr">
              <a:solidFill>
                <a:schemeClr val="tx1"/>
              </a:solidFill>
              <a:round/>
              <a:headEnd/>
              <a:tailEnd/>
            </a:ln>
          </p:spPr>
          <p:txBody>
            <a:bodyPr wrap="none" anchor="ctr"/>
            <a:lstStyle/>
            <a:p>
              <a:pPr algn="ctr" eaLnBrk="0" hangingPunct="0">
                <a:buSzPct val="100000"/>
              </a:pPr>
              <a:r>
                <a:rPr lang="en-GB">
                  <a:solidFill>
                    <a:schemeClr val="bg1"/>
                  </a:solidFill>
                  <a:sym typeface="Arial" charset="0"/>
                </a:rPr>
                <a:t>Messages</a:t>
              </a:r>
            </a:p>
            <a:p>
              <a:pPr algn="ctr" eaLnBrk="0" hangingPunct="0">
                <a:buSzPct val="100000"/>
              </a:pPr>
              <a:r>
                <a:rPr lang="en-GB">
                  <a:solidFill>
                    <a:schemeClr val="bg1"/>
                  </a:solidFill>
                  <a:sym typeface="Arial" charset="0"/>
                </a:rPr>
                <a:t>Depot</a:t>
              </a:r>
            </a:p>
          </p:txBody>
        </p:sp>
        <p:sp>
          <p:nvSpPr>
            <p:cNvPr id="44" name="Line 7"/>
            <p:cNvSpPr>
              <a:spLocks noChangeShapeType="1"/>
            </p:cNvSpPr>
            <p:nvPr/>
          </p:nvSpPr>
          <p:spPr bwMode="auto">
            <a:xfrm flipV="1">
              <a:off x="1754188" y="2044700"/>
              <a:ext cx="1852612" cy="893763"/>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45" name="Text Box 8"/>
            <p:cNvSpPr txBox="1">
              <a:spLocks noChangeArrowheads="1"/>
            </p:cNvSpPr>
            <p:nvPr/>
          </p:nvSpPr>
          <p:spPr bwMode="auto">
            <a:xfrm>
              <a:off x="2554289" y="2566988"/>
              <a:ext cx="1084766" cy="280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000" b="1">
                  <a:solidFill>
                    <a:srgbClr val="000000"/>
                  </a:solidFill>
                  <a:sym typeface="Arial" charset="0"/>
                </a:rPr>
                <a:t>1</a:t>
              </a:r>
              <a:r>
                <a:rPr lang="en-GB" sz="1000">
                  <a:solidFill>
                    <a:srgbClr val="000000"/>
                  </a:solidFill>
                  <a:sym typeface="Arial" charset="0"/>
                </a:rPr>
                <a:t> asks for key</a:t>
              </a:r>
            </a:p>
          </p:txBody>
        </p:sp>
        <p:sp>
          <p:nvSpPr>
            <p:cNvPr id="46" name="Line 9"/>
            <p:cNvSpPr>
              <a:spLocks noChangeShapeType="1"/>
            </p:cNvSpPr>
            <p:nvPr/>
          </p:nvSpPr>
          <p:spPr bwMode="auto">
            <a:xfrm flipH="1">
              <a:off x="1636713" y="1906588"/>
              <a:ext cx="1874837" cy="893762"/>
            </a:xfrm>
            <a:prstGeom prst="line">
              <a:avLst/>
            </a:prstGeom>
            <a:noFill/>
            <a:ln w="12700">
              <a:solidFill>
                <a:schemeClr val="hlink"/>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47" name="Text Box 10"/>
            <p:cNvSpPr txBox="1">
              <a:spLocks noChangeArrowheads="1"/>
            </p:cNvSpPr>
            <p:nvPr/>
          </p:nvSpPr>
          <p:spPr bwMode="auto">
            <a:xfrm>
              <a:off x="1196975" y="2314574"/>
              <a:ext cx="964872" cy="280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000" b="1">
                  <a:solidFill>
                    <a:srgbClr val="000000"/>
                  </a:solidFill>
                  <a:sym typeface="Arial" charset="0"/>
                </a:rPr>
                <a:t>2</a:t>
              </a:r>
              <a:r>
                <a:rPr lang="en-GB" sz="1000">
                  <a:solidFill>
                    <a:srgbClr val="000000"/>
                  </a:solidFill>
                  <a:sym typeface="Arial" charset="0"/>
                </a:rPr>
                <a:t> sends key</a:t>
              </a:r>
            </a:p>
          </p:txBody>
        </p:sp>
        <p:grpSp>
          <p:nvGrpSpPr>
            <p:cNvPr id="48" name="Group 11"/>
            <p:cNvGrpSpPr>
              <a:grpSpLocks/>
            </p:cNvGrpSpPr>
            <p:nvPr/>
          </p:nvGrpSpPr>
          <p:grpSpPr bwMode="auto">
            <a:xfrm rot="-1540434">
              <a:off x="1581206" y="1411717"/>
              <a:ext cx="1833563" cy="850900"/>
              <a:chOff x="1174" y="2478"/>
              <a:chExt cx="1155" cy="536"/>
            </a:xfrm>
          </p:grpSpPr>
          <p:sp>
            <p:nvSpPr>
              <p:cNvPr id="68" name="Text Box 12"/>
              <p:cNvSpPr txBox="1">
                <a:spLocks noChangeArrowheads="1"/>
              </p:cNvSpPr>
              <p:nvPr/>
            </p:nvSpPr>
            <p:spPr bwMode="auto">
              <a:xfrm>
                <a:off x="1332" y="2815"/>
                <a:ext cx="839" cy="199"/>
              </a:xfrm>
              <a:prstGeom prst="rect">
                <a:avLst/>
              </a:prstGeom>
              <a:noFill/>
              <a:ln w="12700" algn="ctr">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200">
                    <a:solidFill>
                      <a:srgbClr val="990000"/>
                    </a:solidFill>
                    <a:sym typeface="Arial" charset="0"/>
                  </a:rPr>
                  <a:t>Symmetric key</a:t>
                </a:r>
              </a:p>
            </p:txBody>
          </p:sp>
          <p:sp>
            <p:nvSpPr>
              <p:cNvPr id="69" name="Text Box 14"/>
              <p:cNvSpPr txBox="1">
                <a:spLocks noChangeArrowheads="1"/>
              </p:cNvSpPr>
              <p:nvPr/>
            </p:nvSpPr>
            <p:spPr bwMode="auto">
              <a:xfrm>
                <a:off x="1174" y="2478"/>
                <a:ext cx="1155"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algn="ctr" eaLnBrk="0" hangingPunct="0">
                  <a:buSzPct val="100000"/>
                </a:pPr>
                <a:r>
                  <a:rPr lang="en-GB" sz="1200">
                    <a:solidFill>
                      <a:srgbClr val="000000"/>
                    </a:solidFill>
                    <a:sym typeface="Arial" charset="0"/>
                  </a:rPr>
                  <a:t>Encrypted with public key of user 1</a:t>
                </a:r>
              </a:p>
            </p:txBody>
          </p:sp>
        </p:grpSp>
        <p:sp>
          <p:nvSpPr>
            <p:cNvPr id="49" name="Line 15"/>
            <p:cNvSpPr>
              <a:spLocks noChangeShapeType="1"/>
            </p:cNvSpPr>
            <p:nvPr/>
          </p:nvSpPr>
          <p:spPr bwMode="auto">
            <a:xfrm>
              <a:off x="1679575" y="3597275"/>
              <a:ext cx="2084388" cy="1222375"/>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50" name="Text Box 16"/>
            <p:cNvSpPr txBox="1">
              <a:spLocks noChangeArrowheads="1"/>
            </p:cNvSpPr>
            <p:nvPr/>
          </p:nvSpPr>
          <p:spPr bwMode="auto">
            <a:xfrm>
              <a:off x="2500313" y="3881437"/>
              <a:ext cx="1984860" cy="280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000" b="1">
                  <a:solidFill>
                    <a:srgbClr val="000000"/>
                  </a:solidFill>
                  <a:sym typeface="Arial" charset="0"/>
                </a:rPr>
                <a:t>3</a:t>
              </a:r>
              <a:r>
                <a:rPr lang="en-GB" sz="1000">
                  <a:solidFill>
                    <a:srgbClr val="000000"/>
                  </a:solidFill>
                  <a:sym typeface="Arial" charset="0"/>
                </a:rPr>
                <a:t> sends encrypted message</a:t>
              </a:r>
            </a:p>
          </p:txBody>
        </p:sp>
        <p:sp>
          <p:nvSpPr>
            <p:cNvPr id="51" name="Text Box 17"/>
            <p:cNvSpPr txBox="1">
              <a:spLocks noChangeArrowheads="1"/>
            </p:cNvSpPr>
            <p:nvPr/>
          </p:nvSpPr>
          <p:spPr bwMode="auto">
            <a:xfrm rot="1788510">
              <a:off x="1281565" y="4574783"/>
              <a:ext cx="1916797" cy="496088"/>
            </a:xfrm>
            <a:prstGeom prst="rect">
              <a:avLst/>
            </a:prstGeom>
            <a:noFill/>
            <a:ln w="12700" algn="ctr">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algn="ctr" eaLnBrk="0" hangingPunct="0">
                <a:buSzPct val="100000"/>
              </a:pPr>
              <a:r>
                <a:rPr lang="en-GB" sz="1200">
                  <a:solidFill>
                    <a:srgbClr val="990000"/>
                  </a:solidFill>
                  <a:sym typeface="Arial" charset="0"/>
                </a:rPr>
                <a:t>Message encrypted with</a:t>
              </a:r>
            </a:p>
            <a:p>
              <a:pPr algn="ctr" eaLnBrk="0" hangingPunct="0">
                <a:buSzPct val="100000"/>
              </a:pPr>
              <a:r>
                <a:rPr lang="en-GB" sz="1200">
                  <a:solidFill>
                    <a:srgbClr val="990000"/>
                  </a:solidFill>
                  <a:sym typeface="Arial" charset="0"/>
                </a:rPr>
                <a:t>symmetric key</a:t>
              </a:r>
            </a:p>
          </p:txBody>
        </p:sp>
        <p:sp>
          <p:nvSpPr>
            <p:cNvPr id="52" name="Rectangle 18"/>
            <p:cNvSpPr>
              <a:spLocks noChangeArrowheads="1"/>
            </p:cNvSpPr>
            <p:nvPr/>
          </p:nvSpPr>
          <p:spPr bwMode="auto">
            <a:xfrm rot="1788510">
              <a:off x="1273175" y="4640266"/>
              <a:ext cx="1939925" cy="350831"/>
            </a:xfrm>
            <a:prstGeom prst="rect">
              <a:avLst/>
            </a:prstGeom>
            <a:noFill/>
            <a:ln w="19050" algn="ctr">
              <a:no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p>
              <a:endParaRPr lang="nl-BE" altLang="en-US" sz="1400"/>
            </a:p>
          </p:txBody>
        </p:sp>
        <p:sp>
          <p:nvSpPr>
            <p:cNvPr id="53" name="Text Box 19"/>
            <p:cNvSpPr txBox="1">
              <a:spLocks noChangeArrowheads="1"/>
            </p:cNvSpPr>
            <p:nvPr/>
          </p:nvSpPr>
          <p:spPr bwMode="auto">
            <a:xfrm rot="1788510">
              <a:off x="1352550" y="4112819"/>
              <a:ext cx="2298700" cy="49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algn="ctr" eaLnBrk="0" hangingPunct="0">
                <a:buSzPct val="100000"/>
              </a:pPr>
              <a:r>
                <a:rPr lang="en-GB" sz="1200">
                  <a:solidFill>
                    <a:srgbClr val="000000"/>
                  </a:solidFill>
                  <a:sym typeface="Arial" charset="0"/>
                </a:rPr>
                <a:t>Encrypted with public key of Message depot</a:t>
              </a:r>
            </a:p>
          </p:txBody>
        </p:sp>
        <p:sp>
          <p:nvSpPr>
            <p:cNvPr id="54" name="Text Box 20"/>
            <p:cNvSpPr txBox="1">
              <a:spLocks noChangeArrowheads="1"/>
            </p:cNvSpPr>
            <p:nvPr/>
          </p:nvSpPr>
          <p:spPr bwMode="auto">
            <a:xfrm>
              <a:off x="3452811" y="5888037"/>
              <a:ext cx="1995366" cy="496088"/>
            </a:xfrm>
            <a:prstGeom prst="rect">
              <a:avLst/>
            </a:prstGeom>
            <a:noFill/>
            <a:ln w="12700"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algn="ctr" eaLnBrk="0" hangingPunct="0">
                <a:buSzPct val="100000"/>
              </a:pPr>
              <a:r>
                <a:rPr lang="en-GB" sz="1200">
                  <a:solidFill>
                    <a:srgbClr val="990000"/>
                  </a:solidFill>
                  <a:sym typeface="Arial" charset="0"/>
                </a:rPr>
                <a:t>Message encrypted with</a:t>
              </a:r>
            </a:p>
            <a:p>
              <a:pPr algn="ctr" eaLnBrk="0" hangingPunct="0">
                <a:buSzPct val="100000"/>
              </a:pPr>
              <a:r>
                <a:rPr lang="en-GB" sz="1200">
                  <a:solidFill>
                    <a:srgbClr val="990000"/>
                  </a:solidFill>
                  <a:sym typeface="Arial" charset="0"/>
                </a:rPr>
                <a:t>symmetric key</a:t>
              </a:r>
            </a:p>
          </p:txBody>
        </p:sp>
        <p:sp>
          <p:nvSpPr>
            <p:cNvPr id="55" name="Line 21"/>
            <p:cNvSpPr>
              <a:spLocks noChangeShapeType="1"/>
            </p:cNvSpPr>
            <p:nvPr/>
          </p:nvSpPr>
          <p:spPr bwMode="auto">
            <a:xfrm flipH="1" flipV="1">
              <a:off x="5076825" y="1970088"/>
              <a:ext cx="2233613" cy="968375"/>
            </a:xfrm>
            <a:prstGeom prst="line">
              <a:avLst/>
            </a:prstGeom>
            <a:noFill/>
            <a:ln w="12700">
              <a:solidFill>
                <a:srgbClr val="3E6E5A"/>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56" name="Text Box 22"/>
            <p:cNvSpPr txBox="1">
              <a:spLocks noChangeArrowheads="1"/>
            </p:cNvSpPr>
            <p:nvPr/>
          </p:nvSpPr>
          <p:spPr bwMode="auto">
            <a:xfrm>
              <a:off x="5965825" y="2792413"/>
              <a:ext cx="1274448" cy="456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000" b="1">
                  <a:solidFill>
                    <a:srgbClr val="000000"/>
                  </a:solidFill>
                  <a:sym typeface="Arial" charset="0"/>
                </a:rPr>
                <a:t>4</a:t>
              </a:r>
              <a:r>
                <a:rPr lang="en-GB" sz="1000">
                  <a:solidFill>
                    <a:srgbClr val="000000"/>
                  </a:solidFill>
                  <a:sym typeface="Arial" charset="0"/>
                </a:rPr>
                <a:t> justifies right to</a:t>
              </a:r>
            </a:p>
            <a:p>
              <a:pPr eaLnBrk="0" hangingPunct="0">
                <a:buSzPct val="100000"/>
              </a:pPr>
              <a:r>
                <a:rPr lang="en-GB" sz="1000">
                  <a:solidFill>
                    <a:srgbClr val="000000"/>
                  </a:solidFill>
                  <a:sym typeface="Arial" charset="0"/>
                </a:rPr>
                <a:t>obtain key</a:t>
              </a:r>
            </a:p>
          </p:txBody>
        </p:sp>
        <p:sp>
          <p:nvSpPr>
            <p:cNvPr id="57" name="Line 23"/>
            <p:cNvSpPr>
              <a:spLocks noChangeShapeType="1"/>
            </p:cNvSpPr>
            <p:nvPr/>
          </p:nvSpPr>
          <p:spPr bwMode="auto">
            <a:xfrm flipH="1">
              <a:off x="5053013" y="3673475"/>
              <a:ext cx="2489200" cy="1203325"/>
            </a:xfrm>
            <a:prstGeom prst="line">
              <a:avLst/>
            </a:prstGeom>
            <a:noFill/>
            <a:ln w="12700">
              <a:solidFill>
                <a:srgbClr val="3E6E5A"/>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58" name="Text Box 24"/>
            <p:cNvSpPr txBox="1">
              <a:spLocks noChangeArrowheads="1"/>
            </p:cNvSpPr>
            <p:nvPr/>
          </p:nvSpPr>
          <p:spPr bwMode="auto">
            <a:xfrm>
              <a:off x="5899150" y="3573463"/>
              <a:ext cx="1274448" cy="456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000" b="1">
                  <a:solidFill>
                    <a:srgbClr val="000000"/>
                  </a:solidFill>
                  <a:sym typeface="Arial" charset="0"/>
                </a:rPr>
                <a:t>4</a:t>
              </a:r>
              <a:r>
                <a:rPr lang="en-GB" sz="1000">
                  <a:solidFill>
                    <a:srgbClr val="000000"/>
                  </a:solidFill>
                  <a:sym typeface="Arial" charset="0"/>
                </a:rPr>
                <a:t> justifies right to</a:t>
              </a:r>
            </a:p>
            <a:p>
              <a:pPr eaLnBrk="0" hangingPunct="0">
                <a:buSzPct val="100000"/>
              </a:pPr>
              <a:r>
                <a:rPr lang="en-GB" sz="1000">
                  <a:solidFill>
                    <a:srgbClr val="000000"/>
                  </a:solidFill>
                  <a:sym typeface="Arial" charset="0"/>
                </a:rPr>
                <a:t>obtain message</a:t>
              </a:r>
            </a:p>
          </p:txBody>
        </p:sp>
        <p:sp>
          <p:nvSpPr>
            <p:cNvPr id="59" name="Text Box 25"/>
            <p:cNvSpPr txBox="1">
              <a:spLocks noChangeArrowheads="1"/>
            </p:cNvSpPr>
            <p:nvPr/>
          </p:nvSpPr>
          <p:spPr bwMode="auto">
            <a:xfrm rot="1408605">
              <a:off x="5627789" y="1920958"/>
              <a:ext cx="1331710" cy="315747"/>
            </a:xfrm>
            <a:prstGeom prst="rect">
              <a:avLst/>
            </a:prstGeom>
            <a:noFill/>
            <a:ln w="12700" algn="ctr">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200">
                  <a:solidFill>
                    <a:srgbClr val="990000"/>
                  </a:solidFill>
                  <a:sym typeface="Arial" charset="0"/>
                </a:rPr>
                <a:t>Symmetric key</a:t>
              </a:r>
            </a:p>
          </p:txBody>
        </p:sp>
        <p:sp>
          <p:nvSpPr>
            <p:cNvPr id="60" name="Text Box 27"/>
            <p:cNvSpPr txBox="1">
              <a:spLocks noChangeArrowheads="1"/>
            </p:cNvSpPr>
            <p:nvPr/>
          </p:nvSpPr>
          <p:spPr bwMode="auto">
            <a:xfrm rot="1408605">
              <a:off x="5554663" y="1425181"/>
              <a:ext cx="1833562" cy="49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algn="ctr" eaLnBrk="0" hangingPunct="0">
                <a:buSzPct val="100000"/>
              </a:pPr>
              <a:r>
                <a:rPr lang="en-GB" sz="1200">
                  <a:solidFill>
                    <a:srgbClr val="000000"/>
                  </a:solidFill>
                  <a:sym typeface="Arial" charset="0"/>
                </a:rPr>
                <a:t>Encrypted with public key of user 2</a:t>
              </a:r>
            </a:p>
          </p:txBody>
        </p:sp>
        <p:sp>
          <p:nvSpPr>
            <p:cNvPr id="61" name="Line 28"/>
            <p:cNvSpPr>
              <a:spLocks noChangeShapeType="1"/>
            </p:cNvSpPr>
            <p:nvPr/>
          </p:nvSpPr>
          <p:spPr bwMode="auto">
            <a:xfrm>
              <a:off x="5170488" y="1870075"/>
              <a:ext cx="2244725" cy="9652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62" name="Text Box 29"/>
            <p:cNvSpPr txBox="1">
              <a:spLocks noChangeArrowheads="1"/>
            </p:cNvSpPr>
            <p:nvPr/>
          </p:nvSpPr>
          <p:spPr bwMode="auto">
            <a:xfrm>
              <a:off x="4652963" y="2303463"/>
              <a:ext cx="1009649" cy="456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000" b="1">
                  <a:solidFill>
                    <a:srgbClr val="000000"/>
                  </a:solidFill>
                  <a:sym typeface="Arial" charset="0"/>
                </a:rPr>
                <a:t>5 </a:t>
              </a:r>
              <a:r>
                <a:rPr lang="en-GB" sz="1000">
                  <a:solidFill>
                    <a:srgbClr val="000000"/>
                  </a:solidFill>
                  <a:sym typeface="Arial" charset="0"/>
                </a:rPr>
                <a:t>receives key</a:t>
              </a:r>
            </a:p>
          </p:txBody>
        </p:sp>
        <p:sp>
          <p:nvSpPr>
            <p:cNvPr id="63" name="Text Box 30"/>
            <p:cNvSpPr txBox="1">
              <a:spLocks noChangeArrowheads="1"/>
            </p:cNvSpPr>
            <p:nvPr/>
          </p:nvSpPr>
          <p:spPr bwMode="auto">
            <a:xfrm>
              <a:off x="4743561" y="4155944"/>
              <a:ext cx="1121147" cy="429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squar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buSzPct val="100000"/>
              </a:pPr>
              <a:r>
                <a:rPr lang="en-GB" sz="1000" b="1">
                  <a:solidFill>
                    <a:srgbClr val="000000"/>
                  </a:solidFill>
                  <a:sym typeface="Arial" charset="0"/>
                </a:rPr>
                <a:t>5 </a:t>
              </a:r>
              <a:r>
                <a:rPr lang="en-GB" sz="1000">
                  <a:solidFill>
                    <a:srgbClr val="000000"/>
                  </a:solidFill>
                  <a:sym typeface="Arial" charset="0"/>
                </a:rPr>
                <a:t>receives message</a:t>
              </a:r>
            </a:p>
          </p:txBody>
        </p:sp>
        <p:sp>
          <p:nvSpPr>
            <p:cNvPr id="64" name="Line 31"/>
            <p:cNvSpPr>
              <a:spLocks noChangeShapeType="1"/>
            </p:cNvSpPr>
            <p:nvPr/>
          </p:nvSpPr>
          <p:spPr bwMode="auto">
            <a:xfrm flipV="1">
              <a:off x="5126038" y="3771900"/>
              <a:ext cx="2581275" cy="1252538"/>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anchor="ctr">
              <a:spAutoFit/>
            </a:bodyPr>
            <a:lstStyle/>
            <a:p>
              <a:endParaRPr lang="nl-BE"/>
            </a:p>
          </p:txBody>
        </p:sp>
        <p:sp>
          <p:nvSpPr>
            <p:cNvPr id="65" name="Text Box 32"/>
            <p:cNvSpPr txBox="1">
              <a:spLocks noChangeArrowheads="1"/>
            </p:cNvSpPr>
            <p:nvPr/>
          </p:nvSpPr>
          <p:spPr bwMode="auto">
            <a:xfrm rot="20031770">
              <a:off x="5918653" y="4830371"/>
              <a:ext cx="1916797" cy="496088"/>
            </a:xfrm>
            <a:prstGeom prst="rect">
              <a:avLst/>
            </a:prstGeom>
            <a:noFill/>
            <a:ln w="12700" algn="ctr">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algn="ctr" eaLnBrk="0" hangingPunct="0">
                <a:buSzPct val="100000"/>
              </a:pPr>
              <a:r>
                <a:rPr lang="en-GB" sz="1200">
                  <a:solidFill>
                    <a:srgbClr val="990000"/>
                  </a:solidFill>
                  <a:sym typeface="Arial" charset="0"/>
                </a:rPr>
                <a:t>Message encrypted with</a:t>
              </a:r>
            </a:p>
            <a:p>
              <a:pPr algn="ctr" eaLnBrk="0" hangingPunct="0">
                <a:buSzPct val="100000"/>
              </a:pPr>
              <a:r>
                <a:rPr lang="en-GB" sz="1200">
                  <a:solidFill>
                    <a:srgbClr val="990000"/>
                  </a:solidFill>
                  <a:sym typeface="Arial" charset="0"/>
                </a:rPr>
                <a:t>symmetric key</a:t>
              </a:r>
            </a:p>
          </p:txBody>
        </p:sp>
        <p:sp>
          <p:nvSpPr>
            <p:cNvPr id="66" name="Rectangle 33"/>
            <p:cNvSpPr>
              <a:spLocks noChangeArrowheads="1"/>
            </p:cNvSpPr>
            <p:nvPr/>
          </p:nvSpPr>
          <p:spPr bwMode="auto">
            <a:xfrm rot="20031770">
              <a:off x="5915025" y="4894265"/>
              <a:ext cx="1919289" cy="350831"/>
            </a:xfrm>
            <a:prstGeom prst="rect">
              <a:avLst/>
            </a:prstGeom>
            <a:noFill/>
            <a:ln w="19050" algn="ctr">
              <a:no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p>
              <a:endParaRPr lang="nl-BE" altLang="en-US" sz="1400"/>
            </a:p>
          </p:txBody>
        </p:sp>
        <p:sp>
          <p:nvSpPr>
            <p:cNvPr id="67" name="Text Box 34"/>
            <p:cNvSpPr txBox="1">
              <a:spLocks noChangeArrowheads="1"/>
            </p:cNvSpPr>
            <p:nvPr/>
          </p:nvSpPr>
          <p:spPr bwMode="auto">
            <a:xfrm rot="20031770">
              <a:off x="5489575" y="4350945"/>
              <a:ext cx="2298700" cy="49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algn="ctr" eaLnBrk="0" hangingPunct="0">
                <a:buSzPct val="100000"/>
              </a:pPr>
              <a:r>
                <a:rPr lang="en-GB" sz="1200">
                  <a:solidFill>
                    <a:srgbClr val="000000"/>
                  </a:solidFill>
                  <a:sym typeface="Arial" charset="0"/>
                </a:rPr>
                <a:t>Encrypted with public key of User 2</a:t>
              </a:r>
            </a:p>
          </p:txBody>
        </p:sp>
      </p:grpSp>
      <p:pic>
        <p:nvPicPr>
          <p:cNvPr id="36" name="Picture 35">
            <a:extLst>
              <a:ext uri="{FF2B5EF4-FFF2-40B4-BE49-F238E27FC236}">
                <a16:creationId xmlns:a16="http://schemas.microsoft.com/office/drawing/2014/main" id="{F0DB9577-54DF-4135-8DDE-26486C98058E}"/>
              </a:ext>
            </a:extLst>
          </p:cNvPr>
          <p:cNvPicPr>
            <a:picLocks noChangeAspect="1"/>
          </p:cNvPicPr>
          <p:nvPr/>
        </p:nvPicPr>
        <p:blipFill>
          <a:blip r:embed="rId2"/>
          <a:stretch>
            <a:fillRect/>
          </a:stretch>
        </p:blipFill>
        <p:spPr>
          <a:xfrm>
            <a:off x="609600" y="206711"/>
            <a:ext cx="581025" cy="495300"/>
          </a:xfrm>
          <a:prstGeom prst="rect">
            <a:avLst/>
          </a:prstGeom>
        </p:spPr>
      </p:pic>
      <p:sp>
        <p:nvSpPr>
          <p:cNvPr id="2" name="Slide Number Placeholder 1">
            <a:extLst>
              <a:ext uri="{FF2B5EF4-FFF2-40B4-BE49-F238E27FC236}">
                <a16:creationId xmlns:a16="http://schemas.microsoft.com/office/drawing/2014/main" id="{A3CD17B3-7DB1-4CBA-97D9-961D46B33C23}"/>
              </a:ext>
            </a:extLst>
          </p:cNvPr>
          <p:cNvSpPr>
            <a:spLocks noGrp="1"/>
          </p:cNvSpPr>
          <p:nvPr>
            <p:ph type="sldNum" sz="quarter" idx="10"/>
          </p:nvPr>
        </p:nvSpPr>
        <p:spPr/>
        <p:txBody>
          <a:bodyPr/>
          <a:lstStyle/>
          <a:p>
            <a:pPr>
              <a:defRPr/>
            </a:pPr>
            <a:fld id="{84AEDDD6-2727-439E-A96F-E9FD4CA77376}" type="slidenum">
              <a:rPr lang="en-GB" smtClean="0"/>
              <a:pPr>
                <a:defRPr/>
              </a:pPr>
              <a:t>60</a:t>
            </a:fld>
            <a:endParaRPr lang="en-GB" dirty="0"/>
          </a:p>
        </p:txBody>
      </p:sp>
    </p:spTree>
    <p:extLst>
      <p:ext uri="{BB962C8B-B14F-4D97-AF65-F5344CB8AC3E}">
        <p14:creationId xmlns:p14="http://schemas.microsoft.com/office/powerpoint/2010/main" val="425153636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Timestamping</a:t>
            </a:r>
          </a:p>
        </p:txBody>
      </p:sp>
      <p:sp>
        <p:nvSpPr>
          <p:cNvPr id="3" name="Content Placeholder 2"/>
          <p:cNvSpPr>
            <a:spLocks noGrp="1"/>
          </p:cNvSpPr>
          <p:nvPr>
            <p:ph idx="1"/>
          </p:nvPr>
        </p:nvSpPr>
        <p:spPr/>
        <p:txBody>
          <a:bodyPr>
            <a:normAutofit/>
          </a:bodyPr>
          <a:lstStyle/>
          <a:p>
            <a:r>
              <a:rPr lang="en-GB"/>
              <a:t>System allowing to keep a record of the existence of a document and its content on a given date</a:t>
            </a:r>
          </a:p>
          <a:p>
            <a:endParaRPr lang="nl-BE" dirty="0"/>
          </a:p>
          <a:p>
            <a:r>
              <a:rPr lang="en-GB"/>
              <a:t>Nobody, not even the owner of the document, can change the document or timestamp unnoticed afterwards</a:t>
            </a:r>
          </a:p>
          <a:p>
            <a:endParaRPr lang="nl-BE" dirty="0"/>
          </a:p>
          <a:p>
            <a:r>
              <a:rPr lang="en-GB"/>
              <a:t>More information </a:t>
            </a:r>
            <a:r>
              <a:rPr lang="en-GB">
                <a:hlinkClick r:id="rId3"/>
              </a:rPr>
              <a:t>https://www.ehealth.fgov.be/ehealthplatform/nl/elektronische-datering-timestamping</a:t>
            </a:r>
          </a:p>
          <a:p>
            <a:endParaRPr lang="nl-BE" dirty="0"/>
          </a:p>
        </p:txBody>
      </p:sp>
      <p:pic>
        <p:nvPicPr>
          <p:cNvPr id="6" name="Picture 5"/>
          <p:cNvPicPr>
            <a:picLocks noChangeAspect="1"/>
          </p:cNvPicPr>
          <p:nvPr/>
        </p:nvPicPr>
        <p:blipFill>
          <a:blip r:embed="rId4"/>
          <a:stretch>
            <a:fillRect/>
          </a:stretch>
        </p:blipFill>
        <p:spPr>
          <a:xfrm>
            <a:off x="609600" y="254336"/>
            <a:ext cx="428625" cy="400050"/>
          </a:xfrm>
          <a:prstGeom prst="rect">
            <a:avLst/>
          </a:prstGeom>
        </p:spPr>
      </p:pic>
      <p:sp>
        <p:nvSpPr>
          <p:cNvPr id="4" name="Slide Number Placeholder 3">
            <a:extLst>
              <a:ext uri="{FF2B5EF4-FFF2-40B4-BE49-F238E27FC236}">
                <a16:creationId xmlns:a16="http://schemas.microsoft.com/office/drawing/2014/main" id="{19976E32-84FE-4CF5-B577-D7AE57430F9E}"/>
              </a:ext>
            </a:extLst>
          </p:cNvPr>
          <p:cNvSpPr>
            <a:spLocks noGrp="1"/>
          </p:cNvSpPr>
          <p:nvPr>
            <p:ph type="sldNum" sz="quarter" idx="10"/>
          </p:nvPr>
        </p:nvSpPr>
        <p:spPr/>
        <p:txBody>
          <a:bodyPr/>
          <a:lstStyle/>
          <a:p>
            <a:pPr>
              <a:defRPr/>
            </a:pPr>
            <a:fld id="{84AEDDD6-2727-439E-A96F-E9FD4CA77376}" type="slidenum">
              <a:rPr lang="en-GB" smtClean="0"/>
              <a:pPr>
                <a:defRPr/>
              </a:pPr>
              <a:t>61</a:t>
            </a:fld>
            <a:endParaRPr lang="en-GB" dirty="0"/>
          </a:p>
        </p:txBody>
      </p:sp>
    </p:spTree>
    <p:extLst>
      <p:ext uri="{BB962C8B-B14F-4D97-AF65-F5344CB8AC3E}">
        <p14:creationId xmlns:p14="http://schemas.microsoft.com/office/powerpoint/2010/main" val="184104218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7" name="Rectangle 3"/>
          <p:cNvSpPr>
            <a:spLocks noChangeArrowheads="1"/>
          </p:cNvSpPr>
          <p:nvPr/>
        </p:nvSpPr>
        <p:spPr bwMode="auto">
          <a:xfrm>
            <a:off x="1524000" y="-184666"/>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endParaRPr lang="en-GB" altLang="en-US"/>
          </a:p>
        </p:txBody>
      </p:sp>
      <p:sp>
        <p:nvSpPr>
          <p:cNvPr id="23558" name="Rectangle 4"/>
          <p:cNvSpPr>
            <a:spLocks noChangeArrowheads="1"/>
          </p:cNvSpPr>
          <p:nvPr/>
        </p:nvSpPr>
        <p:spPr bwMode="auto">
          <a:xfrm>
            <a:off x="2135560" y="1299616"/>
            <a:ext cx="3589338" cy="4505325"/>
          </a:xfrm>
          <a:prstGeom prst="rect">
            <a:avLst/>
          </a:prstGeom>
          <a:solidFill>
            <a:srgbClr val="9EB6AC"/>
          </a:solidFill>
          <a:ln w="12700" algn="ctr">
            <a:solidFill>
              <a:schemeClr val="tx1"/>
            </a:solidFill>
            <a:miter lim="800000"/>
            <a:headEnd/>
            <a:tailEnd/>
          </a:ln>
        </p:spPr>
        <p:txBody>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endParaRPr lang="fr-FR" altLang="en-US" b="1"/>
          </a:p>
        </p:txBody>
      </p:sp>
      <p:sp>
        <p:nvSpPr>
          <p:cNvPr id="23559" name="Rectangle 6"/>
          <p:cNvSpPr>
            <a:spLocks noChangeArrowheads="1"/>
          </p:cNvSpPr>
          <p:nvPr/>
        </p:nvSpPr>
        <p:spPr bwMode="auto">
          <a:xfrm>
            <a:off x="2348286" y="2175915"/>
            <a:ext cx="1624013" cy="369888"/>
          </a:xfrm>
          <a:prstGeom prst="rect">
            <a:avLst/>
          </a:prstGeom>
          <a:solidFill>
            <a:schemeClr val="bg1"/>
          </a:solidFill>
          <a:ln w="12700" algn="ctr">
            <a:solidFill>
              <a:schemeClr val="tx1"/>
            </a:solidFill>
            <a:miter lim="800000"/>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a:buSzPct val="100000"/>
            </a:pPr>
            <a:r>
              <a:rPr lang="en-GB">
                <a:solidFill>
                  <a:srgbClr val="000000"/>
                </a:solidFill>
              </a:rPr>
              <a:t>prescription A</a:t>
            </a:r>
          </a:p>
        </p:txBody>
      </p:sp>
      <p:sp>
        <p:nvSpPr>
          <p:cNvPr id="23560" name="Oval 8"/>
          <p:cNvSpPr>
            <a:spLocks noChangeArrowheads="1"/>
          </p:cNvSpPr>
          <p:nvPr/>
        </p:nvSpPr>
        <p:spPr bwMode="auto">
          <a:xfrm>
            <a:off x="2130799" y="1966079"/>
            <a:ext cx="363537" cy="389513"/>
          </a:xfrm>
          <a:prstGeom prst="ellipse">
            <a:avLst/>
          </a:prstGeom>
          <a:solidFill>
            <a:schemeClr val="bg1"/>
          </a:solidFill>
          <a:ln w="12700" algn="ctr">
            <a:solidFill>
              <a:schemeClr val="tx1"/>
            </a:solidFill>
            <a:round/>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buSzPct val="100000"/>
            </a:pPr>
            <a:r>
              <a:rPr lang="en-GB" sz="1200" b="1">
                <a:solidFill>
                  <a:srgbClr val="000000"/>
                </a:solidFill>
              </a:rPr>
              <a:t>1</a:t>
            </a:r>
          </a:p>
        </p:txBody>
      </p:sp>
      <p:sp>
        <p:nvSpPr>
          <p:cNvPr id="23561" name="Rectangle 10"/>
          <p:cNvSpPr>
            <a:spLocks noChangeArrowheads="1"/>
          </p:cNvSpPr>
          <p:nvPr/>
        </p:nvSpPr>
        <p:spPr bwMode="auto">
          <a:xfrm>
            <a:off x="2386385" y="3322090"/>
            <a:ext cx="1309688" cy="338138"/>
          </a:xfrm>
          <a:prstGeom prst="rect">
            <a:avLst/>
          </a:prstGeom>
          <a:solidFill>
            <a:schemeClr val="bg1"/>
          </a:solidFill>
          <a:ln w="12700" algn="ctr">
            <a:solidFill>
              <a:schemeClr val="tx1"/>
            </a:solidFill>
            <a:miter lim="800000"/>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a:buSzPct val="100000"/>
            </a:pPr>
            <a:r>
              <a:rPr lang="en-GB" sz="1600">
                <a:solidFill>
                  <a:srgbClr val="000000"/>
                </a:solidFill>
              </a:rPr>
              <a:t>Hashcode A</a:t>
            </a:r>
          </a:p>
        </p:txBody>
      </p:sp>
      <p:sp>
        <p:nvSpPr>
          <p:cNvPr id="23562" name="Rectangle 12"/>
          <p:cNvSpPr>
            <a:spLocks noChangeArrowheads="1"/>
          </p:cNvSpPr>
          <p:nvPr/>
        </p:nvSpPr>
        <p:spPr bwMode="auto">
          <a:xfrm>
            <a:off x="6445624" y="1364704"/>
            <a:ext cx="3589337" cy="4448175"/>
          </a:xfrm>
          <a:prstGeom prst="rect">
            <a:avLst/>
          </a:prstGeom>
          <a:solidFill>
            <a:srgbClr val="3E6E5A">
              <a:alpha val="50195"/>
            </a:srgbClr>
          </a:solidFill>
          <a:ln w="12700" algn="ctr">
            <a:solidFill>
              <a:schemeClr val="tx1"/>
            </a:solidFill>
            <a:miter lim="800000"/>
            <a:headEnd/>
            <a:tailEnd/>
          </a:ln>
        </p:spPr>
        <p:txBody>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endParaRPr lang="fr-FR" altLang="en-US" b="1"/>
          </a:p>
        </p:txBody>
      </p:sp>
      <p:sp>
        <p:nvSpPr>
          <p:cNvPr id="23563" name="Oval 13"/>
          <p:cNvSpPr>
            <a:spLocks noChangeArrowheads="1"/>
          </p:cNvSpPr>
          <p:nvPr/>
        </p:nvSpPr>
        <p:spPr bwMode="auto">
          <a:xfrm>
            <a:off x="2203824" y="3023354"/>
            <a:ext cx="363537" cy="389513"/>
          </a:xfrm>
          <a:prstGeom prst="ellipse">
            <a:avLst/>
          </a:prstGeom>
          <a:solidFill>
            <a:schemeClr val="bg1"/>
          </a:solidFill>
          <a:ln w="12700" algn="ctr">
            <a:solidFill>
              <a:schemeClr val="tx1"/>
            </a:solidFill>
            <a:round/>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buSzPct val="100000"/>
            </a:pPr>
            <a:r>
              <a:rPr lang="en-GB" sz="1200" b="1">
                <a:solidFill>
                  <a:srgbClr val="000000"/>
                </a:solidFill>
              </a:rPr>
              <a:t>2</a:t>
            </a:r>
          </a:p>
        </p:txBody>
      </p:sp>
      <p:sp>
        <p:nvSpPr>
          <p:cNvPr id="23564" name="Rectangle 17"/>
          <p:cNvSpPr>
            <a:spLocks noChangeArrowheads="1"/>
          </p:cNvSpPr>
          <p:nvPr/>
        </p:nvSpPr>
        <p:spPr bwMode="auto">
          <a:xfrm>
            <a:off x="4023099" y="2185440"/>
            <a:ext cx="1633537" cy="369888"/>
          </a:xfrm>
          <a:prstGeom prst="rect">
            <a:avLst/>
          </a:prstGeom>
          <a:solidFill>
            <a:schemeClr val="bg1"/>
          </a:solidFill>
          <a:ln w="12700" algn="ctr">
            <a:solidFill>
              <a:schemeClr val="tx1"/>
            </a:solidFill>
            <a:miter lim="800000"/>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a:buSzPct val="100000"/>
            </a:pPr>
            <a:r>
              <a:rPr lang="en-GB">
                <a:solidFill>
                  <a:srgbClr val="000000"/>
                </a:solidFill>
              </a:rPr>
              <a:t>prescription B</a:t>
            </a:r>
          </a:p>
        </p:txBody>
      </p:sp>
      <p:sp>
        <p:nvSpPr>
          <p:cNvPr id="23565" name="Rectangle 18"/>
          <p:cNvSpPr>
            <a:spLocks noChangeArrowheads="1"/>
          </p:cNvSpPr>
          <p:nvPr/>
        </p:nvSpPr>
        <p:spPr bwMode="auto">
          <a:xfrm>
            <a:off x="4121524" y="3301454"/>
            <a:ext cx="1311275" cy="338137"/>
          </a:xfrm>
          <a:prstGeom prst="rect">
            <a:avLst/>
          </a:prstGeom>
          <a:solidFill>
            <a:schemeClr val="bg1"/>
          </a:solidFill>
          <a:ln w="12700" algn="ctr">
            <a:solidFill>
              <a:schemeClr val="tx1"/>
            </a:solidFill>
            <a:miter lim="800000"/>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a:buSzPct val="100000"/>
            </a:pPr>
            <a:r>
              <a:rPr lang="en-GB" sz="1600">
                <a:solidFill>
                  <a:srgbClr val="000000"/>
                </a:solidFill>
              </a:rPr>
              <a:t>Hashcode B</a:t>
            </a:r>
          </a:p>
        </p:txBody>
      </p:sp>
      <p:sp>
        <p:nvSpPr>
          <p:cNvPr id="23566" name="Rectangle 23"/>
          <p:cNvSpPr>
            <a:spLocks noChangeArrowheads="1"/>
          </p:cNvSpPr>
          <p:nvPr/>
        </p:nvSpPr>
        <p:spPr bwMode="auto">
          <a:xfrm>
            <a:off x="2857873" y="4425403"/>
            <a:ext cx="2260600" cy="379412"/>
          </a:xfrm>
          <a:prstGeom prst="rect">
            <a:avLst/>
          </a:prstGeom>
          <a:solidFill>
            <a:schemeClr val="bg1"/>
          </a:solidFill>
          <a:ln w="12700" algn="ctr">
            <a:solidFill>
              <a:schemeClr val="tx1"/>
            </a:solidFill>
            <a:miter lim="800000"/>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a:buSzPct val="100000"/>
            </a:pPr>
            <a:r>
              <a:rPr lang="en-GB">
                <a:solidFill>
                  <a:srgbClr val="000000"/>
                </a:solidFill>
              </a:rPr>
              <a:t>Timestamp bag</a:t>
            </a:r>
          </a:p>
        </p:txBody>
      </p:sp>
      <p:sp>
        <p:nvSpPr>
          <p:cNvPr id="23567" name="Rectangle 26"/>
          <p:cNvSpPr>
            <a:spLocks noChangeArrowheads="1"/>
          </p:cNvSpPr>
          <p:nvPr/>
        </p:nvSpPr>
        <p:spPr bwMode="auto">
          <a:xfrm>
            <a:off x="6920286" y="4754015"/>
            <a:ext cx="1643063" cy="654050"/>
          </a:xfrm>
          <a:prstGeom prst="rect">
            <a:avLst/>
          </a:prstGeom>
          <a:solidFill>
            <a:schemeClr val="bg1"/>
          </a:solidFill>
          <a:ln w="12700" algn="ctr">
            <a:solidFill>
              <a:schemeClr val="tx1"/>
            </a:solidFill>
            <a:miter lim="800000"/>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a:buSzPct val="100000"/>
            </a:pPr>
            <a:r>
              <a:rPr lang="en-GB">
                <a:solidFill>
                  <a:srgbClr val="000000"/>
                </a:solidFill>
              </a:rPr>
              <a:t>Electronic</a:t>
            </a:r>
          </a:p>
          <a:p>
            <a:pPr algn="ctr">
              <a:buSzPct val="100000"/>
            </a:pPr>
            <a:r>
              <a:rPr lang="en-GB">
                <a:solidFill>
                  <a:srgbClr val="000000"/>
                </a:solidFill>
              </a:rPr>
              <a:t>timestamping</a:t>
            </a:r>
          </a:p>
        </p:txBody>
      </p:sp>
      <p:sp>
        <p:nvSpPr>
          <p:cNvPr id="23568" name="Oval 27"/>
          <p:cNvSpPr>
            <a:spLocks noChangeArrowheads="1"/>
          </p:cNvSpPr>
          <p:nvPr/>
        </p:nvSpPr>
        <p:spPr bwMode="auto">
          <a:xfrm>
            <a:off x="6774235" y="4520366"/>
            <a:ext cx="363538" cy="389513"/>
          </a:xfrm>
          <a:prstGeom prst="ellipse">
            <a:avLst/>
          </a:prstGeom>
          <a:solidFill>
            <a:schemeClr val="bg1"/>
          </a:solidFill>
          <a:ln w="12700" algn="ctr">
            <a:solidFill>
              <a:schemeClr val="tx1"/>
            </a:solidFill>
            <a:round/>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buSzPct val="100000"/>
            </a:pPr>
            <a:r>
              <a:rPr lang="en-GB" sz="1200" b="1">
                <a:solidFill>
                  <a:srgbClr val="000000"/>
                </a:solidFill>
              </a:rPr>
              <a:t>4</a:t>
            </a:r>
          </a:p>
        </p:txBody>
      </p:sp>
      <p:sp>
        <p:nvSpPr>
          <p:cNvPr id="23569" name="Rectangle 28"/>
          <p:cNvSpPr>
            <a:spLocks noChangeArrowheads="1"/>
          </p:cNvSpPr>
          <p:nvPr/>
        </p:nvSpPr>
        <p:spPr bwMode="auto">
          <a:xfrm>
            <a:off x="7456861" y="2188615"/>
            <a:ext cx="1566863" cy="654050"/>
          </a:xfrm>
          <a:prstGeom prst="rect">
            <a:avLst/>
          </a:prstGeom>
          <a:solidFill>
            <a:schemeClr val="bg1"/>
          </a:solidFill>
          <a:ln w="12700" algn="ctr">
            <a:solidFill>
              <a:schemeClr val="tx1"/>
            </a:solidFill>
            <a:miter lim="800000"/>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a:buSzPct val="100000"/>
            </a:pPr>
            <a:r>
              <a:rPr lang="en-GB">
                <a:solidFill>
                  <a:srgbClr val="000000"/>
                </a:solidFill>
              </a:rPr>
              <a:t>electronic</a:t>
            </a:r>
          </a:p>
          <a:p>
            <a:pPr algn="ctr">
              <a:buSzPct val="100000"/>
            </a:pPr>
            <a:r>
              <a:rPr lang="en-GB">
                <a:solidFill>
                  <a:srgbClr val="000000"/>
                </a:solidFill>
              </a:rPr>
              <a:t>signature</a:t>
            </a:r>
          </a:p>
        </p:txBody>
      </p:sp>
      <p:sp>
        <p:nvSpPr>
          <p:cNvPr id="23570" name="Oval 30"/>
          <p:cNvSpPr>
            <a:spLocks noChangeArrowheads="1"/>
          </p:cNvSpPr>
          <p:nvPr/>
        </p:nvSpPr>
        <p:spPr bwMode="auto">
          <a:xfrm>
            <a:off x="6888535" y="2628066"/>
            <a:ext cx="363538" cy="389513"/>
          </a:xfrm>
          <a:prstGeom prst="ellipse">
            <a:avLst/>
          </a:prstGeom>
          <a:solidFill>
            <a:schemeClr val="bg1"/>
          </a:solidFill>
          <a:ln w="12700" algn="ctr">
            <a:solidFill>
              <a:schemeClr val="tx1"/>
            </a:solidFill>
            <a:round/>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buSzPct val="100000"/>
            </a:pPr>
            <a:r>
              <a:rPr lang="en-GB" sz="1200" b="1">
                <a:solidFill>
                  <a:srgbClr val="000000"/>
                </a:solidFill>
              </a:rPr>
              <a:t>5</a:t>
            </a:r>
          </a:p>
        </p:txBody>
      </p:sp>
      <p:sp>
        <p:nvSpPr>
          <p:cNvPr id="23571" name="Rectangle 31"/>
          <p:cNvSpPr>
            <a:spLocks noChangeArrowheads="1"/>
          </p:cNvSpPr>
          <p:nvPr/>
        </p:nvSpPr>
        <p:spPr bwMode="auto">
          <a:xfrm>
            <a:off x="3229349" y="5408343"/>
            <a:ext cx="884345" cy="369332"/>
          </a:xfrm>
          <a:prstGeom prst="rect">
            <a:avLst/>
          </a:prstGeom>
          <a:solidFill>
            <a:schemeClr val="bg1"/>
          </a:solidFill>
          <a:ln w="12700" algn="ctr">
            <a:solidFill>
              <a:schemeClr val="tx1"/>
            </a:solidFill>
            <a:miter lim="800000"/>
            <a:headEnd/>
            <a:tailEnd/>
          </a:ln>
        </p:spPr>
        <p:txBody>
          <a:bodyPr wrap="none"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buSzPct val="100000"/>
            </a:pPr>
            <a:r>
              <a:rPr lang="en-GB">
                <a:solidFill>
                  <a:srgbClr val="000000"/>
                </a:solidFill>
              </a:rPr>
              <a:t>Archive</a:t>
            </a:r>
          </a:p>
        </p:txBody>
      </p:sp>
      <p:sp>
        <p:nvSpPr>
          <p:cNvPr id="23572" name="Oval 32"/>
          <p:cNvSpPr>
            <a:spLocks noChangeArrowheads="1"/>
          </p:cNvSpPr>
          <p:nvPr/>
        </p:nvSpPr>
        <p:spPr bwMode="auto">
          <a:xfrm>
            <a:off x="3051549" y="5217279"/>
            <a:ext cx="363537" cy="389513"/>
          </a:xfrm>
          <a:prstGeom prst="ellipse">
            <a:avLst/>
          </a:prstGeom>
          <a:solidFill>
            <a:schemeClr val="bg1"/>
          </a:solidFill>
          <a:ln w="12700" algn="ctr">
            <a:solidFill>
              <a:schemeClr val="tx1"/>
            </a:solidFill>
            <a:round/>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buSzPct val="100000"/>
            </a:pPr>
            <a:r>
              <a:rPr lang="en-GB" sz="1200" b="1">
                <a:solidFill>
                  <a:srgbClr val="000000"/>
                </a:solidFill>
              </a:rPr>
              <a:t>6</a:t>
            </a:r>
          </a:p>
        </p:txBody>
      </p:sp>
      <p:sp>
        <p:nvSpPr>
          <p:cNvPr id="23573" name="Rectangle 38"/>
          <p:cNvSpPr>
            <a:spLocks noChangeArrowheads="1"/>
          </p:cNvSpPr>
          <p:nvPr/>
        </p:nvSpPr>
        <p:spPr bwMode="auto">
          <a:xfrm>
            <a:off x="9004674" y="4512993"/>
            <a:ext cx="884345" cy="369332"/>
          </a:xfrm>
          <a:prstGeom prst="rect">
            <a:avLst/>
          </a:prstGeom>
          <a:solidFill>
            <a:schemeClr val="bg1"/>
          </a:solidFill>
          <a:ln w="12700" algn="ctr">
            <a:solidFill>
              <a:schemeClr val="tx1"/>
            </a:solidFill>
            <a:miter lim="800000"/>
            <a:headEnd/>
            <a:tailEnd/>
          </a:ln>
        </p:spPr>
        <p:txBody>
          <a:bodyPr wrap="none"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buSzPct val="100000"/>
            </a:pPr>
            <a:r>
              <a:rPr lang="en-GB">
                <a:solidFill>
                  <a:srgbClr val="000000"/>
                </a:solidFill>
              </a:rPr>
              <a:t>Archive</a:t>
            </a:r>
          </a:p>
        </p:txBody>
      </p:sp>
      <p:sp>
        <p:nvSpPr>
          <p:cNvPr id="23574" name="Oval 39"/>
          <p:cNvSpPr>
            <a:spLocks noChangeArrowheads="1"/>
          </p:cNvSpPr>
          <p:nvPr/>
        </p:nvSpPr>
        <p:spPr bwMode="auto">
          <a:xfrm>
            <a:off x="9525374" y="4217154"/>
            <a:ext cx="363537" cy="389513"/>
          </a:xfrm>
          <a:prstGeom prst="ellipse">
            <a:avLst/>
          </a:prstGeom>
          <a:solidFill>
            <a:schemeClr val="bg1"/>
          </a:solidFill>
          <a:ln w="12700" algn="ctr">
            <a:solidFill>
              <a:schemeClr val="tx1"/>
            </a:solidFill>
            <a:round/>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buSzPct val="100000"/>
            </a:pPr>
            <a:r>
              <a:rPr lang="en-GB" sz="1200" b="1">
                <a:solidFill>
                  <a:srgbClr val="000000"/>
                </a:solidFill>
              </a:rPr>
              <a:t>6</a:t>
            </a:r>
          </a:p>
        </p:txBody>
      </p:sp>
      <p:sp>
        <p:nvSpPr>
          <p:cNvPr id="23575" name="Oval 24"/>
          <p:cNvSpPr>
            <a:spLocks noChangeArrowheads="1"/>
          </p:cNvSpPr>
          <p:nvPr/>
        </p:nvSpPr>
        <p:spPr bwMode="auto">
          <a:xfrm>
            <a:off x="2711824" y="4217154"/>
            <a:ext cx="363537" cy="389513"/>
          </a:xfrm>
          <a:prstGeom prst="ellipse">
            <a:avLst/>
          </a:prstGeom>
          <a:solidFill>
            <a:schemeClr val="bg1"/>
          </a:solidFill>
          <a:ln w="12700" algn="ctr">
            <a:solidFill>
              <a:schemeClr val="tx1"/>
            </a:solidFill>
            <a:round/>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buSzPct val="100000"/>
            </a:pPr>
            <a:r>
              <a:rPr lang="en-GB" sz="1200" b="1">
                <a:solidFill>
                  <a:srgbClr val="000000"/>
                </a:solidFill>
              </a:rPr>
              <a:t>3</a:t>
            </a:r>
          </a:p>
        </p:txBody>
      </p:sp>
      <p:sp>
        <p:nvSpPr>
          <p:cNvPr id="23576" name="Down Arrow 1"/>
          <p:cNvSpPr>
            <a:spLocks noChangeArrowheads="1"/>
          </p:cNvSpPr>
          <p:nvPr/>
        </p:nvSpPr>
        <p:spPr bwMode="auto">
          <a:xfrm>
            <a:off x="2905499" y="2672485"/>
            <a:ext cx="339725" cy="451485"/>
          </a:xfrm>
          <a:prstGeom prst="downArrow">
            <a:avLst>
              <a:gd name="adj1" fmla="val 50000"/>
              <a:gd name="adj2" fmla="val 49925"/>
            </a:avLst>
          </a:prstGeom>
          <a:solidFill>
            <a:schemeClr val="accent1"/>
          </a:solidFill>
          <a:ln w="12700" algn="ctr">
            <a:solidFill>
              <a:schemeClr val="tx1"/>
            </a:solidFill>
            <a:round/>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endParaRPr lang="fr-BE" altLang="en-US"/>
          </a:p>
        </p:txBody>
      </p:sp>
      <p:sp>
        <p:nvSpPr>
          <p:cNvPr id="23577" name="Down Arrow 36"/>
          <p:cNvSpPr>
            <a:spLocks noChangeArrowheads="1"/>
          </p:cNvSpPr>
          <p:nvPr/>
        </p:nvSpPr>
        <p:spPr bwMode="auto">
          <a:xfrm>
            <a:off x="4608886" y="2672485"/>
            <a:ext cx="339725" cy="451485"/>
          </a:xfrm>
          <a:prstGeom prst="downArrow">
            <a:avLst>
              <a:gd name="adj1" fmla="val 50000"/>
              <a:gd name="adj2" fmla="val 49925"/>
            </a:avLst>
          </a:prstGeom>
          <a:solidFill>
            <a:schemeClr val="accent1"/>
          </a:solidFill>
          <a:ln w="12700" algn="ctr">
            <a:solidFill>
              <a:schemeClr val="tx1"/>
            </a:solidFill>
            <a:round/>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endParaRPr lang="fr-BE" altLang="en-US"/>
          </a:p>
        </p:txBody>
      </p:sp>
      <p:sp>
        <p:nvSpPr>
          <p:cNvPr id="23578" name="Down Arrow 1"/>
          <p:cNvSpPr>
            <a:spLocks noChangeArrowheads="1"/>
          </p:cNvSpPr>
          <p:nvPr/>
        </p:nvSpPr>
        <p:spPr bwMode="auto">
          <a:xfrm>
            <a:off x="3042024" y="3826796"/>
            <a:ext cx="257175" cy="433626"/>
          </a:xfrm>
          <a:prstGeom prst="downArrow">
            <a:avLst>
              <a:gd name="adj1" fmla="val 50000"/>
              <a:gd name="adj2" fmla="val 50193"/>
            </a:avLst>
          </a:prstGeom>
          <a:solidFill>
            <a:schemeClr val="accent1"/>
          </a:solidFill>
          <a:ln w="12700" algn="ctr">
            <a:solidFill>
              <a:schemeClr val="tx1"/>
            </a:solidFill>
            <a:round/>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endParaRPr lang="fr-BE" altLang="en-US"/>
          </a:p>
        </p:txBody>
      </p:sp>
      <p:sp>
        <p:nvSpPr>
          <p:cNvPr id="23579" name="Down Arrow 35"/>
          <p:cNvSpPr>
            <a:spLocks noChangeArrowheads="1"/>
          </p:cNvSpPr>
          <p:nvPr/>
        </p:nvSpPr>
        <p:spPr bwMode="auto">
          <a:xfrm>
            <a:off x="4650161" y="3826796"/>
            <a:ext cx="257175" cy="433626"/>
          </a:xfrm>
          <a:prstGeom prst="downArrow">
            <a:avLst>
              <a:gd name="adj1" fmla="val 50000"/>
              <a:gd name="adj2" fmla="val 50193"/>
            </a:avLst>
          </a:prstGeom>
          <a:solidFill>
            <a:schemeClr val="accent1"/>
          </a:solidFill>
          <a:ln w="12700" algn="ctr">
            <a:solidFill>
              <a:schemeClr val="tx1"/>
            </a:solidFill>
            <a:round/>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endParaRPr lang="fr-BE" altLang="en-US"/>
          </a:p>
        </p:txBody>
      </p:sp>
      <p:sp>
        <p:nvSpPr>
          <p:cNvPr id="5" name="Bent-Up Arrow 4"/>
          <p:cNvSpPr/>
          <p:nvPr/>
        </p:nvSpPr>
        <p:spPr bwMode="auto">
          <a:xfrm rot="5400000">
            <a:off x="5339136" y="3707853"/>
            <a:ext cx="425450" cy="2619375"/>
          </a:xfrm>
          <a:prstGeom prst="bentUpArrow">
            <a:avLst/>
          </a:prstGeom>
          <a:solidFill>
            <a:schemeClr val="accent1"/>
          </a:solidFill>
          <a:ln w="12700" cap="flat" cmpd="sng" algn="ctr">
            <a:solidFill>
              <a:schemeClr val="tx1"/>
            </a:solidFill>
            <a:prstDash val="solid"/>
            <a:round/>
            <a:headEnd type="none" w="med" len="med"/>
            <a:tailEnd type="none" w="med" len="med"/>
          </a:ln>
          <a:effectLst/>
        </p:spPr>
        <p:txBody>
          <a:bodyPr anchor="ctr">
            <a:spAutoFit/>
          </a:bodyPr>
          <a:lstStyle/>
          <a:p>
            <a:pPr eaLnBrk="0" hangingPunct="0">
              <a:defRPr/>
            </a:pPr>
            <a:endParaRPr lang="fr-BE">
              <a:cs typeface="Arial" charset="0"/>
            </a:endParaRPr>
          </a:p>
        </p:txBody>
      </p:sp>
      <p:sp>
        <p:nvSpPr>
          <p:cNvPr id="23581" name="Up Arrow 5"/>
          <p:cNvSpPr>
            <a:spLocks noChangeArrowheads="1"/>
          </p:cNvSpPr>
          <p:nvPr/>
        </p:nvSpPr>
        <p:spPr bwMode="auto">
          <a:xfrm>
            <a:off x="7741023" y="3590458"/>
            <a:ext cx="361950" cy="458629"/>
          </a:xfrm>
          <a:prstGeom prst="upArrow">
            <a:avLst>
              <a:gd name="adj1" fmla="val 50000"/>
              <a:gd name="adj2" fmla="val 49918"/>
            </a:avLst>
          </a:prstGeom>
          <a:solidFill>
            <a:schemeClr val="accent1"/>
          </a:solidFill>
          <a:ln w="12700" algn="ctr">
            <a:solidFill>
              <a:schemeClr val="tx1"/>
            </a:solidFill>
            <a:round/>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endParaRPr lang="fr-BE" altLang="en-US"/>
          </a:p>
        </p:txBody>
      </p:sp>
      <p:sp>
        <p:nvSpPr>
          <p:cNvPr id="8" name="Left-Up Arrow 7"/>
          <p:cNvSpPr/>
          <p:nvPr/>
        </p:nvSpPr>
        <p:spPr bwMode="auto">
          <a:xfrm>
            <a:off x="4256460" y="5025478"/>
            <a:ext cx="5627688" cy="711200"/>
          </a:xfrm>
          <a:prstGeom prst="leftUpArrow">
            <a:avLst>
              <a:gd name="adj1" fmla="val 20914"/>
              <a:gd name="adj2" fmla="val 23084"/>
              <a:gd name="adj3" fmla="val 27043"/>
            </a:avLst>
          </a:prstGeom>
          <a:solidFill>
            <a:schemeClr val="accent1"/>
          </a:solidFill>
          <a:ln w="12700" cap="flat" cmpd="sng" algn="ctr">
            <a:solidFill>
              <a:schemeClr val="tx1"/>
            </a:solidFill>
            <a:prstDash val="solid"/>
            <a:round/>
            <a:headEnd type="none" w="med" len="med"/>
            <a:tailEnd type="none" w="med" len="med"/>
          </a:ln>
          <a:effectLst/>
        </p:spPr>
        <p:txBody>
          <a:bodyPr anchor="ctr">
            <a:spAutoFit/>
          </a:bodyPr>
          <a:lstStyle/>
          <a:p>
            <a:pPr eaLnBrk="0" hangingPunct="0">
              <a:defRPr/>
            </a:pPr>
            <a:endParaRPr lang="fr-BE">
              <a:cs typeface="Arial" charset="0"/>
            </a:endParaRPr>
          </a:p>
        </p:txBody>
      </p:sp>
      <p:sp>
        <p:nvSpPr>
          <p:cNvPr id="23583" name="Up Arrow 30"/>
          <p:cNvSpPr>
            <a:spLocks noChangeArrowheads="1"/>
          </p:cNvSpPr>
          <p:nvPr/>
        </p:nvSpPr>
        <p:spPr bwMode="auto">
          <a:xfrm>
            <a:off x="8563349" y="4004200"/>
            <a:ext cx="460375" cy="483632"/>
          </a:xfrm>
          <a:prstGeom prst="upArrow">
            <a:avLst>
              <a:gd name="adj1" fmla="val 50000"/>
              <a:gd name="adj2" fmla="val 50094"/>
            </a:avLst>
          </a:prstGeom>
          <a:solidFill>
            <a:schemeClr val="accent1"/>
          </a:solidFill>
          <a:ln w="12700" algn="ctr">
            <a:solidFill>
              <a:schemeClr val="tx1"/>
            </a:solidFill>
            <a:round/>
            <a:headEnd/>
            <a:tailEnd/>
          </a:ln>
        </p:spPr>
        <p:txBody>
          <a:bodyPr anchor="ct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endParaRPr lang="fr-BE" altLang="en-US"/>
          </a:p>
        </p:txBody>
      </p:sp>
      <p:pic>
        <p:nvPicPr>
          <p:cNvPr id="2358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69074" y="1375816"/>
            <a:ext cx="663575"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85"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90199" y="1428204"/>
            <a:ext cx="1514475"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9"/>
          <p:cNvSpPr>
            <a:spLocks noGrp="1"/>
          </p:cNvSpPr>
          <p:nvPr>
            <p:ph type="title"/>
          </p:nvPr>
        </p:nvSpPr>
        <p:spPr/>
        <p:txBody>
          <a:bodyPr>
            <a:normAutofit/>
          </a:bodyPr>
          <a:lstStyle/>
          <a:p>
            <a:r>
              <a:rPr lang="en-GB"/>
              <a:t>Timestamping: example</a:t>
            </a:r>
          </a:p>
        </p:txBody>
      </p:sp>
      <p:pic>
        <p:nvPicPr>
          <p:cNvPr id="33" name="Picture 32">
            <a:extLst>
              <a:ext uri="{FF2B5EF4-FFF2-40B4-BE49-F238E27FC236}">
                <a16:creationId xmlns:a16="http://schemas.microsoft.com/office/drawing/2014/main" id="{B32E53E4-8531-473A-B155-EE8DAED6E9F0}"/>
              </a:ext>
            </a:extLst>
          </p:cNvPr>
          <p:cNvPicPr>
            <a:picLocks noChangeAspect="1"/>
          </p:cNvPicPr>
          <p:nvPr/>
        </p:nvPicPr>
        <p:blipFill>
          <a:blip r:embed="rId5"/>
          <a:stretch>
            <a:fillRect/>
          </a:stretch>
        </p:blipFill>
        <p:spPr>
          <a:xfrm>
            <a:off x="609600" y="254336"/>
            <a:ext cx="428625" cy="400050"/>
          </a:xfrm>
          <a:prstGeom prst="rect">
            <a:avLst/>
          </a:prstGeom>
        </p:spPr>
      </p:pic>
      <p:sp>
        <p:nvSpPr>
          <p:cNvPr id="3" name="Slide Number Placeholder 2">
            <a:extLst>
              <a:ext uri="{FF2B5EF4-FFF2-40B4-BE49-F238E27FC236}">
                <a16:creationId xmlns:a16="http://schemas.microsoft.com/office/drawing/2014/main" id="{AF9A4096-5A33-47E7-8C47-B7863E3BD48A}"/>
              </a:ext>
            </a:extLst>
          </p:cNvPr>
          <p:cNvSpPr>
            <a:spLocks noGrp="1"/>
          </p:cNvSpPr>
          <p:nvPr>
            <p:ph type="sldNum" sz="quarter" idx="10"/>
          </p:nvPr>
        </p:nvSpPr>
        <p:spPr/>
        <p:txBody>
          <a:bodyPr/>
          <a:lstStyle/>
          <a:p>
            <a:pPr>
              <a:defRPr/>
            </a:pPr>
            <a:fld id="{84AEDDD6-2727-439E-A96F-E9FD4CA77376}" type="slidenum">
              <a:rPr lang="en-GB" smtClean="0"/>
              <a:pPr>
                <a:defRPr/>
              </a:pPr>
              <a:t>62</a:t>
            </a:fld>
            <a:endParaRPr lang="en-GB" dirty="0"/>
          </a:p>
        </p:txBody>
      </p:sp>
    </p:spTree>
    <p:extLst>
      <p:ext uri="{BB962C8B-B14F-4D97-AF65-F5344CB8AC3E}">
        <p14:creationId xmlns:p14="http://schemas.microsoft.com/office/powerpoint/2010/main" val="133332601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BE" dirty="0"/>
              <a:t>Trusted third party</a:t>
            </a:r>
            <a:endParaRPr lang="en-GB" dirty="0"/>
          </a:p>
        </p:txBody>
      </p:sp>
      <p:sp>
        <p:nvSpPr>
          <p:cNvPr id="3" name="Content Placeholder 2"/>
          <p:cNvSpPr>
            <a:spLocks noGrp="1"/>
          </p:cNvSpPr>
          <p:nvPr>
            <p:ph idx="1"/>
          </p:nvPr>
        </p:nvSpPr>
        <p:spPr/>
        <p:txBody>
          <a:bodyPr/>
          <a:lstStyle/>
          <a:p>
            <a:r>
              <a:rPr lang="en-GB" dirty="0">
                <a:solidFill>
                  <a:srgbClr val="087670"/>
                </a:solidFill>
              </a:rPr>
              <a:t>eHealth</a:t>
            </a:r>
            <a:r>
              <a:rPr lang="en-GB" dirty="0"/>
              <a:t> Platform has the role of “trusted third party”</a:t>
            </a:r>
          </a:p>
          <a:p>
            <a:r>
              <a:rPr lang="en-GB" dirty="0"/>
              <a:t>Supports the preparation of medical and social information for policy and scientific research while preserving the privacy of the concerned individuals</a:t>
            </a:r>
          </a:p>
          <a:p>
            <a:r>
              <a:rPr lang="en-GB" dirty="0"/>
              <a:t>Gives access to pseudonymized or anonymized information to policy makers and researchers</a:t>
            </a:r>
          </a:p>
          <a:p>
            <a:r>
              <a:rPr lang="en-GB" dirty="0"/>
              <a:t>Multiple layers of security with pseudonymization of  the information and data minimization</a:t>
            </a:r>
          </a:p>
        </p:txBody>
      </p:sp>
      <p:pic>
        <p:nvPicPr>
          <p:cNvPr id="5" name="Picture 4"/>
          <p:cNvPicPr>
            <a:picLocks noChangeAspect="1"/>
          </p:cNvPicPr>
          <p:nvPr/>
        </p:nvPicPr>
        <p:blipFill>
          <a:blip r:embed="rId2"/>
          <a:stretch>
            <a:fillRect/>
          </a:stretch>
        </p:blipFill>
        <p:spPr>
          <a:xfrm>
            <a:off x="2360601" y="4095255"/>
            <a:ext cx="1771008" cy="2304256"/>
          </a:xfrm>
          <a:prstGeom prst="rect">
            <a:avLst/>
          </a:prstGeom>
          <a:ln>
            <a:solidFill>
              <a:schemeClr val="tx1"/>
            </a:solidFill>
          </a:ln>
        </p:spPr>
      </p:pic>
      <p:sp>
        <p:nvSpPr>
          <p:cNvPr id="6" name="TextBox 5"/>
          <p:cNvSpPr txBox="1"/>
          <p:nvPr/>
        </p:nvSpPr>
        <p:spPr>
          <a:xfrm>
            <a:off x="4295801" y="4136013"/>
            <a:ext cx="7416824" cy="2031325"/>
          </a:xfrm>
          <a:prstGeom prst="rect">
            <a:avLst/>
          </a:prstGeom>
          <a:noFill/>
        </p:spPr>
        <p:txBody>
          <a:bodyPr wrap="square" rtlCol="0">
            <a:spAutoFit/>
          </a:bodyPr>
          <a:lstStyle/>
          <a:p>
            <a:r>
              <a:rPr lang="en-GB" b="1" dirty="0"/>
              <a:t>Sample of used Personal Data Preserving Techniques</a:t>
            </a:r>
          </a:p>
          <a:p>
            <a:pPr marL="285750" indent="-285750">
              <a:buFontTx/>
              <a:buChar char="-"/>
            </a:pPr>
            <a:r>
              <a:rPr lang="en-GB" dirty="0"/>
              <a:t>pseudonymization of sources and results</a:t>
            </a:r>
          </a:p>
          <a:p>
            <a:pPr marL="285750" indent="-285750">
              <a:buFontTx/>
              <a:buChar char="-"/>
            </a:pPr>
            <a:r>
              <a:rPr lang="en-GB" dirty="0" err="1"/>
              <a:t>pseudonimization</a:t>
            </a:r>
            <a:r>
              <a:rPr lang="en-GB" dirty="0"/>
              <a:t> during processing avoiding readable identifiers linked to information</a:t>
            </a:r>
          </a:p>
          <a:p>
            <a:pPr marL="285750" indent="-285750">
              <a:buFontTx/>
              <a:buChar char="-"/>
            </a:pPr>
            <a:r>
              <a:rPr lang="en-GB" dirty="0"/>
              <a:t>aggregation</a:t>
            </a:r>
          </a:p>
          <a:p>
            <a:pPr marL="285750" indent="-285750">
              <a:buFontTx/>
              <a:buChar char="-"/>
            </a:pPr>
            <a:r>
              <a:rPr lang="en-GB" dirty="0"/>
              <a:t>small cell risk analysis</a:t>
            </a:r>
          </a:p>
          <a:p>
            <a:pPr marL="285750" indent="-285750">
              <a:buFontTx/>
              <a:buChar char="-"/>
            </a:pPr>
            <a:r>
              <a:rPr lang="en-GB" dirty="0"/>
              <a:t>encryption of data</a:t>
            </a:r>
          </a:p>
        </p:txBody>
      </p:sp>
      <p:sp>
        <p:nvSpPr>
          <p:cNvPr id="7" name="Slide Number Placeholder 6">
            <a:extLst>
              <a:ext uri="{FF2B5EF4-FFF2-40B4-BE49-F238E27FC236}">
                <a16:creationId xmlns:a16="http://schemas.microsoft.com/office/drawing/2014/main" id="{06FDE635-0722-4AC5-BDF8-A106E70758EC}"/>
              </a:ext>
            </a:extLst>
          </p:cNvPr>
          <p:cNvSpPr>
            <a:spLocks noGrp="1"/>
          </p:cNvSpPr>
          <p:nvPr>
            <p:ph type="sldNum" sz="quarter" idx="10"/>
          </p:nvPr>
        </p:nvSpPr>
        <p:spPr/>
        <p:txBody>
          <a:bodyPr/>
          <a:lstStyle/>
          <a:p>
            <a:pPr>
              <a:defRPr/>
            </a:pPr>
            <a:fld id="{84AEDDD6-2727-439E-A96F-E9FD4CA77376}" type="slidenum">
              <a:rPr lang="en-GB" smtClean="0"/>
              <a:pPr>
                <a:defRPr/>
              </a:pPr>
              <a:t>63</a:t>
            </a:fld>
            <a:endParaRPr lang="en-GB" dirty="0"/>
          </a:p>
        </p:txBody>
      </p:sp>
      <p:sp>
        <p:nvSpPr>
          <p:cNvPr id="4" name="Rectangle 6">
            <a:extLst>
              <a:ext uri="{FF2B5EF4-FFF2-40B4-BE49-F238E27FC236}">
                <a16:creationId xmlns:a16="http://schemas.microsoft.com/office/drawing/2014/main" id="{42831DA9-02BE-4842-62A8-5200757A1864}"/>
              </a:ext>
            </a:extLst>
          </p:cNvPr>
          <p:cNvSpPr/>
          <p:nvPr/>
        </p:nvSpPr>
        <p:spPr>
          <a:xfrm>
            <a:off x="590816" y="102642"/>
            <a:ext cx="552725" cy="829087"/>
          </a:xfrm>
          <a:prstGeom prst="rect">
            <a:avLst/>
          </a:prstGeom>
          <a:blipFill>
            <a:blip r:embed="rId3" cstate="print">
              <a:extLst>
                <a:ext uri="{28A0092B-C50C-407E-A947-70E740481C1C}">
                  <a14:useLocalDpi xmlns:a14="http://schemas.microsoft.com/office/drawing/2010/main" val="0"/>
                </a:ext>
              </a:extLst>
            </a:blip>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BE"/>
          </a:p>
        </p:txBody>
      </p:sp>
    </p:spTree>
    <p:extLst>
      <p:ext uri="{BB962C8B-B14F-4D97-AF65-F5344CB8AC3E}">
        <p14:creationId xmlns:p14="http://schemas.microsoft.com/office/powerpoint/2010/main" val="76174716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FCB648-2C86-41AA-8040-2B1BA8773435}"/>
              </a:ext>
            </a:extLst>
          </p:cNvPr>
          <p:cNvSpPr>
            <a:spLocks noGrp="1"/>
          </p:cNvSpPr>
          <p:nvPr>
            <p:ph type="title"/>
          </p:nvPr>
        </p:nvSpPr>
        <p:spPr/>
        <p:txBody>
          <a:bodyPr/>
          <a:lstStyle/>
          <a:p>
            <a:r>
              <a:rPr lang="en-GB" dirty="0"/>
              <a:t>Pseudonymisation</a:t>
            </a:r>
          </a:p>
        </p:txBody>
      </p:sp>
      <p:sp>
        <p:nvSpPr>
          <p:cNvPr id="3" name="Content Placeholder 2">
            <a:extLst>
              <a:ext uri="{FF2B5EF4-FFF2-40B4-BE49-F238E27FC236}">
                <a16:creationId xmlns:a16="http://schemas.microsoft.com/office/drawing/2014/main" id="{DA83A944-504F-4B2C-B393-E8FD1113FB3F}"/>
              </a:ext>
            </a:extLst>
          </p:cNvPr>
          <p:cNvSpPr>
            <a:spLocks noGrp="1"/>
          </p:cNvSpPr>
          <p:nvPr>
            <p:ph idx="1"/>
          </p:nvPr>
        </p:nvSpPr>
        <p:spPr>
          <a:xfrm>
            <a:off x="609599" y="1196752"/>
            <a:ext cx="6281191" cy="5112568"/>
          </a:xfrm>
        </p:spPr>
        <p:txBody>
          <a:bodyPr>
            <a:normAutofit fontScale="92500" lnSpcReduction="20000"/>
          </a:bodyPr>
          <a:lstStyle/>
          <a:p>
            <a:r>
              <a:rPr lang="en-GB" dirty="0"/>
              <a:t>Various options</a:t>
            </a:r>
          </a:p>
          <a:p>
            <a:pPr lvl="1"/>
            <a:r>
              <a:rPr lang="en-GB" dirty="0"/>
              <a:t>encoding</a:t>
            </a:r>
          </a:p>
          <a:p>
            <a:pPr lvl="2"/>
            <a:r>
              <a:rPr lang="en-GB" dirty="0"/>
              <a:t>data provider and eHealth platform know certain non-pseudonymised data and the pseudonym</a:t>
            </a:r>
          </a:p>
          <a:p>
            <a:pPr lvl="2"/>
            <a:r>
              <a:rPr lang="en-GB" dirty="0"/>
              <a:t>data recipient knows only the pseudonym and no non-pseudonymised basic data</a:t>
            </a:r>
          </a:p>
          <a:p>
            <a:pPr lvl="2"/>
            <a:r>
              <a:rPr lang="en-GB" dirty="0"/>
              <a:t>e.g. Central Traceability Register (CTR) &gt; protection of data at rest</a:t>
            </a:r>
          </a:p>
          <a:p>
            <a:pPr lvl="1"/>
            <a:r>
              <a:rPr lang="en-GB" dirty="0"/>
              <a:t>Trusted Third Party platform</a:t>
            </a:r>
          </a:p>
          <a:p>
            <a:pPr lvl="2"/>
            <a:r>
              <a:rPr lang="en-GB" dirty="0"/>
              <a:t>data provider knows certain basic non-pseudonymised data and not the pseudonym</a:t>
            </a:r>
          </a:p>
          <a:p>
            <a:pPr lvl="2"/>
            <a:r>
              <a:rPr lang="en-GB" dirty="0"/>
              <a:t>data recipient knows the pseudonym and no non-pseudonymised basic data</a:t>
            </a:r>
          </a:p>
          <a:p>
            <a:pPr lvl="2"/>
            <a:r>
              <a:rPr lang="en-GB" dirty="0"/>
              <a:t>eHealth platform knows both (temporarily)</a:t>
            </a:r>
          </a:p>
          <a:p>
            <a:pPr lvl="2"/>
            <a:r>
              <a:rPr lang="en-GB" dirty="0"/>
              <a:t>e.g. Health Data</a:t>
            </a:r>
          </a:p>
          <a:p>
            <a:pPr lvl="1"/>
            <a:r>
              <a:rPr lang="en-BE" dirty="0"/>
              <a:t>blinded pseudonymisation</a:t>
            </a:r>
            <a:endParaRPr lang="en-GB" dirty="0"/>
          </a:p>
          <a:p>
            <a:pPr lvl="2"/>
            <a:r>
              <a:rPr lang="en-GB" dirty="0"/>
              <a:t>data provider knows certain basic non-pseudonymised basic data and not the pseudonym</a:t>
            </a:r>
          </a:p>
          <a:p>
            <a:pPr lvl="2"/>
            <a:r>
              <a:rPr lang="en-GB" dirty="0"/>
              <a:t>data recipient knows the pseudonym and no non-pseudonymised basic data</a:t>
            </a:r>
          </a:p>
          <a:p>
            <a:pPr lvl="2"/>
            <a:r>
              <a:rPr lang="en-GB" dirty="0"/>
              <a:t>eHealth platform knows neither</a:t>
            </a:r>
          </a:p>
          <a:p>
            <a:pPr lvl="2"/>
            <a:r>
              <a:rPr lang="en-GB" dirty="0"/>
              <a:t>e.g. referral prescriptions, data in the Vitalink vault</a:t>
            </a:r>
          </a:p>
          <a:p>
            <a:endParaRPr lang="nl-BE" dirty="0"/>
          </a:p>
        </p:txBody>
      </p:sp>
      <p:graphicFrame>
        <p:nvGraphicFramePr>
          <p:cNvPr id="6" name="Content Placeholder 8">
            <a:extLst>
              <a:ext uri="{FF2B5EF4-FFF2-40B4-BE49-F238E27FC236}">
                <a16:creationId xmlns:a16="http://schemas.microsoft.com/office/drawing/2014/main" id="{510F761B-6990-43FD-8587-4EFC80FDA408}"/>
              </a:ext>
            </a:extLst>
          </p:cNvPr>
          <p:cNvGraphicFramePr>
            <a:graphicFrameLocks/>
          </p:cNvGraphicFramePr>
          <p:nvPr>
            <p:extLst>
              <p:ext uri="{D42A27DB-BD31-4B8C-83A1-F6EECF244321}">
                <p14:modId xmlns:p14="http://schemas.microsoft.com/office/powerpoint/2010/main" val="1886572946"/>
              </p:ext>
            </p:extLst>
          </p:nvPr>
        </p:nvGraphicFramePr>
        <p:xfrm>
          <a:off x="6890790" y="1878516"/>
          <a:ext cx="4912819" cy="3749040"/>
        </p:xfrm>
        <a:graphic>
          <a:graphicData uri="http://schemas.openxmlformats.org/drawingml/2006/table">
            <a:tbl>
              <a:tblPr/>
              <a:tblGrid>
                <a:gridCol w="1394818">
                  <a:extLst>
                    <a:ext uri="{9D8B030D-6E8A-4147-A177-3AD203B41FA5}">
                      <a16:colId xmlns:a16="http://schemas.microsoft.com/office/drawing/2014/main" val="615058090"/>
                    </a:ext>
                  </a:extLst>
                </a:gridCol>
                <a:gridCol w="581173">
                  <a:extLst>
                    <a:ext uri="{9D8B030D-6E8A-4147-A177-3AD203B41FA5}">
                      <a16:colId xmlns:a16="http://schemas.microsoft.com/office/drawing/2014/main" val="650619268"/>
                    </a:ext>
                  </a:extLst>
                </a:gridCol>
                <a:gridCol w="581173">
                  <a:extLst>
                    <a:ext uri="{9D8B030D-6E8A-4147-A177-3AD203B41FA5}">
                      <a16:colId xmlns:a16="http://schemas.microsoft.com/office/drawing/2014/main" val="468180885"/>
                    </a:ext>
                  </a:extLst>
                </a:gridCol>
                <a:gridCol w="581173">
                  <a:extLst>
                    <a:ext uri="{9D8B030D-6E8A-4147-A177-3AD203B41FA5}">
                      <a16:colId xmlns:a16="http://schemas.microsoft.com/office/drawing/2014/main" val="1829690694"/>
                    </a:ext>
                  </a:extLst>
                </a:gridCol>
                <a:gridCol w="581173">
                  <a:extLst>
                    <a:ext uri="{9D8B030D-6E8A-4147-A177-3AD203B41FA5}">
                      <a16:colId xmlns:a16="http://schemas.microsoft.com/office/drawing/2014/main" val="520064443"/>
                    </a:ext>
                  </a:extLst>
                </a:gridCol>
                <a:gridCol w="612136">
                  <a:extLst>
                    <a:ext uri="{9D8B030D-6E8A-4147-A177-3AD203B41FA5}">
                      <a16:colId xmlns:a16="http://schemas.microsoft.com/office/drawing/2014/main" val="1923296460"/>
                    </a:ext>
                  </a:extLst>
                </a:gridCol>
                <a:gridCol w="581173">
                  <a:extLst>
                    <a:ext uri="{9D8B030D-6E8A-4147-A177-3AD203B41FA5}">
                      <a16:colId xmlns:a16="http://schemas.microsoft.com/office/drawing/2014/main" val="3100379640"/>
                    </a:ext>
                  </a:extLst>
                </a:gridCol>
              </a:tblGrid>
              <a:tr h="899005">
                <a:tc>
                  <a:txBody>
                    <a:bodyPr/>
                    <a:lstStyle/>
                    <a:p>
                      <a:pPr algn="l" rtl="0" fontAlgn="b"/>
                      <a:endParaRPr lang="en-BE" sz="11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gridSpan="2">
                  <a:txBody>
                    <a:bodyPr/>
                    <a:lstStyle/>
                    <a:p>
                      <a:pPr algn="ctr" fontAlgn="b"/>
                      <a:r>
                        <a:rPr lang="en-GB" sz="1100" b="0" i="0" u="none" strike="noStrike">
                          <a:solidFill>
                            <a:srgbClr val="000000"/>
                          </a:solidFill>
                          <a:effectLst/>
                          <a:latin typeface="Calibri" panose="020F0502020204030204" pitchFamily="34" charset="0"/>
                        </a:rPr>
                        <a:t>Data provider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BE"/>
                    </a:p>
                  </a:txBody>
                  <a:tcPr/>
                </a:tc>
                <a:tc gridSpan="2">
                  <a:txBody>
                    <a:bodyPr/>
                    <a:lstStyle/>
                    <a:p>
                      <a:pPr algn="ctr" fontAlgn="b"/>
                      <a:r>
                        <a:rPr lang="en-GB" sz="1100" b="0" i="0" u="none" strike="noStrike">
                          <a:solidFill>
                            <a:srgbClr val="000000"/>
                          </a:solidFill>
                          <a:effectLst/>
                          <a:latin typeface="Calibri" panose="020F0502020204030204" pitchFamily="34" charset="0"/>
                        </a:rPr>
                        <a:t>eHealth platform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BE"/>
                    </a:p>
                  </a:txBody>
                  <a:tcPr/>
                </a:tc>
                <a:tc gridSpan="2">
                  <a:txBody>
                    <a:bodyPr/>
                    <a:lstStyle/>
                    <a:p>
                      <a:pPr algn="ctr" fontAlgn="b"/>
                      <a:r>
                        <a:rPr lang="en-GB" sz="1100" b="0" i="0" u="none" strike="noStrike">
                          <a:solidFill>
                            <a:srgbClr val="000000"/>
                          </a:solidFill>
                          <a:effectLst/>
                          <a:latin typeface="Calibri" panose="020F0502020204030204" pitchFamily="34" charset="0"/>
                        </a:rPr>
                        <a:t>Data</a:t>
                      </a:r>
                    </a:p>
                    <a:p>
                      <a:pPr algn="ctr" fontAlgn="b"/>
                      <a:r>
                        <a:rPr lang="en-GB" sz="1100" b="0" i="0" u="none" strike="noStrike">
                          <a:solidFill>
                            <a:srgbClr val="000000"/>
                          </a:solidFill>
                          <a:effectLst/>
                          <a:latin typeface="Calibri" panose="020F0502020204030204" pitchFamily="34" charset="0"/>
                        </a:rPr>
                        <a:t>recipient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BE"/>
                    </a:p>
                  </a:txBody>
                  <a:tcPr/>
                </a:tc>
                <a:extLst>
                  <a:ext uri="{0D108BD9-81ED-4DB2-BD59-A6C34878D82A}">
                    <a16:rowId xmlns:a16="http://schemas.microsoft.com/office/drawing/2014/main" val="3033200017"/>
                  </a:ext>
                </a:extLst>
              </a:tr>
              <a:tr h="1702370">
                <a:tc>
                  <a:txBody>
                    <a:bodyPr/>
                    <a:lstStyle/>
                    <a:p>
                      <a:pPr algn="l" rtl="0" fontAlgn="b"/>
                      <a:endParaRPr lang="en-BE" sz="11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70C0"/>
                          </a:solidFill>
                          <a:effectLst/>
                          <a:latin typeface="Calibri" panose="020F0502020204030204" pitchFamily="34" charset="0"/>
                        </a:rPr>
                        <a:t>BASIC DATA</a:t>
                      </a:r>
                    </a:p>
                  </a:txBody>
                  <a:tcPr marL="9525" marR="9525" marT="9525" marB="0" vert="vert27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B050"/>
                          </a:solidFill>
                          <a:effectLst/>
                          <a:latin typeface="Calibri" panose="020F0502020204030204" pitchFamily="34" charset="0"/>
                        </a:rPr>
                        <a:t>PSEUDONYM</a:t>
                      </a:r>
                    </a:p>
                  </a:txBody>
                  <a:tcPr marL="9525" marR="9525" marT="9525" marB="0" vert="vert27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70C0"/>
                          </a:solidFill>
                          <a:effectLst/>
                          <a:latin typeface="Calibri" panose="020F0502020204030204" pitchFamily="34" charset="0"/>
                        </a:rPr>
                        <a:t>BASIC DATA</a:t>
                      </a:r>
                    </a:p>
                  </a:txBody>
                  <a:tcPr marL="9525" marR="9525" marT="9525" marB="0" vert="vert27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B050"/>
                          </a:solidFill>
                          <a:effectLst/>
                          <a:latin typeface="Calibri" panose="020F0502020204030204" pitchFamily="34" charset="0"/>
                        </a:rPr>
                        <a:t>PSEUDONYM</a:t>
                      </a:r>
                    </a:p>
                  </a:txBody>
                  <a:tcPr marL="9525" marR="9525" marT="9525" marB="0" vert="vert27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70C0"/>
                          </a:solidFill>
                          <a:effectLst/>
                          <a:latin typeface="Calibri" panose="020F0502020204030204" pitchFamily="34" charset="0"/>
                        </a:rPr>
                        <a:t>BASIC DATA</a:t>
                      </a:r>
                    </a:p>
                  </a:txBody>
                  <a:tcPr marL="9525" marR="9525" marT="9525" marB="0" vert="vert27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B050"/>
                          </a:solidFill>
                          <a:effectLst/>
                          <a:latin typeface="Calibri" panose="020F0502020204030204" pitchFamily="34" charset="0"/>
                        </a:rPr>
                        <a:t>PSEUDONYM</a:t>
                      </a:r>
                    </a:p>
                  </a:txBody>
                  <a:tcPr marL="9525" marR="9525" marT="9525" marB="0" vert="vert27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7647089"/>
                  </a:ext>
                </a:extLst>
              </a:tr>
              <a:tr h="382555">
                <a:tc>
                  <a:txBody>
                    <a:bodyPr/>
                    <a:lstStyle/>
                    <a:p>
                      <a:pPr algn="l" fontAlgn="b"/>
                      <a:r>
                        <a:rPr lang="en-GB" sz="1100" b="0" i="0" u="none" strike="noStrike">
                          <a:solidFill>
                            <a:srgbClr val="000000"/>
                          </a:solidFill>
                          <a:effectLst/>
                          <a:latin typeface="Calibri" panose="020F0502020204030204" pitchFamily="34" charset="0"/>
                        </a:rPr>
                        <a:t>Encoding</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70C0"/>
                          </a:solidFill>
                          <a:effectLst/>
                          <a:latin typeface="Calibri" panose="020F0502020204030204" pitchFamily="34" charset="0"/>
                        </a:rPr>
                        <a:t>X</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B050"/>
                          </a:solidFill>
                          <a:effectLst/>
                          <a:latin typeface="Calibri" panose="020F0502020204030204" pitchFamily="34" charset="0"/>
                        </a:rPr>
                        <a:t>X</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70C0"/>
                          </a:solidFill>
                          <a:effectLst/>
                          <a:latin typeface="Calibri" panose="020F0502020204030204" pitchFamily="34" charset="0"/>
                        </a:rPr>
                        <a:t>X</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B050"/>
                          </a:solidFill>
                          <a:effectLst/>
                          <a:latin typeface="Calibri" panose="020F0502020204030204" pitchFamily="34" charset="0"/>
                        </a:rPr>
                        <a:t>X</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70C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B050"/>
                          </a:solidFill>
                          <a:effectLst/>
                          <a:latin typeface="Calibri" panose="020F0502020204030204" pitchFamily="34" charset="0"/>
                        </a:rPr>
                        <a:t>X</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46269628"/>
                  </a:ext>
                </a:extLst>
              </a:tr>
              <a:tr h="382555">
                <a:tc>
                  <a:txBody>
                    <a:bodyPr/>
                    <a:lstStyle/>
                    <a:p>
                      <a:pPr algn="l" fontAlgn="b"/>
                      <a:r>
                        <a:rPr lang="en-GB" sz="1100" b="0" i="0" u="none" strike="noStrike">
                          <a:solidFill>
                            <a:srgbClr val="000000"/>
                          </a:solidFill>
                          <a:effectLst/>
                          <a:latin typeface="Calibri" panose="020F0502020204030204" pitchFamily="34" charset="0"/>
                        </a:rPr>
                        <a:t>TTP</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70C0"/>
                          </a:solidFill>
                          <a:effectLst/>
                          <a:latin typeface="Calibri" panose="020F0502020204030204" pitchFamily="34" charset="0"/>
                        </a:rPr>
                        <a:t>X</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B05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70C0"/>
                          </a:solidFill>
                          <a:effectLst/>
                          <a:latin typeface="Calibri" panose="020F0502020204030204" pitchFamily="34" charset="0"/>
                        </a:rPr>
                        <a:t>X</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B050"/>
                          </a:solidFill>
                          <a:effectLst/>
                          <a:latin typeface="Calibri" panose="020F0502020204030204" pitchFamily="34" charset="0"/>
                        </a:rPr>
                        <a:t>X</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70C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B050"/>
                          </a:solidFill>
                          <a:effectLst/>
                          <a:latin typeface="Calibri" panose="020F0502020204030204" pitchFamily="34" charset="0"/>
                        </a:rPr>
                        <a:t>X</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0006334"/>
                  </a:ext>
                </a:extLst>
              </a:tr>
              <a:tr h="382555">
                <a:tc>
                  <a:txBody>
                    <a:bodyPr/>
                    <a:lstStyle/>
                    <a:p>
                      <a:pPr algn="l" fontAlgn="b"/>
                      <a:r>
                        <a:rPr lang="en-GB" sz="1100" b="1" i="0" u="none" strike="noStrike">
                          <a:solidFill>
                            <a:srgbClr val="000000"/>
                          </a:solidFill>
                          <a:effectLst/>
                          <a:latin typeface="Calibri" panose="020F0502020204030204" pitchFamily="34" charset="0"/>
                        </a:rPr>
                        <a:t>NEW</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70C0"/>
                          </a:solidFill>
                          <a:effectLst/>
                          <a:latin typeface="Calibri" panose="020F0502020204030204" pitchFamily="34" charset="0"/>
                        </a:rPr>
                        <a:t>X</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B05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70C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B05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70C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100" b="0" i="0" u="none" strike="noStrike">
                          <a:solidFill>
                            <a:srgbClr val="00B050"/>
                          </a:solidFill>
                          <a:effectLst/>
                          <a:latin typeface="Calibri" panose="020F0502020204030204" pitchFamily="34" charset="0"/>
                        </a:rPr>
                        <a:t>X</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70231598"/>
                  </a:ext>
                </a:extLst>
              </a:tr>
            </a:tbl>
          </a:graphicData>
        </a:graphic>
      </p:graphicFrame>
      <p:sp>
        <p:nvSpPr>
          <p:cNvPr id="7" name="Rectangle 6"/>
          <p:cNvSpPr/>
          <p:nvPr/>
        </p:nvSpPr>
        <p:spPr>
          <a:xfrm>
            <a:off x="590816" y="102642"/>
            <a:ext cx="552725" cy="829087"/>
          </a:xfrm>
          <a:prstGeom prst="rect">
            <a:avLst/>
          </a:prstGeom>
          <a:blipFill>
            <a:blip r:embed="rId3" cstate="print">
              <a:extLst>
                <a:ext uri="{28A0092B-C50C-407E-A947-70E740481C1C}">
                  <a14:useLocalDpi xmlns:a14="http://schemas.microsoft.com/office/drawing/2010/main" val="0"/>
                </a:ext>
              </a:extLst>
            </a:blip>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BE"/>
          </a:p>
        </p:txBody>
      </p:sp>
      <p:sp>
        <p:nvSpPr>
          <p:cNvPr id="5" name="Slide Number Placeholder 4">
            <a:extLst>
              <a:ext uri="{FF2B5EF4-FFF2-40B4-BE49-F238E27FC236}">
                <a16:creationId xmlns:a16="http://schemas.microsoft.com/office/drawing/2014/main" id="{D7374BFD-1B45-45ED-A46D-2AD990C8EB4A}"/>
              </a:ext>
            </a:extLst>
          </p:cNvPr>
          <p:cNvSpPr>
            <a:spLocks noGrp="1"/>
          </p:cNvSpPr>
          <p:nvPr>
            <p:ph type="sldNum" sz="quarter" idx="10"/>
          </p:nvPr>
        </p:nvSpPr>
        <p:spPr/>
        <p:txBody>
          <a:bodyPr/>
          <a:lstStyle/>
          <a:p>
            <a:pPr>
              <a:defRPr/>
            </a:pPr>
            <a:fld id="{84AEDDD6-2727-439E-A96F-E9FD4CA77376}" type="slidenum">
              <a:rPr lang="en-GB" smtClean="0"/>
              <a:pPr>
                <a:defRPr/>
              </a:pPr>
              <a:t>64</a:t>
            </a:fld>
            <a:endParaRPr lang="en-GB" dirty="0"/>
          </a:p>
        </p:txBody>
      </p:sp>
    </p:spTree>
    <p:extLst>
      <p:ext uri="{BB962C8B-B14F-4D97-AF65-F5344CB8AC3E}">
        <p14:creationId xmlns:p14="http://schemas.microsoft.com/office/powerpoint/2010/main" val="238231932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Reference directory (hub-metahub)</a:t>
            </a:r>
          </a:p>
        </p:txBody>
      </p:sp>
      <p:sp>
        <p:nvSpPr>
          <p:cNvPr id="3" name="Content Placeholder 2"/>
          <p:cNvSpPr>
            <a:spLocks noGrp="1"/>
          </p:cNvSpPr>
          <p:nvPr>
            <p:ph idx="1"/>
          </p:nvPr>
        </p:nvSpPr>
        <p:spPr>
          <a:xfrm>
            <a:off x="609600" y="1196752"/>
            <a:ext cx="10972800" cy="5112568"/>
          </a:xfrm>
        </p:spPr>
        <p:txBody>
          <a:bodyPr>
            <a:normAutofit/>
          </a:bodyPr>
          <a:lstStyle/>
          <a:p>
            <a:r>
              <a:rPr lang="en-GB"/>
              <a:t>Indication of specific places where health data regarding a given healthcare user are available</a:t>
            </a:r>
          </a:p>
          <a:p>
            <a:endParaRPr lang="nl-BE" dirty="0"/>
          </a:p>
          <a:p>
            <a:r>
              <a:rPr lang="en-GB"/>
              <a:t>These places may currently be</a:t>
            </a:r>
          </a:p>
          <a:p>
            <a:pPr lvl="1"/>
            <a:r>
              <a:rPr lang="en-GB"/>
              <a:t>a hub (network of healthcare institutions), which also keeps a reference directory indicating in which healthcare institutions within that network health data regarding a given patient are available</a:t>
            </a:r>
          </a:p>
          <a:p>
            <a:pPr lvl="1"/>
            <a:r>
              <a:rPr lang="en-GB"/>
              <a:t>a health vault (Vitalink, Intermed or Brusafe)</a:t>
            </a:r>
          </a:p>
          <a:p>
            <a:endParaRPr lang="nl-BE" dirty="0"/>
          </a:p>
          <a:p>
            <a:r>
              <a:rPr lang="en-GB"/>
              <a:t>More information</a:t>
            </a:r>
          </a:p>
          <a:p>
            <a:pPr lvl="1"/>
            <a:r>
              <a:rPr lang="en-GB">
                <a:hlinkClick r:id="rId3"/>
              </a:rPr>
              <a:t>https://www.ehealth.fgov.be/ehealthplatform/nl/verwijzingsrepertorium</a:t>
            </a:r>
          </a:p>
          <a:p>
            <a:endParaRPr lang="nl-BE" dirty="0"/>
          </a:p>
        </p:txBody>
      </p:sp>
      <p:pic>
        <p:nvPicPr>
          <p:cNvPr id="6" name="Picture 5"/>
          <p:cNvPicPr>
            <a:picLocks noChangeAspect="1"/>
          </p:cNvPicPr>
          <p:nvPr/>
        </p:nvPicPr>
        <p:blipFill>
          <a:blip r:embed="rId4"/>
          <a:stretch>
            <a:fillRect/>
          </a:stretch>
        </p:blipFill>
        <p:spPr>
          <a:xfrm>
            <a:off x="609600" y="225300"/>
            <a:ext cx="561975" cy="581025"/>
          </a:xfrm>
          <a:prstGeom prst="rect">
            <a:avLst/>
          </a:prstGeom>
        </p:spPr>
      </p:pic>
      <p:sp>
        <p:nvSpPr>
          <p:cNvPr id="4" name="Slide Number Placeholder 3">
            <a:extLst>
              <a:ext uri="{FF2B5EF4-FFF2-40B4-BE49-F238E27FC236}">
                <a16:creationId xmlns:a16="http://schemas.microsoft.com/office/drawing/2014/main" id="{56CDFB40-2991-4D45-AD94-5BC12A039919}"/>
              </a:ext>
            </a:extLst>
          </p:cNvPr>
          <p:cNvSpPr>
            <a:spLocks noGrp="1"/>
          </p:cNvSpPr>
          <p:nvPr>
            <p:ph type="sldNum" sz="quarter" idx="10"/>
          </p:nvPr>
        </p:nvSpPr>
        <p:spPr/>
        <p:txBody>
          <a:bodyPr/>
          <a:lstStyle/>
          <a:p>
            <a:pPr>
              <a:defRPr/>
            </a:pPr>
            <a:fld id="{84AEDDD6-2727-439E-A96F-E9FD4CA77376}" type="slidenum">
              <a:rPr lang="en-GB" smtClean="0"/>
              <a:pPr>
                <a:defRPr/>
              </a:pPr>
              <a:t>65</a:t>
            </a:fld>
            <a:endParaRPr lang="en-GB" dirty="0"/>
          </a:p>
        </p:txBody>
      </p:sp>
    </p:spTree>
    <p:extLst>
      <p:ext uri="{BB962C8B-B14F-4D97-AF65-F5344CB8AC3E}">
        <p14:creationId xmlns:p14="http://schemas.microsoft.com/office/powerpoint/2010/main" val="248468401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Reference directory (hub-metahub)</a:t>
            </a:r>
          </a:p>
        </p:txBody>
      </p:sp>
      <p:sp>
        <p:nvSpPr>
          <p:cNvPr id="30726" name="Rectangle 6"/>
          <p:cNvSpPr>
            <a:spLocks noChangeArrowheads="1"/>
          </p:cNvSpPr>
          <p:nvPr/>
        </p:nvSpPr>
        <p:spPr bwMode="auto">
          <a:xfrm>
            <a:off x="1992314" y="4005264"/>
            <a:ext cx="4391025" cy="1431161"/>
          </a:xfrm>
          <a:prstGeom prst="rect">
            <a:avLst/>
          </a:prstGeom>
          <a:noFill/>
          <a:ln>
            <a:noFill/>
          </a:ln>
          <a:effectLst/>
          <a:extLst>
            <a:ext uri="{909E8E84-426E-40DD-AFC4-6F175D3DCCD1}">
              <a14:hiddenFill xmlns:a14="http://schemas.microsoft.com/office/drawing/2010/main">
                <a:solidFill>
                  <a:srgbClr val="3E6E5A">
                    <a:alpha val="50195"/>
                  </a:srgbClr>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800100" lvl="4" indent="-285750"/>
            <a:r>
              <a:rPr lang="en-GB" sz="1200" b="1"/>
              <a:t>4 hubs</a:t>
            </a:r>
          </a:p>
          <a:p>
            <a:pPr marL="800100" lvl="4" indent="-285750"/>
            <a:r>
              <a:rPr lang="en-GB" sz="1200"/>
              <a:t>Collaboratief Zorgplatform (Cozo)</a:t>
            </a:r>
          </a:p>
          <a:p>
            <a:pPr marL="800100" lvl="4" indent="-285750"/>
            <a:r>
              <a:rPr lang="en-GB" sz="1200"/>
              <a:t>Vlaams Ziekenhuisnetwerk KU Leuven (VZN)</a:t>
            </a:r>
          </a:p>
          <a:p>
            <a:pPr marL="800100" lvl="4" indent="-285750"/>
            <a:r>
              <a:rPr lang="en-GB" sz="1200"/>
              <a:t>Réseau Santé Wallon (RSW)</a:t>
            </a:r>
          </a:p>
          <a:p>
            <a:pPr marL="800100" lvl="4" indent="-285750"/>
            <a:r>
              <a:rPr lang="en-GB" sz="1200"/>
              <a:t>Réseau Santé Bruxellois (RSB)</a:t>
            </a:r>
          </a:p>
          <a:p>
            <a:pPr marL="101600" indent="-101600" algn="ctr">
              <a:spcBef>
                <a:spcPct val="50000"/>
              </a:spcBef>
              <a:buSzPct val="100000"/>
            </a:pPr>
            <a:endParaRPr lang="nl-BE" altLang="en-US" b="1" dirty="0">
              <a:solidFill>
                <a:srgbClr val="000000"/>
              </a:solidFill>
            </a:endParaRPr>
          </a:p>
        </p:txBody>
      </p:sp>
      <p:cxnSp>
        <p:nvCxnSpPr>
          <p:cNvPr id="4" name="Straight Connector 3"/>
          <p:cNvCxnSpPr>
            <a:cxnSpLocks/>
          </p:cNvCxnSpPr>
          <p:nvPr/>
        </p:nvCxnSpPr>
        <p:spPr>
          <a:xfrm flipH="1">
            <a:off x="6544638" y="3891776"/>
            <a:ext cx="2283411" cy="0"/>
          </a:xfrm>
          <a:prstGeom prst="line">
            <a:avLst/>
          </a:prstGeom>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p:nvPicPr>
        <p:blipFill>
          <a:blip r:embed="rId3"/>
          <a:stretch>
            <a:fillRect/>
          </a:stretch>
        </p:blipFill>
        <p:spPr>
          <a:xfrm flipH="1" flipV="1">
            <a:off x="8798263" y="3830758"/>
            <a:ext cx="59572" cy="61018"/>
          </a:xfrm>
          <a:prstGeom prst="rect">
            <a:avLst/>
          </a:prstGeom>
        </p:spPr>
      </p:pic>
      <p:pic>
        <p:nvPicPr>
          <p:cNvPr id="11" name="Picture 10">
            <a:extLst>
              <a:ext uri="{FF2B5EF4-FFF2-40B4-BE49-F238E27FC236}">
                <a16:creationId xmlns:a16="http://schemas.microsoft.com/office/drawing/2014/main" id="{BFB3F369-2BAA-4210-BF6C-BD8D7F2800E0}"/>
              </a:ext>
            </a:extLst>
          </p:cNvPr>
          <p:cNvPicPr>
            <a:picLocks noChangeAspect="1"/>
          </p:cNvPicPr>
          <p:nvPr/>
        </p:nvPicPr>
        <p:blipFill>
          <a:blip r:embed="rId4"/>
          <a:stretch>
            <a:fillRect/>
          </a:stretch>
        </p:blipFill>
        <p:spPr>
          <a:xfrm>
            <a:off x="609600" y="225300"/>
            <a:ext cx="561975" cy="581025"/>
          </a:xfrm>
          <a:prstGeom prst="rect">
            <a:avLst/>
          </a:prstGeom>
        </p:spPr>
      </p:pic>
      <p:grpSp>
        <p:nvGrpSpPr>
          <p:cNvPr id="2" name="Group 1"/>
          <p:cNvGrpSpPr/>
          <p:nvPr/>
        </p:nvGrpSpPr>
        <p:grpSpPr>
          <a:xfrm>
            <a:off x="2423592" y="1019185"/>
            <a:ext cx="7344816" cy="5323687"/>
            <a:chOff x="2423592" y="1019185"/>
            <a:chExt cx="7344816" cy="5323687"/>
          </a:xfrm>
        </p:grpSpPr>
        <p:grpSp>
          <p:nvGrpSpPr>
            <p:cNvPr id="13" name="Group 12"/>
            <p:cNvGrpSpPr/>
            <p:nvPr/>
          </p:nvGrpSpPr>
          <p:grpSpPr>
            <a:xfrm>
              <a:off x="2423592" y="1019185"/>
              <a:ext cx="7344816" cy="5323687"/>
              <a:chOff x="899592" y="980727"/>
              <a:chExt cx="7344816" cy="5323687"/>
            </a:xfrm>
          </p:grpSpPr>
          <p:pic>
            <p:nvPicPr>
              <p:cNvPr id="14" name="Content Placeholder 2"/>
              <p:cNvPicPr>
                <a:picLocks noChangeAspect="1"/>
              </p:cNvPicPr>
              <p:nvPr/>
            </p:nvPicPr>
            <p:blipFill>
              <a:blip r:embed="rId5" cstate="print">
                <a:clrChange>
                  <a:clrFrom>
                    <a:srgbClr val="CCCB66"/>
                  </a:clrFrom>
                  <a:clrTo>
                    <a:srgbClr val="CCCB66">
                      <a:alpha val="0"/>
                    </a:srgbClr>
                  </a:clrTo>
                </a:clrChange>
                <a:extLst>
                  <a:ext uri="{28A0092B-C50C-407E-A947-70E740481C1C}">
                    <a14:useLocalDpi xmlns:a14="http://schemas.microsoft.com/office/drawing/2010/main" val="0"/>
                  </a:ext>
                </a:extLst>
              </a:blip>
              <a:srcRect/>
              <a:stretch>
                <a:fillRect/>
              </a:stretch>
            </p:blipFill>
            <p:spPr bwMode="auto">
              <a:xfrm>
                <a:off x="899592" y="980727"/>
                <a:ext cx="7344816" cy="532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Content Placeholder 2"/>
              <p:cNvPicPr>
                <a:picLocks noChangeAspect="1"/>
              </p:cNvPicPr>
              <p:nvPr/>
            </p:nvPicPr>
            <p:blipFill rotWithShape="1">
              <a:blip r:embed="rId5" cstate="print">
                <a:clrChange>
                  <a:clrFrom>
                    <a:srgbClr val="CCCB66"/>
                  </a:clrFrom>
                  <a:clrTo>
                    <a:srgbClr val="CCCB66">
                      <a:alpha val="0"/>
                    </a:srgbClr>
                  </a:clrTo>
                </a:clrChange>
                <a:extLst>
                  <a:ext uri="{28A0092B-C50C-407E-A947-70E740481C1C}">
                    <a14:useLocalDpi xmlns:a14="http://schemas.microsoft.com/office/drawing/2010/main" val="0"/>
                  </a:ext>
                </a:extLst>
              </a:blip>
              <a:srcRect l="82362" t="87945" r="17015" b="11196"/>
              <a:stretch/>
            </p:blipFill>
            <p:spPr bwMode="auto">
              <a:xfrm>
                <a:off x="6669756" y="3429000"/>
                <a:ext cx="54000" cy="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Rectangle 2">
              <a:extLst>
                <a:ext uri="{FF2B5EF4-FFF2-40B4-BE49-F238E27FC236}">
                  <a16:creationId xmlns:a16="http://schemas.microsoft.com/office/drawing/2014/main" id="{58EFB69B-FD03-4ED1-970F-998AC6D124C0}"/>
                </a:ext>
              </a:extLst>
            </p:cNvPr>
            <p:cNvSpPr/>
            <p:nvPr/>
          </p:nvSpPr>
          <p:spPr>
            <a:xfrm>
              <a:off x="2423592" y="1019185"/>
              <a:ext cx="1244282" cy="9087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grpSp>
      <p:sp>
        <p:nvSpPr>
          <p:cNvPr id="16" name="Rectangle 6"/>
          <p:cNvSpPr>
            <a:spLocks noChangeArrowheads="1"/>
          </p:cNvSpPr>
          <p:nvPr/>
        </p:nvSpPr>
        <p:spPr bwMode="auto">
          <a:xfrm>
            <a:off x="2144714" y="4157664"/>
            <a:ext cx="4391025" cy="1431161"/>
          </a:xfrm>
          <a:prstGeom prst="rect">
            <a:avLst/>
          </a:prstGeom>
          <a:noFill/>
          <a:ln>
            <a:noFill/>
          </a:ln>
          <a:effectLst/>
          <a:extLst>
            <a:ext uri="{909E8E84-426E-40DD-AFC4-6F175D3DCCD1}">
              <a14:hiddenFill xmlns:a14="http://schemas.microsoft.com/office/drawing/2010/main">
                <a:solidFill>
                  <a:srgbClr val="3E6E5A">
                    <a:alpha val="50195"/>
                  </a:srgbClr>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800100" lvl="4" indent="-285750"/>
            <a:r>
              <a:rPr lang="en-GB" sz="1200" b="1"/>
              <a:t>4 hubs</a:t>
            </a:r>
          </a:p>
          <a:p>
            <a:pPr marL="800100" lvl="4" indent="-285750"/>
            <a:r>
              <a:rPr lang="en-GB" sz="1200"/>
              <a:t>Collaboratief Zorgplatform (Cozo)</a:t>
            </a:r>
          </a:p>
          <a:p>
            <a:pPr marL="800100" lvl="4" indent="-285750"/>
            <a:r>
              <a:rPr lang="en-GB" sz="1200"/>
              <a:t>Vlaams Ziekenhuisnetwerk KU Leuven (VZN)</a:t>
            </a:r>
          </a:p>
          <a:p>
            <a:pPr marL="800100" lvl="4" indent="-285750"/>
            <a:r>
              <a:rPr lang="en-GB" sz="1200"/>
              <a:t>Réseau Santé Wallon (RSW)</a:t>
            </a:r>
          </a:p>
          <a:p>
            <a:pPr marL="800100" lvl="4" indent="-285750"/>
            <a:r>
              <a:rPr lang="en-GB" sz="1200"/>
              <a:t>Réseau Santé Bruxellois (RSB)</a:t>
            </a:r>
          </a:p>
          <a:p>
            <a:pPr marL="101600" indent="-101600" algn="ctr">
              <a:spcBef>
                <a:spcPct val="50000"/>
              </a:spcBef>
              <a:buSzPct val="100000"/>
            </a:pPr>
            <a:endParaRPr lang="nl-BE" altLang="en-US" b="1" dirty="0">
              <a:solidFill>
                <a:srgbClr val="000000"/>
              </a:solidFill>
            </a:endParaRPr>
          </a:p>
        </p:txBody>
      </p:sp>
      <p:sp>
        <p:nvSpPr>
          <p:cNvPr id="6" name="Slide Number Placeholder 5">
            <a:extLst>
              <a:ext uri="{FF2B5EF4-FFF2-40B4-BE49-F238E27FC236}">
                <a16:creationId xmlns:a16="http://schemas.microsoft.com/office/drawing/2014/main" id="{64C0817D-E33B-4E9F-BB38-9DDEF3E667B8}"/>
              </a:ext>
            </a:extLst>
          </p:cNvPr>
          <p:cNvSpPr>
            <a:spLocks noGrp="1"/>
          </p:cNvSpPr>
          <p:nvPr>
            <p:ph type="sldNum" sz="quarter" idx="10"/>
          </p:nvPr>
        </p:nvSpPr>
        <p:spPr/>
        <p:txBody>
          <a:bodyPr/>
          <a:lstStyle/>
          <a:p>
            <a:pPr>
              <a:defRPr/>
            </a:pPr>
            <a:fld id="{84AEDDD6-2727-439E-A96F-E9FD4CA77376}" type="slidenum">
              <a:rPr lang="en-GB" smtClean="0"/>
              <a:pPr>
                <a:defRPr/>
              </a:pPr>
              <a:t>66</a:t>
            </a:fld>
            <a:endParaRPr lang="en-GB" dirty="0"/>
          </a:p>
        </p:txBody>
      </p:sp>
    </p:spTree>
    <p:extLst>
      <p:ext uri="{BB962C8B-B14F-4D97-AF65-F5344CB8AC3E}">
        <p14:creationId xmlns:p14="http://schemas.microsoft.com/office/powerpoint/2010/main" val="3216008409"/>
      </p:ext>
    </p:extLst>
  </p:cSld>
  <p:clrMapOvr>
    <a:masterClrMapping/>
  </p:clrMapOvr>
  <p:transition spd="slow"/>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Oval 3"/>
          <p:cNvSpPr>
            <a:spLocks noChangeArrowheads="1"/>
          </p:cNvSpPr>
          <p:nvPr/>
        </p:nvSpPr>
        <p:spPr bwMode="auto">
          <a:xfrm>
            <a:off x="7603574" y="1880886"/>
            <a:ext cx="433387" cy="431800"/>
          </a:xfrm>
          <a:prstGeom prst="ellipse">
            <a:avLst/>
          </a:prstGeom>
          <a:solidFill>
            <a:srgbClr val="3E6E5A"/>
          </a:solidFill>
          <a:ln w="9525">
            <a:solidFill>
              <a:schemeClr val="tx1"/>
            </a:solidFill>
            <a:round/>
            <a:headEnd/>
            <a:tailEnd/>
          </a:ln>
        </p:spPr>
        <p:txBody>
          <a:bodyPr wrap="none" anchor="ctr"/>
          <a:lstStyle/>
          <a:p>
            <a:pPr eaLnBrk="0" hangingPunct="0"/>
            <a:endParaRPr lang="nl-BE" altLang="en-US">
              <a:latin typeface="Calibri" pitchFamily="34" charset="0"/>
            </a:endParaRPr>
          </a:p>
        </p:txBody>
      </p:sp>
      <p:sp>
        <p:nvSpPr>
          <p:cNvPr id="32771" name="Line 4"/>
          <p:cNvSpPr>
            <a:spLocks noChangeShapeType="1"/>
          </p:cNvSpPr>
          <p:nvPr/>
        </p:nvSpPr>
        <p:spPr bwMode="auto">
          <a:xfrm>
            <a:off x="7027311" y="1953912"/>
            <a:ext cx="576263" cy="14287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72" name="Line 5"/>
          <p:cNvSpPr>
            <a:spLocks noChangeShapeType="1"/>
          </p:cNvSpPr>
          <p:nvPr/>
        </p:nvSpPr>
        <p:spPr bwMode="auto">
          <a:xfrm flipH="1">
            <a:off x="7603573" y="2312687"/>
            <a:ext cx="146050" cy="36036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73" name="Line 6"/>
          <p:cNvSpPr>
            <a:spLocks noChangeShapeType="1"/>
          </p:cNvSpPr>
          <p:nvPr/>
        </p:nvSpPr>
        <p:spPr bwMode="auto">
          <a:xfrm>
            <a:off x="7965523" y="2241250"/>
            <a:ext cx="576262" cy="50323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74" name="Line 7"/>
          <p:cNvSpPr>
            <a:spLocks noChangeShapeType="1"/>
          </p:cNvSpPr>
          <p:nvPr/>
        </p:nvSpPr>
        <p:spPr bwMode="auto">
          <a:xfrm flipV="1">
            <a:off x="8036960" y="1742775"/>
            <a:ext cx="636588" cy="28257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75" name="Line 8"/>
          <p:cNvSpPr>
            <a:spLocks noChangeShapeType="1"/>
          </p:cNvSpPr>
          <p:nvPr/>
        </p:nvSpPr>
        <p:spPr bwMode="auto">
          <a:xfrm flipH="1" flipV="1">
            <a:off x="7754386" y="1587200"/>
            <a:ext cx="66675" cy="2936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76" name="Oval 9"/>
          <p:cNvSpPr>
            <a:spLocks noChangeArrowheads="1"/>
          </p:cNvSpPr>
          <p:nvPr/>
        </p:nvSpPr>
        <p:spPr bwMode="auto">
          <a:xfrm>
            <a:off x="7979811" y="4612974"/>
            <a:ext cx="430213" cy="431800"/>
          </a:xfrm>
          <a:prstGeom prst="ellipse">
            <a:avLst/>
          </a:prstGeom>
          <a:solidFill>
            <a:srgbClr val="3E6E5A"/>
          </a:solidFill>
          <a:ln w="9525">
            <a:solidFill>
              <a:schemeClr val="tx1"/>
            </a:solidFill>
            <a:round/>
            <a:headEnd/>
            <a:tailEnd/>
          </a:ln>
        </p:spPr>
        <p:txBody>
          <a:bodyPr wrap="none" anchor="ctr"/>
          <a:lstStyle/>
          <a:p>
            <a:pPr eaLnBrk="0" hangingPunct="0"/>
            <a:endParaRPr lang="nl-BE" altLang="en-US">
              <a:latin typeface="Calibri" pitchFamily="34" charset="0"/>
            </a:endParaRPr>
          </a:p>
        </p:txBody>
      </p:sp>
      <p:sp>
        <p:nvSpPr>
          <p:cNvPr id="32777" name="Line 10"/>
          <p:cNvSpPr>
            <a:spLocks noChangeShapeType="1"/>
          </p:cNvSpPr>
          <p:nvPr/>
        </p:nvSpPr>
        <p:spPr bwMode="auto">
          <a:xfrm>
            <a:off x="7394024" y="4800300"/>
            <a:ext cx="585787" cy="2857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78" name="Line 11"/>
          <p:cNvSpPr>
            <a:spLocks noChangeShapeType="1"/>
          </p:cNvSpPr>
          <p:nvPr/>
        </p:nvSpPr>
        <p:spPr bwMode="auto">
          <a:xfrm flipH="1">
            <a:off x="7979811" y="5044774"/>
            <a:ext cx="142875" cy="3603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79" name="Line 12"/>
          <p:cNvSpPr>
            <a:spLocks noChangeShapeType="1"/>
          </p:cNvSpPr>
          <p:nvPr/>
        </p:nvSpPr>
        <p:spPr bwMode="auto">
          <a:xfrm>
            <a:off x="8338586" y="4973336"/>
            <a:ext cx="576263" cy="50323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80" name="Line 13"/>
          <p:cNvSpPr>
            <a:spLocks noChangeShapeType="1"/>
          </p:cNvSpPr>
          <p:nvPr/>
        </p:nvSpPr>
        <p:spPr bwMode="auto">
          <a:xfrm flipV="1">
            <a:off x="8410023" y="4541536"/>
            <a:ext cx="360362" cy="2159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81" name="Line 14"/>
          <p:cNvSpPr>
            <a:spLocks noChangeShapeType="1"/>
          </p:cNvSpPr>
          <p:nvPr/>
        </p:nvSpPr>
        <p:spPr bwMode="auto">
          <a:xfrm flipV="1">
            <a:off x="8194123" y="4181174"/>
            <a:ext cx="0" cy="431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82" name="Oval 15"/>
          <p:cNvSpPr>
            <a:spLocks noChangeArrowheads="1"/>
          </p:cNvSpPr>
          <p:nvPr/>
        </p:nvSpPr>
        <p:spPr bwMode="auto">
          <a:xfrm>
            <a:off x="3512585" y="4828874"/>
            <a:ext cx="431800" cy="431800"/>
          </a:xfrm>
          <a:prstGeom prst="ellipse">
            <a:avLst/>
          </a:prstGeom>
          <a:solidFill>
            <a:srgbClr val="3E6E5A"/>
          </a:solidFill>
          <a:ln w="9525">
            <a:solidFill>
              <a:schemeClr val="tx1"/>
            </a:solidFill>
            <a:round/>
            <a:headEnd/>
            <a:tailEnd/>
          </a:ln>
        </p:spPr>
        <p:txBody>
          <a:bodyPr wrap="none" anchor="ctr"/>
          <a:lstStyle/>
          <a:p>
            <a:pPr eaLnBrk="0" hangingPunct="0"/>
            <a:endParaRPr lang="nl-BE" altLang="en-US">
              <a:latin typeface="Calibri" pitchFamily="34" charset="0"/>
            </a:endParaRPr>
          </a:p>
        </p:txBody>
      </p:sp>
      <p:sp>
        <p:nvSpPr>
          <p:cNvPr id="32783" name="Line 16"/>
          <p:cNvSpPr>
            <a:spLocks noChangeShapeType="1"/>
          </p:cNvSpPr>
          <p:nvPr/>
        </p:nvSpPr>
        <p:spPr bwMode="auto">
          <a:xfrm>
            <a:off x="2936323" y="4901900"/>
            <a:ext cx="576262" cy="14287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84" name="Line 17"/>
          <p:cNvSpPr>
            <a:spLocks noChangeShapeType="1"/>
          </p:cNvSpPr>
          <p:nvPr/>
        </p:nvSpPr>
        <p:spPr bwMode="auto">
          <a:xfrm flipH="1">
            <a:off x="3464961" y="5213049"/>
            <a:ext cx="144463" cy="3603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85" name="Line 18"/>
          <p:cNvSpPr>
            <a:spLocks noChangeShapeType="1"/>
          </p:cNvSpPr>
          <p:nvPr/>
        </p:nvSpPr>
        <p:spPr bwMode="auto">
          <a:xfrm>
            <a:off x="3863424" y="5217812"/>
            <a:ext cx="357187" cy="32226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86" name="Line 19"/>
          <p:cNvSpPr>
            <a:spLocks noChangeShapeType="1"/>
          </p:cNvSpPr>
          <p:nvPr/>
        </p:nvSpPr>
        <p:spPr bwMode="auto">
          <a:xfrm flipV="1">
            <a:off x="3963435" y="4947937"/>
            <a:ext cx="427038" cy="730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87" name="Line 20"/>
          <p:cNvSpPr>
            <a:spLocks noChangeShapeType="1"/>
          </p:cNvSpPr>
          <p:nvPr/>
        </p:nvSpPr>
        <p:spPr bwMode="auto">
          <a:xfrm flipV="1">
            <a:off x="3728485" y="4397074"/>
            <a:ext cx="0" cy="431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88" name="Line 21"/>
          <p:cNvSpPr>
            <a:spLocks noChangeShapeType="1"/>
          </p:cNvSpPr>
          <p:nvPr/>
        </p:nvSpPr>
        <p:spPr bwMode="auto">
          <a:xfrm flipV="1">
            <a:off x="3876124" y="3536649"/>
            <a:ext cx="1584325" cy="13636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89" name="Line 22"/>
          <p:cNvSpPr>
            <a:spLocks noChangeShapeType="1"/>
          </p:cNvSpPr>
          <p:nvPr/>
        </p:nvSpPr>
        <p:spPr bwMode="auto">
          <a:xfrm flipH="1" flipV="1">
            <a:off x="6093860" y="3536649"/>
            <a:ext cx="1957388" cy="11477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90" name="Line 23"/>
          <p:cNvSpPr>
            <a:spLocks noChangeShapeType="1"/>
          </p:cNvSpPr>
          <p:nvPr/>
        </p:nvSpPr>
        <p:spPr bwMode="auto">
          <a:xfrm flipH="1">
            <a:off x="5901774" y="2209499"/>
            <a:ext cx="1609725" cy="7921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2791" name="Line 24"/>
          <p:cNvSpPr>
            <a:spLocks noChangeShapeType="1"/>
          </p:cNvSpPr>
          <p:nvPr/>
        </p:nvSpPr>
        <p:spPr bwMode="auto">
          <a:xfrm>
            <a:off x="3399873" y="2444450"/>
            <a:ext cx="1905000" cy="701675"/>
          </a:xfrm>
          <a:prstGeom prst="line">
            <a:avLst/>
          </a:prstGeom>
          <a:noFill/>
          <a:ln w="25400">
            <a:solidFill>
              <a:srgbClr val="0000FF"/>
            </a:solidFill>
            <a:prstDash val="lgDashDot"/>
            <a:round/>
            <a:headEnd/>
            <a:tailEnd type="stealth" w="lg" len="lg"/>
          </a:ln>
          <a:extLst>
            <a:ext uri="{909E8E84-426E-40DD-AFC4-6F175D3DCCD1}">
              <a14:hiddenFill xmlns:a14="http://schemas.microsoft.com/office/drawing/2010/main">
                <a:noFill/>
              </a14:hiddenFill>
            </a:ext>
          </a:extLst>
        </p:spPr>
        <p:txBody>
          <a:bodyPr/>
          <a:lstStyle/>
          <a:p>
            <a:endParaRPr lang="nl-BE"/>
          </a:p>
        </p:txBody>
      </p:sp>
      <p:sp>
        <p:nvSpPr>
          <p:cNvPr id="32792" name="Text Box 25"/>
          <p:cNvSpPr txBox="1">
            <a:spLocks noChangeArrowheads="1"/>
          </p:cNvSpPr>
          <p:nvPr/>
        </p:nvSpPr>
        <p:spPr bwMode="auto">
          <a:xfrm>
            <a:off x="7601986" y="1890411"/>
            <a:ext cx="4302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algn="ctr" eaLnBrk="0" hangingPunct="0">
              <a:spcBef>
                <a:spcPct val="50000"/>
              </a:spcBef>
              <a:buSzPct val="100000"/>
            </a:pPr>
            <a:r>
              <a:rPr lang="en-GB" sz="1800">
                <a:solidFill>
                  <a:srgbClr val="000000"/>
                </a:solidFill>
                <a:sym typeface="Arial" charset="0"/>
              </a:rPr>
              <a:t>A</a:t>
            </a:r>
          </a:p>
        </p:txBody>
      </p:sp>
      <p:sp>
        <p:nvSpPr>
          <p:cNvPr id="32793" name="Text Box 26"/>
          <p:cNvSpPr txBox="1">
            <a:spLocks noChangeArrowheads="1"/>
          </p:cNvSpPr>
          <p:nvPr/>
        </p:nvSpPr>
        <p:spPr bwMode="auto">
          <a:xfrm>
            <a:off x="8022674" y="4639961"/>
            <a:ext cx="2873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spcBef>
                <a:spcPct val="50000"/>
              </a:spcBef>
              <a:buSzPct val="100000"/>
            </a:pPr>
            <a:r>
              <a:rPr lang="en-GB" sz="1800">
                <a:solidFill>
                  <a:srgbClr val="000000"/>
                </a:solidFill>
                <a:sym typeface="Arial" charset="0"/>
              </a:rPr>
              <a:t>C</a:t>
            </a:r>
          </a:p>
        </p:txBody>
      </p:sp>
      <p:sp>
        <p:nvSpPr>
          <p:cNvPr id="32794" name="Text Box 27"/>
          <p:cNvSpPr txBox="1">
            <a:spLocks noChangeArrowheads="1"/>
          </p:cNvSpPr>
          <p:nvPr/>
        </p:nvSpPr>
        <p:spPr bwMode="auto">
          <a:xfrm>
            <a:off x="3568148" y="4859037"/>
            <a:ext cx="25876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spcBef>
                <a:spcPct val="50000"/>
              </a:spcBef>
              <a:buSzPct val="100000"/>
            </a:pPr>
            <a:r>
              <a:rPr lang="en-GB" sz="1800">
                <a:solidFill>
                  <a:srgbClr val="000000"/>
                </a:solidFill>
                <a:sym typeface="Arial" charset="0"/>
              </a:rPr>
              <a:t>B</a:t>
            </a:r>
          </a:p>
        </p:txBody>
      </p:sp>
      <p:sp>
        <p:nvSpPr>
          <p:cNvPr id="32795" name="Text Box 28"/>
          <p:cNvSpPr txBox="1">
            <a:spLocks noChangeArrowheads="1"/>
          </p:cNvSpPr>
          <p:nvPr/>
        </p:nvSpPr>
        <p:spPr bwMode="auto">
          <a:xfrm rot="1203491">
            <a:off x="3277635" y="2495250"/>
            <a:ext cx="227965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spcBef>
                <a:spcPct val="50000"/>
              </a:spcBef>
              <a:buSzPct val="100000"/>
            </a:pPr>
            <a:r>
              <a:rPr lang="en-GB" sz="1200" b="1">
                <a:solidFill>
                  <a:srgbClr val="000000"/>
                </a:solidFill>
                <a:sym typeface="Arial" charset="0"/>
              </a:rPr>
              <a:t>1: Where can we find data?</a:t>
            </a:r>
          </a:p>
        </p:txBody>
      </p:sp>
      <p:sp>
        <p:nvSpPr>
          <p:cNvPr id="32796" name="Line 29"/>
          <p:cNvSpPr>
            <a:spLocks noChangeShapeType="1"/>
          </p:cNvSpPr>
          <p:nvPr/>
        </p:nvSpPr>
        <p:spPr bwMode="auto">
          <a:xfrm flipH="1" flipV="1">
            <a:off x="3309385" y="2536525"/>
            <a:ext cx="1843088" cy="687387"/>
          </a:xfrm>
          <a:prstGeom prst="line">
            <a:avLst/>
          </a:prstGeom>
          <a:noFill/>
          <a:ln w="25400">
            <a:solidFill>
              <a:srgbClr val="0000FF"/>
            </a:solidFill>
            <a:prstDash val="lgDashDot"/>
            <a:round/>
            <a:headEnd/>
            <a:tailEnd type="stealth" w="lg" len="lg"/>
          </a:ln>
          <a:extLst>
            <a:ext uri="{909E8E84-426E-40DD-AFC4-6F175D3DCCD1}">
              <a14:hiddenFill xmlns:a14="http://schemas.microsoft.com/office/drawing/2010/main">
                <a:noFill/>
              </a14:hiddenFill>
            </a:ext>
          </a:extLst>
        </p:spPr>
        <p:txBody>
          <a:bodyPr/>
          <a:lstStyle/>
          <a:p>
            <a:endParaRPr lang="nl-BE"/>
          </a:p>
        </p:txBody>
      </p:sp>
      <p:sp>
        <p:nvSpPr>
          <p:cNvPr id="32797" name="Line 30"/>
          <p:cNvSpPr>
            <a:spLocks noChangeShapeType="1"/>
          </p:cNvSpPr>
          <p:nvPr/>
        </p:nvSpPr>
        <p:spPr bwMode="auto">
          <a:xfrm>
            <a:off x="3210961" y="2141237"/>
            <a:ext cx="4187825" cy="17463"/>
          </a:xfrm>
          <a:prstGeom prst="line">
            <a:avLst/>
          </a:prstGeom>
          <a:noFill/>
          <a:ln w="25400">
            <a:solidFill>
              <a:srgbClr val="3E6E5A"/>
            </a:solidFill>
            <a:prstDash val="lgDashDot"/>
            <a:round/>
            <a:headEnd type="stealth" w="med" len="med"/>
            <a:tailEnd type="stealth" w="med" len="lg"/>
          </a:ln>
          <a:extLst>
            <a:ext uri="{909E8E84-426E-40DD-AFC4-6F175D3DCCD1}">
              <a14:hiddenFill xmlns:a14="http://schemas.microsoft.com/office/drawing/2010/main">
                <a:noFill/>
              </a14:hiddenFill>
            </a:ext>
          </a:extLst>
        </p:spPr>
        <p:txBody>
          <a:bodyPr/>
          <a:lstStyle/>
          <a:p>
            <a:endParaRPr lang="nl-BE"/>
          </a:p>
        </p:txBody>
      </p:sp>
      <p:sp>
        <p:nvSpPr>
          <p:cNvPr id="32798" name="Line 31"/>
          <p:cNvSpPr>
            <a:spLocks noChangeShapeType="1"/>
          </p:cNvSpPr>
          <p:nvPr/>
        </p:nvSpPr>
        <p:spPr bwMode="auto">
          <a:xfrm>
            <a:off x="3099836" y="2703211"/>
            <a:ext cx="4879975" cy="1981200"/>
          </a:xfrm>
          <a:prstGeom prst="line">
            <a:avLst/>
          </a:prstGeom>
          <a:noFill/>
          <a:ln w="25400">
            <a:solidFill>
              <a:srgbClr val="3E6E5A"/>
            </a:solidFill>
            <a:prstDash val="lgDashDot"/>
            <a:round/>
            <a:headEnd type="stealth" w="med" len="med"/>
            <a:tailEnd type="stealth" w="med" len="lg"/>
          </a:ln>
          <a:extLst>
            <a:ext uri="{909E8E84-426E-40DD-AFC4-6F175D3DCCD1}">
              <a14:hiddenFill xmlns:a14="http://schemas.microsoft.com/office/drawing/2010/main">
                <a:noFill/>
              </a14:hiddenFill>
            </a:ext>
          </a:extLst>
        </p:spPr>
        <p:txBody>
          <a:bodyPr/>
          <a:lstStyle/>
          <a:p>
            <a:endParaRPr lang="nl-BE"/>
          </a:p>
        </p:txBody>
      </p:sp>
      <p:sp>
        <p:nvSpPr>
          <p:cNvPr id="32799" name="Line 32"/>
          <p:cNvSpPr>
            <a:spLocks noChangeShapeType="1"/>
          </p:cNvSpPr>
          <p:nvPr/>
        </p:nvSpPr>
        <p:spPr bwMode="auto">
          <a:xfrm>
            <a:off x="8425898" y="4866975"/>
            <a:ext cx="538162" cy="47625"/>
          </a:xfrm>
          <a:prstGeom prst="line">
            <a:avLst/>
          </a:prstGeom>
          <a:noFill/>
          <a:ln w="12700">
            <a:solidFill>
              <a:schemeClr val="tx1"/>
            </a:solidFill>
            <a:round/>
            <a:headEnd type="stealth" w="med" len="med"/>
            <a:tailEnd type="stealth" w="med" len="lg"/>
          </a:ln>
          <a:extLst>
            <a:ext uri="{909E8E84-426E-40DD-AFC4-6F175D3DCCD1}">
              <a14:hiddenFill xmlns:a14="http://schemas.microsoft.com/office/drawing/2010/main">
                <a:noFill/>
              </a14:hiddenFill>
            </a:ext>
          </a:extLst>
        </p:spPr>
        <p:txBody>
          <a:bodyPr/>
          <a:lstStyle/>
          <a:p>
            <a:endParaRPr lang="nl-BE"/>
          </a:p>
        </p:txBody>
      </p:sp>
      <p:sp>
        <p:nvSpPr>
          <p:cNvPr id="32800" name="Line 33"/>
          <p:cNvSpPr>
            <a:spLocks noChangeShapeType="1"/>
          </p:cNvSpPr>
          <p:nvPr/>
        </p:nvSpPr>
        <p:spPr bwMode="auto">
          <a:xfrm>
            <a:off x="8024260" y="2112661"/>
            <a:ext cx="977900" cy="96838"/>
          </a:xfrm>
          <a:prstGeom prst="line">
            <a:avLst/>
          </a:prstGeom>
          <a:noFill/>
          <a:ln w="12700">
            <a:solidFill>
              <a:schemeClr val="tx1"/>
            </a:solidFill>
            <a:round/>
            <a:headEnd type="stealth" w="med" len="med"/>
            <a:tailEnd type="stealth" w="med" len="lg"/>
          </a:ln>
          <a:extLst>
            <a:ext uri="{909E8E84-426E-40DD-AFC4-6F175D3DCCD1}">
              <a14:hiddenFill xmlns:a14="http://schemas.microsoft.com/office/drawing/2010/main">
                <a:noFill/>
              </a14:hiddenFill>
            </a:ext>
          </a:extLst>
        </p:spPr>
        <p:txBody>
          <a:bodyPr/>
          <a:lstStyle/>
          <a:p>
            <a:endParaRPr lang="nl-BE"/>
          </a:p>
        </p:txBody>
      </p:sp>
      <p:sp>
        <p:nvSpPr>
          <p:cNvPr id="32801" name="Text Box 35"/>
          <p:cNvSpPr txBox="1">
            <a:spLocks noChangeArrowheads="1"/>
          </p:cNvSpPr>
          <p:nvPr/>
        </p:nvSpPr>
        <p:spPr bwMode="auto">
          <a:xfrm>
            <a:off x="4025348" y="1833261"/>
            <a:ext cx="25209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algn="ctr" eaLnBrk="0" hangingPunct="0">
              <a:spcBef>
                <a:spcPct val="50000"/>
              </a:spcBef>
              <a:buSzPct val="100000"/>
            </a:pPr>
            <a:r>
              <a:rPr lang="en-GB" sz="1200" b="1">
                <a:solidFill>
                  <a:srgbClr val="000000"/>
                </a:solidFill>
                <a:sym typeface="Arial" charset="0"/>
              </a:rPr>
              <a:t>3. Retrieve data from hub A</a:t>
            </a:r>
          </a:p>
        </p:txBody>
      </p:sp>
      <p:sp>
        <p:nvSpPr>
          <p:cNvPr id="32802" name="Text Box 36"/>
          <p:cNvSpPr txBox="1">
            <a:spLocks noChangeArrowheads="1"/>
          </p:cNvSpPr>
          <p:nvPr/>
        </p:nvSpPr>
        <p:spPr bwMode="auto">
          <a:xfrm rot="1389709">
            <a:off x="5120724" y="4074812"/>
            <a:ext cx="22955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spcBef>
                <a:spcPct val="50000"/>
              </a:spcBef>
              <a:buSzPct val="100000"/>
            </a:pPr>
            <a:r>
              <a:rPr lang="en-GB" sz="1200" b="1">
                <a:solidFill>
                  <a:srgbClr val="000000"/>
                </a:solidFill>
                <a:sym typeface="Arial" charset="0"/>
              </a:rPr>
              <a:t>3: Retrieve data from hub C</a:t>
            </a:r>
          </a:p>
        </p:txBody>
      </p:sp>
      <p:sp>
        <p:nvSpPr>
          <p:cNvPr id="32803" name="Text Box 39"/>
          <p:cNvSpPr txBox="1">
            <a:spLocks noChangeArrowheads="1"/>
          </p:cNvSpPr>
          <p:nvPr/>
        </p:nvSpPr>
        <p:spPr bwMode="auto">
          <a:xfrm>
            <a:off x="2163210" y="3396949"/>
            <a:ext cx="9540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spcBef>
                <a:spcPct val="50000"/>
              </a:spcBef>
              <a:buSzPct val="100000"/>
            </a:pPr>
            <a:r>
              <a:rPr lang="en-GB" sz="1200" b="1">
                <a:solidFill>
                  <a:srgbClr val="000000"/>
                </a:solidFill>
                <a:sym typeface="Arial" charset="0"/>
              </a:rPr>
              <a:t>     4:</a:t>
            </a:r>
            <a:br>
              <a:rPr lang="en-GB" sz="1200" b="1">
                <a:solidFill>
                  <a:srgbClr val="000000"/>
                </a:solidFill>
                <a:sym typeface="Arial" charset="0"/>
              </a:rPr>
            </a:br>
            <a:r>
              <a:rPr lang="en-GB" sz="1200" b="1">
                <a:solidFill>
                  <a:srgbClr val="000000"/>
                </a:solidFill>
                <a:sym typeface="Arial" charset="0"/>
              </a:rPr>
              <a:t>All data available</a:t>
            </a:r>
          </a:p>
        </p:txBody>
      </p:sp>
      <p:sp>
        <p:nvSpPr>
          <p:cNvPr id="32804" name="Text Box 42"/>
          <p:cNvSpPr txBox="1">
            <a:spLocks noChangeArrowheads="1"/>
          </p:cNvSpPr>
          <p:nvPr/>
        </p:nvSpPr>
        <p:spPr bwMode="auto">
          <a:xfrm rot="1314741">
            <a:off x="3476073" y="3039761"/>
            <a:ext cx="20891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spcBef>
                <a:spcPct val="50000"/>
              </a:spcBef>
              <a:buSzPct val="100000"/>
            </a:pPr>
            <a:r>
              <a:rPr lang="en-GB" sz="1200" b="1">
                <a:solidFill>
                  <a:srgbClr val="990033"/>
                </a:solidFill>
                <a:sym typeface="Arial" charset="0"/>
              </a:rPr>
              <a:t>2: In hub A and C</a:t>
            </a:r>
          </a:p>
        </p:txBody>
      </p:sp>
      <p:sp>
        <p:nvSpPr>
          <p:cNvPr id="32805" name="Line 34"/>
          <p:cNvSpPr>
            <a:spLocks noChangeShapeType="1"/>
          </p:cNvSpPr>
          <p:nvPr/>
        </p:nvSpPr>
        <p:spPr bwMode="auto">
          <a:xfrm flipH="1" flipV="1">
            <a:off x="7892499" y="2319037"/>
            <a:ext cx="327025" cy="836613"/>
          </a:xfrm>
          <a:prstGeom prst="line">
            <a:avLst/>
          </a:prstGeom>
          <a:noFill/>
          <a:ln w="12700">
            <a:solidFill>
              <a:schemeClr val="tx1"/>
            </a:solidFill>
            <a:round/>
            <a:headEnd type="stealth" w="med" len="med"/>
            <a:tailEnd type="stealth" w="med" len="lg"/>
          </a:ln>
          <a:extLst>
            <a:ext uri="{909E8E84-426E-40DD-AFC4-6F175D3DCCD1}">
              <a14:hiddenFill xmlns:a14="http://schemas.microsoft.com/office/drawing/2010/main">
                <a:noFill/>
              </a14:hiddenFill>
            </a:ext>
          </a:extLst>
        </p:spPr>
        <p:txBody>
          <a:bodyPr/>
          <a:lstStyle/>
          <a:p>
            <a:endParaRPr lang="nl-BE"/>
          </a:p>
        </p:txBody>
      </p:sp>
      <p:pic>
        <p:nvPicPr>
          <p:cNvPr id="32806" name="Picture 5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12435" y="1771349"/>
            <a:ext cx="914400"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07" name="Picture 6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80624" y="2044399"/>
            <a:ext cx="801687"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08" name="Picture 8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964060" y="2028525"/>
            <a:ext cx="800100"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09" name="Picture 8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943424" y="4560586"/>
            <a:ext cx="801687"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10" name="Picture 8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494036" y="1212549"/>
            <a:ext cx="709613"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11" name="Picture 8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803474" y="1399874"/>
            <a:ext cx="708025"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12" name="Picture 8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249561" y="2387299"/>
            <a:ext cx="709613"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13" name="Picture 8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479874" y="2390474"/>
            <a:ext cx="708025"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14" name="Picture 8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608461" y="1449087"/>
            <a:ext cx="709613"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15" name="Picture 9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984574" y="3701749"/>
            <a:ext cx="708025"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16" name="Picture 9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594173" y="4043062"/>
            <a:ext cx="709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17" name="Picture 9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843411" y="5122562"/>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18" name="Picture 9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28973" y="5122562"/>
            <a:ext cx="709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19" name="Picture 9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001911" y="4563762"/>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20" name="Picture 9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117298" y="5301949"/>
            <a:ext cx="709612"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21" name="Picture 9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166636" y="5205112"/>
            <a:ext cx="708025"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22" name="Picture 9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341261" y="4593925"/>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23" name="Picture 9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522111" y="3917649"/>
            <a:ext cx="708025"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24" name="Picture 9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569611" y="4695524"/>
            <a:ext cx="709613"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25" name="Picture 100"/>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990924" y="3038175"/>
            <a:ext cx="801687"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26" name="Picture 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460448" y="2707974"/>
            <a:ext cx="633412"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a:t>Reference directory (hub-metahub)</a:t>
            </a:r>
          </a:p>
        </p:txBody>
      </p:sp>
      <p:pic>
        <p:nvPicPr>
          <p:cNvPr id="62" name="Picture 61">
            <a:extLst>
              <a:ext uri="{FF2B5EF4-FFF2-40B4-BE49-F238E27FC236}">
                <a16:creationId xmlns:a16="http://schemas.microsoft.com/office/drawing/2014/main" id="{E66372AB-56BD-47A3-997D-638722BC6F21}"/>
              </a:ext>
            </a:extLst>
          </p:cNvPr>
          <p:cNvPicPr>
            <a:picLocks noChangeAspect="1"/>
          </p:cNvPicPr>
          <p:nvPr/>
        </p:nvPicPr>
        <p:blipFill>
          <a:blip r:embed="rId9"/>
          <a:stretch>
            <a:fillRect/>
          </a:stretch>
        </p:blipFill>
        <p:spPr>
          <a:xfrm>
            <a:off x="609600" y="225300"/>
            <a:ext cx="561975" cy="581025"/>
          </a:xfrm>
          <a:prstGeom prst="rect">
            <a:avLst/>
          </a:prstGeom>
        </p:spPr>
      </p:pic>
      <p:sp>
        <p:nvSpPr>
          <p:cNvPr id="3" name="Slide Number Placeholder 2">
            <a:extLst>
              <a:ext uri="{FF2B5EF4-FFF2-40B4-BE49-F238E27FC236}">
                <a16:creationId xmlns:a16="http://schemas.microsoft.com/office/drawing/2014/main" id="{9E0A56E4-9B9C-4AF3-92EE-32DA2B1D1165}"/>
              </a:ext>
            </a:extLst>
          </p:cNvPr>
          <p:cNvSpPr>
            <a:spLocks noGrp="1"/>
          </p:cNvSpPr>
          <p:nvPr>
            <p:ph type="sldNum" sz="quarter" idx="10"/>
          </p:nvPr>
        </p:nvSpPr>
        <p:spPr/>
        <p:txBody>
          <a:bodyPr/>
          <a:lstStyle/>
          <a:p>
            <a:pPr>
              <a:defRPr/>
            </a:pPr>
            <a:fld id="{84AEDDD6-2727-439E-A96F-E9FD4CA77376}" type="slidenum">
              <a:rPr lang="en-GB" smtClean="0"/>
              <a:pPr>
                <a:defRPr/>
              </a:pPr>
              <a:t>67</a:t>
            </a:fld>
            <a:endParaRPr lang="en-GB" dirty="0"/>
          </a:p>
        </p:txBody>
      </p:sp>
    </p:spTree>
    <p:extLst>
      <p:ext uri="{BB962C8B-B14F-4D97-AF65-F5344CB8AC3E}">
        <p14:creationId xmlns:p14="http://schemas.microsoft.com/office/powerpoint/2010/main" val="2081299620"/>
      </p:ext>
    </p:extLst>
  </p:cSld>
  <p:clrMapOvr>
    <a:masterClrMapping/>
  </p:clrMapOvr>
  <p:transition spd="slow"/>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02323" y="989799"/>
            <a:ext cx="720080" cy="720080"/>
          </a:xfrm>
          <a:prstGeom prst="rect">
            <a:avLst/>
          </a:prstGeom>
        </p:spPr>
      </p:pic>
      <p:sp>
        <p:nvSpPr>
          <p:cNvPr id="33794" name="Oval 3"/>
          <p:cNvSpPr>
            <a:spLocks noChangeArrowheads="1"/>
          </p:cNvSpPr>
          <p:nvPr/>
        </p:nvSpPr>
        <p:spPr bwMode="auto">
          <a:xfrm>
            <a:off x="8181975" y="2159000"/>
            <a:ext cx="433388" cy="431800"/>
          </a:xfrm>
          <a:prstGeom prst="ellipse">
            <a:avLst/>
          </a:prstGeom>
          <a:solidFill>
            <a:srgbClr val="3E6E5A"/>
          </a:solidFill>
          <a:ln w="9525">
            <a:solidFill>
              <a:schemeClr val="tx1"/>
            </a:solidFill>
            <a:round/>
            <a:headEnd/>
            <a:tailEnd/>
          </a:ln>
        </p:spPr>
        <p:txBody>
          <a:bodyPr wrap="none" anchor="ctr"/>
          <a:lstStyle/>
          <a:p>
            <a:pPr eaLnBrk="0" hangingPunct="0"/>
            <a:endParaRPr lang="fr-FR" altLang="en-US">
              <a:latin typeface="Calibri" pitchFamily="34" charset="0"/>
            </a:endParaRPr>
          </a:p>
        </p:txBody>
      </p:sp>
      <p:sp>
        <p:nvSpPr>
          <p:cNvPr id="33795" name="Line 4"/>
          <p:cNvSpPr>
            <a:spLocks noChangeShapeType="1"/>
          </p:cNvSpPr>
          <p:nvPr/>
        </p:nvSpPr>
        <p:spPr bwMode="auto">
          <a:xfrm>
            <a:off x="7605713" y="2232026"/>
            <a:ext cx="576262" cy="14287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796" name="Line 5"/>
          <p:cNvSpPr>
            <a:spLocks noChangeShapeType="1"/>
          </p:cNvSpPr>
          <p:nvPr/>
        </p:nvSpPr>
        <p:spPr bwMode="auto">
          <a:xfrm flipH="1">
            <a:off x="8181975" y="2590801"/>
            <a:ext cx="146050" cy="36036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797" name="Line 6"/>
          <p:cNvSpPr>
            <a:spLocks noChangeShapeType="1"/>
          </p:cNvSpPr>
          <p:nvPr/>
        </p:nvSpPr>
        <p:spPr bwMode="auto">
          <a:xfrm>
            <a:off x="8543926" y="2519364"/>
            <a:ext cx="576263" cy="50323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798" name="Line 7"/>
          <p:cNvSpPr>
            <a:spLocks noChangeShapeType="1"/>
          </p:cNvSpPr>
          <p:nvPr/>
        </p:nvSpPr>
        <p:spPr bwMode="auto">
          <a:xfrm flipV="1">
            <a:off x="8615364" y="2020889"/>
            <a:ext cx="636587" cy="28257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799" name="Line 8"/>
          <p:cNvSpPr>
            <a:spLocks noChangeShapeType="1"/>
          </p:cNvSpPr>
          <p:nvPr/>
        </p:nvSpPr>
        <p:spPr bwMode="auto">
          <a:xfrm flipH="1" flipV="1">
            <a:off x="8328025" y="1916114"/>
            <a:ext cx="71438" cy="2428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800" name="Oval 9"/>
          <p:cNvSpPr>
            <a:spLocks noChangeArrowheads="1"/>
          </p:cNvSpPr>
          <p:nvPr/>
        </p:nvSpPr>
        <p:spPr bwMode="auto">
          <a:xfrm>
            <a:off x="8401051" y="4725988"/>
            <a:ext cx="430213" cy="431800"/>
          </a:xfrm>
          <a:prstGeom prst="ellipse">
            <a:avLst/>
          </a:prstGeom>
          <a:solidFill>
            <a:srgbClr val="3E6E5A"/>
          </a:solidFill>
          <a:ln w="9525">
            <a:solidFill>
              <a:schemeClr val="tx1"/>
            </a:solidFill>
            <a:round/>
            <a:headEnd/>
            <a:tailEnd/>
          </a:ln>
        </p:spPr>
        <p:txBody>
          <a:bodyPr wrap="none" anchor="ctr"/>
          <a:lstStyle/>
          <a:p>
            <a:pPr eaLnBrk="0" hangingPunct="0"/>
            <a:endParaRPr lang="fr-FR" altLang="en-US">
              <a:latin typeface="Calibri" pitchFamily="34" charset="0"/>
            </a:endParaRPr>
          </a:p>
        </p:txBody>
      </p:sp>
      <p:sp>
        <p:nvSpPr>
          <p:cNvPr id="33801" name="Line 10"/>
          <p:cNvSpPr>
            <a:spLocks noChangeShapeType="1"/>
          </p:cNvSpPr>
          <p:nvPr/>
        </p:nvSpPr>
        <p:spPr bwMode="auto">
          <a:xfrm>
            <a:off x="7815264" y="4913314"/>
            <a:ext cx="585787" cy="2857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802" name="Line 11"/>
          <p:cNvSpPr>
            <a:spLocks noChangeShapeType="1"/>
          </p:cNvSpPr>
          <p:nvPr/>
        </p:nvSpPr>
        <p:spPr bwMode="auto">
          <a:xfrm flipH="1">
            <a:off x="8401051" y="5157788"/>
            <a:ext cx="142875" cy="3603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803" name="Line 12"/>
          <p:cNvSpPr>
            <a:spLocks noChangeShapeType="1"/>
          </p:cNvSpPr>
          <p:nvPr/>
        </p:nvSpPr>
        <p:spPr bwMode="auto">
          <a:xfrm>
            <a:off x="8759826" y="5086350"/>
            <a:ext cx="576263" cy="50323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804" name="Line 13"/>
          <p:cNvSpPr>
            <a:spLocks noChangeShapeType="1"/>
          </p:cNvSpPr>
          <p:nvPr/>
        </p:nvSpPr>
        <p:spPr bwMode="auto">
          <a:xfrm flipV="1">
            <a:off x="8831263" y="4654550"/>
            <a:ext cx="360362" cy="2159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805" name="Line 14"/>
          <p:cNvSpPr>
            <a:spLocks noChangeShapeType="1"/>
          </p:cNvSpPr>
          <p:nvPr/>
        </p:nvSpPr>
        <p:spPr bwMode="auto">
          <a:xfrm flipV="1">
            <a:off x="8615363" y="4294188"/>
            <a:ext cx="0" cy="431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806" name="Oval 15"/>
          <p:cNvSpPr>
            <a:spLocks noChangeArrowheads="1"/>
          </p:cNvSpPr>
          <p:nvPr/>
        </p:nvSpPr>
        <p:spPr bwMode="auto">
          <a:xfrm>
            <a:off x="4521200" y="5143500"/>
            <a:ext cx="431800" cy="431800"/>
          </a:xfrm>
          <a:prstGeom prst="ellipse">
            <a:avLst/>
          </a:prstGeom>
          <a:solidFill>
            <a:srgbClr val="3E6E5A"/>
          </a:solidFill>
          <a:ln w="9525">
            <a:solidFill>
              <a:schemeClr val="tx1"/>
            </a:solidFill>
            <a:round/>
            <a:headEnd/>
            <a:tailEnd/>
          </a:ln>
        </p:spPr>
        <p:txBody>
          <a:bodyPr wrap="none" anchor="ctr"/>
          <a:lstStyle/>
          <a:p>
            <a:pPr eaLnBrk="0" hangingPunct="0"/>
            <a:endParaRPr lang="fr-FR" altLang="en-US">
              <a:latin typeface="Calibri" pitchFamily="34" charset="0"/>
            </a:endParaRPr>
          </a:p>
        </p:txBody>
      </p:sp>
      <p:sp>
        <p:nvSpPr>
          <p:cNvPr id="33807" name="Line 16"/>
          <p:cNvSpPr>
            <a:spLocks noChangeShapeType="1"/>
          </p:cNvSpPr>
          <p:nvPr/>
        </p:nvSpPr>
        <p:spPr bwMode="auto">
          <a:xfrm>
            <a:off x="3944938" y="5216526"/>
            <a:ext cx="576262" cy="14287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808" name="Line 17"/>
          <p:cNvSpPr>
            <a:spLocks noChangeShapeType="1"/>
          </p:cNvSpPr>
          <p:nvPr/>
        </p:nvSpPr>
        <p:spPr bwMode="auto">
          <a:xfrm flipH="1">
            <a:off x="4473576" y="5527676"/>
            <a:ext cx="144463" cy="36036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809" name="Line 18"/>
          <p:cNvSpPr>
            <a:spLocks noChangeShapeType="1"/>
          </p:cNvSpPr>
          <p:nvPr/>
        </p:nvSpPr>
        <p:spPr bwMode="auto">
          <a:xfrm>
            <a:off x="4872039" y="5532438"/>
            <a:ext cx="357187" cy="3222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810" name="Line 19"/>
          <p:cNvSpPr>
            <a:spLocks noChangeShapeType="1"/>
          </p:cNvSpPr>
          <p:nvPr/>
        </p:nvSpPr>
        <p:spPr bwMode="auto">
          <a:xfrm flipV="1">
            <a:off x="4972050" y="5262564"/>
            <a:ext cx="427038" cy="730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811" name="Line 20"/>
          <p:cNvSpPr>
            <a:spLocks noChangeShapeType="1"/>
          </p:cNvSpPr>
          <p:nvPr/>
        </p:nvSpPr>
        <p:spPr bwMode="auto">
          <a:xfrm flipV="1">
            <a:off x="4737100" y="4711700"/>
            <a:ext cx="0" cy="431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812" name="Line 21"/>
          <p:cNvSpPr>
            <a:spLocks noChangeShapeType="1"/>
          </p:cNvSpPr>
          <p:nvPr/>
        </p:nvSpPr>
        <p:spPr bwMode="auto">
          <a:xfrm flipV="1">
            <a:off x="4884738" y="3735388"/>
            <a:ext cx="1200150" cy="147955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813" name="Line 22"/>
          <p:cNvSpPr>
            <a:spLocks noChangeShapeType="1"/>
          </p:cNvSpPr>
          <p:nvPr/>
        </p:nvSpPr>
        <p:spPr bwMode="auto">
          <a:xfrm flipH="1" flipV="1">
            <a:off x="6600826" y="3557589"/>
            <a:ext cx="1871663" cy="123983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814" name="Line 23"/>
          <p:cNvSpPr>
            <a:spLocks noChangeShapeType="1"/>
          </p:cNvSpPr>
          <p:nvPr/>
        </p:nvSpPr>
        <p:spPr bwMode="auto">
          <a:xfrm flipH="1">
            <a:off x="6532564" y="2481263"/>
            <a:ext cx="1658937" cy="6985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nl-BE"/>
          </a:p>
        </p:txBody>
      </p:sp>
      <p:sp>
        <p:nvSpPr>
          <p:cNvPr id="33815" name="Text Box 25"/>
          <p:cNvSpPr txBox="1">
            <a:spLocks noChangeArrowheads="1"/>
          </p:cNvSpPr>
          <p:nvPr/>
        </p:nvSpPr>
        <p:spPr bwMode="auto">
          <a:xfrm>
            <a:off x="8180388" y="2168525"/>
            <a:ext cx="4302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algn="ctr" eaLnBrk="0" hangingPunct="0">
              <a:spcBef>
                <a:spcPct val="50000"/>
              </a:spcBef>
              <a:buSzPct val="100000"/>
            </a:pPr>
            <a:r>
              <a:rPr lang="en-GB" sz="1800">
                <a:solidFill>
                  <a:srgbClr val="000000"/>
                </a:solidFill>
                <a:sym typeface="Arial" charset="0"/>
              </a:rPr>
              <a:t>A</a:t>
            </a:r>
          </a:p>
        </p:txBody>
      </p:sp>
      <p:sp>
        <p:nvSpPr>
          <p:cNvPr id="33816" name="Text Box 26"/>
          <p:cNvSpPr txBox="1">
            <a:spLocks noChangeArrowheads="1"/>
          </p:cNvSpPr>
          <p:nvPr/>
        </p:nvSpPr>
        <p:spPr bwMode="auto">
          <a:xfrm>
            <a:off x="8443914" y="4752975"/>
            <a:ext cx="2873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spcBef>
                <a:spcPct val="50000"/>
              </a:spcBef>
              <a:buSzPct val="100000"/>
            </a:pPr>
            <a:r>
              <a:rPr lang="en-GB" sz="1800">
                <a:solidFill>
                  <a:srgbClr val="000000"/>
                </a:solidFill>
                <a:sym typeface="Arial" charset="0"/>
              </a:rPr>
              <a:t>C</a:t>
            </a:r>
          </a:p>
        </p:txBody>
      </p:sp>
      <p:sp>
        <p:nvSpPr>
          <p:cNvPr id="33817" name="Text Box 27"/>
          <p:cNvSpPr txBox="1">
            <a:spLocks noChangeArrowheads="1"/>
          </p:cNvSpPr>
          <p:nvPr/>
        </p:nvSpPr>
        <p:spPr bwMode="auto">
          <a:xfrm>
            <a:off x="4576763" y="5173664"/>
            <a:ext cx="2587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eaLnBrk="0" hangingPunct="0">
              <a:spcBef>
                <a:spcPct val="50000"/>
              </a:spcBef>
              <a:buSzPct val="100000"/>
            </a:pPr>
            <a:r>
              <a:rPr lang="en-GB" sz="1800">
                <a:solidFill>
                  <a:srgbClr val="000000"/>
                </a:solidFill>
                <a:sym typeface="Arial" charset="0"/>
              </a:rPr>
              <a:t>B</a:t>
            </a:r>
          </a:p>
        </p:txBody>
      </p:sp>
      <p:cxnSp>
        <p:nvCxnSpPr>
          <p:cNvPr id="33818" name="Straight Connector 2"/>
          <p:cNvCxnSpPr>
            <a:cxnSpLocks noChangeShapeType="1"/>
          </p:cNvCxnSpPr>
          <p:nvPr/>
        </p:nvCxnSpPr>
        <p:spPr bwMode="auto">
          <a:xfrm>
            <a:off x="3944938" y="4113214"/>
            <a:ext cx="665162" cy="110172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19" name="TextBox 74"/>
          <p:cNvSpPr txBox="1">
            <a:spLocks noChangeArrowheads="1"/>
          </p:cNvSpPr>
          <p:nvPr/>
        </p:nvSpPr>
        <p:spPr bwMode="auto">
          <a:xfrm>
            <a:off x="3321051" y="3362326"/>
            <a:ext cx="13573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000">
                <a:solidFill>
                  <a:schemeClr val="tx1"/>
                </a:solidFill>
                <a:latin typeface="Arial" charset="0"/>
              </a:defRPr>
            </a:lvl2pPr>
            <a:lvl3pPr marL="1143000" indent="-228600">
              <a:defRPr>
                <a:solidFill>
                  <a:schemeClr val="tx1"/>
                </a:solidFill>
                <a:latin typeface="Arial" charset="0"/>
              </a:defRPr>
            </a:lvl3pPr>
            <a:lvl4pPr marL="1600200" indent="-228600">
              <a:defRPr sz="1600">
                <a:solidFill>
                  <a:schemeClr val="tx1"/>
                </a:solidFill>
                <a:latin typeface="Arial" charset="0"/>
              </a:defRPr>
            </a:lvl4pPr>
            <a:lvl5pPr marL="2057400" indent="-228600">
              <a:defRPr sz="1400">
                <a:solidFill>
                  <a:schemeClr val="tx1"/>
                </a:solidFill>
                <a:latin typeface="Arial" charset="0"/>
              </a:defRPr>
            </a:lvl5pPr>
            <a:lvl6pPr marL="2514600" indent="-228600" eaLnBrk="0" fontAlgn="base" hangingPunct="0">
              <a:spcAft>
                <a:spcPct val="0"/>
              </a:spcAft>
              <a:buSzPct val="100000"/>
              <a:buFont typeface="Arial" charset="0"/>
              <a:defRPr sz="1400">
                <a:solidFill>
                  <a:schemeClr val="tx1"/>
                </a:solidFill>
                <a:latin typeface="Arial" charset="0"/>
              </a:defRPr>
            </a:lvl6pPr>
            <a:lvl7pPr marL="2971800" indent="-228600" eaLnBrk="0" fontAlgn="base" hangingPunct="0">
              <a:spcAft>
                <a:spcPct val="0"/>
              </a:spcAft>
              <a:buSzPct val="100000"/>
              <a:buFont typeface="Arial" charset="0"/>
              <a:defRPr sz="1400">
                <a:solidFill>
                  <a:schemeClr val="tx1"/>
                </a:solidFill>
                <a:latin typeface="Arial" charset="0"/>
              </a:defRPr>
            </a:lvl7pPr>
            <a:lvl8pPr marL="3429000" indent="-228600" eaLnBrk="0" fontAlgn="base" hangingPunct="0">
              <a:spcAft>
                <a:spcPct val="0"/>
              </a:spcAft>
              <a:buSzPct val="100000"/>
              <a:buFont typeface="Arial" charset="0"/>
              <a:defRPr sz="1400">
                <a:solidFill>
                  <a:schemeClr val="tx1"/>
                </a:solidFill>
                <a:latin typeface="Arial" charset="0"/>
              </a:defRPr>
            </a:lvl8pPr>
            <a:lvl9pPr marL="3886200" indent="-228600" eaLnBrk="0" fontAlgn="base" hangingPunct="0">
              <a:spcAft>
                <a:spcPct val="0"/>
              </a:spcAft>
              <a:buSzPct val="100000"/>
              <a:buFont typeface="Arial" charset="0"/>
              <a:defRPr sz="1400">
                <a:solidFill>
                  <a:schemeClr val="tx1"/>
                </a:solidFill>
                <a:latin typeface="Arial" charset="0"/>
              </a:defRPr>
            </a:lvl9pPr>
          </a:lstStyle>
          <a:p>
            <a:pPr algn="ctr" eaLnBrk="0" hangingPunct="0">
              <a:buSzPct val="100000"/>
            </a:pPr>
            <a:r>
              <a:rPr lang="en-GB" sz="2000" b="1">
                <a:solidFill>
                  <a:srgbClr val="00B0F0"/>
                </a:solidFill>
                <a:latin typeface="Consolas" pitchFamily="49" charset="0"/>
              </a:rPr>
              <a:t>InterMed</a:t>
            </a:r>
          </a:p>
          <a:p>
            <a:pPr algn="ctr" eaLnBrk="0" hangingPunct="0">
              <a:buSzPct val="100000"/>
            </a:pPr>
            <a:r>
              <a:rPr lang="en-GB" sz="2000" b="1">
                <a:solidFill>
                  <a:srgbClr val="00B0F0"/>
                </a:solidFill>
                <a:latin typeface="Consolas" pitchFamily="49" charset="0"/>
              </a:rPr>
              <a:t>BruSafe</a:t>
            </a:r>
          </a:p>
        </p:txBody>
      </p:sp>
      <p:cxnSp>
        <p:nvCxnSpPr>
          <p:cNvPr id="33820" name="Straight Connector 11"/>
          <p:cNvCxnSpPr>
            <a:cxnSpLocks noChangeShapeType="1"/>
          </p:cNvCxnSpPr>
          <p:nvPr/>
        </p:nvCxnSpPr>
        <p:spPr bwMode="auto">
          <a:xfrm>
            <a:off x="2552701" y="2986088"/>
            <a:ext cx="569913" cy="5715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1" name="Straight Connector 13"/>
          <p:cNvCxnSpPr>
            <a:cxnSpLocks noChangeShapeType="1"/>
          </p:cNvCxnSpPr>
          <p:nvPr/>
        </p:nvCxnSpPr>
        <p:spPr bwMode="auto">
          <a:xfrm>
            <a:off x="2514600" y="3689350"/>
            <a:ext cx="444500"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2" name="Straight Connector 15"/>
          <p:cNvCxnSpPr>
            <a:cxnSpLocks noChangeShapeType="1"/>
          </p:cNvCxnSpPr>
          <p:nvPr/>
        </p:nvCxnSpPr>
        <p:spPr bwMode="auto">
          <a:xfrm flipV="1">
            <a:off x="2514601" y="3911601"/>
            <a:ext cx="752475" cy="4603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3" name="Straight Connector 17"/>
          <p:cNvCxnSpPr>
            <a:cxnSpLocks noChangeShapeType="1"/>
          </p:cNvCxnSpPr>
          <p:nvPr/>
        </p:nvCxnSpPr>
        <p:spPr bwMode="auto">
          <a:xfrm flipV="1">
            <a:off x="3944939" y="1933575"/>
            <a:ext cx="504329" cy="26193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4" name="Straight Connector 19"/>
          <p:cNvCxnSpPr>
            <a:cxnSpLocks noChangeShapeType="1"/>
            <a:stCxn id="33829" idx="0"/>
          </p:cNvCxnSpPr>
          <p:nvPr/>
        </p:nvCxnSpPr>
        <p:spPr bwMode="auto">
          <a:xfrm flipH="1" flipV="1">
            <a:off x="4576764" y="2037556"/>
            <a:ext cx="263823" cy="610394"/>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5" name="Straight Connector 21"/>
          <p:cNvCxnSpPr>
            <a:cxnSpLocks noChangeShapeType="1"/>
            <a:stCxn id="33828" idx="3"/>
          </p:cNvCxnSpPr>
          <p:nvPr/>
        </p:nvCxnSpPr>
        <p:spPr bwMode="auto">
          <a:xfrm flipV="1">
            <a:off x="3662363" y="1846262"/>
            <a:ext cx="615156" cy="174626"/>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73788" name="Line 60"/>
          <p:cNvSpPr>
            <a:spLocks noChangeShapeType="1"/>
          </p:cNvSpPr>
          <p:nvPr/>
        </p:nvSpPr>
        <p:spPr bwMode="auto">
          <a:xfrm>
            <a:off x="5476876" y="2265363"/>
            <a:ext cx="436563" cy="508000"/>
          </a:xfrm>
          <a:prstGeom prst="line">
            <a:avLst/>
          </a:prstGeom>
          <a:noFill/>
          <a:ln w="12700">
            <a:solidFill>
              <a:schemeClr val="tx1"/>
            </a:solidFill>
            <a:round/>
            <a:headEnd/>
            <a:tailEnd/>
          </a:ln>
          <a:effectLst>
            <a:prstShdw prst="shdw18" dist="17961" dir="13500000">
              <a:schemeClr val="tx1">
                <a:gamma/>
                <a:shade val="60000"/>
                <a:invGamma/>
              </a:schemeClr>
            </a:prstShdw>
          </a:effectLst>
        </p:spPr>
        <p:txBody>
          <a:bodyPr anchor="ctr">
            <a:spAutoFit/>
          </a:bodyPr>
          <a:lstStyle/>
          <a:p>
            <a:pPr>
              <a:defRPr/>
            </a:pPr>
            <a:endParaRPr lang="nl-BE"/>
          </a:p>
        </p:txBody>
      </p:sp>
      <p:pic>
        <p:nvPicPr>
          <p:cNvPr id="33827"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386263" y="1603376"/>
            <a:ext cx="196215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28"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932113" y="1655763"/>
            <a:ext cx="73025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29" name="Picture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449268" y="2647950"/>
            <a:ext cx="782637"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30" name="Picture 58"/>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35647" y="2305845"/>
            <a:ext cx="912812" cy="90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31" name="Picture 5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006601" y="3990976"/>
            <a:ext cx="912813"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32" name="Picture 60"/>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006600" y="3278188"/>
            <a:ext cx="914400"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33" name="Picture 6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017713" y="2571751"/>
            <a:ext cx="914400"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34" name="Picture 6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492626" y="4181476"/>
            <a:ext cx="708025"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35" name="Picture 80"/>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508376" y="5005388"/>
            <a:ext cx="709613"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36" name="Picture 84"/>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143376" y="5575301"/>
            <a:ext cx="709613"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37" name="Picture 8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116513" y="5500688"/>
            <a:ext cx="709612"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38" name="Picture 8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376864" y="4908551"/>
            <a:ext cx="708025"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39" name="Picture 87"/>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388226" y="1655763"/>
            <a:ext cx="709613"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40" name="Picture 88"/>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8116888" y="1339851"/>
            <a:ext cx="709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41" name="Picture 89"/>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9191626" y="1665288"/>
            <a:ext cx="709613"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42" name="Picture 90"/>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9047163" y="2667001"/>
            <a:ext cx="709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43" name="Picture 9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762876" y="2673351"/>
            <a:ext cx="708025"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44" name="Picture 9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9264651" y="5200651"/>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45" name="Picture 93"/>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9118601" y="4338639"/>
            <a:ext cx="7080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46" name="Picture 94"/>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8408988" y="3829051"/>
            <a:ext cx="709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47" name="Picture 9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405688" y="4732339"/>
            <a:ext cx="709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48" name="Picture 9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8050213" y="5235576"/>
            <a:ext cx="709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49" name="Picture 5"/>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5830888" y="2752725"/>
            <a:ext cx="692150"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a:t>Extramural data: vaults</a:t>
            </a:r>
          </a:p>
        </p:txBody>
      </p:sp>
      <p:cxnSp>
        <p:nvCxnSpPr>
          <p:cNvPr id="67" name="Straight Connector 21"/>
          <p:cNvCxnSpPr>
            <a:cxnSpLocks noChangeShapeType="1"/>
            <a:stCxn id="61" idx="3"/>
          </p:cNvCxnSpPr>
          <p:nvPr/>
        </p:nvCxnSpPr>
        <p:spPr bwMode="auto">
          <a:xfrm>
            <a:off x="4022403" y="1349839"/>
            <a:ext cx="255116" cy="253536"/>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pic>
        <p:nvPicPr>
          <p:cNvPr id="64" name="Picture 63">
            <a:extLst>
              <a:ext uri="{FF2B5EF4-FFF2-40B4-BE49-F238E27FC236}">
                <a16:creationId xmlns:a16="http://schemas.microsoft.com/office/drawing/2014/main" id="{21E887E7-FD8A-4747-9F15-CDBCC19DB278}"/>
              </a:ext>
            </a:extLst>
          </p:cNvPr>
          <p:cNvPicPr>
            <a:picLocks noChangeAspect="1"/>
          </p:cNvPicPr>
          <p:nvPr/>
        </p:nvPicPr>
        <p:blipFill>
          <a:blip r:embed="rId10"/>
          <a:stretch>
            <a:fillRect/>
          </a:stretch>
        </p:blipFill>
        <p:spPr>
          <a:xfrm>
            <a:off x="609600" y="225300"/>
            <a:ext cx="561975" cy="581025"/>
          </a:xfrm>
          <a:prstGeom prst="rect">
            <a:avLst/>
          </a:prstGeom>
        </p:spPr>
      </p:pic>
      <p:sp>
        <p:nvSpPr>
          <p:cNvPr id="3" name="Slide Number Placeholder 2">
            <a:extLst>
              <a:ext uri="{FF2B5EF4-FFF2-40B4-BE49-F238E27FC236}">
                <a16:creationId xmlns:a16="http://schemas.microsoft.com/office/drawing/2014/main" id="{C6DF58DD-3596-4CBD-BCFA-65D65BC6FA36}"/>
              </a:ext>
            </a:extLst>
          </p:cNvPr>
          <p:cNvSpPr>
            <a:spLocks noGrp="1"/>
          </p:cNvSpPr>
          <p:nvPr>
            <p:ph type="sldNum" sz="quarter" idx="10"/>
          </p:nvPr>
        </p:nvSpPr>
        <p:spPr/>
        <p:txBody>
          <a:bodyPr/>
          <a:lstStyle/>
          <a:p>
            <a:pPr>
              <a:defRPr/>
            </a:pPr>
            <a:fld id="{84AEDDD6-2727-439E-A96F-E9FD4CA77376}" type="slidenum">
              <a:rPr lang="en-GB" smtClean="0"/>
              <a:pPr>
                <a:defRPr/>
              </a:pPr>
              <a:t>68</a:t>
            </a:fld>
            <a:endParaRPr lang="en-GB" dirty="0"/>
          </a:p>
        </p:txBody>
      </p:sp>
    </p:spTree>
    <p:extLst>
      <p:ext uri="{BB962C8B-B14F-4D97-AF65-F5344CB8AC3E}">
        <p14:creationId xmlns:p14="http://schemas.microsoft.com/office/powerpoint/2010/main" val="3281274486"/>
      </p:ext>
    </p:extLst>
  </p:cSld>
  <p:clrMapOvr>
    <a:masterClrMapping/>
  </p:clrMapOvr>
  <p:transition spd="slow"/>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GB">
                <a:latin typeface="Arial" panose="020B0604020202020204" pitchFamily="34" charset="0"/>
              </a:rPr>
              <a:t>Integration of references </a:t>
            </a:r>
            <a:br>
              <a:rPr lang="en-GB">
                <a:latin typeface="Arial" panose="020B0604020202020204" pitchFamily="34" charset="0"/>
              </a:rPr>
            </a:br>
            <a:r>
              <a:rPr lang="en-GB">
                <a:latin typeface="Arial" panose="020B0604020202020204" pitchFamily="34" charset="0"/>
              </a:rPr>
              <a:t>in reference directory</a:t>
            </a:r>
          </a:p>
        </p:txBody>
      </p:sp>
      <p:pic>
        <p:nvPicPr>
          <p:cNvPr id="6" name="Picture 5">
            <a:extLst>
              <a:ext uri="{FF2B5EF4-FFF2-40B4-BE49-F238E27FC236}">
                <a16:creationId xmlns:a16="http://schemas.microsoft.com/office/drawing/2014/main" id="{7D96956A-6F8A-4884-8BFB-3D51879363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59952" y="1233654"/>
            <a:ext cx="8272096" cy="5133149"/>
          </a:xfrm>
          <a:prstGeom prst="rect">
            <a:avLst/>
          </a:prstGeom>
        </p:spPr>
      </p:pic>
      <p:sp>
        <p:nvSpPr>
          <p:cNvPr id="8" name="Slide Number Placeholder 7">
            <a:extLst>
              <a:ext uri="{FF2B5EF4-FFF2-40B4-BE49-F238E27FC236}">
                <a16:creationId xmlns:a16="http://schemas.microsoft.com/office/drawing/2014/main" id="{DC5DA9F3-E25C-45A5-B8D4-E2CD82821ECE}"/>
              </a:ext>
            </a:extLst>
          </p:cNvPr>
          <p:cNvSpPr>
            <a:spLocks noGrp="1"/>
          </p:cNvSpPr>
          <p:nvPr>
            <p:ph type="sldNum" sz="quarter" idx="10"/>
          </p:nvPr>
        </p:nvSpPr>
        <p:spPr/>
        <p:txBody>
          <a:bodyPr/>
          <a:lstStyle/>
          <a:p>
            <a:pPr>
              <a:defRPr/>
            </a:pPr>
            <a:fld id="{84AEDDD6-2727-439E-A96F-E9FD4CA77376}" type="slidenum">
              <a:rPr lang="en-GB" smtClean="0"/>
              <a:pPr>
                <a:defRPr/>
              </a:pPr>
              <a:t>69</a:t>
            </a:fld>
            <a:endParaRPr lang="en-GB" dirty="0"/>
          </a:p>
        </p:txBody>
      </p:sp>
    </p:spTree>
    <p:extLst>
      <p:ext uri="{BB962C8B-B14F-4D97-AF65-F5344CB8AC3E}">
        <p14:creationId xmlns:p14="http://schemas.microsoft.com/office/powerpoint/2010/main" val="110589767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solidFill>
                  <a:srgbClr val="087670"/>
                </a:solidFill>
              </a:rPr>
              <a:t>eHealth</a:t>
            </a:r>
            <a:r>
              <a:rPr lang="en-GB"/>
              <a:t>Box</a:t>
            </a:r>
          </a:p>
        </p:txBody>
      </p:sp>
      <p:sp>
        <p:nvSpPr>
          <p:cNvPr id="3" name="Content Placeholder 2"/>
          <p:cNvSpPr>
            <a:spLocks noGrp="1"/>
          </p:cNvSpPr>
          <p:nvPr>
            <p:ph idx="1"/>
          </p:nvPr>
        </p:nvSpPr>
        <p:spPr/>
        <p:txBody>
          <a:bodyPr>
            <a:normAutofit/>
          </a:bodyPr>
          <a:lstStyle/>
          <a:p>
            <a:r>
              <a:rPr lang="en-GB"/>
              <a:t>Secure electronic mailbox specifically designed for healthcare providers and institutions</a:t>
            </a:r>
          </a:p>
          <a:p>
            <a:r>
              <a:rPr lang="en-GB"/>
              <a:t>Goal: enable secure, asynchronous, electronic communication of health data between Belgian healthcare actors</a:t>
            </a:r>
          </a:p>
          <a:p>
            <a:r>
              <a:rPr lang="en-GB"/>
              <a:t>Capacity of 10 Mb since we do not want it to be used as an archive - possibility of sending links to images on a server</a:t>
            </a:r>
          </a:p>
          <a:p>
            <a:r>
              <a:rPr lang="en-GB"/>
              <a:t>Available as</a:t>
            </a:r>
          </a:p>
          <a:p>
            <a:pPr lvl="1"/>
            <a:r>
              <a:rPr lang="en-GB"/>
              <a:t>a web service (accessible through a software)</a:t>
            </a:r>
          </a:p>
          <a:p>
            <a:pPr lvl="1"/>
            <a:r>
              <a:rPr lang="en-GB"/>
              <a:t>web application (accessible through a browser)</a:t>
            </a:r>
          </a:p>
          <a:p>
            <a:r>
              <a:rPr lang="en-GB"/>
              <a:t>More information</a:t>
            </a:r>
          </a:p>
          <a:p>
            <a:pPr lvl="1"/>
            <a:r>
              <a:rPr lang="en-GB">
                <a:solidFill>
                  <a:srgbClr val="525252"/>
                </a:solidFill>
                <a:hlinkClick r:id="rId3"/>
              </a:rPr>
              <a:t>https://www.ehealth.fgov.be/ehealthplatform/nl/beveiligde-elektronische-brievenbus</a:t>
            </a:r>
          </a:p>
          <a:p>
            <a:pPr marL="457200" lvl="1" indent="0">
              <a:buNone/>
            </a:pPr>
            <a:endParaRPr lang="nl-BE" dirty="0"/>
          </a:p>
        </p:txBody>
      </p:sp>
      <p:pic>
        <p:nvPicPr>
          <p:cNvPr id="6" name="Picture 5"/>
          <p:cNvPicPr>
            <a:picLocks noChangeAspect="1"/>
          </p:cNvPicPr>
          <p:nvPr/>
        </p:nvPicPr>
        <p:blipFill>
          <a:blip r:embed="rId4"/>
          <a:stretch>
            <a:fillRect/>
          </a:stretch>
        </p:blipFill>
        <p:spPr>
          <a:xfrm>
            <a:off x="609600" y="206711"/>
            <a:ext cx="476250" cy="495300"/>
          </a:xfrm>
          <a:prstGeom prst="rect">
            <a:avLst/>
          </a:prstGeom>
        </p:spPr>
      </p:pic>
      <p:sp>
        <p:nvSpPr>
          <p:cNvPr id="4" name="Slide Number Placeholder 3">
            <a:extLst>
              <a:ext uri="{FF2B5EF4-FFF2-40B4-BE49-F238E27FC236}">
                <a16:creationId xmlns:a16="http://schemas.microsoft.com/office/drawing/2014/main" id="{51B736D8-713C-430C-BC2E-EDED0850DE13}"/>
              </a:ext>
            </a:extLst>
          </p:cNvPr>
          <p:cNvSpPr>
            <a:spLocks noGrp="1"/>
          </p:cNvSpPr>
          <p:nvPr>
            <p:ph type="sldNum" sz="quarter" idx="10"/>
          </p:nvPr>
        </p:nvSpPr>
        <p:spPr/>
        <p:txBody>
          <a:bodyPr/>
          <a:lstStyle/>
          <a:p>
            <a:pPr>
              <a:defRPr/>
            </a:pPr>
            <a:fld id="{84AEDDD6-2727-439E-A96F-E9FD4CA77376}" type="slidenum">
              <a:rPr lang="en-GB" smtClean="0"/>
              <a:pPr>
                <a:defRPr/>
              </a:pPr>
              <a:t>70</a:t>
            </a:fld>
            <a:endParaRPr lang="en-GB" dirty="0"/>
          </a:p>
        </p:txBody>
      </p:sp>
    </p:spTree>
    <p:extLst>
      <p:ext uri="{BB962C8B-B14F-4D97-AF65-F5344CB8AC3E}">
        <p14:creationId xmlns:p14="http://schemas.microsoft.com/office/powerpoint/2010/main" val="214388733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title"/>
          </p:nvPr>
        </p:nvSpPr>
        <p:spPr/>
        <p:txBody>
          <a:bodyPr>
            <a:normAutofit/>
          </a:bodyPr>
          <a:lstStyle/>
          <a:p>
            <a:r>
              <a:rPr lang="en-GB"/>
              <a:t>Status website</a:t>
            </a:r>
          </a:p>
        </p:txBody>
      </p:sp>
      <p:sp>
        <p:nvSpPr>
          <p:cNvPr id="2312195" name="Rectangle 3"/>
          <p:cNvSpPr>
            <a:spLocks noGrp="1" noChangeArrowheads="1"/>
          </p:cNvSpPr>
          <p:nvPr>
            <p:ph idx="1"/>
          </p:nvPr>
        </p:nvSpPr>
        <p:spPr/>
        <p:txBody>
          <a:bodyPr>
            <a:normAutofit/>
          </a:bodyPr>
          <a:lstStyle/>
          <a:p>
            <a:r>
              <a:rPr lang="en-GB">
                <a:hlinkClick r:id="rId3"/>
              </a:rPr>
              <a:t>www.status.ehealth.fgov.be</a:t>
            </a:r>
          </a:p>
          <a:p>
            <a:endParaRPr lang="nl-BE" dirty="0"/>
          </a:p>
        </p:txBody>
      </p:sp>
      <p:pic>
        <p:nvPicPr>
          <p:cNvPr id="6" name="Picture 5">
            <a:extLst>
              <a:ext uri="{FF2B5EF4-FFF2-40B4-BE49-F238E27FC236}">
                <a16:creationId xmlns:a16="http://schemas.microsoft.com/office/drawing/2014/main" id="{9A4F5945-7F4C-4DB9-BBB8-513846EEFCAD}"/>
              </a:ext>
            </a:extLst>
          </p:cNvPr>
          <p:cNvPicPr>
            <a:picLocks noChangeAspect="1"/>
          </p:cNvPicPr>
          <p:nvPr/>
        </p:nvPicPr>
        <p:blipFill>
          <a:blip r:embed="rId4"/>
          <a:stretch>
            <a:fillRect/>
          </a:stretch>
        </p:blipFill>
        <p:spPr>
          <a:xfrm>
            <a:off x="609600" y="163848"/>
            <a:ext cx="581025" cy="581025"/>
          </a:xfrm>
          <a:prstGeom prst="rect">
            <a:avLst/>
          </a:prstGeom>
        </p:spPr>
      </p:pic>
      <p:sp>
        <p:nvSpPr>
          <p:cNvPr id="2" name="Slide Number Placeholder 1">
            <a:extLst>
              <a:ext uri="{FF2B5EF4-FFF2-40B4-BE49-F238E27FC236}">
                <a16:creationId xmlns:a16="http://schemas.microsoft.com/office/drawing/2014/main" id="{AA6EEA4C-7E34-4BEB-832F-53BCEBC18092}"/>
              </a:ext>
            </a:extLst>
          </p:cNvPr>
          <p:cNvSpPr>
            <a:spLocks noGrp="1"/>
          </p:cNvSpPr>
          <p:nvPr>
            <p:ph type="sldNum" sz="quarter" idx="10"/>
          </p:nvPr>
        </p:nvSpPr>
        <p:spPr/>
        <p:txBody>
          <a:bodyPr/>
          <a:lstStyle/>
          <a:p>
            <a:pPr>
              <a:defRPr/>
            </a:pPr>
            <a:fld id="{84AEDDD6-2727-439E-A96F-E9FD4CA77376}" type="slidenum">
              <a:rPr lang="en-GB" smtClean="0"/>
              <a:pPr>
                <a:defRPr/>
              </a:pPr>
              <a:t>71</a:t>
            </a:fld>
            <a:endParaRPr lang="en-GB" dirty="0"/>
          </a:p>
        </p:txBody>
      </p:sp>
      <p:pic>
        <p:nvPicPr>
          <p:cNvPr id="4" name="Picture 3">
            <a:extLst>
              <a:ext uri="{FF2B5EF4-FFF2-40B4-BE49-F238E27FC236}">
                <a16:creationId xmlns:a16="http://schemas.microsoft.com/office/drawing/2014/main" id="{1BA56E70-B23B-C1F4-7730-E4905C1B3AC2}"/>
              </a:ext>
            </a:extLst>
          </p:cNvPr>
          <p:cNvPicPr>
            <a:picLocks noChangeAspect="1"/>
          </p:cNvPicPr>
          <p:nvPr/>
        </p:nvPicPr>
        <p:blipFill>
          <a:blip r:embed="rId5"/>
          <a:stretch>
            <a:fillRect/>
          </a:stretch>
        </p:blipFill>
        <p:spPr>
          <a:xfrm>
            <a:off x="4727848" y="1135545"/>
            <a:ext cx="6397352" cy="5233095"/>
          </a:xfrm>
          <a:prstGeom prst="rect">
            <a:avLst/>
          </a:prstGeom>
        </p:spPr>
      </p:pic>
    </p:spTree>
    <p:extLst>
      <p:ext uri="{BB962C8B-B14F-4D97-AF65-F5344CB8AC3E}">
        <p14:creationId xmlns:p14="http://schemas.microsoft.com/office/powerpoint/2010/main" val="2990980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85CB5-C993-4435-A17A-DC0C30B56425}"/>
              </a:ext>
            </a:extLst>
          </p:cNvPr>
          <p:cNvSpPr>
            <a:spLocks noGrp="1"/>
          </p:cNvSpPr>
          <p:nvPr>
            <p:ph type="title"/>
          </p:nvPr>
        </p:nvSpPr>
        <p:spPr/>
        <p:txBody>
          <a:bodyPr/>
          <a:lstStyle/>
          <a:p>
            <a:r>
              <a:rPr lang="en-GB"/>
              <a:t>Business Continuity Procedures</a:t>
            </a:r>
          </a:p>
        </p:txBody>
      </p:sp>
      <p:sp>
        <p:nvSpPr>
          <p:cNvPr id="3" name="Content Placeholder 2">
            <a:extLst>
              <a:ext uri="{FF2B5EF4-FFF2-40B4-BE49-F238E27FC236}">
                <a16:creationId xmlns:a16="http://schemas.microsoft.com/office/drawing/2014/main" id="{4B64AE23-AA50-4875-84EC-C3EC3384C704}"/>
              </a:ext>
            </a:extLst>
          </p:cNvPr>
          <p:cNvSpPr>
            <a:spLocks noGrp="1"/>
          </p:cNvSpPr>
          <p:nvPr>
            <p:ph idx="1"/>
          </p:nvPr>
        </p:nvSpPr>
        <p:spPr/>
        <p:txBody>
          <a:bodyPr/>
          <a:lstStyle/>
          <a:p>
            <a:r>
              <a:rPr lang="en-GB"/>
              <a:t>Method</a:t>
            </a:r>
          </a:p>
          <a:p>
            <a:pPr lvl="1"/>
            <a:r>
              <a:rPr lang="en-GB"/>
              <a:t>functional requirements that must always be met are defined in consultation with end-user representatives</a:t>
            </a:r>
          </a:p>
          <a:p>
            <a:pPr lvl="1"/>
            <a:r>
              <a:rPr lang="en-GB"/>
              <a:t>elimination of all single points of failure (SPOF) across environments (for every critical component there is an alternative in another environment)</a:t>
            </a:r>
          </a:p>
          <a:p>
            <a:pPr lvl="1"/>
            <a:r>
              <a:rPr lang="en-GB"/>
              <a:t>implementation plan with iterations</a:t>
            </a:r>
          </a:p>
          <a:p>
            <a:pPr lvl="1"/>
            <a:r>
              <a:rPr lang="en-GB"/>
              <a:t>communication through website </a:t>
            </a:r>
            <a:r>
              <a:rPr lang="en-GB">
                <a:hlinkClick r:id="rId2"/>
              </a:rPr>
              <a:t>https://www.status.ehealth.fgov.be/</a:t>
            </a:r>
          </a:p>
          <a:p>
            <a:pPr lvl="1"/>
            <a:r>
              <a:rPr lang="en-GB"/>
              <a:t>training via éénlijn, e-Santé Wallonie, eHealth Academy </a:t>
            </a:r>
          </a:p>
          <a:p>
            <a:pPr lvl="1"/>
            <a:r>
              <a:rPr lang="en-GB"/>
              <a:t>integrated dashboard on service status (availability, performance)</a:t>
            </a:r>
          </a:p>
          <a:p>
            <a:pPr lvl="1"/>
            <a:r>
              <a:rPr lang="en-GB"/>
              <a:t>feedback mechanisms on effective use of BCP</a:t>
            </a:r>
          </a:p>
          <a:p>
            <a:endParaRPr lang="nl-BE" dirty="0"/>
          </a:p>
        </p:txBody>
      </p:sp>
      <p:pic>
        <p:nvPicPr>
          <p:cNvPr id="7" name="Picture 6">
            <a:extLst>
              <a:ext uri="{FF2B5EF4-FFF2-40B4-BE49-F238E27FC236}">
                <a16:creationId xmlns:a16="http://schemas.microsoft.com/office/drawing/2014/main" id="{9A4F5945-7F4C-4DB9-BBB8-513846EEFCAD}"/>
              </a:ext>
            </a:extLst>
          </p:cNvPr>
          <p:cNvPicPr>
            <a:picLocks noChangeAspect="1"/>
          </p:cNvPicPr>
          <p:nvPr/>
        </p:nvPicPr>
        <p:blipFill>
          <a:blip r:embed="rId3"/>
          <a:stretch>
            <a:fillRect/>
          </a:stretch>
        </p:blipFill>
        <p:spPr>
          <a:xfrm>
            <a:off x="609600" y="163848"/>
            <a:ext cx="581025" cy="581025"/>
          </a:xfrm>
          <a:prstGeom prst="rect">
            <a:avLst/>
          </a:prstGeom>
        </p:spPr>
      </p:pic>
      <p:sp>
        <p:nvSpPr>
          <p:cNvPr id="5" name="Slide Number Placeholder 4">
            <a:extLst>
              <a:ext uri="{FF2B5EF4-FFF2-40B4-BE49-F238E27FC236}">
                <a16:creationId xmlns:a16="http://schemas.microsoft.com/office/drawing/2014/main" id="{3965032F-7669-46EF-9184-8CAC4402E376}"/>
              </a:ext>
            </a:extLst>
          </p:cNvPr>
          <p:cNvSpPr>
            <a:spLocks noGrp="1"/>
          </p:cNvSpPr>
          <p:nvPr>
            <p:ph type="sldNum" sz="quarter" idx="10"/>
          </p:nvPr>
        </p:nvSpPr>
        <p:spPr/>
        <p:txBody>
          <a:bodyPr/>
          <a:lstStyle/>
          <a:p>
            <a:pPr>
              <a:defRPr/>
            </a:pPr>
            <a:fld id="{84AEDDD6-2727-439E-A96F-E9FD4CA77376}" type="slidenum">
              <a:rPr lang="en-GB" smtClean="0"/>
              <a:pPr>
                <a:defRPr/>
              </a:pPr>
              <a:t>72</a:t>
            </a:fld>
            <a:endParaRPr lang="en-GB" dirty="0"/>
          </a:p>
        </p:txBody>
      </p:sp>
    </p:spTree>
    <p:extLst>
      <p:ext uri="{BB962C8B-B14F-4D97-AF65-F5344CB8AC3E}">
        <p14:creationId xmlns:p14="http://schemas.microsoft.com/office/powerpoint/2010/main" val="407005190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Business Continuity Procedures</a:t>
            </a:r>
          </a:p>
        </p:txBody>
      </p:sp>
      <p:sp>
        <p:nvSpPr>
          <p:cNvPr id="3" name="Content Placeholder 2"/>
          <p:cNvSpPr>
            <a:spLocks noGrp="1"/>
          </p:cNvSpPr>
          <p:nvPr>
            <p:ph idx="1"/>
          </p:nvPr>
        </p:nvSpPr>
        <p:spPr/>
        <p:txBody>
          <a:bodyPr>
            <a:normAutofit/>
          </a:bodyPr>
          <a:lstStyle/>
          <a:p>
            <a:r>
              <a:rPr lang="en-GB" dirty="0"/>
              <a:t>Objective: operational business continuity procedures (BCP) for each type of end user</a:t>
            </a:r>
          </a:p>
          <a:p>
            <a:pPr lvl="1"/>
            <a:r>
              <a:rPr lang="en-GB" dirty="0"/>
              <a:t>(GP) doctors</a:t>
            </a:r>
          </a:p>
          <a:p>
            <a:pPr lvl="1"/>
            <a:r>
              <a:rPr lang="en-GB" dirty="0"/>
              <a:t>pharmacists</a:t>
            </a:r>
          </a:p>
          <a:p>
            <a:pPr lvl="1"/>
            <a:r>
              <a:rPr lang="en-GB" dirty="0"/>
              <a:t>urgent care </a:t>
            </a:r>
            <a:r>
              <a:rPr lang="en-GB" dirty="0" err="1"/>
              <a:t>centers</a:t>
            </a:r>
            <a:endParaRPr lang="en-GB" dirty="0"/>
          </a:p>
          <a:p>
            <a:endParaRPr lang="nl-NL" dirty="0"/>
          </a:p>
          <a:p>
            <a:r>
              <a:rPr lang="en-GB" dirty="0"/>
              <a:t>The list of BCPs is currently under review with a view to expansion (physiotherapists, dentists, etc.)</a:t>
            </a:r>
          </a:p>
        </p:txBody>
      </p:sp>
      <p:pic>
        <p:nvPicPr>
          <p:cNvPr id="6" name="Picture 5"/>
          <p:cNvPicPr>
            <a:picLocks noChangeAspect="1"/>
          </p:cNvPicPr>
          <p:nvPr/>
        </p:nvPicPr>
        <p:blipFill>
          <a:blip r:embed="rId3"/>
          <a:stretch>
            <a:fillRect/>
          </a:stretch>
        </p:blipFill>
        <p:spPr>
          <a:xfrm>
            <a:off x="609600" y="163848"/>
            <a:ext cx="581025" cy="581025"/>
          </a:xfrm>
          <a:prstGeom prst="rect">
            <a:avLst/>
          </a:prstGeom>
        </p:spPr>
      </p:pic>
      <p:sp>
        <p:nvSpPr>
          <p:cNvPr id="4" name="Slide Number Placeholder 3">
            <a:extLst>
              <a:ext uri="{FF2B5EF4-FFF2-40B4-BE49-F238E27FC236}">
                <a16:creationId xmlns:a16="http://schemas.microsoft.com/office/drawing/2014/main" id="{A2A49938-7251-42D5-B55D-93430FA241B8}"/>
              </a:ext>
            </a:extLst>
          </p:cNvPr>
          <p:cNvSpPr>
            <a:spLocks noGrp="1"/>
          </p:cNvSpPr>
          <p:nvPr>
            <p:ph type="sldNum" sz="quarter" idx="10"/>
          </p:nvPr>
        </p:nvSpPr>
        <p:spPr/>
        <p:txBody>
          <a:bodyPr/>
          <a:lstStyle/>
          <a:p>
            <a:pPr>
              <a:defRPr/>
            </a:pPr>
            <a:fld id="{84AEDDD6-2727-439E-A96F-E9FD4CA77376}" type="slidenum">
              <a:rPr lang="en-GB" smtClean="0"/>
              <a:pPr>
                <a:defRPr/>
              </a:pPr>
              <a:t>73</a:t>
            </a:fld>
            <a:endParaRPr lang="en-GB" dirty="0"/>
          </a:p>
        </p:txBody>
      </p:sp>
    </p:spTree>
    <p:extLst>
      <p:ext uri="{BB962C8B-B14F-4D97-AF65-F5344CB8AC3E}">
        <p14:creationId xmlns:p14="http://schemas.microsoft.com/office/powerpoint/2010/main" val="391080325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How does this all fit together?</a:t>
            </a:r>
          </a:p>
        </p:txBody>
      </p:sp>
      <p:sp>
        <p:nvSpPr>
          <p:cNvPr id="6" name="Content Placeholder 5"/>
          <p:cNvSpPr>
            <a:spLocks noGrp="1"/>
          </p:cNvSpPr>
          <p:nvPr>
            <p:ph idx="1"/>
          </p:nvPr>
        </p:nvSpPr>
        <p:spPr/>
        <p:txBody>
          <a:bodyPr>
            <a:normAutofit fontScale="85000" lnSpcReduction="20000"/>
          </a:bodyPr>
          <a:lstStyle/>
          <a:p>
            <a:r>
              <a:rPr lang="en-GB"/>
              <a:t>Plan</a:t>
            </a:r>
          </a:p>
          <a:p>
            <a:pPr lvl="1"/>
            <a:r>
              <a:rPr lang="en-GB"/>
              <a:t>delivering deliberations by the Information Security Committee</a:t>
            </a:r>
          </a:p>
          <a:p>
            <a:pPr lvl="1"/>
            <a:r>
              <a:rPr lang="en-GB"/>
              <a:t>setting up information security departments</a:t>
            </a:r>
          </a:p>
          <a:p>
            <a:pPr lvl="1"/>
            <a:r>
              <a:rPr lang="en-GB"/>
              <a:t>elaborating minimal information security standards</a:t>
            </a:r>
          </a:p>
          <a:p>
            <a:pPr lvl="1"/>
            <a:r>
              <a:rPr lang="en-GB"/>
              <a:t>performing Data Protection Impact Assessments (DPIA)</a:t>
            </a:r>
          </a:p>
          <a:p>
            <a:pPr lvl="1"/>
            <a:r>
              <a:rPr lang="en-GB"/>
              <a:t>composing ‘unique files’</a:t>
            </a:r>
          </a:p>
          <a:p>
            <a:r>
              <a:rPr lang="en-GB"/>
              <a:t>Do</a:t>
            </a:r>
          </a:p>
          <a:p>
            <a:pPr lvl="1"/>
            <a:r>
              <a:rPr lang="en-GB"/>
              <a:t>implementing information security measures according to minimal information security standards, DPIA, unique file and deliberations of the Information Security Committee</a:t>
            </a:r>
          </a:p>
          <a:p>
            <a:pPr lvl="1"/>
            <a:r>
              <a:rPr lang="en-GB"/>
              <a:t>using user &amp; access management system</a:t>
            </a:r>
          </a:p>
          <a:p>
            <a:pPr lvl="1"/>
            <a:r>
              <a:rPr lang="en-GB"/>
              <a:t>logging access to services and applications</a:t>
            </a:r>
          </a:p>
          <a:p>
            <a:r>
              <a:rPr lang="en-GB"/>
              <a:t>Check</a:t>
            </a:r>
          </a:p>
          <a:p>
            <a:pPr lvl="1"/>
            <a:r>
              <a:rPr lang="en-GB"/>
              <a:t>reactualizing DPIA regularly</a:t>
            </a:r>
          </a:p>
          <a:p>
            <a:pPr lvl="1"/>
            <a:r>
              <a:rPr lang="en-GB"/>
              <a:t>checking on compliance with minimal information security standards</a:t>
            </a:r>
          </a:p>
          <a:p>
            <a:pPr lvl="1"/>
            <a:r>
              <a:rPr lang="en-GB"/>
              <a:t>checking correct implementation of information security measures</a:t>
            </a:r>
          </a:p>
          <a:p>
            <a:pPr lvl="1"/>
            <a:r>
              <a:rPr lang="en-GB"/>
              <a:t>analyzing loggings</a:t>
            </a:r>
          </a:p>
          <a:p>
            <a:r>
              <a:rPr lang="en-GB"/>
              <a:t>Act</a:t>
            </a:r>
          </a:p>
          <a:p>
            <a:pPr lvl="1"/>
            <a:r>
              <a:rPr lang="en-GB"/>
              <a:t>implementing additional measures where compliance level is not reached or where risks are not acceptable</a:t>
            </a:r>
          </a:p>
        </p:txBody>
      </p:sp>
      <p:sp>
        <p:nvSpPr>
          <p:cNvPr id="4" name="Slide Number Placeholder 3">
            <a:extLst>
              <a:ext uri="{FF2B5EF4-FFF2-40B4-BE49-F238E27FC236}">
                <a16:creationId xmlns:a16="http://schemas.microsoft.com/office/drawing/2014/main" id="{39BD09F9-520A-4ECB-8EC3-6AE2C24CB4FA}"/>
              </a:ext>
            </a:extLst>
          </p:cNvPr>
          <p:cNvSpPr>
            <a:spLocks noGrp="1"/>
          </p:cNvSpPr>
          <p:nvPr>
            <p:ph type="sldNum" sz="quarter" idx="10"/>
          </p:nvPr>
        </p:nvSpPr>
        <p:spPr/>
        <p:txBody>
          <a:bodyPr/>
          <a:lstStyle/>
          <a:p>
            <a:pPr>
              <a:defRPr/>
            </a:pPr>
            <a:fld id="{84AEDDD6-2727-439E-A96F-E9FD4CA77376}" type="slidenum">
              <a:rPr lang="en-GB" smtClean="0"/>
              <a:pPr>
                <a:defRPr/>
              </a:pPr>
              <a:t>74</a:t>
            </a:fld>
            <a:endParaRPr lang="en-GB" dirty="0"/>
          </a:p>
        </p:txBody>
      </p:sp>
    </p:spTree>
    <p:extLst>
      <p:ext uri="{BB962C8B-B14F-4D97-AF65-F5344CB8AC3E}">
        <p14:creationId xmlns:p14="http://schemas.microsoft.com/office/powerpoint/2010/main" val="409199154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Conclusion</a:t>
            </a:r>
          </a:p>
        </p:txBody>
      </p:sp>
      <p:sp>
        <p:nvSpPr>
          <p:cNvPr id="3" name="Content Placeholder 2"/>
          <p:cNvSpPr>
            <a:spLocks noGrp="1"/>
          </p:cNvSpPr>
          <p:nvPr>
            <p:ph idx="1"/>
          </p:nvPr>
        </p:nvSpPr>
        <p:spPr/>
        <p:txBody>
          <a:bodyPr>
            <a:normAutofit/>
          </a:bodyPr>
          <a:lstStyle/>
          <a:p>
            <a:r>
              <a:rPr lang="en-GB"/>
              <a:t>Focus has to be put on a good balance between</a:t>
            </a:r>
          </a:p>
          <a:p>
            <a:pPr lvl="1"/>
            <a:r>
              <a:rPr lang="en-GB"/>
              <a:t>effectiveness and efficiency of information systems</a:t>
            </a:r>
          </a:p>
          <a:p>
            <a:pPr lvl="1"/>
            <a:r>
              <a:rPr lang="en-GB"/>
              <a:t>information security and data protection</a:t>
            </a:r>
          </a:p>
          <a:p>
            <a:pPr marL="457200" lvl="1" indent="0">
              <a:buNone/>
            </a:pPr>
            <a:r>
              <a:rPr lang="en-GB"/>
              <a:t>=&gt; based on risk analysis</a:t>
            </a:r>
          </a:p>
          <a:p>
            <a:endParaRPr lang="en-US" dirty="0"/>
          </a:p>
          <a:p>
            <a:r>
              <a:rPr lang="en-GB"/>
              <a:t>Information security and data protection need a holistic approach and are translated into a number of measures</a:t>
            </a:r>
          </a:p>
          <a:p>
            <a:pPr lvl="1"/>
            <a:r>
              <a:rPr lang="en-GB"/>
              <a:t>structural measures</a:t>
            </a:r>
          </a:p>
          <a:p>
            <a:pPr lvl="1"/>
            <a:r>
              <a:rPr lang="en-GB"/>
              <a:t>organizational measures</a:t>
            </a:r>
          </a:p>
          <a:p>
            <a:pPr lvl="1"/>
            <a:r>
              <a:rPr lang="en-GB"/>
              <a:t>technical measures</a:t>
            </a:r>
          </a:p>
          <a:p>
            <a:pPr lvl="1"/>
            <a:r>
              <a:rPr lang="en-GB"/>
              <a:t>legal measures</a:t>
            </a:r>
          </a:p>
          <a:p>
            <a:pPr lvl="1"/>
            <a:endParaRPr lang="en-US" dirty="0"/>
          </a:p>
          <a:p>
            <a:r>
              <a:rPr lang="en-GB"/>
              <a:t>Promoting information security and data protection by design</a:t>
            </a:r>
          </a:p>
        </p:txBody>
      </p:sp>
      <p:sp>
        <p:nvSpPr>
          <p:cNvPr id="4" name="Slide Number Placeholder 3">
            <a:extLst>
              <a:ext uri="{FF2B5EF4-FFF2-40B4-BE49-F238E27FC236}">
                <a16:creationId xmlns:a16="http://schemas.microsoft.com/office/drawing/2014/main" id="{3701E289-F0E6-4AF3-BFA1-49DC542C9D53}"/>
              </a:ext>
            </a:extLst>
          </p:cNvPr>
          <p:cNvSpPr>
            <a:spLocks noGrp="1"/>
          </p:cNvSpPr>
          <p:nvPr>
            <p:ph type="sldNum" sz="quarter" idx="10"/>
          </p:nvPr>
        </p:nvSpPr>
        <p:spPr/>
        <p:txBody>
          <a:bodyPr/>
          <a:lstStyle/>
          <a:p>
            <a:pPr>
              <a:defRPr/>
            </a:pPr>
            <a:fld id="{84AEDDD6-2727-439E-A96F-E9FD4CA77376}" type="slidenum">
              <a:rPr lang="en-GB" smtClean="0"/>
              <a:pPr>
                <a:defRPr/>
              </a:pPr>
              <a:t>75</a:t>
            </a:fld>
            <a:endParaRPr lang="en-GB" dirty="0"/>
          </a:p>
        </p:txBody>
      </p:sp>
    </p:spTree>
    <p:extLst>
      <p:ext uri="{BB962C8B-B14F-4D97-AF65-F5344CB8AC3E}">
        <p14:creationId xmlns:p14="http://schemas.microsoft.com/office/powerpoint/2010/main" val="411838901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6744072" y="1340768"/>
            <a:ext cx="4268788" cy="2800350"/>
            <a:chOff x="5803900" y="3619500"/>
            <a:chExt cx="4268788" cy="2800350"/>
          </a:xfrm>
        </p:grpSpPr>
        <p:grpSp>
          <p:nvGrpSpPr>
            <p:cNvPr id="7" name="Group 11"/>
            <p:cNvGrpSpPr>
              <a:grpSpLocks/>
            </p:cNvGrpSpPr>
            <p:nvPr/>
          </p:nvGrpSpPr>
          <p:grpSpPr bwMode="auto">
            <a:xfrm>
              <a:off x="5803900" y="3619500"/>
              <a:ext cx="4268788" cy="2800350"/>
              <a:chOff x="4406900" y="2676525"/>
              <a:chExt cx="4268788" cy="2801603"/>
            </a:xfrm>
          </p:grpSpPr>
          <p:pic>
            <p:nvPicPr>
              <p:cNvPr id="8"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06900" y="3629091"/>
                <a:ext cx="380943" cy="390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2"/>
              <p:cNvSpPr txBox="1">
                <a:spLocks noChangeArrowheads="1"/>
              </p:cNvSpPr>
              <p:nvPr userDrawn="1"/>
            </p:nvSpPr>
            <p:spPr bwMode="auto">
              <a:xfrm>
                <a:off x="4787900" y="2676525"/>
                <a:ext cx="3887788" cy="2801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defRPr/>
                </a:pPr>
                <a:endParaRPr lang="fr-BE" altLang="en-US" sz="1600" dirty="0">
                  <a:solidFill>
                    <a:srgbClr val="0D0D0D"/>
                  </a:solidFill>
                  <a:cs typeface="Arial" pitchFamily="34" charset="0"/>
                </a:endParaRPr>
              </a:p>
              <a:p>
                <a:pPr>
                  <a:defRPr/>
                </a:pPr>
                <a:endParaRPr lang="fr-BE" altLang="en-US" sz="1600" dirty="0">
                  <a:solidFill>
                    <a:srgbClr val="0D0D0D"/>
                  </a:solidFill>
                  <a:cs typeface="Arial" pitchFamily="34" charset="0"/>
                </a:endParaRPr>
              </a:p>
              <a:p>
                <a:pPr>
                  <a:defRPr/>
                </a:pPr>
                <a:endParaRPr lang="fr-BE" altLang="en-US" sz="1600" dirty="0">
                  <a:solidFill>
                    <a:srgbClr val="0D0D0D"/>
                  </a:solidFill>
                  <a:cs typeface="Arial" pitchFamily="34" charset="0"/>
                </a:endParaRPr>
              </a:p>
              <a:p>
                <a:pPr>
                  <a:defRPr/>
                </a:pPr>
                <a:endParaRPr lang="fr-BE" altLang="en-US" sz="1600" dirty="0">
                  <a:solidFill>
                    <a:srgbClr val="0D0D0D"/>
                  </a:solidFill>
                  <a:cs typeface="Arial" pitchFamily="34" charset="0"/>
                </a:endParaRPr>
              </a:p>
              <a:p>
                <a:pPr>
                  <a:defRPr/>
                </a:pPr>
                <a:r>
                  <a:rPr lang="en-GB" sz="1600">
                    <a:cs typeface="Arial" pitchFamily="34" charset="0"/>
                  </a:rPr>
                  <a:t>frank.robben@ehealth.fgov.be </a:t>
                </a:r>
              </a:p>
              <a:p>
                <a:pPr>
                  <a:defRPr/>
                </a:pPr>
                <a:endParaRPr lang="fr-BE" altLang="en-US" sz="1600" dirty="0">
                  <a:cs typeface="Arial" pitchFamily="34" charset="0"/>
                  <a:sym typeface="Arial" pitchFamily="34" charset="0"/>
                </a:endParaRPr>
              </a:p>
              <a:p>
                <a:pPr>
                  <a:defRPr/>
                </a:pPr>
                <a:r>
                  <a:rPr lang="en-GB" sz="1600">
                    <a:cs typeface="Arial" pitchFamily="34" charset="0"/>
                    <a:sym typeface="Arial" pitchFamily="34" charset="0"/>
                  </a:rPr>
                  <a:t>@FrRobben</a:t>
                </a:r>
              </a:p>
              <a:p>
                <a:pPr>
                  <a:defRPr/>
                </a:pPr>
                <a:endParaRPr lang="fr-BE" altLang="en-US" sz="1600" dirty="0">
                  <a:cs typeface="Arial" pitchFamily="34" charset="0"/>
                  <a:sym typeface="Arial" pitchFamily="34" charset="0"/>
                </a:endParaRPr>
              </a:p>
              <a:p>
                <a:pPr>
                  <a:defRPr/>
                </a:pPr>
                <a:r>
                  <a:rPr lang="en-GB" sz="1600">
                    <a:cs typeface="Arial" pitchFamily="34" charset="0"/>
                    <a:sym typeface="Arial" pitchFamily="34" charset="0"/>
                  </a:rPr>
                  <a:t>https://www.ehealth.fgov.be</a:t>
                </a:r>
              </a:p>
              <a:p>
                <a:pPr>
                  <a:defRPr/>
                </a:pPr>
                <a:r>
                  <a:rPr lang="en-GB" sz="1600">
                    <a:cs typeface="Arial" pitchFamily="34" charset="0"/>
                    <a:sym typeface="Arial" pitchFamily="34" charset="0"/>
                  </a:rPr>
                  <a:t>https://www.ksz.fgov.be</a:t>
                </a:r>
              </a:p>
              <a:p>
                <a:pPr>
                  <a:defRPr/>
                </a:pPr>
                <a:r>
                  <a:rPr lang="en-GB" sz="1600">
                    <a:cs typeface="Arial" pitchFamily="34" charset="0"/>
                    <a:sym typeface="Arial" pitchFamily="34" charset="0"/>
                  </a:rPr>
                  <a:t>https://www.frankrobben.be</a:t>
                </a:r>
              </a:p>
            </p:txBody>
          </p:sp>
        </p:grpSp>
        <p:pic>
          <p:nvPicPr>
            <p:cNvPr id="10" name="Picture 9"/>
            <p:cNvPicPr>
              <a:picLocks noChangeAspect="1"/>
            </p:cNvPicPr>
            <p:nvPr/>
          </p:nvPicPr>
          <p:blipFill>
            <a:blip r:embed="rId3"/>
            <a:stretch>
              <a:fillRect/>
            </a:stretch>
          </p:blipFill>
          <p:spPr>
            <a:xfrm>
              <a:off x="5879268" y="5098218"/>
              <a:ext cx="256082" cy="256082"/>
            </a:xfrm>
            <a:prstGeom prst="rect">
              <a:avLst/>
            </a:prstGeom>
          </p:spPr>
        </p:pic>
      </p:grpSp>
      <p:pic>
        <p:nvPicPr>
          <p:cNvPr id="12" name="Picture 2" descr="http://fr.hdyo.org/assets/ask-question-2-ce96e3e01c85a38a0d39c61cfae6d42c.jpg"/>
          <p:cNvPicPr>
            <a:picLocks noChangeAspect="1" noChangeArrowheads="1"/>
          </p:cNvPicPr>
          <p:nvPr/>
        </p:nvPicPr>
        <p:blipFill>
          <a:blip r:embed="rId4">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87488" y="1196752"/>
            <a:ext cx="4920547" cy="4176464"/>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93BECC16-E46A-446A-AB16-2E6897BDBD38}"/>
              </a:ext>
            </a:extLst>
          </p:cNvPr>
          <p:cNvSpPr>
            <a:spLocks noGrp="1"/>
          </p:cNvSpPr>
          <p:nvPr>
            <p:ph type="sldNum" sz="quarter" idx="10"/>
          </p:nvPr>
        </p:nvSpPr>
        <p:spPr/>
        <p:txBody>
          <a:bodyPr/>
          <a:lstStyle/>
          <a:p>
            <a:pPr>
              <a:defRPr/>
            </a:pPr>
            <a:fld id="{84AEDDD6-2727-439E-A96F-E9FD4CA77376}" type="slidenum">
              <a:rPr lang="en-GB" smtClean="0"/>
              <a:pPr>
                <a:defRPr/>
              </a:pPr>
              <a:t>76</a:t>
            </a:fld>
            <a:endParaRPr lang="en-GB" dirty="0"/>
          </a:p>
        </p:txBody>
      </p:sp>
    </p:spTree>
    <p:extLst>
      <p:ext uri="{BB962C8B-B14F-4D97-AF65-F5344CB8AC3E}">
        <p14:creationId xmlns:p14="http://schemas.microsoft.com/office/powerpoint/2010/main" val="20997343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eHealth">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BSS-eHealth">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2950</TotalTime>
  <Words>4991</Words>
  <Application>Microsoft Office PowerPoint</Application>
  <PresentationFormat>Breedbeeld</PresentationFormat>
  <Paragraphs>1013</Paragraphs>
  <Slides>76</Slides>
  <Notes>25</Notes>
  <HiddenSlides>0</HiddenSlides>
  <MMClips>0</MMClips>
  <ScaleCrop>false</ScaleCrop>
  <HeadingPairs>
    <vt:vector size="6" baseType="variant">
      <vt:variant>
        <vt:lpstr>Gebruikte lettertypen</vt:lpstr>
      </vt:variant>
      <vt:variant>
        <vt:i4>3</vt:i4>
      </vt:variant>
      <vt:variant>
        <vt:lpstr>Thema</vt:lpstr>
      </vt:variant>
      <vt:variant>
        <vt:i4>3</vt:i4>
      </vt:variant>
      <vt:variant>
        <vt:lpstr>Diatitels</vt:lpstr>
      </vt:variant>
      <vt:variant>
        <vt:i4>76</vt:i4>
      </vt:variant>
    </vt:vector>
  </HeadingPairs>
  <TitlesOfParts>
    <vt:vector size="82" baseType="lpstr">
      <vt:lpstr>Arial</vt:lpstr>
      <vt:lpstr>Calibri</vt:lpstr>
      <vt:lpstr>Consolas</vt:lpstr>
      <vt:lpstr>Office Theme</vt:lpstr>
      <vt:lpstr>eHealth</vt:lpstr>
      <vt:lpstr>CBSS-eHealth</vt:lpstr>
      <vt:lpstr>A testimony on the implementation of information security and data protection in data exchange in the Belgian health sector </vt:lpstr>
      <vt:lpstr>Outline</vt:lpstr>
      <vt:lpstr>Context</vt:lpstr>
      <vt:lpstr>Context – eHealth platform</vt:lpstr>
      <vt:lpstr>Context – eHealth platform: 10 tasks</vt:lpstr>
      <vt:lpstr>Context – eHealth platform: 10 tasks</vt:lpstr>
      <vt:lpstr>Context – eHealth platform: architecture</vt:lpstr>
      <vt:lpstr>Context – eHealth platform: basic services</vt:lpstr>
      <vt:lpstr>Context – eHealth platform</vt:lpstr>
      <vt:lpstr>Global vision</vt:lpstr>
      <vt:lpstr>Vision on information security</vt:lpstr>
      <vt:lpstr>Vision on information security</vt:lpstr>
      <vt:lpstr>Structural and institutional measures</vt:lpstr>
      <vt:lpstr>Information Security Committee (ISC)</vt:lpstr>
      <vt:lpstr>Considerations in the deliberations</vt:lpstr>
      <vt:lpstr>Lawfulness principle</vt:lpstr>
      <vt:lpstr>Organizational measures</vt:lpstr>
      <vt:lpstr>Information Security Department </vt:lpstr>
      <vt:lpstr>Cyberfundamentals</vt:lpstr>
      <vt:lpstr>Role of the DPO eHealth platform </vt:lpstr>
      <vt:lpstr>Role of the DPO</vt:lpstr>
      <vt:lpstr>Data Protection Impact Assessment (DPIA)</vt:lpstr>
      <vt:lpstr>Data Protection Impact Assessment (DPIA)</vt:lpstr>
      <vt:lpstr>Executing the DPIA</vt:lpstr>
      <vt:lpstr>First sheet: basic screening</vt:lpstr>
      <vt:lpstr>Second sheet: risk assessment &amp; management</vt:lpstr>
      <vt:lpstr>Template: list of risks based on GDPR</vt:lpstr>
      <vt:lpstr>Template: risk evaluation</vt:lpstr>
      <vt:lpstr>Template: heat maps initial risk</vt:lpstr>
      <vt:lpstr>Template: intermediate result</vt:lpstr>
      <vt:lpstr>Template: end result</vt:lpstr>
      <vt:lpstr>DPIA: as from start up of project to delivery</vt:lpstr>
      <vt:lpstr>DPIA and production services</vt:lpstr>
      <vt:lpstr>Unique file</vt:lpstr>
      <vt:lpstr>Technical measures: eHealth platform basic services </vt:lpstr>
      <vt:lpstr>eHealth certificates</vt:lpstr>
      <vt:lpstr>eHealth certificates</vt:lpstr>
      <vt:lpstr>Integrated user and access management</vt:lpstr>
      <vt:lpstr>UAM: user expectations</vt:lpstr>
      <vt:lpstr>Division of tasks</vt:lpstr>
      <vt:lpstr>Division of tasks</vt:lpstr>
      <vt:lpstr>Integrated user and access management (XACML)</vt:lpstr>
      <vt:lpstr>Policy Administration Point (PAP)</vt:lpstr>
      <vt:lpstr>Policy Enforcement Point (PEP)</vt:lpstr>
      <vt:lpstr>Policy Decision Point (PDP)</vt:lpstr>
      <vt:lpstr>Policy Information Point (PIP)</vt:lpstr>
      <vt:lpstr>Federated architecture</vt:lpstr>
      <vt:lpstr>Authentication of identity: different levels</vt:lpstr>
      <vt:lpstr>Informed consent to data sharing, (health)care relationship and access matrix</vt:lpstr>
      <vt:lpstr>Access to health data through the  eHealth platform for healthcare delivery</vt:lpstr>
      <vt:lpstr>Current access matrix</vt:lpstr>
      <vt:lpstr>New access matrix (not yet implemented)</vt:lpstr>
      <vt:lpstr>Circles of trust</vt:lpstr>
      <vt:lpstr>Circles of trust</vt:lpstr>
      <vt:lpstr>Criteria circles of trust</vt:lpstr>
      <vt:lpstr>Criteria circles of trust</vt:lpstr>
      <vt:lpstr>End-to-end encryption</vt:lpstr>
      <vt:lpstr>Encryption known recipient</vt:lpstr>
      <vt:lpstr>Encryption known recipient</vt:lpstr>
      <vt:lpstr>Encryption unknown recipient</vt:lpstr>
      <vt:lpstr>Timestamping</vt:lpstr>
      <vt:lpstr>Timestamping: example</vt:lpstr>
      <vt:lpstr>Trusted third party</vt:lpstr>
      <vt:lpstr>Pseudonymisation</vt:lpstr>
      <vt:lpstr>Reference directory (hub-metahub)</vt:lpstr>
      <vt:lpstr>Reference directory (hub-metahub)</vt:lpstr>
      <vt:lpstr>Reference directory (hub-metahub)</vt:lpstr>
      <vt:lpstr>Extramural data: vaults</vt:lpstr>
      <vt:lpstr>Integration of references  in reference directory</vt:lpstr>
      <vt:lpstr>eHealthBox</vt:lpstr>
      <vt:lpstr>Status website</vt:lpstr>
      <vt:lpstr>Business Continuity Procedures</vt:lpstr>
      <vt:lpstr>Business Continuity Procedures</vt:lpstr>
      <vt:lpstr>How does this all fit together?</vt:lpstr>
      <vt:lpstr>Conclusion</vt:lpstr>
      <vt:lpstr>PowerPoint-presentatie</vt:lpstr>
    </vt:vector>
  </TitlesOfParts>
  <Company>SmalS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Quentin Delsaut</dc:creator>
  <cp:lastModifiedBy>Auteur</cp:lastModifiedBy>
  <cp:revision>281</cp:revision>
  <cp:lastPrinted>2026-06-01T09:00:05Z</cp:lastPrinted>
  <dcterms:created xsi:type="dcterms:W3CDTF">2013-03-05T07:37:33Z</dcterms:created>
  <dcterms:modified xsi:type="dcterms:W3CDTF">2026-06-23T03:56:22Z</dcterms:modified>
</cp:coreProperties>
</file>