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 id="2147483920" r:id="rId2"/>
  </p:sldMasterIdLst>
  <p:notesMasterIdLst>
    <p:notesMasterId r:id="rId131"/>
  </p:notesMasterIdLst>
  <p:handoutMasterIdLst>
    <p:handoutMasterId r:id="rId132"/>
  </p:handoutMasterIdLst>
  <p:sldIdLst>
    <p:sldId id="1414" r:id="rId3"/>
    <p:sldId id="1401" r:id="rId4"/>
    <p:sldId id="2147482513" r:id="rId5"/>
    <p:sldId id="2147482514" r:id="rId6"/>
    <p:sldId id="1415" r:id="rId7"/>
    <p:sldId id="2147482515" r:id="rId8"/>
    <p:sldId id="2147482516" r:id="rId9"/>
    <p:sldId id="1418" r:id="rId10"/>
    <p:sldId id="2147482517" r:id="rId11"/>
    <p:sldId id="2147482518" r:id="rId12"/>
    <p:sldId id="2147482519" r:id="rId13"/>
    <p:sldId id="2147482520" r:id="rId14"/>
    <p:sldId id="2147482521" r:id="rId15"/>
    <p:sldId id="2147482522" r:id="rId16"/>
    <p:sldId id="2147482523" r:id="rId17"/>
    <p:sldId id="2147482524" r:id="rId18"/>
    <p:sldId id="2147482525" r:id="rId19"/>
    <p:sldId id="2147482526" r:id="rId20"/>
    <p:sldId id="2147482527" r:id="rId21"/>
    <p:sldId id="2147482528" r:id="rId22"/>
    <p:sldId id="2147482529" r:id="rId23"/>
    <p:sldId id="2147482530" r:id="rId24"/>
    <p:sldId id="2147482531" r:id="rId25"/>
    <p:sldId id="1434" r:id="rId26"/>
    <p:sldId id="1435" r:id="rId27"/>
    <p:sldId id="1436" r:id="rId28"/>
    <p:sldId id="2147482532" r:id="rId29"/>
    <p:sldId id="1438" r:id="rId30"/>
    <p:sldId id="1439" r:id="rId31"/>
    <p:sldId id="1440" r:id="rId32"/>
    <p:sldId id="1441" r:id="rId33"/>
    <p:sldId id="1442" r:id="rId34"/>
    <p:sldId id="1443" r:id="rId35"/>
    <p:sldId id="1444" r:id="rId36"/>
    <p:sldId id="1445" r:id="rId37"/>
    <p:sldId id="2147482533" r:id="rId38"/>
    <p:sldId id="1535" r:id="rId39"/>
    <p:sldId id="1536" r:id="rId40"/>
    <p:sldId id="1537" r:id="rId41"/>
    <p:sldId id="333" r:id="rId42"/>
    <p:sldId id="1538" r:id="rId43"/>
    <p:sldId id="945" r:id="rId44"/>
    <p:sldId id="2147482656" r:id="rId45"/>
    <p:sldId id="2147482657" r:id="rId46"/>
    <p:sldId id="1318" r:id="rId47"/>
    <p:sldId id="1568" r:id="rId48"/>
    <p:sldId id="1416" r:id="rId49"/>
    <p:sldId id="2147482534" r:id="rId50"/>
    <p:sldId id="1420" r:id="rId51"/>
    <p:sldId id="2147482540" r:id="rId52"/>
    <p:sldId id="2147482541" r:id="rId53"/>
    <p:sldId id="1314" r:id="rId54"/>
    <p:sldId id="1565" r:id="rId55"/>
    <p:sldId id="2147482561" r:id="rId56"/>
    <p:sldId id="2147482562" r:id="rId57"/>
    <p:sldId id="2147482563" r:id="rId58"/>
    <p:sldId id="2147482564" r:id="rId59"/>
    <p:sldId id="1479" r:id="rId60"/>
    <p:sldId id="1481" r:id="rId61"/>
    <p:sldId id="1485" r:id="rId62"/>
    <p:sldId id="1486" r:id="rId63"/>
    <p:sldId id="1487" r:id="rId64"/>
    <p:sldId id="1478" r:id="rId65"/>
    <p:sldId id="1316" r:id="rId66"/>
    <p:sldId id="1321" r:id="rId67"/>
    <p:sldId id="1322" r:id="rId68"/>
    <p:sldId id="1317" r:id="rId69"/>
    <p:sldId id="1319" r:id="rId70"/>
    <p:sldId id="1320" r:id="rId71"/>
    <p:sldId id="1323" r:id="rId72"/>
    <p:sldId id="2147482655" r:id="rId73"/>
    <p:sldId id="616" r:id="rId74"/>
    <p:sldId id="617" r:id="rId75"/>
    <p:sldId id="1324" r:id="rId76"/>
    <p:sldId id="1325" r:id="rId77"/>
    <p:sldId id="1326" r:id="rId78"/>
    <p:sldId id="2147482542" r:id="rId79"/>
    <p:sldId id="1426" r:id="rId80"/>
    <p:sldId id="458" r:id="rId81"/>
    <p:sldId id="2147482543" r:id="rId82"/>
    <p:sldId id="1428" r:id="rId83"/>
    <p:sldId id="2147482544" r:id="rId84"/>
    <p:sldId id="400" r:id="rId85"/>
    <p:sldId id="1437" r:id="rId86"/>
    <p:sldId id="881" r:id="rId87"/>
    <p:sldId id="882" r:id="rId88"/>
    <p:sldId id="2147482652" r:id="rId89"/>
    <p:sldId id="2147482545" r:id="rId90"/>
    <p:sldId id="2147482546" r:id="rId91"/>
    <p:sldId id="2147482547" r:id="rId92"/>
    <p:sldId id="2147482651" r:id="rId93"/>
    <p:sldId id="2145709702" r:id="rId94"/>
    <p:sldId id="1315" r:id="rId95"/>
    <p:sldId id="2145709686" r:id="rId96"/>
    <p:sldId id="2147482565" r:id="rId97"/>
    <p:sldId id="2147482550" r:id="rId98"/>
    <p:sldId id="2147482551" r:id="rId99"/>
    <p:sldId id="2147482552" r:id="rId100"/>
    <p:sldId id="2147482553" r:id="rId101"/>
    <p:sldId id="2147482554" r:id="rId102"/>
    <p:sldId id="2147482555" r:id="rId103"/>
    <p:sldId id="2147482556" r:id="rId104"/>
    <p:sldId id="2147482557" r:id="rId105"/>
    <p:sldId id="2147482558" r:id="rId106"/>
    <p:sldId id="2147482559" r:id="rId107"/>
    <p:sldId id="2147482560" r:id="rId108"/>
    <p:sldId id="1433" r:id="rId109"/>
    <p:sldId id="438" r:id="rId110"/>
    <p:sldId id="439" r:id="rId111"/>
    <p:sldId id="440" r:id="rId112"/>
    <p:sldId id="441" r:id="rId113"/>
    <p:sldId id="442" r:id="rId114"/>
    <p:sldId id="443" r:id="rId115"/>
    <p:sldId id="1421" r:id="rId116"/>
    <p:sldId id="2147482535" r:id="rId117"/>
    <p:sldId id="2147482548" r:id="rId118"/>
    <p:sldId id="2147482549" r:id="rId119"/>
    <p:sldId id="1008" r:id="rId120"/>
    <p:sldId id="479" r:id="rId121"/>
    <p:sldId id="480" r:id="rId122"/>
    <p:sldId id="481" r:id="rId123"/>
    <p:sldId id="473" r:id="rId124"/>
    <p:sldId id="476" r:id="rId125"/>
    <p:sldId id="463" r:id="rId126"/>
    <p:sldId id="365" r:id="rId127"/>
    <p:sldId id="366" r:id="rId128"/>
    <p:sldId id="2147482510" r:id="rId129"/>
    <p:sldId id="1417" r:id="rId130"/>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1" autoAdjust="0"/>
    <p:restoredTop sz="93446" autoAdjust="0"/>
  </p:normalViewPr>
  <p:slideViewPr>
    <p:cSldViewPr>
      <p:cViewPr varScale="1">
        <p:scale>
          <a:sx n="145" d="100"/>
          <a:sy n="145" d="100"/>
        </p:scale>
        <p:origin x="144" y="114"/>
      </p:cViewPr>
      <p:guideLst>
        <p:guide orient="horz" pos="2160"/>
        <p:guide pos="3840"/>
      </p:guideLst>
    </p:cSldViewPr>
  </p:slideViewPr>
  <p:outlineViewPr>
    <p:cViewPr>
      <p:scale>
        <a:sx n="33" d="100"/>
        <a:sy n="33" d="100"/>
      </p:scale>
      <p:origin x="0" y="-8851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8" d="100"/>
          <a:sy n="58" d="100"/>
        </p:scale>
        <p:origin x="3254"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commentAuthors" Target="commentAuthor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a:latin typeface="Roboto" panose="02000000000000000000" pitchFamily="2" charset="0"/>
              <a:ea typeface="Roboto"/>
              <a:cs typeface="Roboto" panose="02000000000000000000" pitchFamily="2" charset="0"/>
            </a:rPr>
            <a:t>Government</a:t>
          </a:r>
        </a:p>
      </dgm:t>
    </dgm:pt>
    <dgm:pt modelId="{87D37558-7AA3-40EE-897D-AC94FFD5C4C6}" type="parTrans" cxnId="{8172E3DD-15EF-49DD-BD74-87E7CCA5213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7F5AE2F-164C-4CBD-B1F1-34D03D93B765}" type="sibTrans" cxnId="{8172E3DD-15EF-49DD-BD74-87E7CCA52130}">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a:latin typeface="Roboto" panose="02000000000000000000" pitchFamily="2" charset="0"/>
              <a:ea typeface="Roboto"/>
              <a:cs typeface="Roboto" panose="02000000000000000000" pitchFamily="2" charset="0"/>
            </a:rPr>
            <a:t>G-Cloud Operations &amp; </a:t>
          </a:r>
          <a:r>
            <a:rPr lang="en-GB" sz="1400" noProof="0">
              <a:latin typeface="Roboto" panose="02000000000000000000" pitchFamily="2" charset="0"/>
              <a:ea typeface="Roboto"/>
              <a:cs typeface="Roboto" panose="02000000000000000000" pitchFamily="2" charset="0"/>
            </a:rPr>
            <a:t>Programme </a:t>
          </a:r>
          <a:r>
            <a:rPr lang="en-GB" sz="1400">
              <a:latin typeface="Roboto" panose="02000000000000000000" pitchFamily="2" charset="0"/>
              <a:ea typeface="Roboto"/>
              <a:cs typeface="Roboto" panose="02000000000000000000" pitchFamily="2" charset="0"/>
            </a:rPr>
            <a:t>Board</a:t>
          </a:r>
        </a:p>
      </dgm:t>
    </dgm:pt>
    <dgm:pt modelId="{40032254-4C80-4E86-82B3-8A87108DAC90}" type="sibTrans" cxnId="{C12819EF-AE26-4267-933A-E40223B8A5CC}">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8931F1E0-7628-4BEB-84A4-BC1CEF98712D}" type="parTrans" cxnId="{C12819EF-AE26-4267-933A-E40223B8A5CC}">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400">
              <a:latin typeface="Roboto" panose="02000000000000000000" pitchFamily="2" charset="0"/>
              <a:ea typeface="Roboto"/>
              <a:cs typeface="Roboto" panose="02000000000000000000" pitchFamily="2" charset="0"/>
            </a:rPr>
            <a:t>G-Cloud Strategic Board</a:t>
          </a:r>
        </a:p>
      </dgm:t>
    </dgm:pt>
    <dgm:pt modelId="{BBA71D42-7F51-481E-ABE0-20A25BF91406}" type="sibTrans" cxnId="{29D448B6-3171-44EA-8497-8C788FE2CE05}">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36C890F9-09F1-4E78-8C45-63FE13A49FCE}" type="parTrans" cxnId="{29D448B6-3171-44EA-8497-8C788FE2CE05}">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dirty="0">
              <a:latin typeface="Roboto" panose="02000000000000000000" pitchFamily="2" charset="0"/>
              <a:ea typeface="Roboto"/>
              <a:cs typeface="Roboto" panose="02000000000000000000" pitchFamily="2" charset="0"/>
            </a:rPr>
            <a:t>FPS’s/PPS’s</a:t>
          </a:r>
          <a:br>
            <a:rPr lang="en-GB" sz="1400" dirty="0">
              <a:latin typeface="Roboto" panose="02000000000000000000" pitchFamily="2" charset="0"/>
              <a:ea typeface="Roboto"/>
              <a:cs typeface="Roboto" panose="02000000000000000000" pitchFamily="2" charset="0"/>
            </a:rPr>
          </a:br>
          <a:r>
            <a:rPr lang="en-GB" sz="1400" dirty="0">
              <a:latin typeface="Roboto" panose="02000000000000000000" pitchFamily="2" charset="0"/>
              <a:ea typeface="Roboto"/>
              <a:cs typeface="Roboto" panose="02000000000000000000" pitchFamily="2" charset="0"/>
            </a:rPr>
            <a:t>(Horizontal FPS, FPS FIN, Belnet, ...)</a:t>
          </a:r>
        </a:p>
      </dgm:t>
    </dgm:pt>
    <dgm:pt modelId="{8EAB2EAF-293E-4BF8-B15C-04C4020C711D}" type="parTrans" cxnId="{BA1711C6-F7C1-47B3-85DA-41D052D91703}">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B517E046-FDC5-4868-BFD0-BF88BB8ADA5F}" type="sibTrans" cxnId="{BA1711C6-F7C1-47B3-85DA-41D052D91703}">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000" dirty="0">
              <a:latin typeface="Roboto" panose="02000000000000000000" pitchFamily="2" charset="0"/>
              <a:ea typeface="Roboto"/>
              <a:cs typeface="Roboto" panose="02000000000000000000" pitchFamily="2" charset="0"/>
            </a:rPr>
            <a:t>Public institution</a:t>
          </a:r>
          <a:r>
            <a:rPr lang="en-BE" sz="1000" dirty="0">
              <a:latin typeface="Roboto" panose="02000000000000000000" pitchFamily="2" charset="0"/>
              <a:ea typeface="Roboto"/>
              <a:cs typeface="Roboto" panose="02000000000000000000" pitchFamily="2" charset="0"/>
            </a:rPr>
            <a:t>s</a:t>
          </a:r>
          <a:r>
            <a:rPr lang="en-GB" sz="1000" dirty="0">
              <a:latin typeface="Roboto" panose="02000000000000000000" pitchFamily="2" charset="0"/>
              <a:ea typeface="Roboto"/>
              <a:cs typeface="Roboto" panose="02000000000000000000" pitchFamily="2" charset="0"/>
            </a:rPr>
            <a:t> for social security, Public interest organisation (Crossroads Bank for Social Security,...)</a:t>
          </a:r>
        </a:p>
      </dgm:t>
    </dgm:pt>
    <dgm:pt modelId="{B7D6A699-EE8D-44A7-B75B-34C841BCA3B8}" type="parTrans" cxnId="{74C09B2B-C49D-443D-A64B-6E9EC157AC05}">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8DACB58-054E-4FCA-8191-9AD2432E5A87}" type="sibTrans" cxnId="{74C09B2B-C49D-443D-A64B-6E9EC157AC05}">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9B7"/>
        </a:solidFill>
        <a:ln>
          <a:noFill/>
        </a:ln>
        <a:effectLst/>
      </dgm:spPr>
      <dgm:t>
        <a:bodyPr/>
        <a:lstStyle/>
        <a:p>
          <a:r>
            <a:rPr lang="en-GB" sz="1400" dirty="0">
              <a:latin typeface="Roboto" panose="02000000000000000000" pitchFamily="2" charset="0"/>
              <a:ea typeface="Roboto"/>
              <a:cs typeface="Roboto" panose="02000000000000000000" pitchFamily="2" charset="0"/>
            </a:rPr>
            <a:t>Association of FPS’s/PPS’s</a:t>
          </a:r>
          <a:r>
            <a:rPr lang="en-BE" sz="1400" dirty="0">
              <a:latin typeface="Roboto" panose="02000000000000000000" pitchFamily="2" charset="0"/>
              <a:ea typeface="Roboto"/>
              <a:cs typeface="Roboto" panose="02000000000000000000" pitchFamily="2" charset="0"/>
            </a:rPr>
            <a:t>/ </a:t>
          </a:r>
          <a:r>
            <a:rPr lang="en-GB" sz="1200" dirty="0">
              <a:latin typeface="Roboto" panose="02000000000000000000" pitchFamily="2" charset="0"/>
              <a:ea typeface="Roboto"/>
              <a:cs typeface="Roboto" panose="02000000000000000000" pitchFamily="2" charset="0"/>
            </a:rPr>
            <a:t>Public</a:t>
          </a:r>
          <a:r>
            <a:rPr lang="en-GB" sz="1400" dirty="0">
              <a:latin typeface="Roboto" panose="02000000000000000000" pitchFamily="2" charset="0"/>
              <a:ea typeface="Roboto"/>
              <a:cs typeface="Roboto" panose="02000000000000000000" pitchFamily="2" charset="0"/>
            </a:rPr>
            <a:t> </a:t>
          </a:r>
          <a:r>
            <a:rPr lang="en-BE" sz="1400" dirty="0">
              <a:latin typeface="Roboto" panose="02000000000000000000" pitchFamily="2" charset="0"/>
              <a:ea typeface="Roboto"/>
              <a:cs typeface="Roboto" panose="02000000000000000000" pitchFamily="2" charset="0"/>
            </a:rPr>
            <a:t>institutions for social security</a:t>
          </a:r>
          <a:endParaRPr lang="en-GB" sz="1400" dirty="0">
            <a:latin typeface="Roboto" panose="02000000000000000000" pitchFamily="2" charset="0"/>
            <a:ea typeface="Roboto"/>
            <a:cs typeface="Roboto" panose="02000000000000000000" pitchFamily="2" charset="0"/>
          </a:endParaRPr>
        </a:p>
      </dgm:t>
    </dgm:pt>
    <dgm:pt modelId="{E3046455-3174-4E7D-81DB-C305D1125A45}" type="parTrans" cxnId="{85970516-D158-4413-97AC-8933BFF15FBD}">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2032209-A947-4267-B9BC-2023FE66DEF3}" type="sibTrans" cxnId="{85970516-D158-4413-97AC-8933BFF15FBD}">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chemeClr val="tx2">
            <a:lumMod val="40000"/>
            <a:lumOff val="60000"/>
          </a:schemeClr>
        </a:solidFill>
        <a:ln>
          <a:noFill/>
        </a:ln>
        <a:effectLst/>
      </dgm:spPr>
      <dgm:t>
        <a:bodyPr/>
        <a:lstStyle/>
        <a:p>
          <a:r>
            <a:rPr lang="en-GB" sz="1200" dirty="0">
              <a:latin typeface="Roboto" panose="02000000000000000000" pitchFamily="2" charset="0"/>
              <a:ea typeface="Roboto"/>
              <a:cs typeface="Roboto" panose="02000000000000000000" pitchFamily="2" charset="0"/>
            </a:rPr>
            <a:t>Private ICT firms led by FPS/Public institution</a:t>
          </a:r>
          <a:r>
            <a:rPr lang="en-BE" sz="1200" dirty="0">
              <a:latin typeface="Roboto" panose="02000000000000000000" pitchFamily="2" charset="0"/>
              <a:ea typeface="Roboto"/>
              <a:cs typeface="Roboto" panose="02000000000000000000" pitchFamily="2" charset="0"/>
            </a:rPr>
            <a:t>s</a:t>
          </a:r>
          <a:r>
            <a:rPr lang="en-GB" sz="1200" dirty="0">
              <a:latin typeface="Roboto" panose="02000000000000000000" pitchFamily="2" charset="0"/>
              <a:ea typeface="Roboto"/>
              <a:cs typeface="Roboto" panose="02000000000000000000" pitchFamily="2" charset="0"/>
            </a:rPr>
            <a:t> for social security </a:t>
          </a:r>
        </a:p>
      </dgm:t>
    </dgm:pt>
    <dgm:pt modelId="{F7CFAA3F-3ECE-4546-92EE-B235278F1C15}" type="parTrans" cxnId="{11453AD5-D6AE-4645-90E2-52428AD3390E}">
      <dgm:prSet/>
      <dgm:spPr>
        <a:ln w="28575">
          <a:solidFill>
            <a:srgbClr val="0079B7"/>
          </a:solidFill>
          <a:prstDash val="sysDot"/>
        </a:ln>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0F035546-D055-415A-A591-2F4BEE411E46}" type="sibTrans" cxnId="{11453AD5-D6AE-4645-90E2-52428AD3390E}">
      <dgm:prSet/>
      <dgm:spPr/>
      <dgm:t>
        <a:bodyPr/>
        <a:lstStyle/>
        <a:p>
          <a:endParaRPr lang="en-US" sz="2000">
            <a:latin typeface="Roboto" panose="02000000000000000000" pitchFamily="2" charset="0"/>
            <a:ea typeface="Roboto" panose="02000000000000000000" pitchFamily="2" charset="0"/>
            <a:cs typeface="Roboto" panose="02000000000000000000" pitchFamily="2" charset="0"/>
          </a:endParaRPr>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10604" custScaleY="64909">
        <dgm:presLayoutVars>
          <dgm:chPref val="3"/>
        </dgm:presLayoutVars>
      </dgm:prSet>
      <dgm:spPr/>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dgm:spPr/>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LinFactNeighborY="-7097"/>
      <dgm:spPr/>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LinFactNeighborX="-3512" custLinFactNeighborY="-7176"/>
      <dgm:spPr/>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LinFactNeighborX="-3512" custLinFactNeighborY="-7176"/>
      <dgm:spPr/>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9B150E02-2AC4-4D58-AA79-1EC524601D94}" type="presOf" srcId="{8EAB2EAF-293E-4BF8-B15C-04C4020C711D}" destId="{10FA042D-5615-4BF9-958C-81FFB5A6DD35}"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55DE123-23BB-41F9-9E15-6E97EC05F017}" type="presOf" srcId="{10BCECCC-3286-41B1-BE04-C771606F7820}" destId="{0C15A292-2059-4B9C-9C47-E66478AFF3EC}"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EE33CB33-8E8F-4567-A6A9-BA1809667AF3}" type="presOf" srcId="{D5877657-DD1C-4DF1-9C8B-74C149441555}" destId="{ED81BA74-ED83-4275-917A-DA21C4B264F1}" srcOrd="0" destOrd="0" presId="urn:microsoft.com/office/officeart/2005/8/layout/hierarchy6"/>
    <dgm:cxn modelId="{27604C5F-FBE6-4052-ADF0-33450B61E4BE}" type="presOf" srcId="{B7D6A699-EE8D-44A7-B75B-34C841BCA3B8}" destId="{16DB20CB-D959-404A-86D4-DBD9F03D41C8}" srcOrd="0" destOrd="0" presId="urn:microsoft.com/office/officeart/2005/8/layout/hierarchy6"/>
    <dgm:cxn modelId="{D7AB0542-8B28-40E4-ADEA-69F1671DF1FF}" type="presOf" srcId="{AF21F6B1-F4B5-49AB-AA90-887358530BF3}" destId="{FC62007E-0289-41CD-808B-B2867874EBE1}" srcOrd="0" destOrd="0" presId="urn:microsoft.com/office/officeart/2005/8/layout/hierarchy6"/>
    <dgm:cxn modelId="{8B5F1247-07EC-4983-8AC8-066CA751FCCB}" type="presOf" srcId="{8931F1E0-7628-4BEB-84A4-BC1CEF98712D}" destId="{2ABDDC3B-0E3F-4094-B2A0-81DDA2235859}" srcOrd="0" destOrd="0" presId="urn:microsoft.com/office/officeart/2005/8/layout/hierarchy6"/>
    <dgm:cxn modelId="{C236E34D-3297-437C-B2F5-4FBA9F279A19}" type="presOf" srcId="{96D8B4D9-92FF-4D1C-8111-B74FCEAD93D0}" destId="{EFBDBDBB-F016-42CB-9185-D17AE18730A2}" srcOrd="0" destOrd="0" presId="urn:microsoft.com/office/officeart/2005/8/layout/hierarchy6"/>
    <dgm:cxn modelId="{16C7BE4E-4FBA-4DD0-811C-7008F356C1FB}" type="presOf" srcId="{E3046455-3174-4E7D-81DB-C305D1125A45}" destId="{040AE0B6-74FA-4EA9-BB98-39A17B3C414B}" srcOrd="0" destOrd="0" presId="urn:microsoft.com/office/officeart/2005/8/layout/hierarchy6"/>
    <dgm:cxn modelId="{4629DA4E-BCBD-4C30-BC2A-D7A5991C500B}" type="presOf" srcId="{F7CFAA3F-3ECE-4546-92EE-B235278F1C15}" destId="{CB131D3F-5060-48D1-BCD5-E503DCC482AE}" srcOrd="0" destOrd="0" presId="urn:microsoft.com/office/officeart/2005/8/layout/hierarchy6"/>
    <dgm:cxn modelId="{44FDB389-3E59-4FEE-BEB4-9F7609DFEE2A}" type="presOf" srcId="{A317CABF-C4D3-4E46-8CB2-F1BF8C0DDA94}" destId="{604BF32C-DEF7-4466-8382-C91F28728D50}" srcOrd="0" destOrd="0" presId="urn:microsoft.com/office/officeart/2005/8/layout/hierarchy6"/>
    <dgm:cxn modelId="{66A0A493-F40B-4F05-9474-2DFD24A7409B}" type="presOf" srcId="{38B411DE-4B5E-4B7B-8930-D6C1F48E34F0}" destId="{1719D184-4BDA-4438-BCFC-3C8F0189EFDE}"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BA1711C6-F7C1-47B3-85DA-41D052D91703}" srcId="{38B411DE-4B5E-4B7B-8930-D6C1F48E34F0}" destId="{F430EE30-5580-4F71-8518-C178E57E206D}" srcOrd="0" destOrd="0" parTransId="{8EAB2EAF-293E-4BF8-B15C-04C4020C711D}" sibTransId="{B517E046-FDC5-4868-BFD0-BF88BB8ADA5F}"/>
    <dgm:cxn modelId="{64A7D0C7-5505-470D-8044-91A670360A25}" type="presOf" srcId="{36C890F9-09F1-4E78-8C45-63FE13A49FCE}" destId="{E753885E-5E29-4AA1-97C6-E523B79A20E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8172E3DD-15EF-49DD-BD74-87E7CCA52130}" srcId="{A317CABF-C4D3-4E46-8CB2-F1BF8C0DDA94}" destId="{96D8B4D9-92FF-4D1C-8111-B74FCEAD93D0}" srcOrd="0" destOrd="0" parTransId="{87D37558-7AA3-40EE-897D-AC94FFD5C4C6}" sibTransId="{F7F5AE2F-164C-4CBD-B1F1-34D03D93B765}"/>
    <dgm:cxn modelId="{93ACBBEC-8CED-4A53-A9F1-ADF254F9E508}" type="presOf" srcId="{F430EE30-5580-4F71-8518-C178E57E206D}" destId="{69F70529-B724-4F85-8AAE-BA0FB5B39E22}"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F983B1F0-3438-48AF-824E-E5342A17BDB7}" type="presOf" srcId="{5F2AE96D-6AA0-4924-A53B-2425DDED6264}" destId="{DA09A7DB-7503-4C8C-93E2-88A6921B7EEA}" srcOrd="0" destOrd="0" presId="urn:microsoft.com/office/officeart/2005/8/layout/hierarchy6"/>
    <dgm:cxn modelId="{59A1DCFE-D130-4E38-8578-2BFDFBE1A76B}" type="presParOf" srcId="{604BF32C-DEF7-4466-8382-C91F28728D50}" destId="{289A5DB4-DE7B-434B-BADD-FD6629BAE3DF}" srcOrd="0" destOrd="0" presId="urn:microsoft.com/office/officeart/2005/8/layout/hierarchy6"/>
    <dgm:cxn modelId="{EB156A0D-D71C-430A-8DC7-59B8EE5BEB9E}" type="presParOf" srcId="{289A5DB4-DE7B-434B-BADD-FD6629BAE3DF}" destId="{AACED06D-AD31-47F4-8948-873838845214}" srcOrd="0" destOrd="0" presId="urn:microsoft.com/office/officeart/2005/8/layout/hierarchy6"/>
    <dgm:cxn modelId="{925F56F2-32E9-484E-9459-5424A210AC57}" type="presParOf" srcId="{AACED06D-AD31-47F4-8948-873838845214}" destId="{A84C74B8-D5F8-4C63-B6AE-C740EC012BCD}" srcOrd="0" destOrd="0" presId="urn:microsoft.com/office/officeart/2005/8/layout/hierarchy6"/>
    <dgm:cxn modelId="{E43AA92C-A261-407F-84E9-34DA3F1B7A15}" type="presParOf" srcId="{A84C74B8-D5F8-4C63-B6AE-C740EC012BCD}" destId="{EFBDBDBB-F016-42CB-9185-D17AE18730A2}" srcOrd="0" destOrd="0" presId="urn:microsoft.com/office/officeart/2005/8/layout/hierarchy6"/>
    <dgm:cxn modelId="{93E80FB2-4AA6-47C7-BDD1-A145A9025B26}" type="presParOf" srcId="{A84C74B8-D5F8-4C63-B6AE-C740EC012BCD}" destId="{87C704E9-22F4-4374-96C3-69F5CAD1DB1C}" srcOrd="1" destOrd="0" presId="urn:microsoft.com/office/officeart/2005/8/layout/hierarchy6"/>
    <dgm:cxn modelId="{5B196BF9-25D3-4C78-B482-AA954848BE1E}" type="presParOf" srcId="{87C704E9-22F4-4374-96C3-69F5CAD1DB1C}" destId="{E753885E-5E29-4AA1-97C6-E523B79A20E0}" srcOrd="0" destOrd="0" presId="urn:microsoft.com/office/officeart/2005/8/layout/hierarchy6"/>
    <dgm:cxn modelId="{959B71F3-1643-4672-A7A2-AFAA439AC2C7}" type="presParOf" srcId="{87C704E9-22F4-4374-96C3-69F5CAD1DB1C}" destId="{F199B688-71AA-46D0-8335-ADF92C47C0DE}" srcOrd="1" destOrd="0" presId="urn:microsoft.com/office/officeart/2005/8/layout/hierarchy6"/>
    <dgm:cxn modelId="{DA885697-6E6C-48C5-84DF-C39041C9D258}" type="presParOf" srcId="{F199B688-71AA-46D0-8335-ADF92C47C0DE}" destId="{FC62007E-0289-41CD-808B-B2867874EBE1}" srcOrd="0" destOrd="0" presId="urn:microsoft.com/office/officeart/2005/8/layout/hierarchy6"/>
    <dgm:cxn modelId="{DA67DBCD-0656-44FA-91B3-C7A701A3249F}" type="presParOf" srcId="{F199B688-71AA-46D0-8335-ADF92C47C0DE}" destId="{17BB4D9A-058A-49FF-9C88-03AE3DFD27D8}" srcOrd="1" destOrd="0" presId="urn:microsoft.com/office/officeart/2005/8/layout/hierarchy6"/>
    <dgm:cxn modelId="{4D763DF3-DBC5-40BE-A4AC-BBDD3C6133F5}" type="presParOf" srcId="{17BB4D9A-058A-49FF-9C88-03AE3DFD27D8}" destId="{2ABDDC3B-0E3F-4094-B2A0-81DDA2235859}" srcOrd="0" destOrd="0" presId="urn:microsoft.com/office/officeart/2005/8/layout/hierarchy6"/>
    <dgm:cxn modelId="{9C4D115B-8BA0-465B-92F2-9754EA8C5463}" type="presParOf" srcId="{17BB4D9A-058A-49FF-9C88-03AE3DFD27D8}" destId="{46DB721C-FC66-4A6D-B0C7-4838A570E708}" srcOrd="1" destOrd="0" presId="urn:microsoft.com/office/officeart/2005/8/layout/hierarchy6"/>
    <dgm:cxn modelId="{26DA88DE-C8B6-4647-BA67-76184A67A6D6}" type="presParOf" srcId="{46DB721C-FC66-4A6D-B0C7-4838A570E708}" destId="{1719D184-4BDA-4438-BCFC-3C8F0189EFDE}" srcOrd="0" destOrd="0" presId="urn:microsoft.com/office/officeart/2005/8/layout/hierarchy6"/>
    <dgm:cxn modelId="{76A49374-C43A-46EA-BFC4-392CB0683044}" type="presParOf" srcId="{46DB721C-FC66-4A6D-B0C7-4838A570E708}" destId="{87D81BB3-A358-4DD2-BFA3-25700280D231}" srcOrd="1" destOrd="0" presId="urn:microsoft.com/office/officeart/2005/8/layout/hierarchy6"/>
    <dgm:cxn modelId="{7CD82C94-92D2-478D-B795-D10492715C37}" type="presParOf" srcId="{87D81BB3-A358-4DD2-BFA3-25700280D231}" destId="{10FA042D-5615-4BF9-958C-81FFB5A6DD35}" srcOrd="0" destOrd="0" presId="urn:microsoft.com/office/officeart/2005/8/layout/hierarchy6"/>
    <dgm:cxn modelId="{2F04D499-836C-4539-B0AA-1C2E1DFB5020}" type="presParOf" srcId="{87D81BB3-A358-4DD2-BFA3-25700280D231}" destId="{68128852-1A94-46BF-986E-52DDA8CBD552}" srcOrd="1" destOrd="0" presId="urn:microsoft.com/office/officeart/2005/8/layout/hierarchy6"/>
    <dgm:cxn modelId="{C207B482-93D4-4A65-B434-539CA0E379BB}" type="presParOf" srcId="{68128852-1A94-46BF-986E-52DDA8CBD552}" destId="{69F70529-B724-4F85-8AAE-BA0FB5B39E22}" srcOrd="0" destOrd="0" presId="urn:microsoft.com/office/officeart/2005/8/layout/hierarchy6"/>
    <dgm:cxn modelId="{BD4185CE-A8C8-4A7A-B2D3-FCD4D1C1D0B6}" type="presParOf" srcId="{68128852-1A94-46BF-986E-52DDA8CBD552}" destId="{A5AB88D3-5F22-4E42-8A3C-08F45849A1CF}" srcOrd="1" destOrd="0" presId="urn:microsoft.com/office/officeart/2005/8/layout/hierarchy6"/>
    <dgm:cxn modelId="{C723B46C-D3E4-4E2C-97FF-B02FD7930FEE}" type="presParOf" srcId="{87D81BB3-A358-4DD2-BFA3-25700280D231}" destId="{16DB20CB-D959-404A-86D4-DBD9F03D41C8}" srcOrd="2" destOrd="0" presId="urn:microsoft.com/office/officeart/2005/8/layout/hierarchy6"/>
    <dgm:cxn modelId="{AACE451A-B374-49CC-8727-9A570F389841}" type="presParOf" srcId="{87D81BB3-A358-4DD2-BFA3-25700280D231}" destId="{5479D8CD-E0C4-4DF4-965C-69F44E106FAB}" srcOrd="3" destOrd="0" presId="urn:microsoft.com/office/officeart/2005/8/layout/hierarchy6"/>
    <dgm:cxn modelId="{4BB79134-35B8-4B32-806F-EBC7DB0230A2}" type="presParOf" srcId="{5479D8CD-E0C4-4DF4-965C-69F44E106FAB}" destId="{0C15A292-2059-4B9C-9C47-E66478AFF3EC}" srcOrd="0" destOrd="0" presId="urn:microsoft.com/office/officeart/2005/8/layout/hierarchy6"/>
    <dgm:cxn modelId="{18295465-9E47-4487-8C5E-20CA1D927696}" type="presParOf" srcId="{5479D8CD-E0C4-4DF4-965C-69F44E106FAB}" destId="{831469DF-BC44-4131-848A-A8B29B0AA5C7}" srcOrd="1" destOrd="0" presId="urn:microsoft.com/office/officeart/2005/8/layout/hierarchy6"/>
    <dgm:cxn modelId="{3BC2EA84-823B-41AE-B737-6AD4E4FE6B9A}" type="presParOf" srcId="{87D81BB3-A358-4DD2-BFA3-25700280D231}" destId="{040AE0B6-74FA-4EA9-BB98-39A17B3C414B}" srcOrd="4" destOrd="0" presId="urn:microsoft.com/office/officeart/2005/8/layout/hierarchy6"/>
    <dgm:cxn modelId="{14C96CD2-C641-4654-8642-B137B0AE1654}" type="presParOf" srcId="{87D81BB3-A358-4DD2-BFA3-25700280D231}" destId="{19A1C920-E555-45AD-AC9F-346DBA47834F}" srcOrd="5" destOrd="0" presId="urn:microsoft.com/office/officeart/2005/8/layout/hierarchy6"/>
    <dgm:cxn modelId="{9225759E-354D-410C-AAE4-E07CD5EE66E7}" type="presParOf" srcId="{19A1C920-E555-45AD-AC9F-346DBA47834F}" destId="{DA09A7DB-7503-4C8C-93E2-88A6921B7EEA}" srcOrd="0" destOrd="0" presId="urn:microsoft.com/office/officeart/2005/8/layout/hierarchy6"/>
    <dgm:cxn modelId="{AED3E734-96FB-41FC-A6E5-B93337788154}" type="presParOf" srcId="{19A1C920-E555-45AD-AC9F-346DBA47834F}" destId="{9D9C7E91-4374-4874-9F63-A9226241D523}" srcOrd="1" destOrd="0" presId="urn:microsoft.com/office/officeart/2005/8/layout/hierarchy6"/>
    <dgm:cxn modelId="{B4F8349A-3913-4353-AF25-87C20F8E3EB1}" type="presParOf" srcId="{87D81BB3-A358-4DD2-BFA3-25700280D231}" destId="{CB131D3F-5060-48D1-BCD5-E503DCC482AE}" srcOrd="6" destOrd="0" presId="urn:microsoft.com/office/officeart/2005/8/layout/hierarchy6"/>
    <dgm:cxn modelId="{24BDA8CB-F5D2-45F6-BBB1-CE943F1612AB}" type="presParOf" srcId="{87D81BB3-A358-4DD2-BFA3-25700280D231}" destId="{7137467F-8AC4-4131-97C6-D48AA837876B}" srcOrd="7" destOrd="0" presId="urn:microsoft.com/office/officeart/2005/8/layout/hierarchy6"/>
    <dgm:cxn modelId="{83A34597-26ED-4005-98DC-23CED98EFFA8}" type="presParOf" srcId="{7137467F-8AC4-4131-97C6-D48AA837876B}" destId="{ED81BA74-ED83-4275-917A-DA21C4B264F1}" srcOrd="0" destOrd="0" presId="urn:microsoft.com/office/officeart/2005/8/layout/hierarchy6"/>
    <dgm:cxn modelId="{10D1AB1A-63BC-444D-B576-961F6C567C34}" type="presParOf" srcId="{7137467F-8AC4-4131-97C6-D48AA837876B}" destId="{64C9E638-BE39-4BE4-AE91-D70D6DD27F39}" srcOrd="1" destOrd="0" presId="urn:microsoft.com/office/officeart/2005/8/layout/hierarchy6"/>
    <dgm:cxn modelId="{7B5F2DF4-AEFF-438E-A62D-0D6F29CD4EE5}"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639614" y="318221"/>
          <a:ext cx="1536851" cy="601277"/>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Roboto" panose="02000000000000000000" pitchFamily="2" charset="0"/>
              <a:ea typeface="Roboto"/>
              <a:cs typeface="Roboto" panose="02000000000000000000" pitchFamily="2" charset="0"/>
            </a:rPr>
            <a:t>Government</a:t>
          </a:r>
        </a:p>
      </dsp:txBody>
      <dsp:txXfrm>
        <a:off x="2657225" y="335832"/>
        <a:ext cx="1501629" cy="566055"/>
      </dsp:txXfrm>
    </dsp:sp>
    <dsp:sp modelId="{E753885E-5E29-4AA1-97C6-E523B79A20E0}">
      <dsp:nvSpPr>
        <dsp:cNvPr id="0" name=""/>
        <dsp:cNvSpPr/>
      </dsp:nvSpPr>
      <dsp:spPr>
        <a:xfrm>
          <a:off x="3362320" y="919498"/>
          <a:ext cx="91440" cy="370535"/>
        </a:xfrm>
        <a:custGeom>
          <a:avLst/>
          <a:gdLst/>
          <a:ahLst/>
          <a:cxnLst/>
          <a:rect l="0" t="0" r="0" b="0"/>
          <a:pathLst>
            <a:path>
              <a:moveTo>
                <a:pt x="45720" y="0"/>
              </a:moveTo>
              <a:lnTo>
                <a:pt x="45720" y="370535"/>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713285" y="1290034"/>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kern="1200">
              <a:latin typeface="Roboto" panose="02000000000000000000" pitchFamily="2" charset="0"/>
              <a:ea typeface="Roboto"/>
              <a:cs typeface="Roboto" panose="02000000000000000000" pitchFamily="2" charset="0"/>
            </a:rPr>
            <a:t>G-Cloud Strategic Board</a:t>
          </a:r>
        </a:p>
      </dsp:txBody>
      <dsp:txXfrm>
        <a:off x="2740417" y="1317166"/>
        <a:ext cx="1335244" cy="872074"/>
      </dsp:txXfrm>
    </dsp:sp>
    <dsp:sp modelId="{2ABDDC3B-0E3F-4094-B2A0-81DDA2235859}">
      <dsp:nvSpPr>
        <dsp:cNvPr id="0" name=""/>
        <dsp:cNvSpPr/>
      </dsp:nvSpPr>
      <dsp:spPr>
        <a:xfrm>
          <a:off x="3362320" y="2216373"/>
          <a:ext cx="91440" cy="304793"/>
        </a:xfrm>
        <a:custGeom>
          <a:avLst/>
          <a:gdLst/>
          <a:ahLst/>
          <a:cxnLst/>
          <a:rect l="0" t="0" r="0" b="0"/>
          <a:pathLst>
            <a:path>
              <a:moveTo>
                <a:pt x="45720" y="0"/>
              </a:moveTo>
              <a:lnTo>
                <a:pt x="45720" y="30479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713285" y="2521166"/>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latin typeface="Roboto" panose="02000000000000000000" pitchFamily="2" charset="0"/>
              <a:ea typeface="Roboto"/>
              <a:cs typeface="Roboto" panose="02000000000000000000" pitchFamily="2" charset="0"/>
            </a:rPr>
            <a:t>G-Cloud Operations &amp; </a:t>
          </a:r>
          <a:r>
            <a:rPr lang="en-GB" sz="1400" kern="1200" noProof="0">
              <a:latin typeface="Roboto" panose="02000000000000000000" pitchFamily="2" charset="0"/>
              <a:ea typeface="Roboto"/>
              <a:cs typeface="Roboto" panose="02000000000000000000" pitchFamily="2" charset="0"/>
            </a:rPr>
            <a:t>Programme </a:t>
          </a:r>
          <a:r>
            <a:rPr lang="en-GB" sz="1400" kern="1200">
              <a:latin typeface="Roboto" panose="02000000000000000000" pitchFamily="2" charset="0"/>
              <a:ea typeface="Roboto"/>
              <a:cs typeface="Roboto" panose="02000000000000000000" pitchFamily="2" charset="0"/>
            </a:rPr>
            <a:t>Board</a:t>
          </a:r>
        </a:p>
      </dsp:txBody>
      <dsp:txXfrm>
        <a:off x="2740417" y="2548298"/>
        <a:ext cx="1335244" cy="872074"/>
      </dsp:txXfrm>
    </dsp:sp>
    <dsp:sp modelId="{10FA042D-5615-4BF9-958C-81FFB5A6DD35}">
      <dsp:nvSpPr>
        <dsp:cNvPr id="0" name=""/>
        <dsp:cNvSpPr/>
      </dsp:nvSpPr>
      <dsp:spPr>
        <a:xfrm>
          <a:off x="694754" y="3447505"/>
          <a:ext cx="2713285" cy="369803"/>
        </a:xfrm>
        <a:custGeom>
          <a:avLst/>
          <a:gdLst/>
          <a:ahLst/>
          <a:cxnLst/>
          <a:rect l="0" t="0" r="0" b="0"/>
          <a:pathLst>
            <a:path>
              <a:moveTo>
                <a:pt x="2713285" y="0"/>
              </a:moveTo>
              <a:lnTo>
                <a:pt x="2713285" y="184901"/>
              </a:lnTo>
              <a:lnTo>
                <a:pt x="0" y="184901"/>
              </a:lnTo>
              <a:lnTo>
                <a:pt x="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3817309"/>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a:cs typeface="Roboto" panose="02000000000000000000" pitchFamily="2" charset="0"/>
            </a:rPr>
            <a:t>FPS’s/PPS’s</a:t>
          </a:r>
          <a:br>
            <a:rPr lang="en-GB" sz="1400" kern="1200" dirty="0">
              <a:latin typeface="Roboto" panose="02000000000000000000" pitchFamily="2" charset="0"/>
              <a:ea typeface="Roboto"/>
              <a:cs typeface="Roboto" panose="02000000000000000000" pitchFamily="2" charset="0"/>
            </a:rPr>
          </a:br>
          <a:r>
            <a:rPr lang="en-GB" sz="1400" kern="1200" dirty="0">
              <a:latin typeface="Roboto" panose="02000000000000000000" pitchFamily="2" charset="0"/>
              <a:ea typeface="Roboto"/>
              <a:cs typeface="Roboto" panose="02000000000000000000" pitchFamily="2" charset="0"/>
            </a:rPr>
            <a:t>(Horizontal FPS, FPS FIN, Belnet, ...)</a:t>
          </a:r>
        </a:p>
      </dsp:txBody>
      <dsp:txXfrm>
        <a:off x="27132" y="3844441"/>
        <a:ext cx="1335244" cy="872074"/>
      </dsp:txXfrm>
    </dsp:sp>
    <dsp:sp modelId="{16DB20CB-D959-404A-86D4-DBD9F03D41C8}">
      <dsp:nvSpPr>
        <dsp:cNvPr id="0" name=""/>
        <dsp:cNvSpPr/>
      </dsp:nvSpPr>
      <dsp:spPr>
        <a:xfrm>
          <a:off x="2456059" y="3447505"/>
          <a:ext cx="951980" cy="369803"/>
        </a:xfrm>
        <a:custGeom>
          <a:avLst/>
          <a:gdLst/>
          <a:ahLst/>
          <a:cxnLst/>
          <a:rect l="0" t="0" r="0" b="0"/>
          <a:pathLst>
            <a:path>
              <a:moveTo>
                <a:pt x="951980" y="0"/>
              </a:moveTo>
              <a:lnTo>
                <a:pt x="951980" y="184901"/>
              </a:lnTo>
              <a:lnTo>
                <a:pt x="0" y="184901"/>
              </a:lnTo>
              <a:lnTo>
                <a:pt x="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1761305" y="3817309"/>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Roboto" panose="02000000000000000000" pitchFamily="2" charset="0"/>
              <a:ea typeface="Roboto"/>
              <a:cs typeface="Roboto" panose="02000000000000000000" pitchFamily="2" charset="0"/>
            </a:rPr>
            <a:t>Public institution</a:t>
          </a:r>
          <a:r>
            <a:rPr lang="en-BE" sz="1000" kern="1200" dirty="0">
              <a:latin typeface="Roboto" panose="02000000000000000000" pitchFamily="2" charset="0"/>
              <a:ea typeface="Roboto"/>
              <a:cs typeface="Roboto" panose="02000000000000000000" pitchFamily="2" charset="0"/>
            </a:rPr>
            <a:t>s</a:t>
          </a:r>
          <a:r>
            <a:rPr lang="en-GB" sz="1000" kern="1200" dirty="0">
              <a:latin typeface="Roboto" panose="02000000000000000000" pitchFamily="2" charset="0"/>
              <a:ea typeface="Roboto"/>
              <a:cs typeface="Roboto" panose="02000000000000000000" pitchFamily="2" charset="0"/>
            </a:rPr>
            <a:t> for social security, Public interest organisation (Crossroads Bank for Social Security,...)</a:t>
          </a:r>
        </a:p>
      </dsp:txBody>
      <dsp:txXfrm>
        <a:off x="1788437" y="3844441"/>
        <a:ext cx="1335244" cy="872074"/>
      </dsp:txXfrm>
    </dsp:sp>
    <dsp:sp modelId="{040AE0B6-74FA-4EA9-BB98-39A17B3C414B}">
      <dsp:nvSpPr>
        <dsp:cNvPr id="0" name=""/>
        <dsp:cNvSpPr/>
      </dsp:nvSpPr>
      <dsp:spPr>
        <a:xfrm>
          <a:off x="3408040" y="3447505"/>
          <a:ext cx="854380" cy="369803"/>
        </a:xfrm>
        <a:custGeom>
          <a:avLst/>
          <a:gdLst/>
          <a:ahLst/>
          <a:cxnLst/>
          <a:rect l="0" t="0" r="0" b="0"/>
          <a:pathLst>
            <a:path>
              <a:moveTo>
                <a:pt x="0" y="0"/>
              </a:moveTo>
              <a:lnTo>
                <a:pt x="0" y="184901"/>
              </a:lnTo>
              <a:lnTo>
                <a:pt x="854380" y="184901"/>
              </a:lnTo>
              <a:lnTo>
                <a:pt x="854380"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567666" y="3817309"/>
          <a:ext cx="1389508" cy="926338"/>
        </a:xfrm>
        <a:prstGeom prst="roundRect">
          <a:avLst>
            <a:gd name="adj" fmla="val 10000"/>
          </a:avLst>
        </a:prstGeom>
        <a:solidFill>
          <a:srgbClr val="0079B7"/>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a:cs typeface="Roboto" panose="02000000000000000000" pitchFamily="2" charset="0"/>
            </a:rPr>
            <a:t>Association of FPS’s/PPS’s</a:t>
          </a:r>
          <a:r>
            <a:rPr lang="en-BE" sz="1400" kern="1200" dirty="0">
              <a:latin typeface="Roboto" panose="02000000000000000000" pitchFamily="2" charset="0"/>
              <a:ea typeface="Roboto"/>
              <a:cs typeface="Roboto" panose="02000000000000000000" pitchFamily="2" charset="0"/>
            </a:rPr>
            <a:t>/ </a:t>
          </a:r>
          <a:r>
            <a:rPr lang="en-GB" sz="1200" kern="1200" dirty="0">
              <a:latin typeface="Roboto" panose="02000000000000000000" pitchFamily="2" charset="0"/>
              <a:ea typeface="Roboto"/>
              <a:cs typeface="Roboto" panose="02000000000000000000" pitchFamily="2" charset="0"/>
            </a:rPr>
            <a:t>Public</a:t>
          </a:r>
          <a:r>
            <a:rPr lang="en-GB" sz="1400" kern="1200" dirty="0">
              <a:latin typeface="Roboto" panose="02000000000000000000" pitchFamily="2" charset="0"/>
              <a:ea typeface="Roboto"/>
              <a:cs typeface="Roboto" panose="02000000000000000000" pitchFamily="2" charset="0"/>
            </a:rPr>
            <a:t> </a:t>
          </a:r>
          <a:r>
            <a:rPr lang="en-BE" sz="1400" kern="1200" dirty="0">
              <a:latin typeface="Roboto" panose="02000000000000000000" pitchFamily="2" charset="0"/>
              <a:ea typeface="Roboto"/>
              <a:cs typeface="Roboto" panose="02000000000000000000" pitchFamily="2" charset="0"/>
            </a:rPr>
            <a:t>institutions for social security</a:t>
          </a:r>
          <a:endParaRPr lang="en-GB" sz="1400" kern="1200" dirty="0">
            <a:latin typeface="Roboto" panose="02000000000000000000" pitchFamily="2" charset="0"/>
            <a:ea typeface="Roboto"/>
            <a:cs typeface="Roboto" panose="02000000000000000000" pitchFamily="2" charset="0"/>
          </a:endParaRPr>
        </a:p>
      </dsp:txBody>
      <dsp:txXfrm>
        <a:off x="3594798" y="3844441"/>
        <a:ext cx="1335244" cy="872074"/>
      </dsp:txXfrm>
    </dsp:sp>
    <dsp:sp modelId="{CB131D3F-5060-48D1-BCD5-E503DCC482AE}">
      <dsp:nvSpPr>
        <dsp:cNvPr id="0" name=""/>
        <dsp:cNvSpPr/>
      </dsp:nvSpPr>
      <dsp:spPr>
        <a:xfrm>
          <a:off x="3408040" y="3447505"/>
          <a:ext cx="2660742" cy="369803"/>
        </a:xfrm>
        <a:custGeom>
          <a:avLst/>
          <a:gdLst/>
          <a:ahLst/>
          <a:cxnLst/>
          <a:rect l="0" t="0" r="0" b="0"/>
          <a:pathLst>
            <a:path>
              <a:moveTo>
                <a:pt x="0" y="0"/>
              </a:moveTo>
              <a:lnTo>
                <a:pt x="0" y="184901"/>
              </a:lnTo>
              <a:lnTo>
                <a:pt x="2660742" y="184901"/>
              </a:lnTo>
              <a:lnTo>
                <a:pt x="2660742" y="369803"/>
              </a:lnTo>
            </a:path>
          </a:pathLst>
        </a:custGeom>
        <a:noFill/>
        <a:ln w="28575" cap="flat" cmpd="sng" algn="ctr">
          <a:solidFill>
            <a:srgbClr val="0079B7"/>
          </a:solidFill>
          <a:prstDash val="sysDot"/>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374027" y="3817309"/>
          <a:ext cx="1389508" cy="926338"/>
        </a:xfrm>
        <a:prstGeom prst="roundRect">
          <a:avLst>
            <a:gd name="adj" fmla="val 10000"/>
          </a:avLst>
        </a:prstGeom>
        <a:solidFill>
          <a:schemeClr val="tx2">
            <a:lumMod val="40000"/>
            <a:lumOff val="60000"/>
          </a:schemeClr>
        </a:solidFill>
        <a:ln w="9525" cap="flat" cmpd="sng" algn="ctr">
          <a:noFill/>
          <a:prstDash val="solid"/>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Roboto" panose="02000000000000000000" pitchFamily="2" charset="0"/>
              <a:ea typeface="Roboto"/>
              <a:cs typeface="Roboto" panose="02000000000000000000" pitchFamily="2" charset="0"/>
            </a:rPr>
            <a:t>Private ICT firms led by FPS/Public institution</a:t>
          </a:r>
          <a:r>
            <a:rPr lang="en-BE" sz="1200" kern="1200" dirty="0">
              <a:latin typeface="Roboto" panose="02000000000000000000" pitchFamily="2" charset="0"/>
              <a:ea typeface="Roboto"/>
              <a:cs typeface="Roboto" panose="02000000000000000000" pitchFamily="2" charset="0"/>
            </a:rPr>
            <a:t>s</a:t>
          </a:r>
          <a:r>
            <a:rPr lang="en-GB" sz="1200" kern="1200" dirty="0">
              <a:latin typeface="Roboto" panose="02000000000000000000" pitchFamily="2" charset="0"/>
              <a:ea typeface="Roboto"/>
              <a:cs typeface="Roboto" panose="02000000000000000000" pitchFamily="2" charset="0"/>
            </a:rPr>
            <a:t> for social security </a:t>
          </a:r>
        </a:p>
      </dsp:txBody>
      <dsp:txXfrm>
        <a:off x="5401159" y="3844441"/>
        <a:ext cx="1335244" cy="87207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6/18/2026</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6/18/2026</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Let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computer do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good</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thereby</a:t>
            </a:r>
            <a:r>
              <a:rPr lang="nl-BE" sz="1200" kern="1200" dirty="0">
                <a:solidFill>
                  <a:schemeClr val="tx1"/>
                </a:solidFill>
                <a:effectLst/>
                <a:latin typeface="+mn-lt"/>
                <a:ea typeface="+mn-ea"/>
                <a:cs typeface="+mn-cs"/>
              </a:rPr>
              <a:t> make time </a:t>
            </a:r>
            <a:r>
              <a:rPr lang="nl-BE" sz="1200" kern="1200" dirty="0" err="1">
                <a:solidFill>
                  <a:schemeClr val="tx1"/>
                </a:solidFill>
                <a:effectLst/>
                <a:latin typeface="+mn-lt"/>
                <a:ea typeface="+mn-ea"/>
                <a:cs typeface="+mn-cs"/>
              </a:rPr>
              <a:t>available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human support </a:t>
            </a:r>
            <a:r>
              <a:rPr lang="nl-BE" sz="1200" kern="1200" dirty="0" err="1">
                <a:solidFill>
                  <a:schemeClr val="tx1"/>
                </a:solidFill>
                <a:effectLst/>
                <a:latin typeface="+mn-lt"/>
                <a:ea typeface="+mn-ea"/>
                <a:cs typeface="+mn-cs"/>
              </a:rPr>
              <a:t>where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necessary</a:t>
            </a:r>
            <a:r>
              <a:rPr lang="en-US" sz="1200" kern="1200" dirty="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37</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15825"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E8395028-FA5B-420C-9F9B-AF639738EEFF}" type="slidenum">
              <a:rPr lang="nl-NL" altLang="en-US" sz="1200">
                <a:solidFill>
                  <a:srgbClr val="000000"/>
                </a:solidFill>
              </a:rPr>
              <a:pPr algn="r" eaLnBrk="1" hangingPunct="1"/>
              <a:t>83</a:t>
            </a:fld>
            <a:endParaRPr lang="nl-BE" altLang="en-US" sz="1200">
              <a:solidFill>
                <a:srgbClr val="000000"/>
              </a:solidFill>
            </a:endParaRPr>
          </a:p>
        </p:txBody>
      </p:sp>
      <p:sp>
        <p:nvSpPr>
          <p:cNvPr id="113667" name="Rectangle 7"/>
          <p:cNvSpPr txBox="1">
            <a:spLocks noGrp="1" noChangeArrowheads="1"/>
          </p:cNvSpPr>
          <p:nvPr/>
        </p:nvSpPr>
        <p:spPr bwMode="auto">
          <a:xfrm>
            <a:off x="3815825" y="10235123"/>
            <a:ext cx="2920483" cy="5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6DC74C9-80E9-4EF6-A9FE-91848821F12B}" type="slidenum">
              <a:rPr lang="nl-NL" altLang="en-US" sz="1200">
                <a:solidFill>
                  <a:srgbClr val="000000"/>
                </a:solidFill>
              </a:rPr>
              <a:pPr algn="r" eaLnBrk="1" hangingPunct="1"/>
              <a:t>83</a:t>
            </a:fld>
            <a:endParaRPr lang="nl-BE" altLang="en-US" sz="1200">
              <a:solidFill>
                <a:srgbClr val="000000"/>
              </a:solidFill>
            </a:endParaRPr>
          </a:p>
        </p:txBody>
      </p:sp>
      <p:sp>
        <p:nvSpPr>
          <p:cNvPr id="113668"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Tree>
    <p:extLst>
      <p:ext uri="{BB962C8B-B14F-4D97-AF65-F5344CB8AC3E}">
        <p14:creationId xmlns:p14="http://schemas.microsoft.com/office/powerpoint/2010/main" val="2146096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293611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75899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B2187-E5EA-93FF-2C3D-7F63EBE5E009}"/>
            </a:ext>
          </a:extLst>
        </p:cNvPr>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C3FDFF03-802E-91DE-A9A0-7DA2C24CFF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7C8B569-E745-6F0E-7276-3E8EC31939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a:extLst>
              <a:ext uri="{FF2B5EF4-FFF2-40B4-BE49-F238E27FC236}">
                <a16:creationId xmlns:a16="http://schemas.microsoft.com/office/drawing/2014/main" id="{58701C81-6444-EE2E-4B99-370611D0854E}"/>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31976-9B74-4DEB-BA7A-338D8B7DCAC4}"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18967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A4C6B6-9186-44B6-AEB1-8528D7C6E6ED}" type="slidenum">
              <a:rPr lang="en-US" smtClean="0"/>
              <a:pPr>
                <a:defRPr/>
              </a:pPr>
              <a:t>89</a:t>
            </a:fld>
            <a:endParaRPr lang="en-US"/>
          </a:p>
        </p:txBody>
      </p:sp>
    </p:spTree>
    <p:extLst>
      <p:ext uri="{BB962C8B-B14F-4D97-AF65-F5344CB8AC3E}">
        <p14:creationId xmlns:p14="http://schemas.microsoft.com/office/powerpoint/2010/main" val="16318477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4880663-D1A4-4E43-9CAC-BF4BFDD48BF4}" type="slidenum">
              <a:rPr lang="en-US" smtClean="0"/>
              <a:t>93</a:t>
            </a:fld>
            <a:endParaRPr lang="en-US"/>
          </a:p>
        </p:txBody>
      </p:sp>
    </p:spTree>
    <p:extLst>
      <p:ext uri="{BB962C8B-B14F-4D97-AF65-F5344CB8AC3E}">
        <p14:creationId xmlns:p14="http://schemas.microsoft.com/office/powerpoint/2010/main" val="2167596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B9A4C6B6-9186-44B6-AEB1-8528D7C6E6ED}" type="slidenum">
              <a:rPr lang="en-US" smtClean="0"/>
              <a:pPr>
                <a:defRPr/>
              </a:pPr>
              <a:t>104</a:t>
            </a:fld>
            <a:endParaRPr lang="en-US"/>
          </a:p>
        </p:txBody>
      </p:sp>
    </p:spTree>
    <p:extLst>
      <p:ext uri="{BB962C8B-B14F-4D97-AF65-F5344CB8AC3E}">
        <p14:creationId xmlns:p14="http://schemas.microsoft.com/office/powerpoint/2010/main" val="3206301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CA239CBA-0F14-4912-A4A3-E531654827E5}" type="slidenum">
              <a:rPr lang="fr-BE" smtClean="0"/>
              <a:t>108</a:t>
            </a:fld>
            <a:endParaRPr lang="fr-BE"/>
          </a:p>
        </p:txBody>
      </p:sp>
    </p:spTree>
    <p:extLst>
      <p:ext uri="{BB962C8B-B14F-4D97-AF65-F5344CB8AC3E}">
        <p14:creationId xmlns:p14="http://schemas.microsoft.com/office/powerpoint/2010/main" val="2796998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EDF498-6B22-4C23-B9DE-FBD91F7FCCAE}" type="slidenum">
              <a:rPr lang="fr-BE" smtClean="0"/>
              <a:t>125</a:t>
            </a:fld>
            <a:endParaRPr lang="fr-BE"/>
          </a:p>
        </p:txBody>
      </p:sp>
    </p:spTree>
    <p:extLst>
      <p:ext uri="{BB962C8B-B14F-4D97-AF65-F5344CB8AC3E}">
        <p14:creationId xmlns:p14="http://schemas.microsoft.com/office/powerpoint/2010/main" val="240449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a:t>Click to edit Master subtitle style</a:t>
            </a:r>
            <a:endParaRPr lang="fr-BE" dirty="0"/>
          </a:p>
        </p:txBody>
      </p:sp>
      <p:grpSp>
        <p:nvGrpSpPr>
          <p:cNvPr id="6" name="Group 11"/>
          <p:cNvGrpSpPr>
            <a:grpSpLocks/>
          </p:cNvGrpSpPr>
          <p:nvPr userDrawn="1"/>
        </p:nvGrpSpPr>
        <p:grpSpPr bwMode="auto">
          <a:xfrm>
            <a:off x="6888087" y="3436545"/>
            <a:ext cx="5571705" cy="2800767"/>
            <a:chOff x="4496909" y="2676525"/>
            <a:chExt cx="4178779"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fr-BE" altLang="en-US"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a:solidFill>
                    <a:schemeClr val="tx1"/>
                  </a:solidFill>
                  <a:latin typeface="+mn-lt"/>
                  <a:ea typeface="+mn-ea"/>
                  <a:cs typeface="Arial" pitchFamily="34" charset="0"/>
                  <a:sym typeface="Arial" pitchFamily="34" charset="0"/>
                </a:rPr>
                <a:t>https://www.frankrobben.be</a:t>
              </a:r>
              <a:endParaRPr lang="fr-BE" altLang="en-US" sz="1600" kern="1200" dirty="0">
                <a:solidFill>
                  <a:schemeClr val="tx1"/>
                </a:solidFill>
                <a:latin typeface="+mn-lt"/>
                <a:ea typeface="+mn-ea"/>
                <a:cs typeface="Arial" pitchFamily="34" charset="0"/>
              </a:endParaRPr>
            </a:p>
            <a:p>
              <a:pPr>
                <a:defRPr/>
              </a:pPr>
              <a:r>
                <a:rPr lang="nl-BE" altLang="en-US" sz="1600" dirty="0">
                  <a:latin typeface="+mn-lt"/>
                  <a:cs typeface="Arial" pitchFamily="34" charset="0"/>
                  <a:sym typeface="Arial" pitchFamily="34" charset="0"/>
                </a:rPr>
                <a:t>https://www.ksz.fgov.be</a:t>
              </a: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p:txBody>
        </p:sp>
      </p:grpSp>
      <p:pic>
        <p:nvPicPr>
          <p:cNvPr id="8" name="Picture 13">
            <a:extLst>
              <a:ext uri="{FF2B5EF4-FFF2-40B4-BE49-F238E27FC236}">
                <a16:creationId xmlns:a16="http://schemas.microsoft.com/office/drawing/2014/main" id="{3DBD84FE-60AA-46AC-A701-3E717886BB62}"/>
              </a:ext>
            </a:extLst>
          </p:cNvPr>
          <p:cNvPicPr>
            <a:picLocks noChangeAspect="1"/>
          </p:cNvPicPr>
          <p:nvPr userDrawn="1"/>
        </p:nvPicPr>
        <p:blipFill>
          <a:blip r:embed="rId3"/>
          <a:stretch>
            <a:fillRect/>
          </a:stretch>
        </p:blipFill>
        <p:spPr>
          <a:xfrm>
            <a:off x="6999187" y="4941168"/>
            <a:ext cx="256082" cy="256082"/>
          </a:xfrm>
          <a:prstGeom prst="rect">
            <a:avLst/>
          </a:prstGeom>
        </p:spPr>
      </p:pic>
    </p:spTree>
    <p:extLst>
      <p:ext uri="{BB962C8B-B14F-4D97-AF65-F5344CB8AC3E}">
        <p14:creationId xmlns:p14="http://schemas.microsoft.com/office/powerpoint/2010/main" val="26734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83420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273994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 blue sky with white clouds&#10;&#10;AI-generated content may be incorrect.">
            <a:extLst>
              <a:ext uri="{FF2B5EF4-FFF2-40B4-BE49-F238E27FC236}">
                <a16:creationId xmlns:a16="http://schemas.microsoft.com/office/drawing/2014/main" id="{91074A8D-4D78-3720-A539-B72DAEF97F08}"/>
              </a:ext>
            </a:extLst>
          </p:cNvPr>
          <p:cNvPicPr>
            <a:picLocks noChangeAspect="1"/>
          </p:cNvPicPr>
          <p:nvPr userDrawn="1"/>
        </p:nvPicPr>
        <p:blipFill>
          <a:blip r:embed="rId2"/>
          <a:stretch>
            <a:fillRect/>
          </a:stretch>
        </p:blipFill>
        <p:spPr>
          <a:xfrm>
            <a:off x="0" y="4872300"/>
            <a:ext cx="12192000" cy="1985700"/>
          </a:xfrm>
          <a:prstGeom prst="rect">
            <a:avLst/>
          </a:prstGeom>
        </p:spPr>
      </p:pic>
      <p:sp>
        <p:nvSpPr>
          <p:cNvPr id="3" name="Title 2">
            <a:extLst>
              <a:ext uri="{FF2B5EF4-FFF2-40B4-BE49-F238E27FC236}">
                <a16:creationId xmlns:a16="http://schemas.microsoft.com/office/drawing/2014/main" id="{E7B90D63-BBFD-A3C4-9156-96B370EBC9E4}"/>
              </a:ext>
            </a:extLst>
          </p:cNvPr>
          <p:cNvSpPr>
            <a:spLocks noGrp="1"/>
          </p:cNvSpPr>
          <p:nvPr>
            <p:ph type="title"/>
          </p:nvPr>
        </p:nvSpPr>
        <p:spPr>
          <a:xfrm>
            <a:off x="838200" y="5167312"/>
            <a:ext cx="10515600" cy="1325563"/>
          </a:xfrm>
        </p:spPr>
        <p:txBody>
          <a:bodyPr>
            <a:normAutofit/>
          </a:bodyPr>
          <a:lstStyle>
            <a:lvl1pPr>
              <a:defRPr sz="40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E19A513-8546-F9BC-87C5-31ADD09A3D16}"/>
              </a:ext>
            </a:extLst>
          </p:cNvPr>
          <p:cNvSpPr>
            <a:spLocks noGrp="1"/>
          </p:cNvSpPr>
          <p:nvPr>
            <p:ph type="pic" sz="quarter" idx="10"/>
          </p:nvPr>
        </p:nvSpPr>
        <p:spPr>
          <a:xfrm>
            <a:off x="0" y="0"/>
            <a:ext cx="12192000" cy="4872038"/>
          </a:xfrm>
        </p:spPr>
        <p:txBody>
          <a:bodyPr/>
          <a:lstStyle/>
          <a:p>
            <a:endParaRPr lang="en-BE"/>
          </a:p>
        </p:txBody>
      </p:sp>
    </p:spTree>
    <p:extLst>
      <p:ext uri="{BB962C8B-B14F-4D97-AF65-F5344CB8AC3E}">
        <p14:creationId xmlns:p14="http://schemas.microsoft.com/office/powerpoint/2010/main" val="2095310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 Title and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8C334D67-6D41-8530-F693-3BDF1F5C33E8}"/>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10515600"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ue and green logo&#10;&#10;AI-generated content may be incorrect.">
            <a:extLst>
              <a:ext uri="{FF2B5EF4-FFF2-40B4-BE49-F238E27FC236}">
                <a16:creationId xmlns:a16="http://schemas.microsoft.com/office/drawing/2014/main" id="{34CAE1ED-37A5-2B9E-D99A-E117E8C4A6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091092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 columns - content &amp;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Freeform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673395" y="662645"/>
            <a:ext cx="5518605" cy="602488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sp>
        <p:nvSpPr>
          <p:cNvPr id="5" name="Footer Placeholder 4">
            <a:extLst>
              <a:ext uri="{FF2B5EF4-FFF2-40B4-BE49-F238E27FC236}">
                <a16:creationId xmlns:a16="http://schemas.microsoft.com/office/drawing/2014/main" id="{736D4933-CF22-B124-583C-5A3CCCB1BA51}"/>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3543FC40-3A02-CE44-97DF-95AD0875B1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
        <p:nvSpPr>
          <p:cNvPr id="41" name="Oval 40">
            <a:extLst>
              <a:ext uri="{FF2B5EF4-FFF2-40B4-BE49-F238E27FC236}">
                <a16:creationId xmlns:a16="http://schemas.microsoft.com/office/drawing/2014/main" id="{CF4481ED-9614-3331-A823-64E412A29E36}"/>
              </a:ext>
            </a:extLst>
          </p:cNvPr>
          <p:cNvSpPr/>
          <p:nvPr userDrawn="1"/>
        </p:nvSpPr>
        <p:spPr>
          <a:xfrm>
            <a:off x="1150099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42" name="Slide Number Placeholder 5">
            <a:extLst>
              <a:ext uri="{FF2B5EF4-FFF2-40B4-BE49-F238E27FC236}">
                <a16:creationId xmlns:a16="http://schemas.microsoft.com/office/drawing/2014/main" id="{418F8EE5-3FC3-9AB6-C698-DB25EB8EDE1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3305145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s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22B7C-4539-51EF-E09B-77697BCDC4B9}"/>
              </a:ext>
            </a:extLst>
          </p:cNvPr>
          <p:cNvSpPr>
            <a:spLocks noGrp="1"/>
          </p:cNvSpPr>
          <p:nvPr>
            <p:ph sz="half" idx="1"/>
          </p:nvPr>
        </p:nvSpPr>
        <p:spPr>
          <a:xfrm>
            <a:off x="838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FB3B1-3A7B-4363-90A1-B4EEF4600FA7}"/>
              </a:ext>
            </a:extLst>
          </p:cNvPr>
          <p:cNvSpPr>
            <a:spLocks noGrp="1"/>
          </p:cNvSpPr>
          <p:nvPr>
            <p:ph sz="half" idx="2"/>
          </p:nvPr>
        </p:nvSpPr>
        <p:spPr>
          <a:xfrm>
            <a:off x="6172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sky with white clouds&#10;&#10;AI-generated content may be incorrect.">
            <a:extLst>
              <a:ext uri="{FF2B5EF4-FFF2-40B4-BE49-F238E27FC236}">
                <a16:creationId xmlns:a16="http://schemas.microsoft.com/office/drawing/2014/main" id="{0961CFFA-7701-BAF9-FED6-D56D48DB2CDC}"/>
              </a:ext>
            </a:extLst>
          </p:cNvPr>
          <p:cNvPicPr>
            <a:picLocks noChangeAspect="1"/>
          </p:cNvPicPr>
          <p:nvPr userDrawn="1"/>
        </p:nvPicPr>
        <p:blipFill>
          <a:blip r:embed="rId2"/>
          <a:srcRect b="15816"/>
          <a:stretch/>
        </p:blipFill>
        <p:spPr>
          <a:xfrm>
            <a:off x="0" y="0"/>
            <a:ext cx="12192000" cy="1690688"/>
          </a:xfrm>
          <a:prstGeom prst="rect">
            <a:avLst/>
          </a:prstGeom>
        </p:spPr>
      </p:pic>
      <p:sp>
        <p:nvSpPr>
          <p:cNvPr id="9" name="Title 1">
            <a:extLst>
              <a:ext uri="{FF2B5EF4-FFF2-40B4-BE49-F238E27FC236}">
                <a16:creationId xmlns:a16="http://schemas.microsoft.com/office/drawing/2014/main" id="{3F8BBFDC-262E-EEB3-D09F-616A1BA5BFBE}"/>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4" name="Oval 13">
            <a:extLst>
              <a:ext uri="{FF2B5EF4-FFF2-40B4-BE49-F238E27FC236}">
                <a16:creationId xmlns:a16="http://schemas.microsoft.com/office/drawing/2014/main" id="{8A14FCD4-1E56-82B1-68D1-8F32988173F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A82169E-BB14-6D86-6F10-50DB0C4E9AC1}"/>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Footer Placeholder 4">
            <a:extLst>
              <a:ext uri="{FF2B5EF4-FFF2-40B4-BE49-F238E27FC236}">
                <a16:creationId xmlns:a16="http://schemas.microsoft.com/office/drawing/2014/main" id="{F014E7C8-F66F-BBA3-2AB7-0D0A027401C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1" name="Picture 10" descr="A blue and green logo&#10;&#10;AI-generated content may be incorrect.">
            <a:extLst>
              <a:ext uri="{FF2B5EF4-FFF2-40B4-BE49-F238E27FC236}">
                <a16:creationId xmlns:a16="http://schemas.microsoft.com/office/drawing/2014/main" id="{EC3714FE-4C04-4034-0506-D5839E5BC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898503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 Text">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541789"/>
            <a:ext cx="4303643" cy="1049506"/>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D13215-431D-0C8F-7E84-0408DE846DD5}"/>
              </a:ext>
            </a:extLst>
          </p:cNvPr>
          <p:cNvSpPr>
            <a:spLocks noGrp="1"/>
          </p:cNvSpPr>
          <p:nvPr>
            <p:ph idx="1"/>
          </p:nvPr>
        </p:nvSpPr>
        <p:spPr>
          <a:xfrm>
            <a:off x="6650181" y="541789"/>
            <a:ext cx="5035137" cy="5907158"/>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AACFD26E-4EDA-887C-AD7B-96895957341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130951B-C3EB-E8DC-3313-EBF8F1C6C3FE}"/>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08AE1931-AB3F-CF39-64E2-62B9F34659C7}"/>
              </a:ext>
            </a:extLst>
          </p:cNvPr>
          <p:cNvSpPr>
            <a:spLocks noGrp="1"/>
          </p:cNvSpPr>
          <p:nvPr>
            <p:ph type="ftr" sz="quarter" idx="11"/>
          </p:nvPr>
        </p:nvSpPr>
        <p:spPr>
          <a:xfrm>
            <a:off x="7244988" y="635067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0" name="Picture 9" descr="A blue and green logo&#10;&#10;AI-generated content may be incorrect.">
            <a:extLst>
              <a:ext uri="{FF2B5EF4-FFF2-40B4-BE49-F238E27FC236}">
                <a16:creationId xmlns:a16="http://schemas.microsoft.com/office/drawing/2014/main" id="{01612CA5-9F13-FE3B-7F80-6193E560E4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0181" y="6377471"/>
            <a:ext cx="540000" cy="304375"/>
          </a:xfrm>
          <a:prstGeom prst="rect">
            <a:avLst/>
          </a:prstGeom>
        </p:spPr>
      </p:pic>
    </p:spTree>
    <p:extLst>
      <p:ext uri="{BB962C8B-B14F-4D97-AF65-F5344CB8AC3E}">
        <p14:creationId xmlns:p14="http://schemas.microsoft.com/office/powerpoint/2010/main" val="19086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ECD0A39C-4C57-4068-89FE-FE3779C56D95}" type="datetime1">
              <a:rPr lang="fr-BE" smtClean="0"/>
              <a:t>18-06-26</a:t>
            </a:fld>
            <a:endParaRPr lang="en-US"/>
          </a:p>
        </p:txBody>
      </p:sp>
      <p:sp>
        <p:nvSpPr>
          <p:cNvPr id="2" name="Slide Number Placeholder 5">
            <a:extLst>
              <a:ext uri="{FF2B5EF4-FFF2-40B4-BE49-F238E27FC236}">
                <a16:creationId xmlns:a16="http://schemas.microsoft.com/office/drawing/2014/main" id="{143D2F6B-AF16-47AA-4EB0-B7BC9D50C399}"/>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267798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with chart">
    <p:spTree>
      <p:nvGrpSpPr>
        <p:cNvPr id="1" name=""/>
        <p:cNvGrpSpPr/>
        <p:nvPr/>
      </p:nvGrpSpPr>
      <p:grpSpPr>
        <a:xfrm>
          <a:off x="0" y="0"/>
          <a:ext cx="0" cy="0"/>
          <a:chOff x="0" y="0"/>
          <a:chExt cx="0" cy="0"/>
        </a:xfrm>
      </p:grpSpPr>
      <p:sp>
        <p:nvSpPr>
          <p:cNvPr id="12" name="Chart Placeholder 7"/>
          <p:cNvSpPr>
            <a:spLocks noGrp="1"/>
          </p:cNvSpPr>
          <p:nvPr>
            <p:ph type="chart" sz="quarter" idx="12" hasCustomPrompt="1"/>
          </p:nvPr>
        </p:nvSpPr>
        <p:spPr>
          <a:xfrm>
            <a:off x="1504722" y="1853515"/>
            <a:ext cx="8438605" cy="3978874"/>
          </a:xfrm>
          <a:prstGeom prst="rect">
            <a:avLst/>
          </a:prstGeom>
        </p:spPr>
        <p:txBody>
          <a:bodyPr>
            <a:normAutofit/>
          </a:bodyPr>
          <a:lstStyle>
            <a:lvl1pPr marL="0" indent="0">
              <a:buNone/>
              <a:defRPr sz="1600">
                <a:latin typeface="Century Gothic" panose="020B0502020202020204" pitchFamily="34" charset="0"/>
              </a:defRPr>
            </a:lvl1pPr>
          </a:lstStyle>
          <a:p>
            <a:r>
              <a:rPr lang="en-US"/>
              <a:t>Click to add chart</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0165" y="510250"/>
            <a:ext cx="334555" cy="328302"/>
          </a:xfrm>
          <a:prstGeom prst="rect">
            <a:avLst/>
          </a:prstGeom>
        </p:spPr>
      </p:pic>
      <p:sp>
        <p:nvSpPr>
          <p:cNvPr id="15" name="Footer Placeholder 14"/>
          <p:cNvSpPr>
            <a:spLocks noGrp="1"/>
          </p:cNvSpPr>
          <p:nvPr>
            <p:ph type="ftr" sz="quarter" idx="21"/>
          </p:nvPr>
        </p:nvSpPr>
        <p:spPr>
          <a:xfrm>
            <a:off x="1504720" y="6348112"/>
            <a:ext cx="9468079" cy="365125"/>
          </a:xfrm>
          <a:prstGeom prst="rect">
            <a:avLst/>
          </a:prstGeom>
        </p:spPr>
        <p:txBody>
          <a:bodyPr/>
          <a:lstStyle>
            <a:lvl1pPr algn="r">
              <a:defRPr>
                <a:solidFill>
                  <a:schemeClr val="tx1"/>
                </a:solidFill>
                <a:latin typeface="Calibri" panose="020F0502020204030204" pitchFamily="34" charset="0"/>
              </a:defRPr>
            </a:lvl1pPr>
          </a:lstStyle>
          <a:p>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1798" y="6203606"/>
            <a:ext cx="1100134" cy="654134"/>
          </a:xfrm>
          <a:prstGeom prst="rect">
            <a:avLst/>
          </a:prstGeom>
        </p:spPr>
      </p:pic>
      <p:sp>
        <p:nvSpPr>
          <p:cNvPr id="18" name="TextBox 17"/>
          <p:cNvSpPr txBox="1"/>
          <p:nvPr userDrawn="1"/>
        </p:nvSpPr>
        <p:spPr>
          <a:xfrm>
            <a:off x="11184532" y="6333824"/>
            <a:ext cx="480189" cy="276999"/>
          </a:xfrm>
          <a:prstGeom prst="rect">
            <a:avLst/>
          </a:prstGeom>
          <a:noFill/>
        </p:spPr>
        <p:txBody>
          <a:bodyPr wrap="square" rtlCol="0" anchor="ctr">
            <a:spAutoFit/>
          </a:bodyPr>
          <a:lstStyle/>
          <a:p>
            <a:pPr algn="ctr"/>
            <a:fld id="{0ADA4FF2-C4CA-46C5-86BF-D39CCB416EEE}" type="slidenum">
              <a:rPr lang="en-US" sz="1200" b="1" smtClean="0">
                <a:solidFill>
                  <a:schemeClr val="bg1"/>
                </a:solidFill>
                <a:latin typeface="Century Gothic" panose="020B0502020202020204" pitchFamily="34" charset="0"/>
              </a:rPr>
              <a:t>‹#›</a:t>
            </a:fld>
            <a:endParaRPr lang="en-US" sz="1200" b="1">
              <a:solidFill>
                <a:schemeClr val="bg1"/>
              </a:solidFill>
              <a:latin typeface="Century Gothic" panose="020B0502020202020204" pitchFamily="34" charset="0"/>
            </a:endParaRPr>
          </a:p>
        </p:txBody>
      </p:sp>
      <p:sp>
        <p:nvSpPr>
          <p:cNvPr id="19" name="Text Placeholder 4"/>
          <p:cNvSpPr>
            <a:spLocks noGrp="1"/>
          </p:cNvSpPr>
          <p:nvPr>
            <p:ph type="body" sz="quarter" idx="19" hasCustomPrompt="1"/>
          </p:nvPr>
        </p:nvSpPr>
        <p:spPr>
          <a:xfrm>
            <a:off x="1504722" y="674401"/>
            <a:ext cx="8438605" cy="654554"/>
          </a:xfrm>
        </p:spPr>
        <p:txBody>
          <a:bodyPr anchor="ctr">
            <a:noAutofit/>
          </a:bodyPr>
          <a:lstStyle>
            <a:lvl1pPr marL="0" indent="0" algn="l">
              <a:buNone/>
              <a:defRPr sz="2800" b="1" spc="100" baseline="0">
                <a:solidFill>
                  <a:srgbClr val="5DC5D2"/>
                </a:solidFill>
                <a:latin typeface="Calibri" panose="020F0502020204030204" pitchFamily="34" charset="0"/>
              </a:defRPr>
            </a:lvl1pPr>
          </a:lstStyle>
          <a:p>
            <a:pPr lvl="0"/>
            <a:r>
              <a:rPr lang="en-US"/>
              <a:t>Click to add a title</a:t>
            </a:r>
          </a:p>
        </p:txBody>
      </p:sp>
      <p:pic>
        <p:nvPicPr>
          <p:cNvPr id="9" name="Picture 8">
            <a:extLst>
              <a:ext uri="{FF2B5EF4-FFF2-40B4-BE49-F238E27FC236}">
                <a16:creationId xmlns:a16="http://schemas.microsoft.com/office/drawing/2014/main" id="{78EC0064-5AB9-4D79-ABD7-9513CB9C05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28126" y="322651"/>
            <a:ext cx="1214590" cy="298276"/>
          </a:xfrm>
          <a:prstGeom prst="rect">
            <a:avLst/>
          </a:prstGeom>
        </p:spPr>
      </p:pic>
    </p:spTree>
    <p:extLst>
      <p:ext uri="{BB962C8B-B14F-4D97-AF65-F5344CB8AC3E}">
        <p14:creationId xmlns:p14="http://schemas.microsoft.com/office/powerpoint/2010/main" val="612054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200"/>
            </a:lvl1pPr>
            <a:lvl2pPr marL="742950" indent="-285750">
              <a:buFont typeface="Calibri" panose="020F0502020204030204" pitchFamily="34" charset="0"/>
              <a:buChar char="-"/>
              <a:defRPr sz="18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839416" y="6453336"/>
            <a:ext cx="1151103" cy="365125"/>
          </a:xfrm>
          <a:prstGeom prst="rect">
            <a:avLst/>
          </a:prstGeom>
        </p:spPr>
        <p:txBody>
          <a:bodyPr/>
          <a:lstStyle>
            <a:lvl1pPr fontAlgn="auto">
              <a:spcBef>
                <a:spcPts val="0"/>
              </a:spcBef>
              <a:spcAft>
                <a:spcPts val="0"/>
              </a:spcAft>
              <a:defRPr sz="1200">
                <a:latin typeface="+mn-lt"/>
                <a:cs typeface="+mn-cs"/>
              </a:defRPr>
            </a:lvl1pPr>
          </a:lstStyle>
          <a:p>
            <a:pPr>
              <a:defRPr/>
            </a:pPr>
            <a:r>
              <a:rPr lang="en-US"/>
              <a:t>07/11/2023</a:t>
            </a:r>
            <a:endParaRPr lang="en-GB" dirty="0"/>
          </a:p>
        </p:txBody>
      </p:sp>
    </p:spTree>
    <p:extLst>
      <p:ext uri="{BB962C8B-B14F-4D97-AF65-F5344CB8AC3E}">
        <p14:creationId xmlns:p14="http://schemas.microsoft.com/office/powerpoint/2010/main" val="423858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95400" y="1052736"/>
            <a:ext cx="108870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695400" y="188640"/>
            <a:ext cx="10887000" cy="792088"/>
          </a:xfrm>
          <a:prstGeom prst="rect">
            <a:avLst/>
          </a:prstGeom>
        </p:spPr>
        <p:txBody>
          <a:bodyPr vert="horz" lIns="91440" tIns="45720" rIns="91440" bIns="45720" rtlCol="0" anchor="ctr">
            <a:normAutofit/>
          </a:bodyPr>
          <a:lstStyle>
            <a:lvl1pPr>
              <a:defRPr>
                <a:solidFill>
                  <a:srgbClr val="0087BE"/>
                </a:solidFill>
              </a:defRPr>
            </a:lvl1pPr>
          </a:lstStyle>
          <a:p>
            <a:r>
              <a:rPr lang="en-US" dirty="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lue sky with white clouds&#10;&#10;AI-generated content may be incorrect.">
            <a:extLst>
              <a:ext uri="{FF2B5EF4-FFF2-40B4-BE49-F238E27FC236}">
                <a16:creationId xmlns:a16="http://schemas.microsoft.com/office/drawing/2014/main" id="{91074A8D-4D78-3720-A539-B72DAEF97F08}"/>
              </a:ext>
            </a:extLst>
          </p:cNvPr>
          <p:cNvPicPr>
            <a:picLocks noChangeAspect="1"/>
          </p:cNvPicPr>
          <p:nvPr userDrawn="1"/>
        </p:nvPicPr>
        <p:blipFill>
          <a:blip r:embed="rId2"/>
          <a:stretch>
            <a:fillRect/>
          </a:stretch>
        </p:blipFill>
        <p:spPr>
          <a:xfrm>
            <a:off x="0" y="4872300"/>
            <a:ext cx="12192000" cy="1985700"/>
          </a:xfrm>
          <a:prstGeom prst="rect">
            <a:avLst/>
          </a:prstGeom>
        </p:spPr>
      </p:pic>
      <p:sp>
        <p:nvSpPr>
          <p:cNvPr id="3" name="Title 2">
            <a:extLst>
              <a:ext uri="{FF2B5EF4-FFF2-40B4-BE49-F238E27FC236}">
                <a16:creationId xmlns:a16="http://schemas.microsoft.com/office/drawing/2014/main" id="{E7B90D63-BBFD-A3C4-9156-96B370EBC9E4}"/>
              </a:ext>
            </a:extLst>
          </p:cNvPr>
          <p:cNvSpPr>
            <a:spLocks noGrp="1"/>
          </p:cNvSpPr>
          <p:nvPr>
            <p:ph type="title"/>
          </p:nvPr>
        </p:nvSpPr>
        <p:spPr>
          <a:xfrm>
            <a:off x="838200" y="5167312"/>
            <a:ext cx="10515600" cy="1325563"/>
          </a:xfrm>
        </p:spPr>
        <p:txBody>
          <a:bodyPr>
            <a:normAutofit/>
          </a:bodyPr>
          <a:lstStyle>
            <a:lvl1pPr>
              <a:defRPr sz="4000">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E19A513-8546-F9BC-87C5-31ADD09A3D16}"/>
              </a:ext>
            </a:extLst>
          </p:cNvPr>
          <p:cNvSpPr>
            <a:spLocks noGrp="1"/>
          </p:cNvSpPr>
          <p:nvPr>
            <p:ph type="pic" sz="quarter" idx="10"/>
          </p:nvPr>
        </p:nvSpPr>
        <p:spPr>
          <a:xfrm>
            <a:off x="0" y="0"/>
            <a:ext cx="12192000" cy="4872038"/>
          </a:xfrm>
        </p:spPr>
        <p:txBody>
          <a:bodyPr/>
          <a:lstStyle/>
          <a:p>
            <a:endParaRPr lang="en-BE"/>
          </a:p>
        </p:txBody>
      </p:sp>
    </p:spTree>
    <p:extLst>
      <p:ext uri="{BB962C8B-B14F-4D97-AF65-F5344CB8AC3E}">
        <p14:creationId xmlns:p14="http://schemas.microsoft.com/office/powerpoint/2010/main" val="3791048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 - Title and Conten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8C334D67-6D41-8530-F693-3BDF1F5C33E8}"/>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10515600"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ue and green logo&#10;&#10;AI-generated content may be incorrect.">
            <a:extLst>
              <a:ext uri="{FF2B5EF4-FFF2-40B4-BE49-F238E27FC236}">
                <a16:creationId xmlns:a16="http://schemas.microsoft.com/office/drawing/2014/main" id="{34CAE1ED-37A5-2B9E-D99A-E117E8C4A6C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569714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 content &amp;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2074809"/>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Freeform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673395" y="662645"/>
            <a:ext cx="5518605" cy="602488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sp>
        <p:nvSpPr>
          <p:cNvPr id="5" name="Footer Placeholder 4">
            <a:extLst>
              <a:ext uri="{FF2B5EF4-FFF2-40B4-BE49-F238E27FC236}">
                <a16:creationId xmlns:a16="http://schemas.microsoft.com/office/drawing/2014/main" id="{736D4933-CF22-B124-583C-5A3CCCB1BA51}"/>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3543FC40-3A02-CE44-97DF-95AD0875B1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
        <p:nvSpPr>
          <p:cNvPr id="41" name="Oval 40">
            <a:extLst>
              <a:ext uri="{FF2B5EF4-FFF2-40B4-BE49-F238E27FC236}">
                <a16:creationId xmlns:a16="http://schemas.microsoft.com/office/drawing/2014/main" id="{CF4481ED-9614-3331-A823-64E412A29E36}"/>
              </a:ext>
            </a:extLst>
          </p:cNvPr>
          <p:cNvSpPr/>
          <p:nvPr userDrawn="1"/>
        </p:nvSpPr>
        <p:spPr>
          <a:xfrm>
            <a:off x="1150099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42" name="Slide Number Placeholder 5">
            <a:extLst>
              <a:ext uri="{FF2B5EF4-FFF2-40B4-BE49-F238E27FC236}">
                <a16:creationId xmlns:a16="http://schemas.microsoft.com/office/drawing/2014/main" id="{418F8EE5-3FC3-9AB6-C698-DB25EB8EDE1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205453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22B7C-4539-51EF-E09B-77697BCDC4B9}"/>
              </a:ext>
            </a:extLst>
          </p:cNvPr>
          <p:cNvSpPr>
            <a:spLocks noGrp="1"/>
          </p:cNvSpPr>
          <p:nvPr>
            <p:ph sz="half" idx="1"/>
          </p:nvPr>
        </p:nvSpPr>
        <p:spPr>
          <a:xfrm>
            <a:off x="838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A8FB3B1-3A7B-4363-90A1-B4EEF4600FA7}"/>
              </a:ext>
            </a:extLst>
          </p:cNvPr>
          <p:cNvSpPr>
            <a:spLocks noGrp="1"/>
          </p:cNvSpPr>
          <p:nvPr>
            <p:ph sz="half" idx="2"/>
          </p:nvPr>
        </p:nvSpPr>
        <p:spPr>
          <a:xfrm>
            <a:off x="6172200" y="2074809"/>
            <a:ext cx="5181600" cy="4102154"/>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ue sky with white clouds&#10;&#10;AI-generated content may be incorrect.">
            <a:extLst>
              <a:ext uri="{FF2B5EF4-FFF2-40B4-BE49-F238E27FC236}">
                <a16:creationId xmlns:a16="http://schemas.microsoft.com/office/drawing/2014/main" id="{0961CFFA-7701-BAF9-FED6-D56D48DB2CDC}"/>
              </a:ext>
            </a:extLst>
          </p:cNvPr>
          <p:cNvPicPr>
            <a:picLocks noChangeAspect="1"/>
          </p:cNvPicPr>
          <p:nvPr userDrawn="1"/>
        </p:nvPicPr>
        <p:blipFill>
          <a:blip r:embed="rId2"/>
          <a:srcRect b="15816"/>
          <a:stretch/>
        </p:blipFill>
        <p:spPr>
          <a:xfrm>
            <a:off x="0" y="0"/>
            <a:ext cx="12192000" cy="1690688"/>
          </a:xfrm>
          <a:prstGeom prst="rect">
            <a:avLst/>
          </a:prstGeom>
        </p:spPr>
      </p:pic>
      <p:sp>
        <p:nvSpPr>
          <p:cNvPr id="9" name="Title 1">
            <a:extLst>
              <a:ext uri="{FF2B5EF4-FFF2-40B4-BE49-F238E27FC236}">
                <a16:creationId xmlns:a16="http://schemas.microsoft.com/office/drawing/2014/main" id="{3F8BBFDC-262E-EEB3-D09F-616A1BA5BFBE}"/>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4" name="Oval 13">
            <a:extLst>
              <a:ext uri="{FF2B5EF4-FFF2-40B4-BE49-F238E27FC236}">
                <a16:creationId xmlns:a16="http://schemas.microsoft.com/office/drawing/2014/main" id="{8A14FCD4-1E56-82B1-68D1-8F32988173F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A82169E-BB14-6D86-6F10-50DB0C4E9AC1}"/>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7" name="Footer Placeholder 4">
            <a:extLst>
              <a:ext uri="{FF2B5EF4-FFF2-40B4-BE49-F238E27FC236}">
                <a16:creationId xmlns:a16="http://schemas.microsoft.com/office/drawing/2014/main" id="{F014E7C8-F66F-BBA3-2AB7-0D0A027401C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1" name="Picture 10" descr="A blue and green logo&#10;&#10;AI-generated content may be incorrect.">
            <a:extLst>
              <a:ext uri="{FF2B5EF4-FFF2-40B4-BE49-F238E27FC236}">
                <a16:creationId xmlns:a16="http://schemas.microsoft.com/office/drawing/2014/main" id="{EC3714FE-4C04-4034-0506-D5839E5BC8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1947026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606DF7B-D13D-7BD1-C605-8873324E6BEA}"/>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b="15816"/>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149459F-FA09-8A18-ED00-74FE3E8CA49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Chart Placeholder 3">
            <a:extLst>
              <a:ext uri="{FF2B5EF4-FFF2-40B4-BE49-F238E27FC236}">
                <a16:creationId xmlns:a16="http://schemas.microsoft.com/office/drawing/2014/main" id="{E42699C6-12F3-3D11-C8A9-9E4FCAC0BF95}"/>
              </a:ext>
            </a:extLst>
          </p:cNvPr>
          <p:cNvSpPr>
            <a:spLocks noGrp="1"/>
          </p:cNvSpPr>
          <p:nvPr>
            <p:ph type="chart" sz="quarter" idx="13" hasCustomPrompt="1"/>
          </p:nvPr>
        </p:nvSpPr>
        <p:spPr>
          <a:xfrm>
            <a:off x="2636837" y="1948070"/>
            <a:ext cx="6918325" cy="3856038"/>
          </a:xfrm>
        </p:spPr>
        <p:txBody>
          <a:bodyPr/>
          <a:lstStyle>
            <a:lvl1pPr marL="0" indent="0">
              <a:buNone/>
              <a:defRPr>
                <a:solidFill>
                  <a:schemeClr val="bg2"/>
                </a:solidFill>
              </a:defRPr>
            </a:lvl1pPr>
          </a:lstStyle>
          <a:p>
            <a:r>
              <a:rPr lang="en-US" dirty="0"/>
              <a:t>Click to insert a chart</a:t>
            </a:r>
          </a:p>
        </p:txBody>
      </p:sp>
      <p:sp>
        <p:nvSpPr>
          <p:cNvPr id="10" name="Footer Placeholder 4">
            <a:extLst>
              <a:ext uri="{FF2B5EF4-FFF2-40B4-BE49-F238E27FC236}">
                <a16:creationId xmlns:a16="http://schemas.microsoft.com/office/drawing/2014/main" id="{48B02151-1C9C-D396-0185-0D5874F0143E}"/>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1" name="Picture 10" descr="A blue and green logo&#10;&#10;AI-generated content may be incorrect.">
            <a:extLst>
              <a:ext uri="{FF2B5EF4-FFF2-40B4-BE49-F238E27FC236}">
                <a16:creationId xmlns:a16="http://schemas.microsoft.com/office/drawing/2014/main" id="{5E0E42ED-4211-6CBD-89AE-C64790F01A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642493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Picture">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482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Oval 6">
            <a:extLst>
              <a:ext uri="{FF2B5EF4-FFF2-40B4-BE49-F238E27FC236}">
                <a16:creationId xmlns:a16="http://schemas.microsoft.com/office/drawing/2014/main" id="{1E85C9FA-B6D6-751A-8E76-843E51A2EDC6}"/>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200166A-2728-C42E-7258-31D59FD75C2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4" name="Title 1">
            <a:extLst>
              <a:ext uri="{FF2B5EF4-FFF2-40B4-BE49-F238E27FC236}">
                <a16:creationId xmlns:a16="http://schemas.microsoft.com/office/drawing/2014/main" id="{EC8FE843-7D08-0A23-5933-AC17319A688A}"/>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95412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Text">
    <p:spTree>
      <p:nvGrpSpPr>
        <p:cNvPr id="1" name=""/>
        <p:cNvGrpSpPr/>
        <p:nvPr/>
      </p:nvGrpSpPr>
      <p:grpSpPr>
        <a:xfrm>
          <a:off x="0" y="0"/>
          <a:ext cx="0" cy="0"/>
          <a:chOff x="0" y="0"/>
          <a:chExt cx="0" cy="0"/>
        </a:xfrm>
      </p:grpSpPr>
      <p:pic>
        <p:nvPicPr>
          <p:cNvPr id="15" name="Picture 14" descr="A blue circle with a white line&#10;&#10;AI-generated content may be incorrect.">
            <a:extLst>
              <a:ext uri="{FF2B5EF4-FFF2-40B4-BE49-F238E27FC236}">
                <a16:creationId xmlns:a16="http://schemas.microsoft.com/office/drawing/2014/main" id="{B7A55403-821E-E9B5-F8AF-B93C8FC2892F}"/>
              </a:ext>
            </a:extLst>
          </p:cNvPr>
          <p:cNvPicPr>
            <a:picLocks noChangeAspect="1"/>
          </p:cNvPicPr>
          <p:nvPr userDrawn="1"/>
        </p:nvPicPr>
        <p:blipFill>
          <a:blip r:embed="rId2"/>
          <a:stretch>
            <a:fillRect/>
          </a:stretch>
        </p:blipFill>
        <p:spPr>
          <a:xfrm>
            <a:off x="-2059" y="0"/>
            <a:ext cx="6188067"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541789"/>
            <a:ext cx="4303643" cy="1049506"/>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AD13215-431D-0C8F-7E84-0408DE846DD5}"/>
              </a:ext>
            </a:extLst>
          </p:cNvPr>
          <p:cNvSpPr>
            <a:spLocks noGrp="1"/>
          </p:cNvSpPr>
          <p:nvPr>
            <p:ph idx="1"/>
          </p:nvPr>
        </p:nvSpPr>
        <p:spPr>
          <a:xfrm>
            <a:off x="6650181" y="541789"/>
            <a:ext cx="5035137" cy="5907158"/>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AACFD26E-4EDA-887C-AD7B-96895957341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8" name="Slide Number Placeholder 5">
            <a:extLst>
              <a:ext uri="{FF2B5EF4-FFF2-40B4-BE49-F238E27FC236}">
                <a16:creationId xmlns:a16="http://schemas.microsoft.com/office/drawing/2014/main" id="{0130951B-C3EB-E8DC-3313-EBF8F1C6C3FE}"/>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08AE1931-AB3F-CF39-64E2-62B9F34659C7}"/>
              </a:ext>
            </a:extLst>
          </p:cNvPr>
          <p:cNvSpPr>
            <a:spLocks noGrp="1"/>
          </p:cNvSpPr>
          <p:nvPr>
            <p:ph type="ftr" sz="quarter" idx="11"/>
          </p:nvPr>
        </p:nvSpPr>
        <p:spPr>
          <a:xfrm>
            <a:off x="7244988" y="635067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10" name="Picture 9" descr="A blue and green logo&#10;&#10;AI-generated content may be incorrect.">
            <a:extLst>
              <a:ext uri="{FF2B5EF4-FFF2-40B4-BE49-F238E27FC236}">
                <a16:creationId xmlns:a16="http://schemas.microsoft.com/office/drawing/2014/main" id="{01612CA5-9F13-FE3B-7F80-6193E560E4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0181" y="6377471"/>
            <a:ext cx="540000" cy="304375"/>
          </a:xfrm>
          <a:prstGeom prst="rect">
            <a:avLst/>
          </a:prstGeom>
        </p:spPr>
      </p:pic>
    </p:spTree>
    <p:extLst>
      <p:ext uri="{BB962C8B-B14F-4D97-AF65-F5344CB8AC3E}">
        <p14:creationId xmlns:p14="http://schemas.microsoft.com/office/powerpoint/2010/main" val="1393206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6C099B-0C3A-8B2E-F2D6-5C595BEBA653}"/>
              </a:ext>
            </a:extLst>
          </p:cNvPr>
          <p:cNvSpPr>
            <a:spLocks noGrp="1"/>
          </p:cNvSpPr>
          <p:nvPr>
            <p:ph type="body" idx="1"/>
          </p:nvPr>
        </p:nvSpPr>
        <p:spPr>
          <a:xfrm>
            <a:off x="839788" y="1858291"/>
            <a:ext cx="5157787" cy="6467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AF544F5-CF70-F5D4-0258-9E5978B1B768}"/>
              </a:ext>
            </a:extLst>
          </p:cNvPr>
          <p:cNvSpPr>
            <a:spLocks noGrp="1"/>
          </p:cNvSpPr>
          <p:nvPr>
            <p:ph sz="half" idx="2"/>
          </p:nvPr>
        </p:nvSpPr>
        <p:spPr>
          <a:xfrm>
            <a:off x="839788" y="2505075"/>
            <a:ext cx="5157787" cy="3684588"/>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0C7B5CE-BA3E-DFBE-F031-49192BEB23F2}"/>
              </a:ext>
            </a:extLst>
          </p:cNvPr>
          <p:cNvSpPr>
            <a:spLocks noGrp="1"/>
          </p:cNvSpPr>
          <p:nvPr>
            <p:ph type="body" sz="quarter" idx="3"/>
          </p:nvPr>
        </p:nvSpPr>
        <p:spPr>
          <a:xfrm>
            <a:off x="6172200" y="1858291"/>
            <a:ext cx="5183188" cy="64678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0CF936-5768-A6BA-22E7-F51D0EA6AA95}"/>
              </a:ext>
            </a:extLst>
          </p:cNvPr>
          <p:cNvSpPr>
            <a:spLocks noGrp="1"/>
          </p:cNvSpPr>
          <p:nvPr>
            <p:ph sz="quarter" idx="4"/>
          </p:nvPr>
        </p:nvSpPr>
        <p:spPr>
          <a:xfrm>
            <a:off x="6172200" y="2505075"/>
            <a:ext cx="5183188" cy="3684588"/>
          </a:xfrm>
        </p:spPr>
        <p:txBody>
          <a:bodyPr/>
          <a:lstStyle>
            <a:lvl1pPr marL="177800" indent="-177800">
              <a:buClr>
                <a:srgbClr val="0079B7"/>
              </a:buClr>
              <a:buFont typeface="Roboto" pitchFamily="2" charset="0"/>
              <a:buChar char="|"/>
              <a:defRPr sz="2000">
                <a:solidFill>
                  <a:schemeClr val="bg2">
                    <a:lumMod val="10000"/>
                  </a:schemeClr>
                </a:solidFill>
              </a:defRPr>
            </a:lvl1pPr>
            <a:lvl2pPr>
              <a:buClr>
                <a:srgbClr val="0079B7"/>
              </a:buClr>
              <a:defRPr sz="1800">
                <a:solidFill>
                  <a:schemeClr val="bg2">
                    <a:lumMod val="10000"/>
                  </a:schemeClr>
                </a:solidFill>
              </a:defRPr>
            </a:lvl2pPr>
            <a:lvl3pPr>
              <a:buClr>
                <a:srgbClr val="0079B7"/>
              </a:buClr>
              <a:defRPr sz="1600">
                <a:solidFill>
                  <a:schemeClr val="bg2">
                    <a:lumMod val="10000"/>
                  </a:schemeClr>
                </a:solidFill>
              </a:defRPr>
            </a:lvl3pPr>
            <a:lvl4pPr>
              <a:buClr>
                <a:srgbClr val="0079B7"/>
              </a:buClr>
              <a:defRPr sz="1400">
                <a:solidFill>
                  <a:schemeClr val="bg2">
                    <a:lumMod val="10000"/>
                  </a:schemeClr>
                </a:solidFill>
              </a:defRPr>
            </a:lvl4pPr>
            <a:lvl5pPr>
              <a:buClr>
                <a:srgbClr val="0079B7"/>
              </a:buClr>
              <a:defRPr sz="12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ue sky with white clouds&#10;&#10;AI-generated content may be incorrect.">
            <a:extLst>
              <a:ext uri="{FF2B5EF4-FFF2-40B4-BE49-F238E27FC236}">
                <a16:creationId xmlns:a16="http://schemas.microsoft.com/office/drawing/2014/main" id="{35D228C1-EC05-F840-8A80-17E790F08691}"/>
              </a:ext>
            </a:extLst>
          </p:cNvPr>
          <p:cNvPicPr>
            <a:picLocks noChangeAspect="1"/>
          </p:cNvPicPr>
          <p:nvPr userDrawn="1"/>
        </p:nvPicPr>
        <p:blipFill>
          <a:blip r:embed="rId2"/>
          <a:srcRect b="15816"/>
          <a:stretch/>
        </p:blipFill>
        <p:spPr>
          <a:xfrm>
            <a:off x="0" y="0"/>
            <a:ext cx="12192000" cy="1690688"/>
          </a:xfrm>
          <a:prstGeom prst="rect">
            <a:avLst/>
          </a:prstGeom>
        </p:spPr>
      </p:pic>
      <p:sp>
        <p:nvSpPr>
          <p:cNvPr id="11" name="Title 1">
            <a:extLst>
              <a:ext uri="{FF2B5EF4-FFF2-40B4-BE49-F238E27FC236}">
                <a16:creationId xmlns:a16="http://schemas.microsoft.com/office/drawing/2014/main" id="{9E09ECF5-96DB-4221-7217-03A7D93613A0}"/>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16" name="Oval 15">
            <a:extLst>
              <a:ext uri="{FF2B5EF4-FFF2-40B4-BE49-F238E27FC236}">
                <a16:creationId xmlns:a16="http://schemas.microsoft.com/office/drawing/2014/main" id="{91BFE1D1-5C67-5BEB-AA9A-A0A92011B8A3}"/>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7" name="Slide Number Placeholder 5">
            <a:extLst>
              <a:ext uri="{FF2B5EF4-FFF2-40B4-BE49-F238E27FC236}">
                <a16:creationId xmlns:a16="http://schemas.microsoft.com/office/drawing/2014/main" id="{257E8D97-D510-1A2D-E912-41B7B0DF55CC}"/>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8" name="Footer Placeholder 4">
            <a:extLst>
              <a:ext uri="{FF2B5EF4-FFF2-40B4-BE49-F238E27FC236}">
                <a16:creationId xmlns:a16="http://schemas.microsoft.com/office/drawing/2014/main" id="{29A97F3F-C58C-7C6B-D870-9D3067ECC56C}"/>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9" name="Picture 8" descr="A blue and green logo&#10;&#10;AI-generated content may be incorrect.">
            <a:extLst>
              <a:ext uri="{FF2B5EF4-FFF2-40B4-BE49-F238E27FC236}">
                <a16:creationId xmlns:a16="http://schemas.microsoft.com/office/drawing/2014/main" id="{60C65506-6F8B-F200-5C5C-EACD2E11FF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59453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ternative_Title and Content and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30873" b="63689"/>
          <a:stretch/>
        </p:blipFill>
        <p:spPr>
          <a:xfrm>
            <a:off x="0" y="1"/>
            <a:ext cx="12192000" cy="109212"/>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638346"/>
            <a:ext cx="10515600" cy="835823"/>
          </a:xfrm>
          <a:prstGeom prst="rect">
            <a:avLst/>
          </a:prstGeom>
        </p:spPr>
        <p:txBody>
          <a:bodyPr anchor="t">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1909470"/>
            <a:ext cx="5395332" cy="4102154"/>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Picture Placeholder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486409" y="309891"/>
            <a:ext cx="5705591" cy="622902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cxnSp>
        <p:nvCxnSpPr>
          <p:cNvPr id="9" name="Straight Connector 8">
            <a:extLst>
              <a:ext uri="{FF2B5EF4-FFF2-40B4-BE49-F238E27FC236}">
                <a16:creationId xmlns:a16="http://schemas.microsoft.com/office/drawing/2014/main" id="{FB821677-D534-17CA-AEC4-9BAA64F5E406}"/>
              </a:ext>
            </a:extLst>
          </p:cNvPr>
          <p:cNvCxnSpPr>
            <a:cxnSpLocks/>
          </p:cNvCxnSpPr>
          <p:nvPr userDrawn="1"/>
        </p:nvCxnSpPr>
        <p:spPr>
          <a:xfrm flipH="1">
            <a:off x="887232" y="437668"/>
            <a:ext cx="487858" cy="0"/>
          </a:xfrm>
          <a:prstGeom prst="line">
            <a:avLst/>
          </a:prstGeom>
          <a:ln w="38100">
            <a:solidFill>
              <a:srgbClr val="0079B7"/>
            </a:solidFil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3DF8A812-82F2-FD50-5646-E4CAF2160607}"/>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8" name="Slide Number Placeholder 5">
            <a:extLst>
              <a:ext uri="{FF2B5EF4-FFF2-40B4-BE49-F238E27FC236}">
                <a16:creationId xmlns:a16="http://schemas.microsoft.com/office/drawing/2014/main" id="{41E480BD-13BF-F398-83AC-5577D2BC47C4}"/>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4FA15890-E49D-3DC1-BACE-5CA5506E9FC7}"/>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F1F25EAE-68BC-49E6-41CB-7EC481BD47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825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ernative2_Title and Content and picture">
    <p:spTree>
      <p:nvGrpSpPr>
        <p:cNvPr id="1" name=""/>
        <p:cNvGrpSpPr/>
        <p:nvPr/>
      </p:nvGrpSpPr>
      <p:grpSpPr>
        <a:xfrm>
          <a:off x="0" y="0"/>
          <a:ext cx="0" cy="0"/>
          <a:chOff x="0" y="0"/>
          <a:chExt cx="0" cy="0"/>
        </a:xfrm>
      </p:grpSpPr>
      <p:pic>
        <p:nvPicPr>
          <p:cNvPr id="8" name="Picture 7" descr="A blue sky with white clouds&#10;&#10;AI-generated content may be incorrect.">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30873" b="63689"/>
          <a:stretch/>
        </p:blipFill>
        <p:spPr>
          <a:xfrm>
            <a:off x="0" y="6748788"/>
            <a:ext cx="12192000" cy="109212"/>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647545"/>
            <a:ext cx="10515600" cy="783440"/>
          </a:xfrm>
          <a:prstGeom prst="rect">
            <a:avLst/>
          </a:prstGeom>
        </p:spPr>
        <p:txBody>
          <a:bodyPr anchor="t">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E3D6F251-A976-DB33-F4C8-126CC2D72DEB}"/>
              </a:ext>
            </a:extLst>
          </p:cNvPr>
          <p:cNvSpPr>
            <a:spLocks noGrp="1"/>
          </p:cNvSpPr>
          <p:nvPr>
            <p:ph idx="1"/>
          </p:nvPr>
        </p:nvSpPr>
        <p:spPr>
          <a:xfrm>
            <a:off x="838200" y="1773044"/>
            <a:ext cx="5395332" cy="4238580"/>
          </a:xfrm>
        </p:spPr>
        <p:txBody>
          <a:bodyPr>
            <a:normAutofit/>
          </a:bodyPr>
          <a:lstStyle>
            <a:lvl1pPr marL="177800" indent="-177800">
              <a:buClr>
                <a:srgbClr val="0079B7"/>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tx1">
                  <a:lumMod val="85000"/>
                  <a:lumOff val="15000"/>
                </a:schemeClr>
              </a:buClr>
              <a:buFont typeface="Arial" panose="020B0604020202020204" pitchFamily="34" charset="0"/>
              <a:buChar char="•"/>
              <a:defRPr sz="1800">
                <a:solidFill>
                  <a:schemeClr val="bg2">
                    <a:lumMod val="10000"/>
                  </a:schemeClr>
                </a:solidFill>
              </a:defRPr>
            </a:lvl2pPr>
            <a:lvl3pPr marL="1143000" indent="-228600">
              <a:buClr>
                <a:schemeClr val="tx1">
                  <a:lumMod val="85000"/>
                  <a:lumOff val="15000"/>
                </a:schemeClr>
              </a:buClr>
              <a:buFont typeface="Arial" panose="020B0604020202020204" pitchFamily="34" charset="0"/>
              <a:buChar char="•"/>
              <a:defRPr sz="1600">
                <a:solidFill>
                  <a:schemeClr val="bg2">
                    <a:lumMod val="10000"/>
                  </a:schemeClr>
                </a:solidFill>
              </a:defRPr>
            </a:lvl3pPr>
            <a:lvl4pPr marL="1600200" indent="-228600">
              <a:buClr>
                <a:schemeClr val="tx1">
                  <a:lumMod val="85000"/>
                  <a:lumOff val="15000"/>
                </a:schemeClr>
              </a:buClr>
              <a:buFont typeface="Arial" panose="020B0604020202020204" pitchFamily="34" charset="0"/>
              <a:buChar char="•"/>
              <a:defRPr sz="1400">
                <a:solidFill>
                  <a:schemeClr val="bg2">
                    <a:lumMod val="10000"/>
                  </a:schemeClr>
                </a:solidFill>
              </a:defRPr>
            </a:lvl4pPr>
            <a:lvl5pPr marL="2057400" indent="-228600">
              <a:buClr>
                <a:schemeClr val="tx1">
                  <a:lumMod val="85000"/>
                  <a:lumOff val="1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Picture Placeholder 36">
            <a:extLst>
              <a:ext uri="{FF2B5EF4-FFF2-40B4-BE49-F238E27FC236}">
                <a16:creationId xmlns:a16="http://schemas.microsoft.com/office/drawing/2014/main" id="{46BC9251-FB01-5F6E-0BA2-956747657FB2}"/>
              </a:ext>
            </a:extLst>
          </p:cNvPr>
          <p:cNvSpPr>
            <a:spLocks noGrp="1"/>
          </p:cNvSpPr>
          <p:nvPr>
            <p:ph type="pic" sz="quarter" idx="15" hasCustomPrompt="1"/>
          </p:nvPr>
        </p:nvSpPr>
        <p:spPr>
          <a:xfrm>
            <a:off x="6486409" y="309891"/>
            <a:ext cx="5705591" cy="6229021"/>
          </a:xfrm>
          <a:custGeom>
            <a:avLst/>
            <a:gdLst>
              <a:gd name="connsiteX0" fmla="*/ 5705591 w 5705591"/>
              <a:gd name="connsiteY0" fmla="*/ 0 h 6229021"/>
              <a:gd name="connsiteX1" fmla="*/ 5705591 w 5705591"/>
              <a:gd name="connsiteY1" fmla="*/ 6229021 h 6229021"/>
              <a:gd name="connsiteX2" fmla="*/ 5704534 w 5705591"/>
              <a:gd name="connsiteY2" fmla="*/ 6228183 h 6229021"/>
              <a:gd name="connsiteX3" fmla="*/ 5473807 w 5705591"/>
              <a:gd name="connsiteY3" fmla="*/ 6017873 h 6229021"/>
              <a:gd name="connsiteX4" fmla="*/ 5362515 w 5705591"/>
              <a:gd name="connsiteY4" fmla="*/ 5891907 h 6229021"/>
              <a:gd name="connsiteX5" fmla="*/ 5099709 w 5705591"/>
              <a:gd name="connsiteY5" fmla="*/ 5905422 h 6229021"/>
              <a:gd name="connsiteX6" fmla="*/ 3368965 w 5705591"/>
              <a:gd name="connsiteY6" fmla="*/ 5272643 h 6229021"/>
              <a:gd name="connsiteX7" fmla="*/ 3350366 w 5705591"/>
              <a:gd name="connsiteY7" fmla="*/ 5255426 h 6229021"/>
              <a:gd name="connsiteX8" fmla="*/ 3209300 w 5705591"/>
              <a:gd name="connsiteY8" fmla="*/ 5325941 h 6229021"/>
              <a:gd name="connsiteX9" fmla="*/ 2310103 w 5705591"/>
              <a:gd name="connsiteY9" fmla="*/ 5514317 h 6229021"/>
              <a:gd name="connsiteX10" fmla="*/ 0 w 5705591"/>
              <a:gd name="connsiteY10" fmla="*/ 3117211 h 6229021"/>
              <a:gd name="connsiteX11" fmla="*/ 2310103 w 5705591"/>
              <a:gd name="connsiteY11" fmla="*/ 720105 h 6229021"/>
              <a:gd name="connsiteX12" fmla="*/ 3209300 w 5705591"/>
              <a:gd name="connsiteY12" fmla="*/ 908482 h 6229021"/>
              <a:gd name="connsiteX13" fmla="*/ 3375111 w 5705591"/>
              <a:gd name="connsiteY13" fmla="*/ 991365 h 6229021"/>
              <a:gd name="connsiteX14" fmla="*/ 3578429 w 5705591"/>
              <a:gd name="connsiteY14" fmla="*/ 836523 h 6229021"/>
              <a:gd name="connsiteX15" fmla="*/ 5099709 w 5705591"/>
              <a:gd name="connsiteY15" fmla="*/ 363266 h 6229021"/>
              <a:gd name="connsiteX16" fmla="*/ 5331413 w 5705591"/>
              <a:gd name="connsiteY16" fmla="*/ 375182 h 6229021"/>
              <a:gd name="connsiteX17" fmla="*/ 5473807 w 5705591"/>
              <a:gd name="connsiteY17" fmla="*/ 214013 h 6229021"/>
              <a:gd name="connsiteX18" fmla="*/ 5676289 w 5705591"/>
              <a:gd name="connsiteY18" fmla="*/ 23084 h 6229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05591" h="6229021">
                <a:moveTo>
                  <a:pt x="5705591" y="0"/>
                </a:moveTo>
                <a:lnTo>
                  <a:pt x="5705591" y="6229021"/>
                </a:lnTo>
                <a:lnTo>
                  <a:pt x="5704534" y="6228183"/>
                </a:lnTo>
                <a:cubicBezTo>
                  <a:pt x="5617368" y="6156030"/>
                  <a:pt x="5539057" y="6084934"/>
                  <a:pt x="5473807" y="6017873"/>
                </a:cubicBezTo>
                <a:lnTo>
                  <a:pt x="5362515" y="5891907"/>
                </a:lnTo>
                <a:lnTo>
                  <a:pt x="5099709" y="5905422"/>
                </a:lnTo>
                <a:cubicBezTo>
                  <a:pt x="4442273" y="5905422"/>
                  <a:pt x="3839297" y="5667953"/>
                  <a:pt x="3368965" y="5272643"/>
                </a:cubicBezTo>
                <a:lnTo>
                  <a:pt x="3350366" y="5255426"/>
                </a:lnTo>
                <a:lnTo>
                  <a:pt x="3209300" y="5325941"/>
                </a:lnTo>
                <a:cubicBezTo>
                  <a:pt x="2932923" y="5447241"/>
                  <a:pt x="2629062" y="5514317"/>
                  <a:pt x="2310103" y="5514317"/>
                </a:cubicBezTo>
                <a:cubicBezTo>
                  <a:pt x="1034268" y="5514317"/>
                  <a:pt x="0" y="4441096"/>
                  <a:pt x="0" y="3117211"/>
                </a:cubicBezTo>
                <a:cubicBezTo>
                  <a:pt x="0" y="1793326"/>
                  <a:pt x="1034268" y="720105"/>
                  <a:pt x="2310103" y="720105"/>
                </a:cubicBezTo>
                <a:cubicBezTo>
                  <a:pt x="2629062" y="720105"/>
                  <a:pt x="2932923" y="787181"/>
                  <a:pt x="3209300" y="908482"/>
                </a:cubicBezTo>
                <a:lnTo>
                  <a:pt x="3375111" y="991365"/>
                </a:lnTo>
                <a:lnTo>
                  <a:pt x="3578429" y="836523"/>
                </a:lnTo>
                <a:cubicBezTo>
                  <a:pt x="4012687" y="537733"/>
                  <a:pt x="4536193" y="363266"/>
                  <a:pt x="5099709" y="363266"/>
                </a:cubicBezTo>
                <a:lnTo>
                  <a:pt x="5331413" y="375182"/>
                </a:lnTo>
                <a:lnTo>
                  <a:pt x="5473807" y="214013"/>
                </a:lnTo>
                <a:cubicBezTo>
                  <a:pt x="5539057" y="146953"/>
                  <a:pt x="5606608" y="83239"/>
                  <a:pt x="5676289" y="23084"/>
                </a:cubicBezTo>
                <a:close/>
              </a:path>
            </a:pathLst>
          </a:custGeom>
        </p:spPr>
        <p:txBody>
          <a:bodyPr wrap="square" anchor="ctr">
            <a:noAutofit/>
          </a:bodyPr>
          <a:lstStyle>
            <a:lvl1pPr marL="0" indent="0" algn="ctr">
              <a:buNone/>
              <a:defRPr>
                <a:solidFill>
                  <a:schemeClr val="bg2"/>
                </a:solidFill>
              </a:defRPr>
            </a:lvl1pPr>
          </a:lstStyle>
          <a:p>
            <a:r>
              <a:rPr lang="en-US" dirty="0"/>
              <a:t>Click to insert a picture</a:t>
            </a:r>
          </a:p>
        </p:txBody>
      </p:sp>
      <p:cxnSp>
        <p:nvCxnSpPr>
          <p:cNvPr id="9" name="Straight Connector 8">
            <a:extLst>
              <a:ext uri="{FF2B5EF4-FFF2-40B4-BE49-F238E27FC236}">
                <a16:creationId xmlns:a16="http://schemas.microsoft.com/office/drawing/2014/main" id="{392D2B88-28C0-FF16-502D-F3B80D7AC395}"/>
              </a:ext>
            </a:extLst>
          </p:cNvPr>
          <p:cNvCxnSpPr>
            <a:cxnSpLocks/>
          </p:cNvCxnSpPr>
          <p:nvPr userDrawn="1"/>
        </p:nvCxnSpPr>
        <p:spPr>
          <a:xfrm flipH="1">
            <a:off x="887232" y="437668"/>
            <a:ext cx="487858" cy="0"/>
          </a:xfrm>
          <a:prstGeom prst="line">
            <a:avLst/>
          </a:prstGeom>
          <a:ln w="38100">
            <a:solidFill>
              <a:srgbClr val="0079B7"/>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D412EA7C-97D3-5510-6118-0E46D7D7A615}"/>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5" name="Slide Number Placeholder 5">
            <a:extLst>
              <a:ext uri="{FF2B5EF4-FFF2-40B4-BE49-F238E27FC236}">
                <a16:creationId xmlns:a16="http://schemas.microsoft.com/office/drawing/2014/main" id="{128E7ABC-5373-B84B-4E0F-917221397DB6}"/>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0D0231BD-3DE5-AEE2-E588-26F8724F032D}"/>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7ED9310B-375E-7B09-6494-83543A31A6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375720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07368" y="1063627"/>
            <a:ext cx="5589149" cy="5245697"/>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Content Placeholder 5"/>
          <p:cNvSpPr>
            <a:spLocks noGrp="1"/>
          </p:cNvSpPr>
          <p:nvPr>
            <p:ph sz="quarter" idx="4" hasCustomPrompt="1"/>
          </p:nvPr>
        </p:nvSpPr>
        <p:spPr>
          <a:xfrm>
            <a:off x="6193371" y="1063626"/>
            <a:ext cx="5589149" cy="5234811"/>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407368" y="124161"/>
            <a:ext cx="11449277" cy="838861"/>
          </a:xfrm>
          <a:prstGeom prst="rect">
            <a:avLst/>
          </a:prstGeom>
        </p:spPr>
        <p:txBody>
          <a:bodyPr vert="horz" lIns="91440" tIns="45720" rIns="91440" bIns="45720" rtlCol="0" anchor="ctr">
            <a:normAutofit/>
          </a:bodyPr>
          <a:lstStyle>
            <a:lvl1pPr>
              <a:defRPr>
                <a:solidFill>
                  <a:schemeClr val="bg1">
                    <a:lumMod val="50000"/>
                  </a:schemeClr>
                </a:solidFill>
              </a:defRPr>
            </a:lvl1pPr>
          </a:lstStyle>
          <a:p>
            <a:r>
              <a:rPr lang="en-US" dirty="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Pic - Gree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Oval 7">
            <a:extLst>
              <a:ext uri="{FF2B5EF4-FFF2-40B4-BE49-F238E27FC236}">
                <a16:creationId xmlns:a16="http://schemas.microsoft.com/office/drawing/2014/main" id="{2EB4A119-DB7C-C37A-58FE-D96B471723CD}"/>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0" name="Slide Number Placeholder 5">
            <a:extLst>
              <a:ext uri="{FF2B5EF4-FFF2-40B4-BE49-F238E27FC236}">
                <a16:creationId xmlns:a16="http://schemas.microsoft.com/office/drawing/2014/main" id="{F9F4F7D0-3A5D-7A5A-6AFA-FF41FA6A65ED}"/>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214879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428" b="7428"/>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D6BC2538-1F69-22B6-F64F-4E7E1CA517EC}"/>
              </a:ext>
            </a:extLst>
          </p:cNvPr>
          <p:cNvSpPr>
            <a:spLocks noGrp="1"/>
          </p:cNvSpPr>
          <p:nvPr>
            <p:ph idx="1"/>
          </p:nvPr>
        </p:nvSpPr>
        <p:spPr>
          <a:xfrm>
            <a:off x="838200" y="2074809"/>
            <a:ext cx="10515600" cy="4102154"/>
          </a:xfrm>
        </p:spPr>
        <p:txBody>
          <a:bodyPr>
            <a:normAutofit/>
          </a:bodyPr>
          <a:lstStyle>
            <a:lvl1pPr marL="177800" indent="-177800">
              <a:buClr>
                <a:srgbClr val="91C139"/>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91C139"/>
              </a:buClr>
              <a:buFont typeface="Arial" panose="020B0604020202020204" pitchFamily="34" charset="0"/>
              <a:buChar char="•"/>
              <a:defRPr sz="1800">
                <a:solidFill>
                  <a:schemeClr val="bg2">
                    <a:lumMod val="10000"/>
                  </a:schemeClr>
                </a:solidFill>
              </a:defRPr>
            </a:lvl2pPr>
            <a:lvl3pPr marL="1143000" indent="-228600">
              <a:buClr>
                <a:srgbClr val="91C139"/>
              </a:buClr>
              <a:buFont typeface="Arial" panose="020B0604020202020204" pitchFamily="34" charset="0"/>
              <a:buChar char="•"/>
              <a:defRPr sz="1600">
                <a:solidFill>
                  <a:schemeClr val="bg2">
                    <a:lumMod val="10000"/>
                  </a:schemeClr>
                </a:solidFill>
              </a:defRPr>
            </a:lvl3pPr>
            <a:lvl4pPr marL="1600200" indent="-228600">
              <a:buClr>
                <a:srgbClr val="91C139"/>
              </a:buClr>
              <a:buFont typeface="Arial" panose="020B0604020202020204" pitchFamily="34" charset="0"/>
              <a:buChar char="•"/>
              <a:defRPr sz="1400">
                <a:solidFill>
                  <a:schemeClr val="bg2">
                    <a:lumMod val="10000"/>
                  </a:schemeClr>
                </a:solidFill>
              </a:defRPr>
            </a:lvl4pPr>
            <a:lvl5pPr marL="2057400" indent="-228600">
              <a:buClr>
                <a:srgbClr val="91C139"/>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DF666430-2BC2-FE49-6A2E-71AC52C00B8C}"/>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E995BB24-E7E2-7DE3-5268-BF99D0FC0BEB}"/>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51CBC1E1-BC30-738F-2317-DD99C90C9467}"/>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2A9B0FD4-5940-544E-B25D-857EC68C7C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33064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Pic - Re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bg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bg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D9C28A9E-D264-AA21-4957-D1BE85B40DCB}"/>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693D5E4C-307B-1032-E5F9-5B0927B6427B}"/>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617956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R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474" b="7474"/>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7D73FAF2-7CFE-DB4B-43B3-4A55DE10741C}"/>
              </a:ext>
            </a:extLst>
          </p:cNvPr>
          <p:cNvSpPr>
            <a:spLocks noGrp="1"/>
          </p:cNvSpPr>
          <p:nvPr>
            <p:ph idx="1"/>
          </p:nvPr>
        </p:nvSpPr>
        <p:spPr>
          <a:xfrm>
            <a:off x="838200" y="2074809"/>
            <a:ext cx="10515600" cy="4102154"/>
          </a:xfrm>
        </p:spPr>
        <p:txBody>
          <a:bodyPr>
            <a:normAutofit/>
          </a:bodyPr>
          <a:lstStyle>
            <a:lvl1pPr marL="177800" indent="-177800">
              <a:buClr>
                <a:srgbClr val="EC2826"/>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EC2826"/>
              </a:buClr>
              <a:buFont typeface="Arial" panose="020B0604020202020204" pitchFamily="34" charset="0"/>
              <a:buChar char="•"/>
              <a:defRPr sz="1800">
                <a:solidFill>
                  <a:schemeClr val="bg2">
                    <a:lumMod val="10000"/>
                  </a:schemeClr>
                </a:solidFill>
              </a:defRPr>
            </a:lvl2pPr>
            <a:lvl3pPr marL="1143000" indent="-228600">
              <a:buClr>
                <a:srgbClr val="EC2826"/>
              </a:buClr>
              <a:buFont typeface="Arial" panose="020B0604020202020204" pitchFamily="34" charset="0"/>
              <a:buChar char="•"/>
              <a:defRPr sz="1600">
                <a:solidFill>
                  <a:schemeClr val="bg2">
                    <a:lumMod val="10000"/>
                  </a:schemeClr>
                </a:solidFill>
              </a:defRPr>
            </a:lvl3pPr>
            <a:lvl4pPr marL="1600200" indent="-228600">
              <a:buClr>
                <a:srgbClr val="EC2826"/>
              </a:buClr>
              <a:buFont typeface="Arial" panose="020B0604020202020204" pitchFamily="34" charset="0"/>
              <a:buChar char="•"/>
              <a:defRPr sz="1400">
                <a:solidFill>
                  <a:schemeClr val="bg2">
                    <a:lumMod val="10000"/>
                  </a:schemeClr>
                </a:solidFill>
              </a:defRPr>
            </a:lvl4pPr>
            <a:lvl5pPr marL="2057400" indent="-228600">
              <a:buClr>
                <a:srgbClr val="EC2826"/>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BF31AFFD-35D1-EF21-BFFD-5CDD8762B5EC}"/>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4BAC7A77-3544-D4ED-EBF0-8E94B8ED57D9}"/>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A5E06AC5-B59C-E816-B41A-0AC22782A9B2}"/>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8DAA9575-375B-C0C2-DA60-A702DB9017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48624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Pic - Yellow">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tx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41BEAD09-4421-A8F4-B5FA-AB35B1A8BE2D}"/>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6FFD9963-92A9-4AAC-C63C-FE5251DD6BAF}"/>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3240516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393" b="7393"/>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35FEE566-77A5-2C94-50B1-7616B599E593}"/>
              </a:ext>
            </a:extLst>
          </p:cNvPr>
          <p:cNvSpPr>
            <a:spLocks noGrp="1"/>
          </p:cNvSpPr>
          <p:nvPr>
            <p:ph idx="1"/>
          </p:nvPr>
        </p:nvSpPr>
        <p:spPr>
          <a:xfrm>
            <a:off x="838200" y="2074809"/>
            <a:ext cx="10515600" cy="4102154"/>
          </a:xfrm>
        </p:spPr>
        <p:txBody>
          <a:bodyPr>
            <a:normAutofit/>
          </a:bodyPr>
          <a:lstStyle>
            <a:lvl1pPr marL="177800" indent="-177800">
              <a:buClr>
                <a:srgbClr val="FDE700"/>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rgbClr val="FDE700"/>
              </a:buClr>
              <a:buFont typeface="Arial" panose="020B0604020202020204" pitchFamily="34" charset="0"/>
              <a:buChar char="•"/>
              <a:defRPr sz="1800">
                <a:solidFill>
                  <a:schemeClr val="bg2">
                    <a:lumMod val="10000"/>
                  </a:schemeClr>
                </a:solidFill>
              </a:defRPr>
            </a:lvl2pPr>
            <a:lvl3pPr marL="1143000" indent="-228600">
              <a:buClr>
                <a:srgbClr val="FDE700"/>
              </a:buClr>
              <a:buFont typeface="Arial" panose="020B0604020202020204" pitchFamily="34" charset="0"/>
              <a:buChar char="•"/>
              <a:defRPr sz="1600">
                <a:solidFill>
                  <a:schemeClr val="bg2">
                    <a:lumMod val="10000"/>
                  </a:schemeClr>
                </a:solidFill>
              </a:defRPr>
            </a:lvl3pPr>
            <a:lvl4pPr marL="1600200" indent="-228600">
              <a:buClr>
                <a:srgbClr val="FDE700"/>
              </a:buClr>
              <a:buFont typeface="Arial" panose="020B0604020202020204" pitchFamily="34" charset="0"/>
              <a:buChar char="•"/>
              <a:defRPr sz="1400">
                <a:solidFill>
                  <a:schemeClr val="bg2">
                    <a:lumMod val="10000"/>
                  </a:schemeClr>
                </a:solidFill>
              </a:defRPr>
            </a:lvl4pPr>
            <a:lvl5pPr marL="2057400" indent="-228600">
              <a:buClr>
                <a:srgbClr val="FDE700"/>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33F73673-8BD7-C378-F4C6-19A865B27B0F}"/>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4" name="Slide Number Placeholder 5">
            <a:extLst>
              <a:ext uri="{FF2B5EF4-FFF2-40B4-BE49-F238E27FC236}">
                <a16:creationId xmlns:a16="http://schemas.microsoft.com/office/drawing/2014/main" id="{E49343C0-4EBF-6AF0-30B9-7A30C3663AB0}"/>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5" name="Footer Placeholder 4">
            <a:extLst>
              <a:ext uri="{FF2B5EF4-FFF2-40B4-BE49-F238E27FC236}">
                <a16:creationId xmlns:a16="http://schemas.microsoft.com/office/drawing/2014/main" id="{3CA33165-74AC-1893-7594-FF6372F8277E}"/>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6" name="Picture 5" descr="A blue and green logo&#10;&#10;AI-generated content may be incorrect.">
            <a:extLst>
              <a:ext uri="{FF2B5EF4-FFF2-40B4-BE49-F238E27FC236}">
                <a16:creationId xmlns:a16="http://schemas.microsoft.com/office/drawing/2014/main" id="{CFA347E4-F0A3-FA15-B363-EC3C2107D2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358915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Pic - Grey">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A55403-821E-E9B5-F8AF-B93C8FC2892F}"/>
              </a:ext>
            </a:extLst>
          </p:cNvPr>
          <p:cNvPicPr>
            <a:picLocks noChangeAspect="1"/>
          </p:cNvPicPr>
          <p:nvPr userDrawn="1"/>
        </p:nvPicPr>
        <p:blipFill>
          <a:blip r:embed="rId2"/>
          <a:srcRect/>
          <a:stretch/>
        </p:blipFill>
        <p:spPr>
          <a:xfrm>
            <a:off x="0" y="0"/>
            <a:ext cx="6186008" cy="6858000"/>
          </a:xfrm>
          <a:prstGeom prst="rect">
            <a:avLst/>
          </a:prstGeom>
        </p:spPr>
      </p:pic>
      <p:sp>
        <p:nvSpPr>
          <p:cNvPr id="9" name="Title 1">
            <a:extLst>
              <a:ext uri="{FF2B5EF4-FFF2-40B4-BE49-F238E27FC236}">
                <a16:creationId xmlns:a16="http://schemas.microsoft.com/office/drawing/2014/main" id="{0E69B9B3-6D47-CE14-CAA6-D9F74EDB8248}"/>
              </a:ext>
            </a:extLst>
          </p:cNvPr>
          <p:cNvSpPr>
            <a:spLocks noGrp="1"/>
          </p:cNvSpPr>
          <p:nvPr>
            <p:ph type="title"/>
          </p:nvPr>
        </p:nvSpPr>
        <p:spPr>
          <a:xfrm>
            <a:off x="838200" y="1099929"/>
            <a:ext cx="4303643" cy="4041913"/>
          </a:xfrm>
          <a:prstGeom prst="rect">
            <a:avLst/>
          </a:prstGeom>
        </p:spPr>
        <p:txBody>
          <a:bodyPr anchor="t">
            <a:normAutofit/>
          </a:bodyPr>
          <a:lstStyle>
            <a:lvl1pPr>
              <a:defRPr sz="36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7A795417-09F4-CB91-D859-89EC80B79155}"/>
              </a:ext>
            </a:extLst>
          </p:cNvPr>
          <p:cNvSpPr>
            <a:spLocks noGrp="1"/>
          </p:cNvSpPr>
          <p:nvPr>
            <p:ph type="pic" sz="quarter" idx="10" hasCustomPrompt="1"/>
          </p:nvPr>
        </p:nvSpPr>
        <p:spPr>
          <a:xfrm>
            <a:off x="6186008" y="0"/>
            <a:ext cx="6005992" cy="6858000"/>
          </a:xfrm>
        </p:spPr>
        <p:txBody>
          <a:bodyPr anchor="ctr">
            <a:normAutofit/>
          </a:bodyPr>
          <a:lstStyle>
            <a:lvl1pPr marL="0" indent="0" algn="ctr">
              <a:buNone/>
              <a:defRPr sz="2000">
                <a:solidFill>
                  <a:schemeClr val="bg2">
                    <a:lumMod val="75000"/>
                  </a:schemeClr>
                </a:solidFill>
              </a:defRPr>
            </a:lvl1pPr>
          </a:lstStyle>
          <a:p>
            <a:r>
              <a:rPr lang="en-US" dirty="0"/>
              <a:t>Click to place a picture</a:t>
            </a:r>
          </a:p>
        </p:txBody>
      </p:sp>
      <p:sp>
        <p:nvSpPr>
          <p:cNvPr id="2" name="TextBox 1">
            <a:extLst>
              <a:ext uri="{FF2B5EF4-FFF2-40B4-BE49-F238E27FC236}">
                <a16:creationId xmlns:a16="http://schemas.microsoft.com/office/drawing/2014/main" id="{1F85713C-32A6-7D11-952E-B20AB7C2A194}"/>
              </a:ext>
            </a:extLst>
          </p:cNvPr>
          <p:cNvSpPr txBox="1"/>
          <p:nvPr userDrawn="1"/>
        </p:nvSpPr>
        <p:spPr>
          <a:xfrm>
            <a:off x="838200" y="6448947"/>
            <a:ext cx="4114800"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Roboto" panose="02000000000000000000" pitchFamily="2" charset="0"/>
                <a:ea typeface="Roboto" panose="02000000000000000000" pitchFamily="2" charset="0"/>
                <a:cs typeface="Roboto" panose="02000000000000000000" pitchFamily="2" charset="0"/>
              </a:rPr>
              <a:t>G-Cloud | De Community van de </a:t>
            </a:r>
            <a:r>
              <a:rPr lang="en-US" sz="1200" b="1" dirty="0" err="1">
                <a:solidFill>
                  <a:schemeClr val="tx1"/>
                </a:solidFill>
                <a:latin typeface="Roboto" panose="02000000000000000000" pitchFamily="2" charset="0"/>
                <a:ea typeface="Roboto" panose="02000000000000000000" pitchFamily="2" charset="0"/>
                <a:cs typeface="Roboto" panose="02000000000000000000" pitchFamily="2" charset="0"/>
              </a:rPr>
              <a:t>overheid</a:t>
            </a:r>
            <a:endParaRPr 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Oval 5">
            <a:extLst>
              <a:ext uri="{FF2B5EF4-FFF2-40B4-BE49-F238E27FC236}">
                <a16:creationId xmlns:a16="http://schemas.microsoft.com/office/drawing/2014/main" id="{2A51243D-3BC0-61C2-C0F9-6CC87A35D472}"/>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7" name="Slide Number Placeholder 5">
            <a:extLst>
              <a:ext uri="{FF2B5EF4-FFF2-40B4-BE49-F238E27FC236}">
                <a16:creationId xmlns:a16="http://schemas.microsoft.com/office/drawing/2014/main" id="{4939E9DF-FDFE-8240-727D-66C2D9237BE5}"/>
              </a:ext>
            </a:extLst>
          </p:cNvPr>
          <p:cNvSpPr>
            <a:spLocks noGrp="1"/>
          </p:cNvSpPr>
          <p:nvPr>
            <p:ph type="sldNum" sz="quarter" idx="12"/>
          </p:nvPr>
        </p:nvSpPr>
        <p:spPr>
          <a:xfrm>
            <a:off x="11500994" y="6356350"/>
            <a:ext cx="369338" cy="365125"/>
          </a:xfrm>
          <a:prstGeom prst="rect">
            <a:avLst/>
          </a:prstGeom>
        </p:spPr>
        <p:txBody>
          <a:bodyPr/>
          <a:lstStyle>
            <a:lvl1pPr algn="ct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1239752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 Gre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A22101-613E-8A23-7D7A-86E6203A30A7}"/>
              </a:ext>
            </a:extLst>
          </p:cNvPr>
          <p:cNvPicPr>
            <a:picLocks noChangeAspect="1"/>
          </p:cNvPicPr>
          <p:nvPr userDrawn="1"/>
        </p:nvPicPr>
        <p:blipFill>
          <a:blip r:embed="rId2"/>
          <a:srcRect t="7357" b="7357"/>
          <a:stretch/>
        </p:blipFill>
        <p:spPr>
          <a:xfrm>
            <a:off x="0" y="0"/>
            <a:ext cx="12192000" cy="1690688"/>
          </a:xfrm>
          <a:prstGeom prst="rect">
            <a:avLst/>
          </a:prstGeom>
        </p:spPr>
      </p:pic>
      <p:sp>
        <p:nvSpPr>
          <p:cNvPr id="2" name="Title 1">
            <a:extLst>
              <a:ext uri="{FF2B5EF4-FFF2-40B4-BE49-F238E27FC236}">
                <a16:creationId xmlns:a16="http://schemas.microsoft.com/office/drawing/2014/main" id="{B4851937-28AA-91D0-E0B7-98741BF547E8}"/>
              </a:ext>
            </a:extLst>
          </p:cNvPr>
          <p:cNvSpPr>
            <a:spLocks noGrp="1"/>
          </p:cNvSpPr>
          <p:nvPr>
            <p:ph type="title"/>
          </p:nvPr>
        </p:nvSpPr>
        <p:spPr>
          <a:xfrm>
            <a:off x="838200" y="384121"/>
            <a:ext cx="10515600" cy="1090049"/>
          </a:xfrm>
          <a:prstGeom prst="rect">
            <a:avLst/>
          </a:prstGeom>
        </p:spPr>
        <p:txBody>
          <a:bodyPr>
            <a:normAutofit/>
          </a:bodyPr>
          <a:lstStyle>
            <a:lvl1pPr>
              <a:defRPr sz="32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38BCC5B-F3D2-D986-F8C7-8A3A46614EED}"/>
              </a:ext>
            </a:extLst>
          </p:cNvPr>
          <p:cNvSpPr>
            <a:spLocks noGrp="1"/>
          </p:cNvSpPr>
          <p:nvPr>
            <p:ph idx="1"/>
          </p:nvPr>
        </p:nvSpPr>
        <p:spPr>
          <a:xfrm>
            <a:off x="838200" y="2074809"/>
            <a:ext cx="10515600" cy="4102154"/>
          </a:xfrm>
        </p:spPr>
        <p:txBody>
          <a:bodyPr>
            <a:normAutofit/>
          </a:bodyPr>
          <a:lstStyle>
            <a:lvl1pPr marL="177800" indent="-177800">
              <a:buClr>
                <a:schemeClr val="bg1">
                  <a:lumMod val="65000"/>
                </a:schemeClr>
              </a:buClr>
              <a:buFont typeface="Roboto" pitchFamily="2" charset="0"/>
              <a:buChar char="|"/>
              <a:defRPr sz="2000" b="0" i="0">
                <a:solidFill>
                  <a:schemeClr val="bg2">
                    <a:lumMod val="10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buClr>
                <a:schemeClr val="bg1">
                  <a:lumMod val="65000"/>
                </a:schemeClr>
              </a:buClr>
              <a:buFont typeface="Arial" panose="020B0604020202020204" pitchFamily="34" charset="0"/>
              <a:buChar char="•"/>
              <a:defRPr sz="1800">
                <a:solidFill>
                  <a:schemeClr val="bg2">
                    <a:lumMod val="10000"/>
                  </a:schemeClr>
                </a:solidFill>
              </a:defRPr>
            </a:lvl2pPr>
            <a:lvl3pPr marL="1143000" indent="-228600">
              <a:buClr>
                <a:schemeClr val="bg1">
                  <a:lumMod val="65000"/>
                </a:schemeClr>
              </a:buClr>
              <a:buFont typeface="Arial" panose="020B0604020202020204" pitchFamily="34" charset="0"/>
              <a:buChar char="•"/>
              <a:defRPr sz="1600">
                <a:solidFill>
                  <a:schemeClr val="bg2">
                    <a:lumMod val="10000"/>
                  </a:schemeClr>
                </a:solidFill>
              </a:defRPr>
            </a:lvl3pPr>
            <a:lvl4pPr marL="1600200" indent="-228600">
              <a:buClr>
                <a:schemeClr val="bg1">
                  <a:lumMod val="65000"/>
                </a:schemeClr>
              </a:buClr>
              <a:buFont typeface="Arial" panose="020B0604020202020204" pitchFamily="34" charset="0"/>
              <a:buChar char="•"/>
              <a:defRPr sz="1400">
                <a:solidFill>
                  <a:schemeClr val="bg2">
                    <a:lumMod val="10000"/>
                  </a:schemeClr>
                </a:solidFill>
              </a:defRPr>
            </a:lvl4pPr>
            <a:lvl5pPr marL="2057400" indent="-228600">
              <a:buClr>
                <a:schemeClr val="bg1">
                  <a:lumMod val="65000"/>
                </a:schemeClr>
              </a:buClr>
              <a:buFont typeface="Arial" panose="020B0604020202020204" pitchFamily="34" charset="0"/>
              <a:buChar char="•"/>
              <a:defRPr sz="1400">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val 11">
            <a:extLst>
              <a:ext uri="{FF2B5EF4-FFF2-40B4-BE49-F238E27FC236}">
                <a16:creationId xmlns:a16="http://schemas.microsoft.com/office/drawing/2014/main" id="{D542CE5A-AAC9-5EC3-4FA1-97487EDB7BD1}"/>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13" name="Slide Number Placeholder 5">
            <a:extLst>
              <a:ext uri="{FF2B5EF4-FFF2-40B4-BE49-F238E27FC236}">
                <a16:creationId xmlns:a16="http://schemas.microsoft.com/office/drawing/2014/main" id="{E5BEDEC6-9230-643A-7FE4-2B7800A9FA3F}"/>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
        <p:nvSpPr>
          <p:cNvPr id="6" name="Footer Placeholder 4">
            <a:extLst>
              <a:ext uri="{FF2B5EF4-FFF2-40B4-BE49-F238E27FC236}">
                <a16:creationId xmlns:a16="http://schemas.microsoft.com/office/drawing/2014/main" id="{EBDC3526-9758-1075-EAFC-0A0F2EC37F20}"/>
              </a:ext>
            </a:extLst>
          </p:cNvPr>
          <p:cNvSpPr>
            <a:spLocks noGrp="1"/>
          </p:cNvSpPr>
          <p:nvPr>
            <p:ph type="ftr" sz="quarter" idx="11"/>
          </p:nvPr>
        </p:nvSpPr>
        <p:spPr>
          <a:xfrm>
            <a:off x="1433007" y="6356350"/>
            <a:ext cx="4114800" cy="365125"/>
          </a:xfrm>
          <a:prstGeom prst="rect">
            <a:avLst/>
          </a:prstGeom>
        </p:spPr>
        <p:txBody>
          <a:bodyPr/>
          <a:lstStyle>
            <a:lvl1pPr algn="l">
              <a:defRPr>
                <a:solidFill>
                  <a:schemeClr val="tx1"/>
                </a:solidFill>
              </a:defRPr>
            </a:lvl1pPr>
          </a:lstStyle>
          <a:p>
            <a:r>
              <a:rPr lang="en-US"/>
              <a:t>G-Cloud | De Community van de overheid</a:t>
            </a:r>
          </a:p>
        </p:txBody>
      </p:sp>
      <p:pic>
        <p:nvPicPr>
          <p:cNvPr id="9" name="Picture 8" descr="A blue and green logo&#10;&#10;AI-generated content may be incorrect.">
            <a:extLst>
              <a:ext uri="{FF2B5EF4-FFF2-40B4-BE49-F238E27FC236}">
                <a16:creationId xmlns:a16="http://schemas.microsoft.com/office/drawing/2014/main" id="{DC8C81ED-1F3E-1E3C-B30D-02200DCBF6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383151"/>
            <a:ext cx="540000" cy="304375"/>
          </a:xfrm>
          <a:prstGeom prst="rect">
            <a:avLst/>
          </a:prstGeom>
        </p:spPr>
      </p:pic>
    </p:spTree>
    <p:extLst>
      <p:ext uri="{BB962C8B-B14F-4D97-AF65-F5344CB8AC3E}">
        <p14:creationId xmlns:p14="http://schemas.microsoft.com/office/powerpoint/2010/main" val="2101005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448B0-6D41-B09B-1429-BDBAC07DA04A}"/>
              </a:ext>
            </a:extLst>
          </p:cNvPr>
          <p:cNvPicPr>
            <a:picLocks noChangeAspect="1"/>
          </p:cNvPicPr>
          <p:nvPr userDrawn="1"/>
        </p:nvPicPr>
        <p:blipFill>
          <a:blip r:embed="rId2">
            <a:extLst>
              <a:ext uri="{28A0092B-C50C-407E-A947-70E740481C1C}">
                <a14:useLocalDpi xmlns:a14="http://schemas.microsoft.com/office/drawing/2010/main" val="0"/>
              </a:ext>
            </a:extLst>
          </a:blip>
          <a:srcRect l="8821" r="8364"/>
          <a:stretch/>
        </p:blipFill>
        <p:spPr>
          <a:xfrm>
            <a:off x="-9886" y="10"/>
            <a:ext cx="7572605" cy="6857990"/>
          </a:xfrm>
          <a:prstGeom prst="rect">
            <a:avLst/>
          </a:prstGeom>
        </p:spPr>
      </p:pic>
      <p:cxnSp>
        <p:nvCxnSpPr>
          <p:cNvPr id="4" name="Straight Connector 3">
            <a:extLst>
              <a:ext uri="{FF2B5EF4-FFF2-40B4-BE49-F238E27FC236}">
                <a16:creationId xmlns:a16="http://schemas.microsoft.com/office/drawing/2014/main" id="{DF221563-1420-2EC1-694A-C2DF672E45CA}"/>
              </a:ext>
            </a:extLst>
          </p:cNvPr>
          <p:cNvCxnSpPr/>
          <p:nvPr userDrawn="1"/>
        </p:nvCxnSpPr>
        <p:spPr>
          <a:xfrm>
            <a:off x="8229600" y="949910"/>
            <a:ext cx="834501"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1C22B496-6C42-7686-CD2F-CF9173886AD8}"/>
              </a:ext>
            </a:extLst>
          </p:cNvPr>
          <p:cNvSpPr>
            <a:spLocks noGrp="1"/>
          </p:cNvSpPr>
          <p:nvPr>
            <p:ph type="body" sz="quarter" idx="10"/>
          </p:nvPr>
        </p:nvSpPr>
        <p:spPr>
          <a:xfrm>
            <a:off x="8229600" y="1406818"/>
            <a:ext cx="3231472" cy="134937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BE" dirty="0"/>
          </a:p>
        </p:txBody>
      </p:sp>
      <p:sp>
        <p:nvSpPr>
          <p:cNvPr id="8" name="Content Placeholder 7">
            <a:extLst>
              <a:ext uri="{FF2B5EF4-FFF2-40B4-BE49-F238E27FC236}">
                <a16:creationId xmlns:a16="http://schemas.microsoft.com/office/drawing/2014/main" id="{6259D463-F316-1241-FBF3-ADD69503DC11}"/>
              </a:ext>
            </a:extLst>
          </p:cNvPr>
          <p:cNvSpPr>
            <a:spLocks noGrp="1"/>
          </p:cNvSpPr>
          <p:nvPr>
            <p:ph sz="quarter" idx="11" hasCustomPrompt="1"/>
          </p:nvPr>
        </p:nvSpPr>
        <p:spPr>
          <a:xfrm>
            <a:off x="8229600" y="5753225"/>
            <a:ext cx="3231471" cy="84288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contact information</a:t>
            </a:r>
          </a:p>
        </p:txBody>
      </p:sp>
      <p:sp>
        <p:nvSpPr>
          <p:cNvPr id="7" name="Oval 6">
            <a:extLst>
              <a:ext uri="{FF2B5EF4-FFF2-40B4-BE49-F238E27FC236}">
                <a16:creationId xmlns:a16="http://schemas.microsoft.com/office/drawing/2014/main" id="{258722A3-19D0-20B7-23A6-AF5E28759A64}"/>
              </a:ext>
            </a:extLst>
          </p:cNvPr>
          <p:cNvSpPr/>
          <p:nvPr userDrawn="1"/>
        </p:nvSpPr>
        <p:spPr>
          <a:xfrm>
            <a:off x="11512354" y="6350670"/>
            <a:ext cx="369338" cy="369338"/>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itchFamily="2" charset="0"/>
            </a:endParaRPr>
          </a:p>
        </p:txBody>
      </p:sp>
      <p:sp>
        <p:nvSpPr>
          <p:cNvPr id="9" name="Slide Number Placeholder 5">
            <a:extLst>
              <a:ext uri="{FF2B5EF4-FFF2-40B4-BE49-F238E27FC236}">
                <a16:creationId xmlns:a16="http://schemas.microsoft.com/office/drawing/2014/main" id="{39E5AB7B-5DD9-49B8-7149-AAF518F3B87B}"/>
              </a:ext>
            </a:extLst>
          </p:cNvPr>
          <p:cNvSpPr>
            <a:spLocks noGrp="1"/>
          </p:cNvSpPr>
          <p:nvPr>
            <p:ph type="sldNum" sz="quarter" idx="12"/>
          </p:nvPr>
        </p:nvSpPr>
        <p:spPr>
          <a:xfrm>
            <a:off x="11500994" y="6356350"/>
            <a:ext cx="369338" cy="365125"/>
          </a:xfrm>
          <a:prstGeom prst="rect">
            <a:avLst/>
          </a:prstGeom>
        </p:spPr>
        <p:txBody>
          <a:bodyPr/>
          <a:lstStyle>
            <a:lvl1pP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dirty="0"/>
          </a:p>
        </p:txBody>
      </p:sp>
    </p:spTree>
    <p:extLst>
      <p:ext uri="{BB962C8B-B14F-4D97-AF65-F5344CB8AC3E}">
        <p14:creationId xmlns:p14="http://schemas.microsoft.com/office/powerpoint/2010/main" val="48554645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4" name="Title Placeholder 1"/>
          <p:cNvSpPr>
            <a:spLocks noGrp="1"/>
          </p:cNvSpPr>
          <p:nvPr>
            <p:ph type="title"/>
          </p:nvPr>
        </p:nvSpPr>
        <p:spPr>
          <a:xfrm>
            <a:off x="407368" y="188640"/>
            <a:ext cx="11305256" cy="864096"/>
          </a:xfrm>
          <a:prstGeom prst="rect">
            <a:avLst/>
          </a:prstGeom>
        </p:spPr>
        <p:txBody>
          <a:bodyPr vert="horz" lIns="91440" tIns="45720" rIns="91440" bIns="45720" rtlCol="0" anchor="ctr">
            <a:normAutofit/>
          </a:bodyPr>
          <a:lstStyle>
            <a:lvl1pPr>
              <a:defRPr>
                <a:solidFill>
                  <a:srgbClr val="0087BE"/>
                </a:solidFill>
              </a:defRPr>
            </a:lvl1pPr>
          </a:lstStyle>
          <a:p>
            <a:r>
              <a:rPr lang="en-US" dirty="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dirty="0">
              <a:solidFill>
                <a:srgbClr val="0087BE"/>
              </a:solidFill>
            </a:endParaRPr>
          </a:p>
          <a:p>
            <a:pPr algn="ctr" eaLnBrk="1" hangingPunct="1">
              <a:defRPr/>
            </a:pPr>
            <a:endParaRPr lang="nl-BE" altLang="en-US" sz="4800" dirty="0">
              <a:solidFill>
                <a:srgbClr val="0087BE"/>
              </a:solidFill>
            </a:endParaRPr>
          </a:p>
          <a:p>
            <a:pPr algn="ctr" eaLnBrk="1" hangingPunct="1">
              <a:defRPr/>
            </a:pPr>
            <a:endParaRPr lang="nl-BE" altLang="en-US" sz="4800" dirty="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a:t>
            </a:fld>
            <a:endParaRPr lang="en-GB" dirty="0"/>
          </a:p>
        </p:txBody>
      </p:sp>
      <p:sp>
        <p:nvSpPr>
          <p:cNvPr id="4" name="Title 1"/>
          <p:cNvSpPr>
            <a:spLocks noGrp="1"/>
          </p:cNvSpPr>
          <p:nvPr>
            <p:ph type="ctrTitle"/>
          </p:nvPr>
        </p:nvSpPr>
        <p:spPr>
          <a:xfrm>
            <a:off x="591376"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9E2E1-3E13-47B7-AA27-DA85A3C51615}"/>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63552" y="1340939"/>
            <a:ext cx="4524132" cy="4176122"/>
          </a:xfrm>
          <a:prstGeom prst="rect">
            <a:avLst/>
          </a:prstGeom>
          <a:solidFill>
            <a:schemeClr val="accent5">
              <a:lumMod val="75000"/>
            </a:schemeClr>
          </a:solidFill>
          <a:ln>
            <a:noFill/>
          </a:ln>
        </p:spPr>
      </p:pic>
      <p:grpSp>
        <p:nvGrpSpPr>
          <p:cNvPr id="2" name="Groep 1">
            <a:extLst>
              <a:ext uri="{FF2B5EF4-FFF2-40B4-BE49-F238E27FC236}">
                <a16:creationId xmlns:a16="http://schemas.microsoft.com/office/drawing/2014/main" id="{5E2B3136-00DF-4573-9093-6A7D553D0DEA}"/>
              </a:ext>
            </a:extLst>
          </p:cNvPr>
          <p:cNvGrpSpPr/>
          <p:nvPr userDrawn="1"/>
        </p:nvGrpSpPr>
        <p:grpSpPr>
          <a:xfrm>
            <a:off x="6888088" y="1772816"/>
            <a:ext cx="4624520" cy="2800767"/>
            <a:chOff x="6110430" y="2132863"/>
            <a:chExt cx="4624520" cy="2800767"/>
          </a:xfrm>
        </p:grpSpPr>
        <p:grpSp>
          <p:nvGrpSpPr>
            <p:cNvPr id="5" name="Group 11">
              <a:extLst>
                <a:ext uri="{FF2B5EF4-FFF2-40B4-BE49-F238E27FC236}">
                  <a16:creationId xmlns:a16="http://schemas.microsoft.com/office/drawing/2014/main" id="{485B8703-CEF2-472C-A197-7EFD9FA821D8}"/>
                </a:ext>
              </a:extLst>
            </p:cNvPr>
            <p:cNvGrpSpPr>
              <a:grpSpLocks/>
            </p:cNvGrpSpPr>
            <p:nvPr userDrawn="1"/>
          </p:nvGrpSpPr>
          <p:grpSpPr bwMode="auto">
            <a:xfrm>
              <a:off x="6110430" y="2132863"/>
              <a:ext cx="4624520" cy="2800767"/>
              <a:chOff x="4406900" y="2676525"/>
              <a:chExt cx="4268788" cy="2802021"/>
            </a:xfrm>
          </p:grpSpPr>
          <p:pic>
            <p:nvPicPr>
              <p:cNvPr id="6" name="Picture 10">
                <a:extLst>
                  <a:ext uri="{FF2B5EF4-FFF2-40B4-BE49-F238E27FC236}">
                    <a16:creationId xmlns:a16="http://schemas.microsoft.com/office/drawing/2014/main" id="{50EDC845-FFB1-4EAF-9B2D-EF90AE4006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a:extLst>
                  <a:ext uri="{FF2B5EF4-FFF2-40B4-BE49-F238E27FC236}">
                    <a16:creationId xmlns:a16="http://schemas.microsoft.com/office/drawing/2014/main" id="{665A9F1E-01F2-488D-A770-4728805B23D2}"/>
                  </a:ext>
                </a:extLst>
              </p:cNvPr>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pic>
          <p:nvPicPr>
            <p:cNvPr id="9" name="Picture 13">
              <a:extLst>
                <a:ext uri="{FF2B5EF4-FFF2-40B4-BE49-F238E27FC236}">
                  <a16:creationId xmlns:a16="http://schemas.microsoft.com/office/drawing/2014/main" id="{810890A6-46E3-4C1D-AEF3-CEB1D3E621F1}"/>
                </a:ext>
              </a:extLst>
            </p:cNvPr>
            <p:cNvPicPr>
              <a:picLocks noChangeAspect="1"/>
            </p:cNvPicPr>
            <p:nvPr userDrawn="1"/>
          </p:nvPicPr>
          <p:blipFill>
            <a:blip r:embed="rId5"/>
            <a:stretch>
              <a:fillRect/>
            </a:stretch>
          </p:blipFill>
          <p:spPr>
            <a:xfrm>
              <a:off x="6188733" y="3645024"/>
              <a:ext cx="256082" cy="256082"/>
            </a:xfrm>
            <a:prstGeom prst="rect">
              <a:avLst/>
            </a:prstGeom>
          </p:spPr>
        </p:pic>
      </p:grpSp>
    </p:spTree>
    <p:extLst>
      <p:ext uri="{BB962C8B-B14F-4D97-AF65-F5344CB8AC3E}">
        <p14:creationId xmlns:p14="http://schemas.microsoft.com/office/powerpoint/2010/main" val="74696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srgbClr val="364C9D"/>
                </a:solidFill>
                <a:effectLst/>
                <a:uLnTx/>
                <a:uFillTx/>
                <a:latin typeface="Calibri" pitchFamily="34" charset="0"/>
                <a:ea typeface="+mn-ea"/>
                <a:cs typeface="Arial" charset="0"/>
              </a:rPr>
              <a:t>14/01/2017</a:t>
            </a: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3B540AB-6939-4937-A918-1D15FF1C7CE3}" type="slidenum">
              <a:rPr kumimoji="0" lang="nl-BE" sz="1000" b="0" i="0" u="none" strike="noStrike" kern="1200" cap="none" spc="0" normalizeH="0" baseline="0" noProof="0" smtClean="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nl-BE" sz="1000" b="0" i="0" u="none" strike="noStrike" kern="1200" cap="none" spc="0" normalizeH="0" baseline="0" noProof="0" dirty="0">
              <a:ln>
                <a:noFill/>
              </a:ln>
              <a:solidFill>
                <a:srgbClr val="364C9D"/>
              </a:solidFill>
              <a:effectLst/>
              <a:uLnTx/>
              <a:uFillTx/>
              <a:latin typeface="Calibri" pitchFamily="34" charset="0"/>
              <a:ea typeface="+mn-ea"/>
              <a:cs typeface="Arial" charset="0"/>
            </a:endParaRPr>
          </a:p>
        </p:txBody>
      </p:sp>
      <p:sp>
        <p:nvSpPr>
          <p:cNvPr id="12" name="Text Placeholder 11"/>
          <p:cNvSpPr>
            <a:spLocks noGrp="1"/>
          </p:cNvSpPr>
          <p:nvPr>
            <p:ph type="body" sz="quarter" idx="13"/>
          </p:nvPr>
        </p:nvSpPr>
        <p:spPr>
          <a:xfrm>
            <a:off x="527381" y="1052736"/>
            <a:ext cx="11664619" cy="5472608"/>
          </a:xfrm>
        </p:spPr>
        <p:txBody>
          <a:bodyPr/>
          <a:lstStyle>
            <a:lvl1pPr>
              <a:defRPr sz="2600"/>
            </a:lvl1pPr>
            <a:lvl2pPr>
              <a:defRPr sz="24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166716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a:prstGeom prst="rect">
            <a:avLst/>
          </a:prstGeo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6"/>
          <p:cNvSpPr>
            <a:spLocks noGrp="1"/>
          </p:cNvSpPr>
          <p:nvPr>
            <p:ph type="sldNum" sz="quarter" idx="10"/>
          </p:nvPr>
        </p:nvSpPr>
        <p:spPr>
          <a:xfrm>
            <a:off x="11152759" y="6536343"/>
            <a:ext cx="642189" cy="216000"/>
          </a:xfrm>
          <a:prstGeom prst="rect">
            <a:avLst/>
          </a:prstGeo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353B685-A2AB-4518-B31A-1C8B277EB988}" type="slidenum">
              <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GB" sz="1000" b="0" i="0" u="none" strike="noStrike" kern="1200" cap="none" spc="0" normalizeH="0" baseline="0" noProof="0">
              <a:ln>
                <a:noFill/>
              </a:ln>
              <a:solidFill>
                <a:srgbClr val="364C9D"/>
              </a:solidFill>
              <a:effectLst/>
              <a:uLnTx/>
              <a:uFillTx/>
              <a:latin typeface="Calibri" pitchFamily="34" charset="0"/>
              <a:ea typeface="+mn-ea"/>
              <a:cs typeface="Arial" charset="0"/>
            </a:endParaRPr>
          </a:p>
        </p:txBody>
      </p:sp>
      <p:sp>
        <p:nvSpPr>
          <p:cNvPr id="6"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364C9D"/>
                </a:solidFill>
                <a:effectLst/>
                <a:uLnTx/>
                <a:uFillTx/>
                <a:latin typeface="Calibri"/>
                <a:ea typeface="+mn-ea"/>
                <a:cs typeface="+mn-cs"/>
              </a:rPr>
              <a:t>14/01/2017</a:t>
            </a:r>
            <a:endParaRPr kumimoji="0" lang="en-GB" sz="1200" b="0" i="0" u="none" strike="noStrike" kern="1200" cap="none" spc="0" normalizeH="0" baseline="0" noProof="0">
              <a:ln>
                <a:noFill/>
              </a:ln>
              <a:solidFill>
                <a:srgbClr val="364C9D"/>
              </a:solidFill>
              <a:effectLst/>
              <a:uLnTx/>
              <a:uFillTx/>
              <a:latin typeface="Calibri"/>
              <a:ea typeface="+mn-ea"/>
              <a:cs typeface="+mn-cs"/>
            </a:endParaRPr>
          </a:p>
        </p:txBody>
      </p:sp>
      <p:sp>
        <p:nvSpPr>
          <p:cNvPr id="7" name="Title 1"/>
          <p:cNvSpPr>
            <a:spLocks noGrp="1"/>
          </p:cNvSpPr>
          <p:nvPr>
            <p:ph type="title"/>
          </p:nvPr>
        </p:nvSpPr>
        <p:spPr>
          <a:xfrm>
            <a:off x="1631504" y="137200"/>
            <a:ext cx="10392019" cy="656430"/>
          </a:xfrm>
        </p:spPr>
        <p:txBody>
          <a:bodyPr/>
          <a:lstStyle/>
          <a:p>
            <a:r>
              <a:rPr lang="en-US" dirty="0"/>
              <a:t>Click to edit Master title style</a:t>
            </a:r>
            <a:endParaRPr lang="fr-BE" dirty="0"/>
          </a:p>
        </p:txBody>
      </p:sp>
    </p:spTree>
    <p:extLst>
      <p:ext uri="{BB962C8B-B14F-4D97-AF65-F5344CB8AC3E}">
        <p14:creationId xmlns:p14="http://schemas.microsoft.com/office/powerpoint/2010/main" val="366843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599" y="188640"/>
            <a:ext cx="10962851" cy="759611"/>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19" r:id="rId7"/>
    <p:sldLayoutId id="2147483940" r:id="rId8"/>
    <p:sldLayoutId id="2147483941" r:id="rId9"/>
    <p:sldLayoutId id="2147483942" r:id="rId10"/>
    <p:sldLayoutId id="2147483944" r:id="rId11"/>
    <p:sldLayoutId id="2147483945" r:id="rId12"/>
    <p:sldLayoutId id="2147483946" r:id="rId13"/>
    <p:sldLayoutId id="2147483947" r:id="rId14"/>
    <p:sldLayoutId id="2147483948" r:id="rId15"/>
    <p:sldLayoutId id="2147483949" r:id="rId16"/>
    <p:sldLayoutId id="2147483953" r:id="rId17"/>
    <p:sldLayoutId id="2147483954" r:id="rId18"/>
    <p:sldLayoutId id="2147483955" r:id="rId19"/>
  </p:sldLayoutIdLst>
  <p:hf hdr="0" ftr="0" dt="0"/>
  <p:txStyles>
    <p:titleStyle>
      <a:lvl1pPr algn="ctr" defTabSz="914384" rtl="0" eaLnBrk="1" latinLnBrk="0" hangingPunct="1">
        <a:spcBef>
          <a:spcPct val="0"/>
        </a:spcBef>
        <a:buNone/>
        <a:defRPr sz="3599" kern="1200">
          <a:solidFill>
            <a:schemeClr val="bg1">
              <a:lumMod val="50000"/>
            </a:schemeClr>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D6499C-6DEE-82AD-4EC1-EECFCBABA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a:extLst>
              <a:ext uri="{FF2B5EF4-FFF2-40B4-BE49-F238E27FC236}">
                <a16:creationId xmlns:a16="http://schemas.microsoft.com/office/drawing/2014/main" id="{D2A4B600-ED48-A7CC-8EB1-BE2F92577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2" name="Footer Placeholder 4">
            <a:extLst>
              <a:ext uri="{FF2B5EF4-FFF2-40B4-BE49-F238E27FC236}">
                <a16:creationId xmlns:a16="http://schemas.microsoft.com/office/drawing/2014/main" id="{3946E251-C4D8-0F1F-7536-78FC647B877F}"/>
              </a:ext>
            </a:extLst>
          </p:cNvPr>
          <p:cNvSpPr>
            <a:spLocks noGrp="1"/>
          </p:cNvSpPr>
          <p:nvPr>
            <p:ph type="ftr" sz="quarter" idx="3"/>
          </p:nvPr>
        </p:nvSpPr>
        <p:spPr>
          <a:xfrm>
            <a:off x="838200" y="6356350"/>
            <a:ext cx="4815724" cy="365125"/>
          </a:xfrm>
          <a:prstGeom prst="rect">
            <a:avLst/>
          </a:prstGeom>
        </p:spPr>
        <p:txBody>
          <a:bodyPr anchor="ctr"/>
          <a:lstStyle>
            <a:lvl1pPr algn="l">
              <a:defRPr sz="1050" b="1">
                <a:latin typeface="Roboto" panose="02000000000000000000" pitchFamily="2" charset="0"/>
                <a:ea typeface="Roboto" panose="02000000000000000000" pitchFamily="2" charset="0"/>
                <a:cs typeface="Roboto" panose="02000000000000000000" pitchFamily="2" charset="0"/>
              </a:defRPr>
            </a:lvl1pPr>
          </a:lstStyle>
          <a:p>
            <a:r>
              <a:rPr lang="en-US"/>
              <a:t>G-Cloud | De Community van de overheid</a:t>
            </a:r>
          </a:p>
        </p:txBody>
      </p:sp>
      <p:sp>
        <p:nvSpPr>
          <p:cNvPr id="5" name="Slide Number Placeholder 5">
            <a:extLst>
              <a:ext uri="{FF2B5EF4-FFF2-40B4-BE49-F238E27FC236}">
                <a16:creationId xmlns:a16="http://schemas.microsoft.com/office/drawing/2014/main" id="{C199CF56-EB6B-A06E-8FEE-637BE599DEE0}"/>
              </a:ext>
            </a:extLst>
          </p:cNvPr>
          <p:cNvSpPr>
            <a:spLocks noGrp="1"/>
          </p:cNvSpPr>
          <p:nvPr>
            <p:ph type="sldNum" sz="quarter" idx="4"/>
          </p:nvPr>
        </p:nvSpPr>
        <p:spPr>
          <a:xfrm>
            <a:off x="9127132" y="6356350"/>
            <a:ext cx="2743200" cy="365125"/>
          </a:xfrm>
          <a:prstGeom prst="rect">
            <a:avLst/>
          </a:prstGeom>
        </p:spPr>
        <p:txBody>
          <a:bodyPr anchor="ctr"/>
          <a:lstStyle>
            <a:lvl1pPr algn="r">
              <a:defRPr sz="1000" b="1">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stStyle>
          <a:p>
            <a:fld id="{C0BCAE97-BDA2-4C4F-8B4C-9CEEEC6B7DFE}" type="slidenum">
              <a:rPr lang="en-US" smtClean="0"/>
              <a:pPr/>
              <a:t>‹#›</a:t>
            </a:fld>
            <a:endParaRPr lang="en-US"/>
          </a:p>
        </p:txBody>
      </p:sp>
    </p:spTree>
    <p:extLst>
      <p:ext uri="{BB962C8B-B14F-4D97-AF65-F5344CB8AC3E}">
        <p14:creationId xmlns:p14="http://schemas.microsoft.com/office/powerpoint/2010/main" val="194259288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Lst>
  <p:hf hd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svg"/><Relationship Id="rId18" Type="http://schemas.openxmlformats.org/officeDocument/2006/relationships/image" Target="../media/image144.svg"/><Relationship Id="rId26" Type="http://schemas.openxmlformats.org/officeDocument/2006/relationships/image" Target="../media/image152.svg"/><Relationship Id="rId3" Type="http://schemas.openxmlformats.org/officeDocument/2006/relationships/image" Target="../media/image130.svg"/><Relationship Id="rId21" Type="http://schemas.openxmlformats.org/officeDocument/2006/relationships/image" Target="../media/image147.svg"/><Relationship Id="rId7" Type="http://schemas.openxmlformats.org/officeDocument/2006/relationships/image" Target="../media/image134.svg"/><Relationship Id="rId12" Type="http://schemas.openxmlformats.org/officeDocument/2006/relationships/image" Target="../media/image139.svg"/><Relationship Id="rId17" Type="http://schemas.openxmlformats.org/officeDocument/2006/relationships/image" Target="../media/image143.svg"/><Relationship Id="rId25" Type="http://schemas.openxmlformats.org/officeDocument/2006/relationships/image" Target="../media/image151.svg"/><Relationship Id="rId2" Type="http://schemas.openxmlformats.org/officeDocument/2006/relationships/image" Target="../media/image129.svg"/><Relationship Id="rId16" Type="http://schemas.openxmlformats.org/officeDocument/2006/relationships/image" Target="../media/image142.svg"/><Relationship Id="rId20" Type="http://schemas.openxmlformats.org/officeDocument/2006/relationships/image" Target="../media/image146.svg"/><Relationship Id="rId1" Type="http://schemas.openxmlformats.org/officeDocument/2006/relationships/slideLayout" Target="../slideLayouts/slideLayout13.xml"/><Relationship Id="rId6" Type="http://schemas.openxmlformats.org/officeDocument/2006/relationships/image" Target="../media/image133.svg"/><Relationship Id="rId11" Type="http://schemas.openxmlformats.org/officeDocument/2006/relationships/image" Target="../media/image138.svg"/><Relationship Id="rId24" Type="http://schemas.openxmlformats.org/officeDocument/2006/relationships/image" Target="../media/image150.svg"/><Relationship Id="rId5" Type="http://schemas.openxmlformats.org/officeDocument/2006/relationships/image" Target="../media/image132.svg"/><Relationship Id="rId15" Type="http://schemas.openxmlformats.org/officeDocument/2006/relationships/image" Target="../media/image7.png"/><Relationship Id="rId23" Type="http://schemas.openxmlformats.org/officeDocument/2006/relationships/image" Target="../media/image149.svg"/><Relationship Id="rId10" Type="http://schemas.openxmlformats.org/officeDocument/2006/relationships/image" Target="../media/image137.svg"/><Relationship Id="rId19" Type="http://schemas.openxmlformats.org/officeDocument/2006/relationships/image" Target="../media/image145.svg"/><Relationship Id="rId4" Type="http://schemas.openxmlformats.org/officeDocument/2006/relationships/image" Target="../media/image131.svg"/><Relationship Id="rId9" Type="http://schemas.openxmlformats.org/officeDocument/2006/relationships/image" Target="../media/image136.svg"/><Relationship Id="rId14" Type="http://schemas.openxmlformats.org/officeDocument/2006/relationships/image" Target="../media/image141.svg"/><Relationship Id="rId22" Type="http://schemas.openxmlformats.org/officeDocument/2006/relationships/image" Target="../media/image148.svg"/></Relationships>
</file>

<file path=ppt/slides/_rels/slide101.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4.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hyperlink" Target="https://www.smals.be/n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60.jpg"/></Relationships>
</file>

<file path=ppt/slides/_rels/slide109.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hyperlink" Target="https://www.smalsresearch.be/"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2.xml"/><Relationship Id="rId4" Type="http://schemas.openxmlformats.org/officeDocument/2006/relationships/image" Target="../media/image164.emf"/></Relationships>
</file>

<file path=ppt/slides/_rels/slide12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emf"/></Relationships>
</file>

<file path=ppt/slides/_rels/slide12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png"/><Relationship Id="rId18" Type="http://schemas.openxmlformats.org/officeDocument/2006/relationships/image" Target="../media/image183.png"/><Relationship Id="rId3" Type="http://schemas.openxmlformats.org/officeDocument/2006/relationships/image" Target="../media/image168.emf"/><Relationship Id="rId7" Type="http://schemas.openxmlformats.org/officeDocument/2006/relationships/image" Target="../media/image172.emf"/><Relationship Id="rId12" Type="http://schemas.openxmlformats.org/officeDocument/2006/relationships/image" Target="../media/image177.emf"/><Relationship Id="rId17" Type="http://schemas.openxmlformats.org/officeDocument/2006/relationships/image" Target="../media/image182.png"/><Relationship Id="rId2" Type="http://schemas.openxmlformats.org/officeDocument/2006/relationships/notesSlide" Target="../notesSlides/notesSlide42.xml"/><Relationship Id="rId16" Type="http://schemas.openxmlformats.org/officeDocument/2006/relationships/image" Target="../media/image181.png"/><Relationship Id="rId20" Type="http://schemas.openxmlformats.org/officeDocument/2006/relationships/image" Target="../media/image185.emf"/><Relationship Id="rId1" Type="http://schemas.openxmlformats.org/officeDocument/2006/relationships/slideLayout" Target="../slideLayouts/slideLayout4.xml"/><Relationship Id="rId6" Type="http://schemas.openxmlformats.org/officeDocument/2006/relationships/image" Target="../media/image171.emf"/><Relationship Id="rId11" Type="http://schemas.openxmlformats.org/officeDocument/2006/relationships/image" Target="../media/image176.png"/><Relationship Id="rId5" Type="http://schemas.openxmlformats.org/officeDocument/2006/relationships/image" Target="../media/image170.emf"/><Relationship Id="rId15" Type="http://schemas.openxmlformats.org/officeDocument/2006/relationships/image" Target="../media/image180.png"/><Relationship Id="rId10" Type="http://schemas.openxmlformats.org/officeDocument/2006/relationships/image" Target="../media/image175.emf"/><Relationship Id="rId19" Type="http://schemas.openxmlformats.org/officeDocument/2006/relationships/image" Target="../media/image184.png"/><Relationship Id="rId4" Type="http://schemas.openxmlformats.org/officeDocument/2006/relationships/image" Target="../media/image169.emf"/><Relationship Id="rId9" Type="http://schemas.openxmlformats.org/officeDocument/2006/relationships/image" Target="../media/image174.emf"/><Relationship Id="rId14" Type="http://schemas.openxmlformats.org/officeDocument/2006/relationships/image" Target="../media/image179.png"/></Relationships>
</file>

<file path=ppt/slides/_rels/slide126.xml.rels><?xml version="1.0" encoding="UTF-8" standalone="yes"?>
<Relationships xmlns="http://schemas.openxmlformats.org/package/2006/relationships"><Relationship Id="rId8" Type="http://schemas.openxmlformats.org/officeDocument/2006/relationships/image" Target="../media/image172.emf"/><Relationship Id="rId13" Type="http://schemas.openxmlformats.org/officeDocument/2006/relationships/image" Target="../media/image177.emf"/><Relationship Id="rId3" Type="http://schemas.openxmlformats.org/officeDocument/2006/relationships/image" Target="../media/image169.emf"/><Relationship Id="rId7" Type="http://schemas.openxmlformats.org/officeDocument/2006/relationships/image" Target="../media/image171.emf"/><Relationship Id="rId12" Type="http://schemas.openxmlformats.org/officeDocument/2006/relationships/image" Target="../media/image176.png"/><Relationship Id="rId2" Type="http://schemas.openxmlformats.org/officeDocument/2006/relationships/image" Target="../media/image168.emf"/><Relationship Id="rId16" Type="http://schemas.openxmlformats.org/officeDocument/2006/relationships/image" Target="../media/image189.jpeg"/><Relationship Id="rId1" Type="http://schemas.openxmlformats.org/officeDocument/2006/relationships/slideLayout" Target="../slideLayouts/slideLayout4.xml"/><Relationship Id="rId6" Type="http://schemas.openxmlformats.org/officeDocument/2006/relationships/image" Target="../media/image170.emf"/><Relationship Id="rId11" Type="http://schemas.openxmlformats.org/officeDocument/2006/relationships/image" Target="../media/image175.emf"/><Relationship Id="rId5" Type="http://schemas.openxmlformats.org/officeDocument/2006/relationships/image" Target="../media/image187.jpg"/><Relationship Id="rId15" Type="http://schemas.openxmlformats.org/officeDocument/2006/relationships/image" Target="../media/image185.emf"/><Relationship Id="rId10" Type="http://schemas.openxmlformats.org/officeDocument/2006/relationships/image" Target="../media/image174.emf"/><Relationship Id="rId4" Type="http://schemas.openxmlformats.org/officeDocument/2006/relationships/image" Target="../media/image186.png"/><Relationship Id="rId9" Type="http://schemas.openxmlformats.org/officeDocument/2006/relationships/image" Target="../media/image188.png"/><Relationship Id="rId14" Type="http://schemas.openxmlformats.org/officeDocument/2006/relationships/image" Target="../media/image181.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1.png"/><Relationship Id="rId4" Type="http://schemas.openxmlformats.org/officeDocument/2006/relationships/image" Target="../media/image19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ksz-bcss.fgov.be/nl/juridisch-kad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ksz-bcss.fgov.be/nl/over-de-ksz/opdrachten-en-doelstellingen"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ksz-bcss.fgov.be/nl/over-de-ksz/opdrachten-en-doelstellingen%23strategische-doelstellingen" TargetMode="External"/><Relationship Id="rId2" Type="http://schemas.openxmlformats.org/officeDocument/2006/relationships/hyperlink" Target="https://www.ksz-bcss.fgov.be/nl/over-de-ksz/opdrachten-en-doelstellingen#strategische-doelstellingen" TargetMode="Externa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72.png"/><Relationship Id="rId3" Type="http://schemas.openxmlformats.org/officeDocument/2006/relationships/image" Target="../media/image63.wmf"/><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wmf"/><Relationship Id="rId14" Type="http://schemas.openxmlformats.org/officeDocument/2006/relationships/image" Target="../media/image54.jpg"/></Relationships>
</file>

<file path=ppt/slides/_rels/slide6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ksz-bcss.fgov.be/sites/default/files/assets/over_de_ksz/Priorities_2025.pdf" TargetMode="External"/><Relationship Id="rId2" Type="http://schemas.openxmlformats.org/officeDocument/2006/relationships/hyperlink" Target="https://www.ksz-bcss.fgov.be/sites/default/files/assets/over_de_ksz/Priorities_2026.pdf" TargetMode="Externa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ehealth.fgov.be/ehealthplatform/nl/wetgevin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ehealth.fgov.be/ehealthplatform/nl/missie"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www.ehealth.fgov.be/ehealthplatform/nl/opdrachten"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7.jpeg"/><Relationship Id="rId11" Type="http://schemas.openxmlformats.org/officeDocument/2006/relationships/image" Target="../media/image73.jp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eg"/></Relationships>
</file>

<file path=ppt/slides/_rels/slide8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sv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91.svg"/><Relationship Id="rId2" Type="http://schemas.openxmlformats.org/officeDocument/2006/relationships/hyperlink" Target="https://www.ehealth.fgov.be/ehealthplatform/nl/technische-documentatie" TargetMode="External"/><Relationship Id="rId1" Type="http://schemas.openxmlformats.org/officeDocument/2006/relationships/slideLayout" Target="../slideLayouts/slideLayout2.xml"/><Relationship Id="rId6" Type="http://schemas.openxmlformats.org/officeDocument/2006/relationships/image" Target="../media/image85.sv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svg"/><Relationship Id="rId14" Type="http://schemas.openxmlformats.org/officeDocument/2006/relationships/image" Target="../media/image73.jpg"/></Relationships>
</file>

<file path=ppt/slides/_rels/slide8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73.jpg"/><Relationship Id="rId2" Type="http://schemas.openxmlformats.org/officeDocument/2006/relationships/notesSlide" Target="../notesSlides/notesSlide35.xml"/><Relationship Id="rId16"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8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1.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9.png"/><Relationship Id="rId5" Type="http://schemas.openxmlformats.org/officeDocument/2006/relationships/image" Target="../media/image95.png"/><Relationship Id="rId10" Type="http://schemas.openxmlformats.org/officeDocument/2006/relationships/image" Target="../media/image108.png"/><Relationship Id="rId4" Type="http://schemas.openxmlformats.org/officeDocument/2006/relationships/image" Target="../media/image94.png"/><Relationship Id="rId9" Type="http://schemas.openxmlformats.org/officeDocument/2006/relationships/image" Target="../media/image107.png"/><Relationship Id="rId14" Type="http://schemas.openxmlformats.org/officeDocument/2006/relationships/image" Target="../media/image73.jpg"/></Relationships>
</file>

<file path=ppt/slides/_rels/slide8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frankrobben.be/wp-content/uploads/2023/03/B-IHR.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13.xml"/><Relationship Id="rId5" Type="http://schemas.openxmlformats.org/officeDocument/2006/relationships/image" Target="../media/image120.emf"/><Relationship Id="rId4" Type="http://schemas.openxmlformats.org/officeDocument/2006/relationships/image" Target="../media/image119.emf"/></Relationships>
</file>

<file path=ppt/slides/_rels/slide9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15.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FCC915B-7544-43D5-B897-28C8AE2D9327}"/>
              </a:ext>
            </a:extLst>
          </p:cNvPr>
          <p:cNvSpPr>
            <a:spLocks noGrp="1"/>
          </p:cNvSpPr>
          <p:nvPr>
            <p:ph type="ctrTitle"/>
          </p:nvPr>
        </p:nvSpPr>
        <p:spPr>
          <a:xfrm>
            <a:off x="914400" y="1556792"/>
            <a:ext cx="10363200" cy="1470025"/>
          </a:xfrm>
        </p:spPr>
        <p:txBody>
          <a:bodyPr/>
          <a:lstStyle/>
          <a:p>
            <a:r>
              <a:rPr lang="en-GB" noProof="0" dirty="0"/>
              <a:t>The Crossroads Bank for Social Security,</a:t>
            </a:r>
            <a:br>
              <a:rPr lang="en-GB" noProof="0" dirty="0"/>
            </a:br>
            <a:r>
              <a:rPr lang="en-GB" noProof="0" dirty="0"/>
              <a:t>the eHealth-platform, the G-Cloud and Smals </a:t>
            </a:r>
          </a:p>
        </p:txBody>
      </p:sp>
    </p:spTree>
    <p:extLst>
      <p:ext uri="{BB962C8B-B14F-4D97-AF65-F5344CB8AC3E}">
        <p14:creationId xmlns:p14="http://schemas.microsoft.com/office/powerpoint/2010/main" val="94143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217E-F002-0B5C-F777-E53E3C0E144A}"/>
              </a:ext>
            </a:extLst>
          </p:cNvPr>
          <p:cNvSpPr>
            <a:spLocks noGrp="1"/>
          </p:cNvSpPr>
          <p:nvPr>
            <p:ph type="title"/>
          </p:nvPr>
        </p:nvSpPr>
        <p:spPr>
          <a:xfrm>
            <a:off x="838200" y="202001"/>
            <a:ext cx="10515600" cy="1090049"/>
          </a:xfrm>
        </p:spPr>
        <p:txBody>
          <a:bodyPr/>
          <a:lstStyle/>
          <a:p>
            <a:r>
              <a:rPr lang="en-GB" noProof="0" dirty="0"/>
              <a:t>Cloud deployment types</a:t>
            </a:r>
          </a:p>
        </p:txBody>
      </p:sp>
      <p:cxnSp>
        <p:nvCxnSpPr>
          <p:cNvPr id="4" name="Straight Arrow Connector 3">
            <a:extLst>
              <a:ext uri="{FF2B5EF4-FFF2-40B4-BE49-F238E27FC236}">
                <a16:creationId xmlns:a16="http://schemas.microsoft.com/office/drawing/2014/main" id="{85E73E21-DB4B-4240-679A-8F337667E721}"/>
              </a:ext>
            </a:extLst>
          </p:cNvPr>
          <p:cNvCxnSpPr>
            <a:cxnSpLocks/>
          </p:cNvCxnSpPr>
          <p:nvPr/>
        </p:nvCxnSpPr>
        <p:spPr>
          <a:xfrm>
            <a:off x="2711658" y="2106738"/>
            <a:ext cx="0" cy="3510390"/>
          </a:xfrm>
          <a:prstGeom prst="straightConnector1">
            <a:avLst/>
          </a:prstGeom>
          <a:ln w="28575">
            <a:solidFill>
              <a:srgbClr val="0079B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5EFAE8-25FB-6937-7709-95DDA618E8DE}"/>
              </a:ext>
            </a:extLst>
          </p:cNvPr>
          <p:cNvSpPr txBox="1"/>
          <p:nvPr/>
        </p:nvSpPr>
        <p:spPr>
          <a:xfrm>
            <a:off x="2381036" y="4431872"/>
            <a:ext cx="346249" cy="118525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Dedicated</a:t>
            </a:r>
          </a:p>
        </p:txBody>
      </p:sp>
      <p:cxnSp>
        <p:nvCxnSpPr>
          <p:cNvPr id="6" name="Straight Arrow Connector 5">
            <a:extLst>
              <a:ext uri="{FF2B5EF4-FFF2-40B4-BE49-F238E27FC236}">
                <a16:creationId xmlns:a16="http://schemas.microsoft.com/office/drawing/2014/main" id="{871D9415-BB70-4E3F-E02E-A32A88940B65}"/>
              </a:ext>
            </a:extLst>
          </p:cNvPr>
          <p:cNvCxnSpPr>
            <a:cxnSpLocks/>
          </p:cNvCxnSpPr>
          <p:nvPr/>
        </p:nvCxnSpPr>
        <p:spPr>
          <a:xfrm flipH="1">
            <a:off x="2845924" y="5693682"/>
            <a:ext cx="5709130" cy="0"/>
          </a:xfrm>
          <a:prstGeom prst="straightConnector1">
            <a:avLst/>
          </a:prstGeom>
          <a:ln w="28575">
            <a:solidFill>
              <a:srgbClr val="0079B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FF9B85-4396-BCAF-D5C9-4A7CB9971DCE}"/>
              </a:ext>
            </a:extLst>
          </p:cNvPr>
          <p:cNvSpPr txBox="1"/>
          <p:nvPr/>
        </p:nvSpPr>
        <p:spPr>
          <a:xfrm>
            <a:off x="2379150" y="2106737"/>
            <a:ext cx="338554" cy="3510389"/>
          </a:xfrm>
          <a:prstGeom prst="rect">
            <a:avLst/>
          </a:prstGeom>
          <a:noFill/>
          <a:ln>
            <a:noFill/>
          </a:ln>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Access &amp; Control</a:t>
            </a:r>
          </a:p>
        </p:txBody>
      </p:sp>
      <p:sp>
        <p:nvSpPr>
          <p:cNvPr id="8" name="TextBox 7">
            <a:extLst>
              <a:ext uri="{FF2B5EF4-FFF2-40B4-BE49-F238E27FC236}">
                <a16:creationId xmlns:a16="http://schemas.microsoft.com/office/drawing/2014/main" id="{A619ADC9-59AA-F2D3-7B8F-91A5881DF725}"/>
              </a:ext>
            </a:extLst>
          </p:cNvPr>
          <p:cNvSpPr txBox="1"/>
          <p:nvPr/>
        </p:nvSpPr>
        <p:spPr>
          <a:xfrm>
            <a:off x="2381036" y="2106738"/>
            <a:ext cx="346249" cy="918102"/>
          </a:xfrm>
          <a:prstGeom prst="rect">
            <a:avLst/>
          </a:prstGeom>
          <a:noFill/>
        </p:spPr>
        <p:txBody>
          <a:bodyPr vert="vert270"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Shared</a:t>
            </a:r>
          </a:p>
        </p:txBody>
      </p:sp>
      <p:sp>
        <p:nvSpPr>
          <p:cNvPr id="9" name="TextBox 8">
            <a:extLst>
              <a:ext uri="{FF2B5EF4-FFF2-40B4-BE49-F238E27FC236}">
                <a16:creationId xmlns:a16="http://schemas.microsoft.com/office/drawing/2014/main" id="{8E175550-A1B1-DADE-E1FB-1174E7780B47}"/>
              </a:ext>
            </a:extLst>
          </p:cNvPr>
          <p:cNvSpPr txBox="1"/>
          <p:nvPr/>
        </p:nvSpPr>
        <p:spPr>
          <a:xfrm>
            <a:off x="2875332" y="5724924"/>
            <a:ext cx="1603530" cy="25391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Customer</a:t>
            </a:r>
          </a:p>
        </p:txBody>
      </p:sp>
      <p:sp>
        <p:nvSpPr>
          <p:cNvPr id="10" name="TextBox 9">
            <a:extLst>
              <a:ext uri="{FF2B5EF4-FFF2-40B4-BE49-F238E27FC236}">
                <a16:creationId xmlns:a16="http://schemas.microsoft.com/office/drawing/2014/main" id="{19C975F0-B713-8E3B-776C-6F5A93EA7D14}"/>
              </a:ext>
            </a:extLst>
          </p:cNvPr>
          <p:cNvSpPr txBox="1"/>
          <p:nvPr/>
        </p:nvSpPr>
        <p:spPr>
          <a:xfrm>
            <a:off x="6512165" y="5724924"/>
            <a:ext cx="2105871" cy="25391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Service Provider</a:t>
            </a:r>
          </a:p>
        </p:txBody>
      </p:sp>
      <p:sp>
        <p:nvSpPr>
          <p:cNvPr id="11" name="TextBox 10">
            <a:extLst>
              <a:ext uri="{FF2B5EF4-FFF2-40B4-BE49-F238E27FC236}">
                <a16:creationId xmlns:a16="http://schemas.microsoft.com/office/drawing/2014/main" id="{19462D58-1D0A-BD1F-FB2A-41D0AF55EED6}"/>
              </a:ext>
            </a:extLst>
          </p:cNvPr>
          <p:cNvSpPr txBox="1"/>
          <p:nvPr/>
        </p:nvSpPr>
        <p:spPr>
          <a:xfrm>
            <a:off x="2845925" y="5746956"/>
            <a:ext cx="590810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rgbClr val="0079B7"/>
                </a:solidFill>
                <a:effectLst/>
                <a:uLnTx/>
                <a:uFillTx/>
                <a:latin typeface="Roboto" pitchFamily="2" charset="0"/>
                <a:ea typeface="Roboto"/>
                <a:cs typeface="Arial" panose="020B0604020202020204" pitchFamily="34" charset="0"/>
              </a:rPr>
              <a:t>Location &amp; Management</a:t>
            </a:r>
          </a:p>
        </p:txBody>
      </p:sp>
      <p:grpSp>
        <p:nvGrpSpPr>
          <p:cNvPr id="12" name="Group 11">
            <a:extLst>
              <a:ext uri="{FF2B5EF4-FFF2-40B4-BE49-F238E27FC236}">
                <a16:creationId xmlns:a16="http://schemas.microsoft.com/office/drawing/2014/main" id="{21A2153C-A5FA-C691-CFA5-AE886D2B24B3}"/>
              </a:ext>
            </a:extLst>
          </p:cNvPr>
          <p:cNvGrpSpPr/>
          <p:nvPr/>
        </p:nvGrpSpPr>
        <p:grpSpPr>
          <a:xfrm>
            <a:off x="2709693" y="2069798"/>
            <a:ext cx="5845362" cy="3623885"/>
            <a:chOff x="2096634" y="1473828"/>
            <a:chExt cx="7793816" cy="4831847"/>
          </a:xfrm>
        </p:grpSpPr>
        <p:grpSp>
          <p:nvGrpSpPr>
            <p:cNvPr id="13" name="Group 12">
              <a:extLst>
                <a:ext uri="{FF2B5EF4-FFF2-40B4-BE49-F238E27FC236}">
                  <a16:creationId xmlns:a16="http://schemas.microsoft.com/office/drawing/2014/main" id="{010629F1-0757-EE5C-AC38-AE7EB946D1BF}"/>
                </a:ext>
              </a:extLst>
            </p:cNvPr>
            <p:cNvGrpSpPr/>
            <p:nvPr/>
          </p:nvGrpSpPr>
          <p:grpSpPr>
            <a:xfrm>
              <a:off x="2096634" y="3027141"/>
              <a:ext cx="7793816" cy="1625549"/>
              <a:chOff x="2096633" y="3027141"/>
              <a:chExt cx="8059121" cy="1625549"/>
            </a:xfrm>
          </p:grpSpPr>
          <p:cxnSp>
            <p:nvCxnSpPr>
              <p:cNvPr id="15" name="Straight Connector 14">
                <a:extLst>
                  <a:ext uri="{FF2B5EF4-FFF2-40B4-BE49-F238E27FC236}">
                    <a16:creationId xmlns:a16="http://schemas.microsoft.com/office/drawing/2014/main" id="{D5D7E1B1-DB42-FFCC-9B74-5B8747123E5A}"/>
                  </a:ext>
                </a:extLst>
              </p:cNvPr>
              <p:cNvCxnSpPr>
                <a:cxnSpLocks/>
              </p:cNvCxnSpPr>
              <p:nvPr/>
            </p:nvCxnSpPr>
            <p:spPr>
              <a:xfrm>
                <a:off x="2096633" y="4652690"/>
                <a:ext cx="8059121" cy="0"/>
              </a:xfrm>
              <a:prstGeom prst="line">
                <a:avLst/>
              </a:prstGeom>
              <a:ln>
                <a:solidFill>
                  <a:srgbClr val="0079B7"/>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D5432F2-60E9-4482-2E30-1F660F110F5E}"/>
                  </a:ext>
                </a:extLst>
              </p:cNvPr>
              <p:cNvCxnSpPr>
                <a:cxnSpLocks/>
              </p:cNvCxnSpPr>
              <p:nvPr/>
            </p:nvCxnSpPr>
            <p:spPr>
              <a:xfrm>
                <a:off x="2096633" y="3027141"/>
                <a:ext cx="8059121" cy="0"/>
              </a:xfrm>
              <a:prstGeom prst="line">
                <a:avLst/>
              </a:prstGeom>
              <a:ln>
                <a:solidFill>
                  <a:srgbClr val="0079B7"/>
                </a:solidFill>
                <a:prstDash val="solid"/>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1F0AFBA8-00DD-208C-FA1D-B3622778BBCF}"/>
                </a:ext>
              </a:extLst>
            </p:cNvPr>
            <p:cNvCxnSpPr>
              <a:cxnSpLocks/>
            </p:cNvCxnSpPr>
            <p:nvPr/>
          </p:nvCxnSpPr>
          <p:spPr>
            <a:xfrm>
              <a:off x="6237953" y="1473828"/>
              <a:ext cx="0" cy="4831847"/>
            </a:xfrm>
            <a:prstGeom prst="line">
              <a:avLst/>
            </a:prstGeom>
            <a:ln>
              <a:solidFill>
                <a:srgbClr val="0079B7"/>
              </a:solidFill>
              <a:prstDash val="soli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C8B6485-6944-C641-3341-DBD6CEFBCD21}"/>
              </a:ext>
            </a:extLst>
          </p:cNvPr>
          <p:cNvGrpSpPr/>
          <p:nvPr/>
        </p:nvGrpSpPr>
        <p:grpSpPr>
          <a:xfrm>
            <a:off x="2702622" y="4495527"/>
            <a:ext cx="3126838" cy="1295303"/>
            <a:chOff x="2087206" y="4708134"/>
            <a:chExt cx="4169117" cy="1727071"/>
          </a:xfrm>
        </p:grpSpPr>
        <p:grpSp>
          <p:nvGrpSpPr>
            <p:cNvPr id="18" name="Group 17">
              <a:extLst>
                <a:ext uri="{FF2B5EF4-FFF2-40B4-BE49-F238E27FC236}">
                  <a16:creationId xmlns:a16="http://schemas.microsoft.com/office/drawing/2014/main" id="{7AFC75AA-D39A-E603-957B-8811B51C425F}"/>
                </a:ext>
              </a:extLst>
            </p:cNvPr>
            <p:cNvGrpSpPr/>
            <p:nvPr/>
          </p:nvGrpSpPr>
          <p:grpSpPr>
            <a:xfrm>
              <a:off x="2087206" y="4708134"/>
              <a:ext cx="4169117" cy="1490948"/>
              <a:chOff x="2087206" y="4708134"/>
              <a:chExt cx="4169117" cy="1490948"/>
            </a:xfrm>
          </p:grpSpPr>
          <p:sp>
            <p:nvSpPr>
              <p:cNvPr id="20" name="TextBox 19">
                <a:extLst>
                  <a:ext uri="{FF2B5EF4-FFF2-40B4-BE49-F238E27FC236}">
                    <a16:creationId xmlns:a16="http://schemas.microsoft.com/office/drawing/2014/main" id="{062D3CCE-0A39-8640-5B98-B38ADD3D3393}"/>
                  </a:ext>
                </a:extLst>
              </p:cNvPr>
              <p:cNvSpPr txBox="1"/>
              <p:nvPr/>
            </p:nvSpPr>
            <p:spPr>
              <a:xfrm>
                <a:off x="2087206" y="4708134"/>
                <a:ext cx="4169117"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Private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(on-premises + in/outsourced)</a:t>
                </a:r>
              </a:p>
            </p:txBody>
          </p:sp>
          <p:sp>
            <p:nvSpPr>
              <p:cNvPr id="21" name="Rectangle 20">
                <a:extLst>
                  <a:ext uri="{FF2B5EF4-FFF2-40B4-BE49-F238E27FC236}">
                    <a16:creationId xmlns:a16="http://schemas.microsoft.com/office/drawing/2014/main" id="{AC8693D4-715D-C644-64F2-BFE9BECBD85C}"/>
                  </a:ext>
                </a:extLst>
              </p:cNvPr>
              <p:cNvSpPr/>
              <p:nvPr/>
            </p:nvSpPr>
            <p:spPr>
              <a:xfrm>
                <a:off x="2735670" y="5035101"/>
                <a:ext cx="3001495" cy="1163981"/>
              </a:xfrm>
              <a:prstGeom prst="rect">
                <a:avLst/>
              </a:prstGeom>
              <a:solidFill>
                <a:schemeClr val="bg1"/>
              </a:solidFill>
              <a:ln w="12700">
                <a:solidFill>
                  <a:srgbClr val="4EA72E"/>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22" name="Graphic 21" descr="User with solid fill">
                <a:extLst>
                  <a:ext uri="{FF2B5EF4-FFF2-40B4-BE49-F238E27FC236}">
                    <a16:creationId xmlns:a16="http://schemas.microsoft.com/office/drawing/2014/main" id="{90266711-2805-3E8B-2B1B-AEAF485AFD3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27172" y="5619556"/>
                <a:ext cx="525333" cy="525333"/>
              </a:xfrm>
              <a:prstGeom prst="rect">
                <a:avLst/>
              </a:prstGeom>
            </p:spPr>
          </p:pic>
          <p:pic>
            <p:nvPicPr>
              <p:cNvPr id="23" name="Graphic 22" descr="User with solid fill">
                <a:extLst>
                  <a:ext uri="{FF2B5EF4-FFF2-40B4-BE49-F238E27FC236}">
                    <a16:creationId xmlns:a16="http://schemas.microsoft.com/office/drawing/2014/main" id="{20AF6174-F462-98A3-5130-E8F266B6111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27172" y="5092841"/>
                <a:ext cx="525333" cy="525333"/>
              </a:xfrm>
              <a:prstGeom prst="rect">
                <a:avLst/>
              </a:prstGeom>
            </p:spPr>
          </p:pic>
          <p:pic>
            <p:nvPicPr>
              <p:cNvPr id="24" name="Graphic 23" descr="User with solid fill">
                <a:extLst>
                  <a:ext uri="{FF2B5EF4-FFF2-40B4-BE49-F238E27FC236}">
                    <a16:creationId xmlns:a16="http://schemas.microsoft.com/office/drawing/2014/main" id="{B0FE7C20-5FBB-0C7A-B663-E808A5FFC61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95157" y="5619556"/>
                <a:ext cx="525333" cy="525333"/>
              </a:xfrm>
              <a:prstGeom prst="rect">
                <a:avLst/>
              </a:prstGeom>
            </p:spPr>
          </p:pic>
          <p:pic>
            <p:nvPicPr>
              <p:cNvPr id="25" name="Graphic 24" descr="User with solid fill">
                <a:extLst>
                  <a:ext uri="{FF2B5EF4-FFF2-40B4-BE49-F238E27FC236}">
                    <a16:creationId xmlns:a16="http://schemas.microsoft.com/office/drawing/2014/main" id="{2F9A0DAB-21B3-332E-D115-34BAED36F2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95157" y="5092841"/>
                <a:ext cx="525333" cy="525333"/>
              </a:xfrm>
              <a:prstGeom prst="rect">
                <a:avLst/>
              </a:prstGeom>
            </p:spPr>
          </p:pic>
          <p:cxnSp>
            <p:nvCxnSpPr>
              <p:cNvPr id="26" name="Straight Arrow Connector 25">
                <a:extLst>
                  <a:ext uri="{FF2B5EF4-FFF2-40B4-BE49-F238E27FC236}">
                    <a16:creationId xmlns:a16="http://schemas.microsoft.com/office/drawing/2014/main" id="{40E5BD94-D9DF-BD55-6573-FB2A0E50D5C1}"/>
                  </a:ext>
                </a:extLst>
              </p:cNvPr>
              <p:cNvCxnSpPr>
                <a:cxnSpLocks/>
              </p:cNvCxnSpPr>
              <p:nvPr/>
            </p:nvCxnSpPr>
            <p:spPr>
              <a:xfrm>
                <a:off x="3304992" y="5892685"/>
                <a:ext cx="482695" cy="19988"/>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A082A4F-F653-86DA-B09D-8873BB5C7757}"/>
                  </a:ext>
                </a:extLst>
              </p:cNvPr>
              <p:cNvCxnSpPr>
                <a:cxnSpLocks/>
              </p:cNvCxnSpPr>
              <p:nvPr/>
            </p:nvCxnSpPr>
            <p:spPr>
              <a:xfrm>
                <a:off x="3320490" y="5387340"/>
                <a:ext cx="726843" cy="248621"/>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CD420DA4-91E5-F842-B357-6120CD421CE5}"/>
                  </a:ext>
                </a:extLst>
              </p:cNvPr>
              <p:cNvCxnSpPr>
                <a:cxnSpLocks/>
              </p:cNvCxnSpPr>
              <p:nvPr/>
            </p:nvCxnSpPr>
            <p:spPr>
              <a:xfrm flipV="1">
                <a:off x="4543480" y="5879143"/>
                <a:ext cx="592479" cy="59438"/>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D35063C-5B10-1887-699D-C0B528E48D6E}"/>
                  </a:ext>
                </a:extLst>
              </p:cNvPr>
              <p:cNvCxnSpPr>
                <a:cxnSpLocks/>
                <a:endCxn id="23" idx="1"/>
              </p:cNvCxnSpPr>
              <p:nvPr/>
            </p:nvCxnSpPr>
            <p:spPr>
              <a:xfrm flipV="1">
                <a:off x="4393765" y="5355508"/>
                <a:ext cx="733407" cy="379495"/>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44978223-FAC9-D6DB-C857-ED07A289EC7E}"/>
                  </a:ext>
                </a:extLst>
              </p:cNvPr>
              <p:cNvSpPr txBox="1"/>
              <p:nvPr/>
            </p:nvSpPr>
            <p:spPr>
              <a:xfrm>
                <a:off x="2709849" y="5040602"/>
                <a:ext cx="302731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25" b="1" i="0" u="none" strike="noStrike" cap="none" normalizeH="0" baseline="0" noProof="0">
                    <a:ln>
                      <a:noFill/>
                    </a:ln>
                    <a:solidFill>
                      <a:srgbClr val="4EA72E"/>
                    </a:solidFill>
                    <a:effectLst/>
                    <a:uLnTx/>
                    <a:uFillTx/>
                    <a:latin typeface="Roboto" pitchFamily="2" charset="0"/>
                    <a:ea typeface="Roboto"/>
                    <a:cs typeface="Arial" panose="020B0604020202020204" pitchFamily="34" charset="0"/>
                  </a:rPr>
                  <a:t>Organisation A</a:t>
                </a:r>
              </a:p>
            </p:txBody>
          </p:sp>
        </p:grpSp>
        <p:pic>
          <p:nvPicPr>
            <p:cNvPr id="19" name="Graphic 18" descr="Cloud outline">
              <a:extLst>
                <a:ext uri="{FF2B5EF4-FFF2-40B4-BE49-F238E27FC236}">
                  <a16:creationId xmlns:a16="http://schemas.microsoft.com/office/drawing/2014/main" id="{DA12F7A2-A2D8-2EFF-175E-F767C5FE78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40476" y="5151930"/>
              <a:ext cx="1283275" cy="1283275"/>
            </a:xfrm>
            <a:prstGeom prst="rect">
              <a:avLst/>
            </a:prstGeom>
          </p:spPr>
        </p:pic>
      </p:grpSp>
      <p:grpSp>
        <p:nvGrpSpPr>
          <p:cNvPr id="31" name="Group 30">
            <a:extLst>
              <a:ext uri="{FF2B5EF4-FFF2-40B4-BE49-F238E27FC236}">
                <a16:creationId xmlns:a16="http://schemas.microsoft.com/office/drawing/2014/main" id="{FFA44633-99DF-0DC1-9CB9-AB2C75F2DD66}"/>
              </a:ext>
            </a:extLst>
          </p:cNvPr>
          <p:cNvGrpSpPr/>
          <p:nvPr/>
        </p:nvGrpSpPr>
        <p:grpSpPr>
          <a:xfrm>
            <a:off x="2698510" y="3272886"/>
            <a:ext cx="3126838" cy="1298214"/>
            <a:chOff x="2081723" y="3077946"/>
            <a:chExt cx="4169117" cy="1730952"/>
          </a:xfrm>
        </p:grpSpPr>
        <p:sp>
          <p:nvSpPr>
            <p:cNvPr id="32" name="TextBox 31">
              <a:extLst>
                <a:ext uri="{FF2B5EF4-FFF2-40B4-BE49-F238E27FC236}">
                  <a16:creationId xmlns:a16="http://schemas.microsoft.com/office/drawing/2014/main" id="{76FCE904-0BDA-A841-525F-116CC4DD2ECA}"/>
                </a:ext>
              </a:extLst>
            </p:cNvPr>
            <p:cNvSpPr txBox="1"/>
            <p:nvPr/>
          </p:nvSpPr>
          <p:spPr>
            <a:xfrm>
              <a:off x="2081723" y="3077946"/>
              <a:ext cx="4169117"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Community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(on-premises + in/outsourced)</a:t>
              </a:r>
            </a:p>
          </p:txBody>
        </p:sp>
        <p:sp>
          <p:nvSpPr>
            <p:cNvPr id="33" name="Rectangle 32">
              <a:extLst>
                <a:ext uri="{FF2B5EF4-FFF2-40B4-BE49-F238E27FC236}">
                  <a16:creationId xmlns:a16="http://schemas.microsoft.com/office/drawing/2014/main" id="{B04936B0-ECE2-7355-FDFD-DFE6BCC9E37A}"/>
                </a:ext>
              </a:extLst>
            </p:cNvPr>
            <p:cNvSpPr/>
            <p:nvPr/>
          </p:nvSpPr>
          <p:spPr>
            <a:xfrm>
              <a:off x="2709848" y="3505689"/>
              <a:ext cx="3027310" cy="1063142"/>
            </a:xfrm>
            <a:prstGeom prst="rect">
              <a:avLst/>
            </a:prstGeom>
            <a:noFill/>
            <a:ln w="12700">
              <a:solidFill>
                <a:schemeClr val="tx2">
                  <a:lumMod val="90000"/>
                  <a:lumOff val="10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34" name="Graphic 33" descr="Cloud outline">
              <a:extLst>
                <a:ext uri="{FF2B5EF4-FFF2-40B4-BE49-F238E27FC236}">
                  <a16:creationId xmlns:a16="http://schemas.microsoft.com/office/drawing/2014/main" id="{95281EDE-CD54-0935-C641-76A146AF44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43555" y="3525623"/>
              <a:ext cx="1283275" cy="1283275"/>
            </a:xfrm>
            <a:prstGeom prst="rect">
              <a:avLst/>
            </a:prstGeom>
          </p:spPr>
        </p:pic>
        <p:sp>
          <p:nvSpPr>
            <p:cNvPr id="35" name="Rectangle 34">
              <a:extLst>
                <a:ext uri="{FF2B5EF4-FFF2-40B4-BE49-F238E27FC236}">
                  <a16:creationId xmlns:a16="http://schemas.microsoft.com/office/drawing/2014/main" id="{4B638A08-3BBA-F4AE-6280-BB63E23CF468}"/>
                </a:ext>
              </a:extLst>
            </p:cNvPr>
            <p:cNvSpPr/>
            <p:nvPr/>
          </p:nvSpPr>
          <p:spPr>
            <a:xfrm>
              <a:off x="5424800" y="3606538"/>
              <a:ext cx="522889" cy="387107"/>
            </a:xfrm>
            <a:prstGeom prst="rect">
              <a:avLst/>
            </a:prstGeom>
            <a:solidFill>
              <a:schemeClr val="bg1"/>
            </a:solidFill>
            <a:ln w="12700">
              <a:solidFill>
                <a:schemeClr val="tx2">
                  <a:lumMod val="25000"/>
                  <a:lumOff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36" name="Graphic 35" descr="Users with solid fill">
              <a:extLst>
                <a:ext uri="{FF2B5EF4-FFF2-40B4-BE49-F238E27FC236}">
                  <a16:creationId xmlns:a16="http://schemas.microsoft.com/office/drawing/2014/main" id="{B6F11377-606C-FE8B-B6AB-F52F1BF5C46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69409" y="3585586"/>
              <a:ext cx="432562" cy="432562"/>
            </a:xfrm>
            <a:prstGeom prst="rect">
              <a:avLst/>
            </a:prstGeom>
          </p:spPr>
        </p:pic>
        <p:sp>
          <p:nvSpPr>
            <p:cNvPr id="37" name="Rectangle 36">
              <a:extLst>
                <a:ext uri="{FF2B5EF4-FFF2-40B4-BE49-F238E27FC236}">
                  <a16:creationId xmlns:a16="http://schemas.microsoft.com/office/drawing/2014/main" id="{9118CA2F-B2A5-F1F0-3D88-5FF315A0EFF8}"/>
                </a:ext>
              </a:extLst>
            </p:cNvPr>
            <p:cNvSpPr/>
            <p:nvPr/>
          </p:nvSpPr>
          <p:spPr>
            <a:xfrm>
              <a:off x="2391215" y="3631041"/>
              <a:ext cx="522889" cy="387107"/>
            </a:xfrm>
            <a:prstGeom prst="rect">
              <a:avLst/>
            </a:prstGeom>
            <a:solidFill>
              <a:schemeClr val="bg1"/>
            </a:solidFill>
            <a:ln w="12700">
              <a:solidFill>
                <a:schemeClr val="tx2">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38" name="Graphic 37" descr="Users with solid fill">
              <a:extLst>
                <a:ext uri="{FF2B5EF4-FFF2-40B4-BE49-F238E27FC236}">
                  <a16:creationId xmlns:a16="http://schemas.microsoft.com/office/drawing/2014/main" id="{78DCAE61-2CBF-EFD1-5FA0-31EAE3FE354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436378" y="3603623"/>
              <a:ext cx="432562" cy="432562"/>
            </a:xfrm>
            <a:prstGeom prst="rect">
              <a:avLst/>
            </a:prstGeom>
          </p:spPr>
        </p:pic>
        <p:cxnSp>
          <p:nvCxnSpPr>
            <p:cNvPr id="39" name="Straight Arrow Connector 38">
              <a:extLst>
                <a:ext uri="{FF2B5EF4-FFF2-40B4-BE49-F238E27FC236}">
                  <a16:creationId xmlns:a16="http://schemas.microsoft.com/office/drawing/2014/main" id="{304DB88F-D2BC-966A-BC8A-73F3D03C3C6F}"/>
                </a:ext>
              </a:extLst>
            </p:cNvPr>
            <p:cNvCxnSpPr>
              <a:cxnSpLocks/>
            </p:cNvCxnSpPr>
            <p:nvPr/>
          </p:nvCxnSpPr>
          <p:spPr>
            <a:xfrm>
              <a:off x="2850191" y="3705320"/>
              <a:ext cx="1197142" cy="312340"/>
            </a:xfrm>
            <a:prstGeom prst="straightConnector1">
              <a:avLst/>
            </a:prstGeom>
            <a:ln>
              <a:solidFill>
                <a:srgbClr val="215F9A"/>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0425CC0-315B-C651-8190-1E6EA977DF31}"/>
                </a:ext>
              </a:extLst>
            </p:cNvPr>
            <p:cNvCxnSpPr>
              <a:cxnSpLocks/>
            </p:cNvCxnSpPr>
            <p:nvPr/>
          </p:nvCxnSpPr>
          <p:spPr>
            <a:xfrm flipV="1">
              <a:off x="4369945" y="3674840"/>
              <a:ext cx="1121435" cy="448052"/>
            </a:xfrm>
            <a:prstGeom prst="straightConnector1">
              <a:avLst/>
            </a:prstGeom>
            <a:ln>
              <a:solidFill>
                <a:srgbClr val="A6CAEC"/>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C8F98AAD-570A-A1F5-7A5A-0B9558B1D360}"/>
                </a:ext>
              </a:extLst>
            </p:cNvPr>
            <p:cNvSpPr/>
            <p:nvPr/>
          </p:nvSpPr>
          <p:spPr>
            <a:xfrm>
              <a:off x="5424800" y="4072273"/>
              <a:ext cx="522889" cy="387107"/>
            </a:xfrm>
            <a:prstGeom prst="rect">
              <a:avLst/>
            </a:prstGeom>
            <a:solidFill>
              <a:schemeClr val="bg1"/>
            </a:solidFill>
            <a:ln w="12700">
              <a:solidFill>
                <a:schemeClr val="tx2">
                  <a:lumMod val="10000"/>
                  <a:lumOff val="9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2" name="Graphic 41" descr="Users with solid fill">
              <a:extLst>
                <a:ext uri="{FF2B5EF4-FFF2-40B4-BE49-F238E27FC236}">
                  <a16:creationId xmlns:a16="http://schemas.microsoft.com/office/drawing/2014/main" id="{6F989CB1-923F-4698-64A6-C74AA154A2F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469409" y="4051321"/>
              <a:ext cx="432562" cy="432562"/>
            </a:xfrm>
            <a:prstGeom prst="rect">
              <a:avLst/>
            </a:prstGeom>
          </p:spPr>
        </p:pic>
        <p:sp>
          <p:nvSpPr>
            <p:cNvPr id="43" name="Rectangle 42">
              <a:extLst>
                <a:ext uri="{FF2B5EF4-FFF2-40B4-BE49-F238E27FC236}">
                  <a16:creationId xmlns:a16="http://schemas.microsoft.com/office/drawing/2014/main" id="{E795A896-5D90-A9FB-A6F6-AA697AE198C6}"/>
                </a:ext>
              </a:extLst>
            </p:cNvPr>
            <p:cNvSpPr/>
            <p:nvPr/>
          </p:nvSpPr>
          <p:spPr>
            <a:xfrm>
              <a:off x="2391215" y="4096776"/>
              <a:ext cx="522889" cy="387107"/>
            </a:xfrm>
            <a:prstGeom prst="rect">
              <a:avLst/>
            </a:prstGeom>
            <a:solidFill>
              <a:schemeClr val="bg1"/>
            </a:solidFill>
            <a:ln w="12700">
              <a:solidFill>
                <a:schemeClr val="tx2">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4" name="Graphic 43" descr="Users with solid fill">
              <a:extLst>
                <a:ext uri="{FF2B5EF4-FFF2-40B4-BE49-F238E27FC236}">
                  <a16:creationId xmlns:a16="http://schemas.microsoft.com/office/drawing/2014/main" id="{B1875C82-7978-1422-C803-D359AB5F56F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436378" y="4069358"/>
              <a:ext cx="432562" cy="432562"/>
            </a:xfrm>
            <a:prstGeom prst="rect">
              <a:avLst/>
            </a:prstGeom>
          </p:spPr>
        </p:pic>
        <p:cxnSp>
          <p:nvCxnSpPr>
            <p:cNvPr id="45" name="Straight Arrow Connector 44">
              <a:extLst>
                <a:ext uri="{FF2B5EF4-FFF2-40B4-BE49-F238E27FC236}">
                  <a16:creationId xmlns:a16="http://schemas.microsoft.com/office/drawing/2014/main" id="{143525B5-6D16-296D-78BF-50A4AD83D741}"/>
                </a:ext>
              </a:extLst>
            </p:cNvPr>
            <p:cNvCxnSpPr>
              <a:cxnSpLocks/>
            </p:cNvCxnSpPr>
            <p:nvPr/>
          </p:nvCxnSpPr>
          <p:spPr>
            <a:xfrm flipV="1">
              <a:off x="2819020" y="4276599"/>
              <a:ext cx="949078" cy="129546"/>
            </a:xfrm>
            <a:prstGeom prst="straightConnector1">
              <a:avLst/>
            </a:prstGeom>
            <a:ln>
              <a:solidFill>
                <a:srgbClr val="4E95D9"/>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F31FB074-1F2C-9D4E-E270-CF10ADA8F7C6}"/>
                </a:ext>
              </a:extLst>
            </p:cNvPr>
            <p:cNvCxnSpPr>
              <a:cxnSpLocks/>
            </p:cNvCxnSpPr>
            <p:nvPr/>
          </p:nvCxnSpPr>
          <p:spPr>
            <a:xfrm>
              <a:off x="4583167" y="4319683"/>
              <a:ext cx="908213" cy="73430"/>
            </a:xfrm>
            <a:prstGeom prst="straightConnector1">
              <a:avLst/>
            </a:prstGeom>
            <a:ln>
              <a:solidFill>
                <a:srgbClr val="DCEAF7"/>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7F2A26F5-44DA-BED6-EC2C-39F4BEFE7C3B}"/>
                </a:ext>
              </a:extLst>
            </p:cNvPr>
            <p:cNvSpPr txBox="1"/>
            <p:nvPr/>
          </p:nvSpPr>
          <p:spPr>
            <a:xfrm>
              <a:off x="2709850" y="3508529"/>
              <a:ext cx="302731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25" b="1" i="0" u="none" strike="noStrike" cap="none" normalizeH="0" baseline="0" noProof="0">
                  <a:ln>
                    <a:noFill/>
                  </a:ln>
                  <a:solidFill>
                    <a:srgbClr val="0E2841">
                      <a:lumMod val="90000"/>
                      <a:lumOff val="10000"/>
                    </a:srgbClr>
                  </a:solidFill>
                  <a:effectLst/>
                  <a:uLnTx/>
                  <a:uFillTx/>
                  <a:latin typeface="Roboto" pitchFamily="2" charset="0"/>
                  <a:ea typeface="Roboto"/>
                  <a:cs typeface="Arial" panose="020B0604020202020204" pitchFamily="34" charset="0"/>
                </a:rPr>
                <a:t>Community X</a:t>
              </a:r>
            </a:p>
          </p:txBody>
        </p:sp>
      </p:grpSp>
      <p:grpSp>
        <p:nvGrpSpPr>
          <p:cNvPr id="48" name="Group 47">
            <a:extLst>
              <a:ext uri="{FF2B5EF4-FFF2-40B4-BE49-F238E27FC236}">
                <a16:creationId xmlns:a16="http://schemas.microsoft.com/office/drawing/2014/main" id="{C8DAFCB7-CF2A-6F5A-0D9C-261782447634}"/>
              </a:ext>
            </a:extLst>
          </p:cNvPr>
          <p:cNvGrpSpPr/>
          <p:nvPr/>
        </p:nvGrpSpPr>
        <p:grpSpPr>
          <a:xfrm>
            <a:off x="5825347" y="3272885"/>
            <a:ext cx="2939159" cy="1178102"/>
            <a:chOff x="6250840" y="3077946"/>
            <a:chExt cx="3918878" cy="1570802"/>
          </a:xfrm>
        </p:grpSpPr>
        <p:grpSp>
          <p:nvGrpSpPr>
            <p:cNvPr id="49" name="Group 48">
              <a:extLst>
                <a:ext uri="{FF2B5EF4-FFF2-40B4-BE49-F238E27FC236}">
                  <a16:creationId xmlns:a16="http://schemas.microsoft.com/office/drawing/2014/main" id="{B49D8D2C-AB5B-291B-62C0-22655F92AF6F}"/>
                </a:ext>
              </a:extLst>
            </p:cNvPr>
            <p:cNvGrpSpPr/>
            <p:nvPr/>
          </p:nvGrpSpPr>
          <p:grpSpPr>
            <a:xfrm>
              <a:off x="6250840" y="3077946"/>
              <a:ext cx="3918878" cy="1531895"/>
              <a:chOff x="6250840" y="3077946"/>
              <a:chExt cx="3918878" cy="1531895"/>
            </a:xfrm>
          </p:grpSpPr>
          <p:sp>
            <p:nvSpPr>
              <p:cNvPr id="51" name="Rectangle 50">
                <a:extLst>
                  <a:ext uri="{FF2B5EF4-FFF2-40B4-BE49-F238E27FC236}">
                    <a16:creationId xmlns:a16="http://schemas.microsoft.com/office/drawing/2014/main" id="{D7ED3E26-C0D8-2092-5DC4-A370D5BA3F36}"/>
                  </a:ext>
                </a:extLst>
              </p:cNvPr>
              <p:cNvSpPr/>
              <p:nvPr/>
            </p:nvSpPr>
            <p:spPr>
              <a:xfrm>
                <a:off x="6559550" y="3397250"/>
                <a:ext cx="1130300" cy="1182370"/>
              </a:xfrm>
              <a:prstGeom prst="rect">
                <a:avLst/>
              </a:prstGeom>
              <a:noFill/>
              <a:ln w="12700">
                <a:solidFill>
                  <a:schemeClr val="tx2">
                    <a:lumMod val="90000"/>
                    <a:lumOff val="10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52" name="Rectangle 51">
                <a:extLst>
                  <a:ext uri="{FF2B5EF4-FFF2-40B4-BE49-F238E27FC236}">
                    <a16:creationId xmlns:a16="http://schemas.microsoft.com/office/drawing/2014/main" id="{91619314-7EB2-0A7F-3CE1-EAA99DE94339}"/>
                  </a:ext>
                </a:extLst>
              </p:cNvPr>
              <p:cNvSpPr/>
              <p:nvPr/>
            </p:nvSpPr>
            <p:spPr>
              <a:xfrm>
                <a:off x="6476022" y="3578986"/>
                <a:ext cx="522889" cy="387107"/>
              </a:xfrm>
              <a:prstGeom prst="rect">
                <a:avLst/>
              </a:prstGeom>
              <a:solidFill>
                <a:schemeClr val="bg1"/>
              </a:solidFill>
              <a:ln w="12700">
                <a:solidFill>
                  <a:schemeClr val="tx2">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53" name="Graphic 52" descr="Users with solid fill">
                <a:extLst>
                  <a:ext uri="{FF2B5EF4-FFF2-40B4-BE49-F238E27FC236}">
                    <a16:creationId xmlns:a16="http://schemas.microsoft.com/office/drawing/2014/main" id="{6F75163C-B0A2-8F6E-6859-E34745AF095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21185" y="3551568"/>
                <a:ext cx="432562" cy="432562"/>
              </a:xfrm>
              <a:prstGeom prst="rect">
                <a:avLst/>
              </a:prstGeom>
            </p:spPr>
          </p:pic>
          <p:sp>
            <p:nvSpPr>
              <p:cNvPr id="54" name="Rectangle 53">
                <a:extLst>
                  <a:ext uri="{FF2B5EF4-FFF2-40B4-BE49-F238E27FC236}">
                    <a16:creationId xmlns:a16="http://schemas.microsoft.com/office/drawing/2014/main" id="{C0B3E855-01AC-2690-D776-032052FBED18}"/>
                  </a:ext>
                </a:extLst>
              </p:cNvPr>
              <p:cNvSpPr/>
              <p:nvPr/>
            </p:nvSpPr>
            <p:spPr>
              <a:xfrm>
                <a:off x="6476022" y="4044144"/>
                <a:ext cx="522889" cy="387107"/>
              </a:xfrm>
              <a:prstGeom prst="rect">
                <a:avLst/>
              </a:prstGeom>
              <a:solidFill>
                <a:schemeClr val="bg1"/>
              </a:solidFill>
              <a:ln w="12700">
                <a:solidFill>
                  <a:schemeClr val="tx2">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55" name="Graphic 54" descr="Users with solid fill">
                <a:extLst>
                  <a:ext uri="{FF2B5EF4-FFF2-40B4-BE49-F238E27FC236}">
                    <a16:creationId xmlns:a16="http://schemas.microsoft.com/office/drawing/2014/main" id="{1502B1D2-4A48-AEE4-219C-D266BBD95D7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21185" y="4016726"/>
                <a:ext cx="432562" cy="432562"/>
              </a:xfrm>
              <a:prstGeom prst="rect">
                <a:avLst/>
              </a:prstGeom>
            </p:spPr>
          </p:pic>
          <p:cxnSp>
            <p:nvCxnSpPr>
              <p:cNvPr id="56" name="Straight Arrow Connector 55">
                <a:extLst>
                  <a:ext uri="{FF2B5EF4-FFF2-40B4-BE49-F238E27FC236}">
                    <a16:creationId xmlns:a16="http://schemas.microsoft.com/office/drawing/2014/main" id="{D09A96DC-0C14-3300-19F9-8556EECBE44F}"/>
                  </a:ext>
                </a:extLst>
              </p:cNvPr>
              <p:cNvCxnSpPr>
                <a:cxnSpLocks/>
              </p:cNvCxnSpPr>
              <p:nvPr/>
            </p:nvCxnSpPr>
            <p:spPr>
              <a:xfrm flipV="1">
                <a:off x="6941281" y="4024313"/>
                <a:ext cx="1256245" cy="92300"/>
              </a:xfrm>
              <a:prstGeom prst="straightConnector1">
                <a:avLst/>
              </a:prstGeom>
              <a:ln>
                <a:solidFill>
                  <a:srgbClr val="A6CAEC"/>
                </a:solidFill>
                <a:headEnd type="oval" w="med" len="med"/>
                <a:tailEnd type="oval" w="med" len="med"/>
              </a:ln>
            </p:spPr>
            <p:style>
              <a:lnRef idx="1">
                <a:schemeClr val="dk1"/>
              </a:lnRef>
              <a:fillRef idx="0">
                <a:schemeClr val="dk1"/>
              </a:fillRef>
              <a:effectRef idx="0">
                <a:schemeClr val="dk1"/>
              </a:effectRef>
              <a:fontRef idx="minor">
                <a:schemeClr val="tx1"/>
              </a:fontRef>
            </p:style>
          </p:cxnSp>
          <p:pic>
            <p:nvPicPr>
              <p:cNvPr id="57" name="Graphic 56" descr="Cloud outline">
                <a:extLst>
                  <a:ext uri="{FF2B5EF4-FFF2-40B4-BE49-F238E27FC236}">
                    <a16:creationId xmlns:a16="http://schemas.microsoft.com/office/drawing/2014/main" id="{77FDCB66-331C-CA13-383F-D766212C9CC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272944" y="3326566"/>
                <a:ext cx="1283275" cy="1283275"/>
              </a:xfrm>
              <a:prstGeom prst="rect">
                <a:avLst/>
              </a:prstGeom>
            </p:spPr>
          </p:pic>
          <p:sp>
            <p:nvSpPr>
              <p:cNvPr id="58" name="Rectangle 57">
                <a:extLst>
                  <a:ext uri="{FF2B5EF4-FFF2-40B4-BE49-F238E27FC236}">
                    <a16:creationId xmlns:a16="http://schemas.microsoft.com/office/drawing/2014/main" id="{B6FE1F38-EF46-CE11-8D3F-6BF5BFB09F78}"/>
                  </a:ext>
                </a:extLst>
              </p:cNvPr>
              <p:cNvSpPr/>
              <p:nvPr/>
            </p:nvSpPr>
            <p:spPr>
              <a:xfrm>
                <a:off x="8806417" y="4191165"/>
                <a:ext cx="478119" cy="15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59" name="TextBox 58">
                <a:extLst>
                  <a:ext uri="{FF2B5EF4-FFF2-40B4-BE49-F238E27FC236}">
                    <a16:creationId xmlns:a16="http://schemas.microsoft.com/office/drawing/2014/main" id="{382CE688-90BD-63F9-45EC-BD93DE621B00}"/>
                  </a:ext>
                </a:extLst>
              </p:cNvPr>
              <p:cNvSpPr txBox="1"/>
              <p:nvPr/>
            </p:nvSpPr>
            <p:spPr>
              <a:xfrm>
                <a:off x="6250840" y="3077946"/>
                <a:ext cx="3918878"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Community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(off-premises + outsourced)</a:t>
                </a:r>
              </a:p>
            </p:txBody>
          </p:sp>
          <p:sp>
            <p:nvSpPr>
              <p:cNvPr id="60" name="Rectangle 59">
                <a:extLst>
                  <a:ext uri="{FF2B5EF4-FFF2-40B4-BE49-F238E27FC236}">
                    <a16:creationId xmlns:a16="http://schemas.microsoft.com/office/drawing/2014/main" id="{284D5913-E51C-90AE-C34B-5AB1644ACED7}"/>
                  </a:ext>
                </a:extLst>
              </p:cNvPr>
              <p:cNvSpPr/>
              <p:nvPr/>
            </p:nvSpPr>
            <p:spPr>
              <a:xfrm>
                <a:off x="7257932" y="4127753"/>
                <a:ext cx="522889" cy="387107"/>
              </a:xfrm>
              <a:prstGeom prst="rect">
                <a:avLst/>
              </a:prstGeom>
              <a:solidFill>
                <a:schemeClr val="bg1"/>
              </a:solidFill>
              <a:ln w="12700">
                <a:solidFill>
                  <a:schemeClr val="tx2">
                    <a:lumMod val="25000"/>
                    <a:lumOff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1" name="Graphic 60" descr="Users with solid fill">
                <a:extLst>
                  <a:ext uri="{FF2B5EF4-FFF2-40B4-BE49-F238E27FC236}">
                    <a16:creationId xmlns:a16="http://schemas.microsoft.com/office/drawing/2014/main" id="{5F56A82D-A32E-A5A1-FDDE-8855CE5B71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02541" y="4106801"/>
                <a:ext cx="432562" cy="432562"/>
              </a:xfrm>
              <a:prstGeom prst="rect">
                <a:avLst/>
              </a:prstGeom>
            </p:spPr>
          </p:pic>
          <p:sp>
            <p:nvSpPr>
              <p:cNvPr id="62" name="Rectangle 61">
                <a:extLst>
                  <a:ext uri="{FF2B5EF4-FFF2-40B4-BE49-F238E27FC236}">
                    <a16:creationId xmlns:a16="http://schemas.microsoft.com/office/drawing/2014/main" id="{49FF8331-873F-A859-F171-E51FF9AC491B}"/>
                  </a:ext>
                </a:extLst>
              </p:cNvPr>
              <p:cNvSpPr/>
              <p:nvPr/>
            </p:nvSpPr>
            <p:spPr>
              <a:xfrm>
                <a:off x="7261769" y="3471342"/>
                <a:ext cx="522889" cy="387107"/>
              </a:xfrm>
              <a:prstGeom prst="rect">
                <a:avLst/>
              </a:prstGeom>
              <a:solidFill>
                <a:schemeClr val="bg1"/>
              </a:solidFill>
              <a:ln w="12700">
                <a:solidFill>
                  <a:schemeClr val="tx2">
                    <a:lumMod val="10000"/>
                    <a:lumOff val="9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3" name="Graphic 62" descr="Users with solid fill">
                <a:extLst>
                  <a:ext uri="{FF2B5EF4-FFF2-40B4-BE49-F238E27FC236}">
                    <a16:creationId xmlns:a16="http://schemas.microsoft.com/office/drawing/2014/main" id="{D8FC4CBB-EDB2-1D5E-E5E7-06597A7C59B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06378" y="3450390"/>
                <a:ext cx="432562" cy="432562"/>
              </a:xfrm>
              <a:prstGeom prst="rect">
                <a:avLst/>
              </a:prstGeom>
            </p:spPr>
          </p:pic>
          <p:sp>
            <p:nvSpPr>
              <p:cNvPr id="64" name="Rectangle 63">
                <a:extLst>
                  <a:ext uri="{FF2B5EF4-FFF2-40B4-BE49-F238E27FC236}">
                    <a16:creationId xmlns:a16="http://schemas.microsoft.com/office/drawing/2014/main" id="{9A88FDA0-CA38-4CB4-AB34-74D301C501E8}"/>
                  </a:ext>
                </a:extLst>
              </p:cNvPr>
              <p:cNvSpPr/>
              <p:nvPr/>
            </p:nvSpPr>
            <p:spPr>
              <a:xfrm>
                <a:off x="8335099" y="3874737"/>
                <a:ext cx="283909"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5" name="Graphic 64" descr="Cloud outline">
                <a:extLst>
                  <a:ext uri="{FF2B5EF4-FFF2-40B4-BE49-F238E27FC236}">
                    <a16:creationId xmlns:a16="http://schemas.microsoft.com/office/drawing/2014/main" id="{3F65F655-FC19-0912-0077-6F77B1CDED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61249" y="3594082"/>
                <a:ext cx="728268" cy="728268"/>
              </a:xfrm>
              <a:prstGeom prst="rect">
                <a:avLst/>
              </a:prstGeom>
            </p:spPr>
          </p:pic>
          <p:sp>
            <p:nvSpPr>
              <p:cNvPr id="66" name="Rectangle 65">
                <a:extLst>
                  <a:ext uri="{FF2B5EF4-FFF2-40B4-BE49-F238E27FC236}">
                    <a16:creationId xmlns:a16="http://schemas.microsoft.com/office/drawing/2014/main" id="{CAE17CDE-4C78-66EB-C1DB-EC77D793A327}"/>
                  </a:ext>
                </a:extLst>
              </p:cNvPr>
              <p:cNvSpPr/>
              <p:nvPr/>
            </p:nvSpPr>
            <p:spPr>
              <a:xfrm>
                <a:off x="9113054" y="3619238"/>
                <a:ext cx="348386"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67" name="Graphic 66" descr="Cloud outline">
                <a:extLst>
                  <a:ext uri="{FF2B5EF4-FFF2-40B4-BE49-F238E27FC236}">
                    <a16:creationId xmlns:a16="http://schemas.microsoft.com/office/drawing/2014/main" id="{796FABAF-BF74-6D07-2C9F-F15E2DE0007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054140" y="3332640"/>
                <a:ext cx="728268" cy="728268"/>
              </a:xfrm>
              <a:prstGeom prst="rect">
                <a:avLst/>
              </a:prstGeom>
            </p:spPr>
          </p:pic>
          <p:cxnSp>
            <p:nvCxnSpPr>
              <p:cNvPr id="68" name="Straight Arrow Connector 67">
                <a:extLst>
                  <a:ext uri="{FF2B5EF4-FFF2-40B4-BE49-F238E27FC236}">
                    <a16:creationId xmlns:a16="http://schemas.microsoft.com/office/drawing/2014/main" id="{80D261C9-0087-9A70-2A9F-C8AAE6AF222D}"/>
                  </a:ext>
                </a:extLst>
              </p:cNvPr>
              <p:cNvCxnSpPr>
                <a:cxnSpLocks/>
              </p:cNvCxnSpPr>
              <p:nvPr/>
            </p:nvCxnSpPr>
            <p:spPr>
              <a:xfrm flipV="1">
                <a:off x="7703820" y="4067175"/>
                <a:ext cx="712781" cy="382905"/>
              </a:xfrm>
              <a:prstGeom prst="straightConnector1">
                <a:avLst/>
              </a:prstGeom>
              <a:ln>
                <a:solidFill>
                  <a:srgbClr val="A6CAEC"/>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14AE5DF-B46A-DEF4-C6DF-F0ED8043EDE0}"/>
                  </a:ext>
                </a:extLst>
              </p:cNvPr>
              <p:cNvCxnSpPr>
                <a:cxnSpLocks/>
              </p:cNvCxnSpPr>
              <p:nvPr/>
            </p:nvCxnSpPr>
            <p:spPr>
              <a:xfrm>
                <a:off x="7734300" y="3543300"/>
                <a:ext cx="620389" cy="328613"/>
              </a:xfrm>
              <a:prstGeom prst="straightConnector1">
                <a:avLst/>
              </a:prstGeom>
              <a:ln>
                <a:solidFill>
                  <a:srgbClr val="DCEAF7"/>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D783FC09-B197-4082-2C6A-E94F8CA1FE51}"/>
                  </a:ext>
                </a:extLst>
              </p:cNvPr>
              <p:cNvCxnSpPr>
                <a:cxnSpLocks/>
              </p:cNvCxnSpPr>
              <p:nvPr/>
            </p:nvCxnSpPr>
            <p:spPr>
              <a:xfrm>
                <a:off x="6935464" y="3901418"/>
                <a:ext cx="1385887" cy="75270"/>
              </a:xfrm>
              <a:prstGeom prst="straightConnector1">
                <a:avLst/>
              </a:prstGeom>
              <a:ln>
                <a:solidFill>
                  <a:srgbClr val="215F9A"/>
                </a:solidFill>
                <a:headEnd type="oval" w="med" len="med"/>
                <a:tailEnd type="oval" w="med" len="med"/>
              </a:ln>
            </p:spPr>
            <p:style>
              <a:lnRef idx="1">
                <a:schemeClr val="dk1"/>
              </a:lnRef>
              <a:fillRef idx="0">
                <a:schemeClr val="dk1"/>
              </a:fillRef>
              <a:effectRef idx="0">
                <a:schemeClr val="dk1"/>
              </a:effectRef>
              <a:fontRef idx="minor">
                <a:schemeClr val="tx1"/>
              </a:fontRef>
            </p:style>
          </p:cxnSp>
        </p:grpSp>
        <p:pic>
          <p:nvPicPr>
            <p:cNvPr id="50" name="Graphic 49" descr="Cloud outline">
              <a:extLst>
                <a:ext uri="{FF2B5EF4-FFF2-40B4-BE49-F238E27FC236}">
                  <a16:creationId xmlns:a16="http://schemas.microsoft.com/office/drawing/2014/main" id="{5913178C-DF62-5262-6D1F-1A76877F9BB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719886" y="3920479"/>
              <a:ext cx="728268" cy="728269"/>
            </a:xfrm>
            <a:prstGeom prst="rect">
              <a:avLst/>
            </a:prstGeom>
          </p:spPr>
        </p:pic>
      </p:grpSp>
      <p:grpSp>
        <p:nvGrpSpPr>
          <p:cNvPr id="71" name="Group 70">
            <a:extLst>
              <a:ext uri="{FF2B5EF4-FFF2-40B4-BE49-F238E27FC236}">
                <a16:creationId xmlns:a16="http://schemas.microsoft.com/office/drawing/2014/main" id="{EE99A1C4-FE7B-C5BA-61B4-1C45AAC37629}"/>
              </a:ext>
            </a:extLst>
          </p:cNvPr>
          <p:cNvGrpSpPr/>
          <p:nvPr/>
        </p:nvGrpSpPr>
        <p:grpSpPr>
          <a:xfrm>
            <a:off x="5829459" y="4495527"/>
            <a:ext cx="2939159" cy="1246591"/>
            <a:chOff x="6256323" y="4708134"/>
            <a:chExt cx="3918878" cy="1662121"/>
          </a:xfrm>
        </p:grpSpPr>
        <p:pic>
          <p:nvPicPr>
            <p:cNvPr id="72" name="Graphic 71" descr="Cloud outline">
              <a:extLst>
                <a:ext uri="{FF2B5EF4-FFF2-40B4-BE49-F238E27FC236}">
                  <a16:creationId xmlns:a16="http://schemas.microsoft.com/office/drawing/2014/main" id="{795B3D4A-5044-A820-8F60-3ACD54825FC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272944" y="5048073"/>
              <a:ext cx="1283275" cy="1283275"/>
            </a:xfrm>
            <a:prstGeom prst="rect">
              <a:avLst/>
            </a:prstGeom>
          </p:spPr>
        </p:pic>
        <p:grpSp>
          <p:nvGrpSpPr>
            <p:cNvPr id="73" name="Group 72">
              <a:extLst>
                <a:ext uri="{FF2B5EF4-FFF2-40B4-BE49-F238E27FC236}">
                  <a16:creationId xmlns:a16="http://schemas.microsoft.com/office/drawing/2014/main" id="{7D49E024-3963-61BC-F4CB-9DC3C61910ED}"/>
                </a:ext>
              </a:extLst>
            </p:cNvPr>
            <p:cNvGrpSpPr/>
            <p:nvPr/>
          </p:nvGrpSpPr>
          <p:grpSpPr>
            <a:xfrm>
              <a:off x="6256323" y="4708134"/>
              <a:ext cx="3918878" cy="1381825"/>
              <a:chOff x="6256323" y="4708134"/>
              <a:chExt cx="3918878" cy="1381825"/>
            </a:xfrm>
          </p:grpSpPr>
          <p:sp>
            <p:nvSpPr>
              <p:cNvPr id="75" name="Rectangle 74">
                <a:extLst>
                  <a:ext uri="{FF2B5EF4-FFF2-40B4-BE49-F238E27FC236}">
                    <a16:creationId xmlns:a16="http://schemas.microsoft.com/office/drawing/2014/main" id="{A1A9EC83-032B-0DD4-626F-326B8911C38E}"/>
                  </a:ext>
                </a:extLst>
              </p:cNvPr>
              <p:cNvSpPr/>
              <p:nvPr/>
            </p:nvSpPr>
            <p:spPr>
              <a:xfrm>
                <a:off x="6494299" y="5223570"/>
                <a:ext cx="1169786" cy="772869"/>
              </a:xfrm>
              <a:prstGeom prst="rect">
                <a:avLst/>
              </a:prstGeom>
              <a:solidFill>
                <a:schemeClr val="bg1"/>
              </a:solidFill>
              <a:ln w="12700">
                <a:solidFill>
                  <a:srgbClr val="4EA72E"/>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76" name="Graphic 75" descr="Users with solid fill">
                <a:extLst>
                  <a:ext uri="{FF2B5EF4-FFF2-40B4-BE49-F238E27FC236}">
                    <a16:creationId xmlns:a16="http://schemas.microsoft.com/office/drawing/2014/main" id="{62C47492-26BE-B60A-34B2-BA6F30F2CF67}"/>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595336" y="5122249"/>
                <a:ext cx="967710" cy="967710"/>
              </a:xfrm>
              <a:prstGeom prst="rect">
                <a:avLst/>
              </a:prstGeom>
            </p:spPr>
          </p:pic>
          <p:cxnSp>
            <p:nvCxnSpPr>
              <p:cNvPr id="77" name="Straight Arrow Connector 76">
                <a:extLst>
                  <a:ext uri="{FF2B5EF4-FFF2-40B4-BE49-F238E27FC236}">
                    <a16:creationId xmlns:a16="http://schemas.microsoft.com/office/drawing/2014/main" id="{C975C474-4D64-CD58-1A78-7E947576B92D}"/>
                  </a:ext>
                </a:extLst>
              </p:cNvPr>
              <p:cNvCxnSpPr>
                <a:cxnSpLocks/>
              </p:cNvCxnSpPr>
              <p:nvPr/>
            </p:nvCxnSpPr>
            <p:spPr>
              <a:xfrm>
                <a:off x="7528395" y="5469802"/>
                <a:ext cx="673894" cy="269011"/>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id="{FBC06807-F0B8-964F-7C2B-57D11FAF8F28}"/>
                  </a:ext>
                </a:extLst>
              </p:cNvPr>
              <p:cNvSpPr/>
              <p:nvPr/>
            </p:nvSpPr>
            <p:spPr>
              <a:xfrm>
                <a:off x="8335099" y="5596244"/>
                <a:ext cx="283909"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79" name="Graphic 78" descr="Cloud outline">
                <a:extLst>
                  <a:ext uri="{FF2B5EF4-FFF2-40B4-BE49-F238E27FC236}">
                    <a16:creationId xmlns:a16="http://schemas.microsoft.com/office/drawing/2014/main" id="{B2B72BF0-D4D1-D6CA-5D0D-2EBE61F5D2AA}"/>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061249" y="5315589"/>
                <a:ext cx="728268" cy="728268"/>
              </a:xfrm>
              <a:prstGeom prst="rect">
                <a:avLst/>
              </a:prstGeom>
            </p:spPr>
          </p:pic>
          <p:sp>
            <p:nvSpPr>
              <p:cNvPr id="80" name="Rectangle 79">
                <a:extLst>
                  <a:ext uri="{FF2B5EF4-FFF2-40B4-BE49-F238E27FC236}">
                    <a16:creationId xmlns:a16="http://schemas.microsoft.com/office/drawing/2014/main" id="{94404C68-CDB5-F8E3-BBB8-055AD752F084}"/>
                  </a:ext>
                </a:extLst>
              </p:cNvPr>
              <p:cNvSpPr/>
              <p:nvPr/>
            </p:nvSpPr>
            <p:spPr>
              <a:xfrm>
                <a:off x="9113054" y="5340745"/>
                <a:ext cx="348386" cy="264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81" name="Graphic 80" descr="Cloud outline">
                <a:extLst>
                  <a:ext uri="{FF2B5EF4-FFF2-40B4-BE49-F238E27FC236}">
                    <a16:creationId xmlns:a16="http://schemas.microsoft.com/office/drawing/2014/main" id="{8C652CFC-E80D-5802-1CE0-97A554E694C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054140" y="5054147"/>
                <a:ext cx="728268" cy="728268"/>
              </a:xfrm>
              <a:prstGeom prst="rect">
                <a:avLst/>
              </a:prstGeom>
            </p:spPr>
          </p:pic>
          <p:sp>
            <p:nvSpPr>
              <p:cNvPr id="82" name="Rectangle 81">
                <a:extLst>
                  <a:ext uri="{FF2B5EF4-FFF2-40B4-BE49-F238E27FC236}">
                    <a16:creationId xmlns:a16="http://schemas.microsoft.com/office/drawing/2014/main" id="{69149CA3-C7FA-A46C-A96A-3CCB2DBC9523}"/>
                  </a:ext>
                </a:extLst>
              </p:cNvPr>
              <p:cNvSpPr/>
              <p:nvPr/>
            </p:nvSpPr>
            <p:spPr>
              <a:xfrm>
                <a:off x="8806417" y="5912672"/>
                <a:ext cx="478119" cy="159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83" name="TextBox 82">
                <a:extLst>
                  <a:ext uri="{FF2B5EF4-FFF2-40B4-BE49-F238E27FC236}">
                    <a16:creationId xmlns:a16="http://schemas.microsoft.com/office/drawing/2014/main" id="{25784776-CA76-AA92-FACA-269D59518A5E}"/>
                  </a:ext>
                </a:extLst>
              </p:cNvPr>
              <p:cNvSpPr txBox="1"/>
              <p:nvPr/>
            </p:nvSpPr>
            <p:spPr>
              <a:xfrm>
                <a:off x="6256323" y="4708134"/>
                <a:ext cx="3918878" cy="307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Private Cloud </a:t>
                </a:r>
                <a:r>
                  <a:rPr kumimoji="0" lang="en-GB" sz="788" b="0"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(off-premises + outsourced)</a:t>
                </a:r>
              </a:p>
            </p:txBody>
          </p:sp>
        </p:grpSp>
        <p:pic>
          <p:nvPicPr>
            <p:cNvPr id="74" name="Graphic 73" descr="Cloud outline">
              <a:extLst>
                <a:ext uri="{FF2B5EF4-FFF2-40B4-BE49-F238E27FC236}">
                  <a16:creationId xmlns:a16="http://schemas.microsoft.com/office/drawing/2014/main" id="{F6C0B7EF-13B7-E2F6-7126-9D0EC370BF29}"/>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719886" y="5641986"/>
              <a:ext cx="728268" cy="728269"/>
            </a:xfrm>
            <a:prstGeom prst="rect">
              <a:avLst/>
            </a:prstGeom>
          </p:spPr>
        </p:pic>
      </p:grpSp>
      <p:pic>
        <p:nvPicPr>
          <p:cNvPr id="84" name="Picture 83" descr="A blue and green logo&#10;&#10;AI-generated content may be incorrect.">
            <a:extLst>
              <a:ext uri="{FF2B5EF4-FFF2-40B4-BE49-F238E27FC236}">
                <a16:creationId xmlns:a16="http://schemas.microsoft.com/office/drawing/2014/main" id="{C3DBF1B9-35E7-AF45-1D2D-95B1678BF2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2242" y="3622732"/>
            <a:ext cx="1511120" cy="851754"/>
          </a:xfrm>
          <a:prstGeom prst="rect">
            <a:avLst/>
          </a:prstGeom>
        </p:spPr>
      </p:pic>
      <p:sp>
        <p:nvSpPr>
          <p:cNvPr id="85" name="Left Brace 84">
            <a:extLst>
              <a:ext uri="{FF2B5EF4-FFF2-40B4-BE49-F238E27FC236}">
                <a16:creationId xmlns:a16="http://schemas.microsoft.com/office/drawing/2014/main" id="{ABAE82AF-60EA-842D-F3AF-185DB576634A}"/>
              </a:ext>
            </a:extLst>
          </p:cNvPr>
          <p:cNvSpPr/>
          <p:nvPr/>
        </p:nvSpPr>
        <p:spPr>
          <a:xfrm>
            <a:off x="2026699" y="2110333"/>
            <a:ext cx="244130" cy="3868505"/>
          </a:xfrm>
          <a:prstGeom prst="leftBrace">
            <a:avLst>
              <a:gd name="adj1" fmla="val 36056"/>
              <a:gd name="adj2" fmla="val 50000"/>
            </a:avLst>
          </a:prstGeom>
          <a:ln w="19050" cap="rnd">
            <a:solidFill>
              <a:srgbClr val="0079B7"/>
            </a:solidFill>
            <a:prstDash val="sysDot"/>
            <a:extLst>
              <a:ext uri="{C807C97D-BFC1-408E-A445-0C87EB9F89A2}">
                <ask:lineSketchStyleProps xmlns:ask="http://schemas.microsoft.com/office/drawing/2018/sketchyshapes" sd="1219033472">
                  <a:custGeom>
                    <a:avLst/>
                    <a:gdLst>
                      <a:gd name="connsiteX0" fmla="*/ 244130 w 244130"/>
                      <a:gd name="connsiteY0" fmla="*/ 3868505 h 3868505"/>
                      <a:gd name="connsiteX1" fmla="*/ 122065 w 244130"/>
                      <a:gd name="connsiteY1" fmla="*/ 3780481 h 3868505"/>
                      <a:gd name="connsiteX2" fmla="*/ 122065 w 244130"/>
                      <a:gd name="connsiteY2" fmla="*/ 2022276 h 3868505"/>
                      <a:gd name="connsiteX3" fmla="*/ 0 w 244130"/>
                      <a:gd name="connsiteY3" fmla="*/ 1934252 h 3868505"/>
                      <a:gd name="connsiteX4" fmla="*/ 122065 w 244130"/>
                      <a:gd name="connsiteY4" fmla="*/ 1846228 h 3868505"/>
                      <a:gd name="connsiteX5" fmla="*/ 122065 w 244130"/>
                      <a:gd name="connsiteY5" fmla="*/ 88024 h 3868505"/>
                      <a:gd name="connsiteX6" fmla="*/ 244130 w 244130"/>
                      <a:gd name="connsiteY6" fmla="*/ 0 h 3868505"/>
                      <a:gd name="connsiteX7" fmla="*/ 244130 w 244130"/>
                      <a:gd name="connsiteY7" fmla="*/ 3868505 h 3868505"/>
                      <a:gd name="connsiteX0" fmla="*/ 244130 w 244130"/>
                      <a:gd name="connsiteY0" fmla="*/ 3868505 h 3868505"/>
                      <a:gd name="connsiteX1" fmla="*/ 122065 w 244130"/>
                      <a:gd name="connsiteY1" fmla="*/ 3780481 h 3868505"/>
                      <a:gd name="connsiteX2" fmla="*/ 122065 w 244130"/>
                      <a:gd name="connsiteY2" fmla="*/ 2022276 h 3868505"/>
                      <a:gd name="connsiteX3" fmla="*/ 0 w 244130"/>
                      <a:gd name="connsiteY3" fmla="*/ 1934252 h 3868505"/>
                      <a:gd name="connsiteX4" fmla="*/ 122065 w 244130"/>
                      <a:gd name="connsiteY4" fmla="*/ 1846228 h 3868505"/>
                      <a:gd name="connsiteX5" fmla="*/ 122065 w 244130"/>
                      <a:gd name="connsiteY5" fmla="*/ 88024 h 3868505"/>
                      <a:gd name="connsiteX6" fmla="*/ 244130 w 244130"/>
                      <a:gd name="connsiteY6" fmla="*/ 0 h 386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30" h="3868505" stroke="0" extrusionOk="0">
                        <a:moveTo>
                          <a:pt x="244130" y="3868505"/>
                        </a:moveTo>
                        <a:cubicBezTo>
                          <a:pt x="170619" y="3864745"/>
                          <a:pt x="118992" y="3830248"/>
                          <a:pt x="122065" y="3780481"/>
                        </a:cubicBezTo>
                        <a:cubicBezTo>
                          <a:pt x="91681" y="3580290"/>
                          <a:pt x="137980" y="2678769"/>
                          <a:pt x="122065" y="2022276"/>
                        </a:cubicBezTo>
                        <a:cubicBezTo>
                          <a:pt x="117937" y="1977693"/>
                          <a:pt x="65888" y="1942692"/>
                          <a:pt x="0" y="1934252"/>
                        </a:cubicBezTo>
                        <a:cubicBezTo>
                          <a:pt x="62718" y="1931682"/>
                          <a:pt x="122827" y="1895206"/>
                          <a:pt x="122065" y="1846228"/>
                        </a:cubicBezTo>
                        <a:cubicBezTo>
                          <a:pt x="-7541" y="1422251"/>
                          <a:pt x="109358" y="478236"/>
                          <a:pt x="122065" y="88024"/>
                        </a:cubicBezTo>
                        <a:cubicBezTo>
                          <a:pt x="110608" y="37656"/>
                          <a:pt x="175811" y="851"/>
                          <a:pt x="244130" y="0"/>
                        </a:cubicBezTo>
                        <a:cubicBezTo>
                          <a:pt x="195899" y="1467527"/>
                          <a:pt x="328585" y="2911589"/>
                          <a:pt x="244130" y="3868505"/>
                        </a:cubicBezTo>
                        <a:close/>
                      </a:path>
                      <a:path w="244130" h="3868505" fill="none" extrusionOk="0">
                        <a:moveTo>
                          <a:pt x="244130" y="3868505"/>
                        </a:moveTo>
                        <a:cubicBezTo>
                          <a:pt x="184506" y="3872867"/>
                          <a:pt x="126076" y="3830060"/>
                          <a:pt x="122065" y="3780481"/>
                        </a:cubicBezTo>
                        <a:cubicBezTo>
                          <a:pt x="121586" y="2918739"/>
                          <a:pt x="22650" y="2251848"/>
                          <a:pt x="122065" y="2022276"/>
                        </a:cubicBezTo>
                        <a:cubicBezTo>
                          <a:pt x="122668" y="1974560"/>
                          <a:pt x="67737" y="1937582"/>
                          <a:pt x="0" y="1934252"/>
                        </a:cubicBezTo>
                        <a:cubicBezTo>
                          <a:pt x="72468" y="1942035"/>
                          <a:pt x="124122" y="1897361"/>
                          <a:pt x="122065" y="1846228"/>
                        </a:cubicBezTo>
                        <a:cubicBezTo>
                          <a:pt x="180874" y="1308107"/>
                          <a:pt x="279073" y="630211"/>
                          <a:pt x="122065" y="88024"/>
                        </a:cubicBezTo>
                        <a:cubicBezTo>
                          <a:pt x="116569" y="40313"/>
                          <a:pt x="168011" y="-6005"/>
                          <a:pt x="244130"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673AC"/>
              </a:solidFill>
              <a:effectLst/>
              <a:uLnTx/>
              <a:uFillTx/>
              <a:latin typeface="Roboto" pitchFamily="2" charset="0"/>
              <a:ea typeface="+mn-ea"/>
              <a:cs typeface="+mn-cs"/>
            </a:endParaRPr>
          </a:p>
        </p:txBody>
      </p:sp>
      <p:sp>
        <p:nvSpPr>
          <p:cNvPr id="90" name="TextBox 89">
            <a:extLst>
              <a:ext uri="{FF2B5EF4-FFF2-40B4-BE49-F238E27FC236}">
                <a16:creationId xmlns:a16="http://schemas.microsoft.com/office/drawing/2014/main" id="{4535C244-025F-9E72-8915-0037D3893146}"/>
              </a:ext>
            </a:extLst>
          </p:cNvPr>
          <p:cNvSpPr txBox="1"/>
          <p:nvPr/>
        </p:nvSpPr>
        <p:spPr>
          <a:xfrm>
            <a:off x="5867201" y="2037716"/>
            <a:ext cx="18605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cap="none" normalizeH="0" baseline="0" noProof="0">
                <a:ln>
                  <a:noFill/>
                </a:ln>
                <a:solidFill>
                  <a:srgbClr val="3B7BB2">
                    <a:lumMod val="50000"/>
                  </a:srgbClr>
                </a:solidFill>
                <a:effectLst/>
                <a:uLnTx/>
                <a:uFillTx/>
                <a:latin typeface="Roboto" pitchFamily="2" charset="0"/>
                <a:ea typeface="Roboto"/>
                <a:cs typeface="Arial" panose="020B0604020202020204" pitchFamily="34" charset="0"/>
              </a:rPr>
              <a:t>Public Cloud</a:t>
            </a:r>
          </a:p>
        </p:txBody>
      </p:sp>
      <p:grpSp>
        <p:nvGrpSpPr>
          <p:cNvPr id="91" name="Group 90">
            <a:extLst>
              <a:ext uri="{FF2B5EF4-FFF2-40B4-BE49-F238E27FC236}">
                <a16:creationId xmlns:a16="http://schemas.microsoft.com/office/drawing/2014/main" id="{1FF26A7F-105D-78BB-54D3-03919751FED0}"/>
              </a:ext>
            </a:extLst>
          </p:cNvPr>
          <p:cNvGrpSpPr/>
          <p:nvPr/>
        </p:nvGrpSpPr>
        <p:grpSpPr>
          <a:xfrm>
            <a:off x="6104538" y="2057350"/>
            <a:ext cx="2004076" cy="1249083"/>
            <a:chOff x="6434637" y="1241381"/>
            <a:chExt cx="3203631" cy="1996731"/>
          </a:xfrm>
        </p:grpSpPr>
        <p:pic>
          <p:nvPicPr>
            <p:cNvPr id="92" name="Graphic 91" descr="Cloud outline">
              <a:extLst>
                <a:ext uri="{FF2B5EF4-FFF2-40B4-BE49-F238E27FC236}">
                  <a16:creationId xmlns:a16="http://schemas.microsoft.com/office/drawing/2014/main" id="{D91C9364-297D-9FF3-FACC-6DCE1406E0F8}"/>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641537" y="1241381"/>
              <a:ext cx="1996731" cy="1996731"/>
            </a:xfrm>
            <a:prstGeom prst="rect">
              <a:avLst/>
            </a:prstGeom>
          </p:spPr>
        </p:pic>
        <p:pic>
          <p:nvPicPr>
            <p:cNvPr id="94" name="Graphic 93" descr="User with solid fill">
              <a:extLst>
                <a:ext uri="{FF2B5EF4-FFF2-40B4-BE49-F238E27FC236}">
                  <a16:creationId xmlns:a16="http://schemas.microsoft.com/office/drawing/2014/main" id="{D0BB7747-220E-A02E-BDA8-B204D16A1AEA}"/>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345821" y="1729106"/>
              <a:ext cx="264365" cy="264365"/>
            </a:xfrm>
            <a:prstGeom prst="rect">
              <a:avLst/>
            </a:prstGeom>
          </p:spPr>
        </p:pic>
        <p:sp>
          <p:nvSpPr>
            <p:cNvPr id="95" name="Rectangle 94">
              <a:extLst>
                <a:ext uri="{FF2B5EF4-FFF2-40B4-BE49-F238E27FC236}">
                  <a16:creationId xmlns:a16="http://schemas.microsoft.com/office/drawing/2014/main" id="{AE219E66-7BB5-025F-FA19-458DE4209CD5}"/>
                </a:ext>
              </a:extLst>
            </p:cNvPr>
            <p:cNvSpPr/>
            <p:nvPr/>
          </p:nvSpPr>
          <p:spPr>
            <a:xfrm>
              <a:off x="6434637" y="1804608"/>
              <a:ext cx="522889" cy="387107"/>
            </a:xfrm>
            <a:prstGeom prst="rect">
              <a:avLst/>
            </a:prstGeom>
            <a:solidFill>
              <a:schemeClr val="bg1"/>
            </a:solidFill>
            <a:ln w="12700">
              <a:solidFill>
                <a:schemeClr val="tx2">
                  <a:lumMod val="75000"/>
                  <a:lumOff val="2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96" name="Graphic 95" descr="Users with solid fill">
              <a:extLst>
                <a:ext uri="{FF2B5EF4-FFF2-40B4-BE49-F238E27FC236}">
                  <a16:creationId xmlns:a16="http://schemas.microsoft.com/office/drawing/2014/main" id="{4AAECA31-1341-650E-91F4-990E1AFD8C4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479800" y="1777190"/>
              <a:ext cx="432562" cy="432562"/>
            </a:xfrm>
            <a:prstGeom prst="rect">
              <a:avLst/>
            </a:prstGeom>
          </p:spPr>
        </p:pic>
        <p:sp>
          <p:nvSpPr>
            <p:cNvPr id="97" name="Rectangle 96">
              <a:extLst>
                <a:ext uri="{FF2B5EF4-FFF2-40B4-BE49-F238E27FC236}">
                  <a16:creationId xmlns:a16="http://schemas.microsoft.com/office/drawing/2014/main" id="{A4CBE7EF-9DA4-8EDB-BC90-F58D2791236B}"/>
                </a:ext>
              </a:extLst>
            </p:cNvPr>
            <p:cNvSpPr/>
            <p:nvPr/>
          </p:nvSpPr>
          <p:spPr>
            <a:xfrm>
              <a:off x="6437522" y="2343971"/>
              <a:ext cx="522889" cy="387107"/>
            </a:xfrm>
            <a:prstGeom prst="rect">
              <a:avLst/>
            </a:prstGeom>
            <a:solidFill>
              <a:schemeClr val="bg1"/>
            </a:solidFill>
            <a:ln w="12700">
              <a:solidFill>
                <a:schemeClr val="tx2">
                  <a:lumMod val="50000"/>
                  <a:lumOff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98" name="Graphic 97" descr="Users with solid fill">
              <a:extLst>
                <a:ext uri="{FF2B5EF4-FFF2-40B4-BE49-F238E27FC236}">
                  <a16:creationId xmlns:a16="http://schemas.microsoft.com/office/drawing/2014/main" id="{A88DC424-D37E-719C-5191-5CFB64D734F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82685" y="2316553"/>
              <a:ext cx="432562" cy="432562"/>
            </a:xfrm>
            <a:prstGeom prst="rect">
              <a:avLst/>
            </a:prstGeom>
          </p:spPr>
        </p:pic>
        <p:sp>
          <p:nvSpPr>
            <p:cNvPr id="99" name="Rectangle 98">
              <a:extLst>
                <a:ext uri="{FF2B5EF4-FFF2-40B4-BE49-F238E27FC236}">
                  <a16:creationId xmlns:a16="http://schemas.microsoft.com/office/drawing/2014/main" id="{EBE46FBA-F506-A34F-2071-FDAEA09CF377}"/>
                </a:ext>
              </a:extLst>
            </p:cNvPr>
            <p:cNvSpPr/>
            <p:nvPr/>
          </p:nvSpPr>
          <p:spPr>
            <a:xfrm>
              <a:off x="7099456" y="2568436"/>
              <a:ext cx="522889" cy="387107"/>
            </a:xfrm>
            <a:prstGeom prst="rect">
              <a:avLst/>
            </a:prstGeom>
            <a:solidFill>
              <a:schemeClr val="bg1"/>
            </a:solidFill>
            <a:ln w="12700">
              <a:solidFill>
                <a:schemeClr val="accent2"/>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100" name="Graphic 99" descr="Users with solid fill">
              <a:extLst>
                <a:ext uri="{FF2B5EF4-FFF2-40B4-BE49-F238E27FC236}">
                  <a16:creationId xmlns:a16="http://schemas.microsoft.com/office/drawing/2014/main" id="{90A1B431-C9B9-E275-0647-5D8F3330C836}"/>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7144619" y="2541018"/>
              <a:ext cx="432562" cy="432562"/>
            </a:xfrm>
            <a:prstGeom prst="rect">
              <a:avLst/>
            </a:prstGeom>
          </p:spPr>
        </p:pic>
        <p:pic>
          <p:nvPicPr>
            <p:cNvPr id="101" name="Graphic 100" descr="User with solid fill">
              <a:extLst>
                <a:ext uri="{FF2B5EF4-FFF2-40B4-BE49-F238E27FC236}">
                  <a16:creationId xmlns:a16="http://schemas.microsoft.com/office/drawing/2014/main" id="{CFB9A392-1C24-718E-2E71-33D62A00403B}"/>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326416" y="2733364"/>
              <a:ext cx="264365" cy="264365"/>
            </a:xfrm>
            <a:prstGeom prst="rect">
              <a:avLst/>
            </a:prstGeom>
          </p:spPr>
        </p:pic>
        <p:sp>
          <p:nvSpPr>
            <p:cNvPr id="102" name="Rectangle 101">
              <a:extLst>
                <a:ext uri="{FF2B5EF4-FFF2-40B4-BE49-F238E27FC236}">
                  <a16:creationId xmlns:a16="http://schemas.microsoft.com/office/drawing/2014/main" id="{E3B476A4-2389-A948-1198-FD35ACA84040}"/>
                </a:ext>
              </a:extLst>
            </p:cNvPr>
            <p:cNvSpPr/>
            <p:nvPr/>
          </p:nvSpPr>
          <p:spPr>
            <a:xfrm>
              <a:off x="7099456" y="1682265"/>
              <a:ext cx="522889" cy="387107"/>
            </a:xfrm>
            <a:prstGeom prst="rect">
              <a:avLst/>
            </a:prstGeom>
            <a:solidFill>
              <a:schemeClr val="bg1"/>
            </a:solidFill>
            <a:ln w="12700">
              <a:solidFill>
                <a:schemeClr val="accent6"/>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103" name="Graphic 102" descr="Users with solid fill">
              <a:extLst>
                <a:ext uri="{FF2B5EF4-FFF2-40B4-BE49-F238E27FC236}">
                  <a16:creationId xmlns:a16="http://schemas.microsoft.com/office/drawing/2014/main" id="{5107F412-0555-E721-4759-1DCA577B5A85}"/>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7144619" y="1654847"/>
              <a:ext cx="432562" cy="432562"/>
            </a:xfrm>
            <a:prstGeom prst="rect">
              <a:avLst/>
            </a:prstGeom>
          </p:spPr>
        </p:pic>
        <p:pic>
          <p:nvPicPr>
            <p:cNvPr id="104" name="Graphic 103" descr="Cloud outline">
              <a:extLst>
                <a:ext uri="{FF2B5EF4-FFF2-40B4-BE49-F238E27FC236}">
                  <a16:creationId xmlns:a16="http://schemas.microsoft.com/office/drawing/2014/main" id="{0A20B83E-558E-5BCF-3457-C04522813C8A}"/>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8150432" y="2146761"/>
              <a:ext cx="333590" cy="333590"/>
            </a:xfrm>
            <a:prstGeom prst="rect">
              <a:avLst/>
            </a:prstGeom>
          </p:spPr>
        </p:pic>
        <p:pic>
          <p:nvPicPr>
            <p:cNvPr id="105" name="Graphic 104" descr="Cloud outline">
              <a:extLst>
                <a:ext uri="{FF2B5EF4-FFF2-40B4-BE49-F238E27FC236}">
                  <a16:creationId xmlns:a16="http://schemas.microsoft.com/office/drawing/2014/main" id="{2A79BE56-9DEB-B626-7CD4-1C70102AFC18}"/>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8297012" y="1831968"/>
              <a:ext cx="333590" cy="333590"/>
            </a:xfrm>
            <a:prstGeom prst="rect">
              <a:avLst/>
            </a:prstGeom>
          </p:spPr>
        </p:pic>
        <p:pic>
          <p:nvPicPr>
            <p:cNvPr id="106" name="Graphic 105" descr="Cloud outline">
              <a:extLst>
                <a:ext uri="{FF2B5EF4-FFF2-40B4-BE49-F238E27FC236}">
                  <a16:creationId xmlns:a16="http://schemas.microsoft.com/office/drawing/2014/main" id="{37E61B1D-3BC6-3B6B-F3C3-1AD219BEDA37}"/>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7945922" y="2374222"/>
              <a:ext cx="333590" cy="333591"/>
            </a:xfrm>
            <a:prstGeom prst="rect">
              <a:avLst/>
            </a:prstGeom>
          </p:spPr>
        </p:pic>
        <p:pic>
          <p:nvPicPr>
            <p:cNvPr id="107" name="Graphic 106" descr="Cloud outline">
              <a:extLst>
                <a:ext uri="{FF2B5EF4-FFF2-40B4-BE49-F238E27FC236}">
                  <a16:creationId xmlns:a16="http://schemas.microsoft.com/office/drawing/2014/main" id="{DA05FB62-443D-4220-9859-7FB1DE72A7A8}"/>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533910" y="2346757"/>
              <a:ext cx="333590" cy="333590"/>
            </a:xfrm>
            <a:prstGeom prst="rect">
              <a:avLst/>
            </a:prstGeom>
          </p:spPr>
        </p:pic>
        <p:pic>
          <p:nvPicPr>
            <p:cNvPr id="108" name="Graphic 107" descr="Cloud outline">
              <a:extLst>
                <a:ext uri="{FF2B5EF4-FFF2-40B4-BE49-F238E27FC236}">
                  <a16:creationId xmlns:a16="http://schemas.microsoft.com/office/drawing/2014/main" id="{0D27D1FC-5881-01B8-C7E2-48C1238AEFCE}"/>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8967673" y="2341615"/>
              <a:ext cx="333590" cy="333590"/>
            </a:xfrm>
            <a:prstGeom prst="rect">
              <a:avLst/>
            </a:prstGeom>
          </p:spPr>
        </p:pic>
        <p:pic>
          <p:nvPicPr>
            <p:cNvPr id="109" name="Graphic 108" descr="Cloud outline">
              <a:extLst>
                <a:ext uri="{FF2B5EF4-FFF2-40B4-BE49-F238E27FC236}">
                  <a16:creationId xmlns:a16="http://schemas.microsoft.com/office/drawing/2014/main" id="{545F8B96-349C-DEA6-7507-61F7548BF85F}"/>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8730947" y="2009773"/>
              <a:ext cx="333590" cy="333590"/>
            </a:xfrm>
            <a:prstGeom prst="rect">
              <a:avLst/>
            </a:prstGeom>
          </p:spPr>
        </p:pic>
        <p:cxnSp>
          <p:nvCxnSpPr>
            <p:cNvPr id="110" name="Straight Arrow Connector 109">
              <a:extLst>
                <a:ext uri="{FF2B5EF4-FFF2-40B4-BE49-F238E27FC236}">
                  <a16:creationId xmlns:a16="http://schemas.microsoft.com/office/drawing/2014/main" id="{759B7D9F-E34B-4097-02D5-35E008B8C8D1}"/>
                </a:ext>
              </a:extLst>
            </p:cNvPr>
            <p:cNvCxnSpPr>
              <a:cxnSpLocks/>
            </p:cNvCxnSpPr>
            <p:nvPr/>
          </p:nvCxnSpPr>
          <p:spPr>
            <a:xfrm>
              <a:off x="6896100" y="2415540"/>
              <a:ext cx="1196340" cy="129540"/>
            </a:xfrm>
            <a:prstGeom prst="straightConnector1">
              <a:avLst/>
            </a:prstGeom>
            <a:ln>
              <a:solidFill>
                <a:srgbClr val="4E95D9"/>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8752145D-9C3D-B604-D17D-2492BB381E50}"/>
                </a:ext>
              </a:extLst>
            </p:cNvPr>
            <p:cNvCxnSpPr>
              <a:cxnSpLocks/>
            </p:cNvCxnSpPr>
            <p:nvPr/>
          </p:nvCxnSpPr>
          <p:spPr>
            <a:xfrm>
              <a:off x="6879423" y="2126385"/>
              <a:ext cx="1438283" cy="204859"/>
            </a:xfrm>
            <a:prstGeom prst="straightConnector1">
              <a:avLst/>
            </a:prstGeom>
            <a:ln>
              <a:solidFill>
                <a:srgbClr val="215F9A"/>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BB91A87F-F084-C4B6-B3B6-61F3A289236B}"/>
                </a:ext>
              </a:extLst>
            </p:cNvPr>
            <p:cNvCxnSpPr>
              <a:cxnSpLocks/>
            </p:cNvCxnSpPr>
            <p:nvPr/>
          </p:nvCxnSpPr>
          <p:spPr>
            <a:xfrm flipV="1">
              <a:off x="8890092" y="1900286"/>
              <a:ext cx="411171" cy="291429"/>
            </a:xfrm>
            <a:prstGeom prst="straightConnector1">
              <a:avLst/>
            </a:prstGeom>
            <a:ln>
              <a:solidFill>
                <a:srgbClr val="FF000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3" name="Straight Arrow Connector 112">
              <a:extLst>
                <a:ext uri="{FF2B5EF4-FFF2-40B4-BE49-F238E27FC236}">
                  <a16:creationId xmlns:a16="http://schemas.microsoft.com/office/drawing/2014/main" id="{62E60EC4-E064-C6C7-3BD7-07C60F8BE738}"/>
                </a:ext>
              </a:extLst>
            </p:cNvPr>
            <p:cNvCxnSpPr>
              <a:cxnSpLocks/>
            </p:cNvCxnSpPr>
            <p:nvPr/>
          </p:nvCxnSpPr>
          <p:spPr>
            <a:xfrm>
              <a:off x="9141655" y="2522019"/>
              <a:ext cx="169234" cy="322646"/>
            </a:xfrm>
            <a:prstGeom prst="straightConnector1">
              <a:avLst/>
            </a:prstGeom>
            <a:ln>
              <a:solidFill>
                <a:srgbClr val="FF0000"/>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79E36940-4235-0120-E044-89B5789686C0}"/>
                </a:ext>
              </a:extLst>
            </p:cNvPr>
            <p:cNvCxnSpPr>
              <a:cxnSpLocks/>
            </p:cNvCxnSpPr>
            <p:nvPr/>
          </p:nvCxnSpPr>
          <p:spPr>
            <a:xfrm flipV="1">
              <a:off x="7528560" y="2522220"/>
              <a:ext cx="1158240" cy="358140"/>
            </a:xfrm>
            <a:prstGeom prst="straightConnector1">
              <a:avLst/>
            </a:prstGeom>
            <a:ln>
              <a:solidFill>
                <a:schemeClr val="accent2"/>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15" name="Straight Arrow Connector 114">
              <a:extLst>
                <a:ext uri="{FF2B5EF4-FFF2-40B4-BE49-F238E27FC236}">
                  <a16:creationId xmlns:a16="http://schemas.microsoft.com/office/drawing/2014/main" id="{5B2E0C7C-304A-1FEC-E4F6-50833D0B348E}"/>
                </a:ext>
              </a:extLst>
            </p:cNvPr>
            <p:cNvCxnSpPr>
              <a:cxnSpLocks/>
            </p:cNvCxnSpPr>
            <p:nvPr/>
          </p:nvCxnSpPr>
          <p:spPr>
            <a:xfrm>
              <a:off x="7555706" y="1743075"/>
              <a:ext cx="894874" cy="268605"/>
            </a:xfrm>
            <a:prstGeom prst="straightConnector1">
              <a:avLst/>
            </a:prstGeom>
            <a:ln>
              <a:solidFill>
                <a:srgbClr val="4EA72E"/>
              </a:solidFill>
              <a:headEnd type="oval" w="med" len="med"/>
              <a:tailEnd type="oval" w="med" len="med"/>
            </a:ln>
          </p:spPr>
          <p:style>
            <a:lnRef idx="1">
              <a:schemeClr val="dk1"/>
            </a:lnRef>
            <a:fillRef idx="0">
              <a:schemeClr val="dk1"/>
            </a:fillRef>
            <a:effectRef idx="0">
              <a:schemeClr val="dk1"/>
            </a:effectRef>
            <a:fontRef idx="minor">
              <a:schemeClr val="tx1"/>
            </a:fontRef>
          </p:style>
        </p:cxnSp>
      </p:grpSp>
      <p:sp>
        <p:nvSpPr>
          <p:cNvPr id="118" name="Footer Placeholder 117">
            <a:extLst>
              <a:ext uri="{FF2B5EF4-FFF2-40B4-BE49-F238E27FC236}">
                <a16:creationId xmlns:a16="http://schemas.microsoft.com/office/drawing/2014/main" id="{D2242A6B-FA44-F503-0DB0-55559D07E7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119" name="Slide Number Placeholder 118">
            <a:extLst>
              <a:ext uri="{FF2B5EF4-FFF2-40B4-BE49-F238E27FC236}">
                <a16:creationId xmlns:a16="http://schemas.microsoft.com/office/drawing/2014/main" id="{30DBCA99-C1BA-CCF6-1957-E36675A161D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6" name="TextBox 85">
            <a:extLst>
              <a:ext uri="{FF2B5EF4-FFF2-40B4-BE49-F238E27FC236}">
                <a16:creationId xmlns:a16="http://schemas.microsoft.com/office/drawing/2014/main" id="{4907FF5E-E93A-EF39-6EEC-FB137D3665A4}"/>
              </a:ext>
            </a:extLst>
          </p:cNvPr>
          <p:cNvSpPr txBox="1"/>
          <p:nvPr/>
        </p:nvSpPr>
        <p:spPr>
          <a:xfrm>
            <a:off x="8695964" y="3142329"/>
            <a:ext cx="3363794"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cap="none" normalizeH="0" baseline="0" noProof="0" dirty="0">
                <a:ln>
                  <a:noFill/>
                </a:ln>
                <a:solidFill>
                  <a:srgbClr val="3673AC"/>
                </a:solidFill>
                <a:effectLst/>
                <a:uLnTx/>
                <a:uFillTx/>
                <a:latin typeface="Aptos" panose="02110004020202020204"/>
                <a:ea typeface="Aptos"/>
                <a:cs typeface="+mn-cs"/>
              </a:rPr>
              <a:t>Community </a:t>
            </a:r>
            <a:r>
              <a:rPr lang="en-BE" b="1" dirty="0">
                <a:solidFill>
                  <a:srgbClr val="3673AC"/>
                </a:solidFill>
                <a:latin typeface="Aptos" panose="02110004020202020204"/>
                <a:ea typeface="Aptos"/>
                <a:cs typeface="+mn-cs"/>
              </a:rPr>
              <a:t>c</a:t>
            </a:r>
            <a:r>
              <a:rPr kumimoji="0" lang="en-GB" sz="1800" b="1" i="0" u="none" strike="noStrike" cap="none" normalizeH="0" baseline="0" noProof="0" dirty="0">
                <a:ln>
                  <a:noFill/>
                </a:ln>
                <a:solidFill>
                  <a:srgbClr val="3673AC"/>
                </a:solidFill>
                <a:effectLst/>
                <a:uLnTx/>
                <a:uFillTx/>
                <a:latin typeface="Aptos" panose="02110004020202020204"/>
                <a:ea typeface="Aptos"/>
                <a:cs typeface="+mn-cs"/>
              </a:rPr>
              <a:t>loud </a:t>
            </a:r>
            <a:r>
              <a:rPr kumimoji="0" lang="en-BE" sz="1800" b="1" i="0" u="none" strike="noStrike" cap="none" normalizeH="0" baseline="0" noProof="0" dirty="0">
                <a:ln>
                  <a:noFill/>
                </a:ln>
                <a:solidFill>
                  <a:srgbClr val="3673AC"/>
                </a:solidFill>
                <a:effectLst/>
                <a:uLnTx/>
                <a:uFillTx/>
                <a:latin typeface="Aptos" panose="02110004020202020204"/>
                <a:ea typeface="Aptos"/>
                <a:cs typeface="+mn-cs"/>
              </a:rPr>
              <a:t>:</a:t>
            </a:r>
            <a:endParaRPr kumimoji="0" lang="en-GB" sz="1800" b="1" i="0" u="none" strike="noStrike" cap="none" normalizeH="0" baseline="0" noProof="0" dirty="0">
              <a:ln>
                <a:noFill/>
              </a:ln>
              <a:solidFill>
                <a:srgbClr val="3673AC"/>
              </a:solidFill>
              <a:effectLst/>
              <a:uLnTx/>
              <a:uFillTx/>
              <a:latin typeface="Aptos" panose="02110004020202020204"/>
              <a:ea typeface="Apto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BE" sz="1600" dirty="0">
                <a:solidFill>
                  <a:srgbClr val="3673AC"/>
                </a:solidFill>
                <a:latin typeface="Aptos" panose="02110004020202020204"/>
                <a:ea typeface="Aptos"/>
                <a:cs typeface="+mn-cs"/>
              </a:rPr>
              <a:t>o</a:t>
            </a:r>
            <a:r>
              <a:rPr kumimoji="0" lang="en-GB" sz="1600" b="0" i="0" u="none" strike="noStrike" cap="none" normalizeH="0" baseline="0" noProof="0" dirty="0" err="1">
                <a:ln>
                  <a:noFill/>
                </a:ln>
                <a:solidFill>
                  <a:srgbClr val="3673AC"/>
                </a:solidFill>
                <a:effectLst/>
                <a:uLnTx/>
                <a:uFillTx/>
                <a:latin typeface="Aptos" panose="02110004020202020204"/>
                <a:ea typeface="Aptos"/>
                <a:cs typeface="+mn-cs"/>
              </a:rPr>
              <a:t>nly</a:t>
            </a:r>
            <a:r>
              <a:rPr kumimoji="0" lang="en-GB" sz="1600" b="0" i="0" u="none" strike="noStrike" cap="none" normalizeH="0" baseline="0" noProof="0" dirty="0">
                <a:ln>
                  <a:noFill/>
                </a:ln>
                <a:solidFill>
                  <a:srgbClr val="3673AC"/>
                </a:solidFill>
                <a:effectLst/>
                <a:uLnTx/>
                <a:uFillTx/>
                <a:latin typeface="Aptos" panose="02110004020202020204"/>
                <a:ea typeface="Aptos"/>
                <a:cs typeface="+mn-cs"/>
              </a:rPr>
              <a:t> for the government: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673AC"/>
                </a:solidFill>
                <a:latin typeface="Aptos" panose="02110004020202020204"/>
                <a:ea typeface="Aptos"/>
                <a:cs typeface="+mn-cs"/>
              </a:rPr>
              <a:t>comparable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673AC"/>
                </a:solidFill>
                <a:latin typeface="Aptos" panose="02110004020202020204"/>
                <a:ea typeface="Aptos"/>
                <a:cs typeface="+mn-cs"/>
              </a:rPr>
              <a:t>comparable requirements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rgbClr val="3673AC"/>
                </a:solidFill>
                <a:latin typeface="Aptos" panose="02110004020202020204"/>
                <a:ea typeface="Aptos"/>
                <a:cs typeface="+mn-cs"/>
              </a:rPr>
              <a:t>comparable compliance rules</a:t>
            </a:r>
          </a:p>
        </p:txBody>
      </p:sp>
    </p:spTree>
    <p:extLst>
      <p:ext uri="{BB962C8B-B14F-4D97-AF65-F5344CB8AC3E}">
        <p14:creationId xmlns:p14="http://schemas.microsoft.com/office/powerpoint/2010/main" val="15178007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B696-C36F-9246-9CB0-39CA724C9727}"/>
              </a:ext>
            </a:extLst>
          </p:cNvPr>
          <p:cNvSpPr>
            <a:spLocks noGrp="1"/>
          </p:cNvSpPr>
          <p:nvPr>
            <p:ph type="title"/>
          </p:nvPr>
        </p:nvSpPr>
        <p:spPr>
          <a:xfrm>
            <a:off x="838200" y="541789"/>
            <a:ext cx="5257800" cy="1049506"/>
          </a:xfrm>
        </p:spPr>
        <p:txBody>
          <a:bodyPr>
            <a:normAutofit/>
          </a:bodyPr>
          <a:lstStyle/>
          <a:p>
            <a:r>
              <a:rPr lang="en-GB" noProof="0" dirty="0"/>
              <a:t>Responsibilities in Cloud</a:t>
            </a:r>
            <a:r>
              <a:rPr lang="en-BE" noProof="0" dirty="0"/>
              <a:t> </a:t>
            </a:r>
            <a:r>
              <a:rPr lang="en-GB" noProof="0" dirty="0"/>
              <a:t>?</a:t>
            </a:r>
          </a:p>
        </p:txBody>
      </p:sp>
      <p:sp>
        <p:nvSpPr>
          <p:cNvPr id="3" name="Content Placeholder 2">
            <a:extLst>
              <a:ext uri="{FF2B5EF4-FFF2-40B4-BE49-F238E27FC236}">
                <a16:creationId xmlns:a16="http://schemas.microsoft.com/office/drawing/2014/main" id="{999E21A8-9E9D-8E71-96DA-1FC21E74C9A2}"/>
              </a:ext>
            </a:extLst>
          </p:cNvPr>
          <p:cNvSpPr>
            <a:spLocks noGrp="1"/>
          </p:cNvSpPr>
          <p:nvPr>
            <p:ph idx="1"/>
          </p:nvPr>
        </p:nvSpPr>
        <p:spPr/>
        <p:txBody>
          <a:bodyPr anchor="ctr">
            <a:normAutofit/>
          </a:bodyPr>
          <a:lstStyle/>
          <a:p>
            <a:pPr marL="214313" indent="-214313">
              <a:buFont typeface="Arial" panose="020B0604020202020204" pitchFamily="34" charset="0"/>
              <a:buChar char="•"/>
            </a:pPr>
            <a:r>
              <a:rPr lang="en-GB" sz="1800" b="0" noProof="0" dirty="0"/>
              <a:t>IaaS, PaaS and SaaS are services provided in both the G-Cloud community cloud (on-premises) and the public cloud (off-premises).</a:t>
            </a:r>
          </a:p>
          <a:p>
            <a:pPr marL="214313" indent="-214313">
              <a:buFont typeface="Arial" panose="020B0604020202020204" pitchFamily="34" charset="0"/>
              <a:buChar char="•"/>
            </a:pPr>
            <a:r>
              <a:rPr lang="en-GB" sz="1800" b="0" noProof="0" dirty="0"/>
              <a:t>Smals and the public cloud service providers are responsible for the underlying </a:t>
            </a:r>
            <a:r>
              <a:rPr lang="en-GB" sz="1800" noProof="0" dirty="0"/>
              <a:t>tiers</a:t>
            </a:r>
            <a:endParaRPr lang="en-GB" sz="1800" b="0" noProof="0" dirty="0"/>
          </a:p>
          <a:p>
            <a:pPr marL="214313" indent="-214313">
              <a:buFont typeface="Arial" panose="020B0604020202020204" pitchFamily="34" charset="0"/>
              <a:buChar char="•"/>
            </a:pPr>
            <a:r>
              <a:rPr lang="en-GB" sz="1800" noProof="0" dirty="0"/>
              <a:t>p</a:t>
            </a:r>
            <a:r>
              <a:rPr lang="en-GB" sz="1800" b="0" noProof="0" dirty="0"/>
              <a:t>ublic cloud providers operate globally and are commercially driven</a:t>
            </a:r>
          </a:p>
          <a:p>
            <a:pPr marL="214313" indent="-214313">
              <a:buFont typeface="Arial" panose="020B0604020202020204" pitchFamily="34" charset="0"/>
              <a:buChar char="•"/>
            </a:pPr>
            <a:r>
              <a:rPr lang="en-GB" sz="1800" b="0" noProof="0" dirty="0"/>
              <a:t>Smals and G-Cloud operate nationally and are synergy-driven</a:t>
            </a:r>
          </a:p>
          <a:p>
            <a:pPr marL="214313" indent="-214313">
              <a:buFont typeface="Arial" panose="020B0604020202020204" pitchFamily="34" charset="0"/>
              <a:buChar char="•"/>
            </a:pPr>
            <a:r>
              <a:rPr lang="en-GB" sz="1800" noProof="0" dirty="0"/>
              <a:t>c</a:t>
            </a:r>
            <a:r>
              <a:rPr lang="en-GB" sz="1800" b="0" noProof="0" dirty="0"/>
              <a:t>ost advantage is only one element in the equation; standardisation and uniformity are equally important</a:t>
            </a:r>
          </a:p>
        </p:txBody>
      </p:sp>
      <p:sp>
        <p:nvSpPr>
          <p:cNvPr id="4" name="Rectangle: Rounded Corners 1">
            <a:extLst>
              <a:ext uri="{FF2B5EF4-FFF2-40B4-BE49-F238E27FC236}">
                <a16:creationId xmlns:a16="http://schemas.microsoft.com/office/drawing/2014/main" id="{35A0EC3E-6592-7FFF-479D-AFC963179115}"/>
              </a:ext>
            </a:extLst>
          </p:cNvPr>
          <p:cNvSpPr/>
          <p:nvPr/>
        </p:nvSpPr>
        <p:spPr>
          <a:xfrm>
            <a:off x="1029054" y="5175055"/>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 centre</a:t>
            </a:r>
          </a:p>
        </p:txBody>
      </p:sp>
      <p:sp>
        <p:nvSpPr>
          <p:cNvPr id="5" name="Rectangle: Rounded Corners 15">
            <a:extLst>
              <a:ext uri="{FF2B5EF4-FFF2-40B4-BE49-F238E27FC236}">
                <a16:creationId xmlns:a16="http://schemas.microsoft.com/office/drawing/2014/main" id="{8D28BBCC-FC6B-0CFC-95D2-CD103DFAC1D9}"/>
              </a:ext>
            </a:extLst>
          </p:cNvPr>
          <p:cNvSpPr/>
          <p:nvPr/>
        </p:nvSpPr>
        <p:spPr>
          <a:xfrm>
            <a:off x="1024085" y="4848058"/>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Networking</a:t>
            </a:r>
          </a:p>
        </p:txBody>
      </p:sp>
      <p:sp>
        <p:nvSpPr>
          <p:cNvPr id="6" name="Rectangle: Rounded Corners 16">
            <a:extLst>
              <a:ext uri="{FF2B5EF4-FFF2-40B4-BE49-F238E27FC236}">
                <a16:creationId xmlns:a16="http://schemas.microsoft.com/office/drawing/2014/main" id="{F182F932-89A7-6B72-02B5-FAE2E8CDC4B4}"/>
              </a:ext>
            </a:extLst>
          </p:cNvPr>
          <p:cNvSpPr/>
          <p:nvPr/>
        </p:nvSpPr>
        <p:spPr>
          <a:xfrm>
            <a:off x="1019115" y="4521061"/>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Storage</a:t>
            </a:r>
          </a:p>
        </p:txBody>
      </p:sp>
      <p:sp>
        <p:nvSpPr>
          <p:cNvPr id="7" name="Rectangle: Rounded Corners 17">
            <a:extLst>
              <a:ext uri="{FF2B5EF4-FFF2-40B4-BE49-F238E27FC236}">
                <a16:creationId xmlns:a16="http://schemas.microsoft.com/office/drawing/2014/main" id="{7502171B-83A0-27ED-621F-6370AF3C988F}"/>
              </a:ext>
            </a:extLst>
          </p:cNvPr>
          <p:cNvSpPr/>
          <p:nvPr/>
        </p:nvSpPr>
        <p:spPr>
          <a:xfrm>
            <a:off x="1014146" y="4194064"/>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Servers</a:t>
            </a:r>
          </a:p>
        </p:txBody>
      </p:sp>
      <p:sp>
        <p:nvSpPr>
          <p:cNvPr id="8" name="Rectangle: Rounded Corners 18">
            <a:extLst>
              <a:ext uri="{FF2B5EF4-FFF2-40B4-BE49-F238E27FC236}">
                <a16:creationId xmlns:a16="http://schemas.microsoft.com/office/drawing/2014/main" id="{584B2BA6-B084-F1E1-B729-2F0BA1C3601F}"/>
              </a:ext>
            </a:extLst>
          </p:cNvPr>
          <p:cNvSpPr/>
          <p:nvPr/>
        </p:nvSpPr>
        <p:spPr>
          <a:xfrm>
            <a:off x="1009176" y="3867067"/>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Virtualization</a:t>
            </a:r>
          </a:p>
        </p:txBody>
      </p:sp>
      <p:sp>
        <p:nvSpPr>
          <p:cNvPr id="9" name="Rectangle: Rounded Corners 19">
            <a:extLst>
              <a:ext uri="{FF2B5EF4-FFF2-40B4-BE49-F238E27FC236}">
                <a16:creationId xmlns:a16="http://schemas.microsoft.com/office/drawing/2014/main" id="{64BB726E-6697-15B2-571C-BC6B4DE0BFC9}"/>
              </a:ext>
            </a:extLst>
          </p:cNvPr>
          <p:cNvSpPr/>
          <p:nvPr/>
        </p:nvSpPr>
        <p:spPr>
          <a:xfrm>
            <a:off x="1004207" y="3540070"/>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OS</a:t>
            </a:r>
          </a:p>
        </p:txBody>
      </p:sp>
      <p:sp>
        <p:nvSpPr>
          <p:cNvPr id="10" name="Rectangle: Rounded Corners 20">
            <a:extLst>
              <a:ext uri="{FF2B5EF4-FFF2-40B4-BE49-F238E27FC236}">
                <a16:creationId xmlns:a16="http://schemas.microsoft.com/office/drawing/2014/main" id="{033830D3-BD0D-FA27-B261-2C17BF594D30}"/>
              </a:ext>
            </a:extLst>
          </p:cNvPr>
          <p:cNvSpPr/>
          <p:nvPr/>
        </p:nvSpPr>
        <p:spPr>
          <a:xfrm>
            <a:off x="999237" y="3213073"/>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Middleware</a:t>
            </a:r>
          </a:p>
        </p:txBody>
      </p:sp>
      <p:sp>
        <p:nvSpPr>
          <p:cNvPr id="11" name="Rectangle: Rounded Corners 21">
            <a:extLst>
              <a:ext uri="{FF2B5EF4-FFF2-40B4-BE49-F238E27FC236}">
                <a16:creationId xmlns:a16="http://schemas.microsoft.com/office/drawing/2014/main" id="{0FC05953-9623-7920-3239-123B36ECF8EE}"/>
              </a:ext>
            </a:extLst>
          </p:cNvPr>
          <p:cNvSpPr/>
          <p:nvPr/>
        </p:nvSpPr>
        <p:spPr>
          <a:xfrm>
            <a:off x="994268" y="2886076"/>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Runtime</a:t>
            </a:r>
          </a:p>
        </p:txBody>
      </p:sp>
      <p:sp>
        <p:nvSpPr>
          <p:cNvPr id="12" name="Rectangle: Rounded Corners 22">
            <a:extLst>
              <a:ext uri="{FF2B5EF4-FFF2-40B4-BE49-F238E27FC236}">
                <a16:creationId xmlns:a16="http://schemas.microsoft.com/office/drawing/2014/main" id="{F48D932E-CF64-CD48-7400-2E8890AB97DE}"/>
              </a:ext>
            </a:extLst>
          </p:cNvPr>
          <p:cNvSpPr/>
          <p:nvPr/>
        </p:nvSpPr>
        <p:spPr>
          <a:xfrm>
            <a:off x="989298" y="2559079"/>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Database</a:t>
            </a:r>
          </a:p>
        </p:txBody>
      </p:sp>
      <p:sp>
        <p:nvSpPr>
          <p:cNvPr id="13" name="Rectangle: Rounded Corners 23">
            <a:extLst>
              <a:ext uri="{FF2B5EF4-FFF2-40B4-BE49-F238E27FC236}">
                <a16:creationId xmlns:a16="http://schemas.microsoft.com/office/drawing/2014/main" id="{E8B8739A-4E5A-8C94-076F-72ED6F5F0264}"/>
              </a:ext>
            </a:extLst>
          </p:cNvPr>
          <p:cNvSpPr/>
          <p:nvPr/>
        </p:nvSpPr>
        <p:spPr>
          <a:xfrm>
            <a:off x="984329" y="2232082"/>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Application</a:t>
            </a:r>
          </a:p>
        </p:txBody>
      </p:sp>
      <p:sp>
        <p:nvSpPr>
          <p:cNvPr id="14" name="Rectangle: Rounded Corners 3078">
            <a:extLst>
              <a:ext uri="{FF2B5EF4-FFF2-40B4-BE49-F238E27FC236}">
                <a16:creationId xmlns:a16="http://schemas.microsoft.com/office/drawing/2014/main" id="{797D25F3-1667-7A66-02A6-6368A8E1A053}"/>
              </a:ext>
            </a:extLst>
          </p:cNvPr>
          <p:cNvSpPr/>
          <p:nvPr/>
        </p:nvSpPr>
        <p:spPr>
          <a:xfrm>
            <a:off x="2049306" y="5175055"/>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 centre</a:t>
            </a:r>
          </a:p>
        </p:txBody>
      </p:sp>
      <p:sp>
        <p:nvSpPr>
          <p:cNvPr id="15" name="Rectangle: Rounded Corners 3079">
            <a:extLst>
              <a:ext uri="{FF2B5EF4-FFF2-40B4-BE49-F238E27FC236}">
                <a16:creationId xmlns:a16="http://schemas.microsoft.com/office/drawing/2014/main" id="{3C7C8559-21B1-7996-0D6C-A3AAEA555ABB}"/>
              </a:ext>
            </a:extLst>
          </p:cNvPr>
          <p:cNvSpPr/>
          <p:nvPr/>
        </p:nvSpPr>
        <p:spPr>
          <a:xfrm>
            <a:off x="2044337" y="4848058"/>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Networking</a:t>
            </a:r>
          </a:p>
        </p:txBody>
      </p:sp>
      <p:sp>
        <p:nvSpPr>
          <p:cNvPr id="16" name="Rectangle: Rounded Corners 3080">
            <a:extLst>
              <a:ext uri="{FF2B5EF4-FFF2-40B4-BE49-F238E27FC236}">
                <a16:creationId xmlns:a16="http://schemas.microsoft.com/office/drawing/2014/main" id="{28FB018B-F5DE-161E-97EE-B985850CCF66}"/>
              </a:ext>
            </a:extLst>
          </p:cNvPr>
          <p:cNvSpPr/>
          <p:nvPr/>
        </p:nvSpPr>
        <p:spPr>
          <a:xfrm>
            <a:off x="2039367" y="4521061"/>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Storage</a:t>
            </a:r>
          </a:p>
        </p:txBody>
      </p:sp>
      <p:sp>
        <p:nvSpPr>
          <p:cNvPr id="17" name="Rectangle: Rounded Corners 3081">
            <a:extLst>
              <a:ext uri="{FF2B5EF4-FFF2-40B4-BE49-F238E27FC236}">
                <a16:creationId xmlns:a16="http://schemas.microsoft.com/office/drawing/2014/main" id="{D980FC05-594D-3696-02DC-D0ACDBFD0979}"/>
              </a:ext>
            </a:extLst>
          </p:cNvPr>
          <p:cNvSpPr/>
          <p:nvPr/>
        </p:nvSpPr>
        <p:spPr>
          <a:xfrm>
            <a:off x="2034398" y="4194064"/>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Servers</a:t>
            </a:r>
          </a:p>
        </p:txBody>
      </p:sp>
      <p:sp>
        <p:nvSpPr>
          <p:cNvPr id="18" name="Rectangle: Rounded Corners 3082">
            <a:extLst>
              <a:ext uri="{FF2B5EF4-FFF2-40B4-BE49-F238E27FC236}">
                <a16:creationId xmlns:a16="http://schemas.microsoft.com/office/drawing/2014/main" id="{21E37E93-A436-6E85-D6FC-8E15CDDD1F3F}"/>
              </a:ext>
            </a:extLst>
          </p:cNvPr>
          <p:cNvSpPr/>
          <p:nvPr/>
        </p:nvSpPr>
        <p:spPr>
          <a:xfrm>
            <a:off x="2029428" y="3867067"/>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Virtualization</a:t>
            </a:r>
          </a:p>
        </p:txBody>
      </p:sp>
      <p:sp>
        <p:nvSpPr>
          <p:cNvPr id="19" name="Rectangle: Rounded Corners 3083">
            <a:extLst>
              <a:ext uri="{FF2B5EF4-FFF2-40B4-BE49-F238E27FC236}">
                <a16:creationId xmlns:a16="http://schemas.microsoft.com/office/drawing/2014/main" id="{1AA3D936-5F9B-DE7A-F145-5E2FBF1BBB97}"/>
              </a:ext>
            </a:extLst>
          </p:cNvPr>
          <p:cNvSpPr/>
          <p:nvPr/>
        </p:nvSpPr>
        <p:spPr>
          <a:xfrm>
            <a:off x="2024459" y="3540070"/>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OS</a:t>
            </a:r>
          </a:p>
        </p:txBody>
      </p:sp>
      <p:sp>
        <p:nvSpPr>
          <p:cNvPr id="20" name="Rectangle: Rounded Corners 3084">
            <a:extLst>
              <a:ext uri="{FF2B5EF4-FFF2-40B4-BE49-F238E27FC236}">
                <a16:creationId xmlns:a16="http://schemas.microsoft.com/office/drawing/2014/main" id="{B8CD1414-008F-D460-84B5-8A65A25FD63B}"/>
              </a:ext>
            </a:extLst>
          </p:cNvPr>
          <p:cNvSpPr/>
          <p:nvPr/>
        </p:nvSpPr>
        <p:spPr>
          <a:xfrm>
            <a:off x="2019489" y="3213073"/>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Middleware</a:t>
            </a:r>
          </a:p>
        </p:txBody>
      </p:sp>
      <p:sp>
        <p:nvSpPr>
          <p:cNvPr id="21" name="Rectangle: Rounded Corners 3085">
            <a:extLst>
              <a:ext uri="{FF2B5EF4-FFF2-40B4-BE49-F238E27FC236}">
                <a16:creationId xmlns:a16="http://schemas.microsoft.com/office/drawing/2014/main" id="{261BE6A7-38FF-E96B-61ED-6E19F851DEC1}"/>
              </a:ext>
            </a:extLst>
          </p:cNvPr>
          <p:cNvSpPr/>
          <p:nvPr/>
        </p:nvSpPr>
        <p:spPr>
          <a:xfrm>
            <a:off x="2014520" y="2886076"/>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Runtime</a:t>
            </a:r>
          </a:p>
        </p:txBody>
      </p:sp>
      <p:sp>
        <p:nvSpPr>
          <p:cNvPr id="22" name="Rectangle: Rounded Corners 3086">
            <a:extLst>
              <a:ext uri="{FF2B5EF4-FFF2-40B4-BE49-F238E27FC236}">
                <a16:creationId xmlns:a16="http://schemas.microsoft.com/office/drawing/2014/main" id="{8095034D-2C6E-7297-E3B5-88B83DA1572B}"/>
              </a:ext>
            </a:extLst>
          </p:cNvPr>
          <p:cNvSpPr/>
          <p:nvPr/>
        </p:nvSpPr>
        <p:spPr>
          <a:xfrm>
            <a:off x="2009550" y="2559079"/>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Database</a:t>
            </a:r>
          </a:p>
        </p:txBody>
      </p:sp>
      <p:sp>
        <p:nvSpPr>
          <p:cNvPr id="23" name="Rectangle: Rounded Corners 3087">
            <a:extLst>
              <a:ext uri="{FF2B5EF4-FFF2-40B4-BE49-F238E27FC236}">
                <a16:creationId xmlns:a16="http://schemas.microsoft.com/office/drawing/2014/main" id="{C688B0FD-3148-B481-E687-E424C4F6A1C1}"/>
              </a:ext>
            </a:extLst>
          </p:cNvPr>
          <p:cNvSpPr/>
          <p:nvPr/>
        </p:nvSpPr>
        <p:spPr>
          <a:xfrm>
            <a:off x="2004581" y="2232082"/>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Application</a:t>
            </a:r>
          </a:p>
        </p:txBody>
      </p:sp>
      <p:sp>
        <p:nvSpPr>
          <p:cNvPr id="24" name="Rectangle: Rounded Corners 3089">
            <a:extLst>
              <a:ext uri="{FF2B5EF4-FFF2-40B4-BE49-F238E27FC236}">
                <a16:creationId xmlns:a16="http://schemas.microsoft.com/office/drawing/2014/main" id="{F9C57227-578E-F134-208A-0BA2504CEEB5}"/>
              </a:ext>
            </a:extLst>
          </p:cNvPr>
          <p:cNvSpPr/>
          <p:nvPr/>
        </p:nvSpPr>
        <p:spPr>
          <a:xfrm>
            <a:off x="3069558" y="5175055"/>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 centre</a:t>
            </a:r>
          </a:p>
        </p:txBody>
      </p:sp>
      <p:sp>
        <p:nvSpPr>
          <p:cNvPr id="25" name="Rectangle: Rounded Corners 3090">
            <a:extLst>
              <a:ext uri="{FF2B5EF4-FFF2-40B4-BE49-F238E27FC236}">
                <a16:creationId xmlns:a16="http://schemas.microsoft.com/office/drawing/2014/main" id="{42E114AE-07AD-127E-6E41-793DC288D4B7}"/>
              </a:ext>
            </a:extLst>
          </p:cNvPr>
          <p:cNvSpPr/>
          <p:nvPr/>
        </p:nvSpPr>
        <p:spPr>
          <a:xfrm>
            <a:off x="3064589" y="4848058"/>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Networking</a:t>
            </a:r>
          </a:p>
        </p:txBody>
      </p:sp>
      <p:sp>
        <p:nvSpPr>
          <p:cNvPr id="26" name="Rectangle: Rounded Corners 3091">
            <a:extLst>
              <a:ext uri="{FF2B5EF4-FFF2-40B4-BE49-F238E27FC236}">
                <a16:creationId xmlns:a16="http://schemas.microsoft.com/office/drawing/2014/main" id="{52984400-9E5E-7CCA-EAB0-C7351622FBE1}"/>
              </a:ext>
            </a:extLst>
          </p:cNvPr>
          <p:cNvSpPr/>
          <p:nvPr/>
        </p:nvSpPr>
        <p:spPr>
          <a:xfrm>
            <a:off x="3059619" y="4521061"/>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Storage</a:t>
            </a:r>
          </a:p>
        </p:txBody>
      </p:sp>
      <p:sp>
        <p:nvSpPr>
          <p:cNvPr id="27" name="Rectangle: Rounded Corners 3092">
            <a:extLst>
              <a:ext uri="{FF2B5EF4-FFF2-40B4-BE49-F238E27FC236}">
                <a16:creationId xmlns:a16="http://schemas.microsoft.com/office/drawing/2014/main" id="{31F30188-CE8E-947B-37BE-9729BC506BAA}"/>
              </a:ext>
            </a:extLst>
          </p:cNvPr>
          <p:cNvSpPr/>
          <p:nvPr/>
        </p:nvSpPr>
        <p:spPr>
          <a:xfrm>
            <a:off x="3054650" y="4194064"/>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Servers</a:t>
            </a:r>
          </a:p>
        </p:txBody>
      </p:sp>
      <p:sp>
        <p:nvSpPr>
          <p:cNvPr id="28" name="Rectangle: Rounded Corners 3093">
            <a:extLst>
              <a:ext uri="{FF2B5EF4-FFF2-40B4-BE49-F238E27FC236}">
                <a16:creationId xmlns:a16="http://schemas.microsoft.com/office/drawing/2014/main" id="{DEB11A87-3252-245A-3B27-19215663DC9B}"/>
              </a:ext>
            </a:extLst>
          </p:cNvPr>
          <p:cNvSpPr/>
          <p:nvPr/>
        </p:nvSpPr>
        <p:spPr>
          <a:xfrm>
            <a:off x="3049680" y="3867067"/>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Virtualization</a:t>
            </a:r>
          </a:p>
        </p:txBody>
      </p:sp>
      <p:sp>
        <p:nvSpPr>
          <p:cNvPr id="29" name="Rectangle: Rounded Corners 3094">
            <a:extLst>
              <a:ext uri="{FF2B5EF4-FFF2-40B4-BE49-F238E27FC236}">
                <a16:creationId xmlns:a16="http://schemas.microsoft.com/office/drawing/2014/main" id="{53AC4902-4F65-F46F-FD5F-D7B5F69129FC}"/>
              </a:ext>
            </a:extLst>
          </p:cNvPr>
          <p:cNvSpPr/>
          <p:nvPr/>
        </p:nvSpPr>
        <p:spPr>
          <a:xfrm>
            <a:off x="3044711" y="3540070"/>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OS</a:t>
            </a:r>
          </a:p>
        </p:txBody>
      </p:sp>
      <p:sp>
        <p:nvSpPr>
          <p:cNvPr id="30" name="Rectangle: Rounded Corners 3095">
            <a:extLst>
              <a:ext uri="{FF2B5EF4-FFF2-40B4-BE49-F238E27FC236}">
                <a16:creationId xmlns:a16="http://schemas.microsoft.com/office/drawing/2014/main" id="{9EE4E7FB-E168-0B3B-12A4-7154C2EB41EB}"/>
              </a:ext>
            </a:extLst>
          </p:cNvPr>
          <p:cNvSpPr/>
          <p:nvPr/>
        </p:nvSpPr>
        <p:spPr>
          <a:xfrm>
            <a:off x="3039741" y="3213073"/>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Middleware</a:t>
            </a:r>
          </a:p>
        </p:txBody>
      </p:sp>
      <p:sp>
        <p:nvSpPr>
          <p:cNvPr id="31" name="Rectangle: Rounded Corners 3096">
            <a:extLst>
              <a:ext uri="{FF2B5EF4-FFF2-40B4-BE49-F238E27FC236}">
                <a16:creationId xmlns:a16="http://schemas.microsoft.com/office/drawing/2014/main" id="{DBB3AEEB-2AD4-F82F-2835-1650C40A147B}"/>
              </a:ext>
            </a:extLst>
          </p:cNvPr>
          <p:cNvSpPr/>
          <p:nvPr/>
        </p:nvSpPr>
        <p:spPr>
          <a:xfrm>
            <a:off x="3034772" y="2886076"/>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Runtime</a:t>
            </a:r>
          </a:p>
        </p:txBody>
      </p:sp>
      <p:sp>
        <p:nvSpPr>
          <p:cNvPr id="32" name="Rectangle: Rounded Corners 3097">
            <a:extLst>
              <a:ext uri="{FF2B5EF4-FFF2-40B4-BE49-F238E27FC236}">
                <a16:creationId xmlns:a16="http://schemas.microsoft.com/office/drawing/2014/main" id="{BEB55512-0E22-34D3-5CE3-D9285D7B3BC5}"/>
              </a:ext>
            </a:extLst>
          </p:cNvPr>
          <p:cNvSpPr/>
          <p:nvPr/>
        </p:nvSpPr>
        <p:spPr>
          <a:xfrm>
            <a:off x="3029802" y="2559079"/>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Database</a:t>
            </a:r>
          </a:p>
        </p:txBody>
      </p:sp>
      <p:sp>
        <p:nvSpPr>
          <p:cNvPr id="33" name="Rectangle: Rounded Corners 3098">
            <a:extLst>
              <a:ext uri="{FF2B5EF4-FFF2-40B4-BE49-F238E27FC236}">
                <a16:creationId xmlns:a16="http://schemas.microsoft.com/office/drawing/2014/main" id="{8A58F1E7-5045-11C8-078B-FA733B9B23AF}"/>
              </a:ext>
            </a:extLst>
          </p:cNvPr>
          <p:cNvSpPr/>
          <p:nvPr/>
        </p:nvSpPr>
        <p:spPr>
          <a:xfrm>
            <a:off x="3024833" y="2232082"/>
            <a:ext cx="963599" cy="262394"/>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Application</a:t>
            </a:r>
          </a:p>
        </p:txBody>
      </p:sp>
      <p:sp>
        <p:nvSpPr>
          <p:cNvPr id="34" name="Rectangle: Rounded Corners 3100">
            <a:extLst>
              <a:ext uri="{FF2B5EF4-FFF2-40B4-BE49-F238E27FC236}">
                <a16:creationId xmlns:a16="http://schemas.microsoft.com/office/drawing/2014/main" id="{6CEAE90B-9B96-B749-7263-3D40653CB763}"/>
              </a:ext>
            </a:extLst>
          </p:cNvPr>
          <p:cNvSpPr/>
          <p:nvPr/>
        </p:nvSpPr>
        <p:spPr>
          <a:xfrm>
            <a:off x="4089810" y="5175055"/>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 centre</a:t>
            </a:r>
          </a:p>
        </p:txBody>
      </p:sp>
      <p:sp>
        <p:nvSpPr>
          <p:cNvPr id="35" name="Rectangle: Rounded Corners 3101">
            <a:extLst>
              <a:ext uri="{FF2B5EF4-FFF2-40B4-BE49-F238E27FC236}">
                <a16:creationId xmlns:a16="http://schemas.microsoft.com/office/drawing/2014/main" id="{1FA3CE78-B75C-D854-13D5-BCEACB87C5E8}"/>
              </a:ext>
            </a:extLst>
          </p:cNvPr>
          <p:cNvSpPr/>
          <p:nvPr/>
        </p:nvSpPr>
        <p:spPr>
          <a:xfrm>
            <a:off x="4084841" y="4848058"/>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Networking</a:t>
            </a:r>
          </a:p>
        </p:txBody>
      </p:sp>
      <p:sp>
        <p:nvSpPr>
          <p:cNvPr id="36" name="Rectangle: Rounded Corners 3102">
            <a:extLst>
              <a:ext uri="{FF2B5EF4-FFF2-40B4-BE49-F238E27FC236}">
                <a16:creationId xmlns:a16="http://schemas.microsoft.com/office/drawing/2014/main" id="{616433D3-DDD3-F05A-7816-B5E178640928}"/>
              </a:ext>
            </a:extLst>
          </p:cNvPr>
          <p:cNvSpPr/>
          <p:nvPr/>
        </p:nvSpPr>
        <p:spPr>
          <a:xfrm>
            <a:off x="4079871" y="4521061"/>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Storage</a:t>
            </a:r>
          </a:p>
        </p:txBody>
      </p:sp>
      <p:sp>
        <p:nvSpPr>
          <p:cNvPr id="37" name="Rectangle: Rounded Corners 3103">
            <a:extLst>
              <a:ext uri="{FF2B5EF4-FFF2-40B4-BE49-F238E27FC236}">
                <a16:creationId xmlns:a16="http://schemas.microsoft.com/office/drawing/2014/main" id="{7E00E85E-43E1-E9B5-095E-D48A2E37C405}"/>
              </a:ext>
            </a:extLst>
          </p:cNvPr>
          <p:cNvSpPr/>
          <p:nvPr/>
        </p:nvSpPr>
        <p:spPr>
          <a:xfrm>
            <a:off x="4074902" y="4194064"/>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Servers</a:t>
            </a:r>
          </a:p>
        </p:txBody>
      </p:sp>
      <p:sp>
        <p:nvSpPr>
          <p:cNvPr id="38" name="Rectangle: Rounded Corners 3104">
            <a:extLst>
              <a:ext uri="{FF2B5EF4-FFF2-40B4-BE49-F238E27FC236}">
                <a16:creationId xmlns:a16="http://schemas.microsoft.com/office/drawing/2014/main" id="{C2CA9EB1-E0B3-A99B-BA5A-EEEA7DCBFCFB}"/>
              </a:ext>
            </a:extLst>
          </p:cNvPr>
          <p:cNvSpPr/>
          <p:nvPr/>
        </p:nvSpPr>
        <p:spPr>
          <a:xfrm>
            <a:off x="4069932" y="3867067"/>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Virtualization</a:t>
            </a:r>
          </a:p>
        </p:txBody>
      </p:sp>
      <p:sp>
        <p:nvSpPr>
          <p:cNvPr id="39" name="Rectangle: Rounded Corners 3105">
            <a:extLst>
              <a:ext uri="{FF2B5EF4-FFF2-40B4-BE49-F238E27FC236}">
                <a16:creationId xmlns:a16="http://schemas.microsoft.com/office/drawing/2014/main" id="{2D02189A-284F-88EE-833C-89FD067E951F}"/>
              </a:ext>
            </a:extLst>
          </p:cNvPr>
          <p:cNvSpPr/>
          <p:nvPr/>
        </p:nvSpPr>
        <p:spPr>
          <a:xfrm>
            <a:off x="4064963" y="3540070"/>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OS</a:t>
            </a:r>
          </a:p>
        </p:txBody>
      </p:sp>
      <p:sp>
        <p:nvSpPr>
          <p:cNvPr id="40" name="Rectangle: Rounded Corners 3106">
            <a:extLst>
              <a:ext uri="{FF2B5EF4-FFF2-40B4-BE49-F238E27FC236}">
                <a16:creationId xmlns:a16="http://schemas.microsoft.com/office/drawing/2014/main" id="{F02C8211-96A6-FF06-5D87-5B4E1328ED03}"/>
              </a:ext>
            </a:extLst>
          </p:cNvPr>
          <p:cNvSpPr/>
          <p:nvPr/>
        </p:nvSpPr>
        <p:spPr>
          <a:xfrm>
            <a:off x="4059993" y="3213073"/>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Middleware</a:t>
            </a:r>
          </a:p>
        </p:txBody>
      </p:sp>
      <p:sp>
        <p:nvSpPr>
          <p:cNvPr id="41" name="Rectangle: Rounded Corners 3107">
            <a:extLst>
              <a:ext uri="{FF2B5EF4-FFF2-40B4-BE49-F238E27FC236}">
                <a16:creationId xmlns:a16="http://schemas.microsoft.com/office/drawing/2014/main" id="{B7409D6C-A200-17CF-8305-CB0BD3FFF3C6}"/>
              </a:ext>
            </a:extLst>
          </p:cNvPr>
          <p:cNvSpPr/>
          <p:nvPr/>
        </p:nvSpPr>
        <p:spPr>
          <a:xfrm>
            <a:off x="4055024" y="2886076"/>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Runtime</a:t>
            </a:r>
          </a:p>
        </p:txBody>
      </p:sp>
      <p:sp>
        <p:nvSpPr>
          <p:cNvPr id="42" name="Rectangle: Rounded Corners 3108">
            <a:extLst>
              <a:ext uri="{FF2B5EF4-FFF2-40B4-BE49-F238E27FC236}">
                <a16:creationId xmlns:a16="http://schemas.microsoft.com/office/drawing/2014/main" id="{7E12C2A3-9349-BD53-D084-91C283D0D9A1}"/>
              </a:ext>
            </a:extLst>
          </p:cNvPr>
          <p:cNvSpPr/>
          <p:nvPr/>
        </p:nvSpPr>
        <p:spPr>
          <a:xfrm>
            <a:off x="4050054" y="2559079"/>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Database</a:t>
            </a:r>
          </a:p>
        </p:txBody>
      </p:sp>
      <p:sp>
        <p:nvSpPr>
          <p:cNvPr id="43" name="Rectangle: Rounded Corners 3109">
            <a:extLst>
              <a:ext uri="{FF2B5EF4-FFF2-40B4-BE49-F238E27FC236}">
                <a16:creationId xmlns:a16="http://schemas.microsoft.com/office/drawing/2014/main" id="{4D8BEABA-5C55-D2C5-51DB-FA96DE508D8C}"/>
              </a:ext>
            </a:extLst>
          </p:cNvPr>
          <p:cNvSpPr/>
          <p:nvPr/>
        </p:nvSpPr>
        <p:spPr>
          <a:xfrm>
            <a:off x="4045085" y="2232082"/>
            <a:ext cx="963599" cy="2623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3673AC"/>
                </a:solidFill>
                <a:effectLst/>
                <a:uLnTx/>
                <a:uFillTx/>
                <a:latin typeface="Roboto" pitchFamily="2" charset="0"/>
                <a:ea typeface="Roboto"/>
                <a:cs typeface="+mn-cs"/>
              </a:rPr>
              <a:t>Application</a:t>
            </a:r>
          </a:p>
        </p:txBody>
      </p:sp>
      <p:sp>
        <p:nvSpPr>
          <p:cNvPr id="44" name="Rectangle: Rounded Corners 3111">
            <a:extLst>
              <a:ext uri="{FF2B5EF4-FFF2-40B4-BE49-F238E27FC236}">
                <a16:creationId xmlns:a16="http://schemas.microsoft.com/office/drawing/2014/main" id="{8A7474DE-BF64-8251-D101-BFC2FABD0EB9}"/>
              </a:ext>
            </a:extLst>
          </p:cNvPr>
          <p:cNvSpPr/>
          <p:nvPr/>
        </p:nvSpPr>
        <p:spPr>
          <a:xfrm>
            <a:off x="1024085" y="6454942"/>
            <a:ext cx="135000" cy="135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5" name="Rectangle: Rounded Corners 3112">
            <a:extLst>
              <a:ext uri="{FF2B5EF4-FFF2-40B4-BE49-F238E27FC236}">
                <a16:creationId xmlns:a16="http://schemas.microsoft.com/office/drawing/2014/main" id="{925454B0-A192-3E8A-3B29-D43B982FE8D5}"/>
              </a:ext>
            </a:extLst>
          </p:cNvPr>
          <p:cNvSpPr/>
          <p:nvPr/>
        </p:nvSpPr>
        <p:spPr>
          <a:xfrm>
            <a:off x="1019116" y="6269347"/>
            <a:ext cx="135000" cy="135000"/>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6" name="Rectangle: Rounded Corners 3114">
            <a:extLst>
              <a:ext uri="{FF2B5EF4-FFF2-40B4-BE49-F238E27FC236}">
                <a16:creationId xmlns:a16="http://schemas.microsoft.com/office/drawing/2014/main" id="{8634A995-B4F9-B2D7-A9EA-6FB7F73A7BF9}"/>
              </a:ext>
            </a:extLst>
          </p:cNvPr>
          <p:cNvSpPr/>
          <p:nvPr/>
        </p:nvSpPr>
        <p:spPr>
          <a:xfrm>
            <a:off x="1130133" y="6453634"/>
            <a:ext cx="1890000" cy="13630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Managed by the service provider</a:t>
            </a:r>
          </a:p>
        </p:txBody>
      </p:sp>
      <p:sp>
        <p:nvSpPr>
          <p:cNvPr id="47" name="Rectangle: Rounded Corners 3115">
            <a:extLst>
              <a:ext uri="{FF2B5EF4-FFF2-40B4-BE49-F238E27FC236}">
                <a16:creationId xmlns:a16="http://schemas.microsoft.com/office/drawing/2014/main" id="{E5093C86-E9F2-67E8-5C57-293E78DAE5B1}"/>
              </a:ext>
            </a:extLst>
          </p:cNvPr>
          <p:cNvSpPr/>
          <p:nvPr/>
        </p:nvSpPr>
        <p:spPr>
          <a:xfrm>
            <a:off x="1125163" y="6268039"/>
            <a:ext cx="1890000" cy="13630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cap="none" normalizeH="0" baseline="0" noProof="0">
                <a:ln>
                  <a:noFill/>
                </a:ln>
                <a:solidFill>
                  <a:srgbClr val="FFFFFF"/>
                </a:solidFill>
                <a:effectLst/>
                <a:uLnTx/>
                <a:uFillTx/>
                <a:latin typeface="Roboto" pitchFamily="2" charset="0"/>
                <a:ea typeface="Roboto"/>
                <a:cs typeface="+mn-cs"/>
              </a:rPr>
              <a:t>Managed by you</a:t>
            </a:r>
          </a:p>
        </p:txBody>
      </p:sp>
      <p:sp>
        <p:nvSpPr>
          <p:cNvPr id="48" name="Left Brace 47">
            <a:extLst>
              <a:ext uri="{FF2B5EF4-FFF2-40B4-BE49-F238E27FC236}">
                <a16:creationId xmlns:a16="http://schemas.microsoft.com/office/drawing/2014/main" id="{78DEDDA9-288A-BBF0-1F1C-6B46AD9183F3}"/>
              </a:ext>
            </a:extLst>
          </p:cNvPr>
          <p:cNvSpPr/>
          <p:nvPr/>
        </p:nvSpPr>
        <p:spPr>
          <a:xfrm rot="16200000">
            <a:off x="3424691" y="4106789"/>
            <a:ext cx="244130" cy="3034656"/>
          </a:xfrm>
          <a:prstGeom prst="leftBrace">
            <a:avLst>
              <a:gd name="adj1" fmla="val 36056"/>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3673AC"/>
              </a:solidFill>
              <a:effectLst/>
              <a:uLnTx/>
              <a:uFillTx/>
              <a:latin typeface="Roboto" pitchFamily="2" charset="0"/>
              <a:ea typeface="+mn-ea"/>
              <a:cs typeface="+mn-cs"/>
            </a:endParaRPr>
          </a:p>
        </p:txBody>
      </p:sp>
      <p:sp>
        <p:nvSpPr>
          <p:cNvPr id="50" name="Rectangle: Rounded Corners 24">
            <a:extLst>
              <a:ext uri="{FF2B5EF4-FFF2-40B4-BE49-F238E27FC236}">
                <a16:creationId xmlns:a16="http://schemas.microsoft.com/office/drawing/2014/main" id="{20360BE8-4468-A1D3-6B10-4D0F788C2888}"/>
              </a:ext>
            </a:extLst>
          </p:cNvPr>
          <p:cNvSpPr/>
          <p:nvPr/>
        </p:nvSpPr>
        <p:spPr>
          <a:xfrm>
            <a:off x="991234"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Traditional</a:t>
            </a:r>
          </a:p>
        </p:txBody>
      </p:sp>
      <p:sp>
        <p:nvSpPr>
          <p:cNvPr id="51" name="Rectangle: Rounded Corners 3088">
            <a:extLst>
              <a:ext uri="{FF2B5EF4-FFF2-40B4-BE49-F238E27FC236}">
                <a16:creationId xmlns:a16="http://schemas.microsoft.com/office/drawing/2014/main" id="{CAADE8C5-EABE-A026-6C26-D8DD12205334}"/>
              </a:ext>
            </a:extLst>
          </p:cNvPr>
          <p:cNvSpPr/>
          <p:nvPr/>
        </p:nvSpPr>
        <p:spPr>
          <a:xfrm>
            <a:off x="2011486"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IaaS</a:t>
            </a:r>
          </a:p>
        </p:txBody>
      </p:sp>
      <p:sp>
        <p:nvSpPr>
          <p:cNvPr id="52" name="Rectangle: Rounded Corners 3099">
            <a:extLst>
              <a:ext uri="{FF2B5EF4-FFF2-40B4-BE49-F238E27FC236}">
                <a16:creationId xmlns:a16="http://schemas.microsoft.com/office/drawing/2014/main" id="{1A6A899B-F685-0221-6581-DE40B4AB005C}"/>
              </a:ext>
            </a:extLst>
          </p:cNvPr>
          <p:cNvSpPr/>
          <p:nvPr/>
        </p:nvSpPr>
        <p:spPr>
          <a:xfrm>
            <a:off x="3031738"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PaaS</a:t>
            </a:r>
          </a:p>
        </p:txBody>
      </p:sp>
      <p:sp>
        <p:nvSpPr>
          <p:cNvPr id="53" name="Rectangle: Rounded Corners 3110">
            <a:extLst>
              <a:ext uri="{FF2B5EF4-FFF2-40B4-BE49-F238E27FC236}">
                <a16:creationId xmlns:a16="http://schemas.microsoft.com/office/drawing/2014/main" id="{7689D19C-1274-903C-7F7C-17C056C904D6}"/>
              </a:ext>
            </a:extLst>
          </p:cNvPr>
          <p:cNvSpPr/>
          <p:nvPr/>
        </p:nvSpPr>
        <p:spPr>
          <a:xfrm>
            <a:off x="4051990" y="1905085"/>
            <a:ext cx="963599" cy="262394"/>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noProof="0">
                <a:ln>
                  <a:noFill/>
                </a:ln>
                <a:solidFill>
                  <a:srgbClr val="FFFFFF"/>
                </a:solidFill>
                <a:effectLst/>
                <a:uLnTx/>
                <a:uFillTx/>
                <a:latin typeface="Roboto" pitchFamily="2" charset="0"/>
                <a:ea typeface="Roboto"/>
                <a:cs typeface="+mn-cs"/>
              </a:rPr>
              <a:t>SaaS</a:t>
            </a:r>
          </a:p>
        </p:txBody>
      </p:sp>
      <p:pic>
        <p:nvPicPr>
          <p:cNvPr id="54" name="Picture 53">
            <a:extLst>
              <a:ext uri="{FF2B5EF4-FFF2-40B4-BE49-F238E27FC236}">
                <a16:creationId xmlns:a16="http://schemas.microsoft.com/office/drawing/2014/main" id="{CA67B7CE-8169-8FED-3790-D868946DB0C0}"/>
              </a:ext>
            </a:extLst>
          </p:cNvPr>
          <p:cNvPicPr>
            <a:picLocks noChangeAspect="1"/>
          </p:cNvPicPr>
          <p:nvPr/>
        </p:nvPicPr>
        <p:blipFill>
          <a:blip r:embed="rId2"/>
          <a:stretch>
            <a:fillRect/>
          </a:stretch>
        </p:blipFill>
        <p:spPr>
          <a:xfrm>
            <a:off x="2795613" y="5879357"/>
            <a:ext cx="1559171" cy="436854"/>
          </a:xfrm>
          <a:prstGeom prst="rect">
            <a:avLst/>
          </a:prstGeom>
        </p:spPr>
      </p:pic>
      <p:sp>
        <p:nvSpPr>
          <p:cNvPr id="55" name="Footer Placeholder 54">
            <a:extLst>
              <a:ext uri="{FF2B5EF4-FFF2-40B4-BE49-F238E27FC236}">
                <a16:creationId xmlns:a16="http://schemas.microsoft.com/office/drawing/2014/main" id="{2865729F-A82D-E48C-4FEA-CA5CAA75D11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56" name="Slide Number Placeholder 55">
            <a:extLst>
              <a:ext uri="{FF2B5EF4-FFF2-40B4-BE49-F238E27FC236}">
                <a16:creationId xmlns:a16="http://schemas.microsoft.com/office/drawing/2014/main" id="{C61DAEFA-9CF6-18DA-9113-C9F8BA4C75A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841155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E0EC-D652-8DA2-4498-691C6C9728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ECD9344-43DE-D888-20E0-3FE29F307F71}"/>
              </a:ext>
            </a:extLst>
          </p:cNvPr>
          <p:cNvPicPr>
            <a:picLocks noChangeAspect="1"/>
          </p:cNvPicPr>
          <p:nvPr/>
        </p:nvPicPr>
        <p:blipFill>
          <a:blip r:embed="rId2"/>
          <a:stretch>
            <a:fillRect/>
          </a:stretch>
        </p:blipFill>
        <p:spPr>
          <a:xfrm>
            <a:off x="1964724" y="1712712"/>
            <a:ext cx="7560000" cy="2895320"/>
          </a:xfrm>
          <a:prstGeom prst="rect">
            <a:avLst/>
          </a:prstGeom>
        </p:spPr>
      </p:pic>
      <p:sp>
        <p:nvSpPr>
          <p:cNvPr id="2" name="Title 1">
            <a:extLst>
              <a:ext uri="{FF2B5EF4-FFF2-40B4-BE49-F238E27FC236}">
                <a16:creationId xmlns:a16="http://schemas.microsoft.com/office/drawing/2014/main" id="{9153E8D8-BD9D-6F96-DE08-A04E90B6F64B}"/>
              </a:ext>
            </a:extLst>
          </p:cNvPr>
          <p:cNvSpPr>
            <a:spLocks noGrp="1"/>
          </p:cNvSpPr>
          <p:nvPr>
            <p:ph type="title"/>
          </p:nvPr>
        </p:nvSpPr>
        <p:spPr>
          <a:xfrm>
            <a:off x="838200" y="194922"/>
            <a:ext cx="10515600" cy="1090049"/>
          </a:xfrm>
        </p:spPr>
        <p:txBody>
          <a:bodyPr/>
          <a:lstStyle/>
          <a:p>
            <a:r>
              <a:rPr lang="en-GB" noProof="0" dirty="0"/>
              <a:t>G-Cloud service portfolio (1 of the 4 synergy axes)</a:t>
            </a:r>
          </a:p>
        </p:txBody>
      </p:sp>
      <p:pic>
        <p:nvPicPr>
          <p:cNvPr id="93" name="Picture 92" descr="A blue and green logo&#10;&#10;AI-generated content may be incorrect.">
            <a:extLst>
              <a:ext uri="{FF2B5EF4-FFF2-40B4-BE49-F238E27FC236}">
                <a16:creationId xmlns:a16="http://schemas.microsoft.com/office/drawing/2014/main" id="{423907AB-CB10-E484-67E2-84534306B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375" y="3750255"/>
            <a:ext cx="1361423" cy="767376"/>
          </a:xfrm>
          <a:prstGeom prst="rect">
            <a:avLst/>
          </a:prstGeom>
        </p:spPr>
      </p:pic>
      <p:pic>
        <p:nvPicPr>
          <p:cNvPr id="5" name="Picture 4">
            <a:extLst>
              <a:ext uri="{FF2B5EF4-FFF2-40B4-BE49-F238E27FC236}">
                <a16:creationId xmlns:a16="http://schemas.microsoft.com/office/drawing/2014/main" id="{9995C9D1-4B4F-E49B-A9FB-E14EA37D4534}"/>
              </a:ext>
            </a:extLst>
          </p:cNvPr>
          <p:cNvPicPr>
            <a:picLocks noChangeAspect="1"/>
          </p:cNvPicPr>
          <p:nvPr/>
        </p:nvPicPr>
        <p:blipFill>
          <a:blip r:embed="rId4"/>
          <a:stretch>
            <a:fillRect/>
          </a:stretch>
        </p:blipFill>
        <p:spPr>
          <a:xfrm>
            <a:off x="1940010" y="4631367"/>
            <a:ext cx="7560000" cy="941662"/>
          </a:xfrm>
          <a:prstGeom prst="rect">
            <a:avLst/>
          </a:prstGeom>
        </p:spPr>
      </p:pic>
      <p:pic>
        <p:nvPicPr>
          <p:cNvPr id="6" name="Picture 5">
            <a:extLst>
              <a:ext uri="{FF2B5EF4-FFF2-40B4-BE49-F238E27FC236}">
                <a16:creationId xmlns:a16="http://schemas.microsoft.com/office/drawing/2014/main" id="{2D002E8E-2D02-1F55-A3D3-DDA082EB2CBE}"/>
              </a:ext>
            </a:extLst>
          </p:cNvPr>
          <p:cNvPicPr>
            <a:picLocks noChangeAspect="1"/>
          </p:cNvPicPr>
          <p:nvPr/>
        </p:nvPicPr>
        <p:blipFill>
          <a:blip r:embed="rId5"/>
          <a:srcRect b="52379"/>
          <a:stretch/>
        </p:blipFill>
        <p:spPr>
          <a:xfrm>
            <a:off x="1964724" y="5593012"/>
            <a:ext cx="7560000" cy="912796"/>
          </a:xfrm>
          <a:prstGeom prst="rect">
            <a:avLst/>
          </a:prstGeom>
        </p:spPr>
      </p:pic>
      <p:pic>
        <p:nvPicPr>
          <p:cNvPr id="8" name="Picture 7">
            <a:extLst>
              <a:ext uri="{FF2B5EF4-FFF2-40B4-BE49-F238E27FC236}">
                <a16:creationId xmlns:a16="http://schemas.microsoft.com/office/drawing/2014/main" id="{AF66DCF6-463E-91A4-F7AA-995F983EF87A}"/>
              </a:ext>
            </a:extLst>
          </p:cNvPr>
          <p:cNvPicPr>
            <a:picLocks noChangeAspect="1"/>
          </p:cNvPicPr>
          <p:nvPr/>
        </p:nvPicPr>
        <p:blipFill>
          <a:blip r:embed="rId5"/>
          <a:srcRect t="51729" r="80377"/>
          <a:stretch/>
        </p:blipFill>
        <p:spPr>
          <a:xfrm>
            <a:off x="8052585" y="3698632"/>
            <a:ext cx="1476000" cy="920594"/>
          </a:xfrm>
          <a:prstGeom prst="rect">
            <a:avLst/>
          </a:prstGeom>
        </p:spPr>
      </p:pic>
      <p:pic>
        <p:nvPicPr>
          <p:cNvPr id="9" name="Picture 8">
            <a:extLst>
              <a:ext uri="{FF2B5EF4-FFF2-40B4-BE49-F238E27FC236}">
                <a16:creationId xmlns:a16="http://schemas.microsoft.com/office/drawing/2014/main" id="{F135D216-7596-2C3D-73C0-C7F74C9F830D}"/>
              </a:ext>
            </a:extLst>
          </p:cNvPr>
          <p:cNvPicPr>
            <a:picLocks noChangeAspect="1"/>
          </p:cNvPicPr>
          <p:nvPr/>
        </p:nvPicPr>
        <p:blipFill>
          <a:blip r:embed="rId6"/>
          <a:stretch>
            <a:fillRect/>
          </a:stretch>
        </p:blipFill>
        <p:spPr>
          <a:xfrm>
            <a:off x="6529665" y="3698632"/>
            <a:ext cx="1476000" cy="886924"/>
          </a:xfrm>
          <a:prstGeom prst="rect">
            <a:avLst/>
          </a:prstGeom>
        </p:spPr>
      </p:pic>
      <p:sp>
        <p:nvSpPr>
          <p:cNvPr id="11" name="Slide Number Placeholder 10">
            <a:extLst>
              <a:ext uri="{FF2B5EF4-FFF2-40B4-BE49-F238E27FC236}">
                <a16:creationId xmlns:a16="http://schemas.microsoft.com/office/drawing/2014/main" id="{D5C5913F-B5B2-956B-FE3E-FCBFA8048E3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Footer Placeholder 2">
            <a:extLst>
              <a:ext uri="{FF2B5EF4-FFF2-40B4-BE49-F238E27FC236}">
                <a16:creationId xmlns:a16="http://schemas.microsoft.com/office/drawing/2014/main" id="{39573BF8-8FAC-7ABD-8251-78A980DA71F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Tree>
    <p:extLst>
      <p:ext uri="{BB962C8B-B14F-4D97-AF65-F5344CB8AC3E}">
        <p14:creationId xmlns:p14="http://schemas.microsoft.com/office/powerpoint/2010/main" val="2553431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EEF3-B78F-1F9A-6700-6D8B146B9428}"/>
              </a:ext>
            </a:extLst>
          </p:cNvPr>
          <p:cNvSpPr>
            <a:spLocks noGrp="1"/>
          </p:cNvSpPr>
          <p:nvPr>
            <p:ph type="title"/>
          </p:nvPr>
        </p:nvSpPr>
        <p:spPr>
          <a:xfrm>
            <a:off x="838200" y="228255"/>
            <a:ext cx="10515600" cy="1090049"/>
          </a:xfrm>
        </p:spPr>
        <p:txBody>
          <a:bodyPr/>
          <a:lstStyle/>
          <a:p>
            <a:r>
              <a:rPr lang="en-GB" noProof="0" dirty="0"/>
              <a:t>Concrete, measurable results!</a:t>
            </a:r>
          </a:p>
        </p:txBody>
      </p:sp>
      <p:sp>
        <p:nvSpPr>
          <p:cNvPr id="3" name="Footer Placeholder 2">
            <a:extLst>
              <a:ext uri="{FF2B5EF4-FFF2-40B4-BE49-F238E27FC236}">
                <a16:creationId xmlns:a16="http://schemas.microsoft.com/office/drawing/2014/main" id="{117DFBA8-6BB2-03F6-B9D6-23ECE1CDAED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4" name="Slide Number Placeholder 3">
            <a:extLst>
              <a:ext uri="{FF2B5EF4-FFF2-40B4-BE49-F238E27FC236}">
                <a16:creationId xmlns:a16="http://schemas.microsoft.com/office/drawing/2014/main" id="{A0140B3E-C1DD-CDA3-D68D-F7BF5EF91EF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103</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 name="Picture 9">
            <a:extLst>
              <a:ext uri="{FF2B5EF4-FFF2-40B4-BE49-F238E27FC236}">
                <a16:creationId xmlns:a16="http://schemas.microsoft.com/office/drawing/2014/main" id="{4FBBC06B-7C41-7415-CE70-1F01F7E87654}"/>
              </a:ext>
            </a:extLst>
          </p:cNvPr>
          <p:cNvPicPr>
            <a:picLocks noChangeAspect="1"/>
          </p:cNvPicPr>
          <p:nvPr/>
        </p:nvPicPr>
        <p:blipFill>
          <a:blip r:embed="rId2"/>
          <a:stretch>
            <a:fillRect/>
          </a:stretch>
        </p:blipFill>
        <p:spPr>
          <a:xfrm>
            <a:off x="8841443" y="2526949"/>
            <a:ext cx="3208794" cy="2991022"/>
          </a:xfrm>
          <a:prstGeom prst="rect">
            <a:avLst/>
          </a:prstGeom>
        </p:spPr>
      </p:pic>
      <p:sp>
        <p:nvSpPr>
          <p:cNvPr id="12" name="TextBox 11">
            <a:extLst>
              <a:ext uri="{FF2B5EF4-FFF2-40B4-BE49-F238E27FC236}">
                <a16:creationId xmlns:a16="http://schemas.microsoft.com/office/drawing/2014/main" id="{A69A402C-3759-F833-A7A1-65E2B5A8B427}"/>
              </a:ext>
            </a:extLst>
          </p:cNvPr>
          <p:cNvSpPr txBox="1"/>
          <p:nvPr/>
        </p:nvSpPr>
        <p:spPr>
          <a:xfrm>
            <a:off x="6096000" y="6406940"/>
            <a:ext cx="54812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noProof="0" dirty="0">
                <a:ln>
                  <a:noFill/>
                </a:ln>
                <a:solidFill>
                  <a:srgbClr val="0C6AA7"/>
                </a:solidFill>
                <a:effectLst/>
                <a:uLnTx/>
                <a:uFillTx/>
                <a:latin typeface="Roboto" panose="02000000000000000000" pitchFamily="2" charset="0"/>
                <a:ea typeface="Roboto"/>
                <a:cs typeface="+mn-cs"/>
              </a:rPr>
              <a:t>Discover the activity report: https://gcloud.belgium.be/fr/news</a:t>
            </a:r>
          </a:p>
        </p:txBody>
      </p:sp>
      <p:pic>
        <p:nvPicPr>
          <p:cNvPr id="5" name="Image 2">
            <a:extLst>
              <a:ext uri="{FF2B5EF4-FFF2-40B4-BE49-F238E27FC236}">
                <a16:creationId xmlns:a16="http://schemas.microsoft.com/office/drawing/2014/main" id="{9D8D0D8A-F470-8146-8BA5-1DBEFB70513B}"/>
              </a:ext>
            </a:extLst>
          </p:cNvPr>
          <p:cNvPicPr>
            <a:picLocks noChangeAspect="1"/>
          </p:cNvPicPr>
          <p:nvPr/>
        </p:nvPicPr>
        <p:blipFill>
          <a:blip r:embed="rId3"/>
          <a:stretch>
            <a:fillRect/>
          </a:stretch>
        </p:blipFill>
        <p:spPr>
          <a:xfrm>
            <a:off x="335361" y="1715124"/>
            <a:ext cx="8064896" cy="4536993"/>
          </a:xfrm>
          <a:prstGeom prst="rect">
            <a:avLst/>
          </a:prstGeom>
        </p:spPr>
      </p:pic>
    </p:spTree>
    <p:extLst>
      <p:ext uri="{BB962C8B-B14F-4D97-AF65-F5344CB8AC3E}">
        <p14:creationId xmlns:p14="http://schemas.microsoft.com/office/powerpoint/2010/main" val="30323252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343472" y="2803003"/>
            <a:ext cx="8877360" cy="936104"/>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3 Colleges (FPS’s,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institution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for social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security,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interest organisation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a:t>
            </a:r>
          </a:p>
        </p:txBody>
      </p:sp>
      <p:sp>
        <p:nvSpPr>
          <p:cNvPr id="29" name="Rounded Rectangle 28"/>
          <p:cNvSpPr/>
          <p:nvPr/>
        </p:nvSpPr>
        <p:spPr>
          <a:xfrm>
            <a:off x="1343472" y="3941266"/>
            <a:ext cx="8877360" cy="923925"/>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SIT (ICT-managers of FPS’s,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institution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for social security, </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p</a:t>
            </a:r>
            <a:r>
              <a:rPr kumimoji="0" lang="en-GB" sz="1600" b="1" i="0" u="none" strike="noStrike" cap="none" normalizeH="0" baseline="0" noProof="0" dirty="0" err="1">
                <a:ln>
                  <a:noFill/>
                </a:ln>
                <a:solidFill>
                  <a:srgbClr val="3673AC">
                    <a:lumMod val="50000"/>
                  </a:srgbClr>
                </a:solidFill>
                <a:effectLst/>
                <a:uLnTx/>
                <a:uFillTx/>
                <a:latin typeface="Roboto" panose="02000000000000000000" pitchFamily="2" charset="0"/>
                <a:ea typeface="Roboto"/>
                <a:cs typeface="Roboto" panose="02000000000000000000" pitchFamily="2" charset="0"/>
              </a:rPr>
              <a:t>ublic</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interest organisation</a:t>
            </a:r>
            <a:r>
              <a:rPr kumimoji="0" lang="en-BE"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s</a:t>
            </a:r>
            <a:r>
              <a:rPr kumimoji="0" lang="en-GB" sz="1600" b="1" i="0" u="none" strike="noStrike" cap="none" normalizeH="0" baseline="0" noProof="0" dirty="0">
                <a:ln>
                  <a:noFill/>
                </a:ln>
                <a:solidFill>
                  <a:srgbClr val="3673AC">
                    <a:lumMod val="50000"/>
                  </a:srgbClr>
                </a:solidFill>
                <a:effectLst/>
                <a:uLnTx/>
                <a:uFillTx/>
                <a:latin typeface="Roboto" panose="02000000000000000000" pitchFamily="2" charset="0"/>
                <a:ea typeface="Roboto"/>
                <a:cs typeface="Roboto" panose="02000000000000000000" pitchFamily="2" charset="0"/>
              </a:rPr>
              <a:t>) </a:t>
            </a:r>
          </a:p>
        </p:txBody>
      </p:sp>
      <p:sp>
        <p:nvSpPr>
          <p:cNvPr id="30" name="Rounded Rectangle 29"/>
          <p:cNvSpPr/>
          <p:nvPr/>
        </p:nvSpPr>
        <p:spPr>
          <a:xfrm>
            <a:off x="1343471" y="5269509"/>
            <a:ext cx="8877361" cy="928687"/>
          </a:xfrm>
          <a:prstGeom prst="roundRect">
            <a:avLst/>
          </a:prstGeom>
          <a:solidFill>
            <a:schemeClr val="bg1">
              <a:lumMod val="9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3673AC">
                    <a:lumMod val="50000"/>
                  </a:srgbClr>
                </a:solidFill>
                <a:effectLst/>
                <a:uLnTx/>
                <a:uFillTx/>
                <a:latin typeface="Roboto" panose="02000000000000000000" pitchFamily="2" charset="0"/>
                <a:ea typeface="Roboto"/>
                <a:cs typeface="Roboto" panose="02000000000000000000" pitchFamily="2" charset="0"/>
              </a:rPr>
              <a:t>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a:ln>
                  <a:noFill/>
                </a:ln>
                <a:solidFill>
                  <a:srgbClr val="3673AC">
                    <a:lumMod val="50000"/>
                  </a:srgbClr>
                </a:solidFill>
                <a:effectLst/>
                <a:uLnTx/>
                <a:uFillTx/>
                <a:latin typeface="Roboto" panose="02000000000000000000" pitchFamily="2" charset="0"/>
                <a:ea typeface="Roboto"/>
                <a:cs typeface="Roboto" panose="02000000000000000000" pitchFamily="2" charset="0"/>
              </a:rPr>
              <a:t>owners</a:t>
            </a:r>
            <a:r>
              <a:rPr kumimoji="0" lang="en-GB" sz="1800" b="1" i="0" u="none" strike="noStrike" cap="none" normalizeH="0" baseline="0" noProof="0">
                <a:ln>
                  <a:noFill/>
                </a:ln>
                <a:solidFill>
                  <a:srgbClr val="3673AC">
                    <a:lumMod val="50000"/>
                  </a:srgbClr>
                </a:solidFill>
                <a:effectLst/>
                <a:uLnTx/>
                <a:uFillTx/>
                <a:latin typeface="Roboto" panose="02000000000000000000" pitchFamily="2" charset="0"/>
                <a:ea typeface="Roboto"/>
                <a:cs typeface="Roboto" panose="02000000000000000000" pitchFamily="2" charset="0"/>
              </a:rPr>
              <a:t> </a:t>
            </a:r>
          </a:p>
        </p:txBody>
      </p:sp>
      <p:sp>
        <p:nvSpPr>
          <p:cNvPr id="2" name="Title 1"/>
          <p:cNvSpPr>
            <a:spLocks noGrp="1"/>
          </p:cNvSpPr>
          <p:nvPr>
            <p:ph type="title"/>
          </p:nvPr>
        </p:nvSpPr>
        <p:spPr>
          <a:xfrm>
            <a:off x="838200" y="255486"/>
            <a:ext cx="10515600" cy="1090049"/>
          </a:xfrm>
        </p:spPr>
        <p:txBody>
          <a:bodyPr/>
          <a:lstStyle/>
          <a:p>
            <a:r>
              <a:rPr lang="en-GB" noProof="0" dirty="0"/>
              <a:t>G-Cloud organisation and governance</a:t>
            </a:r>
          </a:p>
        </p:txBody>
      </p:sp>
      <p:graphicFrame>
        <p:nvGraphicFramePr>
          <p:cNvPr id="23" name="Diagram 22"/>
          <p:cNvGraphicFramePr/>
          <p:nvPr>
            <p:extLst>
              <p:ext uri="{D42A27DB-BD31-4B8C-83A1-F6EECF244321}">
                <p14:modId xmlns:p14="http://schemas.microsoft.com/office/powerpoint/2010/main" val="1752812859"/>
              </p:ext>
            </p:extLst>
          </p:nvPr>
        </p:nvGraphicFramePr>
        <p:xfrm>
          <a:off x="3404753" y="1474170"/>
          <a:ext cx="6816080"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a:extLst>
              <a:ext uri="{FF2B5EF4-FFF2-40B4-BE49-F238E27FC236}">
                <a16:creationId xmlns:a16="http://schemas.microsoft.com/office/drawing/2014/main" id="{C5CD97F6-3991-AC85-F011-2996B8E16B8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6" name="Slide Number Placeholder 5">
            <a:extLst>
              <a:ext uri="{FF2B5EF4-FFF2-40B4-BE49-F238E27FC236}">
                <a16:creationId xmlns:a16="http://schemas.microsoft.com/office/drawing/2014/main" id="{2374531F-A69B-51AA-F1D8-FA068AFF204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365555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C7DAC-58D5-BAC1-9A1E-9044309DEA33}"/>
              </a:ext>
            </a:extLst>
          </p:cNvPr>
          <p:cNvSpPr>
            <a:spLocks noGrp="1"/>
          </p:cNvSpPr>
          <p:nvPr>
            <p:ph type="title"/>
          </p:nvPr>
        </p:nvSpPr>
        <p:spPr>
          <a:xfrm>
            <a:off x="838200" y="188640"/>
            <a:ext cx="10515600" cy="1090049"/>
          </a:xfrm>
        </p:spPr>
        <p:txBody>
          <a:bodyPr/>
          <a:lstStyle/>
          <a:p>
            <a:pPr algn="ctr"/>
            <a:r>
              <a:rPr lang="en-GB" noProof="0" dirty="0"/>
              <a:t>Service owners</a:t>
            </a:r>
          </a:p>
        </p:txBody>
      </p:sp>
      <p:sp>
        <p:nvSpPr>
          <p:cNvPr id="3" name="Slide Number Placeholder 2">
            <a:extLst>
              <a:ext uri="{FF2B5EF4-FFF2-40B4-BE49-F238E27FC236}">
                <a16:creationId xmlns:a16="http://schemas.microsoft.com/office/drawing/2014/main" id="{D580CEDA-7D44-2F0D-00A4-94D8647312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5">
            <a:extLst>
              <a:ext uri="{FF2B5EF4-FFF2-40B4-BE49-F238E27FC236}">
                <a16:creationId xmlns:a16="http://schemas.microsoft.com/office/drawing/2014/main" id="{2DEBB566-2DCB-AA66-8317-ECAF82870D73}"/>
              </a:ext>
            </a:extLst>
          </p:cNvPr>
          <p:cNvSpPr>
            <a:spLocks noGrp="1"/>
          </p:cNvSpPr>
          <p:nvPr>
            <p:ph idx="1"/>
          </p:nvPr>
        </p:nvSpPr>
        <p:spPr/>
        <p:txBody>
          <a:bodyPr>
            <a:normAutofit fontScale="92500" lnSpcReduction="10000"/>
          </a:bodyPr>
          <a:lstStyle/>
          <a:p>
            <a:r>
              <a:rPr lang="en-GB" noProof="0" dirty="0"/>
              <a:t>there is a service owner for every service in the G-Cloud portfolio</a:t>
            </a:r>
          </a:p>
          <a:p>
            <a:pPr lvl="1"/>
            <a:r>
              <a:rPr lang="en-GB" noProof="0" dirty="0"/>
              <a:t>Smals, </a:t>
            </a:r>
            <a:r>
              <a:rPr lang="en-GB" noProof="0" dirty="0" err="1"/>
              <a:t>Belnet</a:t>
            </a:r>
            <a:r>
              <a:rPr lang="en-GB" noProof="0" dirty="0"/>
              <a:t>, NIHDI, FPS Finance</a:t>
            </a:r>
          </a:p>
          <a:p>
            <a:r>
              <a:rPr lang="en-GB" noProof="0" dirty="0"/>
              <a:t>this service owner provides clarity on</a:t>
            </a:r>
          </a:p>
          <a:p>
            <a:pPr lvl="1"/>
            <a:r>
              <a:rPr lang="en-GB" noProof="0" dirty="0"/>
              <a:t>service description</a:t>
            </a:r>
          </a:p>
          <a:p>
            <a:pPr lvl="1"/>
            <a:r>
              <a:rPr lang="en-GB" noProof="0" dirty="0"/>
              <a:t>service level agreement (SLA)</a:t>
            </a:r>
          </a:p>
          <a:p>
            <a:pPr lvl="1"/>
            <a:r>
              <a:rPr lang="en-GB" noProof="0" dirty="0"/>
              <a:t>cost model</a:t>
            </a:r>
          </a:p>
          <a:p>
            <a:pPr lvl="1"/>
            <a:r>
              <a:rPr lang="en-GB" noProof="0" dirty="0"/>
              <a:t>escalation sheet</a:t>
            </a:r>
          </a:p>
          <a:p>
            <a:pPr lvl="1"/>
            <a:r>
              <a:rPr lang="en-GB" noProof="0" dirty="0"/>
              <a:t>service delivery (or contact with the external party)</a:t>
            </a:r>
          </a:p>
          <a:p>
            <a:r>
              <a:rPr lang="en-GB" noProof="0" dirty="0"/>
              <a:t>a large number of services in the lower tiers are provided by Smals and are widely used</a:t>
            </a:r>
          </a:p>
          <a:p>
            <a:pPr lvl="1"/>
            <a:r>
              <a:rPr lang="en-GB" noProof="0" dirty="0"/>
              <a:t>e.g. data centre, storage, </a:t>
            </a:r>
            <a:r>
              <a:rPr lang="en-GB" noProof="0" dirty="0" err="1"/>
              <a:t>greenshift</a:t>
            </a:r>
            <a:r>
              <a:rPr lang="en-GB" noProof="0" dirty="0"/>
              <a:t>, etc.</a:t>
            </a:r>
          </a:p>
          <a:p>
            <a:pPr lvl="1"/>
            <a:r>
              <a:rPr lang="en-BE" dirty="0"/>
              <a:t>m</a:t>
            </a:r>
            <a:r>
              <a:rPr lang="en-GB" noProof="0" dirty="0" err="1"/>
              <a:t>anagement</a:t>
            </a:r>
            <a:r>
              <a:rPr lang="en-GB" noProof="0" dirty="0"/>
              <a:t> has been professionalised and standardised across the members who use these services</a:t>
            </a:r>
          </a:p>
          <a:p>
            <a:r>
              <a:rPr lang="en-GB" noProof="0" dirty="0"/>
              <a:t>agreed single audit principle</a:t>
            </a:r>
          </a:p>
          <a:p>
            <a:pPr lvl="1"/>
            <a:endParaRPr lang="en-GB" noProof="0" dirty="0"/>
          </a:p>
        </p:txBody>
      </p:sp>
    </p:spTree>
    <p:extLst>
      <p:ext uri="{BB962C8B-B14F-4D97-AF65-F5344CB8AC3E}">
        <p14:creationId xmlns:p14="http://schemas.microsoft.com/office/powerpoint/2010/main" val="19828807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3223A2-24F7-005E-F6FC-A6160562F3FC}"/>
              </a:ext>
            </a:extLst>
          </p:cNvPr>
          <p:cNvSpPr>
            <a:spLocks noGrp="1"/>
          </p:cNvSpPr>
          <p:nvPr>
            <p:ph type="body" sz="quarter" idx="10"/>
          </p:nvPr>
        </p:nvSpPr>
        <p:spPr/>
        <p:txBody>
          <a:bodyPr>
            <a:normAutofit/>
          </a:bodyPr>
          <a:lstStyle/>
          <a:p>
            <a:pPr>
              <a:lnSpc>
                <a:spcPct val="90000"/>
              </a:lnSpc>
              <a:spcAft>
                <a:spcPts val="600"/>
              </a:spcAft>
            </a:pPr>
            <a:r>
              <a:rPr lang="en-GB" noProof="0" dirty="0"/>
              <a:t>WE BUILD </a:t>
            </a:r>
            <a:r>
              <a:rPr lang="en-GB" b="1" noProof="0" dirty="0"/>
              <a:t>G-CLOUD </a:t>
            </a:r>
            <a:r>
              <a:rPr lang="en-GB" noProof="0" dirty="0"/>
              <a:t>TOGETHER</a:t>
            </a:r>
          </a:p>
        </p:txBody>
      </p:sp>
      <p:sp>
        <p:nvSpPr>
          <p:cNvPr id="3" name="Content Placeholder 2">
            <a:extLst>
              <a:ext uri="{FF2B5EF4-FFF2-40B4-BE49-F238E27FC236}">
                <a16:creationId xmlns:a16="http://schemas.microsoft.com/office/drawing/2014/main" id="{F1019087-437E-C6DD-A3FB-D6756A98C77C}"/>
              </a:ext>
            </a:extLst>
          </p:cNvPr>
          <p:cNvSpPr>
            <a:spLocks noGrp="1"/>
          </p:cNvSpPr>
          <p:nvPr>
            <p:ph sz="quarter" idx="11"/>
          </p:nvPr>
        </p:nvSpPr>
        <p:spPr/>
        <p:txBody>
          <a:bodyPr>
            <a:normAutofit fontScale="92500" lnSpcReduction="10000"/>
          </a:bodyPr>
          <a:lstStyle/>
          <a:p>
            <a:pPr>
              <a:lnSpc>
                <a:spcPct val="90000"/>
              </a:lnSpc>
              <a:spcAft>
                <a:spcPts val="600"/>
              </a:spcAft>
            </a:pPr>
            <a:r>
              <a:rPr lang="en-GB" sz="2000" noProof="0" dirty="0">
                <a:latin typeface="Roboto" panose="02000000000000000000" pitchFamily="2" charset="0"/>
                <a:ea typeface="Roboto"/>
                <a:cs typeface="Roboto" panose="02000000000000000000" pitchFamily="2" charset="0"/>
              </a:rPr>
              <a:t>www.gcloud.belgium.be</a:t>
            </a:r>
          </a:p>
          <a:p>
            <a:pPr>
              <a:lnSpc>
                <a:spcPct val="90000"/>
              </a:lnSpc>
              <a:spcAft>
                <a:spcPts val="600"/>
              </a:spcAft>
            </a:pPr>
            <a:r>
              <a:rPr lang="en-GB" sz="2000" noProof="0" dirty="0">
                <a:latin typeface="Roboto" panose="02000000000000000000" pitchFamily="2" charset="0"/>
                <a:ea typeface="Roboto"/>
                <a:cs typeface="Roboto" panose="02000000000000000000" pitchFamily="2" charset="0"/>
              </a:rPr>
              <a:t>info@gcloud.belgium.be</a:t>
            </a:r>
          </a:p>
          <a:p>
            <a:endParaRPr lang="en-GB" noProof="0" dirty="0"/>
          </a:p>
        </p:txBody>
      </p:sp>
      <p:sp>
        <p:nvSpPr>
          <p:cNvPr id="4" name="Slide Number Placeholder 3">
            <a:extLst>
              <a:ext uri="{FF2B5EF4-FFF2-40B4-BE49-F238E27FC236}">
                <a16:creationId xmlns:a16="http://schemas.microsoft.com/office/drawing/2014/main" id="{2C8D8E5E-D4AF-49AF-96E1-54C24612C6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8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000" b="1" i="0" u="none" strike="noStrike" kern="1200" cap="none" spc="0" normalizeH="0" baseline="0" noProof="0" dirty="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602186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4FB2-2978-63F8-9F23-245DA18B1E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769045-9570-3064-1314-684B1320AA03}"/>
              </a:ext>
            </a:extLst>
          </p:cNvPr>
          <p:cNvSpPr>
            <a:spLocks noGrp="1"/>
          </p:cNvSpPr>
          <p:nvPr>
            <p:ph type="sldNum" sz="quarter" idx="10"/>
          </p:nvPr>
        </p:nvSpPr>
        <p:spPr/>
        <p:txBody>
          <a:bodyPr/>
          <a:lstStyle/>
          <a:p>
            <a:pPr>
              <a:defRPr/>
            </a:pPr>
            <a:fld id="{EF66DDCB-4F40-4F8C-A2FE-269D135B5A13}" type="slidenum">
              <a:rPr lang="en-GB" smtClean="0"/>
              <a:pPr>
                <a:defRPr/>
              </a:pPr>
              <a:t>107</a:t>
            </a:fld>
            <a:endParaRPr lang="en-GB" dirty="0"/>
          </a:p>
        </p:txBody>
      </p:sp>
      <p:sp>
        <p:nvSpPr>
          <p:cNvPr id="3" name="Title 2">
            <a:extLst>
              <a:ext uri="{FF2B5EF4-FFF2-40B4-BE49-F238E27FC236}">
                <a16:creationId xmlns:a16="http://schemas.microsoft.com/office/drawing/2014/main" id="{E4E342C4-72D5-D25F-3E21-36E1B68B90C4}"/>
              </a:ext>
            </a:extLst>
          </p:cNvPr>
          <p:cNvSpPr>
            <a:spLocks noGrp="1"/>
          </p:cNvSpPr>
          <p:nvPr>
            <p:ph type="ctrTitle"/>
          </p:nvPr>
        </p:nvSpPr>
        <p:spPr>
          <a:xfrm>
            <a:off x="573618" y="1662115"/>
            <a:ext cx="11044767" cy="2308224"/>
          </a:xfrm>
        </p:spPr>
        <p:txBody>
          <a:bodyPr/>
          <a:lstStyle/>
          <a:p>
            <a:r>
              <a:rPr lang="en-GB" noProof="0" dirty="0"/>
              <a:t>Smals </a:t>
            </a:r>
            <a:r>
              <a:rPr lang="en-GB" noProof="0" dirty="0" err="1"/>
              <a:t>vzw</a:t>
            </a:r>
            <a:endParaRPr lang="en-GB" noProof="0" dirty="0"/>
          </a:p>
        </p:txBody>
      </p:sp>
    </p:spTree>
    <p:extLst>
      <p:ext uri="{BB962C8B-B14F-4D97-AF65-F5344CB8AC3E}">
        <p14:creationId xmlns:p14="http://schemas.microsoft.com/office/powerpoint/2010/main" val="806395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a:bodyPr>
          <a:lstStyle/>
          <a:p>
            <a:r>
              <a:rPr lang="en-GB" noProof="0" dirty="0"/>
              <a:t>f</a:t>
            </a:r>
            <a:r>
              <a:rPr lang="en-GB" sz="2600" noProof="0" dirty="0"/>
              <a:t>ounded in 1939 as a not-for-profit association of Belgian social security institutions for delivering in-house expertise and consulting</a:t>
            </a:r>
          </a:p>
          <a:p>
            <a:r>
              <a:rPr lang="en-GB" noProof="0" dirty="0"/>
              <a:t>statutory mission: “</a:t>
            </a:r>
            <a:r>
              <a:rPr lang="en-GB" sz="2600" i="1" noProof="0" dirty="0"/>
              <a:t>Smals supports and assists social security and healthcare institutions - and other public services on their demand - in their information management so that they can provide effective and efficient services to their users. Smals offers in-depth knowledge and skills, to generate mutually beneficial economies of scale and to drive additional value creation, while stimulating ICT reuse</a:t>
            </a:r>
            <a:r>
              <a:rPr lang="en-GB" sz="2600" noProof="0" dirty="0"/>
              <a:t>”</a:t>
            </a:r>
          </a:p>
          <a:p>
            <a:r>
              <a:rPr lang="en-GB" sz="2600" noProof="0" dirty="0"/>
              <a:t>member institutions are free to choose whether they wish to use Smals' services (no monopoly)</a:t>
            </a:r>
          </a:p>
          <a:p>
            <a:r>
              <a:rPr lang="nl-NL" sz="2600" dirty="0"/>
              <a:t>2350 </a:t>
            </a:r>
            <a:r>
              <a:rPr lang="en-GB" sz="2600" dirty="0"/>
              <a:t>employees – huge cooperation with private sector (&gt; 1,000 external experts)</a:t>
            </a:r>
          </a:p>
          <a:p>
            <a:r>
              <a:rPr lang="en-GB" sz="2600" dirty="0"/>
              <a:t>annual turnover </a:t>
            </a:r>
            <a:r>
              <a:rPr lang="nl-NL" sz="2600" dirty="0"/>
              <a:t>578</a:t>
            </a:r>
            <a:r>
              <a:rPr lang="en-GB" sz="2600" dirty="0"/>
              <a:t> million euro’s</a:t>
            </a:r>
          </a:p>
          <a:p>
            <a:r>
              <a:rPr lang="en-GB" noProof="0" dirty="0"/>
              <a:t>see </a:t>
            </a:r>
            <a:r>
              <a:rPr lang="en-GB" noProof="0" dirty="0">
                <a:hlinkClick r:id="rId3"/>
              </a:rPr>
              <a:t>https://www.smals.be/nl</a:t>
            </a:r>
            <a:endParaRPr lang="en-GB" noProof="0" dirty="0"/>
          </a:p>
          <a:p>
            <a:endParaRPr lang="en-GB" noProof="0" dirty="0"/>
          </a:p>
          <a:p>
            <a:endParaRPr lang="en-GB" noProof="0" dirty="0"/>
          </a:p>
        </p:txBody>
      </p:sp>
      <p:sp>
        <p:nvSpPr>
          <p:cNvPr id="4" name="Title 3"/>
          <p:cNvSpPr>
            <a:spLocks noGrp="1"/>
          </p:cNvSpPr>
          <p:nvPr>
            <p:ph type="title"/>
          </p:nvPr>
        </p:nvSpPr>
        <p:spPr/>
        <p:txBody>
          <a:bodyPr/>
          <a:lstStyle/>
          <a:p>
            <a:r>
              <a:rPr lang="en-GB" noProof="0" dirty="0"/>
              <a:t>Statutory mission and some figures</a:t>
            </a:r>
          </a:p>
        </p:txBody>
      </p:sp>
      <p:sp>
        <p:nvSpPr>
          <p:cNvPr id="5" name="Slide Number Placeholder 4">
            <a:extLst>
              <a:ext uri="{FF2B5EF4-FFF2-40B4-BE49-F238E27FC236}">
                <a16:creationId xmlns:a16="http://schemas.microsoft.com/office/drawing/2014/main" id="{AC13C40E-977B-4F67-ADE1-BAA09A370B18}"/>
              </a:ext>
            </a:extLst>
          </p:cNvPr>
          <p:cNvSpPr>
            <a:spLocks noGrp="1"/>
          </p:cNvSpPr>
          <p:nvPr>
            <p:ph type="sldNum" sz="quarter" idx="4"/>
          </p:nvPr>
        </p:nvSpPr>
        <p:spPr/>
        <p:txBody>
          <a:bodyPr/>
          <a:lstStyle/>
          <a:p>
            <a:r>
              <a:rPr lang="fr-BE"/>
              <a:t> </a:t>
            </a:r>
            <a:fld id="{30A9230E-FFBB-4CCB-ABD7-198084EDE768}" type="slidenum">
              <a:rPr lang="fr-BE" smtClean="0"/>
              <a:pPr/>
              <a:t>108</a:t>
            </a:fld>
            <a:r>
              <a:rPr lang="fr-BE"/>
              <a:t> </a:t>
            </a:r>
            <a:endParaRPr lang="fr-BE" dirty="0"/>
          </a:p>
        </p:txBody>
      </p:sp>
      <p:pic>
        <p:nvPicPr>
          <p:cNvPr id="3" name="Picture 2">
            <a:extLst>
              <a:ext uri="{FF2B5EF4-FFF2-40B4-BE49-F238E27FC236}">
                <a16:creationId xmlns:a16="http://schemas.microsoft.com/office/drawing/2014/main" id="{8032DDBB-48A8-4203-815A-51FE480B9D69}"/>
              </a:ext>
            </a:extLst>
          </p:cNvPr>
          <p:cNvPicPr>
            <a:picLocks noChangeAspect="1"/>
          </p:cNvPicPr>
          <p:nvPr/>
        </p:nvPicPr>
        <p:blipFill>
          <a:blip r:embed="rId4"/>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4277250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GB" noProof="0" dirty="0"/>
              <a:t>companies and associations code</a:t>
            </a:r>
          </a:p>
          <a:p>
            <a:r>
              <a:rPr lang="en-GB" noProof="0" dirty="0"/>
              <a:t>article 17bis Crossroads Bank for Social Security (CBSS) Act</a:t>
            </a:r>
          </a:p>
          <a:p>
            <a:pPr lvl="1"/>
            <a:r>
              <a:rPr lang="en-GB" noProof="0" dirty="0"/>
              <a:t>for the authorisation of association of public institutions</a:t>
            </a:r>
          </a:p>
          <a:p>
            <a:pPr lvl="1"/>
            <a:r>
              <a:rPr lang="en-GB" noProof="0" dirty="0"/>
              <a:t>for the obligatory not-for-profit form</a:t>
            </a:r>
          </a:p>
          <a:p>
            <a:pPr lvl="1"/>
            <a:r>
              <a:rPr lang="en-GB" noProof="0" dirty="0"/>
              <a:t>for the principle of cost-sharing</a:t>
            </a:r>
          </a:p>
          <a:p>
            <a:pPr lvl="1"/>
            <a:r>
              <a:rPr lang="en-GB" noProof="0" dirty="0"/>
              <a:t>for the legal authorisation of secondment of specialised staff</a:t>
            </a:r>
          </a:p>
          <a:p>
            <a:r>
              <a:rPr lang="en-GB" noProof="0" dirty="0"/>
              <a:t>article 30 Public Procurement Act</a:t>
            </a:r>
          </a:p>
          <a:p>
            <a:pPr lvl="1"/>
            <a:r>
              <a:rPr lang="en-GB" noProof="0" dirty="0"/>
              <a:t>for the possibility of direct assignment of contracts by the members ('in-house‘ construction)</a:t>
            </a:r>
          </a:p>
          <a:p>
            <a:r>
              <a:rPr lang="en-GB" noProof="0" dirty="0"/>
              <a:t>article 2, 1°, c) Public Procurement Ac</a:t>
            </a:r>
          </a:p>
          <a:p>
            <a:pPr lvl="1"/>
            <a:r>
              <a:rPr lang="en-GB" noProof="0" dirty="0"/>
              <a:t>for the subjection of Smals to the Public Procurement Act</a:t>
            </a:r>
          </a:p>
          <a:p>
            <a:endParaRPr lang="en-GB" noProof="0" dirty="0"/>
          </a:p>
        </p:txBody>
      </p:sp>
      <p:sp>
        <p:nvSpPr>
          <p:cNvPr id="4" name="Title 3"/>
          <p:cNvSpPr>
            <a:spLocks noGrp="1"/>
          </p:cNvSpPr>
          <p:nvPr>
            <p:ph type="title"/>
          </p:nvPr>
        </p:nvSpPr>
        <p:spPr/>
        <p:txBody>
          <a:bodyPr/>
          <a:lstStyle/>
          <a:p>
            <a:r>
              <a:rPr lang="en-GB" noProof="0" dirty="0"/>
              <a:t>Legal framework</a:t>
            </a:r>
          </a:p>
        </p:txBody>
      </p:sp>
      <p:sp>
        <p:nvSpPr>
          <p:cNvPr id="2" name="Slide Number Placeholder 1">
            <a:extLst>
              <a:ext uri="{FF2B5EF4-FFF2-40B4-BE49-F238E27FC236}">
                <a16:creationId xmlns:a16="http://schemas.microsoft.com/office/drawing/2014/main" id="{E09E2C49-41CD-462D-97F2-65C7476FEE68}"/>
              </a:ext>
            </a:extLst>
          </p:cNvPr>
          <p:cNvSpPr>
            <a:spLocks noGrp="1"/>
          </p:cNvSpPr>
          <p:nvPr>
            <p:ph type="sldNum" sz="quarter" idx="4"/>
          </p:nvPr>
        </p:nvSpPr>
        <p:spPr/>
        <p:txBody>
          <a:bodyPr/>
          <a:lstStyle/>
          <a:p>
            <a:r>
              <a:rPr lang="fr-BE"/>
              <a:t> </a:t>
            </a:r>
            <a:fld id="{30A9230E-FFBB-4CCB-ABD7-198084EDE768}" type="slidenum">
              <a:rPr lang="fr-BE" smtClean="0"/>
              <a:pPr/>
              <a:t>109</a:t>
            </a:fld>
            <a:r>
              <a:rPr lang="fr-BE"/>
              <a:t> </a:t>
            </a:r>
            <a:endParaRPr lang="fr-BE" dirty="0"/>
          </a:p>
        </p:txBody>
      </p:sp>
      <p:pic>
        <p:nvPicPr>
          <p:cNvPr id="7" name="Picture 6">
            <a:extLst>
              <a:ext uri="{FF2B5EF4-FFF2-40B4-BE49-F238E27FC236}">
                <a16:creationId xmlns:a16="http://schemas.microsoft.com/office/drawing/2014/main" id="{DE7138ED-1D3D-49DC-AEFE-1587FC7FA928}"/>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381478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GB" noProof="0" dirty="0"/>
              <a:t>general Assembly </a:t>
            </a:r>
          </a:p>
          <a:p>
            <a:pPr lvl="1"/>
            <a:r>
              <a:rPr lang="en-GB" noProof="0" dirty="0"/>
              <a:t>all members (&gt; 300)</a:t>
            </a:r>
          </a:p>
          <a:p>
            <a:pPr lvl="1"/>
            <a:r>
              <a:rPr lang="en-GB" noProof="0" dirty="0"/>
              <a:t>3 categories with degressive voting rights according to importance/contribution, grosso modo</a:t>
            </a:r>
          </a:p>
          <a:p>
            <a:pPr lvl="2"/>
            <a:r>
              <a:rPr lang="en-GB" noProof="0" dirty="0"/>
              <a:t>A: Public Social Security &amp; Health Institutions</a:t>
            </a:r>
          </a:p>
          <a:p>
            <a:pPr lvl="2"/>
            <a:r>
              <a:rPr lang="en-GB" noProof="0" dirty="0"/>
              <a:t>B: Federal Public Services &amp; Federated Entities</a:t>
            </a:r>
          </a:p>
          <a:p>
            <a:pPr lvl="2"/>
            <a:r>
              <a:rPr lang="en-GB" noProof="0" dirty="0"/>
              <a:t>C: Public </a:t>
            </a:r>
            <a:r>
              <a:rPr lang="en-GB" noProof="0" dirty="0" err="1"/>
              <a:t>Centers</a:t>
            </a:r>
            <a:r>
              <a:rPr lang="en-GB" noProof="0" dirty="0"/>
              <a:t> of Social Welfare</a:t>
            </a:r>
          </a:p>
          <a:p>
            <a:r>
              <a:rPr lang="en-GB" noProof="0" dirty="0"/>
              <a:t>governance board</a:t>
            </a:r>
          </a:p>
          <a:p>
            <a:pPr lvl="1"/>
            <a:r>
              <a:rPr lang="en-GB" noProof="0" dirty="0"/>
              <a:t>20 directors, nominated by</a:t>
            </a:r>
          </a:p>
          <a:p>
            <a:pPr lvl="2"/>
            <a:r>
              <a:rPr lang="en-GB" noProof="0" dirty="0"/>
              <a:t>Category A, B and C members: 11, 2 and 1 directors respectively</a:t>
            </a:r>
          </a:p>
          <a:p>
            <a:pPr lvl="2"/>
            <a:r>
              <a:rPr lang="en-GB" noProof="0" dirty="0"/>
              <a:t>General Assembly as a whole: 4 directors</a:t>
            </a:r>
          </a:p>
          <a:p>
            <a:pPr lvl="2"/>
            <a:r>
              <a:rPr lang="en-GB" noProof="0" dirty="0"/>
              <a:t>Minister for Social Affairs: 1 director</a:t>
            </a:r>
          </a:p>
          <a:p>
            <a:pPr lvl="2"/>
            <a:r>
              <a:rPr lang="en-GB" noProof="0" dirty="0"/>
              <a:t>Minister of the Budget: 1 director</a:t>
            </a:r>
          </a:p>
          <a:p>
            <a:r>
              <a:rPr lang="en-GB" noProof="0" dirty="0"/>
              <a:t>strategic committee</a:t>
            </a:r>
          </a:p>
          <a:p>
            <a:pPr lvl="1"/>
            <a:r>
              <a:rPr lang="en-GB" noProof="0" dirty="0"/>
              <a:t>11 directors</a:t>
            </a:r>
          </a:p>
          <a:p>
            <a:pPr lvl="1"/>
            <a:r>
              <a:rPr lang="en-GB" noProof="0" dirty="0"/>
              <a:t>executive committee</a:t>
            </a:r>
          </a:p>
          <a:p>
            <a:r>
              <a:rPr lang="en-GB" noProof="0" dirty="0"/>
              <a:t>audit committee, reporting to the governance board</a:t>
            </a:r>
          </a:p>
          <a:p>
            <a:pPr lvl="1"/>
            <a:r>
              <a:rPr lang="en-GB" noProof="0" dirty="0"/>
              <a:t>6 directors</a:t>
            </a:r>
          </a:p>
          <a:p>
            <a:pPr lvl="1"/>
            <a:r>
              <a:rPr lang="en-GB" noProof="0" dirty="0"/>
              <a:t>3 external members</a:t>
            </a:r>
          </a:p>
        </p:txBody>
      </p:sp>
      <p:sp>
        <p:nvSpPr>
          <p:cNvPr id="4" name="Title 3"/>
          <p:cNvSpPr>
            <a:spLocks noGrp="1"/>
          </p:cNvSpPr>
          <p:nvPr>
            <p:ph type="title"/>
          </p:nvPr>
        </p:nvSpPr>
        <p:spPr/>
        <p:txBody>
          <a:bodyPr/>
          <a:lstStyle/>
          <a:p>
            <a:r>
              <a:rPr lang="en-GB" noProof="0" dirty="0"/>
              <a:t>Governance</a:t>
            </a:r>
          </a:p>
        </p:txBody>
      </p:sp>
      <p:sp>
        <p:nvSpPr>
          <p:cNvPr id="2" name="Slide Number Placeholder 1">
            <a:extLst>
              <a:ext uri="{FF2B5EF4-FFF2-40B4-BE49-F238E27FC236}">
                <a16:creationId xmlns:a16="http://schemas.microsoft.com/office/drawing/2014/main" id="{3E5B51CC-BB50-4216-A35F-3D0013D64AE6}"/>
              </a:ext>
            </a:extLst>
          </p:cNvPr>
          <p:cNvSpPr>
            <a:spLocks noGrp="1"/>
          </p:cNvSpPr>
          <p:nvPr>
            <p:ph type="sldNum" sz="quarter" idx="4"/>
          </p:nvPr>
        </p:nvSpPr>
        <p:spPr/>
        <p:txBody>
          <a:bodyPr/>
          <a:lstStyle/>
          <a:p>
            <a:r>
              <a:rPr lang="fr-BE"/>
              <a:t> </a:t>
            </a:r>
            <a:fld id="{30A9230E-FFBB-4CCB-ABD7-198084EDE768}" type="slidenum">
              <a:rPr lang="fr-BE" smtClean="0"/>
              <a:pPr/>
              <a:t>110</a:t>
            </a:fld>
            <a:r>
              <a:rPr lang="fr-BE"/>
              <a:t> </a:t>
            </a:r>
            <a:endParaRPr lang="fr-BE" dirty="0"/>
          </a:p>
        </p:txBody>
      </p:sp>
      <p:pic>
        <p:nvPicPr>
          <p:cNvPr id="8" name="Picture 7">
            <a:extLst>
              <a:ext uri="{FF2B5EF4-FFF2-40B4-BE49-F238E27FC236}">
                <a16:creationId xmlns:a16="http://schemas.microsoft.com/office/drawing/2014/main" id="{1245C7F2-E9E7-4BD9-9257-D401CF373710}"/>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15502844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GB" noProof="0" dirty="0"/>
              <a:t>members (essence of 'in-house‘ construction)</a:t>
            </a:r>
          </a:p>
          <a:p>
            <a:pPr lvl="1"/>
            <a:r>
              <a:rPr lang="en-GB" noProof="0" dirty="0"/>
              <a:t>directly through the General Assembly (appointment of directors, budget, costing, accounts, etc.)</a:t>
            </a:r>
          </a:p>
          <a:p>
            <a:pPr lvl="1"/>
            <a:r>
              <a:rPr lang="en-GB" noProof="0" dirty="0"/>
              <a:t>indirectly through the Governance Board</a:t>
            </a:r>
          </a:p>
          <a:p>
            <a:pPr lvl="1"/>
            <a:r>
              <a:rPr lang="en-GB" noProof="0" dirty="0"/>
              <a:t>are themselves public institutions or government departments under the authority of a minister</a:t>
            </a:r>
          </a:p>
          <a:p>
            <a:pPr lvl="1"/>
            <a:r>
              <a:rPr lang="en-GB" noProof="0" dirty="0"/>
              <a:t>the 2 ministers (through nominated directors)</a:t>
            </a:r>
          </a:p>
          <a:p>
            <a:r>
              <a:rPr lang="en-GB" noProof="0" dirty="0"/>
              <a:t>internal procedures, including</a:t>
            </a:r>
          </a:p>
          <a:p>
            <a:pPr lvl="1"/>
            <a:r>
              <a:rPr lang="en-GB" noProof="0" dirty="0"/>
              <a:t>internal audit department</a:t>
            </a:r>
          </a:p>
          <a:p>
            <a:pPr lvl="1"/>
            <a:r>
              <a:rPr lang="en-GB" noProof="0" dirty="0"/>
              <a:t>risk management</a:t>
            </a:r>
          </a:p>
          <a:p>
            <a:pPr lvl="1"/>
            <a:r>
              <a:rPr lang="en-GB" noProof="0" dirty="0"/>
              <a:t>strategic objectives</a:t>
            </a:r>
          </a:p>
          <a:p>
            <a:r>
              <a:rPr lang="en-GB" noProof="0" dirty="0"/>
              <a:t>company auditor</a:t>
            </a:r>
          </a:p>
          <a:p>
            <a:r>
              <a:rPr lang="en-GB" noProof="0" dirty="0"/>
              <a:t>Court of Audit</a:t>
            </a:r>
          </a:p>
          <a:p>
            <a:pPr lvl="1"/>
            <a:r>
              <a:rPr lang="en-GB" noProof="0" dirty="0"/>
              <a:t>structural cooperation on finance and thematic studies, e.g. public procurement</a:t>
            </a:r>
          </a:p>
        </p:txBody>
      </p:sp>
      <p:sp>
        <p:nvSpPr>
          <p:cNvPr id="2" name="Title 1"/>
          <p:cNvSpPr>
            <a:spLocks noGrp="1"/>
          </p:cNvSpPr>
          <p:nvPr>
            <p:ph type="title"/>
          </p:nvPr>
        </p:nvSpPr>
        <p:spPr/>
        <p:txBody>
          <a:bodyPr/>
          <a:lstStyle/>
          <a:p>
            <a:r>
              <a:rPr lang="en-GB" noProof="0" dirty="0"/>
              <a:t>Control</a:t>
            </a:r>
          </a:p>
        </p:txBody>
      </p:sp>
      <p:sp>
        <p:nvSpPr>
          <p:cNvPr id="4" name="Slide Number Placeholder 3">
            <a:extLst>
              <a:ext uri="{FF2B5EF4-FFF2-40B4-BE49-F238E27FC236}">
                <a16:creationId xmlns:a16="http://schemas.microsoft.com/office/drawing/2014/main" id="{9453B6E9-8943-4A2C-A9C0-198BA0ADBE2B}"/>
              </a:ext>
            </a:extLst>
          </p:cNvPr>
          <p:cNvSpPr>
            <a:spLocks noGrp="1"/>
          </p:cNvSpPr>
          <p:nvPr>
            <p:ph type="sldNum" sz="quarter" idx="4"/>
          </p:nvPr>
        </p:nvSpPr>
        <p:spPr/>
        <p:txBody>
          <a:bodyPr/>
          <a:lstStyle/>
          <a:p>
            <a:r>
              <a:rPr lang="fr-BE" dirty="0"/>
              <a:t> </a:t>
            </a:r>
            <a:fld id="{30A9230E-FFBB-4CCB-ABD7-198084EDE768}" type="slidenum">
              <a:rPr lang="fr-BE" smtClean="0"/>
              <a:pPr/>
              <a:t>111</a:t>
            </a:fld>
            <a:r>
              <a:rPr lang="fr-BE" dirty="0"/>
              <a:t> </a:t>
            </a:r>
          </a:p>
        </p:txBody>
      </p:sp>
      <p:pic>
        <p:nvPicPr>
          <p:cNvPr id="7" name="Picture 6">
            <a:extLst>
              <a:ext uri="{FF2B5EF4-FFF2-40B4-BE49-F238E27FC236}">
                <a16:creationId xmlns:a16="http://schemas.microsoft.com/office/drawing/2014/main" id="{ED534EE5-181E-4ED5-B1ED-32B9CE4366EB}"/>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255970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idx="1"/>
          </p:nvPr>
        </p:nvSpPr>
        <p:spPr/>
        <p:txBody>
          <a:bodyPr>
            <a:normAutofit fontScale="92500" lnSpcReduction="10000"/>
          </a:bodyPr>
          <a:lstStyle/>
          <a:p>
            <a:r>
              <a:rPr lang="en-GB" sz="2600" noProof="0" dirty="0"/>
              <a:t>applications</a:t>
            </a:r>
          </a:p>
          <a:p>
            <a:pPr lvl="1"/>
            <a:r>
              <a:rPr lang="en-GB" sz="2200" noProof="0" dirty="0"/>
              <a:t>supporting development of digital strategies</a:t>
            </a:r>
          </a:p>
          <a:p>
            <a:pPr lvl="1"/>
            <a:r>
              <a:rPr lang="en-GB" sz="2200" noProof="0" dirty="0"/>
              <a:t>business analysis</a:t>
            </a:r>
          </a:p>
          <a:p>
            <a:pPr lvl="1"/>
            <a:r>
              <a:rPr lang="en-GB" sz="2200" noProof="0" dirty="0"/>
              <a:t>business Process Reengineering (BPR)</a:t>
            </a:r>
          </a:p>
          <a:p>
            <a:pPr lvl="1"/>
            <a:r>
              <a:rPr lang="en-GB" sz="2200" noProof="0" dirty="0"/>
              <a:t>software development</a:t>
            </a:r>
          </a:p>
          <a:p>
            <a:pPr lvl="1"/>
            <a:r>
              <a:rPr lang="en-GB" sz="2200" noProof="0" dirty="0"/>
              <a:t>methodology</a:t>
            </a:r>
          </a:p>
          <a:p>
            <a:pPr lvl="1"/>
            <a:r>
              <a:rPr lang="en-GB" sz="2200" noProof="0" dirty="0"/>
              <a:t>reusable components</a:t>
            </a:r>
          </a:p>
          <a:p>
            <a:pPr lvl="1"/>
            <a:r>
              <a:rPr lang="en-GB" sz="2200" noProof="0" dirty="0"/>
              <a:t>data quality</a:t>
            </a:r>
          </a:p>
          <a:p>
            <a:pPr lvl="1"/>
            <a:r>
              <a:rPr lang="en-GB" sz="2200" noProof="0" dirty="0"/>
              <a:t>usability</a:t>
            </a:r>
          </a:p>
          <a:p>
            <a:pPr lvl="1"/>
            <a:r>
              <a:rPr lang="en-GB" sz="2200" noProof="0" dirty="0"/>
              <a:t>information security</a:t>
            </a:r>
          </a:p>
          <a:p>
            <a:pPr lvl="1"/>
            <a:r>
              <a:rPr lang="en-GB" sz="2200" noProof="0" dirty="0"/>
              <a:t>mobile device management</a:t>
            </a:r>
          </a:p>
          <a:p>
            <a:pPr lvl="1"/>
            <a:r>
              <a:rPr lang="en-GB" sz="2200" noProof="0" dirty="0"/>
              <a:t>web development</a:t>
            </a:r>
          </a:p>
          <a:p>
            <a:pPr lvl="1"/>
            <a:r>
              <a:rPr lang="en-GB" sz="2200" noProof="0" dirty="0"/>
              <a:t>operations</a:t>
            </a:r>
          </a:p>
          <a:p>
            <a:pPr lvl="1"/>
            <a:r>
              <a:rPr lang="en-GB" sz="2200" noProof="0" dirty="0"/>
              <a:t>change management</a:t>
            </a:r>
          </a:p>
          <a:p>
            <a:r>
              <a:rPr lang="en-GB" sz="2600" noProof="0" dirty="0"/>
              <a:t>R&amp;D</a:t>
            </a:r>
          </a:p>
        </p:txBody>
      </p:sp>
      <p:sp>
        <p:nvSpPr>
          <p:cNvPr id="2" name="Titel 1"/>
          <p:cNvSpPr>
            <a:spLocks noGrp="1"/>
          </p:cNvSpPr>
          <p:nvPr>
            <p:ph type="title"/>
          </p:nvPr>
        </p:nvSpPr>
        <p:spPr/>
        <p:txBody>
          <a:bodyPr/>
          <a:lstStyle/>
          <a:p>
            <a:r>
              <a:rPr lang="en-GB" noProof="0" dirty="0"/>
              <a:t>Portfolio</a:t>
            </a:r>
          </a:p>
        </p:txBody>
      </p:sp>
      <p:sp>
        <p:nvSpPr>
          <p:cNvPr id="5" name="Tijdelijke aanduiding voor inhoud 4"/>
          <p:cNvSpPr>
            <a:spLocks noGrp="1"/>
          </p:cNvSpPr>
          <p:nvPr>
            <p:ph sz="half" idx="4294967295"/>
          </p:nvPr>
        </p:nvSpPr>
        <p:spPr>
          <a:xfrm>
            <a:off x="6807200" y="1084263"/>
            <a:ext cx="5384800" cy="5103812"/>
          </a:xfrm>
        </p:spPr>
        <p:txBody>
          <a:bodyPr>
            <a:normAutofit lnSpcReduction="10000"/>
          </a:bodyPr>
          <a:lstStyle/>
          <a:p>
            <a:r>
              <a:rPr lang="en-GB" noProof="0" dirty="0"/>
              <a:t>infrastructure</a:t>
            </a:r>
          </a:p>
          <a:p>
            <a:pPr lvl="1"/>
            <a:r>
              <a:rPr lang="en-GB" noProof="0" dirty="0"/>
              <a:t>data </a:t>
            </a:r>
            <a:r>
              <a:rPr lang="en-GB" noProof="0" dirty="0" err="1"/>
              <a:t>center</a:t>
            </a:r>
            <a:r>
              <a:rPr lang="en-GB" noProof="0" dirty="0"/>
              <a:t> services</a:t>
            </a:r>
          </a:p>
          <a:p>
            <a:pPr lvl="1"/>
            <a:r>
              <a:rPr lang="en-GB" noProof="0" dirty="0"/>
              <a:t>hosting</a:t>
            </a:r>
          </a:p>
          <a:p>
            <a:pPr lvl="1"/>
            <a:r>
              <a:rPr lang="en-GB" noProof="0" dirty="0"/>
              <a:t>information networks</a:t>
            </a:r>
          </a:p>
          <a:p>
            <a:pPr lvl="1"/>
            <a:r>
              <a:rPr lang="en-GB" noProof="0" dirty="0"/>
              <a:t>server infrastructure</a:t>
            </a:r>
          </a:p>
          <a:p>
            <a:pPr lvl="1"/>
            <a:r>
              <a:rPr lang="en-GB" noProof="0" dirty="0"/>
              <a:t>storage services</a:t>
            </a:r>
          </a:p>
          <a:p>
            <a:pPr lvl="1"/>
            <a:r>
              <a:rPr lang="en-GB" noProof="0" dirty="0"/>
              <a:t>ITIL framework</a:t>
            </a:r>
          </a:p>
          <a:p>
            <a:r>
              <a:rPr lang="en-GB" noProof="0" dirty="0"/>
              <a:t>support services</a:t>
            </a:r>
          </a:p>
          <a:p>
            <a:pPr lvl="1"/>
            <a:r>
              <a:rPr lang="en-GB" noProof="0" dirty="0"/>
              <a:t>CRM</a:t>
            </a:r>
          </a:p>
          <a:p>
            <a:pPr lvl="1"/>
            <a:r>
              <a:rPr lang="en-GB" noProof="0" dirty="0"/>
              <a:t>communication agency (</a:t>
            </a:r>
            <a:r>
              <a:rPr lang="en-GB" noProof="0" dirty="0" err="1"/>
              <a:t>Bucom</a:t>
            </a:r>
            <a:r>
              <a:rPr lang="en-GB" noProof="0" dirty="0"/>
              <a:t>)</a:t>
            </a:r>
          </a:p>
          <a:p>
            <a:pPr lvl="1"/>
            <a:r>
              <a:rPr lang="en-GB" noProof="0" dirty="0"/>
              <a:t>contact </a:t>
            </a:r>
            <a:r>
              <a:rPr lang="en-GB" noProof="0" dirty="0" err="1"/>
              <a:t>center</a:t>
            </a:r>
            <a:r>
              <a:rPr lang="en-GB" noProof="0" dirty="0"/>
              <a:t> (</a:t>
            </a:r>
            <a:r>
              <a:rPr lang="en-GB" noProof="0" dirty="0" err="1"/>
              <a:t>Eranova</a:t>
            </a:r>
            <a:r>
              <a:rPr lang="en-GB" noProof="0" dirty="0"/>
              <a:t>)</a:t>
            </a:r>
          </a:p>
          <a:p>
            <a:pPr lvl="1"/>
            <a:r>
              <a:rPr lang="en-GB" noProof="0" dirty="0"/>
              <a:t>print &amp; mail </a:t>
            </a:r>
          </a:p>
          <a:p>
            <a:pPr lvl="1"/>
            <a:r>
              <a:rPr lang="en-GB" noProof="0" dirty="0"/>
              <a:t>framework contracts</a:t>
            </a:r>
          </a:p>
          <a:p>
            <a:r>
              <a:rPr lang="en-GB" noProof="0" dirty="0"/>
              <a:t>staffing</a:t>
            </a:r>
          </a:p>
        </p:txBody>
      </p:sp>
      <p:sp>
        <p:nvSpPr>
          <p:cNvPr id="6" name="Slide Number Placeholder 5">
            <a:extLst>
              <a:ext uri="{FF2B5EF4-FFF2-40B4-BE49-F238E27FC236}">
                <a16:creationId xmlns:a16="http://schemas.microsoft.com/office/drawing/2014/main" id="{FA377C43-A275-4A99-8B71-091022409016}"/>
              </a:ext>
            </a:extLst>
          </p:cNvPr>
          <p:cNvSpPr>
            <a:spLocks noGrp="1"/>
          </p:cNvSpPr>
          <p:nvPr>
            <p:ph type="sldNum" sz="quarter" idx="4"/>
          </p:nvPr>
        </p:nvSpPr>
        <p:spPr/>
        <p:txBody>
          <a:bodyPr/>
          <a:lstStyle/>
          <a:p>
            <a:r>
              <a:rPr lang="fr-BE"/>
              <a:t> </a:t>
            </a:r>
            <a:fld id="{30A9230E-FFBB-4CCB-ABD7-198084EDE768}" type="slidenum">
              <a:rPr lang="fr-BE" smtClean="0"/>
              <a:pPr/>
              <a:t>112</a:t>
            </a:fld>
            <a:r>
              <a:rPr lang="fr-BE"/>
              <a:t> </a:t>
            </a:r>
            <a:endParaRPr lang="fr-BE" dirty="0"/>
          </a:p>
        </p:txBody>
      </p:sp>
      <p:pic>
        <p:nvPicPr>
          <p:cNvPr id="8" name="Picture 7">
            <a:extLst>
              <a:ext uri="{FF2B5EF4-FFF2-40B4-BE49-F238E27FC236}">
                <a16:creationId xmlns:a16="http://schemas.microsoft.com/office/drawing/2014/main" id="{964C8963-DF0E-4DBA-AF9B-DF0519E4AC84}"/>
              </a:ext>
            </a:extLst>
          </p:cNvPr>
          <p:cNvPicPr>
            <a:picLocks noChangeAspect="1"/>
          </p:cNvPicPr>
          <p:nvPr/>
        </p:nvPicPr>
        <p:blipFill>
          <a:blip r:embed="rId2"/>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7776676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noProof="0" dirty="0"/>
              <a:t>contributes significantly to G-Cloud and software reuse</a:t>
            </a:r>
          </a:p>
          <a:p>
            <a:r>
              <a:rPr lang="en-GB" noProof="0" dirty="0"/>
              <a:t>cost sharing facilitates collaboration between public institutions (data </a:t>
            </a:r>
            <a:r>
              <a:rPr lang="en-GB" noProof="0" dirty="0" err="1"/>
              <a:t>center</a:t>
            </a:r>
            <a:r>
              <a:rPr lang="en-GB" noProof="0" dirty="0"/>
              <a:t>, portals, user management, 24/7 monitoring of services, etc.).</a:t>
            </a:r>
          </a:p>
          <a:p>
            <a:r>
              <a:rPr lang="en-GB" noProof="0" dirty="0"/>
              <a:t>generates economies of scale</a:t>
            </a:r>
          </a:p>
          <a:p>
            <a:r>
              <a:rPr lang="en-GB" noProof="0" dirty="0"/>
              <a:t>provides institutions with hard-to-find expertise on ICT and information security </a:t>
            </a:r>
          </a:p>
          <a:p>
            <a:r>
              <a:rPr lang="en-GB" noProof="0" dirty="0"/>
              <a:t>offers expertise in ICT public procurement, facilitating access of private ICT service providers to the public sector</a:t>
            </a:r>
          </a:p>
          <a:p>
            <a:r>
              <a:rPr lang="en-GB" noProof="0" dirty="0"/>
              <a:t>stimulates innovation thanks to small R&amp;D department (see </a:t>
            </a:r>
            <a:r>
              <a:rPr lang="en-GB" noProof="0" dirty="0">
                <a:hlinkClick r:id="rId2"/>
              </a:rPr>
              <a:t>https://www.smalsresearch.be/</a:t>
            </a:r>
            <a:r>
              <a:rPr lang="en-GB" noProof="0" dirty="0"/>
              <a:t>)</a:t>
            </a:r>
          </a:p>
        </p:txBody>
      </p:sp>
      <p:sp>
        <p:nvSpPr>
          <p:cNvPr id="3" name="Tijdelijke aanduiding voor dianummer 2"/>
          <p:cNvSpPr>
            <a:spLocks noGrp="1"/>
          </p:cNvSpPr>
          <p:nvPr>
            <p:ph type="sldNum" sz="quarter" idx="4"/>
          </p:nvPr>
        </p:nvSpPr>
        <p:spPr/>
        <p:txBody>
          <a:bodyPr/>
          <a:lstStyle/>
          <a:p>
            <a:pPr lvl="0"/>
            <a:fld id="{D353B685-A2AB-4518-B31A-1C8B277EB988}" type="slidenum">
              <a:rPr lang="en-GB" noProof="0" smtClean="0"/>
              <a:pPr lvl="0"/>
              <a:t>113</a:t>
            </a:fld>
            <a:endParaRPr lang="en-GB" noProof="0"/>
          </a:p>
        </p:txBody>
      </p:sp>
      <p:sp>
        <p:nvSpPr>
          <p:cNvPr id="4" name="Title 3"/>
          <p:cNvSpPr>
            <a:spLocks noGrp="1"/>
          </p:cNvSpPr>
          <p:nvPr>
            <p:ph type="title"/>
          </p:nvPr>
        </p:nvSpPr>
        <p:spPr/>
        <p:txBody>
          <a:bodyPr/>
          <a:lstStyle/>
          <a:p>
            <a:r>
              <a:rPr lang="en-GB" noProof="0" dirty="0"/>
              <a:t>Some achievements</a:t>
            </a:r>
          </a:p>
        </p:txBody>
      </p:sp>
      <p:pic>
        <p:nvPicPr>
          <p:cNvPr id="7" name="Picture 6">
            <a:extLst>
              <a:ext uri="{FF2B5EF4-FFF2-40B4-BE49-F238E27FC236}">
                <a16:creationId xmlns:a16="http://schemas.microsoft.com/office/drawing/2014/main" id="{5937BA03-85EE-4C63-AC39-A209DAD7C22F}"/>
              </a:ext>
            </a:extLst>
          </p:cNvPr>
          <p:cNvPicPr>
            <a:picLocks noChangeAspect="1"/>
          </p:cNvPicPr>
          <p:nvPr/>
        </p:nvPicPr>
        <p:blipFill>
          <a:blip r:embed="rId3"/>
          <a:stretch>
            <a:fillRect/>
          </a:stretch>
        </p:blipFill>
        <p:spPr>
          <a:xfrm>
            <a:off x="10776520" y="6249678"/>
            <a:ext cx="916392" cy="335285"/>
          </a:xfrm>
          <a:prstGeom prst="rect">
            <a:avLst/>
          </a:prstGeom>
        </p:spPr>
      </p:pic>
    </p:spTree>
    <p:extLst>
      <p:ext uri="{BB962C8B-B14F-4D97-AF65-F5344CB8AC3E}">
        <p14:creationId xmlns:p14="http://schemas.microsoft.com/office/powerpoint/2010/main" val="27827991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2AB6-59A2-7CF3-59B9-DB39B1F34F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5C8BA1-3C29-71C9-E92A-2803100CD258}"/>
              </a:ext>
            </a:extLst>
          </p:cNvPr>
          <p:cNvSpPr>
            <a:spLocks noGrp="1"/>
          </p:cNvSpPr>
          <p:nvPr>
            <p:ph type="sldNum" sz="quarter" idx="10"/>
          </p:nvPr>
        </p:nvSpPr>
        <p:spPr/>
        <p:txBody>
          <a:bodyPr/>
          <a:lstStyle/>
          <a:p>
            <a:pPr>
              <a:defRPr/>
            </a:pPr>
            <a:fld id="{EF66DDCB-4F40-4F8C-A2FE-269D135B5A13}" type="slidenum">
              <a:rPr lang="en-GB" smtClean="0"/>
              <a:pPr>
                <a:defRPr/>
              </a:pPr>
              <a:t>114</a:t>
            </a:fld>
            <a:endParaRPr lang="en-GB" dirty="0"/>
          </a:p>
        </p:txBody>
      </p:sp>
      <p:sp>
        <p:nvSpPr>
          <p:cNvPr id="3" name="Title 2">
            <a:extLst>
              <a:ext uri="{FF2B5EF4-FFF2-40B4-BE49-F238E27FC236}">
                <a16:creationId xmlns:a16="http://schemas.microsoft.com/office/drawing/2014/main" id="{A1CB939F-C491-4371-EEE0-B7CC688E643F}"/>
              </a:ext>
            </a:extLst>
          </p:cNvPr>
          <p:cNvSpPr>
            <a:spLocks noGrp="1"/>
          </p:cNvSpPr>
          <p:nvPr>
            <p:ph type="ctrTitle"/>
          </p:nvPr>
        </p:nvSpPr>
        <p:spPr>
          <a:xfrm>
            <a:off x="573618" y="1662115"/>
            <a:ext cx="11044767" cy="2308224"/>
          </a:xfrm>
        </p:spPr>
        <p:txBody>
          <a:bodyPr/>
          <a:lstStyle/>
          <a:p>
            <a:r>
              <a:rPr lang="en-GB" noProof="0" dirty="0"/>
              <a:t>Conclusion</a:t>
            </a:r>
          </a:p>
        </p:txBody>
      </p:sp>
    </p:spTree>
    <p:extLst>
      <p:ext uri="{BB962C8B-B14F-4D97-AF65-F5344CB8AC3E}">
        <p14:creationId xmlns:p14="http://schemas.microsoft.com/office/powerpoint/2010/main" val="18384731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37AE77A3-3469-501B-0CDE-1D1D4DF8AAC4}"/>
              </a:ext>
            </a:extLst>
          </p:cNvPr>
          <p:cNvSpPr>
            <a:spLocks noGrp="1"/>
          </p:cNvSpPr>
          <p:nvPr>
            <p:ph idx="1"/>
          </p:nvPr>
        </p:nvSpPr>
        <p:spPr>
          <a:xfrm>
            <a:off x="695400" y="1052736"/>
            <a:ext cx="10887000" cy="5256584"/>
          </a:xfrm>
        </p:spPr>
        <p:txBody>
          <a:bodyPr>
            <a:normAutofit/>
          </a:bodyPr>
          <a:lstStyle/>
          <a:p>
            <a:r>
              <a:rPr lang="en-GB" noProof="0" dirty="0"/>
              <a:t>in the development of information systems in the social and health sector, the emphasis has been placed for years on a solid, sector-wide enterprise architecture</a:t>
            </a:r>
          </a:p>
          <a:p>
            <a:pPr lvl="1"/>
            <a:r>
              <a:rPr lang="en-GB" noProof="0" dirty="0"/>
              <a:t>sharing of infrastructure and platforms</a:t>
            </a:r>
          </a:p>
          <a:p>
            <a:pPr lvl="1"/>
            <a:r>
              <a:rPr lang="en-GB" noProof="0" dirty="0"/>
              <a:t>reuse of data, services and components described in a publicly accessible catalogue</a:t>
            </a:r>
          </a:p>
          <a:p>
            <a:pPr lvl="2"/>
            <a:r>
              <a:rPr lang="en-GB" noProof="0" dirty="0"/>
              <a:t>modular, generic, domain agnostic, interoperable and reusable components/services</a:t>
            </a:r>
          </a:p>
          <a:p>
            <a:pPr lvl="2"/>
            <a:r>
              <a:rPr lang="en-GB" noProof="0" dirty="0"/>
              <a:t>develop once, use many</a:t>
            </a:r>
          </a:p>
          <a:p>
            <a:pPr lvl="1"/>
            <a:r>
              <a:rPr lang="en-GB" noProof="0" dirty="0"/>
              <a:t>an integrated service to end users, supported by APIs</a:t>
            </a:r>
          </a:p>
          <a:p>
            <a:pPr lvl="1"/>
            <a:r>
              <a:rPr lang="en-GB" noProof="0" dirty="0"/>
              <a:t>participatory governance in the development of the systems, up to the level of policy makers</a:t>
            </a:r>
          </a:p>
          <a:p>
            <a:pPr lvl="1"/>
            <a:r>
              <a:rPr lang="en-GB" noProof="0" dirty="0"/>
              <a:t>based on a common conceptual framework</a:t>
            </a:r>
          </a:p>
          <a:p>
            <a:r>
              <a:rPr lang="en-GB" noProof="0" dirty="0"/>
              <a:t>no technology driven choice of components and services used, but use of ICT components and services as enabler and means for meeting business requirements</a:t>
            </a:r>
          </a:p>
          <a:p>
            <a:endParaRPr lang="en-GB" noProof="0" dirty="0"/>
          </a:p>
          <a:p>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68C60395-08F7-C180-0CEA-D7F3DF021753}"/>
              </a:ext>
            </a:extLst>
          </p:cNvPr>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115</a:t>
            </a:fld>
            <a:r>
              <a:rPr lang="fr-BE"/>
              <a:t> </a:t>
            </a:r>
            <a:endParaRPr lang="fr-BE" dirty="0"/>
          </a:p>
        </p:txBody>
      </p:sp>
      <p:sp>
        <p:nvSpPr>
          <p:cNvPr id="4" name="Titel 3">
            <a:extLst>
              <a:ext uri="{FF2B5EF4-FFF2-40B4-BE49-F238E27FC236}">
                <a16:creationId xmlns:a16="http://schemas.microsoft.com/office/drawing/2014/main" id="{1EEDEF76-DA95-4ACF-1A46-2B5866914BAE}"/>
              </a:ext>
            </a:extLst>
          </p:cNvPr>
          <p:cNvSpPr>
            <a:spLocks noGrp="1"/>
          </p:cNvSpPr>
          <p:nvPr>
            <p:ph type="title"/>
          </p:nvPr>
        </p:nvSpPr>
        <p:spPr>
          <a:xfrm>
            <a:off x="695400" y="188640"/>
            <a:ext cx="10887000" cy="792088"/>
          </a:xfrm>
        </p:spPr>
        <p:txBody>
          <a:bodyPr/>
          <a:lstStyle/>
          <a:p>
            <a:r>
              <a:rPr lang="en-GB" noProof="0" dirty="0"/>
              <a:t>Conclusion</a:t>
            </a:r>
          </a:p>
        </p:txBody>
      </p:sp>
    </p:spTree>
    <p:extLst>
      <p:ext uri="{BB962C8B-B14F-4D97-AF65-F5344CB8AC3E}">
        <p14:creationId xmlns:p14="http://schemas.microsoft.com/office/powerpoint/2010/main" val="417868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DC59D-83B2-9320-1B35-7C9DDA6AD2F9}"/>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BE8FA710-4CB4-FF19-D89E-E27C7831FFB4}"/>
              </a:ext>
            </a:extLst>
          </p:cNvPr>
          <p:cNvSpPr>
            <a:spLocks noGrp="1"/>
          </p:cNvSpPr>
          <p:nvPr>
            <p:ph idx="1"/>
          </p:nvPr>
        </p:nvSpPr>
        <p:spPr/>
        <p:txBody>
          <a:bodyPr/>
          <a:lstStyle/>
          <a:p>
            <a:r>
              <a:rPr lang="en-GB" noProof="0" dirty="0"/>
              <a:t>clear division of tasks with policymakers</a:t>
            </a:r>
          </a:p>
          <a:p>
            <a:pPr lvl="1"/>
            <a:r>
              <a:rPr lang="en-GB" noProof="0" dirty="0"/>
              <a:t>policy preparation and loyal policy implementation: public organisations </a:t>
            </a:r>
          </a:p>
          <a:p>
            <a:pPr lvl="1"/>
            <a:r>
              <a:rPr lang="en-GB" noProof="0" dirty="0"/>
              <a:t>policy-making: </a:t>
            </a:r>
            <a:r>
              <a:rPr lang="en-BE" dirty="0"/>
              <a:t>policy</a:t>
            </a:r>
            <a:r>
              <a:rPr lang="en-GB" noProof="0" dirty="0"/>
              <a:t>makers</a:t>
            </a:r>
          </a:p>
          <a:p>
            <a:endParaRPr lang="en-GB" noProof="0" dirty="0"/>
          </a:p>
          <a:p>
            <a:r>
              <a:rPr lang="en-GB" noProof="0" dirty="0"/>
              <a:t>management by representatives of stakeholders =&gt; buy-in and trust</a:t>
            </a:r>
          </a:p>
          <a:p>
            <a:endParaRPr lang="en-GB" noProof="0" dirty="0"/>
          </a:p>
          <a:p>
            <a:r>
              <a:rPr lang="en-GB" noProof="0" dirty="0"/>
              <a:t>covering the entire, coherent field of action</a:t>
            </a:r>
          </a:p>
          <a:p>
            <a:pPr lvl="1"/>
            <a:r>
              <a:rPr lang="en-GB" noProof="0" dirty="0"/>
              <a:t>various government levels</a:t>
            </a:r>
          </a:p>
          <a:p>
            <a:pPr lvl="1"/>
            <a:r>
              <a:rPr lang="en-GB" noProof="0" dirty="0"/>
              <a:t>cooperating organisations</a:t>
            </a:r>
          </a:p>
          <a:p>
            <a:pPr lvl="1"/>
            <a:r>
              <a:rPr lang="en-GB" noProof="0" dirty="0"/>
              <a:t>private service providers</a:t>
            </a:r>
          </a:p>
          <a:p>
            <a:pPr lvl="2"/>
            <a:endParaRPr lang="en-GB" noProof="0" dirty="0"/>
          </a:p>
          <a:p>
            <a:r>
              <a:rPr lang="en-GB" noProof="0" dirty="0" err="1"/>
              <a:t>responsabilisation</a:t>
            </a:r>
            <a:r>
              <a:rPr lang="en-GB" noProof="0" dirty="0"/>
              <a:t> and clear division of tasks between service integrators</a:t>
            </a:r>
          </a:p>
          <a:p>
            <a:pPr lvl="2"/>
            <a:endParaRPr lang="en-GB" noProof="0" dirty="0"/>
          </a:p>
          <a:p>
            <a:endParaRPr lang="en-GB" noProof="0" dirty="0"/>
          </a:p>
          <a:p>
            <a:pPr lvl="2"/>
            <a:endParaRPr lang="en-GB" noProof="0" dirty="0"/>
          </a:p>
        </p:txBody>
      </p:sp>
      <p:sp>
        <p:nvSpPr>
          <p:cNvPr id="3" name="Slide Number Placeholder 2">
            <a:extLst>
              <a:ext uri="{FF2B5EF4-FFF2-40B4-BE49-F238E27FC236}">
                <a16:creationId xmlns:a16="http://schemas.microsoft.com/office/drawing/2014/main" id="{024A1160-AD00-00AE-FA87-3EEB07438847}"/>
              </a:ext>
            </a:extLst>
          </p:cNvPr>
          <p:cNvSpPr>
            <a:spLocks noGrp="1"/>
          </p:cNvSpPr>
          <p:nvPr>
            <p:ph type="sldNum" sz="quarter" idx="4"/>
          </p:nvPr>
        </p:nvSpPr>
        <p:spPr/>
        <p:txBody>
          <a:bodyPr/>
          <a:lstStyle/>
          <a:p>
            <a:r>
              <a:rPr lang="en-GB"/>
              <a:t> </a:t>
            </a:r>
            <a:fld id="{30A9230E-FFBB-4CCB-ABD7-198084EDE768}" type="slidenum">
              <a:rPr lang="fr-BE" smtClean="0"/>
              <a:pPr/>
              <a:t>116</a:t>
            </a:fld>
            <a:r>
              <a:rPr lang="en-GB"/>
              <a:t> </a:t>
            </a:r>
          </a:p>
        </p:txBody>
      </p:sp>
      <p:sp>
        <p:nvSpPr>
          <p:cNvPr id="8" name="Titel 7">
            <a:extLst>
              <a:ext uri="{FF2B5EF4-FFF2-40B4-BE49-F238E27FC236}">
                <a16:creationId xmlns:a16="http://schemas.microsoft.com/office/drawing/2014/main" id="{CE96608D-16C4-2D76-A4A3-892F559EC672}"/>
              </a:ext>
            </a:extLst>
          </p:cNvPr>
          <p:cNvSpPr>
            <a:spLocks noGrp="1"/>
          </p:cNvSpPr>
          <p:nvPr>
            <p:ph type="title"/>
          </p:nvPr>
        </p:nvSpPr>
        <p:spPr/>
        <p:txBody>
          <a:bodyPr/>
          <a:lstStyle/>
          <a:p>
            <a:r>
              <a:rPr lang="en-GB" noProof="0" dirty="0"/>
              <a:t>Critical success factors</a:t>
            </a:r>
          </a:p>
        </p:txBody>
      </p:sp>
    </p:spTree>
    <p:extLst>
      <p:ext uri="{BB962C8B-B14F-4D97-AF65-F5344CB8AC3E}">
        <p14:creationId xmlns:p14="http://schemas.microsoft.com/office/powerpoint/2010/main" val="8111642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27B32D-5986-E8ED-000D-D2BC61D7C772}"/>
              </a:ext>
            </a:extLst>
          </p:cNvPr>
          <p:cNvSpPr>
            <a:spLocks noGrp="1"/>
          </p:cNvSpPr>
          <p:nvPr>
            <p:ph idx="1"/>
          </p:nvPr>
        </p:nvSpPr>
        <p:spPr/>
        <p:txBody>
          <a:bodyPr>
            <a:normAutofit lnSpcReduction="10000"/>
          </a:bodyPr>
          <a:lstStyle/>
          <a:p>
            <a:r>
              <a:rPr lang="en-GB" noProof="0" dirty="0" err="1"/>
              <a:t>multidisciplinarity</a:t>
            </a:r>
            <a:endParaRPr lang="en-GB" noProof="0" dirty="0"/>
          </a:p>
          <a:p>
            <a:pPr lvl="1"/>
            <a:r>
              <a:rPr lang="en-GB" noProof="0" dirty="0"/>
              <a:t>domain</a:t>
            </a:r>
          </a:p>
          <a:p>
            <a:pPr lvl="1"/>
            <a:r>
              <a:rPr lang="en-GB" noProof="0" dirty="0"/>
              <a:t>ICT (architecture)</a:t>
            </a:r>
          </a:p>
          <a:p>
            <a:pPr lvl="1"/>
            <a:r>
              <a:rPr lang="en-GB" noProof="0" dirty="0"/>
              <a:t>programme &amp; service management</a:t>
            </a:r>
          </a:p>
          <a:p>
            <a:pPr lvl="1"/>
            <a:r>
              <a:rPr lang="en-GB" noProof="0" dirty="0"/>
              <a:t>information security &amp; privacy protection</a:t>
            </a:r>
          </a:p>
          <a:p>
            <a:pPr lvl="1"/>
            <a:endParaRPr lang="en-GB" noProof="0" dirty="0"/>
          </a:p>
          <a:p>
            <a:r>
              <a:rPr lang="en-GB" noProof="0" dirty="0"/>
              <a:t>solid overarching enterprise architecture</a:t>
            </a:r>
          </a:p>
          <a:p>
            <a:endParaRPr lang="en-GB" noProof="0" dirty="0"/>
          </a:p>
          <a:p>
            <a:r>
              <a:rPr lang="en-GB" noProof="0" dirty="0"/>
              <a:t>shared services &amp; reuse</a:t>
            </a:r>
          </a:p>
          <a:p>
            <a:endParaRPr lang="en-GB" noProof="0" dirty="0"/>
          </a:p>
          <a:p>
            <a:r>
              <a:rPr lang="en-GB" noProof="0" dirty="0"/>
              <a:t>balance between effective and efficient service and data protection</a:t>
            </a:r>
          </a:p>
          <a:p>
            <a:pPr lvl="1"/>
            <a:r>
              <a:rPr lang="en-GB" noProof="0" dirty="0"/>
              <a:t>data protection by design</a:t>
            </a:r>
          </a:p>
          <a:p>
            <a:pPr lvl="1"/>
            <a:r>
              <a:rPr lang="en-GB" noProof="0" dirty="0"/>
              <a:t>Information Security Committee</a:t>
            </a:r>
          </a:p>
          <a:p>
            <a:endParaRPr lang="en-GB" noProof="0" dirty="0"/>
          </a:p>
          <a:p>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E345B9B0-06E9-725A-576F-84924713E445}"/>
              </a:ext>
            </a:extLst>
          </p:cNvPr>
          <p:cNvSpPr>
            <a:spLocks noGrp="1"/>
          </p:cNvSpPr>
          <p:nvPr>
            <p:ph type="sldNum" sz="quarter" idx="4"/>
          </p:nvPr>
        </p:nvSpPr>
        <p:spPr/>
        <p:txBody>
          <a:bodyPr/>
          <a:lstStyle/>
          <a:p>
            <a:r>
              <a:rPr lang="en-GB"/>
              <a:t> </a:t>
            </a:r>
            <a:fld id="{30A9230E-FFBB-4CCB-ABD7-198084EDE768}" type="slidenum">
              <a:rPr lang="fr-BE" smtClean="0"/>
              <a:pPr/>
              <a:t>117</a:t>
            </a:fld>
            <a:r>
              <a:rPr lang="en-GB"/>
              <a:t> </a:t>
            </a:r>
          </a:p>
        </p:txBody>
      </p:sp>
      <p:sp>
        <p:nvSpPr>
          <p:cNvPr id="4" name="Titel 3">
            <a:extLst>
              <a:ext uri="{FF2B5EF4-FFF2-40B4-BE49-F238E27FC236}">
                <a16:creationId xmlns:a16="http://schemas.microsoft.com/office/drawing/2014/main" id="{115DF08F-EBAC-C014-4EA6-83CE7EB9BB57}"/>
              </a:ext>
            </a:extLst>
          </p:cNvPr>
          <p:cNvSpPr>
            <a:spLocks noGrp="1"/>
          </p:cNvSpPr>
          <p:nvPr>
            <p:ph type="title"/>
          </p:nvPr>
        </p:nvSpPr>
        <p:spPr/>
        <p:txBody>
          <a:bodyPr/>
          <a:lstStyle/>
          <a:p>
            <a:r>
              <a:rPr lang="en-GB" noProof="0" dirty="0"/>
              <a:t>Critical success factors</a:t>
            </a:r>
          </a:p>
        </p:txBody>
      </p:sp>
    </p:spTree>
    <p:extLst>
      <p:ext uri="{BB962C8B-B14F-4D97-AF65-F5344CB8AC3E}">
        <p14:creationId xmlns:p14="http://schemas.microsoft.com/office/powerpoint/2010/main" val="17561573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idx="1"/>
          </p:nvPr>
        </p:nvSpPr>
        <p:spPr/>
        <p:txBody>
          <a:bodyPr>
            <a:normAutofit lnSpcReduction="10000"/>
          </a:bodyPr>
          <a:lstStyle/>
          <a:p>
            <a:r>
              <a:rPr lang="en-GB" altLang="fr-FR" noProof="0" dirty="0"/>
              <a:t>what ?</a:t>
            </a:r>
          </a:p>
          <a:p>
            <a:pPr marL="457191" lvl="1" indent="0">
              <a:buNone/>
            </a:pPr>
            <a:r>
              <a:rPr lang="en-GB" altLang="fr-FR" noProof="0" dirty="0"/>
              <a:t>“Service Oriented Architecture (SOA) is a paradigm for organizing and utilizing </a:t>
            </a:r>
            <a:r>
              <a:rPr lang="en-GB" altLang="fr-FR" noProof="0" dirty="0">
                <a:solidFill>
                  <a:srgbClr val="0087BE"/>
                </a:solidFill>
              </a:rPr>
              <a:t>distributed</a:t>
            </a:r>
            <a:r>
              <a:rPr lang="en-GB" altLang="fr-FR" noProof="0" dirty="0"/>
              <a:t> capabilities that may be </a:t>
            </a:r>
            <a:r>
              <a:rPr lang="en-GB" altLang="fr-FR" noProof="0" dirty="0">
                <a:solidFill>
                  <a:srgbClr val="0087BE"/>
                </a:solidFill>
              </a:rPr>
              <a:t>under the control of different ownership domains</a:t>
            </a:r>
            <a:r>
              <a:rPr lang="en-GB" altLang="fr-FR" noProof="0" dirty="0"/>
              <a:t>. It provides a uniform means to offer, discover, interact with and use capabilities to produce desired effects consistent with measurable preconditions and expectations. This style of architecture </a:t>
            </a:r>
            <a:r>
              <a:rPr lang="en-GB" altLang="fr-FR" noProof="0" dirty="0">
                <a:solidFill>
                  <a:srgbClr val="0087BE"/>
                </a:solidFill>
              </a:rPr>
              <a:t>promotes reuse</a:t>
            </a:r>
            <a:r>
              <a:rPr lang="en-GB" altLang="fr-FR" noProof="0" dirty="0"/>
              <a:t> at the macro (service) level rather than micro levels (</a:t>
            </a:r>
            <a:r>
              <a:rPr lang="en-GB" altLang="fr-FR" noProof="0" dirty="0" err="1"/>
              <a:t>eg.</a:t>
            </a:r>
            <a:r>
              <a:rPr lang="en-GB" altLang="fr-FR" noProof="0" dirty="0"/>
              <a:t> objects). It also </a:t>
            </a:r>
            <a:r>
              <a:rPr lang="en-GB" altLang="fr-FR" noProof="0" dirty="0">
                <a:solidFill>
                  <a:srgbClr val="0087BE"/>
                </a:solidFill>
              </a:rPr>
              <a:t>makes interconnection</a:t>
            </a:r>
            <a:r>
              <a:rPr lang="en-GB" altLang="fr-FR" noProof="0" dirty="0"/>
              <a:t> of existing ICT assets </a:t>
            </a:r>
            <a:r>
              <a:rPr lang="en-GB" altLang="fr-FR" noProof="0" dirty="0">
                <a:solidFill>
                  <a:srgbClr val="0087BE"/>
                </a:solidFill>
              </a:rPr>
              <a:t>trivial</a:t>
            </a:r>
            <a:r>
              <a:rPr lang="en-GB" altLang="fr-FR" noProof="0" dirty="0"/>
              <a:t>” (OASIS Reference Group)</a:t>
            </a:r>
          </a:p>
          <a:p>
            <a:r>
              <a:rPr lang="en-GB" altLang="fr-FR" noProof="0" dirty="0"/>
              <a:t>characteristics</a:t>
            </a:r>
          </a:p>
          <a:p>
            <a:pPr lvl="1"/>
            <a:r>
              <a:rPr lang="en-GB" altLang="fr-FR" noProof="0" dirty="0"/>
              <a:t>service-oriented</a:t>
            </a:r>
          </a:p>
          <a:p>
            <a:pPr lvl="1"/>
            <a:r>
              <a:rPr lang="en-GB" altLang="fr-FR" noProof="0" dirty="0"/>
              <a:t>modular</a:t>
            </a:r>
          </a:p>
          <a:p>
            <a:pPr lvl="1"/>
            <a:r>
              <a:rPr lang="en-GB" altLang="fr-FR" noProof="0" dirty="0"/>
              <a:t>interoperable (based on open standards or open specifications)</a:t>
            </a:r>
          </a:p>
          <a:p>
            <a:pPr lvl="1"/>
            <a:r>
              <a:rPr lang="en-GB" altLang="fr-FR" noProof="0" dirty="0"/>
              <a:t>extensible</a:t>
            </a:r>
          </a:p>
          <a:p>
            <a:pPr lvl="1"/>
            <a:r>
              <a:rPr lang="en-GB" altLang="fr-FR" noProof="0" dirty="0"/>
              <a:t>layered</a:t>
            </a:r>
          </a:p>
          <a:p>
            <a:pPr lvl="1"/>
            <a:r>
              <a:rPr lang="en-GB" altLang="fr-FR" noProof="0" dirty="0"/>
              <a:t>based on reuse of components and data</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118</a:t>
            </a:fld>
            <a:r>
              <a:rPr lang="fr-BE"/>
              <a:t> </a:t>
            </a:r>
            <a:endParaRPr lang="fr-BE" dirty="0"/>
          </a:p>
        </p:txBody>
      </p:sp>
      <p:sp>
        <p:nvSpPr>
          <p:cNvPr id="844802" name="Rectangle 2"/>
          <p:cNvSpPr>
            <a:spLocks noGrp="1" noChangeArrowheads="1"/>
          </p:cNvSpPr>
          <p:nvPr>
            <p:ph type="title"/>
          </p:nvPr>
        </p:nvSpPr>
        <p:spPr/>
        <p:txBody>
          <a:bodyPr/>
          <a:lstStyle/>
          <a:p>
            <a:r>
              <a:rPr lang="en-GB" altLang="fr-FR" noProof="0" dirty="0"/>
              <a:t>Service Oriented Architecture (SOA)</a:t>
            </a:r>
          </a:p>
        </p:txBody>
      </p:sp>
    </p:spTree>
    <p:extLst>
      <p:ext uri="{BB962C8B-B14F-4D97-AF65-F5344CB8AC3E}">
        <p14:creationId xmlns:p14="http://schemas.microsoft.com/office/powerpoint/2010/main" val="19835292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a:xfrm>
            <a:off x="609600" y="1052736"/>
            <a:ext cx="10972800" cy="5256584"/>
          </a:xfrm>
        </p:spPr>
        <p:txBody>
          <a:bodyPr>
            <a:normAutofit lnSpcReduction="10000"/>
          </a:bodyPr>
          <a:lstStyle/>
          <a:p>
            <a:r>
              <a:rPr lang="en-GB" noProof="0" dirty="0"/>
              <a:t>presentation layer, e.g.</a:t>
            </a:r>
          </a:p>
          <a:p>
            <a:pPr lvl="1"/>
            <a:r>
              <a:rPr lang="en-GB" noProof="0" dirty="0"/>
              <a:t>web applications</a:t>
            </a:r>
          </a:p>
          <a:p>
            <a:pPr lvl="1"/>
            <a:r>
              <a:rPr lang="en-GB" noProof="0" dirty="0"/>
              <a:t>mobile applications</a:t>
            </a:r>
          </a:p>
          <a:p>
            <a:r>
              <a:rPr lang="en-GB" noProof="0" dirty="0"/>
              <a:t>business logic layer, e.g.</a:t>
            </a:r>
          </a:p>
          <a:p>
            <a:pPr lvl="1"/>
            <a:r>
              <a:rPr lang="en-GB" noProof="0" dirty="0"/>
              <a:t>workflow</a:t>
            </a:r>
          </a:p>
          <a:p>
            <a:r>
              <a:rPr lang="en-GB" noProof="0" dirty="0"/>
              <a:t>services layer, e.g.</a:t>
            </a:r>
          </a:p>
          <a:p>
            <a:pPr lvl="1"/>
            <a:r>
              <a:rPr lang="en-GB" noProof="0" dirty="0"/>
              <a:t>user &amp; access management service</a:t>
            </a:r>
          </a:p>
          <a:p>
            <a:pPr lvl="1"/>
            <a:r>
              <a:rPr lang="en-GB" noProof="0" dirty="0"/>
              <a:t>communication service</a:t>
            </a:r>
          </a:p>
          <a:p>
            <a:pPr lvl="1"/>
            <a:r>
              <a:rPr lang="en-GB" noProof="0" dirty="0"/>
              <a:t>blockchain</a:t>
            </a:r>
          </a:p>
          <a:p>
            <a:r>
              <a:rPr lang="en-GB" noProof="0" dirty="0"/>
              <a:t>data store layer, e.g.</a:t>
            </a:r>
          </a:p>
          <a:p>
            <a:pPr lvl="1"/>
            <a:r>
              <a:rPr lang="en-GB" noProof="0" dirty="0"/>
              <a:t>authentic sources</a:t>
            </a:r>
          </a:p>
          <a:p>
            <a:pPr lvl="1"/>
            <a:r>
              <a:rPr lang="en-GB" noProof="0" dirty="0"/>
              <a:t>personal vaults</a:t>
            </a:r>
          </a:p>
          <a:p>
            <a:pPr lvl="1"/>
            <a:r>
              <a:rPr lang="en-GB" noProof="0" dirty="0"/>
              <a:t>local storage on mobile device</a:t>
            </a:r>
          </a:p>
        </p:txBody>
      </p:sp>
      <p:sp>
        <p:nvSpPr>
          <p:cNvPr id="4" name="Titel 3"/>
          <p:cNvSpPr>
            <a:spLocks noGrp="1"/>
          </p:cNvSpPr>
          <p:nvPr>
            <p:ph type="title"/>
          </p:nvPr>
        </p:nvSpPr>
        <p:spPr>
          <a:xfrm>
            <a:off x="191344" y="0"/>
            <a:ext cx="11809312" cy="908720"/>
          </a:xfrm>
        </p:spPr>
        <p:txBody>
          <a:bodyPr>
            <a:normAutofit/>
          </a:bodyPr>
          <a:lstStyle/>
          <a:p>
            <a:r>
              <a:rPr lang="en-GB" noProof="0" dirty="0"/>
              <a:t>Layered, service oriented architecture</a:t>
            </a:r>
          </a:p>
        </p:txBody>
      </p:sp>
      <p:sp>
        <p:nvSpPr>
          <p:cNvPr id="8" name="Slide Number Placeholder 7">
            <a:extLst>
              <a:ext uri="{FF2B5EF4-FFF2-40B4-BE49-F238E27FC236}">
                <a16:creationId xmlns:a16="http://schemas.microsoft.com/office/drawing/2014/main" id="{64CFD8F5-5224-4094-B3FD-97ADE700CAE6}"/>
              </a:ext>
            </a:extLst>
          </p:cNvPr>
          <p:cNvSpPr>
            <a:spLocks noGrp="1"/>
          </p:cNvSpPr>
          <p:nvPr>
            <p:ph type="sldNum" sz="quarter" idx="4"/>
          </p:nvPr>
        </p:nvSpPr>
        <p:spPr/>
        <p:txBody>
          <a:bodyPr/>
          <a:lstStyle/>
          <a:p>
            <a:r>
              <a:rPr lang="fr-BE"/>
              <a:t> </a:t>
            </a:r>
            <a:fld id="{30A9230E-FFBB-4CCB-ABD7-198084EDE768}" type="slidenum">
              <a:rPr lang="fr-BE" smtClean="0"/>
              <a:pPr/>
              <a:t>119</a:t>
            </a:fld>
            <a:r>
              <a:rPr lang="fr-BE"/>
              <a:t> </a:t>
            </a:r>
            <a:endParaRPr lang="fr-BE" dirty="0"/>
          </a:p>
        </p:txBody>
      </p:sp>
    </p:spTree>
    <p:extLst>
      <p:ext uri="{BB962C8B-B14F-4D97-AF65-F5344CB8AC3E}">
        <p14:creationId xmlns:p14="http://schemas.microsoft.com/office/powerpoint/2010/main" val="2254703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en-GB" noProof="0" dirty="0"/>
              <a:t>interoperability standards</a:t>
            </a:r>
          </a:p>
          <a:p>
            <a:pPr lvl="1"/>
            <a:r>
              <a:rPr lang="en-GB" noProof="0" dirty="0"/>
              <a:t>technical: </a:t>
            </a:r>
            <a:r>
              <a:rPr lang="en-GB" noProof="0" dirty="0" err="1"/>
              <a:t>oa</a:t>
            </a:r>
            <a:r>
              <a:rPr lang="en-GB" noProof="0" dirty="0"/>
              <a:t> APIs (Application Programming Interface)</a:t>
            </a:r>
          </a:p>
          <a:p>
            <a:pPr lvl="1"/>
            <a:r>
              <a:rPr lang="en-GB" noProof="0" dirty="0"/>
              <a:t>semantic</a:t>
            </a:r>
          </a:p>
          <a:p>
            <a:pPr lvl="1"/>
            <a:endParaRPr lang="en-GB" noProof="0" dirty="0"/>
          </a:p>
          <a:p>
            <a:r>
              <a:rPr lang="en-GB" noProof="0" dirty="0"/>
              <a:t>security, </a:t>
            </a:r>
            <a:r>
              <a:rPr lang="en-GB" noProof="0" dirty="0" err="1"/>
              <a:t>eg</a:t>
            </a:r>
            <a:endParaRPr lang="en-GB" noProof="0" dirty="0"/>
          </a:p>
          <a:p>
            <a:pPr lvl="1"/>
            <a:r>
              <a:rPr lang="en-GB" noProof="0" dirty="0"/>
              <a:t>access authorisation</a:t>
            </a:r>
          </a:p>
          <a:p>
            <a:pPr lvl="1"/>
            <a:r>
              <a:rPr lang="en-GB" noProof="0" dirty="0"/>
              <a:t>logging</a:t>
            </a:r>
          </a:p>
          <a:p>
            <a:pPr lvl="1"/>
            <a:r>
              <a:rPr lang="en-GB" noProof="0" dirty="0"/>
              <a:t>business continuity</a:t>
            </a:r>
          </a:p>
          <a:p>
            <a:endParaRPr lang="en-GB" noProof="0" dirty="0"/>
          </a:p>
          <a:p>
            <a:r>
              <a:rPr lang="en-GB" noProof="0" dirty="0"/>
              <a:t>configuration, </a:t>
            </a:r>
            <a:r>
              <a:rPr lang="en-GB" noProof="0" dirty="0" err="1"/>
              <a:t>eg</a:t>
            </a:r>
            <a:endParaRPr lang="en-GB" noProof="0" dirty="0"/>
          </a:p>
          <a:p>
            <a:pPr lvl="1"/>
            <a:r>
              <a:rPr lang="en-GB" noProof="0" dirty="0"/>
              <a:t>capacity management</a:t>
            </a:r>
          </a:p>
          <a:p>
            <a:pPr lvl="1"/>
            <a:r>
              <a:rPr lang="en-GB" noProof="0" dirty="0"/>
              <a:t>load balancing</a:t>
            </a:r>
          </a:p>
          <a:p>
            <a:endParaRPr lang="en-GB" noProof="0" dirty="0"/>
          </a:p>
        </p:txBody>
      </p:sp>
      <p:sp>
        <p:nvSpPr>
          <p:cNvPr id="4" name="Titel 3"/>
          <p:cNvSpPr>
            <a:spLocks noGrp="1"/>
          </p:cNvSpPr>
          <p:nvPr>
            <p:ph type="title"/>
          </p:nvPr>
        </p:nvSpPr>
        <p:spPr>
          <a:xfrm>
            <a:off x="191344" y="0"/>
            <a:ext cx="11809312" cy="908720"/>
          </a:xfrm>
        </p:spPr>
        <p:txBody>
          <a:bodyPr/>
          <a:lstStyle/>
          <a:p>
            <a:r>
              <a:rPr lang="en-GB" noProof="0" dirty="0"/>
              <a:t>Across layers</a:t>
            </a:r>
          </a:p>
        </p:txBody>
      </p:sp>
      <p:sp>
        <p:nvSpPr>
          <p:cNvPr id="6" name="Slide Number Placeholder 5">
            <a:extLst>
              <a:ext uri="{FF2B5EF4-FFF2-40B4-BE49-F238E27FC236}">
                <a16:creationId xmlns:a16="http://schemas.microsoft.com/office/drawing/2014/main" id="{238976C0-22A0-44D3-8AB8-F3DB52685FE1}"/>
              </a:ext>
            </a:extLst>
          </p:cNvPr>
          <p:cNvSpPr>
            <a:spLocks noGrp="1"/>
          </p:cNvSpPr>
          <p:nvPr>
            <p:ph type="sldNum" sz="quarter" idx="4"/>
          </p:nvPr>
        </p:nvSpPr>
        <p:spPr/>
        <p:txBody>
          <a:bodyPr/>
          <a:lstStyle/>
          <a:p>
            <a:r>
              <a:rPr lang="fr-BE"/>
              <a:t> </a:t>
            </a:r>
            <a:fld id="{30A9230E-FFBB-4CCB-ABD7-198084EDE768}" type="slidenum">
              <a:rPr lang="fr-BE" smtClean="0"/>
              <a:pPr/>
              <a:t>120</a:t>
            </a:fld>
            <a:r>
              <a:rPr lang="fr-BE"/>
              <a:t> </a:t>
            </a:r>
            <a:endParaRPr lang="fr-BE" dirty="0"/>
          </a:p>
        </p:txBody>
      </p:sp>
    </p:spTree>
    <p:extLst>
      <p:ext uri="{BB962C8B-B14F-4D97-AF65-F5344CB8AC3E}">
        <p14:creationId xmlns:p14="http://schemas.microsoft.com/office/powerpoint/2010/main" val="12214506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en-GB" noProof="0" dirty="0"/>
              <a:t>multifunctional reuse possibility</a:t>
            </a:r>
          </a:p>
          <a:p>
            <a:pPr lvl="1"/>
            <a:r>
              <a:rPr lang="en-GB" noProof="0" dirty="0"/>
              <a:t>lower cost</a:t>
            </a:r>
          </a:p>
          <a:p>
            <a:pPr lvl="1"/>
            <a:r>
              <a:rPr lang="en-GB" noProof="0" dirty="0"/>
              <a:t>higher quality</a:t>
            </a:r>
          </a:p>
          <a:p>
            <a:pPr lvl="1"/>
            <a:r>
              <a:rPr lang="en-GB" noProof="0" dirty="0"/>
              <a:t>quicker time to market</a:t>
            </a:r>
          </a:p>
          <a:p>
            <a:pPr lvl="1"/>
            <a:r>
              <a:rPr lang="en-GB" noProof="0" dirty="0"/>
              <a:t>better user experience</a:t>
            </a:r>
          </a:p>
          <a:p>
            <a:endParaRPr lang="en-GB" noProof="0" dirty="0"/>
          </a:p>
          <a:p>
            <a:r>
              <a:rPr lang="en-GB" noProof="0" dirty="0"/>
              <a:t>reduced dependency of components</a:t>
            </a:r>
          </a:p>
          <a:p>
            <a:pPr lvl="1"/>
            <a:r>
              <a:rPr lang="en-GB" noProof="0" dirty="0"/>
              <a:t>easier and less costly maintenance</a:t>
            </a:r>
          </a:p>
          <a:p>
            <a:endParaRPr lang="en-GB" noProof="0" dirty="0"/>
          </a:p>
          <a:p>
            <a:r>
              <a:rPr lang="en-GB" noProof="0" dirty="0"/>
              <a:t>easier unit testing because each component can be tested individually</a:t>
            </a:r>
          </a:p>
          <a:p>
            <a:pPr lvl="1"/>
            <a:r>
              <a:rPr lang="en-GB" noProof="0" dirty="0"/>
              <a:t>but need for sound integration and performance testing</a:t>
            </a:r>
          </a:p>
        </p:txBody>
      </p:sp>
      <p:sp>
        <p:nvSpPr>
          <p:cNvPr id="4" name="Titel 3"/>
          <p:cNvSpPr>
            <a:spLocks noGrp="1"/>
          </p:cNvSpPr>
          <p:nvPr>
            <p:ph type="title"/>
          </p:nvPr>
        </p:nvSpPr>
        <p:spPr>
          <a:xfrm>
            <a:off x="191344" y="0"/>
            <a:ext cx="11809312" cy="908720"/>
          </a:xfrm>
        </p:spPr>
        <p:txBody>
          <a:bodyPr>
            <a:normAutofit/>
          </a:bodyPr>
          <a:lstStyle/>
          <a:p>
            <a:r>
              <a:rPr lang="en-GB" noProof="0" dirty="0"/>
              <a:t>Advantages of layered, service oriented architecture</a:t>
            </a:r>
          </a:p>
        </p:txBody>
      </p:sp>
      <p:sp>
        <p:nvSpPr>
          <p:cNvPr id="6" name="Slide Number Placeholder 5">
            <a:extLst>
              <a:ext uri="{FF2B5EF4-FFF2-40B4-BE49-F238E27FC236}">
                <a16:creationId xmlns:a16="http://schemas.microsoft.com/office/drawing/2014/main" id="{E40837DF-C5FD-40FA-91E7-0BC382C44B2D}"/>
              </a:ext>
            </a:extLst>
          </p:cNvPr>
          <p:cNvSpPr>
            <a:spLocks noGrp="1"/>
          </p:cNvSpPr>
          <p:nvPr>
            <p:ph type="sldNum" sz="quarter" idx="4"/>
          </p:nvPr>
        </p:nvSpPr>
        <p:spPr/>
        <p:txBody>
          <a:bodyPr/>
          <a:lstStyle/>
          <a:p>
            <a:r>
              <a:rPr lang="fr-BE"/>
              <a:t> </a:t>
            </a:r>
            <a:fld id="{30A9230E-FFBB-4CCB-ABD7-198084EDE768}" type="slidenum">
              <a:rPr lang="fr-BE" smtClean="0"/>
              <a:pPr/>
              <a:t>121</a:t>
            </a:fld>
            <a:r>
              <a:rPr lang="fr-BE"/>
              <a:t> </a:t>
            </a:r>
            <a:endParaRPr lang="fr-BE" dirty="0"/>
          </a:p>
        </p:txBody>
      </p:sp>
    </p:spTree>
    <p:extLst>
      <p:ext uri="{BB962C8B-B14F-4D97-AF65-F5344CB8AC3E}">
        <p14:creationId xmlns:p14="http://schemas.microsoft.com/office/powerpoint/2010/main" val="9098098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95400" y="1052736"/>
            <a:ext cx="10887000" cy="5256584"/>
          </a:xfrm>
        </p:spPr>
        <p:txBody>
          <a:bodyPr/>
          <a:lstStyle/>
          <a:p>
            <a:r>
              <a:rPr lang="en-GB" altLang="nl-BE" noProof="0" dirty="0"/>
              <a:t>objectives to be reached: to be able to (digitally)</a:t>
            </a:r>
          </a:p>
          <a:p>
            <a:pPr lvl="1"/>
            <a:r>
              <a:rPr lang="en-GB" altLang="nl-BE" noProof="0" dirty="0"/>
              <a:t>identify all relevant entities (physical persons, companies, applications, machines, …)</a:t>
            </a:r>
          </a:p>
          <a:p>
            <a:pPr lvl="1"/>
            <a:r>
              <a:rPr lang="en-GB" altLang="nl-BE" noProof="0" dirty="0"/>
              <a:t>authenticate the identity of all entities</a:t>
            </a:r>
          </a:p>
          <a:p>
            <a:pPr lvl="1"/>
            <a:r>
              <a:rPr lang="en-GB" altLang="nl-BE" noProof="0" dirty="0"/>
              <a:t>know the relevant characteristics of the entities</a:t>
            </a:r>
          </a:p>
          <a:p>
            <a:pPr lvl="1"/>
            <a:r>
              <a:rPr lang="en-GB" altLang="nl-BE" noProof="0" dirty="0"/>
              <a:t>know the relevant relationships between entities</a:t>
            </a:r>
          </a:p>
          <a:p>
            <a:pPr lvl="1"/>
            <a:r>
              <a:rPr lang="en-GB" altLang="nl-BE" noProof="0" dirty="0"/>
              <a:t>know that an entity has been mandated by another entity to perform a legal action</a:t>
            </a:r>
          </a:p>
          <a:p>
            <a:pPr lvl="1"/>
            <a:r>
              <a:rPr lang="en-GB" altLang="nl-BE" noProof="0" dirty="0"/>
              <a:t>know the authorizations of the entities</a:t>
            </a:r>
          </a:p>
          <a:p>
            <a:r>
              <a:rPr lang="en-GB" altLang="nl-BE" noProof="0" dirty="0"/>
              <a:t>in a sufficiently certain and secure way</a:t>
            </a:r>
          </a:p>
          <a:p>
            <a:r>
              <a:rPr lang="en-GB" altLang="nl-BE" noProof="0" dirty="0"/>
              <a:t>in as much relations as possible (C2C, C2B, C2G, B2B, B2G, …)</a:t>
            </a:r>
          </a:p>
          <a:p>
            <a:r>
              <a:rPr lang="en-GB" altLang="nl-BE" noProof="0" dirty="0"/>
              <a:t>multichannel (web application, mobile application, …)</a:t>
            </a:r>
          </a:p>
          <a:p>
            <a:r>
              <a:rPr lang="en-GB" altLang="nl-BE" noProof="0" dirty="0"/>
              <a:t>using open interoperability standards</a:t>
            </a:r>
          </a:p>
        </p:txBody>
      </p:sp>
      <p:sp>
        <p:nvSpPr>
          <p:cNvPr id="528388" name="Rectangle 4"/>
          <p:cNvSpPr>
            <a:spLocks noGrp="1" noChangeArrowheads="1"/>
          </p:cNvSpPr>
          <p:nvPr>
            <p:ph type="title"/>
          </p:nvPr>
        </p:nvSpPr>
        <p:spPr>
          <a:xfrm>
            <a:off x="695400" y="188640"/>
            <a:ext cx="10887000" cy="792088"/>
          </a:xfrm>
        </p:spPr>
        <p:txBody>
          <a:bodyPr>
            <a:normAutofit/>
          </a:bodyPr>
          <a:lstStyle/>
          <a:p>
            <a:r>
              <a:rPr lang="en-GB" altLang="nl-BE" noProof="0" dirty="0"/>
              <a:t>Example: identity, user &amp; access management (IUAM)</a:t>
            </a:r>
          </a:p>
        </p:txBody>
      </p:sp>
      <p:sp>
        <p:nvSpPr>
          <p:cNvPr id="3" name="Slide Number Placeholder 2">
            <a:extLst>
              <a:ext uri="{FF2B5EF4-FFF2-40B4-BE49-F238E27FC236}">
                <a16:creationId xmlns:a16="http://schemas.microsoft.com/office/drawing/2014/main" id="{3FA794D7-70BD-4855-B562-E5BC6FB72FD1}"/>
              </a:ext>
            </a:extLst>
          </p:cNvPr>
          <p:cNvSpPr>
            <a:spLocks noGrp="1"/>
          </p:cNvSpPr>
          <p:nvPr>
            <p:ph type="sldNum" sz="quarter" idx="4"/>
          </p:nvPr>
        </p:nvSpPr>
        <p:spPr/>
        <p:txBody>
          <a:bodyPr/>
          <a:lstStyle/>
          <a:p>
            <a:r>
              <a:rPr lang="fr-BE"/>
              <a:t> </a:t>
            </a:r>
            <a:fld id="{30A9230E-FFBB-4CCB-ABD7-198084EDE768}" type="slidenum">
              <a:rPr lang="fr-BE" smtClean="0"/>
              <a:pPr/>
              <a:t>122</a:t>
            </a:fld>
            <a:r>
              <a:rPr lang="fr-BE"/>
              <a:t> </a:t>
            </a:r>
            <a:endParaRPr lang="fr-BE" dirty="0"/>
          </a:p>
        </p:txBody>
      </p:sp>
    </p:spTree>
    <p:extLst>
      <p:ext uri="{BB962C8B-B14F-4D97-AF65-F5344CB8AC3E}">
        <p14:creationId xmlns:p14="http://schemas.microsoft.com/office/powerpoint/2010/main" val="18956316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1184730" y="1124744"/>
            <a:ext cx="8655686" cy="5164137"/>
            <a:chOff x="1343472" y="1124745"/>
            <a:chExt cx="8655686" cy="5164137"/>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grpSp>
      <p:sp>
        <p:nvSpPr>
          <p:cNvPr id="2" name="Title 1"/>
          <p:cNvSpPr>
            <a:spLocks noGrp="1"/>
          </p:cNvSpPr>
          <p:nvPr>
            <p:ph type="title"/>
          </p:nvPr>
        </p:nvSpPr>
        <p:spPr/>
        <p:txBody>
          <a:bodyPr/>
          <a:lstStyle/>
          <a:p>
            <a:r>
              <a:rPr lang="en-GB" noProof="0" dirty="0"/>
              <a:t>Policy Enforcement Model (XACML)</a:t>
            </a:r>
          </a:p>
        </p:txBody>
      </p:sp>
      <p:sp>
        <p:nvSpPr>
          <p:cNvPr id="5" name="Slide Number Placeholder 4">
            <a:extLst>
              <a:ext uri="{FF2B5EF4-FFF2-40B4-BE49-F238E27FC236}">
                <a16:creationId xmlns:a16="http://schemas.microsoft.com/office/drawing/2014/main" id="{7FC3998C-05CD-4B35-ADB0-8B3D270236D2}"/>
              </a:ext>
            </a:extLst>
          </p:cNvPr>
          <p:cNvSpPr>
            <a:spLocks noGrp="1"/>
          </p:cNvSpPr>
          <p:nvPr>
            <p:ph type="sldNum" sz="quarter" idx="4"/>
          </p:nvPr>
        </p:nvSpPr>
        <p:spPr/>
        <p:txBody>
          <a:bodyPr/>
          <a:lstStyle/>
          <a:p>
            <a:r>
              <a:rPr lang="fr-BE"/>
              <a:t> </a:t>
            </a:r>
            <a:fld id="{30A9230E-FFBB-4CCB-ABD7-198084EDE768}" type="slidenum">
              <a:rPr lang="fr-BE" smtClean="0"/>
              <a:pPr/>
              <a:t>123</a:t>
            </a:fld>
            <a:r>
              <a:rPr lang="fr-BE"/>
              <a:t> </a:t>
            </a:r>
            <a:endParaRPr lang="fr-BE" dirty="0"/>
          </a:p>
        </p:txBody>
      </p:sp>
    </p:spTree>
    <p:extLst>
      <p:ext uri="{BB962C8B-B14F-4D97-AF65-F5344CB8AC3E}">
        <p14:creationId xmlns:p14="http://schemas.microsoft.com/office/powerpoint/2010/main" val="26388844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75857" y="1700808"/>
            <a:ext cx="4474054"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2811A04-C071-4350-919D-C6B456933B79}"/>
              </a:ext>
            </a:extLst>
          </p:cNvPr>
          <p:cNvPicPr>
            <a:picLocks noChangeAspect="1"/>
          </p:cNvPicPr>
          <p:nvPr/>
        </p:nvPicPr>
        <p:blipFill>
          <a:blip r:embed="rId2"/>
          <a:stretch>
            <a:fillRect/>
          </a:stretch>
        </p:blipFill>
        <p:spPr>
          <a:xfrm>
            <a:off x="6350394" y="1821292"/>
            <a:ext cx="1034980" cy="608812"/>
          </a:xfrm>
          <a:prstGeom prst="rect">
            <a:avLst/>
          </a:prstGeom>
        </p:spPr>
      </p:pic>
      <p:sp>
        <p:nvSpPr>
          <p:cNvPr id="5" name="Rectangle 4"/>
          <p:cNvSpPr/>
          <p:nvPr/>
        </p:nvSpPr>
        <p:spPr>
          <a:xfrm>
            <a:off x="1559496" y="1706522"/>
            <a:ext cx="4488447"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GB" noProof="0" dirty="0"/>
              <a:t>User and access management</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48" y="1822091"/>
            <a:ext cx="901697" cy="608014"/>
          </a:xfrm>
          <a:prstGeom prst="rect">
            <a:avLst/>
          </a:prstGeom>
        </p:spPr>
      </p:pic>
      <p:sp>
        <p:nvSpPr>
          <p:cNvPr id="15" name="Arc 14"/>
          <p:cNvSpPr/>
          <p:nvPr/>
        </p:nvSpPr>
        <p:spPr>
          <a:xfrm rot="16200000">
            <a:off x="6165408" y="1145160"/>
            <a:ext cx="854081" cy="4720005"/>
          </a:xfrm>
          <a:prstGeom prst="arc">
            <a:avLst>
              <a:gd name="adj1" fmla="val 16344679"/>
              <a:gd name="adj2" fmla="val 5240310"/>
            </a:avLst>
          </a:prstGeom>
          <a:ln w="6350">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28"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890"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A14E16E-8810-4EE1-ABC1-B003AB2040D2}"/>
              </a:ext>
            </a:extLst>
          </p:cNvPr>
          <p:cNvSpPr>
            <a:spLocks noGrp="1"/>
          </p:cNvSpPr>
          <p:nvPr>
            <p:ph type="sldNum" sz="quarter" idx="4"/>
          </p:nvPr>
        </p:nvSpPr>
        <p:spPr/>
        <p:txBody>
          <a:bodyPr/>
          <a:lstStyle/>
          <a:p>
            <a:r>
              <a:rPr lang="fr-BE"/>
              <a:t> </a:t>
            </a:r>
            <a:fld id="{30A9230E-FFBB-4CCB-ABD7-198084EDE768}" type="slidenum">
              <a:rPr lang="fr-BE" smtClean="0"/>
              <a:pPr/>
              <a:t>124</a:t>
            </a:fld>
            <a:r>
              <a:rPr lang="fr-BE"/>
              <a:t> </a:t>
            </a:r>
            <a:endParaRPr lang="fr-BE" dirty="0"/>
          </a:p>
        </p:txBody>
      </p:sp>
    </p:spTree>
    <p:extLst>
      <p:ext uri="{BB962C8B-B14F-4D97-AF65-F5344CB8AC3E}">
        <p14:creationId xmlns:p14="http://schemas.microsoft.com/office/powerpoint/2010/main" val="13917461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368" y="188640"/>
            <a:ext cx="6138549" cy="864096"/>
          </a:xfrm>
        </p:spPr>
        <p:txBody>
          <a:bodyPr/>
          <a:lstStyle/>
          <a:p>
            <a:r>
              <a:rPr lang="en-GB" noProof="0" dirty="0"/>
              <a:t>Example: COVID-testing</a:t>
            </a:r>
          </a:p>
        </p:txBody>
      </p:sp>
      <p:grpSp>
        <p:nvGrpSpPr>
          <p:cNvPr id="11" name="Group 10"/>
          <p:cNvGrpSpPr>
            <a:grpSpLocks noChangeAspect="1"/>
          </p:cNvGrpSpPr>
          <p:nvPr/>
        </p:nvGrpSpPr>
        <p:grpSpPr>
          <a:xfrm>
            <a:off x="8865385" y="108635"/>
            <a:ext cx="1198919" cy="1331284"/>
            <a:chOff x="2635573" y="1781793"/>
            <a:chExt cx="1198919" cy="1331284"/>
          </a:xfrm>
        </p:grpSpPr>
        <p:pic>
          <p:nvPicPr>
            <p:cNvPr id="5" name="Picture 4"/>
            <p:cNvPicPr>
              <a:picLocks noChangeAspect="1"/>
            </p:cNvPicPr>
            <p:nvPr/>
          </p:nvPicPr>
          <p:blipFill>
            <a:blip r:embed="rId3"/>
            <a:stretch>
              <a:fillRect/>
            </a:stretch>
          </p:blipFill>
          <p:spPr>
            <a:xfrm>
              <a:off x="2909500" y="1781793"/>
              <a:ext cx="641611" cy="951723"/>
            </a:xfrm>
            <a:prstGeom prst="rect">
              <a:avLst/>
            </a:prstGeom>
          </p:spPr>
        </p:pic>
        <p:sp>
          <p:nvSpPr>
            <p:cNvPr id="10" name="TextBox 9"/>
            <p:cNvSpPr txBox="1"/>
            <p:nvPr/>
          </p:nvSpPr>
          <p:spPr>
            <a:xfrm>
              <a:off x="2635573" y="2743745"/>
              <a:ext cx="1198919"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4">
            <a:duotone>
              <a:schemeClr val="accent3">
                <a:shade val="45000"/>
                <a:satMod val="135000"/>
              </a:schemeClr>
              <a:prstClr val="white"/>
            </a:duotone>
          </a:blip>
          <a:stretch>
            <a:fillRect/>
          </a:stretch>
        </p:blipFill>
        <p:spPr>
          <a:xfrm>
            <a:off x="10998391" y="1663394"/>
            <a:ext cx="676275" cy="752475"/>
          </a:xfrm>
          <a:prstGeom prst="rect">
            <a:avLst/>
          </a:prstGeom>
        </p:spPr>
      </p:pic>
      <p:cxnSp>
        <p:nvCxnSpPr>
          <p:cNvPr id="34" name="Curved Connector 33"/>
          <p:cNvCxnSpPr>
            <a:stCxn id="5" idx="3"/>
            <a:endCxn id="20" idx="1"/>
          </p:cNvCxnSpPr>
          <p:nvPr/>
        </p:nvCxnSpPr>
        <p:spPr>
          <a:xfrm>
            <a:off x="9780923" y="584497"/>
            <a:ext cx="1217468" cy="145513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75039" y="3358966"/>
            <a:ext cx="1946129" cy="676612"/>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79300" y="3349297"/>
            <a:ext cx="1046505" cy="686281"/>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7" name="Curved Connector 66"/>
          <p:cNvCxnSpPr>
            <a:endCxn id="107" idx="1"/>
          </p:cNvCxnSpPr>
          <p:nvPr/>
        </p:nvCxnSpPr>
        <p:spPr>
          <a:xfrm flipV="1">
            <a:off x="6545920" y="1086149"/>
            <a:ext cx="1123426" cy="2272595"/>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p:cNvCxnSpPr>
          <p:nvPr/>
        </p:nvCxnSpPr>
        <p:spPr>
          <a:xfrm flipV="1">
            <a:off x="1478509" y="1831493"/>
            <a:ext cx="897382" cy="1517804"/>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831493"/>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383134" y="2553959"/>
            <a:ext cx="1095375" cy="1755007"/>
            <a:chOff x="384865" y="2695648"/>
            <a:chExt cx="1095375" cy="1755007"/>
          </a:xfrm>
        </p:grpSpPr>
        <p:pic>
          <p:nvPicPr>
            <p:cNvPr id="12" name="Picture 11"/>
            <p:cNvPicPr>
              <a:picLocks noChangeAspect="1"/>
            </p:cNvPicPr>
            <p:nvPr/>
          </p:nvPicPr>
          <p:blipFill>
            <a:blip r:embed="rId5"/>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en-US" dirty="0"/>
                <a:t>Doctors</a:t>
              </a:r>
            </a:p>
            <a:p>
              <a:pPr algn="ctr"/>
              <a:r>
                <a:rPr lang="en-US" dirty="0"/>
                <a:t>Nurses</a:t>
              </a:r>
            </a:p>
          </p:txBody>
        </p:sp>
      </p:grpSp>
      <p:grpSp>
        <p:nvGrpSpPr>
          <p:cNvPr id="75" name="Group 74"/>
          <p:cNvGrpSpPr/>
          <p:nvPr/>
        </p:nvGrpSpPr>
        <p:grpSpPr>
          <a:xfrm>
            <a:off x="8745564" y="2828571"/>
            <a:ext cx="1554520" cy="1445004"/>
            <a:chOff x="8870521" y="2906633"/>
            <a:chExt cx="1554520" cy="1445004"/>
          </a:xfrm>
        </p:grpSpPr>
        <p:sp>
          <p:nvSpPr>
            <p:cNvPr id="105" name="TextBox 104"/>
            <p:cNvSpPr txBox="1"/>
            <p:nvPr/>
          </p:nvSpPr>
          <p:spPr>
            <a:xfrm>
              <a:off x="8967087" y="3982305"/>
              <a:ext cx="1361399" cy="369332"/>
            </a:xfrm>
            <a:prstGeom prst="rect">
              <a:avLst/>
            </a:prstGeom>
            <a:noFill/>
          </p:spPr>
          <p:txBody>
            <a:bodyPr wrap="none" rtlCol="0">
              <a:spAutoFit/>
            </a:bodyPr>
            <a:lstStyle/>
            <a:p>
              <a:pPr algn="ctr"/>
              <a:r>
                <a:rPr lang="fr-BE" dirty="0"/>
                <a:t>Test location</a:t>
              </a:r>
            </a:p>
          </p:txBody>
        </p:sp>
        <p:pic>
          <p:nvPicPr>
            <p:cNvPr id="74" name="Picture 73"/>
            <p:cNvPicPr>
              <a:picLocks noChangeAspect="1"/>
            </p:cNvPicPr>
            <p:nvPr/>
          </p:nvPicPr>
          <p:blipFill>
            <a:blip r:embed="rId6"/>
            <a:stretch>
              <a:fillRect/>
            </a:stretch>
          </p:blipFill>
          <p:spPr>
            <a:xfrm>
              <a:off x="8870521" y="2906633"/>
              <a:ext cx="1554520" cy="1075672"/>
            </a:xfrm>
            <a:prstGeom prst="rect">
              <a:avLst/>
            </a:prstGeom>
          </p:spPr>
        </p:pic>
      </p:grpSp>
      <p:grpSp>
        <p:nvGrpSpPr>
          <p:cNvPr id="77" name="Group 76"/>
          <p:cNvGrpSpPr/>
          <p:nvPr/>
        </p:nvGrpSpPr>
        <p:grpSpPr>
          <a:xfrm>
            <a:off x="8859243" y="4511447"/>
            <a:ext cx="1392851" cy="1683782"/>
            <a:chOff x="8932616" y="4614408"/>
            <a:chExt cx="1392851" cy="1683782"/>
          </a:xfrm>
        </p:grpSpPr>
        <p:pic>
          <p:nvPicPr>
            <p:cNvPr id="76" name="Picture 75"/>
            <p:cNvPicPr>
              <a:picLocks noChangeAspect="1"/>
            </p:cNvPicPr>
            <p:nvPr/>
          </p:nvPicPr>
          <p:blipFill>
            <a:blip r:embed="rId7"/>
            <a:stretch>
              <a:fillRect/>
            </a:stretch>
          </p:blipFill>
          <p:spPr>
            <a:xfrm>
              <a:off x="8932616" y="4614408"/>
              <a:ext cx="1314450" cy="1314450"/>
            </a:xfrm>
            <a:prstGeom prst="rect">
              <a:avLst/>
            </a:prstGeom>
          </p:spPr>
        </p:pic>
        <p:sp>
          <p:nvSpPr>
            <p:cNvPr id="106" name="TextBox 105"/>
            <p:cNvSpPr txBox="1"/>
            <p:nvPr/>
          </p:nvSpPr>
          <p:spPr>
            <a:xfrm>
              <a:off x="8970095" y="5928858"/>
              <a:ext cx="1355372" cy="369332"/>
            </a:xfrm>
            <a:prstGeom prst="rect">
              <a:avLst/>
            </a:prstGeom>
            <a:noFill/>
          </p:spPr>
          <p:txBody>
            <a:bodyPr wrap="none" rtlCol="0">
              <a:spAutoFit/>
            </a:bodyPr>
            <a:lstStyle/>
            <a:p>
              <a:pPr algn="ctr"/>
              <a:r>
                <a:rPr lang="fr-BE" dirty="0" err="1"/>
                <a:t>Laboratories</a:t>
              </a:r>
              <a:endParaRPr lang="fr-BE" dirty="0"/>
            </a:p>
          </p:txBody>
        </p:sp>
      </p:grpSp>
      <p:pic>
        <p:nvPicPr>
          <p:cNvPr id="107" name="Picture 16" descr="RingRing Portal - Log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9346" y="809178"/>
            <a:ext cx="633076" cy="553942"/>
          </a:xfrm>
          <a:prstGeom prst="rect">
            <a:avLst/>
          </a:prstGeom>
          <a:noFill/>
          <a:extLst>
            <a:ext uri="{909E8E84-426E-40DD-AFC4-6F175D3DCCD1}">
              <a14:hiddenFill xmlns:a14="http://schemas.microsoft.com/office/drawing/2010/main">
                <a:solidFill>
                  <a:srgbClr val="FFFFFF"/>
                </a:solidFill>
              </a14:hiddenFill>
            </a:ext>
          </a:extLst>
        </p:spPr>
      </p:pic>
      <p:cxnSp>
        <p:nvCxnSpPr>
          <p:cNvPr id="108" name="Curved Connector 107"/>
          <p:cNvCxnSpPr>
            <a:stCxn id="74" idx="3"/>
            <a:endCxn id="20" idx="1"/>
          </p:cNvCxnSpPr>
          <p:nvPr/>
        </p:nvCxnSpPr>
        <p:spPr>
          <a:xfrm flipV="1">
            <a:off x="10300084" y="2039854"/>
            <a:ext cx="698307" cy="1326553"/>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358966"/>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358966"/>
            <a:ext cx="2313323"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74" idx="2"/>
            <a:endCxn id="76" idx="0"/>
          </p:cNvCxnSpPr>
          <p:nvPr/>
        </p:nvCxnSpPr>
        <p:spPr>
          <a:xfrm rot="5400000">
            <a:off x="9216044" y="4204667"/>
            <a:ext cx="607204" cy="6356"/>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a:endCxn id="1036" idx="1"/>
          </p:cNvCxnSpPr>
          <p:nvPr/>
        </p:nvCxnSpPr>
        <p:spPr>
          <a:xfrm flipV="1">
            <a:off x="6545920" y="2027047"/>
            <a:ext cx="2246852" cy="1331697"/>
          </a:xfrm>
          <a:prstGeom prst="curvedConnector3">
            <a:avLst>
              <a:gd name="adj1" fmla="val 5814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1036" idx="3"/>
            <a:endCxn id="20" idx="1"/>
          </p:cNvCxnSpPr>
          <p:nvPr/>
        </p:nvCxnSpPr>
        <p:spPr>
          <a:xfrm>
            <a:off x="10151459" y="2027047"/>
            <a:ext cx="846932" cy="12585"/>
          </a:xfrm>
          <a:prstGeom prst="curvedConnector3">
            <a:avLst>
              <a:gd name="adj1" fmla="val 50000"/>
            </a:avLst>
          </a:prstGeom>
          <a:ln w="2222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2411289" y="3524872"/>
            <a:ext cx="1370888" cy="1422586"/>
            <a:chOff x="2404017" y="4107097"/>
            <a:chExt cx="1370888" cy="1422586"/>
          </a:xfrm>
        </p:grpSpPr>
        <p:grpSp>
          <p:nvGrpSpPr>
            <p:cNvPr id="30" name="Group 29"/>
            <p:cNvGrpSpPr/>
            <p:nvPr/>
          </p:nvGrpSpPr>
          <p:grpSpPr>
            <a:xfrm>
              <a:off x="2404017" y="4107097"/>
              <a:ext cx="1370888" cy="1422586"/>
              <a:chOff x="2141855" y="4853618"/>
              <a:chExt cx="1370888" cy="1422586"/>
            </a:xfrm>
          </p:grpSpPr>
          <p:pic>
            <p:nvPicPr>
              <p:cNvPr id="49" name="Picture 48"/>
              <p:cNvPicPr>
                <a:picLocks noChangeAspect="1"/>
              </p:cNvPicPr>
              <p:nvPr/>
            </p:nvPicPr>
            <p:blipFill>
              <a:blip r:embed="rId9"/>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0"/>
              <a:stretch>
                <a:fillRect/>
              </a:stretch>
            </p:blipFill>
            <p:spPr>
              <a:xfrm>
                <a:off x="3052769" y="5447169"/>
                <a:ext cx="400050" cy="485775"/>
              </a:xfrm>
              <a:prstGeom prst="rect">
                <a:avLst/>
              </a:prstGeom>
            </p:spPr>
          </p:pic>
          <p:sp>
            <p:nvSpPr>
              <p:cNvPr id="55" name="TextBox 54"/>
              <p:cNvSpPr txBox="1"/>
              <p:nvPr/>
            </p:nvSpPr>
            <p:spPr>
              <a:xfrm>
                <a:off x="2141855" y="5906872"/>
                <a:ext cx="1370888" cy="369332"/>
              </a:xfrm>
              <a:prstGeom prst="rect">
                <a:avLst/>
              </a:prstGeom>
              <a:noFill/>
            </p:spPr>
            <p:txBody>
              <a:bodyPr wrap="none" rtlCol="0">
                <a:spAutoFit/>
              </a:bodyPr>
              <a:lstStyle/>
              <a:p>
                <a:pPr algn="ctr"/>
                <a:r>
                  <a:rPr lang="en-US" dirty="0"/>
                  <a:t>Collectivities</a:t>
                </a:r>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627446"/>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2"/>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1"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pic>
        <p:nvPicPr>
          <p:cNvPr id="1026" name="Picture 2" descr="Digital health compliance, made simple"/>
          <p:cNvPicPr>
            <a:picLocks noChangeAspect="1" noChangeArrowheads="1"/>
          </p:cNvPicPr>
          <p:nvPr/>
        </p:nvPicPr>
        <p:blipFill rotWithShape="1">
          <a:blip r:embed="rId13">
            <a:extLst>
              <a:ext uri="{28A0092B-C50C-407E-A947-70E740481C1C}">
                <a14:useLocalDpi xmlns:a14="http://schemas.microsoft.com/office/drawing/2010/main" val="0"/>
              </a:ext>
            </a:extLst>
          </a:blip>
          <a:srcRect l="24963" t="34724" r="30150"/>
          <a:stretch/>
        </p:blipFill>
        <p:spPr bwMode="auto">
          <a:xfrm>
            <a:off x="1856885" y="2977376"/>
            <a:ext cx="598549" cy="603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6026" y="2965396"/>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2843" y="2374114"/>
            <a:ext cx="618579" cy="506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s - Icônes multimédia gratuit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1738" y="61901"/>
            <a:ext cx="515516" cy="5155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jngezondheid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2772" y="1780013"/>
            <a:ext cx="1358687" cy="494068"/>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Curved Connector 88"/>
          <p:cNvCxnSpPr>
            <a:stCxn id="107" idx="3"/>
            <a:endCxn id="5" idx="1"/>
          </p:cNvCxnSpPr>
          <p:nvPr/>
        </p:nvCxnSpPr>
        <p:spPr>
          <a:xfrm flipV="1">
            <a:off x="8302422" y="584497"/>
            <a:ext cx="836890" cy="501652"/>
          </a:xfrm>
          <a:prstGeom prst="curvedConnector3">
            <a:avLst>
              <a:gd name="adj1" fmla="val 50000"/>
            </a:avLst>
          </a:prstGeom>
          <a:ln w="222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0165232" y="4160353"/>
            <a:ext cx="1760129" cy="889383"/>
            <a:chOff x="10252094" y="4117598"/>
            <a:chExt cx="1760129" cy="889383"/>
          </a:xfrm>
        </p:grpSpPr>
        <p:grpSp>
          <p:nvGrpSpPr>
            <p:cNvPr id="17" name="Group 16"/>
            <p:cNvGrpSpPr/>
            <p:nvPr/>
          </p:nvGrpSpPr>
          <p:grpSpPr>
            <a:xfrm>
              <a:off x="10252094" y="4139005"/>
              <a:ext cx="1760129" cy="867976"/>
              <a:chOff x="5519871" y="4863072"/>
              <a:chExt cx="1760129" cy="867976"/>
            </a:xfrm>
          </p:grpSpPr>
          <p:pic>
            <p:nvPicPr>
              <p:cNvPr id="14" name="Picture 13"/>
              <p:cNvPicPr>
                <a:picLocks noChangeAspect="1"/>
              </p:cNvPicPr>
              <p:nvPr/>
            </p:nvPicPr>
            <p:blipFill>
              <a:blip r:embed="rId17"/>
              <a:stretch>
                <a:fillRect/>
              </a:stretch>
            </p:blipFill>
            <p:spPr>
              <a:xfrm>
                <a:off x="6761851" y="5212899"/>
                <a:ext cx="518149" cy="518149"/>
              </a:xfrm>
              <a:prstGeom prst="rect">
                <a:avLst/>
              </a:prstGeom>
            </p:spPr>
          </p:pic>
          <p:pic>
            <p:nvPicPr>
              <p:cNvPr id="1040" name="Picture 16" descr="eGezondhei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9871" y="4863072"/>
                <a:ext cx="1275038" cy="27625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5519871" y="5361494"/>
                <a:ext cx="1342227" cy="369332"/>
              </a:xfrm>
              <a:prstGeom prst="rect">
                <a:avLst/>
              </a:prstGeom>
              <a:noFill/>
            </p:spPr>
            <p:txBody>
              <a:bodyPr wrap="none" rtlCol="0">
                <a:spAutoFit/>
              </a:bodyPr>
              <a:lstStyle/>
              <a:p>
                <a:r>
                  <a:rPr lang="fr-BE" b="1" dirty="0">
                    <a:solidFill>
                      <a:srgbClr val="555150"/>
                    </a:solidFill>
                  </a:rPr>
                  <a:t>eHealth Box</a:t>
                </a:r>
              </a:p>
            </p:txBody>
          </p:sp>
        </p:grpSp>
        <p:pic>
          <p:nvPicPr>
            <p:cNvPr id="94" name="Picture 4" descr="Rest API icon PNG and SVG Vector Free Download"/>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50708" y="4117598"/>
              <a:ext cx="455129" cy="37245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2" name="Curved Connector 111"/>
          <p:cNvCxnSpPr>
            <a:stCxn id="76" idx="1"/>
            <a:endCxn id="99" idx="3"/>
          </p:cNvCxnSpPr>
          <p:nvPr/>
        </p:nvCxnSpPr>
        <p:spPr>
          <a:xfrm rot="10800000" flipV="1">
            <a:off x="6545919" y="5168672"/>
            <a:ext cx="2313325" cy="715174"/>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urved Connector 112"/>
          <p:cNvCxnSpPr>
            <a:stCxn id="99" idx="0"/>
            <a:endCxn id="6" idx="1"/>
          </p:cNvCxnSpPr>
          <p:nvPr/>
        </p:nvCxnSpPr>
        <p:spPr>
          <a:xfrm rot="16200000" flipV="1">
            <a:off x="4955675" y="4024459"/>
            <a:ext cx="1793360" cy="462374"/>
          </a:xfrm>
          <a:prstGeom prst="curvedConnector4">
            <a:avLst>
              <a:gd name="adj1" fmla="val 29605"/>
              <a:gd name="adj2" fmla="val 149441"/>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517875" y="5152326"/>
            <a:ext cx="1131334" cy="1463040"/>
            <a:chOff x="5517875" y="5294015"/>
            <a:chExt cx="1131334" cy="1463040"/>
          </a:xfrm>
        </p:grpSpPr>
        <p:pic>
          <p:nvPicPr>
            <p:cNvPr id="99" name="Picture 98"/>
            <p:cNvPicPr>
              <a:picLocks noChangeAspect="1"/>
            </p:cNvPicPr>
            <p:nvPr/>
          </p:nvPicPr>
          <p:blipFill>
            <a:blip r:embed="rId12"/>
            <a:stretch>
              <a:fillRect/>
            </a:stretch>
          </p:blipFill>
          <p:spPr>
            <a:xfrm>
              <a:off x="5621165" y="5294015"/>
              <a:ext cx="924752" cy="1463040"/>
            </a:xfrm>
            <a:prstGeom prst="rect">
              <a:avLst/>
            </a:prstGeom>
          </p:spPr>
        </p:pic>
        <p:pic>
          <p:nvPicPr>
            <p:cNvPr id="51" name="Picture 50"/>
            <p:cNvPicPr>
              <a:picLocks noChangeAspect="1"/>
            </p:cNvPicPr>
            <p:nvPr/>
          </p:nvPicPr>
          <p:blipFill>
            <a:blip r:embed="rId19"/>
            <a:stretch>
              <a:fillRect/>
            </a:stretch>
          </p:blipFill>
          <p:spPr>
            <a:xfrm>
              <a:off x="5517875" y="6372201"/>
              <a:ext cx="1131334" cy="358930"/>
            </a:xfrm>
            <a:prstGeom prst="rect">
              <a:avLst/>
            </a:prstGeom>
          </p:spPr>
        </p:pic>
      </p:grpSp>
      <p:grpSp>
        <p:nvGrpSpPr>
          <p:cNvPr id="122" name="Group 121"/>
          <p:cNvGrpSpPr>
            <a:grpSpLocks noChangeAspect="1"/>
          </p:cNvGrpSpPr>
          <p:nvPr/>
        </p:nvGrpSpPr>
        <p:grpSpPr>
          <a:xfrm>
            <a:off x="1615908" y="5118100"/>
            <a:ext cx="3154710" cy="1551260"/>
            <a:chOff x="3649767" y="2998141"/>
            <a:chExt cx="4354158" cy="2141062"/>
          </a:xfrm>
        </p:grpSpPr>
        <p:pic>
          <p:nvPicPr>
            <p:cNvPr id="124" name="Picture 123"/>
            <p:cNvPicPr>
              <a:picLocks noChangeAspect="1"/>
            </p:cNvPicPr>
            <p:nvPr/>
          </p:nvPicPr>
          <p:blipFill>
            <a:blip r:embed="rId12"/>
            <a:stretch>
              <a:fillRect/>
            </a:stretch>
          </p:blipFill>
          <p:spPr>
            <a:xfrm>
              <a:off x="5188671" y="2998141"/>
              <a:ext cx="1276350" cy="2019300"/>
            </a:xfrm>
            <a:prstGeom prst="rect">
              <a:avLst/>
            </a:prstGeom>
          </p:spPr>
        </p:pic>
        <p:sp>
          <p:nvSpPr>
            <p:cNvPr id="125" name="TextBox 124"/>
            <p:cNvSpPr txBox="1"/>
            <p:nvPr/>
          </p:nvSpPr>
          <p:spPr>
            <a:xfrm>
              <a:off x="3649767" y="4629448"/>
              <a:ext cx="4354158" cy="509755"/>
            </a:xfrm>
            <a:prstGeom prst="rect">
              <a:avLst/>
            </a:prstGeom>
            <a:noFill/>
          </p:spPr>
          <p:txBody>
            <a:bodyPr wrap="none" rtlCol="0">
              <a:spAutoFit/>
            </a:bodyPr>
            <a:lstStyle/>
            <a:p>
              <a:pPr algn="ctr"/>
              <a:r>
                <a:rPr lang="en-US" dirty="0"/>
                <a:t>Tracing business process engine</a:t>
              </a:r>
            </a:p>
          </p:txBody>
        </p:sp>
      </p:grpSp>
      <p:cxnSp>
        <p:nvCxnSpPr>
          <p:cNvPr id="127" name="Curved Connector 126"/>
          <p:cNvCxnSpPr>
            <a:stCxn id="124" idx="3"/>
            <a:endCxn id="6" idx="1"/>
          </p:cNvCxnSpPr>
          <p:nvPr/>
        </p:nvCxnSpPr>
        <p:spPr>
          <a:xfrm flipV="1">
            <a:off x="3655639" y="3358966"/>
            <a:ext cx="1965529" cy="249065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a:stCxn id="99" idx="1"/>
            <a:endCxn id="124" idx="3"/>
          </p:cNvCxnSpPr>
          <p:nvPr/>
        </p:nvCxnSpPr>
        <p:spPr>
          <a:xfrm rot="10800000">
            <a:off x="3655641" y="5849620"/>
            <a:ext cx="1965525" cy="3422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44332" y="1115660"/>
            <a:ext cx="1477520" cy="1595301"/>
            <a:chOff x="2345122" y="1115660"/>
            <a:chExt cx="1477520" cy="1595301"/>
          </a:xfrm>
        </p:grpSpPr>
        <p:pic>
          <p:nvPicPr>
            <p:cNvPr id="31" name="Picture 30"/>
            <p:cNvPicPr>
              <a:picLocks noChangeAspect="1"/>
            </p:cNvPicPr>
            <p:nvPr/>
          </p:nvPicPr>
          <p:blipFill>
            <a:blip r:embed="rId20">
              <a:duotone>
                <a:schemeClr val="accent5">
                  <a:shade val="45000"/>
                  <a:satMod val="135000"/>
                </a:schemeClr>
                <a:prstClr val="white"/>
              </a:duotone>
            </a:blip>
            <a:stretch>
              <a:fillRect/>
            </a:stretch>
          </p:blipFill>
          <p:spPr>
            <a:xfrm>
              <a:off x="2377622" y="1115660"/>
              <a:ext cx="1424247" cy="1431665"/>
            </a:xfrm>
            <a:prstGeom prst="rect">
              <a:avLst/>
            </a:prstGeom>
          </p:spPr>
        </p:pic>
        <p:sp>
          <p:nvSpPr>
            <p:cNvPr id="63" name="TextBox 62"/>
            <p:cNvSpPr txBox="1"/>
            <p:nvPr/>
          </p:nvSpPr>
          <p:spPr>
            <a:xfrm>
              <a:off x="2345122" y="2341629"/>
              <a:ext cx="1477520" cy="369332"/>
            </a:xfrm>
            <a:prstGeom prst="rect">
              <a:avLst/>
            </a:prstGeom>
            <a:noFill/>
          </p:spPr>
          <p:txBody>
            <a:bodyPr wrap="none" rtlCol="0">
              <a:spAutoFit/>
            </a:bodyPr>
            <a:lstStyle/>
            <a:p>
              <a:pPr algn="ctr"/>
              <a:r>
                <a:rPr lang="en-US" dirty="0"/>
                <a:t>EMF software</a:t>
              </a:r>
            </a:p>
          </p:txBody>
        </p:sp>
      </p:grpSp>
      <p:sp>
        <p:nvSpPr>
          <p:cNvPr id="4" name="Slide Number Placeholder 3">
            <a:extLst>
              <a:ext uri="{FF2B5EF4-FFF2-40B4-BE49-F238E27FC236}">
                <a16:creationId xmlns:a16="http://schemas.microsoft.com/office/drawing/2014/main" id="{7714F2F6-E6C2-4A68-BE27-470ED26280C6}"/>
              </a:ext>
            </a:extLst>
          </p:cNvPr>
          <p:cNvSpPr>
            <a:spLocks noGrp="1"/>
          </p:cNvSpPr>
          <p:nvPr>
            <p:ph type="sldNum" sz="quarter" idx="4"/>
          </p:nvPr>
        </p:nvSpPr>
        <p:spPr/>
        <p:txBody>
          <a:bodyPr/>
          <a:lstStyle/>
          <a:p>
            <a:r>
              <a:rPr lang="fr-BE"/>
              <a:t> </a:t>
            </a:r>
            <a:fld id="{30A9230E-FFBB-4CCB-ABD7-198084EDE768}" type="slidenum">
              <a:rPr lang="fr-BE" smtClean="0"/>
              <a:pPr/>
              <a:t>125</a:t>
            </a:fld>
            <a:r>
              <a:rPr lang="fr-BE"/>
              <a:t> </a:t>
            </a:r>
            <a:endParaRPr lang="fr-BE" dirty="0"/>
          </a:p>
        </p:txBody>
      </p:sp>
    </p:spTree>
    <p:extLst>
      <p:ext uri="{BB962C8B-B14F-4D97-AF65-F5344CB8AC3E}">
        <p14:creationId xmlns:p14="http://schemas.microsoft.com/office/powerpoint/2010/main" val="317008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urved Connector 122"/>
          <p:cNvCxnSpPr>
            <a:stCxn id="74" idx="2"/>
            <a:endCxn id="76" idx="0"/>
          </p:cNvCxnSpPr>
          <p:nvPr/>
        </p:nvCxnSpPr>
        <p:spPr>
          <a:xfrm rot="5400000">
            <a:off x="9219116" y="4143506"/>
            <a:ext cx="607204" cy="21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407369" y="188640"/>
            <a:ext cx="7416824" cy="864096"/>
          </a:xfrm>
        </p:spPr>
        <p:txBody>
          <a:bodyPr/>
          <a:lstStyle/>
          <a:p>
            <a:r>
              <a:rPr lang="en-GB" noProof="0" dirty="0"/>
              <a:t>Example: COVID testing - reuse</a:t>
            </a:r>
          </a:p>
        </p:txBody>
      </p:sp>
      <p:grpSp>
        <p:nvGrpSpPr>
          <p:cNvPr id="11" name="Group 10"/>
          <p:cNvGrpSpPr>
            <a:grpSpLocks noChangeAspect="1"/>
          </p:cNvGrpSpPr>
          <p:nvPr/>
        </p:nvGrpSpPr>
        <p:grpSpPr>
          <a:xfrm>
            <a:off x="8865387" y="44624"/>
            <a:ext cx="1198918" cy="1331284"/>
            <a:chOff x="2635575" y="1781793"/>
            <a:chExt cx="1198918" cy="1331284"/>
          </a:xfrm>
        </p:grpSpPr>
        <p:pic>
          <p:nvPicPr>
            <p:cNvPr id="5" name="Picture 4"/>
            <p:cNvPicPr>
              <a:picLocks noChangeAspect="1"/>
            </p:cNvPicPr>
            <p:nvPr/>
          </p:nvPicPr>
          <p:blipFill>
            <a:blip r:embed="rId2"/>
            <a:stretch>
              <a:fillRect/>
            </a:stretch>
          </p:blipFill>
          <p:spPr>
            <a:xfrm>
              <a:off x="2909500" y="1781793"/>
              <a:ext cx="641611" cy="951723"/>
            </a:xfrm>
            <a:prstGeom prst="rect">
              <a:avLst/>
            </a:prstGeom>
          </p:spPr>
        </p:pic>
        <p:sp>
          <p:nvSpPr>
            <p:cNvPr id="10" name="TextBox 9"/>
            <p:cNvSpPr txBox="1"/>
            <p:nvPr/>
          </p:nvSpPr>
          <p:spPr>
            <a:xfrm>
              <a:off x="2635575" y="2743745"/>
              <a:ext cx="1198918" cy="369332"/>
            </a:xfrm>
            <a:prstGeom prst="rect">
              <a:avLst/>
            </a:prstGeom>
            <a:noFill/>
          </p:spPr>
          <p:txBody>
            <a:bodyPr wrap="none" rtlCol="0">
              <a:spAutoFit/>
            </a:bodyPr>
            <a:lstStyle/>
            <a:p>
              <a:pPr algn="ctr"/>
              <a:r>
                <a:rPr lang="fr-BE" dirty="0"/>
                <a:t>CTPC Code</a:t>
              </a:r>
            </a:p>
          </p:txBody>
        </p:sp>
      </p:grpSp>
      <p:pic>
        <p:nvPicPr>
          <p:cNvPr id="20" name="Picture 19"/>
          <p:cNvPicPr>
            <a:picLocks noChangeAspect="1"/>
          </p:cNvPicPr>
          <p:nvPr/>
        </p:nvPicPr>
        <p:blipFill>
          <a:blip r:embed="rId3">
            <a:duotone>
              <a:schemeClr val="accent3">
                <a:shade val="45000"/>
                <a:satMod val="135000"/>
              </a:schemeClr>
              <a:prstClr val="white"/>
            </a:duotone>
          </a:blip>
          <a:stretch>
            <a:fillRect/>
          </a:stretch>
        </p:blipFill>
        <p:spPr>
          <a:xfrm>
            <a:off x="10998391" y="1599383"/>
            <a:ext cx="676275" cy="752475"/>
          </a:xfrm>
          <a:prstGeom prst="rect">
            <a:avLst/>
          </a:prstGeom>
        </p:spPr>
      </p:pic>
      <p:cxnSp>
        <p:nvCxnSpPr>
          <p:cNvPr id="34" name="Curved Connector 33"/>
          <p:cNvCxnSpPr>
            <a:stCxn id="5" idx="3"/>
            <a:endCxn id="20" idx="1"/>
          </p:cNvCxnSpPr>
          <p:nvPr/>
        </p:nvCxnSpPr>
        <p:spPr>
          <a:xfrm>
            <a:off x="9780923" y="520486"/>
            <a:ext cx="1217468" cy="145513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49" idx="3"/>
            <a:endCxn id="6" idx="1"/>
          </p:cNvCxnSpPr>
          <p:nvPr/>
        </p:nvCxnSpPr>
        <p:spPr>
          <a:xfrm flipV="1">
            <a:off x="3666037" y="3294733"/>
            <a:ext cx="1955131" cy="1117148"/>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Curved Connector 41"/>
          <p:cNvCxnSpPr>
            <a:stCxn id="12" idx="3"/>
            <a:endCxn id="49" idx="1"/>
          </p:cNvCxnSpPr>
          <p:nvPr/>
        </p:nvCxnSpPr>
        <p:spPr>
          <a:xfrm>
            <a:off x="1480240" y="3285064"/>
            <a:ext cx="1037503" cy="1126817"/>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468003" y="3273651"/>
            <a:ext cx="1357359" cy="369332"/>
          </a:xfrm>
          <a:prstGeom prst="rect">
            <a:avLst/>
          </a:prstGeom>
          <a:noFill/>
        </p:spPr>
        <p:txBody>
          <a:bodyPr wrap="none" rtlCol="0">
            <a:spAutoFit/>
          </a:bodyPr>
          <a:lstStyle/>
          <a:p>
            <a:r>
              <a:rPr lang="fr-BE" b="1" dirty="0">
                <a:solidFill>
                  <a:srgbClr val="555150"/>
                </a:solidFill>
              </a:rPr>
              <a:t>API </a:t>
            </a:r>
            <a:r>
              <a:rPr lang="fr-BE" b="1" dirty="0" err="1">
                <a:solidFill>
                  <a:srgbClr val="555150"/>
                </a:solidFill>
              </a:rPr>
              <a:t>gateway</a:t>
            </a:r>
            <a:endParaRPr lang="fr-BE" b="1" dirty="0">
              <a:solidFill>
                <a:srgbClr val="555150"/>
              </a:solidFill>
            </a:endParaRPr>
          </a:p>
        </p:txBody>
      </p:sp>
      <p:cxnSp>
        <p:nvCxnSpPr>
          <p:cNvPr id="67" name="Curved Connector 66"/>
          <p:cNvCxnSpPr>
            <a:stCxn id="6" idx="3"/>
            <a:endCxn id="5" idx="1"/>
          </p:cNvCxnSpPr>
          <p:nvPr/>
        </p:nvCxnSpPr>
        <p:spPr>
          <a:xfrm flipV="1">
            <a:off x="6545920" y="520486"/>
            <a:ext cx="2593392" cy="2774247"/>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6" name="Curved Connector 65"/>
          <p:cNvCxnSpPr>
            <a:stCxn id="12" idx="3"/>
            <a:endCxn id="31" idx="1"/>
          </p:cNvCxnSpPr>
          <p:nvPr/>
        </p:nvCxnSpPr>
        <p:spPr>
          <a:xfrm flipV="1">
            <a:off x="1480240" y="1767260"/>
            <a:ext cx="897382" cy="1517804"/>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Curved Connector 67"/>
          <p:cNvCxnSpPr>
            <a:stCxn id="31" idx="3"/>
            <a:endCxn id="6" idx="1"/>
          </p:cNvCxnSpPr>
          <p:nvPr/>
        </p:nvCxnSpPr>
        <p:spPr>
          <a:xfrm>
            <a:off x="3801869" y="1767260"/>
            <a:ext cx="1819299" cy="152747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697143" y="5357445"/>
            <a:ext cx="1113023" cy="1277912"/>
            <a:chOff x="5883106" y="5007503"/>
            <a:chExt cx="1113023" cy="1277912"/>
          </a:xfrm>
        </p:grpSpPr>
        <p:pic>
          <p:nvPicPr>
            <p:cNvPr id="69" name="Picture 2" descr="SPF Stratégie et Appui B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3106" y="5007503"/>
              <a:ext cx="783336" cy="78333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944366" y="5639084"/>
              <a:ext cx="1051763" cy="646331"/>
            </a:xfrm>
            <a:prstGeom prst="rect">
              <a:avLst/>
            </a:prstGeom>
            <a:noFill/>
          </p:spPr>
          <p:txBody>
            <a:bodyPr wrap="none" rtlCol="0">
              <a:spAutoFit/>
            </a:bodyPr>
            <a:lstStyle/>
            <a:p>
              <a:r>
                <a:rPr lang="fr-BE" b="1" dirty="0">
                  <a:solidFill>
                    <a:srgbClr val="555150"/>
                  </a:solidFill>
                </a:rPr>
                <a:t>Mandate</a:t>
              </a:r>
            </a:p>
            <a:p>
              <a:endParaRPr lang="fr-BE" b="1" dirty="0">
                <a:solidFill>
                  <a:srgbClr val="555150"/>
                </a:solidFill>
              </a:endParaRPr>
            </a:p>
          </p:txBody>
        </p:sp>
      </p:grpSp>
      <p:sp>
        <p:nvSpPr>
          <p:cNvPr id="81" name="TextBox 80"/>
          <p:cNvSpPr txBox="1"/>
          <p:nvPr/>
        </p:nvSpPr>
        <p:spPr>
          <a:xfrm>
            <a:off x="1819298" y="3229070"/>
            <a:ext cx="731482" cy="369332"/>
          </a:xfrm>
          <a:prstGeom prst="rect">
            <a:avLst/>
          </a:prstGeom>
          <a:noFill/>
        </p:spPr>
        <p:txBody>
          <a:bodyPr wrap="none" rtlCol="0">
            <a:spAutoFit/>
          </a:bodyPr>
          <a:lstStyle/>
          <a:p>
            <a:r>
              <a:rPr lang="fr-BE" b="1" dirty="0">
                <a:solidFill>
                  <a:srgbClr val="555150"/>
                </a:solidFill>
              </a:rPr>
              <a:t>IUAM</a:t>
            </a:r>
          </a:p>
        </p:txBody>
      </p:sp>
      <p:grpSp>
        <p:nvGrpSpPr>
          <p:cNvPr id="101" name="Group 100"/>
          <p:cNvGrpSpPr/>
          <p:nvPr/>
        </p:nvGrpSpPr>
        <p:grpSpPr>
          <a:xfrm>
            <a:off x="5193842" y="4585097"/>
            <a:ext cx="1489570" cy="369332"/>
            <a:chOff x="4727063" y="6292893"/>
            <a:chExt cx="1489570" cy="369332"/>
          </a:xfrm>
        </p:grpSpPr>
        <p:pic>
          <p:nvPicPr>
            <p:cNvPr id="102" name="Picture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03" name="TextBox 102"/>
            <p:cNvSpPr txBox="1"/>
            <p:nvPr/>
          </p:nvSpPr>
          <p:spPr>
            <a:xfrm>
              <a:off x="5546257" y="6292893"/>
              <a:ext cx="670376" cy="369332"/>
            </a:xfrm>
            <a:prstGeom prst="rect">
              <a:avLst/>
            </a:prstGeom>
            <a:noFill/>
          </p:spPr>
          <p:txBody>
            <a:bodyPr wrap="none" rtlCol="0">
              <a:spAutoFit/>
            </a:bodyPr>
            <a:lstStyle/>
            <a:p>
              <a:r>
                <a:rPr lang="fr-BE" b="1" dirty="0" err="1">
                  <a:solidFill>
                    <a:schemeClr val="tx2"/>
                  </a:solidFill>
                </a:rPr>
                <a:t>Seals</a:t>
              </a:r>
              <a:endParaRPr lang="en-US" b="1" dirty="0">
                <a:solidFill>
                  <a:schemeClr val="tx2"/>
                </a:solidFill>
              </a:endParaRPr>
            </a:p>
          </p:txBody>
        </p:sp>
      </p:grpSp>
      <p:grpSp>
        <p:nvGrpSpPr>
          <p:cNvPr id="71" name="Group 70"/>
          <p:cNvGrpSpPr/>
          <p:nvPr/>
        </p:nvGrpSpPr>
        <p:grpSpPr>
          <a:xfrm>
            <a:off x="384865" y="2489726"/>
            <a:ext cx="1095375" cy="1755007"/>
            <a:chOff x="384865" y="2695648"/>
            <a:chExt cx="1095375" cy="1755007"/>
          </a:xfrm>
        </p:grpSpPr>
        <p:pic>
          <p:nvPicPr>
            <p:cNvPr id="12" name="Picture 11"/>
            <p:cNvPicPr>
              <a:picLocks noChangeAspect="1"/>
            </p:cNvPicPr>
            <p:nvPr/>
          </p:nvPicPr>
          <p:blipFill>
            <a:blip r:embed="rId6"/>
            <a:stretch>
              <a:fillRect/>
            </a:stretch>
          </p:blipFill>
          <p:spPr>
            <a:xfrm>
              <a:off x="384865" y="2695648"/>
              <a:ext cx="1095375" cy="1590675"/>
            </a:xfrm>
            <a:prstGeom prst="rect">
              <a:avLst/>
            </a:prstGeom>
          </p:spPr>
        </p:pic>
        <p:sp>
          <p:nvSpPr>
            <p:cNvPr id="104" name="TextBox 103"/>
            <p:cNvSpPr txBox="1"/>
            <p:nvPr/>
          </p:nvSpPr>
          <p:spPr>
            <a:xfrm>
              <a:off x="474268" y="3804324"/>
              <a:ext cx="909415" cy="646331"/>
            </a:xfrm>
            <a:prstGeom prst="rect">
              <a:avLst/>
            </a:prstGeom>
            <a:noFill/>
          </p:spPr>
          <p:txBody>
            <a:bodyPr wrap="none" rtlCol="0">
              <a:spAutoFit/>
            </a:bodyPr>
            <a:lstStyle/>
            <a:p>
              <a:pPr algn="ctr"/>
              <a:r>
                <a:rPr lang="fr-BE" dirty="0" err="1"/>
                <a:t>Doctors</a:t>
              </a:r>
              <a:endParaRPr lang="fr-BE" dirty="0"/>
            </a:p>
            <a:p>
              <a:pPr algn="ctr"/>
              <a:r>
                <a:rPr lang="fr-BE" dirty="0"/>
                <a:t>Nurses</a:t>
              </a:r>
            </a:p>
          </p:txBody>
        </p:sp>
      </p:grpSp>
      <p:grpSp>
        <p:nvGrpSpPr>
          <p:cNvPr id="75" name="Group 74"/>
          <p:cNvGrpSpPr/>
          <p:nvPr/>
        </p:nvGrpSpPr>
        <p:grpSpPr>
          <a:xfrm>
            <a:off x="8745564" y="2764338"/>
            <a:ext cx="1554520" cy="1445004"/>
            <a:chOff x="8870521" y="2906633"/>
            <a:chExt cx="1554520" cy="1445004"/>
          </a:xfrm>
        </p:grpSpPr>
        <p:sp>
          <p:nvSpPr>
            <p:cNvPr id="105" name="TextBox 104"/>
            <p:cNvSpPr txBox="1"/>
            <p:nvPr/>
          </p:nvSpPr>
          <p:spPr>
            <a:xfrm>
              <a:off x="8999016" y="3982305"/>
              <a:ext cx="1297535" cy="369332"/>
            </a:xfrm>
            <a:prstGeom prst="rect">
              <a:avLst/>
            </a:prstGeom>
            <a:noFill/>
          </p:spPr>
          <p:txBody>
            <a:bodyPr wrap="none" rtlCol="0">
              <a:spAutoFit/>
            </a:bodyPr>
            <a:lstStyle/>
            <a:p>
              <a:pPr algn="ctr"/>
              <a:r>
                <a:rPr lang="fr-BE" dirty="0"/>
                <a:t>Test </a:t>
              </a:r>
              <a:r>
                <a:rPr lang="fr-BE" dirty="0" err="1"/>
                <a:t>centers</a:t>
              </a:r>
              <a:endParaRPr lang="fr-BE" dirty="0"/>
            </a:p>
          </p:txBody>
        </p:sp>
        <p:pic>
          <p:nvPicPr>
            <p:cNvPr id="74" name="Picture 73"/>
            <p:cNvPicPr>
              <a:picLocks noChangeAspect="1"/>
            </p:cNvPicPr>
            <p:nvPr/>
          </p:nvPicPr>
          <p:blipFill>
            <a:blip r:embed="rId7"/>
            <a:stretch>
              <a:fillRect/>
            </a:stretch>
          </p:blipFill>
          <p:spPr>
            <a:xfrm>
              <a:off x="8870521" y="2906633"/>
              <a:ext cx="1554520" cy="1075672"/>
            </a:xfrm>
            <a:prstGeom prst="rect">
              <a:avLst/>
            </a:prstGeom>
          </p:spPr>
        </p:pic>
      </p:grpSp>
      <p:grpSp>
        <p:nvGrpSpPr>
          <p:cNvPr id="77" name="Group 76"/>
          <p:cNvGrpSpPr/>
          <p:nvPr/>
        </p:nvGrpSpPr>
        <p:grpSpPr>
          <a:xfrm>
            <a:off x="8865386" y="4447214"/>
            <a:ext cx="1392852" cy="1683782"/>
            <a:chOff x="8932616" y="4614408"/>
            <a:chExt cx="1392852" cy="1683782"/>
          </a:xfrm>
        </p:grpSpPr>
        <p:pic>
          <p:nvPicPr>
            <p:cNvPr id="76" name="Picture 75"/>
            <p:cNvPicPr>
              <a:picLocks noChangeAspect="1"/>
            </p:cNvPicPr>
            <p:nvPr/>
          </p:nvPicPr>
          <p:blipFill>
            <a:blip r:embed="rId8"/>
            <a:stretch>
              <a:fillRect/>
            </a:stretch>
          </p:blipFill>
          <p:spPr>
            <a:xfrm>
              <a:off x="8932616" y="4614408"/>
              <a:ext cx="1314450" cy="1314450"/>
            </a:xfrm>
            <a:prstGeom prst="rect">
              <a:avLst/>
            </a:prstGeom>
          </p:spPr>
        </p:pic>
        <p:sp>
          <p:nvSpPr>
            <p:cNvPr id="106" name="TextBox 105"/>
            <p:cNvSpPr txBox="1"/>
            <p:nvPr/>
          </p:nvSpPr>
          <p:spPr>
            <a:xfrm>
              <a:off x="8970097" y="5928858"/>
              <a:ext cx="1355371" cy="369332"/>
            </a:xfrm>
            <a:prstGeom prst="rect">
              <a:avLst/>
            </a:prstGeom>
            <a:noFill/>
          </p:spPr>
          <p:txBody>
            <a:bodyPr wrap="none" rtlCol="0">
              <a:spAutoFit/>
            </a:bodyPr>
            <a:lstStyle/>
            <a:p>
              <a:pPr algn="ctr"/>
              <a:r>
                <a:rPr lang="fr-BE" dirty="0" err="1"/>
                <a:t>Laboratories</a:t>
              </a:r>
              <a:endParaRPr lang="fr-BE" dirty="0"/>
            </a:p>
          </p:txBody>
        </p:sp>
      </p:grpSp>
      <p:cxnSp>
        <p:nvCxnSpPr>
          <p:cNvPr id="108" name="Curved Connector 107"/>
          <p:cNvCxnSpPr>
            <a:stCxn id="74" idx="3"/>
            <a:endCxn id="20" idx="1"/>
          </p:cNvCxnSpPr>
          <p:nvPr/>
        </p:nvCxnSpPr>
        <p:spPr>
          <a:xfrm flipV="1">
            <a:off x="10300084" y="1975621"/>
            <a:ext cx="698307" cy="1326553"/>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a:stCxn id="6" idx="3"/>
            <a:endCxn id="74" idx="1"/>
          </p:cNvCxnSpPr>
          <p:nvPr/>
        </p:nvCxnSpPr>
        <p:spPr>
          <a:xfrm>
            <a:off x="6545920" y="3294733"/>
            <a:ext cx="2199644" cy="7441"/>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4" name="Curved Connector 113"/>
          <p:cNvCxnSpPr>
            <a:stCxn id="6" idx="3"/>
            <a:endCxn id="76" idx="1"/>
          </p:cNvCxnSpPr>
          <p:nvPr/>
        </p:nvCxnSpPr>
        <p:spPr>
          <a:xfrm>
            <a:off x="6545920" y="3294733"/>
            <a:ext cx="2319466" cy="1809706"/>
          </a:xfrm>
          <a:prstGeom prst="curvedConnector3">
            <a:avLst>
              <a:gd name="adj1" fmla="val 50000"/>
            </a:avLst>
          </a:prstGeom>
          <a:ln w="22225">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10688548" y="2855690"/>
            <a:ext cx="1357359" cy="2036416"/>
            <a:chOff x="4655626" y="6311062"/>
            <a:chExt cx="1357359" cy="2036416"/>
          </a:xfrm>
        </p:grpSpPr>
        <p:pic>
          <p:nvPicPr>
            <p:cNvPr id="118" name="Picture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19" name="TextBox 118"/>
            <p:cNvSpPr txBox="1"/>
            <p:nvPr/>
          </p:nvSpPr>
          <p:spPr>
            <a:xfrm>
              <a:off x="4655626" y="6593152"/>
              <a:ext cx="1357359" cy="1754326"/>
            </a:xfrm>
            <a:prstGeom prst="rect">
              <a:avLst/>
            </a:prstGeom>
            <a:noFill/>
          </p:spPr>
          <p:txBody>
            <a:bodyPr wrap="none" rtlCol="0">
              <a:spAutoFit/>
            </a:bodyPr>
            <a:lstStyle/>
            <a:p>
              <a:r>
                <a:rPr lang="fr-BE" b="1" dirty="0">
                  <a:solidFill>
                    <a:srgbClr val="555150"/>
                  </a:solidFill>
                </a:rPr>
                <a:t>IUAM</a:t>
              </a:r>
            </a:p>
            <a:p>
              <a:r>
                <a:rPr lang="fr-BE" b="1" dirty="0">
                  <a:solidFill>
                    <a:srgbClr val="555150"/>
                  </a:solidFill>
                </a:rPr>
                <a:t>API </a:t>
              </a:r>
              <a:r>
                <a:rPr lang="fr-BE" b="1" dirty="0" err="1">
                  <a:solidFill>
                    <a:srgbClr val="555150"/>
                  </a:solidFill>
                </a:rPr>
                <a:t>gateway</a:t>
              </a:r>
              <a:endParaRPr lang="fr-BE" b="1" dirty="0">
                <a:solidFill>
                  <a:srgbClr val="555150"/>
                </a:solidFill>
              </a:endParaRPr>
            </a:p>
            <a:p>
              <a:r>
                <a:rPr lang="fr-BE" b="1" dirty="0" err="1">
                  <a:solidFill>
                    <a:srgbClr val="555150"/>
                  </a:solidFill>
                </a:rPr>
                <a:t>eHealthBox</a:t>
              </a:r>
              <a:endParaRPr lang="fr-BE" b="1" dirty="0">
                <a:solidFill>
                  <a:srgbClr val="555150"/>
                </a:solidFill>
              </a:endParaRPr>
            </a:p>
            <a:p>
              <a:r>
                <a:rPr lang="fr-BE" b="1" dirty="0">
                  <a:solidFill>
                    <a:srgbClr val="555150"/>
                  </a:solidFill>
                </a:rPr>
                <a:t>ETEE</a:t>
              </a:r>
            </a:p>
            <a:p>
              <a:endParaRPr lang="fr-BE" b="1" dirty="0">
                <a:solidFill>
                  <a:srgbClr val="555150"/>
                </a:solidFill>
              </a:endParaRPr>
            </a:p>
            <a:p>
              <a:endParaRPr lang="fr-BE" b="1" dirty="0">
                <a:solidFill>
                  <a:srgbClr val="555150"/>
                </a:solidFill>
              </a:endParaRPr>
            </a:p>
          </p:txBody>
        </p:sp>
      </p:grpSp>
      <p:cxnSp>
        <p:nvCxnSpPr>
          <p:cNvPr id="133" name="Curved Connector 132"/>
          <p:cNvCxnSpPr>
            <a:stCxn id="6" idx="3"/>
            <a:endCxn id="72" idx="1"/>
          </p:cNvCxnSpPr>
          <p:nvPr/>
        </p:nvCxnSpPr>
        <p:spPr>
          <a:xfrm flipV="1">
            <a:off x="6545920" y="1963036"/>
            <a:ext cx="2246852" cy="1331697"/>
          </a:xfrm>
          <a:prstGeom prst="curvedConnector3">
            <a:avLst>
              <a:gd name="adj1" fmla="val 61395"/>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9" name="Curved Connector 138"/>
          <p:cNvCxnSpPr>
            <a:stCxn id="72" idx="3"/>
            <a:endCxn id="20" idx="1"/>
          </p:cNvCxnSpPr>
          <p:nvPr/>
        </p:nvCxnSpPr>
        <p:spPr>
          <a:xfrm>
            <a:off x="10151459" y="1963036"/>
            <a:ext cx="846932" cy="12585"/>
          </a:xfrm>
          <a:prstGeom prst="curvedConnector3">
            <a:avLst>
              <a:gd name="adj1" fmla="val 50000"/>
            </a:avLst>
          </a:prstGeom>
          <a:ln w="222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1965144" y="5719881"/>
            <a:ext cx="2747099" cy="923330"/>
          </a:xfrm>
          <a:prstGeom prst="rect">
            <a:avLst/>
          </a:prstGeom>
          <a:noFill/>
        </p:spPr>
        <p:txBody>
          <a:bodyPr wrap="none" rtlCol="0">
            <a:spAutoFit/>
          </a:bodyPr>
          <a:lstStyle/>
          <a:p>
            <a:r>
              <a:rPr lang="fr-BE" b="1" dirty="0" err="1">
                <a:solidFill>
                  <a:srgbClr val="555150"/>
                </a:solidFill>
              </a:rPr>
              <a:t>Addressbook</a:t>
            </a:r>
            <a:endParaRPr lang="fr-BE" b="1" dirty="0">
              <a:solidFill>
                <a:srgbClr val="555150"/>
              </a:solidFill>
            </a:endParaRPr>
          </a:p>
          <a:p>
            <a:r>
              <a:rPr lang="fr-BE" b="1" dirty="0" err="1">
                <a:solidFill>
                  <a:srgbClr val="555150"/>
                </a:solidFill>
              </a:rPr>
              <a:t>ConsultRN</a:t>
            </a:r>
            <a:endParaRPr lang="fr-BE" b="1" dirty="0">
              <a:solidFill>
                <a:srgbClr val="555150"/>
              </a:solidFill>
            </a:endParaRPr>
          </a:p>
          <a:p>
            <a:r>
              <a:rPr lang="fr-BE" b="1" dirty="0" err="1">
                <a:solidFill>
                  <a:srgbClr val="555150"/>
                </a:solidFill>
              </a:rPr>
              <a:t>DossierNumberGeneration</a:t>
            </a:r>
            <a:endParaRPr lang="fr-BE" b="1" dirty="0">
              <a:solidFill>
                <a:srgbClr val="555150"/>
              </a:solidFill>
            </a:endParaRPr>
          </a:p>
        </p:txBody>
      </p:sp>
      <p:grpSp>
        <p:nvGrpSpPr>
          <p:cNvPr id="149" name="Group 148"/>
          <p:cNvGrpSpPr/>
          <p:nvPr/>
        </p:nvGrpSpPr>
        <p:grpSpPr>
          <a:xfrm>
            <a:off x="3736110" y="5369792"/>
            <a:ext cx="2150653" cy="991769"/>
            <a:chOff x="4920737" y="5529683"/>
            <a:chExt cx="2150653" cy="991769"/>
          </a:xfrm>
        </p:grpSpPr>
        <p:sp>
          <p:nvSpPr>
            <p:cNvPr id="93" name="TextBox 92"/>
            <p:cNvSpPr txBox="1"/>
            <p:nvPr/>
          </p:nvSpPr>
          <p:spPr>
            <a:xfrm>
              <a:off x="4920737" y="5875121"/>
              <a:ext cx="2150653" cy="646331"/>
            </a:xfrm>
            <a:prstGeom prst="rect">
              <a:avLst/>
            </a:prstGeom>
            <a:noFill/>
          </p:spPr>
          <p:txBody>
            <a:bodyPr wrap="none" rtlCol="0">
              <a:spAutoFit/>
            </a:bodyPr>
            <a:lstStyle/>
            <a:p>
              <a:r>
                <a:rPr lang="fr-BE" b="1" dirty="0" err="1">
                  <a:solidFill>
                    <a:srgbClr val="555150"/>
                  </a:solidFill>
                </a:rPr>
                <a:t>CentralPersonnelFile</a:t>
              </a:r>
              <a:endParaRPr lang="fr-BE" b="1" dirty="0">
                <a:solidFill>
                  <a:srgbClr val="555150"/>
                </a:solidFill>
              </a:endParaRPr>
            </a:p>
            <a:p>
              <a:r>
                <a:rPr lang="fr-BE" b="1" dirty="0" err="1">
                  <a:solidFill>
                    <a:srgbClr val="555150"/>
                  </a:solidFill>
                </a:rPr>
                <a:t>DmfA</a:t>
              </a:r>
              <a:endParaRPr lang="fr-BE" b="1" dirty="0">
                <a:solidFill>
                  <a:srgbClr val="555150"/>
                </a:solidFill>
              </a:endParaRPr>
            </a:p>
          </p:txBody>
        </p:sp>
        <p:pic>
          <p:nvPicPr>
            <p:cNvPr id="148" name="Picture 147"/>
            <p:cNvPicPr>
              <a:picLocks noChangeAspect="1"/>
            </p:cNvPicPr>
            <p:nvPr/>
          </p:nvPicPr>
          <p:blipFill>
            <a:blip r:embed="rId9"/>
            <a:stretch>
              <a:fillRect/>
            </a:stretch>
          </p:blipFill>
          <p:spPr>
            <a:xfrm>
              <a:off x="5007873" y="5529683"/>
              <a:ext cx="839409" cy="404160"/>
            </a:xfrm>
            <a:prstGeom prst="rect">
              <a:avLst/>
            </a:prstGeom>
          </p:spPr>
        </p:pic>
      </p:grpSp>
      <p:grpSp>
        <p:nvGrpSpPr>
          <p:cNvPr id="155" name="Group 154"/>
          <p:cNvGrpSpPr/>
          <p:nvPr/>
        </p:nvGrpSpPr>
        <p:grpSpPr>
          <a:xfrm>
            <a:off x="2012758" y="3901175"/>
            <a:ext cx="2153410" cy="1422586"/>
            <a:chOff x="2012758" y="4107097"/>
            <a:chExt cx="2153410" cy="1422586"/>
          </a:xfrm>
        </p:grpSpPr>
        <p:grpSp>
          <p:nvGrpSpPr>
            <p:cNvPr id="30" name="Group 29"/>
            <p:cNvGrpSpPr/>
            <p:nvPr/>
          </p:nvGrpSpPr>
          <p:grpSpPr>
            <a:xfrm>
              <a:off x="2012758" y="4107097"/>
              <a:ext cx="2153410" cy="1422586"/>
              <a:chOff x="1750596" y="4853618"/>
              <a:chExt cx="2153410" cy="1422586"/>
            </a:xfrm>
          </p:grpSpPr>
          <p:pic>
            <p:nvPicPr>
              <p:cNvPr id="49" name="Picture 48"/>
              <p:cNvPicPr>
                <a:picLocks noChangeAspect="1"/>
              </p:cNvPicPr>
              <p:nvPr/>
            </p:nvPicPr>
            <p:blipFill>
              <a:blip r:embed="rId10"/>
              <a:stretch>
                <a:fillRect/>
              </a:stretch>
            </p:blipFill>
            <p:spPr>
              <a:xfrm>
                <a:off x="2255581" y="4853618"/>
                <a:ext cx="1148294" cy="1021411"/>
              </a:xfrm>
              <a:prstGeom prst="rect">
                <a:avLst/>
              </a:prstGeom>
            </p:spPr>
          </p:pic>
          <p:pic>
            <p:nvPicPr>
              <p:cNvPr id="50" name="Picture 49"/>
              <p:cNvPicPr>
                <a:picLocks noChangeAspect="1"/>
              </p:cNvPicPr>
              <p:nvPr/>
            </p:nvPicPr>
            <p:blipFill>
              <a:blip r:embed="rId11"/>
              <a:stretch>
                <a:fillRect/>
              </a:stretch>
            </p:blipFill>
            <p:spPr>
              <a:xfrm>
                <a:off x="3052769" y="5447169"/>
                <a:ext cx="400050" cy="485775"/>
              </a:xfrm>
              <a:prstGeom prst="rect">
                <a:avLst/>
              </a:prstGeom>
            </p:spPr>
          </p:pic>
          <p:sp>
            <p:nvSpPr>
              <p:cNvPr id="55" name="TextBox 54"/>
              <p:cNvSpPr txBox="1"/>
              <p:nvPr/>
            </p:nvSpPr>
            <p:spPr>
              <a:xfrm>
                <a:off x="1750596" y="5906872"/>
                <a:ext cx="2153410" cy="369332"/>
              </a:xfrm>
              <a:prstGeom prst="rect">
                <a:avLst/>
              </a:prstGeom>
              <a:noFill/>
            </p:spPr>
            <p:txBody>
              <a:bodyPr wrap="none" rtlCol="0">
                <a:spAutoFit/>
              </a:bodyPr>
              <a:lstStyle/>
              <a:p>
                <a:pPr algn="ctr"/>
                <a:r>
                  <a:rPr lang="fr-BE" dirty="0" err="1"/>
                  <a:t>Entities</a:t>
                </a:r>
                <a:r>
                  <a:rPr lang="fr-BE" dirty="0"/>
                  <a:t> prescriptions</a:t>
                </a:r>
              </a:p>
            </p:txBody>
          </p:sp>
        </p:grpSp>
        <p:pic>
          <p:nvPicPr>
            <p:cNvPr id="152" name="Picture 151"/>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3059868" y="4269616"/>
              <a:ext cx="421395" cy="412974"/>
            </a:xfrm>
            <a:prstGeom prst="rect">
              <a:avLst/>
            </a:prstGeom>
          </p:spPr>
        </p:pic>
      </p:grpSp>
      <p:grpSp>
        <p:nvGrpSpPr>
          <p:cNvPr id="154" name="Group 153"/>
          <p:cNvGrpSpPr/>
          <p:nvPr/>
        </p:nvGrpSpPr>
        <p:grpSpPr>
          <a:xfrm>
            <a:off x="5621168" y="2563213"/>
            <a:ext cx="996189" cy="1551260"/>
            <a:chOff x="5621168" y="2769135"/>
            <a:chExt cx="996189" cy="1551260"/>
          </a:xfrm>
        </p:grpSpPr>
        <p:grpSp>
          <p:nvGrpSpPr>
            <p:cNvPr id="16" name="Group 15"/>
            <p:cNvGrpSpPr>
              <a:grpSpLocks noChangeAspect="1"/>
            </p:cNvGrpSpPr>
            <p:nvPr/>
          </p:nvGrpSpPr>
          <p:grpSpPr>
            <a:xfrm>
              <a:off x="5621168" y="2769135"/>
              <a:ext cx="924752" cy="1551260"/>
              <a:chOff x="5188671" y="2998141"/>
              <a:chExt cx="1276350" cy="2141062"/>
            </a:xfrm>
          </p:grpSpPr>
          <p:pic>
            <p:nvPicPr>
              <p:cNvPr id="6" name="Picture 5"/>
              <p:cNvPicPr>
                <a:picLocks noChangeAspect="1"/>
              </p:cNvPicPr>
              <p:nvPr/>
            </p:nvPicPr>
            <p:blipFill>
              <a:blip r:embed="rId13"/>
              <a:stretch>
                <a:fillRect/>
              </a:stretch>
            </p:blipFill>
            <p:spPr>
              <a:xfrm>
                <a:off x="5188671" y="2998141"/>
                <a:ext cx="1276350" cy="2019300"/>
              </a:xfrm>
              <a:prstGeom prst="rect">
                <a:avLst/>
              </a:prstGeom>
            </p:spPr>
          </p:pic>
          <p:sp>
            <p:nvSpPr>
              <p:cNvPr id="15" name="TextBox 14"/>
              <p:cNvSpPr txBox="1"/>
              <p:nvPr/>
            </p:nvSpPr>
            <p:spPr>
              <a:xfrm>
                <a:off x="5368951" y="4629448"/>
                <a:ext cx="915790" cy="509755"/>
              </a:xfrm>
              <a:prstGeom prst="rect">
                <a:avLst/>
              </a:prstGeom>
              <a:noFill/>
            </p:spPr>
            <p:txBody>
              <a:bodyPr wrap="none" rtlCol="0">
                <a:spAutoFit/>
              </a:bodyPr>
              <a:lstStyle/>
              <a:p>
                <a:pPr algn="ctr"/>
                <a:r>
                  <a:rPr lang="en-US" dirty="0"/>
                  <a:t>CTPC</a:t>
                </a:r>
              </a:p>
            </p:txBody>
          </p:sp>
        </p:grpSp>
        <p:pic>
          <p:nvPicPr>
            <p:cNvPr id="153" name="Picture 152"/>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6195962" y="2778805"/>
              <a:ext cx="421395" cy="412974"/>
            </a:xfrm>
            <a:prstGeom prst="rect">
              <a:avLst/>
            </a:prstGeom>
          </p:spPr>
        </p:pic>
      </p:grpSp>
      <p:grpSp>
        <p:nvGrpSpPr>
          <p:cNvPr id="157" name="Group 156"/>
          <p:cNvGrpSpPr/>
          <p:nvPr/>
        </p:nvGrpSpPr>
        <p:grpSpPr>
          <a:xfrm>
            <a:off x="5150116" y="4092826"/>
            <a:ext cx="1950167" cy="412974"/>
            <a:chOff x="5150116" y="4298748"/>
            <a:chExt cx="1950167" cy="412974"/>
          </a:xfrm>
        </p:grpSpPr>
        <p:sp>
          <p:nvSpPr>
            <p:cNvPr id="100" name="TextBox 99"/>
            <p:cNvSpPr txBox="1"/>
            <p:nvPr/>
          </p:nvSpPr>
          <p:spPr>
            <a:xfrm>
              <a:off x="5537098" y="4325989"/>
              <a:ext cx="1563185" cy="369332"/>
            </a:xfrm>
            <a:prstGeom prst="rect">
              <a:avLst/>
            </a:prstGeom>
            <a:noFill/>
          </p:spPr>
          <p:txBody>
            <a:bodyPr wrap="none" rtlCol="0">
              <a:spAutoFit/>
            </a:bodyPr>
            <a:lstStyle/>
            <a:p>
              <a:r>
                <a:rPr lang="en-US" b="1" dirty="0" err="1"/>
                <a:t>DataEncryptor</a:t>
              </a:r>
              <a:endParaRPr lang="en-US" b="1" dirty="0"/>
            </a:p>
          </p:txBody>
        </p:sp>
        <p:pic>
          <p:nvPicPr>
            <p:cNvPr id="156" name="Picture 155"/>
            <p:cNvPicPr>
              <a:picLocks noChangeAspect="1"/>
            </p:cNvPicPr>
            <p:nvPr/>
          </p:nvPicPr>
          <p:blipFill rotWithShape="1">
            <a:blip r:embed="rId12" cstate="print">
              <a:extLst>
                <a:ext uri="{28A0092B-C50C-407E-A947-70E740481C1C}">
                  <a14:useLocalDpi xmlns:a14="http://schemas.microsoft.com/office/drawing/2010/main" val="0"/>
                </a:ext>
              </a:extLst>
            </a:blip>
            <a:srcRect r="65629" b="7461"/>
            <a:stretch/>
          </p:blipFill>
          <p:spPr>
            <a:xfrm>
              <a:off x="5150116" y="4298748"/>
              <a:ext cx="421395" cy="412974"/>
            </a:xfrm>
            <a:prstGeom prst="rect">
              <a:avLst/>
            </a:prstGeom>
          </p:spPr>
        </p:pic>
      </p:grpSp>
      <p:pic>
        <p:nvPicPr>
          <p:cNvPr id="72" name="Picture 12" descr="mijngezondheid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2772" y="1716002"/>
            <a:ext cx="1358687" cy="49406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066777" y="1051427"/>
            <a:ext cx="2034211" cy="1659534"/>
            <a:chOff x="2066777" y="1051427"/>
            <a:chExt cx="2034211" cy="1659534"/>
          </a:xfrm>
        </p:grpSpPr>
        <p:pic>
          <p:nvPicPr>
            <p:cNvPr id="31" name="Picture 30"/>
            <p:cNvPicPr>
              <a:picLocks noChangeAspect="1"/>
            </p:cNvPicPr>
            <p:nvPr/>
          </p:nvPicPr>
          <p:blipFill>
            <a:blip r:embed="rId15">
              <a:duotone>
                <a:schemeClr val="accent5">
                  <a:shade val="45000"/>
                  <a:satMod val="135000"/>
                </a:schemeClr>
                <a:prstClr val="white"/>
              </a:duotone>
            </a:blip>
            <a:stretch>
              <a:fillRect/>
            </a:stretch>
          </p:blipFill>
          <p:spPr>
            <a:xfrm>
              <a:off x="2377622" y="1051427"/>
              <a:ext cx="1424247" cy="1431665"/>
            </a:xfrm>
            <a:prstGeom prst="rect">
              <a:avLst/>
            </a:prstGeom>
          </p:spPr>
        </p:pic>
        <p:sp>
          <p:nvSpPr>
            <p:cNvPr id="65" name="TextBox 64"/>
            <p:cNvSpPr txBox="1"/>
            <p:nvPr/>
          </p:nvSpPr>
          <p:spPr>
            <a:xfrm>
              <a:off x="2066777" y="2341629"/>
              <a:ext cx="2034211" cy="369332"/>
            </a:xfrm>
            <a:prstGeom prst="rect">
              <a:avLst/>
            </a:prstGeom>
            <a:noFill/>
          </p:spPr>
          <p:txBody>
            <a:bodyPr wrap="none" rtlCol="0">
              <a:spAutoFit/>
            </a:bodyPr>
            <a:lstStyle/>
            <a:p>
              <a:pPr algn="ctr"/>
              <a:r>
                <a:rPr lang="en-US" dirty="0"/>
                <a:t>Integrated software</a:t>
              </a:r>
            </a:p>
          </p:txBody>
        </p:sp>
      </p:grpSp>
      <p:pic>
        <p:nvPicPr>
          <p:cNvPr id="88" name="Picture 87"/>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1857264" y="2934693"/>
            <a:ext cx="1080120" cy="360040"/>
          </a:xfrm>
          <a:prstGeom prst="rect">
            <a:avLst/>
          </a:prstGeom>
        </p:spPr>
      </p:pic>
      <p:pic>
        <p:nvPicPr>
          <p:cNvPr id="89" name="Picture 88"/>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3492152" y="2929703"/>
            <a:ext cx="1080120" cy="360040"/>
          </a:xfrm>
          <a:prstGeom prst="rect">
            <a:avLst/>
          </a:prstGeom>
        </p:spPr>
      </p:pic>
      <p:pic>
        <p:nvPicPr>
          <p:cNvPr id="90" name="Picture 89"/>
          <p:cNvPicPr>
            <a:picLocks noChangeAspect="1"/>
          </p:cNvPicPr>
          <p:nvPr/>
        </p:nvPicPr>
        <p:blipFill rotWithShape="1">
          <a:blip r:embed="rId16" cstate="print">
            <a:extLst>
              <a:ext uri="{28A0092B-C50C-407E-A947-70E740481C1C}">
                <a14:useLocalDpi xmlns:a14="http://schemas.microsoft.com/office/drawing/2010/main" val="0"/>
              </a:ext>
            </a:extLst>
          </a:blip>
          <a:srcRect l="1178" t="856" r="84797" b="92911"/>
          <a:stretch/>
        </p:blipFill>
        <p:spPr>
          <a:xfrm>
            <a:off x="2024667" y="5387656"/>
            <a:ext cx="1080120" cy="360040"/>
          </a:xfrm>
          <a:prstGeom prst="rect">
            <a:avLst/>
          </a:prstGeom>
        </p:spPr>
      </p:pic>
      <p:sp>
        <p:nvSpPr>
          <p:cNvPr id="4" name="Slide Number Placeholder 3">
            <a:extLst>
              <a:ext uri="{FF2B5EF4-FFF2-40B4-BE49-F238E27FC236}">
                <a16:creationId xmlns:a16="http://schemas.microsoft.com/office/drawing/2014/main" id="{98761E21-36FF-4ED6-9C25-5297077FD971}"/>
              </a:ext>
            </a:extLst>
          </p:cNvPr>
          <p:cNvSpPr>
            <a:spLocks noGrp="1"/>
          </p:cNvSpPr>
          <p:nvPr>
            <p:ph type="sldNum" sz="quarter" idx="4"/>
          </p:nvPr>
        </p:nvSpPr>
        <p:spPr/>
        <p:txBody>
          <a:bodyPr/>
          <a:lstStyle/>
          <a:p>
            <a:r>
              <a:rPr lang="fr-BE"/>
              <a:t> </a:t>
            </a:r>
            <a:fld id="{30A9230E-FFBB-4CCB-ABD7-198084EDE768}" type="slidenum">
              <a:rPr lang="fr-BE" smtClean="0"/>
              <a:pPr/>
              <a:t>126</a:t>
            </a:fld>
            <a:r>
              <a:rPr lang="fr-BE"/>
              <a:t> </a:t>
            </a:r>
            <a:endParaRPr lang="fr-BE" dirty="0"/>
          </a:p>
        </p:txBody>
      </p:sp>
    </p:spTree>
    <p:extLst>
      <p:ext uri="{BB962C8B-B14F-4D97-AF65-F5344CB8AC3E}">
        <p14:creationId xmlns:p14="http://schemas.microsoft.com/office/powerpoint/2010/main" val="9406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par>
                                <p:cTn id="12" presetID="10" presetClass="entr" presetSubtype="0" fill="hold" nodeType="withEffect">
                                  <p:stCondLst>
                                    <p:cond delay="0"/>
                                  </p:stCondLst>
                                  <p:childTnLst>
                                    <p:set>
                                      <p:cBhvr>
                                        <p:cTn id="13" dur="1" fill="hold">
                                          <p:stCondLst>
                                            <p:cond delay="0"/>
                                          </p:stCondLst>
                                        </p:cTn>
                                        <p:tgtEl>
                                          <p:spTgt spid="89"/>
                                        </p:tgtEl>
                                        <p:attrNameLst>
                                          <p:attrName>style.visibility</p:attrName>
                                        </p:attrNameLst>
                                      </p:cBhvr>
                                      <p:to>
                                        <p:strVal val="visible"/>
                                      </p:to>
                                    </p:set>
                                    <p:animEffect transition="in" filter="fade">
                                      <p:cBhvr>
                                        <p:cTn id="14" dur="500"/>
                                        <p:tgtEl>
                                          <p:spTgt spid="8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additive="base">
                                        <p:cTn id="26" dur="1000" fill="hold"/>
                                        <p:tgtEl>
                                          <p:spTgt spid="90"/>
                                        </p:tgtEl>
                                        <p:attrNameLst>
                                          <p:attrName>ppt_x</p:attrName>
                                        </p:attrNameLst>
                                      </p:cBhvr>
                                      <p:tavLst>
                                        <p:tav tm="0">
                                          <p:val>
                                            <p:strVal val="#ppt_x"/>
                                          </p:val>
                                        </p:tav>
                                        <p:tav tm="100000">
                                          <p:val>
                                            <p:strVal val="#ppt_x"/>
                                          </p:val>
                                        </p:tav>
                                      </p:tavLst>
                                    </p:anim>
                                    <p:anim calcmode="lin" valueType="num">
                                      <p:cBhvr additive="base">
                                        <p:cTn id="27" dur="1000" fill="hold"/>
                                        <p:tgtEl>
                                          <p:spTgt spid="9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6"/>
                                        </p:tgtEl>
                                        <p:attrNameLst>
                                          <p:attrName>style.visibility</p:attrName>
                                        </p:attrNameLst>
                                      </p:cBhvr>
                                      <p:to>
                                        <p:strVal val="visible"/>
                                      </p:to>
                                    </p:set>
                                    <p:anim calcmode="lin" valueType="num">
                                      <p:cBhvr additive="base">
                                        <p:cTn id="30" dur="1000" fill="hold"/>
                                        <p:tgtEl>
                                          <p:spTgt spid="146"/>
                                        </p:tgtEl>
                                        <p:attrNameLst>
                                          <p:attrName>ppt_x</p:attrName>
                                        </p:attrNameLst>
                                      </p:cBhvr>
                                      <p:tavLst>
                                        <p:tav tm="0">
                                          <p:val>
                                            <p:strVal val="#ppt_x"/>
                                          </p:val>
                                        </p:tav>
                                        <p:tav tm="100000">
                                          <p:val>
                                            <p:strVal val="#ppt_x"/>
                                          </p:val>
                                        </p:tav>
                                      </p:tavLst>
                                    </p:anim>
                                    <p:anim calcmode="lin" valueType="num">
                                      <p:cBhvr additive="base">
                                        <p:cTn id="31"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9"/>
                                        </p:tgtEl>
                                        <p:attrNameLst>
                                          <p:attrName>style.visibility</p:attrName>
                                        </p:attrNameLst>
                                      </p:cBhvr>
                                      <p:to>
                                        <p:strVal val="visible"/>
                                      </p:to>
                                    </p:set>
                                    <p:animEffect transition="in" filter="fade">
                                      <p:cBhvr>
                                        <p:cTn id="36" dur="1000"/>
                                        <p:tgtEl>
                                          <p:spTgt spid="149"/>
                                        </p:tgtEl>
                                      </p:cBhvr>
                                    </p:animEffect>
                                    <p:anim calcmode="lin" valueType="num">
                                      <p:cBhvr>
                                        <p:cTn id="37" dur="1000" fill="hold"/>
                                        <p:tgtEl>
                                          <p:spTgt spid="149"/>
                                        </p:tgtEl>
                                        <p:attrNameLst>
                                          <p:attrName>ppt_x</p:attrName>
                                        </p:attrNameLst>
                                      </p:cBhvr>
                                      <p:tavLst>
                                        <p:tav tm="0">
                                          <p:val>
                                            <p:strVal val="#ppt_x"/>
                                          </p:val>
                                        </p:tav>
                                        <p:tav tm="100000">
                                          <p:val>
                                            <p:strVal val="#ppt_x"/>
                                          </p:val>
                                        </p:tav>
                                      </p:tavLst>
                                    </p:anim>
                                    <p:anim calcmode="lin" valueType="num">
                                      <p:cBhvr>
                                        <p:cTn id="38"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anim calcmode="lin" valueType="num">
                                      <p:cBhvr>
                                        <p:cTn id="44" dur="1000" fill="hold"/>
                                        <p:tgtEl>
                                          <p:spTgt spid="101"/>
                                        </p:tgtEl>
                                        <p:attrNameLst>
                                          <p:attrName>ppt_x</p:attrName>
                                        </p:attrNameLst>
                                      </p:cBhvr>
                                      <p:tavLst>
                                        <p:tav tm="0">
                                          <p:val>
                                            <p:strVal val="#ppt_x"/>
                                          </p:val>
                                        </p:tav>
                                        <p:tav tm="100000">
                                          <p:val>
                                            <p:strVal val="#ppt_x"/>
                                          </p:val>
                                        </p:tav>
                                      </p:tavLst>
                                    </p:anim>
                                    <p:anim calcmode="lin" valueType="num">
                                      <p:cBhvr>
                                        <p:cTn id="45" dur="1000" fill="hold"/>
                                        <p:tgtEl>
                                          <p:spTgt spid="10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1000"/>
                                        <p:tgtEl>
                                          <p:spTgt spid="157"/>
                                        </p:tgtEl>
                                      </p:cBhvr>
                                    </p:animEffect>
                                    <p:anim calcmode="lin" valueType="num">
                                      <p:cBhvr>
                                        <p:cTn id="49" dur="1000" fill="hold"/>
                                        <p:tgtEl>
                                          <p:spTgt spid="157"/>
                                        </p:tgtEl>
                                        <p:attrNameLst>
                                          <p:attrName>ppt_x</p:attrName>
                                        </p:attrNameLst>
                                      </p:cBhvr>
                                      <p:tavLst>
                                        <p:tav tm="0">
                                          <p:val>
                                            <p:strVal val="#ppt_x"/>
                                          </p:val>
                                        </p:tav>
                                        <p:tav tm="100000">
                                          <p:val>
                                            <p:strVal val="#ppt_x"/>
                                          </p:val>
                                        </p:tav>
                                      </p:tavLst>
                                    </p:anim>
                                    <p:anim calcmode="lin" valueType="num">
                                      <p:cBhvr>
                                        <p:cTn id="50"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fade">
                                      <p:cBhvr>
                                        <p:cTn id="55" dur="1000"/>
                                        <p:tgtEl>
                                          <p:spTgt spid="117"/>
                                        </p:tgtEl>
                                      </p:cBhvr>
                                    </p:animEffect>
                                    <p:anim calcmode="lin" valueType="num">
                                      <p:cBhvr>
                                        <p:cTn id="56" dur="1000" fill="hold"/>
                                        <p:tgtEl>
                                          <p:spTgt spid="117"/>
                                        </p:tgtEl>
                                        <p:attrNameLst>
                                          <p:attrName>ppt_x</p:attrName>
                                        </p:attrNameLst>
                                      </p:cBhvr>
                                      <p:tavLst>
                                        <p:tav tm="0">
                                          <p:val>
                                            <p:strVal val="#ppt_x"/>
                                          </p:val>
                                        </p:tav>
                                        <p:tav tm="100000">
                                          <p:val>
                                            <p:strVal val="#ppt_x"/>
                                          </p:val>
                                        </p:tav>
                                      </p:tavLst>
                                    </p:anim>
                                    <p:anim calcmode="lin" valueType="num">
                                      <p:cBhvr>
                                        <p:cTn id="57"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1" grpId="0"/>
      <p:bldP spid="14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773BD5C6-A3AB-3959-BB5C-7E2C0DBC8E6A}"/>
              </a:ext>
            </a:extLst>
          </p:cNvPr>
          <p:cNvSpPr>
            <a:spLocks noGrp="1"/>
          </p:cNvSpPr>
          <p:nvPr>
            <p:ph type="sldNum" sz="quarter" idx="4"/>
          </p:nvPr>
        </p:nvSpPr>
        <p:spPr/>
        <p:txBody>
          <a:bodyPr/>
          <a:lstStyle/>
          <a:p>
            <a:r>
              <a:rPr lang="fr-BE"/>
              <a:t> </a:t>
            </a:r>
            <a:fld id="{30A9230E-FFBB-4CCB-ABD7-198084EDE768}" type="slidenum">
              <a:rPr lang="fr-BE" smtClean="0"/>
              <a:pPr/>
              <a:t>127</a:t>
            </a:fld>
            <a:r>
              <a:rPr lang="fr-BE"/>
              <a:t> </a:t>
            </a:r>
            <a:endParaRPr lang="fr-BE" dirty="0"/>
          </a:p>
        </p:txBody>
      </p:sp>
      <p:sp>
        <p:nvSpPr>
          <p:cNvPr id="4" name="Titel 3">
            <a:extLst>
              <a:ext uri="{FF2B5EF4-FFF2-40B4-BE49-F238E27FC236}">
                <a16:creationId xmlns:a16="http://schemas.microsoft.com/office/drawing/2014/main" id="{3BFCD29C-8506-6794-3CBE-A75A62717F3E}"/>
              </a:ext>
            </a:extLst>
          </p:cNvPr>
          <p:cNvSpPr>
            <a:spLocks noGrp="1"/>
          </p:cNvSpPr>
          <p:nvPr>
            <p:ph type="title"/>
          </p:nvPr>
        </p:nvSpPr>
        <p:spPr>
          <a:xfrm>
            <a:off x="767408" y="39529"/>
            <a:ext cx="10887000" cy="792088"/>
          </a:xfrm>
        </p:spPr>
        <p:txBody>
          <a:bodyPr/>
          <a:lstStyle/>
          <a:p>
            <a:r>
              <a:rPr lang="en-GB" noProof="0" dirty="0"/>
              <a:t>Let us learn from success stories!</a:t>
            </a:r>
          </a:p>
        </p:txBody>
      </p:sp>
      <p:pic>
        <p:nvPicPr>
          <p:cNvPr id="9" name="ReUse Disney shorterr">
            <a:hlinkClick r:id="" action="ppaction://media"/>
            <a:extLst>
              <a:ext uri="{FF2B5EF4-FFF2-40B4-BE49-F238E27FC236}">
                <a16:creationId xmlns:a16="http://schemas.microsoft.com/office/drawing/2014/main" id="{FBCBCB1F-5680-501B-F3F8-57DAAD3A04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618" y="836712"/>
            <a:ext cx="9527249" cy="5359078"/>
          </a:xfrm>
          <a:prstGeom prst="rect">
            <a:avLst/>
          </a:prstGeom>
        </p:spPr>
      </p:pic>
      <p:pic>
        <p:nvPicPr>
          <p:cNvPr id="10" name="Picture 6">
            <a:extLst>
              <a:ext uri="{FF2B5EF4-FFF2-40B4-BE49-F238E27FC236}">
                <a16:creationId xmlns:a16="http://schemas.microsoft.com/office/drawing/2014/main" id="{82D07545-F9D7-3F5A-5F14-F502DE35455B}"/>
              </a:ext>
            </a:extLst>
          </p:cNvPr>
          <p:cNvPicPr>
            <a:picLocks noChangeAspect="1"/>
          </p:cNvPicPr>
          <p:nvPr/>
        </p:nvPicPr>
        <p:blipFill>
          <a:blip r:embed="rId5"/>
          <a:stretch>
            <a:fillRect/>
          </a:stretch>
        </p:blipFill>
        <p:spPr>
          <a:xfrm>
            <a:off x="1131619" y="1499444"/>
            <a:ext cx="9527248" cy="4949800"/>
          </a:xfrm>
          <a:prstGeom prst="rect">
            <a:avLst/>
          </a:prstGeom>
        </p:spPr>
      </p:pic>
    </p:spTree>
    <p:extLst>
      <p:ext uri="{BB962C8B-B14F-4D97-AF65-F5344CB8AC3E}">
        <p14:creationId xmlns:p14="http://schemas.microsoft.com/office/powerpoint/2010/main" val="130343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9"/>
                                        </p:tgtEl>
                                      </p:cBhvr>
                                    </p:cmd>
                                  </p:childTnLst>
                                </p:cTn>
                              </p:par>
                            </p:childTnLst>
                          </p:cTn>
                        </p:par>
                        <p:par>
                          <p:cTn id="7" fill="hold">
                            <p:stCondLst>
                              <p:cond delay="0"/>
                            </p:stCondLst>
                            <p:childTnLst>
                              <p:par>
                                <p:cTn id="8" presetID="10" presetClass="entr" presetSubtype="0" fill="hold" nodeType="afterEffect">
                                  <p:stCondLst>
                                    <p:cond delay="4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3A7DA0E-F56E-4BA0-AB93-55DD5CDC1CDF}"/>
              </a:ext>
            </a:extLst>
          </p:cNvPr>
          <p:cNvSpPr>
            <a:spLocks noGrp="1"/>
          </p:cNvSpPr>
          <p:nvPr>
            <p:ph type="sldNum" sz="quarter" idx="4294967295"/>
          </p:nvPr>
        </p:nvSpPr>
        <p:spPr>
          <a:xfrm>
            <a:off x="4691360" y="6453346"/>
            <a:ext cx="2844800" cy="365125"/>
          </a:xfrm>
        </p:spPr>
        <p:txBody>
          <a:bodyPr/>
          <a:lstStyle/>
          <a:p>
            <a:r>
              <a:rPr lang="fr-BE"/>
              <a:t> </a:t>
            </a:r>
            <a:fld id="{30A9230E-FFBB-4CCB-ABD7-198084EDE768}" type="slidenum">
              <a:rPr lang="fr-BE" smtClean="0"/>
              <a:pPr/>
              <a:t>128</a:t>
            </a:fld>
            <a:r>
              <a:rPr lang="fr-BE"/>
              <a:t> </a:t>
            </a:r>
            <a:endParaRPr lang="fr-BE" dirty="0"/>
          </a:p>
        </p:txBody>
      </p:sp>
    </p:spTree>
    <p:extLst>
      <p:ext uri="{BB962C8B-B14F-4D97-AF65-F5344CB8AC3E}">
        <p14:creationId xmlns:p14="http://schemas.microsoft.com/office/powerpoint/2010/main" val="2502004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en-GB" noProof="0" dirty="0"/>
              <a:t>education: law, ICT, ICT auditing, management, personal coaching</a:t>
            </a:r>
          </a:p>
          <a:p>
            <a:r>
              <a:rPr lang="en-GB" noProof="0" dirty="0"/>
              <a:t>professional activities</a:t>
            </a:r>
          </a:p>
          <a:p>
            <a:pPr lvl="1"/>
            <a:r>
              <a:rPr lang="en-GB" noProof="0" dirty="0"/>
              <a:t>Crossroads Bank for Social Security</a:t>
            </a:r>
          </a:p>
          <a:p>
            <a:pPr lvl="2"/>
            <a:r>
              <a:rPr lang="en-GB" noProof="0" dirty="0"/>
              <a:t>1986-1991: originator as an advisor to the Minister of Social Affairs and the Prime Minister</a:t>
            </a:r>
          </a:p>
          <a:p>
            <a:pPr lvl="2"/>
            <a:r>
              <a:rPr lang="en-GB" noProof="0" dirty="0"/>
              <a:t>since 1991: CEO</a:t>
            </a:r>
          </a:p>
          <a:p>
            <a:pPr lvl="1"/>
            <a:r>
              <a:rPr lang="en-GB" noProof="0" dirty="0"/>
              <a:t>Data Protection Authority</a:t>
            </a:r>
          </a:p>
          <a:p>
            <a:pPr lvl="2"/>
            <a:r>
              <a:rPr lang="en-GB" noProof="0" dirty="0"/>
              <a:t>1991-2022: external member</a:t>
            </a:r>
          </a:p>
          <a:p>
            <a:pPr lvl="1"/>
            <a:r>
              <a:rPr lang="en-GB" noProof="0" dirty="0"/>
              <a:t>Federal Ministry of ICT</a:t>
            </a:r>
          </a:p>
          <a:p>
            <a:pPr lvl="2"/>
            <a:r>
              <a:rPr lang="en-GB" noProof="0" dirty="0"/>
              <a:t>2000-2001: originator as an advisor to the Minister of ICT (</a:t>
            </a:r>
            <a:r>
              <a:rPr lang="en-GB" noProof="0" dirty="0" err="1"/>
              <a:t>ao</a:t>
            </a:r>
            <a:r>
              <a:rPr lang="en-GB" noProof="0" dirty="0"/>
              <a:t> conception of electronic identity card)</a:t>
            </a:r>
          </a:p>
          <a:p>
            <a:pPr lvl="1"/>
            <a:r>
              <a:rPr lang="en-GB" noProof="0" dirty="0"/>
              <a:t>Smals (non for profit operational ICT association of public institutions of social security and health)</a:t>
            </a:r>
          </a:p>
          <a:p>
            <a:pPr lvl="2"/>
            <a:r>
              <a:rPr lang="en-GB" noProof="0" dirty="0"/>
              <a:t>since 2004: CEO (</a:t>
            </a:r>
            <a:r>
              <a:rPr lang="en-GB" noProof="0" dirty="0" err="1"/>
              <a:t>ao</a:t>
            </a:r>
            <a:r>
              <a:rPr lang="en-GB" noProof="0" dirty="0"/>
              <a:t> originator of G-Cloud initiative)</a:t>
            </a:r>
          </a:p>
          <a:p>
            <a:pPr lvl="1"/>
            <a:r>
              <a:rPr lang="en-GB" noProof="0" dirty="0"/>
              <a:t>eHealth platform</a:t>
            </a:r>
          </a:p>
          <a:p>
            <a:pPr lvl="2"/>
            <a:r>
              <a:rPr lang="en-GB" noProof="0" dirty="0"/>
              <a:t>2007-2008: originator as an advisor to the Minister of Public Health</a:t>
            </a:r>
          </a:p>
          <a:p>
            <a:pPr lvl="2"/>
            <a:r>
              <a:rPr lang="en-GB" noProof="0" dirty="0"/>
              <a:t>since 2008: CEO</a:t>
            </a:r>
          </a:p>
          <a:p>
            <a:pPr lvl="2"/>
            <a:r>
              <a:rPr lang="en-GB" noProof="0" dirty="0"/>
              <a:t>2020-2021: enterprise architect of Belgian information systems to fight the COVID-19 pandemic (testing, tracing, vaccination) and contributor to development of components on EU and WHO level</a:t>
            </a:r>
          </a:p>
        </p:txBody>
      </p:sp>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2</a:t>
            </a:fld>
            <a:r>
              <a:rPr lang="fr-BE"/>
              <a:t> </a:t>
            </a:r>
            <a:endParaRPr lang="fr-BE" dirty="0"/>
          </a:p>
        </p:txBody>
      </p:sp>
      <p:sp>
        <p:nvSpPr>
          <p:cNvPr id="4" name="Titel 3"/>
          <p:cNvSpPr>
            <a:spLocks noGrp="1"/>
          </p:cNvSpPr>
          <p:nvPr>
            <p:ph type="title"/>
          </p:nvPr>
        </p:nvSpPr>
        <p:spPr/>
        <p:txBody>
          <a:bodyPr/>
          <a:lstStyle/>
          <a:p>
            <a:r>
              <a:rPr lang="en-GB" noProof="0" dirty="0"/>
              <a:t>About me (°1961)</a:t>
            </a:r>
          </a:p>
        </p:txBody>
      </p:sp>
    </p:spTree>
    <p:extLst>
      <p:ext uri="{BB962C8B-B14F-4D97-AF65-F5344CB8AC3E}">
        <p14:creationId xmlns:p14="http://schemas.microsoft.com/office/powerpoint/2010/main" val="11959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78E5-EA7D-8573-BA96-1F3002F3784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FE9A8A-E965-8F29-DFFF-460DEC8F37F0}"/>
              </a:ext>
            </a:extLst>
          </p:cNvPr>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
        <p:nvSpPr>
          <p:cNvPr id="3" name="Title 2">
            <a:extLst>
              <a:ext uri="{FF2B5EF4-FFF2-40B4-BE49-F238E27FC236}">
                <a16:creationId xmlns:a16="http://schemas.microsoft.com/office/drawing/2014/main" id="{C5212E74-F2D5-0E4E-738D-51488749617E}"/>
              </a:ext>
            </a:extLst>
          </p:cNvPr>
          <p:cNvSpPr>
            <a:spLocks noGrp="1"/>
          </p:cNvSpPr>
          <p:nvPr>
            <p:ph type="ctrTitle"/>
          </p:nvPr>
        </p:nvSpPr>
        <p:spPr>
          <a:xfrm>
            <a:off x="573618" y="1662115"/>
            <a:ext cx="11044767" cy="2308224"/>
          </a:xfrm>
        </p:spPr>
        <p:txBody>
          <a:bodyPr/>
          <a:lstStyle/>
          <a:p>
            <a:r>
              <a:rPr lang="en-GB" noProof="0" dirty="0"/>
              <a:t>Setting the scene</a:t>
            </a:r>
          </a:p>
        </p:txBody>
      </p:sp>
    </p:spTree>
    <p:extLst>
      <p:ext uri="{BB962C8B-B14F-4D97-AF65-F5344CB8AC3E}">
        <p14:creationId xmlns:p14="http://schemas.microsoft.com/office/powerpoint/2010/main" val="2743016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5349-0E84-423C-89DE-69CF648162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B4042D-3718-A839-4EB4-B211D82A898A}"/>
              </a:ext>
            </a:extLst>
          </p:cNvPr>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
        <p:nvSpPr>
          <p:cNvPr id="3" name="Title 2">
            <a:extLst>
              <a:ext uri="{FF2B5EF4-FFF2-40B4-BE49-F238E27FC236}">
                <a16:creationId xmlns:a16="http://schemas.microsoft.com/office/drawing/2014/main" id="{546B92E9-DFB0-CD28-4C5B-0A33FE972F10}"/>
              </a:ext>
            </a:extLst>
          </p:cNvPr>
          <p:cNvSpPr>
            <a:spLocks noGrp="1"/>
          </p:cNvSpPr>
          <p:nvPr>
            <p:ph type="ctrTitle"/>
          </p:nvPr>
        </p:nvSpPr>
        <p:spPr>
          <a:xfrm>
            <a:off x="573618" y="1662115"/>
            <a:ext cx="11044767" cy="2308224"/>
          </a:xfrm>
        </p:spPr>
        <p:txBody>
          <a:bodyPr/>
          <a:lstStyle/>
          <a:p>
            <a:r>
              <a:rPr lang="en-GB" noProof="0" dirty="0"/>
              <a:t>Business architecture principles related to</a:t>
            </a:r>
            <a:br>
              <a:rPr lang="en-GB" noProof="0" dirty="0"/>
            </a:br>
            <a:r>
              <a:rPr lang="en-GB" noProof="0" dirty="0"/>
              <a:t>information management and information security</a:t>
            </a:r>
          </a:p>
        </p:txBody>
      </p:sp>
    </p:spTree>
    <p:extLst>
      <p:ext uri="{BB962C8B-B14F-4D97-AF65-F5344CB8AC3E}">
        <p14:creationId xmlns:p14="http://schemas.microsoft.com/office/powerpoint/2010/main" val="3254132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noProof="0" dirty="0"/>
              <a:t>information is being modelled</a:t>
            </a:r>
          </a:p>
          <a:p>
            <a:pPr lvl="1"/>
            <a:r>
              <a:rPr lang="en-GB" noProof="0" dirty="0"/>
              <a:t>in such a way that the model fits in as closely as possible with the real world</a:t>
            </a:r>
          </a:p>
          <a:p>
            <a:pPr lvl="1"/>
            <a:r>
              <a:rPr lang="en-GB" noProof="0" dirty="0"/>
              <a:t>in order to allow multifunctional use of information </a:t>
            </a:r>
          </a:p>
          <a:p>
            <a:pPr lvl="0"/>
            <a:r>
              <a:rPr lang="en-GB" noProof="0" dirty="0"/>
              <a:t>information is collected from citizens and companies only once by the public sector as a whole</a:t>
            </a:r>
          </a:p>
          <a:p>
            <a:pPr lvl="1"/>
            <a:r>
              <a:rPr lang="en-GB" noProof="0" dirty="0"/>
              <a:t>via a channel chosen by the citizens and the companies</a:t>
            </a:r>
          </a:p>
          <a:p>
            <a:pPr lvl="1"/>
            <a:r>
              <a:rPr lang="en-GB" noProof="0" dirty="0"/>
              <a:t>preferably from application to application</a:t>
            </a:r>
          </a:p>
          <a:p>
            <a:pPr lvl="1"/>
            <a:r>
              <a:rPr lang="en-GB" noProof="0" dirty="0"/>
              <a:t>and with the possibility of quality control by the supplier before the transmission of the information</a:t>
            </a:r>
          </a:p>
          <a:p>
            <a:pPr lvl="0"/>
            <a:r>
              <a:rPr lang="en-GB" noProof="0" dirty="0"/>
              <a:t>the collected information is validated once</a:t>
            </a:r>
          </a:p>
          <a:p>
            <a:pPr lvl="1"/>
            <a:r>
              <a:rPr lang="en-GB" noProof="0" dirty="0"/>
              <a:t>according to established task sharing criteria</a:t>
            </a:r>
          </a:p>
          <a:p>
            <a:pPr lvl="1"/>
            <a:r>
              <a:rPr lang="en-GB" noProof="0" dirty="0"/>
              <a:t>by the actor that is most entitled to it or by the actor which has the greatest interest in correctly validating it</a:t>
            </a:r>
          </a:p>
          <a:p>
            <a:endParaRPr lang="en-GB" noProof="0" dirty="0"/>
          </a:p>
        </p:txBody>
      </p:sp>
      <p:sp>
        <p:nvSpPr>
          <p:cNvPr id="2" name="Title 1"/>
          <p:cNvSpPr>
            <a:spLocks noGrp="1"/>
          </p:cNvSpPr>
          <p:nvPr>
            <p:ph type="title"/>
          </p:nvPr>
        </p:nvSpPr>
        <p:spPr/>
        <p:txBody>
          <a:bodyPr/>
          <a:lstStyle/>
          <a:p>
            <a:r>
              <a:rPr lang="en-GB" noProof="0" dirty="0"/>
              <a:t>Information management</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37</a:t>
            </a:fld>
            <a:r>
              <a:rPr lang="fr-BE"/>
              <a:t> </a:t>
            </a:r>
            <a:endParaRPr lang="fr-BE" dirty="0"/>
          </a:p>
        </p:txBody>
      </p:sp>
    </p:spTree>
    <p:extLst>
      <p:ext uri="{BB962C8B-B14F-4D97-AF65-F5344CB8AC3E}">
        <p14:creationId xmlns:p14="http://schemas.microsoft.com/office/powerpoint/2010/main" val="4114588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a:t>a task sharing model is established indicating which actor stores which information as an authentic source, manages the information and maintains it at the disposal of the authorized users</a:t>
            </a:r>
          </a:p>
          <a:p>
            <a:pPr lvl="0"/>
            <a:r>
              <a:rPr lang="en-GB" noProof="0" dirty="0"/>
              <a:t>information can be flexibly assembled according to ever changing legal concepts</a:t>
            </a:r>
          </a:p>
          <a:p>
            <a:pPr lvl="0"/>
            <a:r>
              <a:rPr lang="en-GB" noProof="0" dirty="0"/>
              <a:t>every actor has to report probable errors of information to the actor that is designated to validate the information</a:t>
            </a:r>
          </a:p>
          <a:p>
            <a:pPr lvl="0"/>
            <a:r>
              <a:rPr lang="en-GB" noProof="0" dirty="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noProof="0" dirty="0"/>
              <a:t>once collected and validated, information is stored, managed and exchanged electronically to avoid transcribing and re-entering it manually</a:t>
            </a:r>
          </a:p>
        </p:txBody>
      </p:sp>
      <p:sp>
        <p:nvSpPr>
          <p:cNvPr id="2" name="Title 1"/>
          <p:cNvSpPr>
            <a:spLocks noGrp="1"/>
          </p:cNvSpPr>
          <p:nvPr>
            <p:ph type="title"/>
          </p:nvPr>
        </p:nvSpPr>
        <p:spPr/>
        <p:txBody>
          <a:bodyPr/>
          <a:lstStyle/>
          <a:p>
            <a:r>
              <a:rPr lang="en-GB" noProof="0" dirty="0"/>
              <a:t>Information management</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38</a:t>
            </a:fld>
            <a:r>
              <a:rPr lang="fr-BE"/>
              <a:t> </a:t>
            </a:r>
            <a:endParaRPr lang="fr-BE" dirty="0"/>
          </a:p>
        </p:txBody>
      </p:sp>
    </p:spTree>
    <p:extLst>
      <p:ext uri="{BB962C8B-B14F-4D97-AF65-F5344CB8AC3E}">
        <p14:creationId xmlns:p14="http://schemas.microsoft.com/office/powerpoint/2010/main" val="3132857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noProof="0" dirty="0"/>
              <a:t>electronic information exchange can be initiated by</a:t>
            </a:r>
          </a:p>
          <a:p>
            <a:pPr lvl="1"/>
            <a:r>
              <a:rPr lang="en-GB" noProof="0" dirty="0"/>
              <a:t>the actor that disposes of information</a:t>
            </a:r>
          </a:p>
          <a:p>
            <a:pPr lvl="1"/>
            <a:r>
              <a:rPr lang="en-GB" noProof="0" dirty="0"/>
              <a:t>the actor that needs information</a:t>
            </a:r>
          </a:p>
          <a:p>
            <a:pPr lvl="1"/>
            <a:r>
              <a:rPr lang="en-GB" noProof="0" dirty="0"/>
              <a:t>the organisation that manages the interoperability framework</a:t>
            </a:r>
          </a:p>
          <a:p>
            <a:pPr lvl="0"/>
            <a:r>
              <a:rPr lang="en-GB" noProof="0" dirty="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noProof="0" dirty="0"/>
              <a:t>available information is used for</a:t>
            </a:r>
          </a:p>
          <a:p>
            <a:pPr lvl="1"/>
            <a:r>
              <a:rPr lang="en-GB" noProof="0" dirty="0"/>
              <a:t>the automatic granting of benefits</a:t>
            </a:r>
          </a:p>
          <a:p>
            <a:pPr lvl="1"/>
            <a:r>
              <a:rPr lang="en-GB" noProof="0" dirty="0"/>
              <a:t>prefilling when collecting information</a:t>
            </a:r>
          </a:p>
          <a:p>
            <a:endParaRPr lang="en-GB" noProof="0" dirty="0"/>
          </a:p>
        </p:txBody>
      </p:sp>
      <p:sp>
        <p:nvSpPr>
          <p:cNvPr id="2" name="Title 1"/>
          <p:cNvSpPr>
            <a:spLocks noGrp="1"/>
          </p:cNvSpPr>
          <p:nvPr>
            <p:ph type="title"/>
          </p:nvPr>
        </p:nvSpPr>
        <p:spPr/>
        <p:txBody>
          <a:bodyPr/>
          <a:lstStyle/>
          <a:p>
            <a:r>
              <a:rPr lang="en-GB" noProof="0" dirty="0"/>
              <a:t>Information management</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39</a:t>
            </a:fld>
            <a:r>
              <a:rPr lang="fr-BE"/>
              <a:t> </a:t>
            </a:r>
            <a:endParaRPr lang="fr-BE" dirty="0"/>
          </a:p>
        </p:txBody>
      </p:sp>
    </p:spTree>
    <p:extLst>
      <p:ext uri="{BB962C8B-B14F-4D97-AF65-F5344CB8AC3E}">
        <p14:creationId xmlns:p14="http://schemas.microsoft.com/office/powerpoint/2010/main" val="3248789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GB" dirty="0"/>
              <a:t>concern data exchanges</a:t>
            </a:r>
          </a:p>
          <a:p>
            <a:r>
              <a:rPr lang="en-GB" dirty="0"/>
              <a:t>content</a:t>
            </a:r>
          </a:p>
          <a:p>
            <a:pPr lvl="1"/>
            <a:r>
              <a:rPr lang="en-GB" dirty="0"/>
              <a:t>verification that the providing institution has a legal basis for processing the exchanged data</a:t>
            </a:r>
          </a:p>
          <a:p>
            <a:pPr lvl="1"/>
            <a:r>
              <a:rPr lang="en-GB" dirty="0"/>
              <a:t>verification that the receiving institution has a legal basis for processing the exchanged data</a:t>
            </a:r>
          </a:p>
          <a:p>
            <a:pPr lvl="1"/>
            <a:r>
              <a:rPr lang="en-GB" dirty="0"/>
              <a:t>determination of the legitimate purposes for which the data is processed by the receiving institution</a:t>
            </a:r>
          </a:p>
          <a:p>
            <a:pPr lvl="1"/>
            <a:r>
              <a:rPr lang="en-GB" dirty="0"/>
              <a:t>determination of the necessary guarantees for the minimisation of personal data</a:t>
            </a:r>
          </a:p>
          <a:p>
            <a:pPr lvl="2"/>
            <a:r>
              <a:rPr lang="en-GB" dirty="0"/>
              <a:t>which categories of data</a:t>
            </a:r>
          </a:p>
          <a:p>
            <a:pPr lvl="2"/>
            <a:r>
              <a:rPr lang="en-GB" dirty="0"/>
              <a:t>regarding which categories of persons</a:t>
            </a:r>
          </a:p>
          <a:p>
            <a:pPr lvl="2"/>
            <a:r>
              <a:rPr lang="en-GB" dirty="0"/>
              <a:t>retention period</a:t>
            </a:r>
          </a:p>
          <a:p>
            <a:pPr lvl="2"/>
            <a:r>
              <a:rPr lang="en-GB" dirty="0"/>
              <a:t>accessibility</a:t>
            </a:r>
          </a:p>
          <a:p>
            <a:pPr lvl="1"/>
            <a:r>
              <a:rPr lang="en-GB" dirty="0"/>
              <a:t>determination of quality and transparency measures</a:t>
            </a:r>
          </a:p>
          <a:p>
            <a:pPr lvl="1"/>
            <a:r>
              <a:rPr lang="en-GB" dirty="0"/>
              <a:t>determination of processing responsibilities</a:t>
            </a:r>
          </a:p>
          <a:p>
            <a:pPr lvl="1"/>
            <a:r>
              <a:rPr lang="en-GB" dirty="0"/>
              <a:t>verification of compliance with the once-only principle</a:t>
            </a:r>
          </a:p>
        </p:txBody>
      </p:sp>
      <p:sp>
        <p:nvSpPr>
          <p:cNvPr id="4" name="Slide Number Placeholder 3"/>
          <p:cNvSpPr>
            <a:spLocks noGrp="1"/>
          </p:cNvSpPr>
          <p:nvPr>
            <p:ph type="sldNum" sz="quarter" idx="4"/>
          </p:nvPr>
        </p:nvSpPr>
        <p:spPr/>
        <p:txBody>
          <a:bodyPr/>
          <a:lstStyle/>
          <a:p>
            <a:fld id="{84AEDDD6-2727-439E-A96F-E9FD4CA77376}" type="slidenum">
              <a:rPr lang="en-GB" smtClean="0"/>
              <a:pPr/>
              <a:t>40</a:t>
            </a:fld>
            <a:endParaRPr lang="en-GB" dirty="0"/>
          </a:p>
        </p:txBody>
      </p:sp>
      <p:sp>
        <p:nvSpPr>
          <p:cNvPr id="2" name="Title 1"/>
          <p:cNvSpPr>
            <a:spLocks noGrp="1"/>
          </p:cNvSpPr>
          <p:nvPr>
            <p:ph type="title"/>
          </p:nvPr>
        </p:nvSpPr>
        <p:spPr/>
        <p:txBody>
          <a:bodyPr>
            <a:normAutofit/>
          </a:bodyPr>
          <a:lstStyle/>
          <a:p>
            <a:r>
              <a:rPr lang="en-GB" dirty="0"/>
              <a:t>Deliberations of the Information Security Committee</a:t>
            </a:r>
            <a:endParaRPr lang="en-US" dirty="0"/>
          </a:p>
        </p:txBody>
      </p:sp>
    </p:spTree>
    <p:extLst>
      <p:ext uri="{BB962C8B-B14F-4D97-AF65-F5344CB8AC3E}">
        <p14:creationId xmlns:p14="http://schemas.microsoft.com/office/powerpoint/2010/main" val="2443749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dirty="0"/>
              <a:t>security, availability, integrity and confidentiality of information is ensured by integrated structural, institutional, organizational, HR, technical and other security measures according to agreed policies</a:t>
            </a:r>
          </a:p>
          <a:p>
            <a:r>
              <a:rPr lang="en-GB" noProof="0" dirty="0"/>
              <a:t>personal information is only used for purposes compatible with the purposes of the collection of the information</a:t>
            </a:r>
          </a:p>
          <a:p>
            <a:r>
              <a:rPr lang="en-GB" noProof="0" dirty="0"/>
              <a:t>personal information is only accessible to authorized actors and users according to business needs, legislative or policy requirements</a:t>
            </a:r>
          </a:p>
          <a:p>
            <a:r>
              <a:rPr lang="en-GB" noProof="0" dirty="0"/>
              <a:t>the access authorization to personal information is granted by an Information Security Committee, designated by Parliament, after having checked whether the access conditions are met</a:t>
            </a:r>
          </a:p>
          <a:p>
            <a:r>
              <a:rPr lang="en-GB" noProof="0" dirty="0"/>
              <a:t>the access authorizations are public</a:t>
            </a:r>
          </a:p>
          <a:p>
            <a:endParaRPr lang="en-GB" noProof="0" dirty="0"/>
          </a:p>
        </p:txBody>
      </p:sp>
      <p:sp>
        <p:nvSpPr>
          <p:cNvPr id="2" name="Title 1"/>
          <p:cNvSpPr>
            <a:spLocks noGrp="1"/>
          </p:cNvSpPr>
          <p:nvPr>
            <p:ph type="title"/>
          </p:nvPr>
        </p:nvSpPr>
        <p:spPr/>
        <p:txBody>
          <a:bodyPr/>
          <a:lstStyle/>
          <a:p>
            <a:r>
              <a:rPr lang="en-GB" noProof="0" dirty="0"/>
              <a:t>Information security</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41</a:t>
            </a:fld>
            <a:r>
              <a:rPr lang="fr-BE"/>
              <a:t> </a:t>
            </a:r>
            <a:endParaRPr lang="fr-BE" dirty="0"/>
          </a:p>
        </p:txBody>
      </p:sp>
    </p:spTree>
    <p:extLst>
      <p:ext uri="{BB962C8B-B14F-4D97-AF65-F5344CB8AC3E}">
        <p14:creationId xmlns:p14="http://schemas.microsoft.com/office/powerpoint/2010/main" val="4095639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noProof="0" dirty="0"/>
              <a:t>every actual electronic exchange of personal information has to pass an independent trusted third party and is preventively checked on compliance with the existing access authorizations by that trusted third party</a:t>
            </a:r>
          </a:p>
          <a:p>
            <a:r>
              <a:rPr lang="en-GB" altLang="en-US" noProof="0" dirty="0"/>
              <a:t>every actual electronic exchange of personal information is logged, to be able to trace possible abuse afterwards</a:t>
            </a:r>
          </a:p>
          <a:p>
            <a:r>
              <a:rPr lang="en-GB" altLang="en-US" noProof="0" dirty="0"/>
              <a:t>every time information is used to take a decision, the information used is communicated to the person concerned together with the decision </a:t>
            </a:r>
          </a:p>
          <a:p>
            <a:r>
              <a:rPr lang="en-GB" altLang="en-US" noProof="0" dirty="0"/>
              <a:t>every person has right to access and correct his/her own personal data</a:t>
            </a:r>
          </a:p>
          <a:p>
            <a:r>
              <a:rPr lang="en-GB" altLang="en-US" noProof="0" dirty="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noProof="0" dirty="0"/>
              <a:t>Information security</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42</a:t>
            </a:fld>
            <a:r>
              <a:rPr lang="fr-BE"/>
              <a:t> </a:t>
            </a:r>
            <a:endParaRPr lang="fr-BE" dirty="0"/>
          </a:p>
        </p:txBody>
      </p:sp>
    </p:spTree>
    <p:extLst>
      <p:ext uri="{BB962C8B-B14F-4D97-AF65-F5344CB8AC3E}">
        <p14:creationId xmlns:p14="http://schemas.microsoft.com/office/powerpoint/2010/main" val="278079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39FC7-8E10-F363-0BD0-6344BFA745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1EBB8-1A00-C0A7-AA76-26B968CB778B}"/>
              </a:ext>
            </a:extLst>
          </p:cNvPr>
          <p:cNvSpPr>
            <a:spLocks noGrp="1"/>
          </p:cNvSpPr>
          <p:nvPr>
            <p:ph idx="1"/>
          </p:nvPr>
        </p:nvSpPr>
        <p:spPr>
          <a:xfrm>
            <a:off x="695400" y="1052736"/>
            <a:ext cx="10887000" cy="5256584"/>
          </a:xfrm>
        </p:spPr>
        <p:txBody>
          <a:bodyPr>
            <a:normAutofit lnSpcReduction="10000"/>
          </a:bodyPr>
          <a:lstStyle/>
          <a:p>
            <a:pPr lvl="0"/>
            <a:r>
              <a:rPr lang="nl-NL" sz="2200" dirty="0" err="1"/>
              <a:t>all</a:t>
            </a:r>
            <a:r>
              <a:rPr lang="nl-NL" sz="2200" dirty="0"/>
              <a:t> </a:t>
            </a:r>
            <a:r>
              <a:rPr lang="nl-NL" sz="2200" dirty="0" err="1"/>
              <a:t>electronic</a:t>
            </a:r>
            <a:r>
              <a:rPr lang="nl-NL" sz="2200" dirty="0"/>
              <a:t> exchanges of personal data are </a:t>
            </a:r>
            <a:r>
              <a:rPr lang="nl-NL" sz="2200" dirty="0" err="1"/>
              <a:t>logged</a:t>
            </a:r>
            <a:r>
              <a:rPr lang="nl-NL" sz="2200" dirty="0"/>
              <a:t> in compliance </a:t>
            </a:r>
            <a:r>
              <a:rPr lang="nl-NL" sz="2200" dirty="0" err="1"/>
              <a:t>with</a:t>
            </a:r>
            <a:r>
              <a:rPr lang="nl-NL" sz="2200" dirty="0"/>
              <a:t> GDPR, stemming </a:t>
            </a:r>
            <a:r>
              <a:rPr lang="nl-NL" sz="2200" dirty="0" err="1"/>
              <a:t>from</a:t>
            </a:r>
            <a:r>
              <a:rPr lang="nl-NL" sz="2200" dirty="0"/>
              <a:t> the </a:t>
            </a:r>
            <a:r>
              <a:rPr lang="nl-NL" sz="2200" dirty="0" err="1"/>
              <a:t>following</a:t>
            </a:r>
            <a:r>
              <a:rPr lang="nl-NL" sz="2200" dirty="0"/>
              <a:t> </a:t>
            </a:r>
            <a:r>
              <a:rPr lang="nl-NL" sz="2200" dirty="0" err="1"/>
              <a:t>articles</a:t>
            </a:r>
            <a:endParaRPr lang="nl-NL" sz="2200" dirty="0"/>
          </a:p>
          <a:p>
            <a:pPr marL="796919" lvl="3" indent="-342894"/>
            <a:r>
              <a:rPr lang="en-US" sz="1800" noProof="0" dirty="0"/>
              <a:t>art. 5.1.a) personal data shall be processed lawfully, fairly and in a transparent manner in relation to the data subject </a:t>
            </a:r>
          </a:p>
          <a:p>
            <a:pPr marL="796919" lvl="3" indent="-342894"/>
            <a:r>
              <a:rPr lang="en-US" sz="1800" noProof="0" dirty="0"/>
              <a:t>art. 5.2) the controller shall be responsible for, and able to demonstrate, compliance with art. 5.1</a:t>
            </a:r>
          </a:p>
          <a:p>
            <a:pPr marL="796919" lvl="3" indent="-342894"/>
            <a:r>
              <a:rPr lang="en-US" sz="1800" noProof="0" dirty="0"/>
              <a:t>art. 32.4) the controller and processor shall take steps to ensure that any natural person acting under the authority of the controller or the processor who has access to personal data does not process them except on instructions from the controller, unless he or she is required to do so by union or member state law</a:t>
            </a:r>
          </a:p>
          <a:p>
            <a:pPr lvl="0"/>
            <a:r>
              <a:rPr lang="nl-NL" sz="2200" dirty="0" err="1"/>
              <a:t>to</a:t>
            </a:r>
            <a:r>
              <a:rPr lang="nl-NL" sz="2200" dirty="0"/>
              <a:t> </a:t>
            </a:r>
            <a:r>
              <a:rPr lang="nl-NL" sz="2200" dirty="0" err="1"/>
              <a:t>comply</a:t>
            </a:r>
            <a:r>
              <a:rPr lang="nl-NL" sz="2200" dirty="0"/>
              <a:t> </a:t>
            </a:r>
            <a:r>
              <a:rPr lang="nl-NL" sz="2200" dirty="0" err="1"/>
              <a:t>with</a:t>
            </a:r>
            <a:r>
              <a:rPr lang="nl-NL" sz="2200" dirty="0"/>
              <a:t> these </a:t>
            </a:r>
            <a:r>
              <a:rPr lang="nl-NL" sz="2200" dirty="0" err="1"/>
              <a:t>obligations</a:t>
            </a:r>
            <a:r>
              <a:rPr lang="nl-NL" sz="2200" dirty="0"/>
              <a:t>, privacy logs must </a:t>
            </a:r>
            <a:r>
              <a:rPr lang="nl-NL" sz="2200" dirty="0" err="1"/>
              <a:t>be</a:t>
            </a:r>
            <a:r>
              <a:rPr lang="nl-NL" sz="2200" dirty="0"/>
              <a:t> </a:t>
            </a:r>
            <a:r>
              <a:rPr lang="nl-NL" sz="2200" dirty="0" err="1"/>
              <a:t>registered</a:t>
            </a:r>
            <a:r>
              <a:rPr lang="nl-NL" sz="2200" dirty="0"/>
              <a:t> </a:t>
            </a:r>
            <a:r>
              <a:rPr lang="nl-NL" sz="2200" dirty="0" err="1"/>
              <a:t>containing</a:t>
            </a:r>
            <a:r>
              <a:rPr lang="nl-NL" sz="2200" dirty="0"/>
              <a:t> the </a:t>
            </a:r>
            <a:r>
              <a:rPr lang="nl-NL" sz="2200" dirty="0" err="1"/>
              <a:t>following</a:t>
            </a:r>
            <a:r>
              <a:rPr lang="nl-NL" sz="2200" dirty="0"/>
              <a:t> information</a:t>
            </a:r>
          </a:p>
          <a:p>
            <a:pPr marL="796919" lvl="3" indent="-342894"/>
            <a:r>
              <a:rPr lang="nl-NL" sz="1800" dirty="0" err="1"/>
              <a:t>who</a:t>
            </a:r>
            <a:r>
              <a:rPr lang="nl-NL" sz="1800" dirty="0"/>
              <a:t> </a:t>
            </a:r>
            <a:r>
              <a:rPr lang="nl-NL" sz="1800" dirty="0" err="1"/>
              <a:t>performed</a:t>
            </a:r>
            <a:r>
              <a:rPr lang="nl-NL" sz="1800" dirty="0"/>
              <a:t> the processing</a:t>
            </a:r>
            <a:r>
              <a:rPr lang="en-GB" sz="1800" dirty="0"/>
              <a:t> (</a:t>
            </a:r>
            <a:r>
              <a:rPr lang="nl-NL" sz="1800" dirty="0"/>
              <a:t>the user consulting or updating the data, the </a:t>
            </a:r>
            <a:r>
              <a:rPr lang="nl-NL" sz="1800" dirty="0" err="1"/>
              <a:t>institution</a:t>
            </a:r>
            <a:r>
              <a:rPr lang="nl-NL" sz="1800" dirty="0"/>
              <a:t> </a:t>
            </a:r>
            <a:r>
              <a:rPr lang="nl-NL" sz="1800" dirty="0" err="1"/>
              <a:t>sending</a:t>
            </a:r>
            <a:r>
              <a:rPr lang="nl-NL" sz="1800" dirty="0"/>
              <a:t> or </a:t>
            </a:r>
            <a:r>
              <a:rPr lang="nl-NL" sz="1800" dirty="0" err="1"/>
              <a:t>receiving</a:t>
            </a:r>
            <a:r>
              <a:rPr lang="nl-NL" sz="1800" dirty="0"/>
              <a:t> </a:t>
            </a:r>
            <a:r>
              <a:rPr lang="nl-NL" sz="1800" dirty="0" err="1"/>
              <a:t>it</a:t>
            </a:r>
            <a:r>
              <a:rPr lang="en-GB" sz="1800" dirty="0"/>
              <a:t>)</a:t>
            </a:r>
            <a:endParaRPr lang="nl-NL" sz="1800" dirty="0"/>
          </a:p>
          <a:p>
            <a:pPr marL="796919" lvl="3" indent="-342894"/>
            <a:r>
              <a:rPr lang="nl-NL" sz="1800" dirty="0" err="1"/>
              <a:t>which</a:t>
            </a:r>
            <a:r>
              <a:rPr lang="nl-NL" sz="1800" dirty="0"/>
              <a:t> </a:t>
            </a:r>
            <a:r>
              <a:rPr lang="en-GB" sz="1800" dirty="0"/>
              <a:t>types of </a:t>
            </a:r>
            <a:r>
              <a:rPr lang="nl-NL" sz="1800" dirty="0"/>
              <a:t>personal data </a:t>
            </a:r>
            <a:r>
              <a:rPr lang="nl-NL" sz="1800" dirty="0" err="1"/>
              <a:t>were</a:t>
            </a:r>
            <a:r>
              <a:rPr lang="nl-NL" sz="1800" dirty="0"/>
              <a:t> </a:t>
            </a:r>
            <a:r>
              <a:rPr lang="nl-NL" sz="1800" dirty="0" err="1"/>
              <a:t>processed</a:t>
            </a:r>
            <a:endParaRPr lang="nl-NL" sz="1800" dirty="0"/>
          </a:p>
          <a:p>
            <a:pPr marL="796919" lvl="3" indent="-342894"/>
            <a:r>
              <a:rPr lang="nl-NL" sz="1800" dirty="0" err="1"/>
              <a:t>who</a:t>
            </a:r>
            <a:r>
              <a:rPr lang="nl-NL" sz="1800" dirty="0"/>
              <a:t> is the data subject</a:t>
            </a:r>
          </a:p>
          <a:p>
            <a:pPr marL="796919" lvl="3" indent="-342894"/>
            <a:r>
              <a:rPr lang="nl-NL" sz="1800" dirty="0"/>
              <a:t>for </a:t>
            </a:r>
            <a:r>
              <a:rPr lang="nl-NL" sz="1800" dirty="0" err="1"/>
              <a:t>what</a:t>
            </a:r>
            <a:r>
              <a:rPr lang="nl-NL" sz="1800" dirty="0"/>
              <a:t> </a:t>
            </a:r>
            <a:r>
              <a:rPr lang="nl-NL" sz="1800" dirty="0" err="1"/>
              <a:t>purpose</a:t>
            </a:r>
            <a:r>
              <a:rPr lang="nl-NL" sz="1800" dirty="0"/>
              <a:t> the processing was </a:t>
            </a:r>
            <a:r>
              <a:rPr lang="nl-NL" sz="1800" dirty="0" err="1"/>
              <a:t>carried</a:t>
            </a:r>
            <a:r>
              <a:rPr lang="nl-NL" sz="1800" dirty="0"/>
              <a:t> out</a:t>
            </a:r>
          </a:p>
          <a:p>
            <a:pPr marL="796919" lvl="3" indent="-342894"/>
            <a:r>
              <a:rPr lang="nl-NL" sz="1800" dirty="0" err="1"/>
              <a:t>with</a:t>
            </a:r>
            <a:r>
              <a:rPr lang="nl-NL" sz="1800" dirty="0"/>
              <a:t> </a:t>
            </a:r>
            <a:r>
              <a:rPr lang="nl-NL" sz="1800" dirty="0" err="1"/>
              <a:t>what</a:t>
            </a:r>
            <a:r>
              <a:rPr lang="nl-NL" sz="1800" dirty="0"/>
              <a:t> </a:t>
            </a:r>
            <a:r>
              <a:rPr lang="nl-NL" sz="1800" dirty="0" err="1"/>
              <a:t>result</a:t>
            </a:r>
            <a:r>
              <a:rPr lang="nl-NL" sz="1800" dirty="0"/>
              <a:t> (e.g. </a:t>
            </a:r>
            <a:r>
              <a:rPr lang="nl-NL" sz="1800" dirty="0" err="1"/>
              <a:t>successful</a:t>
            </a:r>
            <a:r>
              <a:rPr lang="nl-NL" sz="1800" dirty="0"/>
              <a:t> or </a:t>
            </a:r>
            <a:r>
              <a:rPr lang="nl-NL" sz="1800" dirty="0" err="1"/>
              <a:t>unsuccessful</a:t>
            </a:r>
            <a:r>
              <a:rPr lang="nl-NL" sz="1800" dirty="0"/>
              <a:t>)</a:t>
            </a:r>
          </a:p>
          <a:p>
            <a:pPr marL="796919" lvl="3" indent="-342894"/>
            <a:r>
              <a:rPr lang="nl-NL" sz="1800" dirty="0"/>
              <a:t>the timestamp of the processing</a:t>
            </a:r>
          </a:p>
        </p:txBody>
      </p:sp>
      <p:sp>
        <p:nvSpPr>
          <p:cNvPr id="4" name="Slide Number Placeholder 3">
            <a:extLst>
              <a:ext uri="{FF2B5EF4-FFF2-40B4-BE49-F238E27FC236}">
                <a16:creationId xmlns:a16="http://schemas.microsoft.com/office/drawing/2014/main" id="{E5F9B594-8C41-F883-FF8E-2108858EC2A6}"/>
              </a:ext>
            </a:extLst>
          </p:cNvPr>
          <p:cNvSpPr>
            <a:spLocks noGrp="1"/>
          </p:cNvSpPr>
          <p:nvPr>
            <p:ph type="sldNum" sz="quarter" idx="4"/>
          </p:nvPr>
        </p:nvSpPr>
        <p:spPr>
          <a:xfrm>
            <a:off x="4691360" y="6453346"/>
            <a:ext cx="2844800" cy="365125"/>
          </a:xfrm>
        </p:spPr>
        <p:txBody>
          <a:bodyPr/>
          <a:lstStyle/>
          <a:p>
            <a:r>
              <a:rPr lang="fr-BE" dirty="0"/>
              <a:t> </a:t>
            </a:r>
            <a:fld id="{30A9230E-FFBB-4CCB-ABD7-198084EDE768}" type="slidenum">
              <a:rPr lang="fr-BE" smtClean="0"/>
              <a:pPr/>
              <a:t>43</a:t>
            </a:fld>
            <a:r>
              <a:rPr lang="fr-BE" dirty="0"/>
              <a:t> </a:t>
            </a:r>
          </a:p>
        </p:txBody>
      </p:sp>
      <p:sp>
        <p:nvSpPr>
          <p:cNvPr id="2" name="Title 1">
            <a:extLst>
              <a:ext uri="{FF2B5EF4-FFF2-40B4-BE49-F238E27FC236}">
                <a16:creationId xmlns:a16="http://schemas.microsoft.com/office/drawing/2014/main" id="{05C50865-DB6D-15EA-23BD-C9FCBE322973}"/>
              </a:ext>
            </a:extLst>
          </p:cNvPr>
          <p:cNvSpPr>
            <a:spLocks noGrp="1"/>
          </p:cNvSpPr>
          <p:nvPr>
            <p:ph type="title"/>
          </p:nvPr>
        </p:nvSpPr>
        <p:spPr>
          <a:xfrm>
            <a:off x="695400" y="188640"/>
            <a:ext cx="10887000" cy="792088"/>
          </a:xfrm>
        </p:spPr>
        <p:txBody>
          <a:bodyPr/>
          <a:lstStyle/>
          <a:p>
            <a:r>
              <a:rPr lang="en-US" dirty="0"/>
              <a:t>Loggings</a:t>
            </a:r>
            <a:endParaRPr lang="en-BE" dirty="0"/>
          </a:p>
        </p:txBody>
      </p:sp>
      <p:pic>
        <p:nvPicPr>
          <p:cNvPr id="6" name="Picture 5">
            <a:extLst>
              <a:ext uri="{FF2B5EF4-FFF2-40B4-BE49-F238E27FC236}">
                <a16:creationId xmlns:a16="http://schemas.microsoft.com/office/drawing/2014/main" id="{A9C68A28-1212-720F-D4F4-D345692A5D0E}"/>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04327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175E-3284-B33D-DFD5-58CE624EF0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A3B042-BBEF-33FD-80A1-60177E0786F3}"/>
              </a:ext>
            </a:extLst>
          </p:cNvPr>
          <p:cNvSpPr>
            <a:spLocks noGrp="1"/>
          </p:cNvSpPr>
          <p:nvPr>
            <p:ph idx="1"/>
          </p:nvPr>
        </p:nvSpPr>
        <p:spPr>
          <a:xfrm>
            <a:off x="695400" y="1052736"/>
            <a:ext cx="10887000" cy="5256584"/>
          </a:xfrm>
        </p:spPr>
        <p:txBody>
          <a:bodyPr>
            <a:normAutofit/>
          </a:bodyPr>
          <a:lstStyle/>
          <a:p>
            <a:pPr lvl="0"/>
            <a:r>
              <a:rPr lang="nl-NL" dirty="0"/>
              <a:t>logs are </a:t>
            </a:r>
            <a:r>
              <a:rPr lang="nl-NL" dirty="0" err="1"/>
              <a:t>registered</a:t>
            </a:r>
            <a:r>
              <a:rPr lang="nl-NL" dirty="0"/>
              <a:t> at the moment of processing, </a:t>
            </a:r>
            <a:r>
              <a:rPr lang="nl-NL" dirty="0" err="1"/>
              <a:t>preferably</a:t>
            </a:r>
            <a:r>
              <a:rPr lang="nl-NL" dirty="0"/>
              <a:t> on a </a:t>
            </a:r>
            <a:r>
              <a:rPr lang="nl-NL" dirty="0" err="1"/>
              <a:t>centralised</a:t>
            </a:r>
            <a:r>
              <a:rPr lang="nl-NL" dirty="0"/>
              <a:t> system</a:t>
            </a:r>
          </a:p>
          <a:p>
            <a:pPr lvl="0"/>
            <a:r>
              <a:rPr lang="nl-NL" dirty="0"/>
              <a:t>access </a:t>
            </a:r>
            <a:r>
              <a:rPr lang="nl-NL" dirty="0" err="1"/>
              <a:t>to</a:t>
            </a:r>
            <a:r>
              <a:rPr lang="nl-NL" dirty="0"/>
              <a:t> logs is </a:t>
            </a:r>
            <a:r>
              <a:rPr lang="nl-NL" dirty="0" err="1"/>
              <a:t>restricted</a:t>
            </a:r>
            <a:r>
              <a:rPr lang="nl-NL" dirty="0"/>
              <a:t> </a:t>
            </a:r>
            <a:r>
              <a:rPr lang="nl-NL" dirty="0" err="1"/>
              <a:t>to</a:t>
            </a:r>
            <a:r>
              <a:rPr lang="nl-NL" dirty="0"/>
              <a:t> </a:t>
            </a:r>
            <a:r>
              <a:rPr lang="nl-NL" dirty="0" err="1"/>
              <a:t>qualified</a:t>
            </a:r>
            <a:r>
              <a:rPr lang="nl-NL" dirty="0"/>
              <a:t> </a:t>
            </a:r>
            <a:r>
              <a:rPr lang="nl-NL" dirty="0" err="1"/>
              <a:t>staff</a:t>
            </a:r>
            <a:r>
              <a:rPr lang="nl-NL" dirty="0"/>
              <a:t> (DPO)</a:t>
            </a:r>
          </a:p>
          <a:p>
            <a:pPr lvl="0"/>
            <a:r>
              <a:rPr lang="nl-NL" dirty="0"/>
              <a:t>consulting a log is </a:t>
            </a:r>
            <a:r>
              <a:rPr lang="nl-NL" dirty="0" err="1"/>
              <a:t>considered</a:t>
            </a:r>
            <a:r>
              <a:rPr lang="nl-NL" dirty="0"/>
              <a:t> processing of personal data and </a:t>
            </a:r>
            <a:r>
              <a:rPr lang="nl-NL" dirty="0" err="1"/>
              <a:t>results</a:t>
            </a:r>
            <a:r>
              <a:rPr lang="nl-NL" dirty="0"/>
              <a:t> in a new log entry</a:t>
            </a:r>
          </a:p>
          <a:p>
            <a:r>
              <a:rPr lang="nl-NL" dirty="0"/>
              <a:t>the </a:t>
            </a:r>
            <a:r>
              <a:rPr lang="nl-NL" dirty="0" err="1"/>
              <a:t>retention</a:t>
            </a:r>
            <a:r>
              <a:rPr lang="nl-NL" dirty="0"/>
              <a:t> </a:t>
            </a:r>
            <a:r>
              <a:rPr lang="nl-NL" dirty="0" err="1"/>
              <a:t>period</a:t>
            </a:r>
            <a:r>
              <a:rPr lang="nl-NL" dirty="0"/>
              <a:t> is </a:t>
            </a:r>
            <a:r>
              <a:rPr lang="nl-NL" dirty="0" err="1"/>
              <a:t>established</a:t>
            </a:r>
            <a:r>
              <a:rPr lang="nl-NL" dirty="0"/>
              <a:t> in the CBSS management agreement (art. 7.5.b)</a:t>
            </a:r>
          </a:p>
          <a:p>
            <a:pPr lvl="1"/>
            <a:r>
              <a:rPr lang="nl-NL" dirty="0"/>
              <a:t>the CBSS </a:t>
            </a:r>
            <a:r>
              <a:rPr lang="nl-NL" dirty="0" err="1"/>
              <a:t>systematically</a:t>
            </a:r>
            <a:r>
              <a:rPr lang="nl-NL" dirty="0"/>
              <a:t> </a:t>
            </a:r>
            <a:r>
              <a:rPr lang="nl-NL" dirty="0" err="1"/>
              <a:t>maintains</a:t>
            </a:r>
            <a:r>
              <a:rPr lang="nl-NL" dirty="0"/>
              <a:t> privacy logs </a:t>
            </a:r>
            <a:r>
              <a:rPr lang="nl-NL" dirty="0" err="1"/>
              <a:t>relating</a:t>
            </a:r>
            <a:r>
              <a:rPr lang="nl-NL" dirty="0"/>
              <a:t> </a:t>
            </a:r>
            <a:r>
              <a:rPr lang="nl-NL" dirty="0" err="1"/>
              <a:t>to</a:t>
            </a:r>
            <a:r>
              <a:rPr lang="nl-NL" dirty="0"/>
              <a:t> the </a:t>
            </a:r>
            <a:r>
              <a:rPr lang="nl-NL" dirty="0" err="1"/>
              <a:t>use</a:t>
            </a:r>
            <a:r>
              <a:rPr lang="nl-NL" dirty="0"/>
              <a:t> of </a:t>
            </a:r>
            <a:r>
              <a:rPr lang="nl-NL" dirty="0" err="1"/>
              <a:t>network</a:t>
            </a:r>
            <a:r>
              <a:rPr lang="nl-NL" dirty="0"/>
              <a:t> services</a:t>
            </a:r>
          </a:p>
          <a:p>
            <a:pPr lvl="1"/>
            <a:r>
              <a:rPr lang="nl-NL" dirty="0"/>
              <a:t>these logs are </a:t>
            </a:r>
            <a:r>
              <a:rPr lang="nl-NL" dirty="0" err="1"/>
              <a:t>kept</a:t>
            </a:r>
            <a:r>
              <a:rPr lang="nl-NL" dirty="0"/>
              <a:t> for a minimum of 10 </a:t>
            </a:r>
            <a:r>
              <a:rPr lang="nl-NL" dirty="0" err="1"/>
              <a:t>years</a:t>
            </a:r>
            <a:endParaRPr lang="nl-NL" dirty="0"/>
          </a:p>
          <a:p>
            <a:endParaRPr lang="en-GB" noProof="0" dirty="0"/>
          </a:p>
        </p:txBody>
      </p:sp>
      <p:sp>
        <p:nvSpPr>
          <p:cNvPr id="4" name="Slide Number Placeholder 3">
            <a:extLst>
              <a:ext uri="{FF2B5EF4-FFF2-40B4-BE49-F238E27FC236}">
                <a16:creationId xmlns:a16="http://schemas.microsoft.com/office/drawing/2014/main" id="{8C8EA770-D73D-D19D-7F28-F5DD3DBBF6A9}"/>
              </a:ext>
            </a:extLst>
          </p:cNvPr>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44</a:t>
            </a:fld>
            <a:r>
              <a:rPr lang="fr-BE"/>
              <a:t> </a:t>
            </a:r>
            <a:endParaRPr lang="fr-BE" dirty="0"/>
          </a:p>
        </p:txBody>
      </p:sp>
      <p:sp>
        <p:nvSpPr>
          <p:cNvPr id="2" name="Title 1">
            <a:extLst>
              <a:ext uri="{FF2B5EF4-FFF2-40B4-BE49-F238E27FC236}">
                <a16:creationId xmlns:a16="http://schemas.microsoft.com/office/drawing/2014/main" id="{D282F4A8-6C03-62FB-4333-FDA87C93FD3F}"/>
              </a:ext>
            </a:extLst>
          </p:cNvPr>
          <p:cNvSpPr>
            <a:spLocks noGrp="1"/>
          </p:cNvSpPr>
          <p:nvPr>
            <p:ph type="title"/>
          </p:nvPr>
        </p:nvSpPr>
        <p:spPr>
          <a:xfrm>
            <a:off x="695400" y="188640"/>
            <a:ext cx="10887000" cy="792088"/>
          </a:xfrm>
        </p:spPr>
        <p:txBody>
          <a:bodyPr/>
          <a:lstStyle/>
          <a:p>
            <a:r>
              <a:rPr lang="en-US" dirty="0"/>
              <a:t>Loggings</a:t>
            </a:r>
            <a:endParaRPr lang="en-BE" dirty="0"/>
          </a:p>
        </p:txBody>
      </p:sp>
      <p:pic>
        <p:nvPicPr>
          <p:cNvPr id="6" name="Picture 5">
            <a:extLst>
              <a:ext uri="{FF2B5EF4-FFF2-40B4-BE49-F238E27FC236}">
                <a16:creationId xmlns:a16="http://schemas.microsoft.com/office/drawing/2014/main" id="{5EDAC882-D5F0-1F86-B087-B08AFAE4414F}"/>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4275723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GB" noProof="0" dirty="0"/>
              <a:t>legal translation of</a:t>
            </a:r>
          </a:p>
          <a:p>
            <a:pPr lvl="1"/>
            <a:r>
              <a:rPr lang="en-GB" noProof="0" dirty="0"/>
              <a:t>the common principles on information management</a:t>
            </a:r>
          </a:p>
          <a:p>
            <a:pPr lvl="1"/>
            <a:r>
              <a:rPr lang="en-GB" noProof="0" dirty="0"/>
              <a:t>the common principles on information security and privacy protection</a:t>
            </a:r>
          </a:p>
          <a:p>
            <a:pPr lvl="1"/>
            <a:r>
              <a:rPr lang="en-GB" noProof="0" dirty="0"/>
              <a:t>the obligation to use unique identification keys</a:t>
            </a:r>
          </a:p>
          <a:p>
            <a:r>
              <a:rPr lang="en-GB" noProof="0" dirty="0"/>
              <a:t>creation of a public institution (</a:t>
            </a:r>
            <a:r>
              <a:rPr lang="en-GB" noProof="0" dirty="0" err="1"/>
              <a:t>eg</a:t>
            </a:r>
            <a:r>
              <a:rPr lang="en-GB" noProof="0" dirty="0"/>
              <a:t> CBSS, eHealth-platform) that acts as a driving force</a:t>
            </a:r>
          </a:p>
          <a:p>
            <a:pPr lvl="1"/>
            <a:r>
              <a:rPr lang="en-GB" noProof="0" dirty="0"/>
              <a:t>mission and tasks</a:t>
            </a:r>
          </a:p>
          <a:p>
            <a:pPr lvl="1"/>
            <a:r>
              <a:rPr lang="en-GB" noProof="0" dirty="0"/>
              <a:t>governance</a:t>
            </a:r>
          </a:p>
          <a:p>
            <a:pPr lvl="1"/>
            <a:r>
              <a:rPr lang="en-GB" noProof="0" dirty="0"/>
              <a:t>financing principles</a:t>
            </a:r>
          </a:p>
          <a:p>
            <a:r>
              <a:rPr lang="en-GB" noProof="0" dirty="0"/>
              <a:t>creation of a control committee on information security and privacy protection</a:t>
            </a:r>
          </a:p>
          <a:p>
            <a:r>
              <a:rPr lang="en-GB" noProof="0" dirty="0"/>
              <a:t>probative value of electronic information storage and exchange</a:t>
            </a:r>
          </a:p>
          <a:p>
            <a:r>
              <a:rPr lang="en-GB" noProof="0" dirty="0"/>
              <a:t>punishment of abuse of the system</a:t>
            </a:r>
          </a:p>
          <a:p>
            <a:r>
              <a:rPr lang="en-GB" noProof="0" dirty="0"/>
              <a:t>gradually, coordination or harmonisation of basic legal concepts</a:t>
            </a:r>
          </a:p>
          <a:p>
            <a:r>
              <a:rPr lang="en-GB" noProof="0" dirty="0"/>
              <a:t>gradually, adaptation of business processes set out in the law</a:t>
            </a:r>
          </a:p>
          <a:p>
            <a:endParaRPr lang="en-GB" noProof="0" dirty="0"/>
          </a:p>
        </p:txBody>
      </p:sp>
      <p:sp>
        <p:nvSpPr>
          <p:cNvPr id="24578" name="Title 1"/>
          <p:cNvSpPr>
            <a:spLocks noGrp="1"/>
          </p:cNvSpPr>
          <p:nvPr>
            <p:ph type="title"/>
          </p:nvPr>
        </p:nvSpPr>
        <p:spPr/>
        <p:txBody>
          <a:bodyPr/>
          <a:lstStyle/>
          <a:p>
            <a:r>
              <a:rPr lang="en-GB" altLang="en-US" noProof="0" dirty="0"/>
              <a:t>Useful legislative changes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45</a:t>
            </a:fld>
            <a:r>
              <a:rPr lang="fr-BE"/>
              <a:t> </a:t>
            </a:r>
            <a:endParaRPr lang="fr-BE" dirty="0"/>
          </a:p>
        </p:txBody>
      </p:sp>
    </p:spTree>
    <p:extLst>
      <p:ext uri="{BB962C8B-B14F-4D97-AF65-F5344CB8AC3E}">
        <p14:creationId xmlns:p14="http://schemas.microsoft.com/office/powerpoint/2010/main" val="3714250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F6586F-8E44-4795-A683-55ECDCD0015E}"/>
              </a:ext>
            </a:extLst>
          </p:cNvPr>
          <p:cNvSpPr>
            <a:spLocks noGrp="1"/>
          </p:cNvSpPr>
          <p:nvPr>
            <p:ph type="sldNum" sz="quarter" idx="4"/>
          </p:nvPr>
        </p:nvSpPr>
        <p:spPr>
          <a:xfrm>
            <a:off x="4691360" y="6561853"/>
            <a:ext cx="2844800" cy="365125"/>
          </a:xfrm>
        </p:spPr>
        <p:txBody>
          <a:bodyPr/>
          <a:lstStyle/>
          <a:p>
            <a:r>
              <a:rPr lang="fr-BE"/>
              <a:t> </a:t>
            </a:r>
            <a:fld id="{30A9230E-FFBB-4CCB-ABD7-198084EDE768}" type="slidenum">
              <a:rPr lang="fr-BE" smtClean="0"/>
              <a:pPr/>
              <a:t>46</a:t>
            </a:fld>
            <a:r>
              <a:rPr lang="fr-BE"/>
              <a:t> </a:t>
            </a:r>
            <a:endParaRPr lang="fr-BE" dirty="0"/>
          </a:p>
        </p:txBody>
      </p:sp>
      <p:sp>
        <p:nvSpPr>
          <p:cNvPr id="5" name="Title 4">
            <a:extLst>
              <a:ext uri="{FF2B5EF4-FFF2-40B4-BE49-F238E27FC236}">
                <a16:creationId xmlns:a16="http://schemas.microsoft.com/office/drawing/2014/main" id="{CEEDFB9D-DCC5-414B-BA03-D6847D09F635}"/>
              </a:ext>
            </a:extLst>
          </p:cNvPr>
          <p:cNvSpPr>
            <a:spLocks noGrp="1"/>
          </p:cNvSpPr>
          <p:nvPr>
            <p:ph type="title"/>
          </p:nvPr>
        </p:nvSpPr>
        <p:spPr>
          <a:xfrm>
            <a:off x="407368" y="-27384"/>
            <a:ext cx="11305256" cy="864096"/>
          </a:xfrm>
        </p:spPr>
        <p:txBody>
          <a:bodyPr/>
          <a:lstStyle/>
          <a:p>
            <a:r>
              <a:rPr lang="en-GB" noProof="0" dirty="0"/>
              <a:t>Enterprise architecture on national level: framework</a:t>
            </a:r>
          </a:p>
        </p:txBody>
      </p:sp>
      <p:grpSp>
        <p:nvGrpSpPr>
          <p:cNvPr id="144" name="Group 143">
            <a:extLst>
              <a:ext uri="{FF2B5EF4-FFF2-40B4-BE49-F238E27FC236}">
                <a16:creationId xmlns:a16="http://schemas.microsoft.com/office/drawing/2014/main" id="{F750CD2B-2885-461E-B0E9-AA69E5946055}"/>
              </a:ext>
            </a:extLst>
          </p:cNvPr>
          <p:cNvGrpSpPr/>
          <p:nvPr/>
        </p:nvGrpSpPr>
        <p:grpSpPr>
          <a:xfrm>
            <a:off x="1742004" y="1584357"/>
            <a:ext cx="8640000" cy="999117"/>
            <a:chOff x="1742004" y="1475850"/>
            <a:chExt cx="8640000" cy="999117"/>
          </a:xfrm>
        </p:grpSpPr>
        <p:sp>
          <p:nvSpPr>
            <p:cNvPr id="145" name="Rounded Rectangle 100">
              <a:extLst>
                <a:ext uri="{FF2B5EF4-FFF2-40B4-BE49-F238E27FC236}">
                  <a16:creationId xmlns:a16="http://schemas.microsoft.com/office/drawing/2014/main" id="{A8413A51-F8E3-4650-A1AC-D46F23801E0A}"/>
                </a:ext>
              </a:extLst>
            </p:cNvPr>
            <p:cNvSpPr/>
            <p:nvPr/>
          </p:nvSpPr>
          <p:spPr>
            <a:xfrm>
              <a:off x="1750713" y="1487001"/>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6" name="Rounded Rectangle 16">
              <a:extLst>
                <a:ext uri="{FF2B5EF4-FFF2-40B4-BE49-F238E27FC236}">
                  <a16:creationId xmlns:a16="http://schemas.microsoft.com/office/drawing/2014/main" id="{1FA0052F-E572-489D-96C2-F941C033DE50}"/>
                </a:ext>
              </a:extLst>
            </p:cNvPr>
            <p:cNvSpPr/>
            <p:nvPr/>
          </p:nvSpPr>
          <p:spPr>
            <a:xfrm>
              <a:off x="8099772" y="1475850"/>
              <a:ext cx="2282232" cy="987966"/>
            </a:xfrm>
            <a:prstGeom prst="round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7" name="Rectangle 146">
              <a:extLst>
                <a:ext uri="{FF2B5EF4-FFF2-40B4-BE49-F238E27FC236}">
                  <a16:creationId xmlns:a16="http://schemas.microsoft.com/office/drawing/2014/main" id="{A39E3CF5-3156-41E1-8811-28BBF66BC883}"/>
                </a:ext>
              </a:extLst>
            </p:cNvPr>
            <p:cNvSpPr/>
            <p:nvPr/>
          </p:nvSpPr>
          <p:spPr>
            <a:xfrm>
              <a:off x="6062004" y="1475850"/>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8" name="Rectangle 147">
              <a:extLst>
                <a:ext uri="{FF2B5EF4-FFF2-40B4-BE49-F238E27FC236}">
                  <a16:creationId xmlns:a16="http://schemas.microsoft.com/office/drawing/2014/main" id="{FA65B9D6-E4F1-4C9B-84A6-20C13ED9FA06}"/>
                </a:ext>
              </a:extLst>
            </p:cNvPr>
            <p:cNvSpPr/>
            <p:nvPr/>
          </p:nvSpPr>
          <p:spPr>
            <a:xfrm>
              <a:off x="3902004" y="1475850"/>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149" name="Rounded Rectangle 3">
              <a:extLst>
                <a:ext uri="{FF2B5EF4-FFF2-40B4-BE49-F238E27FC236}">
                  <a16:creationId xmlns:a16="http://schemas.microsoft.com/office/drawing/2014/main" id="{2D7D6488-0D81-4C9A-B193-8D8ABED8DD8C}"/>
                </a:ext>
              </a:extLst>
            </p:cNvPr>
            <p:cNvSpPr/>
            <p:nvPr/>
          </p:nvSpPr>
          <p:spPr>
            <a:xfrm>
              <a:off x="1742004" y="1475850"/>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0" name="TextBox 149">
              <a:extLst>
                <a:ext uri="{FF2B5EF4-FFF2-40B4-BE49-F238E27FC236}">
                  <a16:creationId xmlns:a16="http://schemas.microsoft.com/office/drawing/2014/main" id="{3F148AE2-0257-4D51-ACA3-DA2E61B00DDA}"/>
                </a:ext>
              </a:extLst>
            </p:cNvPr>
            <p:cNvSpPr txBox="1"/>
            <p:nvPr/>
          </p:nvSpPr>
          <p:spPr>
            <a:xfrm>
              <a:off x="4097311" y="1954780"/>
              <a:ext cx="17267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Social security</a:t>
              </a:r>
            </a:p>
          </p:txBody>
        </p:sp>
        <p:sp>
          <p:nvSpPr>
            <p:cNvPr id="151" name="TextBox 150">
              <a:extLst>
                <a:ext uri="{FF2B5EF4-FFF2-40B4-BE49-F238E27FC236}">
                  <a16:creationId xmlns:a16="http://schemas.microsoft.com/office/drawing/2014/main" id="{1C1021DA-56D1-49EC-B91E-2641A791729C}"/>
                </a:ext>
              </a:extLst>
            </p:cNvPr>
            <p:cNvSpPr txBox="1"/>
            <p:nvPr/>
          </p:nvSpPr>
          <p:spPr>
            <a:xfrm>
              <a:off x="6683993" y="1947727"/>
              <a:ext cx="8835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Health</a:t>
              </a:r>
            </a:p>
          </p:txBody>
        </p:sp>
        <p:pic>
          <p:nvPicPr>
            <p:cNvPr id="152" name="Picture 151">
              <a:extLst>
                <a:ext uri="{FF2B5EF4-FFF2-40B4-BE49-F238E27FC236}">
                  <a16:creationId xmlns:a16="http://schemas.microsoft.com/office/drawing/2014/main" id="{9E72EB8E-41A0-4C69-98A0-3B2DDEFF1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153" name="Picture 152">
              <a:extLst>
                <a:ext uri="{FF2B5EF4-FFF2-40B4-BE49-F238E27FC236}">
                  <a16:creationId xmlns:a16="http://schemas.microsoft.com/office/drawing/2014/main" id="{A56553F4-F7A5-4A7F-A133-571CAA010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154" name="TextBox 153">
              <a:extLst>
                <a:ext uri="{FF2B5EF4-FFF2-40B4-BE49-F238E27FC236}">
                  <a16:creationId xmlns:a16="http://schemas.microsoft.com/office/drawing/2014/main" id="{2883BE40-041C-430C-9F33-03A184D61678}"/>
                </a:ext>
              </a:extLst>
            </p:cNvPr>
            <p:cNvSpPr txBox="1"/>
            <p:nvPr/>
          </p:nvSpPr>
          <p:spPr>
            <a:xfrm>
              <a:off x="8908306" y="1965152"/>
              <a:ext cx="78739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Other</a:t>
              </a:r>
            </a:p>
          </p:txBody>
        </p:sp>
        <p:sp>
          <p:nvSpPr>
            <p:cNvPr id="155" name="TextBox 154">
              <a:extLst>
                <a:ext uri="{FF2B5EF4-FFF2-40B4-BE49-F238E27FC236}">
                  <a16:creationId xmlns:a16="http://schemas.microsoft.com/office/drawing/2014/main" id="{92D86556-64CA-45C3-A183-A07DFAB2DC6D}"/>
                </a:ext>
              </a:extLst>
            </p:cNvPr>
            <p:cNvSpPr txBox="1"/>
            <p:nvPr/>
          </p:nvSpPr>
          <p:spPr>
            <a:xfrm>
              <a:off x="2012897" y="1769282"/>
              <a:ext cx="112242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Domains</a:t>
              </a:r>
            </a:p>
          </p:txBody>
        </p:sp>
      </p:grpSp>
      <p:grpSp>
        <p:nvGrpSpPr>
          <p:cNvPr id="156" name="Group 155">
            <a:extLst>
              <a:ext uri="{FF2B5EF4-FFF2-40B4-BE49-F238E27FC236}">
                <a16:creationId xmlns:a16="http://schemas.microsoft.com/office/drawing/2014/main" id="{73EFBA66-6CD9-4609-AD0B-CD26A1E9068E}"/>
              </a:ext>
            </a:extLst>
          </p:cNvPr>
          <p:cNvGrpSpPr/>
          <p:nvPr/>
        </p:nvGrpSpPr>
        <p:grpSpPr>
          <a:xfrm>
            <a:off x="1742004" y="3978793"/>
            <a:ext cx="8640000" cy="1008033"/>
            <a:chOff x="1742004" y="3870286"/>
            <a:chExt cx="8640000" cy="1008033"/>
          </a:xfrm>
        </p:grpSpPr>
        <p:sp>
          <p:nvSpPr>
            <p:cNvPr id="157" name="Rounded Rectangle 98">
              <a:extLst>
                <a:ext uri="{FF2B5EF4-FFF2-40B4-BE49-F238E27FC236}">
                  <a16:creationId xmlns:a16="http://schemas.microsoft.com/office/drawing/2014/main" id="{D822C2B9-5B85-4172-9C8B-71D6F348687F}"/>
                </a:ext>
              </a:extLst>
            </p:cNvPr>
            <p:cNvSpPr/>
            <p:nvPr/>
          </p:nvSpPr>
          <p:spPr>
            <a:xfrm>
              <a:off x="1750713" y="3890353"/>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8" name="Rounded Rectangle 18">
              <a:extLst>
                <a:ext uri="{FF2B5EF4-FFF2-40B4-BE49-F238E27FC236}">
                  <a16:creationId xmlns:a16="http://schemas.microsoft.com/office/drawing/2014/main" id="{84ACF427-999E-4EB6-86FC-13A2D2E123ED}"/>
                </a:ext>
              </a:extLst>
            </p:cNvPr>
            <p:cNvSpPr/>
            <p:nvPr/>
          </p:nvSpPr>
          <p:spPr>
            <a:xfrm>
              <a:off x="8099772" y="3879202"/>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9" name="Rectangle 158">
              <a:extLst>
                <a:ext uri="{FF2B5EF4-FFF2-40B4-BE49-F238E27FC236}">
                  <a16:creationId xmlns:a16="http://schemas.microsoft.com/office/drawing/2014/main" id="{3F55BA62-6755-48F3-AFD3-29EDD26325E0}"/>
                </a:ext>
              </a:extLst>
            </p:cNvPr>
            <p:cNvSpPr/>
            <p:nvPr/>
          </p:nvSpPr>
          <p:spPr>
            <a:xfrm>
              <a:off x="8222004" y="3870286"/>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0" name="Rectangle 159">
              <a:extLst>
                <a:ext uri="{FF2B5EF4-FFF2-40B4-BE49-F238E27FC236}">
                  <a16:creationId xmlns:a16="http://schemas.microsoft.com/office/drawing/2014/main" id="{1892DA4B-1873-4E81-8657-4FCB251D08CB}"/>
                </a:ext>
              </a:extLst>
            </p:cNvPr>
            <p:cNvSpPr/>
            <p:nvPr/>
          </p:nvSpPr>
          <p:spPr>
            <a:xfrm>
              <a:off x="6062004" y="3879202"/>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1" name="Rectangle 160">
              <a:extLst>
                <a:ext uri="{FF2B5EF4-FFF2-40B4-BE49-F238E27FC236}">
                  <a16:creationId xmlns:a16="http://schemas.microsoft.com/office/drawing/2014/main" id="{3165C015-7818-4010-B712-5BD25D7E64DA}"/>
                </a:ext>
              </a:extLst>
            </p:cNvPr>
            <p:cNvSpPr/>
            <p:nvPr/>
          </p:nvSpPr>
          <p:spPr>
            <a:xfrm>
              <a:off x="7142004" y="3881763"/>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2" name="Rectangle 161">
              <a:extLst>
                <a:ext uri="{FF2B5EF4-FFF2-40B4-BE49-F238E27FC236}">
                  <a16:creationId xmlns:a16="http://schemas.microsoft.com/office/drawing/2014/main" id="{1B07EBD2-E7D8-4161-9A91-057F6EA94336}"/>
                </a:ext>
              </a:extLst>
            </p:cNvPr>
            <p:cNvSpPr/>
            <p:nvPr/>
          </p:nvSpPr>
          <p:spPr>
            <a:xfrm>
              <a:off x="3902004" y="3879202"/>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3" name="Rectangle 162">
              <a:extLst>
                <a:ext uri="{FF2B5EF4-FFF2-40B4-BE49-F238E27FC236}">
                  <a16:creationId xmlns:a16="http://schemas.microsoft.com/office/drawing/2014/main" id="{151D34F0-14FF-4C88-8C79-56F2E95B758A}"/>
                </a:ext>
              </a:extLst>
            </p:cNvPr>
            <p:cNvSpPr/>
            <p:nvPr/>
          </p:nvSpPr>
          <p:spPr>
            <a:xfrm>
              <a:off x="4982004" y="3879202"/>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4" name="Rounded Rectangle 6">
              <a:extLst>
                <a:ext uri="{FF2B5EF4-FFF2-40B4-BE49-F238E27FC236}">
                  <a16:creationId xmlns:a16="http://schemas.microsoft.com/office/drawing/2014/main" id="{DB27384E-3AE5-4B9E-9E55-570836A96F5F}"/>
                </a:ext>
              </a:extLst>
            </p:cNvPr>
            <p:cNvSpPr/>
            <p:nvPr/>
          </p:nvSpPr>
          <p:spPr>
            <a:xfrm>
              <a:off x="1742004" y="3879202"/>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5" name="TextBox 164">
              <a:extLst>
                <a:ext uri="{FF2B5EF4-FFF2-40B4-BE49-F238E27FC236}">
                  <a16:creationId xmlns:a16="http://schemas.microsoft.com/office/drawing/2014/main" id="{F6C8B1FC-5CFD-4185-9ADB-1FCCFADB5DEB}"/>
                </a:ext>
              </a:extLst>
            </p:cNvPr>
            <p:cNvSpPr txBox="1"/>
            <p:nvPr/>
          </p:nvSpPr>
          <p:spPr>
            <a:xfrm>
              <a:off x="2012898" y="4082906"/>
              <a:ext cx="1581715"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Processes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166" name="Group 165">
              <a:extLst>
                <a:ext uri="{FF2B5EF4-FFF2-40B4-BE49-F238E27FC236}">
                  <a16:creationId xmlns:a16="http://schemas.microsoft.com/office/drawing/2014/main" id="{050E1719-5A1B-4691-96C0-398CE937F80C}"/>
                </a:ext>
              </a:extLst>
            </p:cNvPr>
            <p:cNvGrpSpPr/>
            <p:nvPr/>
          </p:nvGrpSpPr>
          <p:grpSpPr>
            <a:xfrm>
              <a:off x="4126209" y="4009191"/>
              <a:ext cx="295620" cy="295620"/>
              <a:chOff x="4233021" y="4113673"/>
              <a:chExt cx="348420" cy="348420"/>
            </a:xfrm>
          </p:grpSpPr>
          <p:pic>
            <p:nvPicPr>
              <p:cNvPr id="203" name="Picture 202">
                <a:extLst>
                  <a:ext uri="{FF2B5EF4-FFF2-40B4-BE49-F238E27FC236}">
                    <a16:creationId xmlns:a16="http://schemas.microsoft.com/office/drawing/2014/main" id="{D7C8123D-2B2A-4E61-AF29-4DB1C9F42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4" name="Oval 203">
                <a:extLst>
                  <a:ext uri="{FF2B5EF4-FFF2-40B4-BE49-F238E27FC236}">
                    <a16:creationId xmlns:a16="http://schemas.microsoft.com/office/drawing/2014/main" id="{EC7F50F8-0550-4A94-8CBE-7CBADB305E4A}"/>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7" name="Group 166">
              <a:extLst>
                <a:ext uri="{FF2B5EF4-FFF2-40B4-BE49-F238E27FC236}">
                  <a16:creationId xmlns:a16="http://schemas.microsoft.com/office/drawing/2014/main" id="{68A95726-0668-483A-B9A3-3358D1C6B871}"/>
                </a:ext>
              </a:extLst>
            </p:cNvPr>
            <p:cNvGrpSpPr/>
            <p:nvPr/>
          </p:nvGrpSpPr>
          <p:grpSpPr>
            <a:xfrm>
              <a:off x="4529437" y="4250337"/>
              <a:ext cx="295620" cy="295620"/>
              <a:chOff x="4233021" y="4113673"/>
              <a:chExt cx="348420" cy="348420"/>
            </a:xfrm>
          </p:grpSpPr>
          <p:pic>
            <p:nvPicPr>
              <p:cNvPr id="201" name="Picture 200">
                <a:extLst>
                  <a:ext uri="{FF2B5EF4-FFF2-40B4-BE49-F238E27FC236}">
                    <a16:creationId xmlns:a16="http://schemas.microsoft.com/office/drawing/2014/main" id="{F1E88769-05D0-44D8-BABF-BEC5CF4C4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2" name="Oval 201">
                <a:extLst>
                  <a:ext uri="{FF2B5EF4-FFF2-40B4-BE49-F238E27FC236}">
                    <a16:creationId xmlns:a16="http://schemas.microsoft.com/office/drawing/2014/main" id="{CF984488-675D-4F86-B38D-9DC60D63895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8" name="Group 167">
              <a:extLst>
                <a:ext uri="{FF2B5EF4-FFF2-40B4-BE49-F238E27FC236}">
                  <a16:creationId xmlns:a16="http://schemas.microsoft.com/office/drawing/2014/main" id="{00F16777-836C-4562-950A-90EAC8DA2597}"/>
                </a:ext>
              </a:extLst>
            </p:cNvPr>
            <p:cNvGrpSpPr/>
            <p:nvPr/>
          </p:nvGrpSpPr>
          <p:grpSpPr>
            <a:xfrm>
              <a:off x="6257935" y="3979001"/>
              <a:ext cx="295620" cy="295620"/>
              <a:chOff x="4233021" y="4113673"/>
              <a:chExt cx="348420" cy="348420"/>
            </a:xfrm>
          </p:grpSpPr>
          <p:pic>
            <p:nvPicPr>
              <p:cNvPr id="199" name="Picture 198">
                <a:extLst>
                  <a:ext uri="{FF2B5EF4-FFF2-40B4-BE49-F238E27FC236}">
                    <a16:creationId xmlns:a16="http://schemas.microsoft.com/office/drawing/2014/main" id="{B3A3BF00-E24B-4086-837D-A9663D9C6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0" name="Oval 199">
                <a:extLst>
                  <a:ext uri="{FF2B5EF4-FFF2-40B4-BE49-F238E27FC236}">
                    <a16:creationId xmlns:a16="http://schemas.microsoft.com/office/drawing/2014/main" id="{3B66F00C-0133-48F1-90D8-82D6071309F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9" name="Group 168">
              <a:extLst>
                <a:ext uri="{FF2B5EF4-FFF2-40B4-BE49-F238E27FC236}">
                  <a16:creationId xmlns:a16="http://schemas.microsoft.com/office/drawing/2014/main" id="{88C3D8B6-6226-4EEA-9224-A7C87E4B8464}"/>
                </a:ext>
              </a:extLst>
            </p:cNvPr>
            <p:cNvGrpSpPr/>
            <p:nvPr/>
          </p:nvGrpSpPr>
          <p:grpSpPr>
            <a:xfrm>
              <a:off x="7470792" y="4009191"/>
              <a:ext cx="295620" cy="295620"/>
              <a:chOff x="4233021" y="4113673"/>
              <a:chExt cx="348420" cy="348420"/>
            </a:xfrm>
          </p:grpSpPr>
          <p:pic>
            <p:nvPicPr>
              <p:cNvPr id="197" name="Picture 196">
                <a:extLst>
                  <a:ext uri="{FF2B5EF4-FFF2-40B4-BE49-F238E27FC236}">
                    <a16:creationId xmlns:a16="http://schemas.microsoft.com/office/drawing/2014/main" id="{234FA493-EE0D-4746-8915-C1312AC3F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8" name="Oval 197">
                <a:extLst>
                  <a:ext uri="{FF2B5EF4-FFF2-40B4-BE49-F238E27FC236}">
                    <a16:creationId xmlns:a16="http://schemas.microsoft.com/office/drawing/2014/main" id="{591A2EE5-7292-43CF-9B34-A0E9162FC6C4}"/>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0" name="Group 169">
              <a:extLst>
                <a:ext uri="{FF2B5EF4-FFF2-40B4-BE49-F238E27FC236}">
                  <a16:creationId xmlns:a16="http://schemas.microsoft.com/office/drawing/2014/main" id="{5F9FE913-6F6A-45BF-9B45-FA5FB14D12B5}"/>
                </a:ext>
              </a:extLst>
            </p:cNvPr>
            <p:cNvGrpSpPr/>
            <p:nvPr/>
          </p:nvGrpSpPr>
          <p:grpSpPr>
            <a:xfrm>
              <a:off x="7512827" y="4455884"/>
              <a:ext cx="295620" cy="295620"/>
              <a:chOff x="4233021" y="4113673"/>
              <a:chExt cx="348420" cy="348420"/>
            </a:xfrm>
          </p:grpSpPr>
          <p:pic>
            <p:nvPicPr>
              <p:cNvPr id="195" name="Picture 194">
                <a:extLst>
                  <a:ext uri="{FF2B5EF4-FFF2-40B4-BE49-F238E27FC236}">
                    <a16:creationId xmlns:a16="http://schemas.microsoft.com/office/drawing/2014/main" id="{4C43D6EC-DFA0-4828-A01A-5CFFB4091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6" name="Oval 195">
                <a:extLst>
                  <a:ext uri="{FF2B5EF4-FFF2-40B4-BE49-F238E27FC236}">
                    <a16:creationId xmlns:a16="http://schemas.microsoft.com/office/drawing/2014/main" id="{5C702ECF-C2C0-409F-AE58-B9FBBCAFED2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1" name="Group 170">
              <a:extLst>
                <a:ext uri="{FF2B5EF4-FFF2-40B4-BE49-F238E27FC236}">
                  <a16:creationId xmlns:a16="http://schemas.microsoft.com/office/drawing/2014/main" id="{12F94BBA-9510-4DF8-8844-071AA3460513}"/>
                </a:ext>
              </a:extLst>
            </p:cNvPr>
            <p:cNvGrpSpPr/>
            <p:nvPr/>
          </p:nvGrpSpPr>
          <p:grpSpPr>
            <a:xfrm>
              <a:off x="9854278" y="4490663"/>
              <a:ext cx="295620" cy="295620"/>
              <a:chOff x="4233021" y="4113673"/>
              <a:chExt cx="348420" cy="348420"/>
            </a:xfrm>
          </p:grpSpPr>
          <p:pic>
            <p:nvPicPr>
              <p:cNvPr id="193" name="Picture 192">
                <a:extLst>
                  <a:ext uri="{FF2B5EF4-FFF2-40B4-BE49-F238E27FC236}">
                    <a16:creationId xmlns:a16="http://schemas.microsoft.com/office/drawing/2014/main" id="{C98C1192-5FC5-4782-A18A-5B2167AE7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4" name="Oval 193">
                <a:extLst>
                  <a:ext uri="{FF2B5EF4-FFF2-40B4-BE49-F238E27FC236}">
                    <a16:creationId xmlns:a16="http://schemas.microsoft.com/office/drawing/2014/main" id="{7167506C-927F-4EA6-8842-0AA352E01AF9}"/>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2" name="Group 171">
              <a:extLst>
                <a:ext uri="{FF2B5EF4-FFF2-40B4-BE49-F238E27FC236}">
                  <a16:creationId xmlns:a16="http://schemas.microsoft.com/office/drawing/2014/main" id="{C05B653D-F7B9-41DC-9128-5C97017ECF2A}"/>
                </a:ext>
              </a:extLst>
            </p:cNvPr>
            <p:cNvGrpSpPr/>
            <p:nvPr/>
          </p:nvGrpSpPr>
          <p:grpSpPr>
            <a:xfrm>
              <a:off x="9427501" y="4031033"/>
              <a:ext cx="295620" cy="295620"/>
              <a:chOff x="4233021" y="4113673"/>
              <a:chExt cx="348420" cy="348420"/>
            </a:xfrm>
          </p:grpSpPr>
          <p:pic>
            <p:nvPicPr>
              <p:cNvPr id="191" name="Picture 190">
                <a:extLst>
                  <a:ext uri="{FF2B5EF4-FFF2-40B4-BE49-F238E27FC236}">
                    <a16:creationId xmlns:a16="http://schemas.microsoft.com/office/drawing/2014/main" id="{3B8040F9-1A54-46A7-861D-0F364265C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2" name="Oval 191">
                <a:extLst>
                  <a:ext uri="{FF2B5EF4-FFF2-40B4-BE49-F238E27FC236}">
                    <a16:creationId xmlns:a16="http://schemas.microsoft.com/office/drawing/2014/main" id="{249C6816-8483-42EA-B73E-164514177E3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3" name="Group 172">
              <a:extLst>
                <a:ext uri="{FF2B5EF4-FFF2-40B4-BE49-F238E27FC236}">
                  <a16:creationId xmlns:a16="http://schemas.microsoft.com/office/drawing/2014/main" id="{76FC6509-B959-459F-805C-53C660AE6EED}"/>
                </a:ext>
              </a:extLst>
            </p:cNvPr>
            <p:cNvGrpSpPr/>
            <p:nvPr/>
          </p:nvGrpSpPr>
          <p:grpSpPr>
            <a:xfrm>
              <a:off x="5491998" y="4413679"/>
              <a:ext cx="295620" cy="295620"/>
              <a:chOff x="4233021" y="4113673"/>
              <a:chExt cx="348420" cy="348420"/>
            </a:xfrm>
          </p:grpSpPr>
          <p:pic>
            <p:nvPicPr>
              <p:cNvPr id="189" name="Picture 188">
                <a:extLst>
                  <a:ext uri="{FF2B5EF4-FFF2-40B4-BE49-F238E27FC236}">
                    <a16:creationId xmlns:a16="http://schemas.microsoft.com/office/drawing/2014/main" id="{79C93C80-0380-4CEB-AA78-3B78F3EAA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0" name="Oval 189">
                <a:extLst>
                  <a:ext uri="{FF2B5EF4-FFF2-40B4-BE49-F238E27FC236}">
                    <a16:creationId xmlns:a16="http://schemas.microsoft.com/office/drawing/2014/main" id="{ADB50C5A-6949-4C93-ACA2-DD2FB0B8300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4" name="Group 173">
              <a:extLst>
                <a:ext uri="{FF2B5EF4-FFF2-40B4-BE49-F238E27FC236}">
                  <a16:creationId xmlns:a16="http://schemas.microsoft.com/office/drawing/2014/main" id="{051C097A-56F4-49EF-A5E9-7AA06ECC058A}"/>
                </a:ext>
              </a:extLst>
            </p:cNvPr>
            <p:cNvGrpSpPr/>
            <p:nvPr/>
          </p:nvGrpSpPr>
          <p:grpSpPr>
            <a:xfrm>
              <a:off x="5042167" y="4028641"/>
              <a:ext cx="295620" cy="295620"/>
              <a:chOff x="4233021" y="4113673"/>
              <a:chExt cx="348420" cy="348420"/>
            </a:xfrm>
          </p:grpSpPr>
          <p:pic>
            <p:nvPicPr>
              <p:cNvPr id="187" name="Picture 186">
                <a:extLst>
                  <a:ext uri="{FF2B5EF4-FFF2-40B4-BE49-F238E27FC236}">
                    <a16:creationId xmlns:a16="http://schemas.microsoft.com/office/drawing/2014/main" id="{E222F2D5-2E71-4B52-94E4-767E53A70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8" name="Oval 187">
                <a:extLst>
                  <a:ext uri="{FF2B5EF4-FFF2-40B4-BE49-F238E27FC236}">
                    <a16:creationId xmlns:a16="http://schemas.microsoft.com/office/drawing/2014/main" id="{425BEE83-2EFA-48AC-ADC1-4EC629A960A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5" name="Group 174">
              <a:extLst>
                <a:ext uri="{FF2B5EF4-FFF2-40B4-BE49-F238E27FC236}">
                  <a16:creationId xmlns:a16="http://schemas.microsoft.com/office/drawing/2014/main" id="{A32E6F99-80D1-4379-95ED-96DFB62042A3}"/>
                </a:ext>
              </a:extLst>
            </p:cNvPr>
            <p:cNvGrpSpPr/>
            <p:nvPr/>
          </p:nvGrpSpPr>
          <p:grpSpPr>
            <a:xfrm>
              <a:off x="6256338" y="4488330"/>
              <a:ext cx="295620" cy="295620"/>
              <a:chOff x="4233021" y="4113673"/>
              <a:chExt cx="348420" cy="348420"/>
            </a:xfrm>
          </p:grpSpPr>
          <p:pic>
            <p:nvPicPr>
              <p:cNvPr id="185" name="Picture 184">
                <a:extLst>
                  <a:ext uri="{FF2B5EF4-FFF2-40B4-BE49-F238E27FC236}">
                    <a16:creationId xmlns:a16="http://schemas.microsoft.com/office/drawing/2014/main" id="{DB24756B-FF09-49B0-A593-4DD8E7A46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6" name="Oval 185">
                <a:extLst>
                  <a:ext uri="{FF2B5EF4-FFF2-40B4-BE49-F238E27FC236}">
                    <a16:creationId xmlns:a16="http://schemas.microsoft.com/office/drawing/2014/main" id="{D6A95B31-1147-4CCC-9BD7-039079D027CC}"/>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6" name="Group 175">
              <a:extLst>
                <a:ext uri="{FF2B5EF4-FFF2-40B4-BE49-F238E27FC236}">
                  <a16:creationId xmlns:a16="http://schemas.microsoft.com/office/drawing/2014/main" id="{967D3F60-BE02-4376-8069-0B564CF9C3EB}"/>
                </a:ext>
              </a:extLst>
            </p:cNvPr>
            <p:cNvGrpSpPr/>
            <p:nvPr/>
          </p:nvGrpSpPr>
          <p:grpSpPr>
            <a:xfrm>
              <a:off x="6830161" y="4218752"/>
              <a:ext cx="295620" cy="295620"/>
              <a:chOff x="4233021" y="4113673"/>
              <a:chExt cx="348420" cy="348420"/>
            </a:xfrm>
          </p:grpSpPr>
          <p:pic>
            <p:nvPicPr>
              <p:cNvPr id="183" name="Picture 182">
                <a:extLst>
                  <a:ext uri="{FF2B5EF4-FFF2-40B4-BE49-F238E27FC236}">
                    <a16:creationId xmlns:a16="http://schemas.microsoft.com/office/drawing/2014/main" id="{49431574-E35B-491F-BE08-C6AA494CB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4" name="Oval 183">
                <a:extLst>
                  <a:ext uri="{FF2B5EF4-FFF2-40B4-BE49-F238E27FC236}">
                    <a16:creationId xmlns:a16="http://schemas.microsoft.com/office/drawing/2014/main" id="{92078C2B-BD2F-4752-B650-41286DCA6606}"/>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7" name="Group 176">
              <a:extLst>
                <a:ext uri="{FF2B5EF4-FFF2-40B4-BE49-F238E27FC236}">
                  <a16:creationId xmlns:a16="http://schemas.microsoft.com/office/drawing/2014/main" id="{72559ACF-FC4A-498F-831E-42F1F1E2623A}"/>
                </a:ext>
              </a:extLst>
            </p:cNvPr>
            <p:cNvGrpSpPr/>
            <p:nvPr/>
          </p:nvGrpSpPr>
          <p:grpSpPr>
            <a:xfrm>
              <a:off x="4115962" y="4486295"/>
              <a:ext cx="295620" cy="295620"/>
              <a:chOff x="4233021" y="4113673"/>
              <a:chExt cx="348420" cy="348420"/>
            </a:xfrm>
          </p:grpSpPr>
          <p:pic>
            <p:nvPicPr>
              <p:cNvPr id="181" name="Picture 180">
                <a:extLst>
                  <a:ext uri="{FF2B5EF4-FFF2-40B4-BE49-F238E27FC236}">
                    <a16:creationId xmlns:a16="http://schemas.microsoft.com/office/drawing/2014/main" id="{3EF91644-6F2E-4B60-9201-85FDE8735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2" name="Oval 181">
                <a:extLst>
                  <a:ext uri="{FF2B5EF4-FFF2-40B4-BE49-F238E27FC236}">
                    <a16:creationId xmlns:a16="http://schemas.microsoft.com/office/drawing/2014/main" id="{518AB280-8795-4695-99E3-4D3BF7A398D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8" name="Group 177">
              <a:extLst>
                <a:ext uri="{FF2B5EF4-FFF2-40B4-BE49-F238E27FC236}">
                  <a16:creationId xmlns:a16="http://schemas.microsoft.com/office/drawing/2014/main" id="{2889F34A-E31A-4E95-9A72-A487DF12804B}"/>
                </a:ext>
              </a:extLst>
            </p:cNvPr>
            <p:cNvGrpSpPr/>
            <p:nvPr/>
          </p:nvGrpSpPr>
          <p:grpSpPr>
            <a:xfrm>
              <a:off x="8542193" y="4278264"/>
              <a:ext cx="295620" cy="295620"/>
              <a:chOff x="4233021" y="4113673"/>
              <a:chExt cx="348420" cy="348420"/>
            </a:xfrm>
          </p:grpSpPr>
          <p:pic>
            <p:nvPicPr>
              <p:cNvPr id="179" name="Picture 178">
                <a:extLst>
                  <a:ext uri="{FF2B5EF4-FFF2-40B4-BE49-F238E27FC236}">
                    <a16:creationId xmlns:a16="http://schemas.microsoft.com/office/drawing/2014/main" id="{5584AEAA-3932-495C-9522-0F39C01EE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0" name="Oval 179">
                <a:extLst>
                  <a:ext uri="{FF2B5EF4-FFF2-40B4-BE49-F238E27FC236}">
                    <a16:creationId xmlns:a16="http://schemas.microsoft.com/office/drawing/2014/main" id="{C267A55B-6858-4488-870E-4B643D1E2960}"/>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grpSp>
        <p:nvGrpSpPr>
          <p:cNvPr id="205" name="Group 204">
            <a:extLst>
              <a:ext uri="{FF2B5EF4-FFF2-40B4-BE49-F238E27FC236}">
                <a16:creationId xmlns:a16="http://schemas.microsoft.com/office/drawing/2014/main" id="{90385673-00B6-4AED-A78F-4B118B3C3146}"/>
              </a:ext>
            </a:extLst>
          </p:cNvPr>
          <p:cNvGrpSpPr/>
          <p:nvPr/>
        </p:nvGrpSpPr>
        <p:grpSpPr>
          <a:xfrm>
            <a:off x="1742004" y="2777117"/>
            <a:ext cx="8640000" cy="1008033"/>
            <a:chOff x="1742004" y="2668610"/>
            <a:chExt cx="8640000" cy="1008033"/>
          </a:xfrm>
        </p:grpSpPr>
        <p:sp>
          <p:nvSpPr>
            <p:cNvPr id="206" name="Rounded Rectangle 97">
              <a:extLst>
                <a:ext uri="{FF2B5EF4-FFF2-40B4-BE49-F238E27FC236}">
                  <a16:creationId xmlns:a16="http://schemas.microsoft.com/office/drawing/2014/main" id="{5886B2DC-CB06-44B2-826B-3437CC9733D6}"/>
                </a:ext>
              </a:extLst>
            </p:cNvPr>
            <p:cNvSpPr/>
            <p:nvPr/>
          </p:nvSpPr>
          <p:spPr>
            <a:xfrm>
              <a:off x="1750713" y="2688677"/>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7" name="Rounded Rectangle 17">
              <a:extLst>
                <a:ext uri="{FF2B5EF4-FFF2-40B4-BE49-F238E27FC236}">
                  <a16:creationId xmlns:a16="http://schemas.microsoft.com/office/drawing/2014/main" id="{C366CA4D-3D91-4DE0-B347-73A7C08A54BF}"/>
                </a:ext>
              </a:extLst>
            </p:cNvPr>
            <p:cNvSpPr/>
            <p:nvPr/>
          </p:nvSpPr>
          <p:spPr>
            <a:xfrm>
              <a:off x="8099772" y="2677526"/>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8" name="Rectangle 207">
              <a:extLst>
                <a:ext uri="{FF2B5EF4-FFF2-40B4-BE49-F238E27FC236}">
                  <a16:creationId xmlns:a16="http://schemas.microsoft.com/office/drawing/2014/main" id="{1AE8493C-7A0B-47FD-8B93-371632BB7344}"/>
                </a:ext>
              </a:extLst>
            </p:cNvPr>
            <p:cNvSpPr/>
            <p:nvPr/>
          </p:nvSpPr>
          <p:spPr>
            <a:xfrm>
              <a:off x="8222004" y="2668610"/>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9" name="Rectangle 208">
              <a:extLst>
                <a:ext uri="{FF2B5EF4-FFF2-40B4-BE49-F238E27FC236}">
                  <a16:creationId xmlns:a16="http://schemas.microsoft.com/office/drawing/2014/main" id="{74F6AC80-064F-4FB2-82C5-BCF638E0E619}"/>
                </a:ext>
              </a:extLst>
            </p:cNvPr>
            <p:cNvSpPr/>
            <p:nvPr/>
          </p:nvSpPr>
          <p:spPr>
            <a:xfrm>
              <a:off x="6062004" y="2677526"/>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0" name="Rectangle 209">
              <a:extLst>
                <a:ext uri="{FF2B5EF4-FFF2-40B4-BE49-F238E27FC236}">
                  <a16:creationId xmlns:a16="http://schemas.microsoft.com/office/drawing/2014/main" id="{7A1474EF-5760-4FB1-89CB-BB880DC6F3C6}"/>
                </a:ext>
              </a:extLst>
            </p:cNvPr>
            <p:cNvSpPr/>
            <p:nvPr/>
          </p:nvSpPr>
          <p:spPr>
            <a:xfrm>
              <a:off x="7142004" y="2680087"/>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1" name="Rectangle 210">
              <a:extLst>
                <a:ext uri="{FF2B5EF4-FFF2-40B4-BE49-F238E27FC236}">
                  <a16:creationId xmlns:a16="http://schemas.microsoft.com/office/drawing/2014/main" id="{C38C87BB-9512-4068-A635-5C245E7D53C4}"/>
                </a:ext>
              </a:extLst>
            </p:cNvPr>
            <p:cNvSpPr/>
            <p:nvPr/>
          </p:nvSpPr>
          <p:spPr>
            <a:xfrm>
              <a:off x="3902004" y="2677526"/>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2" name="Rectangle 211">
              <a:extLst>
                <a:ext uri="{FF2B5EF4-FFF2-40B4-BE49-F238E27FC236}">
                  <a16:creationId xmlns:a16="http://schemas.microsoft.com/office/drawing/2014/main" id="{3A21607C-26FA-4500-AD23-0AD9A9854610}"/>
                </a:ext>
              </a:extLst>
            </p:cNvPr>
            <p:cNvSpPr/>
            <p:nvPr/>
          </p:nvSpPr>
          <p:spPr>
            <a:xfrm>
              <a:off x="4982004" y="2677526"/>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3" name="Rounded Rectangle 5">
              <a:extLst>
                <a:ext uri="{FF2B5EF4-FFF2-40B4-BE49-F238E27FC236}">
                  <a16:creationId xmlns:a16="http://schemas.microsoft.com/office/drawing/2014/main" id="{1BD86EAA-069E-43ED-9313-F3DDC1A214D2}"/>
                </a:ext>
              </a:extLst>
            </p:cNvPr>
            <p:cNvSpPr/>
            <p:nvPr/>
          </p:nvSpPr>
          <p:spPr>
            <a:xfrm>
              <a:off x="1742004" y="2677526"/>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4" name="TextBox 213">
              <a:extLst>
                <a:ext uri="{FF2B5EF4-FFF2-40B4-BE49-F238E27FC236}">
                  <a16:creationId xmlns:a16="http://schemas.microsoft.com/office/drawing/2014/main" id="{A679485D-32C9-41F1-9027-D692D4EFD1A8}"/>
                </a:ext>
              </a:extLst>
            </p:cNvPr>
            <p:cNvSpPr txBox="1"/>
            <p:nvPr/>
          </p:nvSpPr>
          <p:spPr>
            <a:xfrm>
              <a:off x="2012898" y="2963523"/>
              <a:ext cx="13812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Services</a:t>
              </a:r>
            </a:p>
          </p:txBody>
        </p:sp>
        <p:grpSp>
          <p:nvGrpSpPr>
            <p:cNvPr id="215" name="Group 214">
              <a:extLst>
                <a:ext uri="{FF2B5EF4-FFF2-40B4-BE49-F238E27FC236}">
                  <a16:creationId xmlns:a16="http://schemas.microsoft.com/office/drawing/2014/main" id="{160DE9E1-83FF-413C-BCC3-73746A3DC772}"/>
                </a:ext>
              </a:extLst>
            </p:cNvPr>
            <p:cNvGrpSpPr/>
            <p:nvPr/>
          </p:nvGrpSpPr>
          <p:grpSpPr>
            <a:xfrm>
              <a:off x="3898557" y="2729531"/>
              <a:ext cx="6311417" cy="894791"/>
              <a:chOff x="3932553" y="2842661"/>
              <a:chExt cx="6311417" cy="894791"/>
            </a:xfrm>
          </p:grpSpPr>
          <p:sp>
            <p:nvSpPr>
              <p:cNvPr id="216" name="TextBox 215">
                <a:extLst>
                  <a:ext uri="{FF2B5EF4-FFF2-40B4-BE49-F238E27FC236}">
                    <a16:creationId xmlns:a16="http://schemas.microsoft.com/office/drawing/2014/main" id="{76811AEE-F105-4F2A-A42C-61B29227862E}"/>
                  </a:ext>
                </a:extLst>
              </p:cNvPr>
              <p:cNvSpPr txBox="1"/>
              <p:nvPr/>
            </p:nvSpPr>
            <p:spPr>
              <a:xfrm>
                <a:off x="5039635" y="3145516"/>
                <a:ext cx="84029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Pension</a:t>
                </a:r>
              </a:p>
            </p:txBody>
          </p:sp>
          <p:sp>
            <p:nvSpPr>
              <p:cNvPr id="217" name="TextBox 216">
                <a:extLst>
                  <a:ext uri="{FF2B5EF4-FFF2-40B4-BE49-F238E27FC236}">
                    <a16:creationId xmlns:a16="http://schemas.microsoft.com/office/drawing/2014/main" id="{8F8C2A0B-AC3E-4205-B78A-014E21E3D804}"/>
                  </a:ext>
                </a:extLst>
              </p:cNvPr>
              <p:cNvSpPr txBox="1"/>
              <p:nvPr/>
            </p:nvSpPr>
            <p:spPr>
              <a:xfrm>
                <a:off x="4013385" y="2842661"/>
                <a:ext cx="121058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Employment</a:t>
                </a:r>
              </a:p>
            </p:txBody>
          </p:sp>
          <p:sp>
            <p:nvSpPr>
              <p:cNvPr id="218" name="TextBox 217">
                <a:extLst>
                  <a:ext uri="{FF2B5EF4-FFF2-40B4-BE49-F238E27FC236}">
                    <a16:creationId xmlns:a16="http://schemas.microsoft.com/office/drawing/2014/main" id="{AEB22A9E-A919-4A80-B921-FE1FAE795A0E}"/>
                  </a:ext>
                </a:extLst>
              </p:cNvPr>
              <p:cNvSpPr txBox="1"/>
              <p:nvPr/>
            </p:nvSpPr>
            <p:spPr>
              <a:xfrm>
                <a:off x="5225745" y="2842661"/>
                <a:ext cx="6286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lumMod val="95000"/>
                        <a:lumOff val="5000"/>
                      </a:prstClr>
                    </a:solidFill>
                    <a:effectLst/>
                    <a:uLnTx/>
                    <a:uFillTx/>
                    <a:latin typeface="Fira Sans" panose="020B0503050000020004" pitchFamily="34" charset="0"/>
                  </a:rPr>
                  <a:t>Illnes</a:t>
                </a:r>
                <a:endPar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endParaRPr>
              </a:p>
            </p:txBody>
          </p:sp>
          <p:sp>
            <p:nvSpPr>
              <p:cNvPr id="219" name="TextBox 218">
                <a:extLst>
                  <a:ext uri="{FF2B5EF4-FFF2-40B4-BE49-F238E27FC236}">
                    <a16:creationId xmlns:a16="http://schemas.microsoft.com/office/drawing/2014/main" id="{3B008AF9-D8AB-457F-B86D-9F279765A3D7}"/>
                  </a:ext>
                </a:extLst>
              </p:cNvPr>
              <p:cNvSpPr txBox="1"/>
              <p:nvPr/>
            </p:nvSpPr>
            <p:spPr>
              <a:xfrm>
                <a:off x="3932553" y="3429675"/>
                <a:ext cx="15888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Family allowance</a:t>
                </a:r>
              </a:p>
            </p:txBody>
          </p:sp>
          <p:sp>
            <p:nvSpPr>
              <p:cNvPr id="220" name="TextBox 219">
                <a:extLst>
                  <a:ext uri="{FF2B5EF4-FFF2-40B4-BE49-F238E27FC236}">
                    <a16:creationId xmlns:a16="http://schemas.microsoft.com/office/drawing/2014/main" id="{850E15B4-18B7-4BF2-A25B-B07F6B90B54C}"/>
                  </a:ext>
                </a:extLst>
              </p:cNvPr>
              <p:cNvSpPr txBox="1"/>
              <p:nvPr/>
            </p:nvSpPr>
            <p:spPr>
              <a:xfrm>
                <a:off x="4277351" y="3145516"/>
                <a:ext cx="80823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Holiday</a:t>
                </a:r>
              </a:p>
            </p:txBody>
          </p:sp>
          <p:sp>
            <p:nvSpPr>
              <p:cNvPr id="221" name="TextBox 220">
                <a:extLst>
                  <a:ext uri="{FF2B5EF4-FFF2-40B4-BE49-F238E27FC236}">
                    <a16:creationId xmlns:a16="http://schemas.microsoft.com/office/drawing/2014/main" id="{D2CA9EF0-5899-45D2-B6FC-082D339D3C65}"/>
                  </a:ext>
                </a:extLst>
              </p:cNvPr>
              <p:cNvSpPr txBox="1"/>
              <p:nvPr/>
            </p:nvSpPr>
            <p:spPr>
              <a:xfrm>
                <a:off x="5511853" y="3429675"/>
                <a:ext cx="55015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Care</a:t>
                </a:r>
              </a:p>
            </p:txBody>
          </p:sp>
          <p:sp>
            <p:nvSpPr>
              <p:cNvPr id="222" name="TextBox 221">
                <a:extLst>
                  <a:ext uri="{FF2B5EF4-FFF2-40B4-BE49-F238E27FC236}">
                    <a16:creationId xmlns:a16="http://schemas.microsoft.com/office/drawing/2014/main" id="{117B36BB-C9FC-40E2-97B8-841344E13347}"/>
                  </a:ext>
                </a:extLst>
              </p:cNvPr>
              <p:cNvSpPr txBox="1"/>
              <p:nvPr/>
            </p:nvSpPr>
            <p:spPr>
              <a:xfrm>
                <a:off x="8400455" y="2949911"/>
                <a:ext cx="64312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Taxes</a:t>
                </a:r>
              </a:p>
            </p:txBody>
          </p:sp>
          <p:sp>
            <p:nvSpPr>
              <p:cNvPr id="223" name="TextBox 222">
                <a:extLst>
                  <a:ext uri="{FF2B5EF4-FFF2-40B4-BE49-F238E27FC236}">
                    <a16:creationId xmlns:a16="http://schemas.microsoft.com/office/drawing/2014/main" id="{3DC68736-9D86-409D-91BA-C3E187E69E4E}"/>
                  </a:ext>
                </a:extLst>
              </p:cNvPr>
              <p:cNvSpPr txBox="1"/>
              <p:nvPr/>
            </p:nvSpPr>
            <p:spPr>
              <a:xfrm>
                <a:off x="8399670" y="3315632"/>
                <a:ext cx="83548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Defense</a:t>
                </a:r>
              </a:p>
            </p:txBody>
          </p:sp>
          <p:sp>
            <p:nvSpPr>
              <p:cNvPr id="224" name="TextBox 223">
                <a:extLst>
                  <a:ext uri="{FF2B5EF4-FFF2-40B4-BE49-F238E27FC236}">
                    <a16:creationId xmlns:a16="http://schemas.microsoft.com/office/drawing/2014/main" id="{C2AED736-A8BB-4BD0-BE95-91C1F75C1BCD}"/>
                  </a:ext>
                </a:extLst>
              </p:cNvPr>
              <p:cNvSpPr txBox="1"/>
              <p:nvPr/>
            </p:nvSpPr>
            <p:spPr>
              <a:xfrm>
                <a:off x="9586230" y="2918442"/>
                <a:ext cx="3177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a:t>
                </a:r>
              </a:p>
            </p:txBody>
          </p:sp>
          <p:sp>
            <p:nvSpPr>
              <p:cNvPr id="225" name="TextBox 224">
                <a:extLst>
                  <a:ext uri="{FF2B5EF4-FFF2-40B4-BE49-F238E27FC236}">
                    <a16:creationId xmlns:a16="http://schemas.microsoft.com/office/drawing/2014/main" id="{F0D8BE13-2D08-4085-858D-A0026E43CD89}"/>
                  </a:ext>
                </a:extLst>
              </p:cNvPr>
              <p:cNvSpPr txBox="1"/>
              <p:nvPr/>
            </p:nvSpPr>
            <p:spPr>
              <a:xfrm>
                <a:off x="6159402" y="2842661"/>
                <a:ext cx="112402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care</a:t>
                </a:r>
              </a:p>
            </p:txBody>
          </p:sp>
          <p:sp>
            <p:nvSpPr>
              <p:cNvPr id="226" name="TextBox 225">
                <a:extLst>
                  <a:ext uri="{FF2B5EF4-FFF2-40B4-BE49-F238E27FC236}">
                    <a16:creationId xmlns:a16="http://schemas.microsoft.com/office/drawing/2014/main" id="{8C1727AB-87C0-493B-B68C-5CCB76E837CD}"/>
                  </a:ext>
                </a:extLst>
              </p:cNvPr>
              <p:cNvSpPr txBox="1"/>
              <p:nvPr/>
            </p:nvSpPr>
            <p:spPr>
              <a:xfrm>
                <a:off x="6573038" y="3145516"/>
                <a:ext cx="128753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Medical costs</a:t>
                </a:r>
              </a:p>
            </p:txBody>
          </p:sp>
          <p:sp>
            <p:nvSpPr>
              <p:cNvPr id="227" name="TextBox 226">
                <a:extLst>
                  <a:ext uri="{FF2B5EF4-FFF2-40B4-BE49-F238E27FC236}">
                    <a16:creationId xmlns:a16="http://schemas.microsoft.com/office/drawing/2014/main" id="{1DB96239-A3B3-4E71-91BB-84976B83D39B}"/>
                  </a:ext>
                </a:extLst>
              </p:cNvPr>
              <p:cNvSpPr txBox="1"/>
              <p:nvPr/>
            </p:nvSpPr>
            <p:spPr>
              <a:xfrm>
                <a:off x="6148059" y="3429675"/>
                <a:ext cx="115127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risks</a:t>
                </a:r>
              </a:p>
            </p:txBody>
          </p:sp>
          <p:sp>
            <p:nvSpPr>
              <p:cNvPr id="228" name="TextBox 227">
                <a:extLst>
                  <a:ext uri="{FF2B5EF4-FFF2-40B4-BE49-F238E27FC236}">
                    <a16:creationId xmlns:a16="http://schemas.microsoft.com/office/drawing/2014/main" id="{D9A1C3B7-E5EB-42A6-BAF7-B81BC2859827}"/>
                  </a:ext>
                </a:extLst>
              </p:cNvPr>
              <p:cNvSpPr txBox="1"/>
              <p:nvPr/>
            </p:nvSpPr>
            <p:spPr>
              <a:xfrm>
                <a:off x="7217839" y="3429675"/>
                <a:ext cx="101983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Medicines</a:t>
                </a:r>
              </a:p>
            </p:txBody>
          </p:sp>
          <p:sp>
            <p:nvSpPr>
              <p:cNvPr id="229" name="TextBox 228">
                <a:extLst>
                  <a:ext uri="{FF2B5EF4-FFF2-40B4-BE49-F238E27FC236}">
                    <a16:creationId xmlns:a16="http://schemas.microsoft.com/office/drawing/2014/main" id="{93374C78-86AE-45DE-8234-5C7CA7F7A4EB}"/>
                  </a:ext>
                </a:extLst>
              </p:cNvPr>
              <p:cNvSpPr txBox="1"/>
              <p:nvPr/>
            </p:nvSpPr>
            <p:spPr>
              <a:xfrm>
                <a:off x="9386043" y="3320601"/>
                <a:ext cx="85792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Mobility</a:t>
                </a:r>
              </a:p>
            </p:txBody>
          </p:sp>
        </p:grpSp>
      </p:grpSp>
      <p:grpSp>
        <p:nvGrpSpPr>
          <p:cNvPr id="230" name="Group 229">
            <a:extLst>
              <a:ext uri="{FF2B5EF4-FFF2-40B4-BE49-F238E27FC236}">
                <a16:creationId xmlns:a16="http://schemas.microsoft.com/office/drawing/2014/main" id="{5CFC9FE0-3FCA-4AA5-B578-CFC568D053A0}"/>
              </a:ext>
            </a:extLst>
          </p:cNvPr>
          <p:cNvGrpSpPr/>
          <p:nvPr/>
        </p:nvGrpSpPr>
        <p:grpSpPr>
          <a:xfrm>
            <a:off x="1505619" y="4564884"/>
            <a:ext cx="8876385" cy="1623617"/>
            <a:chOff x="1505619" y="4456377"/>
            <a:chExt cx="8876385" cy="1623617"/>
          </a:xfrm>
        </p:grpSpPr>
        <p:sp>
          <p:nvSpPr>
            <p:cNvPr id="231" name="Rounded Rectangle 99">
              <a:extLst>
                <a:ext uri="{FF2B5EF4-FFF2-40B4-BE49-F238E27FC236}">
                  <a16:creationId xmlns:a16="http://schemas.microsoft.com/office/drawing/2014/main" id="{3886F178-5E2E-40B5-B953-CCC3F0AA4940}"/>
                </a:ext>
              </a:extLst>
            </p:cNvPr>
            <p:cNvSpPr/>
            <p:nvPr/>
          </p:nvSpPr>
          <p:spPr>
            <a:xfrm>
              <a:off x="1750713" y="5092028"/>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2" name="Rounded Rectangle 19">
              <a:extLst>
                <a:ext uri="{FF2B5EF4-FFF2-40B4-BE49-F238E27FC236}">
                  <a16:creationId xmlns:a16="http://schemas.microsoft.com/office/drawing/2014/main" id="{B1DBCE09-AF6D-4D53-A03C-5B2C08CCFB24}"/>
                </a:ext>
              </a:extLst>
            </p:cNvPr>
            <p:cNvSpPr/>
            <p:nvPr/>
          </p:nvSpPr>
          <p:spPr>
            <a:xfrm>
              <a:off x="8099772" y="5080877"/>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3" name="Rectangle 232">
              <a:extLst>
                <a:ext uri="{FF2B5EF4-FFF2-40B4-BE49-F238E27FC236}">
                  <a16:creationId xmlns:a16="http://schemas.microsoft.com/office/drawing/2014/main" id="{F2B6B992-DB5A-41BA-B80C-EDAC35B241E9}"/>
                </a:ext>
              </a:extLst>
            </p:cNvPr>
            <p:cNvSpPr/>
            <p:nvPr/>
          </p:nvSpPr>
          <p:spPr>
            <a:xfrm>
              <a:off x="8222004" y="5071961"/>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4" name="Rectangle 233">
              <a:extLst>
                <a:ext uri="{FF2B5EF4-FFF2-40B4-BE49-F238E27FC236}">
                  <a16:creationId xmlns:a16="http://schemas.microsoft.com/office/drawing/2014/main" id="{A8D7517D-FF3A-4467-93FA-3A52C743C33D}"/>
                </a:ext>
              </a:extLst>
            </p:cNvPr>
            <p:cNvSpPr/>
            <p:nvPr/>
          </p:nvSpPr>
          <p:spPr>
            <a:xfrm>
              <a:off x="6062004" y="5080877"/>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5" name="Rectangle 234">
              <a:extLst>
                <a:ext uri="{FF2B5EF4-FFF2-40B4-BE49-F238E27FC236}">
                  <a16:creationId xmlns:a16="http://schemas.microsoft.com/office/drawing/2014/main" id="{D2DB59FD-0412-4B14-88E2-3BD1968B1E26}"/>
                </a:ext>
              </a:extLst>
            </p:cNvPr>
            <p:cNvSpPr/>
            <p:nvPr/>
          </p:nvSpPr>
          <p:spPr>
            <a:xfrm>
              <a:off x="7142004" y="5083438"/>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6" name="Rectangle 235">
              <a:extLst>
                <a:ext uri="{FF2B5EF4-FFF2-40B4-BE49-F238E27FC236}">
                  <a16:creationId xmlns:a16="http://schemas.microsoft.com/office/drawing/2014/main" id="{84D5D736-202D-4965-BD00-6471D3ED992D}"/>
                </a:ext>
              </a:extLst>
            </p:cNvPr>
            <p:cNvSpPr/>
            <p:nvPr/>
          </p:nvSpPr>
          <p:spPr>
            <a:xfrm>
              <a:off x="3902004" y="5080877"/>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7" name="Rectangle 236">
              <a:extLst>
                <a:ext uri="{FF2B5EF4-FFF2-40B4-BE49-F238E27FC236}">
                  <a16:creationId xmlns:a16="http://schemas.microsoft.com/office/drawing/2014/main" id="{D54C3282-8885-45DB-B205-9ADA737B5A7C}"/>
                </a:ext>
              </a:extLst>
            </p:cNvPr>
            <p:cNvSpPr/>
            <p:nvPr/>
          </p:nvSpPr>
          <p:spPr>
            <a:xfrm>
              <a:off x="4982004" y="5080877"/>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8" name="Rounded Rectangle 7">
              <a:extLst>
                <a:ext uri="{FF2B5EF4-FFF2-40B4-BE49-F238E27FC236}">
                  <a16:creationId xmlns:a16="http://schemas.microsoft.com/office/drawing/2014/main" id="{D3275187-BCE9-46E2-9402-A3CF18A96D4A}"/>
                </a:ext>
              </a:extLst>
            </p:cNvPr>
            <p:cNvSpPr/>
            <p:nvPr/>
          </p:nvSpPr>
          <p:spPr>
            <a:xfrm>
              <a:off x="1742004" y="5080877"/>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9" name="TextBox 238">
              <a:extLst>
                <a:ext uri="{FF2B5EF4-FFF2-40B4-BE49-F238E27FC236}">
                  <a16:creationId xmlns:a16="http://schemas.microsoft.com/office/drawing/2014/main" id="{C2EFAE1B-B690-4EDD-9144-083FD590589E}"/>
                </a:ext>
              </a:extLst>
            </p:cNvPr>
            <p:cNvSpPr txBox="1"/>
            <p:nvPr/>
          </p:nvSpPr>
          <p:spPr>
            <a:xfrm>
              <a:off x="2012898" y="5262869"/>
              <a:ext cx="1785553"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Building Blocks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240" name="Group 239">
              <a:extLst>
                <a:ext uri="{FF2B5EF4-FFF2-40B4-BE49-F238E27FC236}">
                  <a16:creationId xmlns:a16="http://schemas.microsoft.com/office/drawing/2014/main" id="{215DB488-3903-4C77-8D09-D5E2B1BDD7F3}"/>
                </a:ext>
              </a:extLst>
            </p:cNvPr>
            <p:cNvGrpSpPr/>
            <p:nvPr/>
          </p:nvGrpSpPr>
          <p:grpSpPr>
            <a:xfrm>
              <a:off x="4283727" y="5276729"/>
              <a:ext cx="252000" cy="610854"/>
              <a:chOff x="4328163" y="5404590"/>
              <a:chExt cx="252000" cy="610854"/>
            </a:xfrm>
          </p:grpSpPr>
          <p:sp>
            <p:nvSpPr>
              <p:cNvPr id="261" name="Cube 260">
                <a:extLst>
                  <a:ext uri="{FF2B5EF4-FFF2-40B4-BE49-F238E27FC236}">
                    <a16:creationId xmlns:a16="http://schemas.microsoft.com/office/drawing/2014/main" id="{51DA326E-05F7-4FDA-8B3F-133D90904AA1}"/>
                  </a:ext>
                </a:extLst>
              </p:cNvPr>
              <p:cNvSpPr/>
              <p:nvPr/>
            </p:nvSpPr>
            <p:spPr>
              <a:xfrm>
                <a:off x="432816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2" name="Cube 261">
                <a:extLst>
                  <a:ext uri="{FF2B5EF4-FFF2-40B4-BE49-F238E27FC236}">
                    <a16:creationId xmlns:a16="http://schemas.microsoft.com/office/drawing/2014/main" id="{7C3EF50F-30D1-4312-8E71-2FB91A31DD33}"/>
                  </a:ext>
                </a:extLst>
              </p:cNvPr>
              <p:cNvSpPr/>
              <p:nvPr/>
            </p:nvSpPr>
            <p:spPr>
              <a:xfrm>
                <a:off x="4328163" y="558607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3" name="Cube 262">
                <a:extLst>
                  <a:ext uri="{FF2B5EF4-FFF2-40B4-BE49-F238E27FC236}">
                    <a16:creationId xmlns:a16="http://schemas.microsoft.com/office/drawing/2014/main" id="{86AB6662-F48F-48B5-9FA1-AD00FF4B6593}"/>
                  </a:ext>
                </a:extLst>
              </p:cNvPr>
              <p:cNvSpPr/>
              <p:nvPr/>
            </p:nvSpPr>
            <p:spPr>
              <a:xfrm>
                <a:off x="4328163" y="540459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1" name="Group 240">
              <a:extLst>
                <a:ext uri="{FF2B5EF4-FFF2-40B4-BE49-F238E27FC236}">
                  <a16:creationId xmlns:a16="http://schemas.microsoft.com/office/drawing/2014/main" id="{8867CE65-E7A4-4C36-9C3E-8641D212491B}"/>
                </a:ext>
              </a:extLst>
            </p:cNvPr>
            <p:cNvGrpSpPr/>
            <p:nvPr/>
          </p:nvGrpSpPr>
          <p:grpSpPr>
            <a:xfrm>
              <a:off x="5385551" y="5268723"/>
              <a:ext cx="252000" cy="610854"/>
              <a:chOff x="5419547" y="5387802"/>
              <a:chExt cx="252000" cy="610854"/>
            </a:xfrm>
          </p:grpSpPr>
          <p:sp>
            <p:nvSpPr>
              <p:cNvPr id="258" name="Cube 257">
                <a:extLst>
                  <a:ext uri="{FF2B5EF4-FFF2-40B4-BE49-F238E27FC236}">
                    <a16:creationId xmlns:a16="http://schemas.microsoft.com/office/drawing/2014/main" id="{18B06158-239B-41DA-AAF6-801F219542EA}"/>
                  </a:ext>
                </a:extLst>
              </p:cNvPr>
              <p:cNvSpPr/>
              <p:nvPr/>
            </p:nvSpPr>
            <p:spPr>
              <a:xfrm>
                <a:off x="5419547" y="5746656"/>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9" name="Cube 258">
                <a:extLst>
                  <a:ext uri="{FF2B5EF4-FFF2-40B4-BE49-F238E27FC236}">
                    <a16:creationId xmlns:a16="http://schemas.microsoft.com/office/drawing/2014/main" id="{BB0516FB-F9E5-4AFE-B755-3B4DE0777F79}"/>
                  </a:ext>
                </a:extLst>
              </p:cNvPr>
              <p:cNvSpPr/>
              <p:nvPr/>
            </p:nvSpPr>
            <p:spPr>
              <a:xfrm>
                <a:off x="5419547" y="5569286"/>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0" name="Cube 259">
                <a:extLst>
                  <a:ext uri="{FF2B5EF4-FFF2-40B4-BE49-F238E27FC236}">
                    <a16:creationId xmlns:a16="http://schemas.microsoft.com/office/drawing/2014/main" id="{ED04CCCF-6774-4953-9D68-FFADC2244927}"/>
                  </a:ext>
                </a:extLst>
              </p:cNvPr>
              <p:cNvSpPr/>
              <p:nvPr/>
            </p:nvSpPr>
            <p:spPr>
              <a:xfrm>
                <a:off x="5419547" y="5387802"/>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2" name="Group 241">
              <a:extLst>
                <a:ext uri="{FF2B5EF4-FFF2-40B4-BE49-F238E27FC236}">
                  <a16:creationId xmlns:a16="http://schemas.microsoft.com/office/drawing/2014/main" id="{32D63BE6-09B1-4C8D-853F-94B12B5F1003}"/>
                </a:ext>
              </a:extLst>
            </p:cNvPr>
            <p:cNvGrpSpPr/>
            <p:nvPr/>
          </p:nvGrpSpPr>
          <p:grpSpPr>
            <a:xfrm>
              <a:off x="6465551" y="5445678"/>
              <a:ext cx="252000" cy="429370"/>
              <a:chOff x="6540023" y="5586074"/>
              <a:chExt cx="252000" cy="429370"/>
            </a:xfrm>
          </p:grpSpPr>
          <p:sp>
            <p:nvSpPr>
              <p:cNvPr id="256" name="Cube 255">
                <a:extLst>
                  <a:ext uri="{FF2B5EF4-FFF2-40B4-BE49-F238E27FC236}">
                    <a16:creationId xmlns:a16="http://schemas.microsoft.com/office/drawing/2014/main" id="{0B75E6BA-6D50-4E51-B167-0DD091A1C9EC}"/>
                  </a:ext>
                </a:extLst>
              </p:cNvPr>
              <p:cNvSpPr/>
              <p:nvPr/>
            </p:nvSpPr>
            <p:spPr>
              <a:xfrm>
                <a:off x="654002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7" name="Cube 256">
                <a:extLst>
                  <a:ext uri="{FF2B5EF4-FFF2-40B4-BE49-F238E27FC236}">
                    <a16:creationId xmlns:a16="http://schemas.microsoft.com/office/drawing/2014/main" id="{6EAB6576-874A-4B2C-A11C-105009997D25}"/>
                  </a:ext>
                </a:extLst>
              </p:cNvPr>
              <p:cNvSpPr/>
              <p:nvPr/>
            </p:nvSpPr>
            <p:spPr>
              <a:xfrm>
                <a:off x="6540023" y="5586074"/>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3" name="Group 242">
              <a:extLst>
                <a:ext uri="{FF2B5EF4-FFF2-40B4-BE49-F238E27FC236}">
                  <a16:creationId xmlns:a16="http://schemas.microsoft.com/office/drawing/2014/main" id="{56CC7F42-5CEA-44BA-97AE-0F10138F4C38}"/>
                </a:ext>
              </a:extLst>
            </p:cNvPr>
            <p:cNvGrpSpPr/>
            <p:nvPr/>
          </p:nvGrpSpPr>
          <p:grpSpPr>
            <a:xfrm>
              <a:off x="7556447" y="5278786"/>
              <a:ext cx="252000" cy="610854"/>
              <a:chOff x="7631407" y="5406531"/>
              <a:chExt cx="252000" cy="610854"/>
            </a:xfrm>
          </p:grpSpPr>
          <p:sp>
            <p:nvSpPr>
              <p:cNvPr id="253" name="Cube 252">
                <a:extLst>
                  <a:ext uri="{FF2B5EF4-FFF2-40B4-BE49-F238E27FC236}">
                    <a16:creationId xmlns:a16="http://schemas.microsoft.com/office/drawing/2014/main" id="{A7CFFF5E-B3D2-4D8C-AB6E-067878C61A48}"/>
                  </a:ext>
                </a:extLst>
              </p:cNvPr>
              <p:cNvSpPr/>
              <p:nvPr/>
            </p:nvSpPr>
            <p:spPr>
              <a:xfrm>
                <a:off x="7631407" y="5765385"/>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4" name="Cube 253">
                <a:extLst>
                  <a:ext uri="{FF2B5EF4-FFF2-40B4-BE49-F238E27FC236}">
                    <a16:creationId xmlns:a16="http://schemas.microsoft.com/office/drawing/2014/main" id="{CF4A784E-C0C4-4DD6-A2B5-F5128CA4D69C}"/>
                  </a:ext>
                </a:extLst>
              </p:cNvPr>
              <p:cNvSpPr/>
              <p:nvPr/>
            </p:nvSpPr>
            <p:spPr>
              <a:xfrm>
                <a:off x="7631407" y="5588015"/>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5" name="Cube 254">
                <a:extLst>
                  <a:ext uri="{FF2B5EF4-FFF2-40B4-BE49-F238E27FC236}">
                    <a16:creationId xmlns:a16="http://schemas.microsoft.com/office/drawing/2014/main" id="{D02BEACA-6E4D-4CBE-B74C-A6A4CC6C0285}"/>
                  </a:ext>
                </a:extLst>
              </p:cNvPr>
              <p:cNvSpPr/>
              <p:nvPr/>
            </p:nvSpPr>
            <p:spPr>
              <a:xfrm>
                <a:off x="7631407" y="5406531"/>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4" name="Group 243">
              <a:extLst>
                <a:ext uri="{FF2B5EF4-FFF2-40B4-BE49-F238E27FC236}">
                  <a16:creationId xmlns:a16="http://schemas.microsoft.com/office/drawing/2014/main" id="{5D2DBE09-6BE4-4B18-8AC2-97D88635AC03}"/>
                </a:ext>
              </a:extLst>
            </p:cNvPr>
            <p:cNvGrpSpPr/>
            <p:nvPr/>
          </p:nvGrpSpPr>
          <p:grpSpPr>
            <a:xfrm>
              <a:off x="8643596" y="5283846"/>
              <a:ext cx="252000" cy="610854"/>
              <a:chOff x="8648163" y="5353220"/>
              <a:chExt cx="252000" cy="610854"/>
            </a:xfrm>
          </p:grpSpPr>
          <p:sp>
            <p:nvSpPr>
              <p:cNvPr id="250" name="Cube 249">
                <a:extLst>
                  <a:ext uri="{FF2B5EF4-FFF2-40B4-BE49-F238E27FC236}">
                    <a16:creationId xmlns:a16="http://schemas.microsoft.com/office/drawing/2014/main" id="{70B4C4D1-17DD-4E55-9704-8316EEB57790}"/>
                  </a:ext>
                </a:extLst>
              </p:cNvPr>
              <p:cNvSpPr/>
              <p:nvPr/>
            </p:nvSpPr>
            <p:spPr>
              <a:xfrm>
                <a:off x="8648163" y="571207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1" name="Cube 250">
                <a:extLst>
                  <a:ext uri="{FF2B5EF4-FFF2-40B4-BE49-F238E27FC236}">
                    <a16:creationId xmlns:a16="http://schemas.microsoft.com/office/drawing/2014/main" id="{BF2CFD26-7E47-4BEE-B4F5-5AB987B36F6C}"/>
                  </a:ext>
                </a:extLst>
              </p:cNvPr>
              <p:cNvSpPr/>
              <p:nvPr/>
            </p:nvSpPr>
            <p:spPr>
              <a:xfrm>
                <a:off x="8648163" y="553470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2" name="Cube 251">
                <a:extLst>
                  <a:ext uri="{FF2B5EF4-FFF2-40B4-BE49-F238E27FC236}">
                    <a16:creationId xmlns:a16="http://schemas.microsoft.com/office/drawing/2014/main" id="{B3FB7DF5-7C9C-4A74-A3E7-F5112B6E0D19}"/>
                  </a:ext>
                </a:extLst>
              </p:cNvPr>
              <p:cNvSpPr/>
              <p:nvPr/>
            </p:nvSpPr>
            <p:spPr>
              <a:xfrm>
                <a:off x="8648163" y="535322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5" name="Group 244">
              <a:extLst>
                <a:ext uri="{FF2B5EF4-FFF2-40B4-BE49-F238E27FC236}">
                  <a16:creationId xmlns:a16="http://schemas.microsoft.com/office/drawing/2014/main" id="{CF7E36FD-2E7D-4D34-B4D5-DB57ED28350D}"/>
                </a:ext>
              </a:extLst>
            </p:cNvPr>
            <p:cNvGrpSpPr/>
            <p:nvPr/>
          </p:nvGrpSpPr>
          <p:grpSpPr>
            <a:xfrm>
              <a:off x="9730214" y="5283846"/>
              <a:ext cx="252000" cy="610854"/>
              <a:chOff x="9754093" y="5377324"/>
              <a:chExt cx="252000" cy="610854"/>
            </a:xfrm>
          </p:grpSpPr>
          <p:sp>
            <p:nvSpPr>
              <p:cNvPr id="247" name="Cube 246">
                <a:extLst>
                  <a:ext uri="{FF2B5EF4-FFF2-40B4-BE49-F238E27FC236}">
                    <a16:creationId xmlns:a16="http://schemas.microsoft.com/office/drawing/2014/main" id="{98A09BA8-15F5-4A04-8CED-567FD53B6A57}"/>
                  </a:ext>
                </a:extLst>
              </p:cNvPr>
              <p:cNvSpPr/>
              <p:nvPr/>
            </p:nvSpPr>
            <p:spPr>
              <a:xfrm>
                <a:off x="9754093" y="5736178"/>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8" name="Cube 247">
                <a:extLst>
                  <a:ext uri="{FF2B5EF4-FFF2-40B4-BE49-F238E27FC236}">
                    <a16:creationId xmlns:a16="http://schemas.microsoft.com/office/drawing/2014/main" id="{3A4E16FA-A545-487A-B96D-D06EF649D8DE}"/>
                  </a:ext>
                </a:extLst>
              </p:cNvPr>
              <p:cNvSpPr/>
              <p:nvPr/>
            </p:nvSpPr>
            <p:spPr>
              <a:xfrm>
                <a:off x="9754093" y="5558808"/>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9" name="Cube 248">
                <a:extLst>
                  <a:ext uri="{FF2B5EF4-FFF2-40B4-BE49-F238E27FC236}">
                    <a16:creationId xmlns:a16="http://schemas.microsoft.com/office/drawing/2014/main" id="{BC501B3D-02AB-49CA-B609-18F7704309B8}"/>
                  </a:ext>
                </a:extLst>
              </p:cNvPr>
              <p:cNvSpPr/>
              <p:nvPr/>
            </p:nvSpPr>
            <p:spPr>
              <a:xfrm>
                <a:off x="9754093" y="5377324"/>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sp>
          <p:nvSpPr>
            <p:cNvPr id="246" name="Left Brace 245">
              <a:extLst>
                <a:ext uri="{FF2B5EF4-FFF2-40B4-BE49-F238E27FC236}">
                  <a16:creationId xmlns:a16="http://schemas.microsoft.com/office/drawing/2014/main" id="{D05BFD11-4A95-44B7-868D-A15D6C207E05}"/>
                </a:ext>
              </a:extLst>
            </p:cNvPr>
            <p:cNvSpPr/>
            <p:nvPr/>
          </p:nvSpPr>
          <p:spPr>
            <a:xfrm>
              <a:off x="1505619" y="4456377"/>
              <a:ext cx="196164" cy="831363"/>
            </a:xfrm>
            <a:prstGeom prst="leftBrace">
              <a:avLst>
                <a:gd name="adj1" fmla="val 105306"/>
                <a:gd name="adj2" fmla="val 49695"/>
              </a:avLst>
            </a:prstGeom>
            <a:noFill/>
            <a:ln w="6350"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ira Sans"/>
                <a:ea typeface="+mn-ea"/>
                <a:cs typeface="+mn-cs"/>
              </a:endParaRPr>
            </a:p>
          </p:txBody>
        </p:sp>
      </p:grpSp>
      <p:grpSp>
        <p:nvGrpSpPr>
          <p:cNvPr id="264" name="Group 263">
            <a:extLst>
              <a:ext uri="{FF2B5EF4-FFF2-40B4-BE49-F238E27FC236}">
                <a16:creationId xmlns:a16="http://schemas.microsoft.com/office/drawing/2014/main" id="{8EA3D246-F0E7-423D-8B25-545C28664896}"/>
              </a:ext>
            </a:extLst>
          </p:cNvPr>
          <p:cNvGrpSpPr/>
          <p:nvPr/>
        </p:nvGrpSpPr>
        <p:grpSpPr>
          <a:xfrm>
            <a:off x="5220863" y="901984"/>
            <a:ext cx="1697675" cy="5646234"/>
            <a:chOff x="5922738" y="807163"/>
            <a:chExt cx="1697675" cy="5646234"/>
          </a:xfrm>
        </p:grpSpPr>
        <p:sp>
          <p:nvSpPr>
            <p:cNvPr id="265" name="Right Arrow 103">
              <a:extLst>
                <a:ext uri="{FF2B5EF4-FFF2-40B4-BE49-F238E27FC236}">
                  <a16:creationId xmlns:a16="http://schemas.microsoft.com/office/drawing/2014/main" id="{E69FD641-2F9B-46BF-B1F8-2793F526E1CC}"/>
                </a:ext>
              </a:extLst>
            </p:cNvPr>
            <p:cNvSpPr/>
            <p:nvPr/>
          </p:nvSpPr>
          <p:spPr>
            <a:xfrm rot="5400000">
              <a:off x="4096482" y="3523755"/>
              <a:ext cx="5353043" cy="506241"/>
            </a:xfrm>
            <a:prstGeom prst="rightArrow">
              <a:avLst>
                <a:gd name="adj1" fmla="val 19295"/>
                <a:gd name="adj2" fmla="val 49902"/>
              </a:avLst>
            </a:prstGeom>
            <a:solidFill>
              <a:sysClr val="windowText" lastClr="000000"/>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66" name="Rounded Rectangle 105">
              <a:extLst>
                <a:ext uri="{FF2B5EF4-FFF2-40B4-BE49-F238E27FC236}">
                  <a16:creationId xmlns:a16="http://schemas.microsoft.com/office/drawing/2014/main" id="{123DF679-6D0C-40FA-95C9-03346994C3EF}"/>
                </a:ext>
              </a:extLst>
            </p:cNvPr>
            <p:cNvSpPr/>
            <p:nvPr/>
          </p:nvSpPr>
          <p:spPr>
            <a:xfrm>
              <a:off x="5922738" y="807163"/>
              <a:ext cx="1697675" cy="471587"/>
            </a:xfrm>
            <a:prstGeom prst="roundRect">
              <a:avLst/>
            </a:prstGeom>
            <a:solidFill>
              <a:sysClr val="window" lastClr="FFFFFF"/>
            </a:solidFill>
            <a:ln w="28575"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Fira Sans Light" panose="020B0403050000020004" pitchFamily="34" charset="0"/>
                  <a:ea typeface="+mn-ea"/>
                  <a:cs typeface="+mn-cs"/>
                </a:rPr>
                <a:t>Vertical</a:t>
              </a:r>
            </a:p>
          </p:txBody>
        </p:sp>
      </p:grpSp>
      <p:grpSp>
        <p:nvGrpSpPr>
          <p:cNvPr id="267" name="Group 266">
            <a:extLst>
              <a:ext uri="{FF2B5EF4-FFF2-40B4-BE49-F238E27FC236}">
                <a16:creationId xmlns:a16="http://schemas.microsoft.com/office/drawing/2014/main" id="{E27E64EA-1788-46DC-8C43-16766C4CF257}"/>
              </a:ext>
            </a:extLst>
          </p:cNvPr>
          <p:cNvGrpSpPr/>
          <p:nvPr/>
        </p:nvGrpSpPr>
        <p:grpSpPr>
          <a:xfrm>
            <a:off x="804204" y="764704"/>
            <a:ext cx="10556749" cy="5860072"/>
            <a:chOff x="804204" y="656197"/>
            <a:chExt cx="10556749" cy="5860072"/>
          </a:xfrm>
        </p:grpSpPr>
        <p:sp>
          <p:nvSpPr>
            <p:cNvPr id="268" name="Rectangle 267">
              <a:extLst>
                <a:ext uri="{FF2B5EF4-FFF2-40B4-BE49-F238E27FC236}">
                  <a16:creationId xmlns:a16="http://schemas.microsoft.com/office/drawing/2014/main" id="{9DE6F243-C373-4DBC-9854-0B1F95CA8285}"/>
                </a:ext>
              </a:extLst>
            </p:cNvPr>
            <p:cNvSpPr/>
            <p:nvPr/>
          </p:nvSpPr>
          <p:spPr>
            <a:xfrm>
              <a:off x="804204" y="1118770"/>
              <a:ext cx="10515600" cy="5397499"/>
            </a:xfrm>
            <a:prstGeom prst="rect">
              <a:avLst/>
            </a:prstGeom>
            <a:noFill/>
            <a:ln w="12700" cap="flat" cmpd="sng" algn="ctr">
              <a:solidFill>
                <a:srgbClr val="EA4F5F"/>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9" name="Rounded Rectangle 106">
              <a:extLst>
                <a:ext uri="{FF2B5EF4-FFF2-40B4-BE49-F238E27FC236}">
                  <a16:creationId xmlns:a16="http://schemas.microsoft.com/office/drawing/2014/main" id="{851A8C8F-5F75-4D49-85D8-A2E8B74CFFB1}"/>
                </a:ext>
              </a:extLst>
            </p:cNvPr>
            <p:cNvSpPr/>
            <p:nvPr/>
          </p:nvSpPr>
          <p:spPr>
            <a:xfrm>
              <a:off x="9776953" y="656197"/>
              <a:ext cx="1584000" cy="471587"/>
            </a:xfrm>
            <a:prstGeom prst="roundRect">
              <a:avLst/>
            </a:prstGeom>
            <a:solidFill>
              <a:sysClr val="window" lastClr="FFFFFF"/>
            </a:solidFill>
            <a:ln w="28575" cap="flat" cmpd="sng" algn="ctr">
              <a:solidFill>
                <a:srgbClr val="EA4F5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4F5F"/>
                  </a:solidFill>
                  <a:effectLst/>
                  <a:uLnTx/>
                  <a:uFillTx/>
                  <a:latin typeface="Fira Sans" panose="020B0503050000020004" pitchFamily="34" charset="0"/>
                  <a:ea typeface="+mn-ea"/>
                  <a:cs typeface="+mn-cs"/>
                </a:rPr>
                <a:t>Holistic</a:t>
              </a:r>
            </a:p>
          </p:txBody>
        </p:sp>
      </p:grpSp>
      <p:grpSp>
        <p:nvGrpSpPr>
          <p:cNvPr id="270" name="Group 269">
            <a:extLst>
              <a:ext uri="{FF2B5EF4-FFF2-40B4-BE49-F238E27FC236}">
                <a16:creationId xmlns:a16="http://schemas.microsoft.com/office/drawing/2014/main" id="{8436B315-0003-44EC-92E4-9FA681C3AAC3}"/>
              </a:ext>
            </a:extLst>
          </p:cNvPr>
          <p:cNvGrpSpPr/>
          <p:nvPr/>
        </p:nvGrpSpPr>
        <p:grpSpPr>
          <a:xfrm>
            <a:off x="180874" y="961188"/>
            <a:ext cx="11758813" cy="5825162"/>
            <a:chOff x="180874" y="852681"/>
            <a:chExt cx="11758813" cy="5825162"/>
          </a:xfrm>
        </p:grpSpPr>
        <p:sp>
          <p:nvSpPr>
            <p:cNvPr id="271" name="Rounded Rectangle 108">
              <a:extLst>
                <a:ext uri="{FF2B5EF4-FFF2-40B4-BE49-F238E27FC236}">
                  <a16:creationId xmlns:a16="http://schemas.microsoft.com/office/drawing/2014/main" id="{A9CDBA8F-FB55-4C4A-9643-280DA403AB7F}"/>
                </a:ext>
              </a:extLst>
            </p:cNvPr>
            <p:cNvSpPr/>
            <p:nvPr/>
          </p:nvSpPr>
          <p:spPr>
            <a:xfrm>
              <a:off x="7558281"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Legacy vs innovation</a:t>
              </a:r>
              <a:endParaRPr kumimoji="0" lang="en-US" sz="18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2" name="Rounded Rectangle 109">
              <a:extLst>
                <a:ext uri="{FF2B5EF4-FFF2-40B4-BE49-F238E27FC236}">
                  <a16:creationId xmlns:a16="http://schemas.microsoft.com/office/drawing/2014/main" id="{FF137DED-8826-409F-9BDA-E11F9F657367}"/>
                </a:ext>
              </a:extLst>
            </p:cNvPr>
            <p:cNvSpPr/>
            <p:nvPr/>
          </p:nvSpPr>
          <p:spPr>
            <a:xfrm>
              <a:off x="10679687" y="4770890"/>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Fira Sans Light" panose="020B0403050000020004" pitchFamily="34" charset="0"/>
                  <a:ea typeface="+mn-ea"/>
                  <a:cs typeface="+mn-cs"/>
                </a:rPr>
                <a:t>Interopera-bility</a:t>
              </a:r>
              <a:endPar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3" name="Rounded Rectangle 110">
              <a:extLst>
                <a:ext uri="{FF2B5EF4-FFF2-40B4-BE49-F238E27FC236}">
                  <a16:creationId xmlns:a16="http://schemas.microsoft.com/office/drawing/2014/main" id="{4B1C9CA7-4D2F-4DBF-B993-0D150C26BC4E}"/>
                </a:ext>
              </a:extLst>
            </p:cNvPr>
            <p:cNvSpPr/>
            <p:nvPr/>
          </p:nvSpPr>
          <p:spPr>
            <a:xfrm>
              <a:off x="10679687" y="217189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Only Once</a:t>
              </a:r>
            </a:p>
          </p:txBody>
        </p:sp>
        <p:sp>
          <p:nvSpPr>
            <p:cNvPr id="274" name="Rounded Rectangle 111">
              <a:extLst>
                <a:ext uri="{FF2B5EF4-FFF2-40B4-BE49-F238E27FC236}">
                  <a16:creationId xmlns:a16="http://schemas.microsoft.com/office/drawing/2014/main" id="{4FD9B72F-08C5-4CB5-873D-368B272AE25E}"/>
                </a:ext>
              </a:extLst>
            </p:cNvPr>
            <p:cNvSpPr/>
            <p:nvPr/>
          </p:nvSpPr>
          <p:spPr>
            <a:xfrm>
              <a:off x="2133706" y="852681"/>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Vision &amp; strategy</a:t>
              </a:r>
            </a:p>
          </p:txBody>
        </p:sp>
        <p:sp>
          <p:nvSpPr>
            <p:cNvPr id="275" name="Rounded Rectangle 112">
              <a:extLst>
                <a:ext uri="{FF2B5EF4-FFF2-40B4-BE49-F238E27FC236}">
                  <a16:creationId xmlns:a16="http://schemas.microsoft.com/office/drawing/2014/main" id="{72E382FD-CC41-40FB-B119-9E3FC077421C}"/>
                </a:ext>
              </a:extLst>
            </p:cNvPr>
            <p:cNvSpPr/>
            <p:nvPr/>
          </p:nvSpPr>
          <p:spPr>
            <a:xfrm>
              <a:off x="180874" y="523631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Architectural-principles</a:t>
              </a:r>
            </a:p>
          </p:txBody>
        </p:sp>
        <p:sp>
          <p:nvSpPr>
            <p:cNvPr id="276" name="Rounded Rectangle 113">
              <a:extLst>
                <a:ext uri="{FF2B5EF4-FFF2-40B4-BE49-F238E27FC236}">
                  <a16:creationId xmlns:a16="http://schemas.microsoft.com/office/drawing/2014/main" id="{DE550D5D-E6E9-46CA-8C84-4247E7A441BE}"/>
                </a:ext>
              </a:extLst>
            </p:cNvPr>
            <p:cNvSpPr/>
            <p:nvPr/>
          </p:nvSpPr>
          <p:spPr>
            <a:xfrm>
              <a:off x="2313189"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Standards</a:t>
              </a:r>
            </a:p>
          </p:txBody>
        </p:sp>
        <p:sp>
          <p:nvSpPr>
            <p:cNvPr id="277" name="Rounded Rectangle 114">
              <a:extLst>
                <a:ext uri="{FF2B5EF4-FFF2-40B4-BE49-F238E27FC236}">
                  <a16:creationId xmlns:a16="http://schemas.microsoft.com/office/drawing/2014/main" id="{C0CF15E5-8E69-4C96-A5E1-6E0D694737F7}"/>
                </a:ext>
              </a:extLst>
            </p:cNvPr>
            <p:cNvSpPr/>
            <p:nvPr/>
          </p:nvSpPr>
          <p:spPr>
            <a:xfrm>
              <a:off x="10679687"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Privacy by design</a:t>
              </a:r>
            </a:p>
          </p:txBody>
        </p:sp>
        <p:sp>
          <p:nvSpPr>
            <p:cNvPr id="278" name="Rounded Rectangle 115">
              <a:extLst>
                <a:ext uri="{FF2B5EF4-FFF2-40B4-BE49-F238E27FC236}">
                  <a16:creationId xmlns:a16="http://schemas.microsoft.com/office/drawing/2014/main" id="{81AC6725-A266-4F20-92E7-C9CF83A39041}"/>
                </a:ext>
              </a:extLst>
            </p:cNvPr>
            <p:cNvSpPr/>
            <p:nvPr/>
          </p:nvSpPr>
          <p:spPr>
            <a:xfrm>
              <a:off x="180874" y="2139446"/>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Customer Centricity</a:t>
              </a:r>
            </a:p>
          </p:txBody>
        </p:sp>
      </p:grpSp>
      <p:grpSp>
        <p:nvGrpSpPr>
          <p:cNvPr id="279" name="Group 278">
            <a:extLst>
              <a:ext uri="{FF2B5EF4-FFF2-40B4-BE49-F238E27FC236}">
                <a16:creationId xmlns:a16="http://schemas.microsoft.com/office/drawing/2014/main" id="{34451E9B-DAAC-4BEF-A9F2-8530D40B6728}"/>
              </a:ext>
            </a:extLst>
          </p:cNvPr>
          <p:cNvGrpSpPr/>
          <p:nvPr/>
        </p:nvGrpSpPr>
        <p:grpSpPr>
          <a:xfrm>
            <a:off x="228244" y="3635793"/>
            <a:ext cx="10935502" cy="506240"/>
            <a:chOff x="228244" y="3527286"/>
            <a:chExt cx="10935502" cy="506240"/>
          </a:xfrm>
        </p:grpSpPr>
        <p:sp>
          <p:nvSpPr>
            <p:cNvPr id="280" name="Right Arrow 2">
              <a:extLst>
                <a:ext uri="{FF2B5EF4-FFF2-40B4-BE49-F238E27FC236}">
                  <a16:creationId xmlns:a16="http://schemas.microsoft.com/office/drawing/2014/main" id="{3B01E2C8-C5C0-49D5-8E8E-3A4E50AB77B8}"/>
                </a:ext>
              </a:extLst>
            </p:cNvPr>
            <p:cNvSpPr/>
            <p:nvPr/>
          </p:nvSpPr>
          <p:spPr>
            <a:xfrm>
              <a:off x="960261" y="3527286"/>
              <a:ext cx="10203485" cy="506240"/>
            </a:xfrm>
            <a:prstGeom prst="rightArrow">
              <a:avLst>
                <a:gd name="adj1" fmla="val 17045"/>
                <a:gd name="adj2" fmla="val 63546"/>
              </a:avLst>
            </a:prstGeom>
            <a:solidFill>
              <a:srgbClr val="3A3A39"/>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81" name="Rounded Rectangle 104">
              <a:extLst>
                <a:ext uri="{FF2B5EF4-FFF2-40B4-BE49-F238E27FC236}">
                  <a16:creationId xmlns:a16="http://schemas.microsoft.com/office/drawing/2014/main" id="{EDBEC55F-0F07-4949-91ED-9AB2BB534B84}"/>
                </a:ext>
              </a:extLst>
            </p:cNvPr>
            <p:cNvSpPr/>
            <p:nvPr/>
          </p:nvSpPr>
          <p:spPr>
            <a:xfrm>
              <a:off x="228244" y="3549315"/>
              <a:ext cx="1381719" cy="471587"/>
            </a:xfrm>
            <a:prstGeom prst="roundRect">
              <a:avLst/>
            </a:prstGeom>
            <a:solidFill>
              <a:sysClr val="window" lastClr="FFFFFF"/>
            </a:solidFill>
            <a:ln w="28575" cap="flat" cmpd="sng" algn="ctr">
              <a:solidFill>
                <a:srgbClr val="00A7E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A7E7">
                      <a:lumMod val="50000"/>
                    </a:srgbClr>
                  </a:solidFill>
                  <a:effectLst/>
                  <a:uLnTx/>
                  <a:uFillTx/>
                  <a:latin typeface="Fira Sans Light" panose="020B0403050000020004" pitchFamily="34" charset="0"/>
                  <a:ea typeface="+mn-ea"/>
                  <a:cs typeface="+mn-cs"/>
                </a:rPr>
                <a:t>Horizontal</a:t>
              </a:r>
            </a:p>
          </p:txBody>
        </p:sp>
      </p:grpSp>
    </p:spTree>
    <p:extLst>
      <p:ext uri="{BB962C8B-B14F-4D97-AF65-F5344CB8AC3E}">
        <p14:creationId xmlns:p14="http://schemas.microsoft.com/office/powerpoint/2010/main" val="32017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4"/>
                                        </p:tgtEl>
                                      </p:cBhvr>
                                    </p:animEffect>
                                    <p:set>
                                      <p:cBhvr>
                                        <p:cTn id="32" dur="1" fill="hold">
                                          <p:stCondLst>
                                            <p:cond delay="499"/>
                                          </p:stCondLst>
                                        </p:cTn>
                                        <p:tgtEl>
                                          <p:spTgt spid="26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9"/>
                                        </p:tgtEl>
                                      </p:cBhvr>
                                    </p:animEffect>
                                    <p:set>
                                      <p:cBhvr>
                                        <p:cTn id="35" dur="1" fill="hold">
                                          <p:stCondLst>
                                            <p:cond delay="499"/>
                                          </p:stCondLst>
                                        </p:cTn>
                                        <p:tgtEl>
                                          <p:spTgt spid="27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fade">
                                      <p:cBhvr>
                                        <p:cTn id="38" dur="500"/>
                                        <p:tgtEl>
                                          <p:spTgt spid="26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0"/>
                                        </p:tgtEl>
                                        <p:attrNameLst>
                                          <p:attrName>style.visibility</p:attrName>
                                        </p:attrNameLst>
                                      </p:cBhvr>
                                      <p:to>
                                        <p:strVal val="visible"/>
                                      </p:to>
                                    </p:set>
                                    <p:animEffect transition="in" filter="fade">
                                      <p:cBhvr>
                                        <p:cTn id="43"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CFD064-8554-48FF-BB3F-8C6D0380C995}"/>
              </a:ext>
            </a:extLst>
          </p:cNvPr>
          <p:cNvSpPr>
            <a:spLocks noGrp="1"/>
          </p:cNvSpPr>
          <p:nvPr>
            <p:ph type="sldNum" sz="quarter" idx="10"/>
          </p:nvPr>
        </p:nvSpPr>
        <p:spPr/>
        <p:txBody>
          <a:bodyPr/>
          <a:lstStyle/>
          <a:p>
            <a:pPr>
              <a:defRPr/>
            </a:pPr>
            <a:fld id="{EF66DDCB-4F40-4F8C-A2FE-269D135B5A13}" type="slidenum">
              <a:rPr lang="en-GB" smtClean="0"/>
              <a:pPr>
                <a:defRPr/>
              </a:pPr>
              <a:t>47</a:t>
            </a:fld>
            <a:endParaRPr lang="en-GB" dirty="0"/>
          </a:p>
        </p:txBody>
      </p:sp>
      <p:sp>
        <p:nvSpPr>
          <p:cNvPr id="3" name="Title 2">
            <a:extLst>
              <a:ext uri="{FF2B5EF4-FFF2-40B4-BE49-F238E27FC236}">
                <a16:creationId xmlns:a16="http://schemas.microsoft.com/office/drawing/2014/main" id="{84AC4CB1-8DEA-4EC4-92B9-E95978C42F3D}"/>
              </a:ext>
            </a:extLst>
          </p:cNvPr>
          <p:cNvSpPr>
            <a:spLocks noGrp="1"/>
          </p:cNvSpPr>
          <p:nvPr>
            <p:ph type="ctrTitle"/>
          </p:nvPr>
        </p:nvSpPr>
        <p:spPr>
          <a:xfrm>
            <a:off x="573618" y="1662115"/>
            <a:ext cx="11044767" cy="2308224"/>
          </a:xfrm>
        </p:spPr>
        <p:txBody>
          <a:bodyPr/>
          <a:lstStyle/>
          <a:p>
            <a:r>
              <a:rPr lang="en-GB" noProof="0" dirty="0"/>
              <a:t>Crossroads Bank of Social Security</a:t>
            </a:r>
          </a:p>
        </p:txBody>
      </p:sp>
    </p:spTree>
    <p:extLst>
      <p:ext uri="{BB962C8B-B14F-4D97-AF65-F5344CB8AC3E}">
        <p14:creationId xmlns:p14="http://schemas.microsoft.com/office/powerpoint/2010/main" val="1857413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noProof="0" dirty="0"/>
              <a:t>&gt; 11.800.000 citizens</a:t>
            </a:r>
          </a:p>
          <a:p>
            <a:r>
              <a:rPr lang="en-GB" noProof="0" dirty="0"/>
              <a:t>&gt; 230.000 employers</a:t>
            </a:r>
          </a:p>
          <a:p>
            <a:r>
              <a:rPr lang="en-GB" noProof="0" dirty="0"/>
              <a:t>about 3.000 public and private institutions (actors) at several levels (federal, regional, local) dealing with</a:t>
            </a:r>
          </a:p>
          <a:p>
            <a:pPr lvl="1"/>
            <a:r>
              <a:rPr lang="en-GB" noProof="0" dirty="0"/>
              <a:t>collection of social security contributions</a:t>
            </a:r>
          </a:p>
          <a:p>
            <a:pPr lvl="1"/>
            <a:r>
              <a:rPr lang="en-GB" noProof="0" dirty="0"/>
              <a:t>delivery of social security benefits</a:t>
            </a:r>
          </a:p>
          <a:p>
            <a:pPr lvl="2"/>
            <a:r>
              <a:rPr lang="en-GB" noProof="0" dirty="0"/>
              <a:t>child benefits</a:t>
            </a:r>
          </a:p>
          <a:p>
            <a:pPr lvl="2"/>
            <a:r>
              <a:rPr lang="en-GB" noProof="0" dirty="0"/>
              <a:t>unemployment benefits</a:t>
            </a:r>
          </a:p>
          <a:p>
            <a:pPr lvl="2"/>
            <a:r>
              <a:rPr lang="en-GB" noProof="0" dirty="0"/>
              <a:t>benefits in case of incapacity for work</a:t>
            </a:r>
          </a:p>
          <a:p>
            <a:pPr lvl="2"/>
            <a:r>
              <a:rPr lang="en-GB" noProof="0" dirty="0"/>
              <a:t>benefits for the disabled</a:t>
            </a:r>
          </a:p>
          <a:p>
            <a:pPr lvl="2"/>
            <a:r>
              <a:rPr lang="en-GB" noProof="0" dirty="0"/>
              <a:t>re-imbursement of health care costs</a:t>
            </a:r>
          </a:p>
          <a:p>
            <a:pPr lvl="2"/>
            <a:r>
              <a:rPr lang="en-GB" noProof="0" dirty="0"/>
              <a:t>holiday pay</a:t>
            </a:r>
          </a:p>
          <a:p>
            <a:pPr lvl="2"/>
            <a:r>
              <a:rPr lang="en-GB" noProof="0" dirty="0"/>
              <a:t>old age pensions</a:t>
            </a:r>
          </a:p>
          <a:p>
            <a:pPr lvl="2"/>
            <a:r>
              <a:rPr lang="en-GB" noProof="0" dirty="0"/>
              <a:t>guaranteed minimum income</a:t>
            </a:r>
          </a:p>
          <a:p>
            <a:pPr lvl="1"/>
            <a:r>
              <a:rPr lang="en-GB" noProof="0" dirty="0"/>
              <a:t>delivery of supplementary social benefits</a:t>
            </a:r>
          </a:p>
          <a:p>
            <a:pPr lvl="1"/>
            <a:r>
              <a:rPr lang="en-GB" noProof="0" dirty="0"/>
              <a:t>delivery of supplementary benefits based on the social security status of a person</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48</a:t>
            </a:fld>
            <a:r>
              <a:rPr lang="fr-BE"/>
              <a:t> </a:t>
            </a:r>
            <a:endParaRPr lang="fr-BE" dirty="0"/>
          </a:p>
        </p:txBody>
      </p:sp>
      <p:sp>
        <p:nvSpPr>
          <p:cNvPr id="14338" name="Title 1"/>
          <p:cNvSpPr>
            <a:spLocks noGrp="1"/>
          </p:cNvSpPr>
          <p:nvPr>
            <p:ph type="title"/>
          </p:nvPr>
        </p:nvSpPr>
        <p:spPr/>
        <p:txBody>
          <a:bodyPr/>
          <a:lstStyle/>
          <a:p>
            <a:r>
              <a:rPr lang="en-GB" altLang="en-US" noProof="0" dirty="0"/>
              <a:t>Stakeholders of the Belgian social sector</a:t>
            </a:r>
          </a:p>
        </p:txBody>
      </p:sp>
      <p:pic>
        <p:nvPicPr>
          <p:cNvPr id="5" name="Picture 4">
            <a:extLst>
              <a:ext uri="{FF2B5EF4-FFF2-40B4-BE49-F238E27FC236}">
                <a16:creationId xmlns:a16="http://schemas.microsoft.com/office/drawing/2014/main" id="{21B06318-3AF9-4ED6-AF4E-3E0DEF2DA634}"/>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620226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C4DA8-5198-B303-2EFF-13129EAC695D}"/>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478EFFF6-4794-356A-ECC7-B85D759C4EB4}"/>
              </a:ext>
            </a:extLst>
          </p:cNvPr>
          <p:cNvSpPr>
            <a:spLocks noGrp="1"/>
          </p:cNvSpPr>
          <p:nvPr>
            <p:ph idx="1"/>
          </p:nvPr>
        </p:nvSpPr>
        <p:spPr/>
        <p:txBody>
          <a:bodyPr>
            <a:normAutofit/>
          </a:bodyPr>
          <a:lstStyle/>
          <a:p>
            <a:r>
              <a:rPr lang="en-GB" noProof="0" dirty="0"/>
              <a:t>established by law in 1990, see </a:t>
            </a:r>
            <a:r>
              <a:rPr lang="en-GB" noProof="0" dirty="0">
                <a:hlinkClick r:id="rId2"/>
              </a:rPr>
              <a:t>https://www.ksz-bcss.fgov.be/nl/juridisch-kader</a:t>
            </a:r>
          </a:p>
          <a:p>
            <a:endParaRPr lang="en-GB" noProof="0" dirty="0"/>
          </a:p>
          <a:p>
            <a:r>
              <a:rPr lang="en-BE" dirty="0"/>
              <a:t>board of directors composed of</a:t>
            </a:r>
            <a:r>
              <a:rPr lang="en-GB" noProof="0" dirty="0"/>
              <a:t> representatives of stakeholders</a:t>
            </a:r>
          </a:p>
          <a:p>
            <a:pPr lvl="1"/>
            <a:r>
              <a:rPr lang="en-GB" noProof="0" dirty="0"/>
              <a:t>trade unions</a:t>
            </a:r>
          </a:p>
          <a:p>
            <a:pPr lvl="1"/>
            <a:r>
              <a:rPr lang="en-GB" noProof="0" dirty="0"/>
              <a:t>employers’ organisations</a:t>
            </a:r>
          </a:p>
          <a:p>
            <a:pPr lvl="1"/>
            <a:r>
              <a:rPr lang="en-GB" noProof="0" dirty="0"/>
              <a:t>self-employed organisations</a:t>
            </a:r>
          </a:p>
          <a:p>
            <a:pPr lvl="1"/>
            <a:r>
              <a:rPr lang="en-GB" noProof="0" dirty="0"/>
              <a:t>(public) social security institutions</a:t>
            </a:r>
          </a:p>
          <a:p>
            <a:endParaRPr lang="en-GB" noProof="0" dirty="0"/>
          </a:p>
          <a:p>
            <a:r>
              <a:rPr lang="en-GB" dirty="0"/>
              <a:t>84 employees</a:t>
            </a:r>
          </a:p>
          <a:p>
            <a:endParaRPr lang="en-GB" noProof="0" dirty="0"/>
          </a:p>
          <a:p>
            <a:r>
              <a:rPr lang="en-GB" noProof="0" dirty="0"/>
              <a:t>annual budget </a:t>
            </a:r>
            <a:r>
              <a:rPr lang="en-GB" dirty="0"/>
              <a:t>of 19,5 million </a:t>
            </a:r>
            <a:r>
              <a:rPr lang="en-GB" noProof="0" dirty="0"/>
              <a:t>euro</a:t>
            </a:r>
          </a:p>
        </p:txBody>
      </p:sp>
      <p:sp>
        <p:nvSpPr>
          <p:cNvPr id="3" name="Slide Number Placeholder 2">
            <a:extLst>
              <a:ext uri="{FF2B5EF4-FFF2-40B4-BE49-F238E27FC236}">
                <a16:creationId xmlns:a16="http://schemas.microsoft.com/office/drawing/2014/main" id="{AFEB2C09-65F3-6DE7-A7D6-F379CCF0B0B2}"/>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noProof="0">
                <a:ln>
                  <a:noFill/>
                </a:ln>
                <a:solidFill>
                  <a:prstClr val="black">
                    <a:tint val="75000"/>
                  </a:prstClr>
                </a:solidFill>
                <a:effectLst/>
                <a:uLnTx/>
                <a:uFillTx/>
                <a:latin typeface="Calibri" pitchFamily="34" charset="0"/>
                <a:ea typeface="Calibri"/>
                <a:cs typeface="Arial" charset="0"/>
              </a:rPr>
              <a:t> </a:t>
            </a: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49</a:t>
            </a:fld>
            <a:r>
              <a:rPr kumimoji="0" lang="en-GB" sz="1200" b="0" i="0" u="none" strike="noStrike" cap="none" normalizeH="0" baseline="0" noProof="0">
                <a:ln>
                  <a:noFill/>
                </a:ln>
                <a:solidFill>
                  <a:prstClr val="black">
                    <a:tint val="75000"/>
                  </a:prstClr>
                </a:solidFill>
                <a:effectLst/>
                <a:uLnTx/>
                <a:uFillTx/>
                <a:latin typeface="Calibri" pitchFamily="34" charset="0"/>
                <a:ea typeface="Calibri"/>
                <a:cs typeface="Arial" charset="0"/>
              </a:rPr>
              <a:t> </a:t>
            </a:r>
          </a:p>
        </p:txBody>
      </p:sp>
      <p:sp>
        <p:nvSpPr>
          <p:cNvPr id="8" name="Titel 7">
            <a:extLst>
              <a:ext uri="{FF2B5EF4-FFF2-40B4-BE49-F238E27FC236}">
                <a16:creationId xmlns:a16="http://schemas.microsoft.com/office/drawing/2014/main" id="{46AEA521-029A-C91D-D3FD-5163F356394A}"/>
              </a:ext>
            </a:extLst>
          </p:cNvPr>
          <p:cNvSpPr>
            <a:spLocks noGrp="1"/>
          </p:cNvSpPr>
          <p:nvPr>
            <p:ph type="title"/>
          </p:nvPr>
        </p:nvSpPr>
        <p:spPr/>
        <p:txBody>
          <a:bodyPr/>
          <a:lstStyle/>
          <a:p>
            <a:r>
              <a:rPr lang="en-GB" noProof="0" dirty="0"/>
              <a:t>Basic information</a:t>
            </a:r>
          </a:p>
        </p:txBody>
      </p:sp>
      <p:pic>
        <p:nvPicPr>
          <p:cNvPr id="6" name="Picture 5">
            <a:extLst>
              <a:ext uri="{FF2B5EF4-FFF2-40B4-BE49-F238E27FC236}">
                <a16:creationId xmlns:a16="http://schemas.microsoft.com/office/drawing/2014/main" id="{B253F738-F952-4B83-87A2-DC1CAECE99CD}"/>
              </a:ext>
            </a:extLst>
          </p:cNvPr>
          <p:cNvPicPr>
            <a:picLocks noChangeAspect="1"/>
          </p:cNvPicPr>
          <p:nvPr/>
        </p:nvPicPr>
        <p:blipFill>
          <a:blip r:embed="rId3"/>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1990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DC835A2-5627-6BBC-19FE-495154EEBD00}"/>
              </a:ext>
            </a:extLst>
          </p:cNvPr>
          <p:cNvSpPr>
            <a:spLocks noGrp="1"/>
          </p:cNvSpPr>
          <p:nvPr>
            <p:ph idx="1"/>
          </p:nvPr>
        </p:nvSpPr>
        <p:spPr/>
        <p:txBody>
          <a:bodyPr>
            <a:normAutofit/>
          </a:bodyPr>
          <a:lstStyle/>
          <a:p>
            <a:r>
              <a:rPr lang="en-GB" noProof="0" dirty="0"/>
              <a:t>driving force and coordinator of e-government in the social sector, particularly</a:t>
            </a:r>
          </a:p>
          <a:p>
            <a:pPr lvl="1"/>
            <a:r>
              <a:rPr lang="en-GB" noProof="0" dirty="0"/>
              <a:t>encouraging actors in the Belgian social sector to</a:t>
            </a:r>
          </a:p>
          <a:p>
            <a:pPr lvl="2"/>
            <a:r>
              <a:rPr lang="en-GB" noProof="0" dirty="0"/>
              <a:t>provide effective and efficient services with minimal costs and minimal administrative formalities for all parties involved, and where possible on their own initiative</a:t>
            </a:r>
          </a:p>
          <a:p>
            <a:pPr lvl="2"/>
            <a:r>
              <a:rPr lang="en-GB" noProof="0" dirty="0"/>
              <a:t>in a manner that is optimally tailored to the various end users of the services</a:t>
            </a:r>
          </a:p>
          <a:p>
            <a:pPr lvl="2"/>
            <a:r>
              <a:rPr lang="en-GB" noProof="0" dirty="0"/>
              <a:t>through the continuous improvement of their (mutual) processes and relationships by using new technologies</a:t>
            </a:r>
          </a:p>
          <a:p>
            <a:pPr lvl="2"/>
            <a:r>
              <a:rPr lang="en-GB" noProof="0" dirty="0"/>
              <a:t>based on a common, mutually agreed vision</a:t>
            </a:r>
          </a:p>
          <a:p>
            <a:pPr lvl="1"/>
            <a:r>
              <a:rPr lang="en-GB" noProof="0" dirty="0"/>
              <a:t>promoting information security and privacy protection by the actors in the Belgian social sector, in order to ensure that all parties involved can legitimately trust the system</a:t>
            </a:r>
          </a:p>
          <a:p>
            <a:pPr lvl="1"/>
            <a:r>
              <a:rPr lang="en-GB" noProof="0" dirty="0"/>
              <a:t>make integrated, cross-sectoral policy-supporting data available to policymakers and researchers</a:t>
            </a:r>
          </a:p>
          <a:p>
            <a:r>
              <a:rPr lang="en-GB" noProof="0" dirty="0"/>
              <a:t>see </a:t>
            </a:r>
            <a:r>
              <a:rPr lang="en-GB" noProof="0" dirty="0">
                <a:hlinkClick r:id="rId2"/>
              </a:rPr>
              <a:t>https://www.ksz-bcss.fgov.be/nl/over-de-ksz/opdrachten-en-doelstellingen</a:t>
            </a:r>
          </a:p>
          <a:p>
            <a:endParaRPr lang="en-GB" noProof="0" dirty="0"/>
          </a:p>
        </p:txBody>
      </p:sp>
      <p:sp>
        <p:nvSpPr>
          <p:cNvPr id="3" name="Tijdelijke aanduiding voor dianummer 2">
            <a:extLst>
              <a:ext uri="{FF2B5EF4-FFF2-40B4-BE49-F238E27FC236}">
                <a16:creationId xmlns:a16="http://schemas.microsoft.com/office/drawing/2014/main" id="{7C47FB84-49B3-BB64-CF8E-C7482126133C}"/>
              </a:ext>
            </a:extLst>
          </p:cNvPr>
          <p:cNvSpPr>
            <a:spLocks noGrp="1"/>
          </p:cNvSpPr>
          <p:nvPr>
            <p:ph type="sldNum" sz="quarter" idx="4"/>
          </p:nvPr>
        </p:nvSpPr>
        <p:spPr/>
        <p:txBody>
          <a:bodyPr/>
          <a:lstStyle/>
          <a:p>
            <a:r>
              <a:rPr lang="en-GB"/>
              <a:t> </a:t>
            </a:r>
            <a:fld id="{30A9230E-FFBB-4CCB-ABD7-198084EDE768}" type="slidenum">
              <a:rPr lang="fr-BE" smtClean="0"/>
              <a:pPr/>
              <a:t>50</a:t>
            </a:fld>
            <a:r>
              <a:rPr lang="en-GB"/>
              <a:t> </a:t>
            </a:r>
          </a:p>
        </p:txBody>
      </p:sp>
      <p:sp>
        <p:nvSpPr>
          <p:cNvPr id="4" name="Titel 3">
            <a:extLst>
              <a:ext uri="{FF2B5EF4-FFF2-40B4-BE49-F238E27FC236}">
                <a16:creationId xmlns:a16="http://schemas.microsoft.com/office/drawing/2014/main" id="{C878F3C4-54D8-6077-CFCE-8182B095003E}"/>
              </a:ext>
            </a:extLst>
          </p:cNvPr>
          <p:cNvSpPr>
            <a:spLocks noGrp="1"/>
          </p:cNvSpPr>
          <p:nvPr>
            <p:ph type="title"/>
          </p:nvPr>
        </p:nvSpPr>
        <p:spPr/>
        <p:txBody>
          <a:bodyPr/>
          <a:lstStyle/>
          <a:p>
            <a:r>
              <a:rPr lang="en-GB" noProof="0" dirty="0"/>
              <a:t>Mission</a:t>
            </a:r>
          </a:p>
        </p:txBody>
      </p:sp>
      <p:pic>
        <p:nvPicPr>
          <p:cNvPr id="6" name="Picture 5">
            <a:extLst>
              <a:ext uri="{FF2B5EF4-FFF2-40B4-BE49-F238E27FC236}">
                <a16:creationId xmlns:a16="http://schemas.microsoft.com/office/drawing/2014/main" id="{7E52488E-7C0C-4855-BD98-72C924FDA271}"/>
              </a:ext>
            </a:extLst>
          </p:cNvPr>
          <p:cNvPicPr>
            <a:picLocks noChangeAspect="1"/>
          </p:cNvPicPr>
          <p:nvPr/>
        </p:nvPicPr>
        <p:blipFill>
          <a:blip r:embed="rId3"/>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507000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6A6E4C03-E238-6E7A-4B06-951887C6A9F5}"/>
              </a:ext>
            </a:extLst>
          </p:cNvPr>
          <p:cNvSpPr>
            <a:spLocks noGrp="1"/>
          </p:cNvSpPr>
          <p:nvPr>
            <p:ph idx="1"/>
          </p:nvPr>
        </p:nvSpPr>
        <p:spPr/>
        <p:txBody>
          <a:bodyPr>
            <a:normAutofit/>
          </a:bodyPr>
          <a:lstStyle/>
          <a:p>
            <a:r>
              <a:rPr lang="en-GB" noProof="0" dirty="0"/>
              <a:t>visionary &amp; change manager</a:t>
            </a:r>
          </a:p>
          <a:p>
            <a:r>
              <a:rPr lang="en-GB" noProof="0" dirty="0"/>
              <a:t>architect &amp; operator</a:t>
            </a:r>
          </a:p>
          <a:p>
            <a:r>
              <a:rPr lang="en-GB" noProof="0" dirty="0"/>
              <a:t>security provider</a:t>
            </a:r>
          </a:p>
          <a:p>
            <a:r>
              <a:rPr lang="en-GB" noProof="0" dirty="0"/>
              <a:t>task distributor</a:t>
            </a:r>
          </a:p>
          <a:p>
            <a:pPr lvl="1"/>
            <a:r>
              <a:rPr lang="en-GB" noProof="0" dirty="0"/>
              <a:t>agreeing on the task distribution regarding data storage and quality standards</a:t>
            </a:r>
          </a:p>
          <a:p>
            <a:r>
              <a:rPr lang="en-GB" noProof="0" dirty="0"/>
              <a:t>programme manager</a:t>
            </a:r>
          </a:p>
          <a:p>
            <a:r>
              <a:rPr lang="en-GB" noProof="0" dirty="0"/>
              <a:t>coordinator</a:t>
            </a:r>
          </a:p>
          <a:p>
            <a:r>
              <a:rPr lang="en-GB" noProof="0" dirty="0"/>
              <a:t>communicator</a:t>
            </a:r>
          </a:p>
          <a:p>
            <a:r>
              <a:rPr lang="en-GB" noProof="0" dirty="0"/>
              <a:t>see </a:t>
            </a:r>
            <a:r>
              <a:rPr lang="en-GB" noProof="0" dirty="0">
                <a:hlinkClick r:id="rId2"/>
              </a:rPr>
              <a:t>https://www.ksz-bcss.fgov.be/nl/over-de-ksz/opdrachten-en-doelstellingen#strategische-doelstellingen</a:t>
            </a:r>
            <a:endParaRPr lang="en-GB" noProof="0" dirty="0">
              <a:hlinkClick r:id="rId3"/>
            </a:endParaRPr>
          </a:p>
          <a:p>
            <a:endParaRPr lang="en-GB" noProof="0" dirty="0"/>
          </a:p>
        </p:txBody>
      </p:sp>
      <p:sp>
        <p:nvSpPr>
          <p:cNvPr id="3" name="Tijdelijke aanduiding voor dianummer 2">
            <a:extLst>
              <a:ext uri="{FF2B5EF4-FFF2-40B4-BE49-F238E27FC236}">
                <a16:creationId xmlns:a16="http://schemas.microsoft.com/office/drawing/2014/main" id="{1733E225-9A9D-7C94-C258-0E090A4E035D}"/>
              </a:ext>
            </a:extLst>
          </p:cNvPr>
          <p:cNvSpPr>
            <a:spLocks noGrp="1"/>
          </p:cNvSpPr>
          <p:nvPr>
            <p:ph type="sldNum" sz="quarter" idx="4"/>
          </p:nvPr>
        </p:nvSpPr>
        <p:spPr/>
        <p:txBody>
          <a:bodyPr/>
          <a:lstStyle/>
          <a:p>
            <a:r>
              <a:rPr lang="en-GB"/>
              <a:t> </a:t>
            </a:r>
            <a:fld id="{30A9230E-FFBB-4CCB-ABD7-198084EDE768}" type="slidenum">
              <a:rPr lang="fr-BE" smtClean="0"/>
              <a:pPr/>
              <a:t>51</a:t>
            </a:fld>
            <a:r>
              <a:rPr lang="en-GB"/>
              <a:t> </a:t>
            </a:r>
          </a:p>
        </p:txBody>
      </p:sp>
      <p:sp>
        <p:nvSpPr>
          <p:cNvPr id="4" name="Titel 3">
            <a:extLst>
              <a:ext uri="{FF2B5EF4-FFF2-40B4-BE49-F238E27FC236}">
                <a16:creationId xmlns:a16="http://schemas.microsoft.com/office/drawing/2014/main" id="{AA79545D-E4F9-F02F-56BE-7169E4D92687}"/>
              </a:ext>
            </a:extLst>
          </p:cNvPr>
          <p:cNvSpPr>
            <a:spLocks noGrp="1"/>
          </p:cNvSpPr>
          <p:nvPr>
            <p:ph type="title"/>
          </p:nvPr>
        </p:nvSpPr>
        <p:spPr/>
        <p:txBody>
          <a:bodyPr/>
          <a:lstStyle/>
          <a:p>
            <a:r>
              <a:rPr lang="en-GB" noProof="0" dirty="0"/>
              <a:t>Responsibilities</a:t>
            </a:r>
          </a:p>
        </p:txBody>
      </p:sp>
      <p:pic>
        <p:nvPicPr>
          <p:cNvPr id="6" name="Picture 5">
            <a:extLst>
              <a:ext uri="{FF2B5EF4-FFF2-40B4-BE49-F238E27FC236}">
                <a16:creationId xmlns:a16="http://schemas.microsoft.com/office/drawing/2014/main" id="{4DE93FE4-4BA8-4CF4-BA20-F65138FD5FF8}"/>
              </a:ext>
            </a:extLst>
          </p:cNvPr>
          <p:cNvPicPr>
            <a:picLocks noChangeAspect="1"/>
          </p:cNvPicPr>
          <p:nvPr/>
        </p:nvPicPr>
        <p:blipFill>
          <a:blip r:embed="rId4"/>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125649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00" y="1052736"/>
            <a:ext cx="10887000" cy="5256584"/>
          </a:xfrm>
        </p:spPr>
        <p:txBody>
          <a:bodyPr>
            <a:normAutofit/>
          </a:bodyPr>
          <a:lstStyle/>
          <a:p>
            <a:r>
              <a:rPr lang="en-GB" noProof="0" dirty="0"/>
              <a:t>no central data storage, but an agreed division of tasks between the actors within and outside the social sector with regard to collection, validation and management of information and with regard to electronic storage of information in authentic sources</a:t>
            </a:r>
          </a:p>
          <a:p>
            <a:endParaRPr lang="en-GB" noProof="0" dirty="0"/>
          </a:p>
          <a:p>
            <a:r>
              <a:rPr lang="en-GB" noProof="0" dirty="0"/>
              <a:t>a network between all 3,000 social sector actors with a secure connection to the internet, the federal MAN, regional extranets, extranets between local authorities and the Belgian </a:t>
            </a:r>
            <a:r>
              <a:rPr lang="en-GB" noProof="0" dirty="0" err="1"/>
              <a:t>interbanking</a:t>
            </a:r>
            <a:r>
              <a:rPr lang="en-GB" noProof="0" dirty="0"/>
              <a:t> network</a:t>
            </a:r>
          </a:p>
          <a:p>
            <a:endParaRPr lang="en-GB" noProof="0" dirty="0"/>
          </a:p>
          <a:p>
            <a:r>
              <a:rPr lang="en-GB" noProof="0" dirty="0"/>
              <a:t>a unique identification key</a:t>
            </a:r>
          </a:p>
          <a:p>
            <a:pPr lvl="1"/>
            <a:r>
              <a:rPr lang="en-GB" noProof="0" dirty="0"/>
              <a:t>for every citizen </a:t>
            </a:r>
          </a:p>
          <a:p>
            <a:pPr lvl="1"/>
            <a:r>
              <a:rPr lang="en-GB" noProof="0" dirty="0"/>
              <a:t>for every company</a:t>
            </a:r>
          </a:p>
          <a:p>
            <a:pPr lvl="1"/>
            <a:r>
              <a:rPr lang="en-GB" noProof="0" dirty="0"/>
              <a:t>for every establishment of a company</a:t>
            </a:r>
          </a:p>
          <a:p>
            <a:endParaRPr lang="en-GB" noProof="0" dirty="0"/>
          </a:p>
          <a:p>
            <a:endParaRPr lang="en-GB" noProof="0" dirty="0"/>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52</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Architect &amp; operator</a:t>
            </a:r>
          </a:p>
        </p:txBody>
      </p:sp>
      <p:pic>
        <p:nvPicPr>
          <p:cNvPr id="6" name="Picture 5">
            <a:extLst>
              <a:ext uri="{FF2B5EF4-FFF2-40B4-BE49-F238E27FC236}">
                <a16:creationId xmlns:a16="http://schemas.microsoft.com/office/drawing/2014/main" id="{334095AF-DB2C-4424-A877-764716D56AB3}"/>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716590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695400" y="1052736"/>
            <a:ext cx="10887000" cy="5256584"/>
          </a:xfrm>
        </p:spPr>
        <p:txBody>
          <a:bodyPr/>
          <a:lstStyle/>
          <a:p>
            <a:r>
              <a:rPr lang="en-GB" altLang="en-US" dirty="0"/>
              <a:t>220 electronic </a:t>
            </a:r>
            <a:r>
              <a:rPr lang="en-GB" altLang="en-US" noProof="0" dirty="0"/>
              <a:t>services for mutual information exchange amongst actors in the social sector, defined after process optimization</a:t>
            </a:r>
          </a:p>
          <a:p>
            <a:pPr lvl="1"/>
            <a:r>
              <a:rPr lang="en-GB" altLang="en-US" noProof="0" dirty="0"/>
              <a:t>nearly all direct or indirect (via citizens or companies) paper-based information exchange by &gt; </a:t>
            </a:r>
            <a:r>
              <a:rPr lang="en-GB" altLang="en-US" dirty="0"/>
              <a:t>800 </a:t>
            </a:r>
            <a:r>
              <a:rPr lang="en-GB" altLang="en-US" noProof="0" dirty="0"/>
              <a:t>paper forms between actors in the social sector has been abolished</a:t>
            </a:r>
          </a:p>
          <a:p>
            <a:pPr lvl="1"/>
            <a:r>
              <a:rPr lang="en-GB" altLang="en-US" noProof="0" dirty="0"/>
              <a:t>in </a:t>
            </a:r>
            <a:r>
              <a:rPr lang="en-GB" altLang="en-US" dirty="0"/>
              <a:t>2025, &gt; </a:t>
            </a:r>
            <a:r>
              <a:rPr lang="fr-BE" dirty="0"/>
              <a:t>~</a:t>
            </a:r>
            <a:r>
              <a:rPr lang="en-GB" altLang="en-US" dirty="0"/>
              <a:t>2,15 </a:t>
            </a:r>
            <a:r>
              <a:rPr lang="en-GB" altLang="en-US" noProof="0" dirty="0"/>
              <a:t>billion electronic messages were exchanged amongst actors in the social sector, which saved as many paper exchanges</a:t>
            </a:r>
          </a:p>
          <a:p>
            <a:endParaRPr lang="en-GB" altLang="en-US" noProof="0" dirty="0"/>
          </a:p>
          <a:p>
            <a:r>
              <a:rPr lang="en-GB" altLang="en-US" noProof="0" dirty="0"/>
              <a:t>electronic services for citizens</a:t>
            </a:r>
          </a:p>
          <a:p>
            <a:pPr lvl="1"/>
            <a:r>
              <a:rPr lang="en-GB" altLang="en-US" noProof="0" dirty="0"/>
              <a:t>maximal automatic granting of benefits based on electronic information exchange between actors in the social sector</a:t>
            </a:r>
          </a:p>
          <a:p>
            <a:pPr lvl="1"/>
            <a:r>
              <a:rPr lang="en-GB" altLang="en-US" dirty="0"/>
              <a:t>33 electronic </a:t>
            </a:r>
            <a:r>
              <a:rPr lang="en-GB" altLang="en-US" noProof="0" dirty="0"/>
              <a:t>services via an integrated portal and/or mobile applications</a:t>
            </a:r>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53</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Architect &amp; operator</a:t>
            </a:r>
          </a:p>
        </p:txBody>
      </p:sp>
      <p:pic>
        <p:nvPicPr>
          <p:cNvPr id="6" name="Picture 5">
            <a:extLst>
              <a:ext uri="{FF2B5EF4-FFF2-40B4-BE49-F238E27FC236}">
                <a16:creationId xmlns:a16="http://schemas.microsoft.com/office/drawing/2014/main" id="{5D3AA457-6E88-4327-AEAC-BA93A9E6C942}"/>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283944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54</a:t>
            </a:fld>
            <a:r>
              <a:rPr lang="fr-BE"/>
              <a:t> </a:t>
            </a:r>
            <a:endParaRPr lang="fr-BE" dirty="0"/>
          </a:p>
        </p:txBody>
      </p:sp>
      <p:pic>
        <p:nvPicPr>
          <p:cNvPr id="7" name="Picture 6">
            <a:extLst>
              <a:ext uri="{FF2B5EF4-FFF2-40B4-BE49-F238E27FC236}">
                <a16:creationId xmlns:a16="http://schemas.microsoft.com/office/drawing/2014/main" id="{9F281B08-E6BF-4F8B-EFEA-DFA0CC11DEDA}"/>
              </a:ext>
            </a:extLst>
          </p:cNvPr>
          <p:cNvPicPr>
            <a:picLocks noChangeAspect="1"/>
          </p:cNvPicPr>
          <p:nvPr/>
        </p:nvPicPr>
        <p:blipFill>
          <a:blip r:embed="rId2"/>
          <a:stretch>
            <a:fillRect/>
          </a:stretch>
        </p:blipFill>
        <p:spPr>
          <a:xfrm>
            <a:off x="121763" y="0"/>
            <a:ext cx="11948474" cy="6858000"/>
          </a:xfrm>
          <a:prstGeom prst="rect">
            <a:avLst/>
          </a:prstGeom>
        </p:spPr>
      </p:pic>
    </p:spTree>
    <p:extLst>
      <p:ext uri="{BB962C8B-B14F-4D97-AF65-F5344CB8AC3E}">
        <p14:creationId xmlns:p14="http://schemas.microsoft.com/office/powerpoint/2010/main" val="2206051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55</a:t>
            </a:fld>
            <a:r>
              <a:rPr lang="fr-BE"/>
              <a:t> </a:t>
            </a:r>
            <a:endParaRPr lang="fr-BE" dirty="0"/>
          </a:p>
        </p:txBody>
      </p:sp>
      <p:pic>
        <p:nvPicPr>
          <p:cNvPr id="5" name="Picture 4">
            <a:extLst>
              <a:ext uri="{FF2B5EF4-FFF2-40B4-BE49-F238E27FC236}">
                <a16:creationId xmlns:a16="http://schemas.microsoft.com/office/drawing/2014/main" id="{BC4DCE8A-76A3-10D2-C297-21A712D6FFC3}"/>
              </a:ext>
            </a:extLst>
          </p:cNvPr>
          <p:cNvPicPr>
            <a:picLocks noChangeAspect="1"/>
          </p:cNvPicPr>
          <p:nvPr/>
        </p:nvPicPr>
        <p:blipFill>
          <a:blip r:embed="rId2"/>
          <a:stretch>
            <a:fillRect/>
          </a:stretch>
        </p:blipFill>
        <p:spPr>
          <a:xfrm>
            <a:off x="316504" y="0"/>
            <a:ext cx="11558991" cy="6858000"/>
          </a:xfrm>
          <a:prstGeom prst="rect">
            <a:avLst/>
          </a:prstGeom>
        </p:spPr>
      </p:pic>
    </p:spTree>
    <p:extLst>
      <p:ext uri="{BB962C8B-B14F-4D97-AF65-F5344CB8AC3E}">
        <p14:creationId xmlns:p14="http://schemas.microsoft.com/office/powerpoint/2010/main" val="1740416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56</a:t>
            </a:fld>
            <a:r>
              <a:rPr lang="fr-BE"/>
              <a:t> </a:t>
            </a:r>
            <a:endParaRPr lang="fr-BE" dirty="0"/>
          </a:p>
        </p:txBody>
      </p:sp>
      <p:pic>
        <p:nvPicPr>
          <p:cNvPr id="7" name="Picture 6">
            <a:extLst>
              <a:ext uri="{FF2B5EF4-FFF2-40B4-BE49-F238E27FC236}">
                <a16:creationId xmlns:a16="http://schemas.microsoft.com/office/drawing/2014/main" id="{621043AE-4CA8-464E-9311-063A08B01844}"/>
              </a:ext>
            </a:extLst>
          </p:cNvPr>
          <p:cNvPicPr>
            <a:picLocks noChangeAspect="1"/>
          </p:cNvPicPr>
          <p:nvPr/>
        </p:nvPicPr>
        <p:blipFill>
          <a:blip r:embed="rId2"/>
          <a:stretch>
            <a:fillRect/>
          </a:stretch>
        </p:blipFill>
        <p:spPr>
          <a:xfrm>
            <a:off x="11064552" y="6355370"/>
            <a:ext cx="700088" cy="280538"/>
          </a:xfrm>
          <a:prstGeom prst="rect">
            <a:avLst/>
          </a:prstGeom>
        </p:spPr>
      </p:pic>
      <p:pic>
        <p:nvPicPr>
          <p:cNvPr id="5" name="Picture 4">
            <a:extLst>
              <a:ext uri="{FF2B5EF4-FFF2-40B4-BE49-F238E27FC236}">
                <a16:creationId xmlns:a16="http://schemas.microsoft.com/office/drawing/2014/main" id="{7B64F756-4535-8CAD-176B-8379A2C98634}"/>
              </a:ext>
            </a:extLst>
          </p:cNvPr>
          <p:cNvPicPr>
            <a:picLocks noChangeAspect="1"/>
          </p:cNvPicPr>
          <p:nvPr/>
        </p:nvPicPr>
        <p:blipFill>
          <a:blip r:embed="rId3"/>
          <a:stretch>
            <a:fillRect/>
          </a:stretch>
        </p:blipFill>
        <p:spPr>
          <a:xfrm>
            <a:off x="0" y="1385145"/>
            <a:ext cx="12192000" cy="4087709"/>
          </a:xfrm>
          <a:prstGeom prst="rect">
            <a:avLst/>
          </a:prstGeom>
        </p:spPr>
      </p:pic>
    </p:spTree>
    <p:extLst>
      <p:ext uri="{BB962C8B-B14F-4D97-AF65-F5344CB8AC3E}">
        <p14:creationId xmlns:p14="http://schemas.microsoft.com/office/powerpoint/2010/main" val="3252834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8AE84-B020-9539-594A-D8098781844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8DCBD-1266-3B4C-093B-E9BCC8A76B03}"/>
              </a:ext>
            </a:extLst>
          </p:cNvPr>
          <p:cNvSpPr>
            <a:spLocks noGrp="1"/>
          </p:cNvSpPr>
          <p:nvPr>
            <p:ph type="sldNum" sz="quarter" idx="4"/>
          </p:nvPr>
        </p:nvSpPr>
        <p:spPr/>
        <p:txBody>
          <a:bodyPr/>
          <a:lstStyle/>
          <a:p>
            <a:r>
              <a:rPr lang="fr-BE"/>
              <a:t> </a:t>
            </a:r>
            <a:fld id="{30A9230E-FFBB-4CCB-ABD7-198084EDE768}" type="slidenum">
              <a:rPr lang="fr-BE" smtClean="0"/>
              <a:pPr/>
              <a:t>57</a:t>
            </a:fld>
            <a:r>
              <a:rPr lang="fr-BE"/>
              <a:t> </a:t>
            </a:r>
            <a:endParaRPr lang="fr-BE" dirty="0"/>
          </a:p>
        </p:txBody>
      </p:sp>
      <p:pic>
        <p:nvPicPr>
          <p:cNvPr id="7" name="Picture 6">
            <a:extLst>
              <a:ext uri="{FF2B5EF4-FFF2-40B4-BE49-F238E27FC236}">
                <a16:creationId xmlns:a16="http://schemas.microsoft.com/office/drawing/2014/main" id="{BA1896D0-7792-4AF8-A208-CCBD4D39AE0E}"/>
              </a:ext>
            </a:extLst>
          </p:cNvPr>
          <p:cNvPicPr>
            <a:picLocks noChangeAspect="1"/>
          </p:cNvPicPr>
          <p:nvPr/>
        </p:nvPicPr>
        <p:blipFill>
          <a:blip r:embed="rId2"/>
          <a:stretch>
            <a:fillRect/>
          </a:stretch>
        </p:blipFill>
        <p:spPr>
          <a:xfrm>
            <a:off x="11064552" y="6355370"/>
            <a:ext cx="700088" cy="280538"/>
          </a:xfrm>
          <a:prstGeom prst="rect">
            <a:avLst/>
          </a:prstGeom>
        </p:spPr>
      </p:pic>
      <p:pic>
        <p:nvPicPr>
          <p:cNvPr id="8" name="Picture 7">
            <a:extLst>
              <a:ext uri="{FF2B5EF4-FFF2-40B4-BE49-F238E27FC236}">
                <a16:creationId xmlns:a16="http://schemas.microsoft.com/office/drawing/2014/main" id="{2DA06457-29F0-42A3-751D-8FBE68B8FB43}"/>
              </a:ext>
            </a:extLst>
          </p:cNvPr>
          <p:cNvPicPr>
            <a:picLocks noChangeAspect="1"/>
          </p:cNvPicPr>
          <p:nvPr/>
        </p:nvPicPr>
        <p:blipFill>
          <a:blip r:embed="rId3"/>
          <a:stretch>
            <a:fillRect/>
          </a:stretch>
        </p:blipFill>
        <p:spPr>
          <a:xfrm>
            <a:off x="0" y="1536798"/>
            <a:ext cx="12192000" cy="3784403"/>
          </a:xfrm>
          <a:prstGeom prst="rect">
            <a:avLst/>
          </a:prstGeom>
        </p:spPr>
      </p:pic>
    </p:spTree>
    <p:extLst>
      <p:ext uri="{BB962C8B-B14F-4D97-AF65-F5344CB8AC3E}">
        <p14:creationId xmlns:p14="http://schemas.microsoft.com/office/powerpoint/2010/main" val="3959363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00" y="1052736"/>
            <a:ext cx="10887000" cy="5256584"/>
          </a:xfrm>
        </p:spPr>
        <p:txBody>
          <a:bodyPr>
            <a:normAutofit/>
          </a:bodyPr>
          <a:lstStyle/>
          <a:p>
            <a:r>
              <a:rPr lang="en-GB" noProof="0" dirty="0"/>
              <a:t>‘social statute' for about 2 million citizens in Belgium </a:t>
            </a:r>
          </a:p>
          <a:p>
            <a:pPr lvl="1"/>
            <a:r>
              <a:rPr lang="en-GB" noProof="0" dirty="0"/>
              <a:t>limited income </a:t>
            </a:r>
          </a:p>
          <a:p>
            <a:pPr lvl="1"/>
            <a:r>
              <a:rPr lang="en-GB" noProof="0" dirty="0"/>
              <a:t>handicap, physical or mental disability</a:t>
            </a:r>
          </a:p>
          <a:p>
            <a:pPr lvl="1"/>
            <a:r>
              <a:rPr lang="en-GB" noProof="0" dirty="0"/>
              <a:t>child with special needs</a:t>
            </a:r>
          </a:p>
          <a:p>
            <a:endParaRPr lang="en-GB" noProof="0" dirty="0"/>
          </a:p>
          <a:p>
            <a:r>
              <a:rPr lang="en-GB" noProof="0" dirty="0"/>
              <a:t>citizens with social statute receive 'additional rights‘</a:t>
            </a:r>
          </a:p>
          <a:p>
            <a:pPr lvl="1"/>
            <a:r>
              <a:rPr lang="en-GB" noProof="0" dirty="0"/>
              <a:t>social rate for gas, electricity, water, telecom</a:t>
            </a:r>
          </a:p>
          <a:p>
            <a:pPr lvl="1"/>
            <a:r>
              <a:rPr lang="en-GB" noProof="0" dirty="0"/>
              <a:t>public transport </a:t>
            </a:r>
          </a:p>
          <a:p>
            <a:pPr lvl="1"/>
            <a:r>
              <a:rPr lang="en-GB" noProof="0" dirty="0"/>
              <a:t>housing</a:t>
            </a:r>
          </a:p>
          <a:p>
            <a:pPr lvl="1"/>
            <a:r>
              <a:rPr lang="en-GB" noProof="0" dirty="0"/>
              <a:t>tax reduction, free waste collection</a:t>
            </a:r>
          </a:p>
          <a:p>
            <a:pPr lvl="1"/>
            <a:r>
              <a:rPr lang="en-GB" noProof="0" dirty="0"/>
              <a:t>reduction for socio-cultural activities, sports</a:t>
            </a:r>
          </a:p>
          <a:p>
            <a:pPr lvl="1"/>
            <a:r>
              <a:rPr lang="en-GB" noProof="0" dirty="0"/>
              <a:t>...</a:t>
            </a:r>
          </a:p>
          <a:p>
            <a:pPr lvl="1"/>
            <a:endParaRPr lang="en-GB" noProof="0" dirty="0"/>
          </a:p>
          <a:p>
            <a:pPr lvl="1"/>
            <a:endParaRPr lang="en-GB" noProof="0" dirty="0"/>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58</a:t>
            </a:fld>
            <a:r>
              <a:rPr lang="fr-BE"/>
              <a:t> </a:t>
            </a:r>
            <a:endParaRPr lang="fr-BE" dirty="0"/>
          </a:p>
        </p:txBody>
      </p:sp>
      <p:sp>
        <p:nvSpPr>
          <p:cNvPr id="2" name="Title 1"/>
          <p:cNvSpPr>
            <a:spLocks noGrp="1"/>
          </p:cNvSpPr>
          <p:nvPr>
            <p:ph type="title"/>
          </p:nvPr>
        </p:nvSpPr>
        <p:spPr>
          <a:xfrm>
            <a:off x="695400" y="188640"/>
            <a:ext cx="10887000" cy="792088"/>
          </a:xfrm>
        </p:spPr>
        <p:txBody>
          <a:bodyPr>
            <a:normAutofit/>
          </a:bodyPr>
          <a:lstStyle/>
          <a:p>
            <a:r>
              <a:rPr lang="en-GB" noProof="0" dirty="0"/>
              <a:t>Maximum automatic granting of additional rights </a:t>
            </a:r>
          </a:p>
        </p:txBody>
      </p:sp>
      <p:pic>
        <p:nvPicPr>
          <p:cNvPr id="6" name="Picture 5">
            <a:extLst>
              <a:ext uri="{FF2B5EF4-FFF2-40B4-BE49-F238E27FC236}">
                <a16:creationId xmlns:a16="http://schemas.microsoft.com/office/drawing/2014/main" id="{0DAF3AF8-0143-472D-A2CC-36E7C08106EA}"/>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08010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normAutofit/>
          </a:bodyPr>
          <a:lstStyle/>
          <a:p>
            <a:r>
              <a:rPr lang="en-GB" noProof="0" dirty="0"/>
              <a:t>factual information available from one or more actor(s) is made available to other actors who, on that basis, automatically grant rights to the citizen without him/her having to submit an application for this</a:t>
            </a:r>
          </a:p>
          <a:p>
            <a:endParaRPr lang="en-GB" noProof="0" dirty="0"/>
          </a:p>
          <a:p>
            <a:r>
              <a:rPr lang="en-GB" noProof="0" dirty="0"/>
              <a:t>standardized services to respond as much as possible to information requests and avoid/reduce multiple developments, both for the data providers (authentic sources) and for the entities granting benefits</a:t>
            </a:r>
          </a:p>
          <a:p>
            <a:endParaRPr lang="en-GB" noProof="0" dirty="0"/>
          </a:p>
          <a:p>
            <a:r>
              <a:rPr lang="en-GB" noProof="0" dirty="0"/>
              <a:t>reduction in</a:t>
            </a:r>
          </a:p>
          <a:p>
            <a:pPr lvl="1"/>
            <a:r>
              <a:rPr lang="en-GB" noProof="0" dirty="0"/>
              <a:t>the number of statutes used and their complexity</a:t>
            </a:r>
          </a:p>
          <a:p>
            <a:pPr lvl="1"/>
            <a:r>
              <a:rPr lang="en-GB" noProof="0" dirty="0"/>
              <a:t>data exchanges</a:t>
            </a:r>
          </a:p>
          <a:p>
            <a:pPr lvl="1"/>
            <a:r>
              <a:rPr lang="en-GB" noProof="0" dirty="0"/>
              <a:t>the number of administrative formalities and paper certificates requested from this vulnerable population group</a:t>
            </a:r>
          </a:p>
        </p:txBody>
      </p:sp>
      <p:sp>
        <p:nvSpPr>
          <p:cNvPr id="60418" name="Titel 1"/>
          <p:cNvSpPr>
            <a:spLocks noGrp="1"/>
          </p:cNvSpPr>
          <p:nvPr>
            <p:ph type="title"/>
          </p:nvPr>
        </p:nvSpPr>
        <p:spPr/>
        <p:txBody>
          <a:bodyPr/>
          <a:lstStyle/>
          <a:p>
            <a:r>
              <a:rPr lang="en-GB" altLang="en-US" noProof="0" dirty="0"/>
              <a:t>Principles</a:t>
            </a:r>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59</a:t>
            </a:fld>
            <a:r>
              <a:rPr lang="fr-BE"/>
              <a:t> </a:t>
            </a:r>
            <a:endParaRPr lang="fr-BE" dirty="0"/>
          </a:p>
        </p:txBody>
      </p:sp>
      <p:pic>
        <p:nvPicPr>
          <p:cNvPr id="6" name="Picture 5">
            <a:extLst>
              <a:ext uri="{FF2B5EF4-FFF2-40B4-BE49-F238E27FC236}">
                <a16:creationId xmlns:a16="http://schemas.microsoft.com/office/drawing/2014/main" id="{2D46546D-F956-4EE0-B613-2F8974A3D306}"/>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72955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957C890-9349-4037-8FEA-A7F6F3019491}"/>
              </a:ext>
            </a:extLst>
          </p:cNvPr>
          <p:cNvGrpSpPr/>
          <p:nvPr/>
        </p:nvGrpSpPr>
        <p:grpSpPr>
          <a:xfrm>
            <a:off x="839416" y="931625"/>
            <a:ext cx="3643995" cy="5757557"/>
            <a:chOff x="754540" y="823206"/>
            <a:chExt cx="1513204" cy="5757557"/>
          </a:xfrm>
        </p:grpSpPr>
        <p:grpSp>
          <p:nvGrpSpPr>
            <p:cNvPr id="37" name="Group 36">
              <a:extLst>
                <a:ext uri="{FF2B5EF4-FFF2-40B4-BE49-F238E27FC236}">
                  <a16:creationId xmlns:a16="http://schemas.microsoft.com/office/drawing/2014/main" id="{B72FD8CC-E098-44CC-BFBF-B2985257DF85}"/>
                </a:ext>
              </a:extLst>
            </p:cNvPr>
            <p:cNvGrpSpPr/>
            <p:nvPr/>
          </p:nvGrpSpPr>
          <p:grpSpPr>
            <a:xfrm>
              <a:off x="754540" y="823206"/>
              <a:ext cx="1513204" cy="1186001"/>
              <a:chOff x="718108" y="823206"/>
              <a:chExt cx="1513204" cy="1186001"/>
            </a:xfrm>
          </p:grpSpPr>
          <p:sp>
            <p:nvSpPr>
              <p:cNvPr id="57" name="Rounded Rectangle 4">
                <a:extLst>
                  <a:ext uri="{FF2B5EF4-FFF2-40B4-BE49-F238E27FC236}">
                    <a16:creationId xmlns:a16="http://schemas.microsoft.com/office/drawing/2014/main" id="{B8DFDE58-3925-48BB-BCA1-4A59C538F3AB}"/>
                  </a:ext>
                </a:extLst>
              </p:cNvPr>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58" name="Rounded Rectangle 5">
                <a:extLst>
                  <a:ext uri="{FF2B5EF4-FFF2-40B4-BE49-F238E27FC236}">
                    <a16:creationId xmlns:a16="http://schemas.microsoft.com/office/drawing/2014/main" id="{C8132062-2066-4937-AFE8-E5ED091823E8}"/>
                  </a:ext>
                </a:extLst>
              </p:cNvPr>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59" name="Rounded Rectangle 6">
                <a:extLst>
                  <a:ext uri="{FF2B5EF4-FFF2-40B4-BE49-F238E27FC236}">
                    <a16:creationId xmlns:a16="http://schemas.microsoft.com/office/drawing/2014/main" id="{C8229666-3C59-4E16-8279-51E24BE5592F}"/>
                  </a:ext>
                </a:extLst>
              </p:cNvPr>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60" name="Rounded Rectangle 7">
                <a:extLst>
                  <a:ext uri="{FF2B5EF4-FFF2-40B4-BE49-F238E27FC236}">
                    <a16:creationId xmlns:a16="http://schemas.microsoft.com/office/drawing/2014/main" id="{C6CE0073-AB9F-42B8-B097-152C8944AD72}"/>
                  </a:ext>
                </a:extLst>
              </p:cNvPr>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39" name="Group 38">
              <a:extLst>
                <a:ext uri="{FF2B5EF4-FFF2-40B4-BE49-F238E27FC236}">
                  <a16:creationId xmlns:a16="http://schemas.microsoft.com/office/drawing/2014/main" id="{0FC0F5B0-B251-4876-AE82-64A4BF132BD6}"/>
                </a:ext>
              </a:extLst>
            </p:cNvPr>
            <p:cNvGrpSpPr/>
            <p:nvPr/>
          </p:nvGrpSpPr>
          <p:grpSpPr>
            <a:xfrm>
              <a:off x="754540" y="2132856"/>
              <a:ext cx="1513204" cy="3762850"/>
              <a:chOff x="3418836" y="2132856"/>
              <a:chExt cx="1513204" cy="3762850"/>
            </a:xfrm>
          </p:grpSpPr>
          <p:sp>
            <p:nvSpPr>
              <p:cNvPr id="41" name="Rounded Rectangle 9">
                <a:extLst>
                  <a:ext uri="{FF2B5EF4-FFF2-40B4-BE49-F238E27FC236}">
                    <a16:creationId xmlns:a16="http://schemas.microsoft.com/office/drawing/2014/main" id="{93FD16F0-0A2E-46A0-A40C-E9E9BBC6DFFE}"/>
                  </a:ext>
                </a:extLst>
              </p:cNvPr>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44" name="Rounded Rectangle 10">
                <a:extLst>
                  <a:ext uri="{FF2B5EF4-FFF2-40B4-BE49-F238E27FC236}">
                    <a16:creationId xmlns:a16="http://schemas.microsoft.com/office/drawing/2014/main" id="{039D61F4-B18E-49C9-B8AF-4475DDE687B9}"/>
                  </a:ext>
                </a:extLst>
              </p:cNvPr>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45" name="Rounded Rectangle 11">
                <a:extLst>
                  <a:ext uri="{FF2B5EF4-FFF2-40B4-BE49-F238E27FC236}">
                    <a16:creationId xmlns:a16="http://schemas.microsoft.com/office/drawing/2014/main" id="{6920184F-1B73-4A02-A88B-6155A1A7DBE8}"/>
                  </a:ext>
                </a:extLst>
              </p:cNvPr>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46" name="Rounded Rectangle 12">
                <a:extLst>
                  <a:ext uri="{FF2B5EF4-FFF2-40B4-BE49-F238E27FC236}">
                    <a16:creationId xmlns:a16="http://schemas.microsoft.com/office/drawing/2014/main" id="{24ADBEA7-7B40-4881-A055-42B85C58B416}"/>
                  </a:ext>
                </a:extLst>
              </p:cNvPr>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47" name="Rounded Rectangle 13">
                <a:extLst>
                  <a:ext uri="{FF2B5EF4-FFF2-40B4-BE49-F238E27FC236}">
                    <a16:creationId xmlns:a16="http://schemas.microsoft.com/office/drawing/2014/main" id="{E9FB8843-0AC6-4CBE-BFDD-71FD612424A5}"/>
                  </a:ext>
                </a:extLst>
              </p:cNvPr>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48" name="Rounded Rectangle 14">
                <a:extLst>
                  <a:ext uri="{FF2B5EF4-FFF2-40B4-BE49-F238E27FC236}">
                    <a16:creationId xmlns:a16="http://schemas.microsoft.com/office/drawing/2014/main" id="{C31AA9B5-8C0A-4F20-9F02-61DA6B82744A}"/>
                  </a:ext>
                </a:extLst>
              </p:cNvPr>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49" name="Rounded Rectangle 15">
                <a:extLst>
                  <a:ext uri="{FF2B5EF4-FFF2-40B4-BE49-F238E27FC236}">
                    <a16:creationId xmlns:a16="http://schemas.microsoft.com/office/drawing/2014/main" id="{26EF596A-47AE-4CBD-8669-F9AEA3D7AED3}"/>
                  </a:ext>
                </a:extLst>
              </p:cNvPr>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50" name="Rounded Rectangle 16">
                <a:extLst>
                  <a:ext uri="{FF2B5EF4-FFF2-40B4-BE49-F238E27FC236}">
                    <a16:creationId xmlns:a16="http://schemas.microsoft.com/office/drawing/2014/main" id="{1BADCF26-2C51-467B-9FE9-A75E5807EFB0}"/>
                  </a:ext>
                </a:extLst>
              </p:cNvPr>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51" name="Rounded Rectangle 17">
                <a:extLst>
                  <a:ext uri="{FF2B5EF4-FFF2-40B4-BE49-F238E27FC236}">
                    <a16:creationId xmlns:a16="http://schemas.microsoft.com/office/drawing/2014/main" id="{EBFDA616-A94B-400E-BB1B-DA0F13B20A84}"/>
                  </a:ext>
                </a:extLst>
              </p:cNvPr>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52" name="Rounded Rectangle 18">
                <a:extLst>
                  <a:ext uri="{FF2B5EF4-FFF2-40B4-BE49-F238E27FC236}">
                    <a16:creationId xmlns:a16="http://schemas.microsoft.com/office/drawing/2014/main" id="{BA700BE6-D52D-4B44-A715-5AE080BD300D}"/>
                  </a:ext>
                </a:extLst>
              </p:cNvPr>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53" name="Rounded Rectangle 19">
                <a:extLst>
                  <a:ext uri="{FF2B5EF4-FFF2-40B4-BE49-F238E27FC236}">
                    <a16:creationId xmlns:a16="http://schemas.microsoft.com/office/drawing/2014/main" id="{4852A716-46CE-4A9A-877E-FA8A8B73A43D}"/>
                  </a:ext>
                </a:extLst>
              </p:cNvPr>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54" name="Rounded Rectangle 20">
                <a:extLst>
                  <a:ext uri="{FF2B5EF4-FFF2-40B4-BE49-F238E27FC236}">
                    <a16:creationId xmlns:a16="http://schemas.microsoft.com/office/drawing/2014/main" id="{450C1F39-5ECE-4BD5-B735-A2E59EC1E44D}"/>
                  </a:ext>
                </a:extLst>
              </p:cNvPr>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55" name="Rounded Rectangle 21">
                <a:extLst>
                  <a:ext uri="{FF2B5EF4-FFF2-40B4-BE49-F238E27FC236}">
                    <a16:creationId xmlns:a16="http://schemas.microsoft.com/office/drawing/2014/main" id="{20E0C869-8C29-4F76-972D-AE2716731472}"/>
                  </a:ext>
                </a:extLst>
              </p:cNvPr>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56" name="Rounded Rectangle 22">
                <a:extLst>
                  <a:ext uri="{FF2B5EF4-FFF2-40B4-BE49-F238E27FC236}">
                    <a16:creationId xmlns:a16="http://schemas.microsoft.com/office/drawing/2014/main" id="{6B8C8F6E-2F00-4F5D-A008-2515C29DA77C}"/>
                  </a:ext>
                </a:extLst>
              </p:cNvPr>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40" name="Rounded Rectangle 25">
              <a:extLst>
                <a:ext uri="{FF2B5EF4-FFF2-40B4-BE49-F238E27FC236}">
                  <a16:creationId xmlns:a16="http://schemas.microsoft.com/office/drawing/2014/main" id="{7AAF210D-6A86-4115-9F93-CD11F415EFF5}"/>
                </a:ext>
              </a:extLst>
            </p:cNvPr>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sp>
        <p:nvSpPr>
          <p:cNvPr id="2" name="Title 1"/>
          <p:cNvSpPr>
            <a:spLocks noGrp="1"/>
          </p:cNvSpPr>
          <p:nvPr>
            <p:ph type="title"/>
          </p:nvPr>
        </p:nvSpPr>
        <p:spPr/>
        <p:txBody>
          <a:bodyPr/>
          <a:lstStyle/>
          <a:p>
            <a:r>
              <a:rPr lang="en-GB" noProof="0" dirty="0"/>
              <a:t>Lego brick philosophy</a:t>
            </a:r>
            <a:endParaRPr lang="en-GB" noProof="0" dirty="0">
              <a:solidFill>
                <a:srgbClr val="0070C0"/>
              </a:solidFill>
            </a:endParaRPr>
          </a:p>
        </p:txBody>
      </p:sp>
      <p:grpSp>
        <p:nvGrpSpPr>
          <p:cNvPr id="30" name="Group 29"/>
          <p:cNvGrpSpPr/>
          <p:nvPr/>
        </p:nvGrpSpPr>
        <p:grpSpPr>
          <a:xfrm>
            <a:off x="5635538" y="2776964"/>
            <a:ext cx="1706396" cy="1493226"/>
            <a:chOff x="3851919" y="2451921"/>
            <a:chExt cx="1706396" cy="1493226"/>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Reduction</a:t>
              </a:r>
              <a:r>
                <a:rPr lang="nl-BE" sz="1400" dirty="0">
                  <a:solidFill>
                    <a:sysClr val="windowText" lastClr="000000"/>
                  </a:solidFill>
                </a:rPr>
                <a:t> of </a:t>
              </a:r>
              <a:r>
                <a:rPr lang="nl-BE" sz="1400" dirty="0" err="1">
                  <a:solidFill>
                    <a:sysClr val="windowText" lastClr="000000"/>
                  </a:solidFill>
                </a:rPr>
                <a:t>provincial</a:t>
              </a:r>
              <a:r>
                <a:rPr lang="nl-BE" sz="1400" dirty="0">
                  <a:solidFill>
                    <a:sysClr val="windowText" lastClr="000000"/>
                  </a:solidFill>
                </a:rPr>
                <a:t> </a:t>
              </a:r>
              <a:r>
                <a:rPr lang="nl-BE" sz="1400" dirty="0" err="1">
                  <a:solidFill>
                    <a:sysClr val="windowText" lastClr="000000"/>
                  </a:solidFill>
                </a:rPr>
                <a:t>tax</a:t>
              </a:r>
              <a:endParaRPr lang="nl-BE" sz="1400" dirty="0">
                <a:solidFill>
                  <a:sysClr val="windowText" lastClr="000000"/>
                </a:solidFill>
              </a:endParaRPr>
            </a:p>
          </p:txBody>
        </p:sp>
        <p:sp>
          <p:nvSpPr>
            <p:cNvPr id="29" name="Rounded Rectangle 28"/>
            <p:cNvSpPr/>
            <p:nvPr/>
          </p:nvSpPr>
          <p:spPr>
            <a:xfrm rot="5400000">
              <a:off x="4445140" y="1858700"/>
              <a:ext cx="519953"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of East </a:t>
              </a:r>
              <a:r>
                <a:rPr lang="nl-BE" sz="1400" dirty="0" err="1">
                  <a:solidFill>
                    <a:sysClr val="windowText" lastClr="000000"/>
                  </a:solidFill>
                </a:rPr>
                <a:t>Flanders</a:t>
              </a:r>
              <a:endParaRPr lang="nl-BE" sz="1400" dirty="0">
                <a:solidFill>
                  <a:sysClr val="windowText" lastClr="000000"/>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a:t>Granting authority</a:t>
              </a:r>
            </a:p>
          </p:txBody>
        </p:sp>
      </p:grpSp>
      <p:cxnSp>
        <p:nvCxnSpPr>
          <p:cNvPr id="34" name="Straight Arrow Connector 33"/>
          <p:cNvCxnSpPr/>
          <p:nvPr/>
        </p:nvCxnSpPr>
        <p:spPr>
          <a:xfrm>
            <a:off x="4497153"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85723"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60</a:t>
            </a:fld>
            <a:r>
              <a:rPr lang="fr-BE"/>
              <a:t> </a:t>
            </a:r>
            <a:endParaRPr lang="fr-BE" dirty="0"/>
          </a:p>
        </p:txBody>
      </p:sp>
      <p:sp>
        <p:nvSpPr>
          <p:cNvPr id="42" name="Rectangle 41"/>
          <p:cNvSpPr/>
          <p:nvPr/>
        </p:nvSpPr>
        <p:spPr>
          <a:xfrm>
            <a:off x="6138653" y="3244334"/>
            <a:ext cx="184731" cy="369332"/>
          </a:xfrm>
          <a:prstGeom prst="rect">
            <a:avLst/>
          </a:prstGeom>
        </p:spPr>
        <p:txBody>
          <a:bodyPr wrap="none">
            <a:spAutoFit/>
          </a:bodyPr>
          <a:lstStyle/>
          <a:p>
            <a:endParaRPr lang="fr-BE" dirty="0"/>
          </a:p>
        </p:txBody>
      </p:sp>
      <p:pic>
        <p:nvPicPr>
          <p:cNvPr id="62" name="Picture 61">
            <a:extLst>
              <a:ext uri="{FF2B5EF4-FFF2-40B4-BE49-F238E27FC236}">
                <a16:creationId xmlns:a16="http://schemas.microsoft.com/office/drawing/2014/main" id="{1A5EE4D2-DD41-48F2-B13B-0204A82A5081}"/>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699420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61</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Lego brick philosophy</a:t>
            </a:r>
          </a:p>
        </p:txBody>
      </p:sp>
      <p:grpSp>
        <p:nvGrpSpPr>
          <p:cNvPr id="27" name="Group 26"/>
          <p:cNvGrpSpPr/>
          <p:nvPr/>
        </p:nvGrpSpPr>
        <p:grpSpPr>
          <a:xfrm>
            <a:off x="839416" y="931625"/>
            <a:ext cx="3643995" cy="5757557"/>
            <a:chOff x="754540" y="823206"/>
            <a:chExt cx="1513204" cy="5757557"/>
          </a:xfrm>
        </p:grpSpPr>
        <p:grpSp>
          <p:nvGrpSpPr>
            <p:cNvPr id="25" name="Group 24"/>
            <p:cNvGrpSpPr/>
            <p:nvPr/>
          </p:nvGrpSpPr>
          <p:grpSpPr>
            <a:xfrm>
              <a:off x="754540" y="823206"/>
              <a:ext cx="1513204" cy="1186001"/>
              <a:chOff x="718108" y="823206"/>
              <a:chExt cx="1513204" cy="1186001"/>
            </a:xfrm>
          </p:grpSpPr>
          <p:sp>
            <p:nvSpPr>
              <p:cNvPr id="5" name="Rounded Rectangle 4"/>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7" name="Rounded Rectangle 6"/>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754540" y="2132856"/>
              <a:ext cx="1513204" cy="3762850"/>
              <a:chOff x="3418836" y="2132856"/>
              <a:chExt cx="1513204" cy="3762850"/>
            </a:xfrm>
          </p:grpSpPr>
          <p:sp>
            <p:nvSpPr>
              <p:cNvPr id="10" name="Rounded Rectangle 9"/>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11" name="Rounded Rectangle 10"/>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26" name="Rounded Rectangle 25"/>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grpSp>
        <p:nvGrpSpPr>
          <p:cNvPr id="30" name="Group 29"/>
          <p:cNvGrpSpPr/>
          <p:nvPr/>
        </p:nvGrpSpPr>
        <p:grpSpPr>
          <a:xfrm>
            <a:off x="5635538" y="2816800"/>
            <a:ext cx="1706396" cy="1476295"/>
            <a:chOff x="3851919" y="2626396"/>
            <a:chExt cx="1706396" cy="1318751"/>
          </a:xfrm>
        </p:grpSpPr>
        <p:sp>
          <p:nvSpPr>
            <p:cNvPr id="28" name="Rounded Rectangle 27"/>
            <p:cNvSpPr/>
            <p:nvPr/>
          </p:nvSpPr>
          <p:spPr>
            <a:xfrm>
              <a:off x="3851920" y="3075736"/>
              <a:ext cx="1706395" cy="869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ysClr val="windowText" lastClr="000000"/>
                  </a:solidFill>
                </a:rPr>
                <a:t>Social rate for gas &amp; electricity</a:t>
              </a:r>
              <a:endParaRPr lang="nl-BE" sz="1400" dirty="0">
                <a:solidFill>
                  <a:sysClr val="windowText" lastClr="000000"/>
                </a:solidFill>
              </a:endParaRPr>
            </a:p>
          </p:txBody>
        </p:sp>
        <p:sp>
          <p:nvSpPr>
            <p:cNvPr id="29" name="Rounded Rectangle 28"/>
            <p:cNvSpPr/>
            <p:nvPr/>
          </p:nvSpPr>
          <p:spPr>
            <a:xfrm rot="5400000">
              <a:off x="4480446" y="1997869"/>
              <a:ext cx="449341"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99869"/>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FPS </a:t>
              </a:r>
              <a:r>
                <a:rPr lang="nl-BE" sz="1400" dirty="0" err="1">
                  <a:solidFill>
                    <a:sysClr val="windowText" lastClr="000000"/>
                  </a:solidFill>
                </a:rPr>
                <a:t>Economy</a:t>
              </a:r>
              <a:r>
                <a:rPr lang="nl-BE" sz="1400" dirty="0">
                  <a:solidFill>
                    <a:sysClr val="windowText" lastClr="000000"/>
                  </a:solidFill>
                </a:rPr>
                <a:t> &amp; </a:t>
              </a:r>
              <a:r>
                <a:rPr lang="nl-BE" sz="1400" dirty="0" err="1">
                  <a:solidFill>
                    <a:sysClr val="windowText" lastClr="000000"/>
                  </a:solidFill>
                </a:rPr>
                <a:t>utility</a:t>
              </a:r>
              <a:r>
                <a:rPr lang="nl-BE" sz="1400" dirty="0">
                  <a:solidFill>
                    <a:sysClr val="windowText" lastClr="000000"/>
                  </a:solidFill>
                </a:rPr>
                <a:t> companies</a:t>
              </a:r>
              <a:endParaRPr lang="nl-BE" sz="1400" dirty="0">
                <a:solidFill>
                  <a:schemeClr val="tx1"/>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err="1"/>
                <a:t>Granting</a:t>
              </a:r>
              <a:r>
                <a:rPr lang="nl-NL" sz="1600" dirty="0"/>
                <a:t> </a:t>
              </a:r>
              <a:r>
                <a:rPr lang="nl-NL" sz="1600" dirty="0" err="1"/>
                <a:t>authorities</a:t>
              </a:r>
              <a:endParaRPr lang="nl-NL" sz="1600" dirty="0"/>
            </a:p>
          </p:txBody>
        </p:sp>
      </p:grpSp>
      <p:cxnSp>
        <p:nvCxnSpPr>
          <p:cNvPr id="34" name="Straight Arrow Connector 33"/>
          <p:cNvCxnSpPr>
            <a:cxnSpLocks/>
            <a:stCxn id="8" idx="3"/>
          </p:cNvCxnSpPr>
          <p:nvPr/>
        </p:nvCxnSpPr>
        <p:spPr>
          <a:xfrm>
            <a:off x="4483411" y="1921688"/>
            <a:ext cx="1152128" cy="1579319"/>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4483411" y="3933057"/>
            <a:ext cx="1152128" cy="18095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89040"/>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4483411" y="2673919"/>
            <a:ext cx="1152128"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4483411" y="2961625"/>
            <a:ext cx="1152128"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4483411" y="3251274"/>
            <a:ext cx="1152128" cy="55518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18" idx="3"/>
          </p:cNvCxnSpPr>
          <p:nvPr/>
        </p:nvCxnSpPr>
        <p:spPr>
          <a:xfrm flipV="1">
            <a:off x="4483411" y="4005066"/>
            <a:ext cx="1152128" cy="3704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4483411" y="4114011"/>
            <a:ext cx="1152128"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E1F201A1-BA72-431F-B62C-AC81D9BDC50F}"/>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890440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noProof="0" dirty="0"/>
              <a:t>mobile app &amp; web application</a:t>
            </a:r>
          </a:p>
          <a:p>
            <a:endParaRPr lang="en-GB" noProof="0" dirty="0"/>
          </a:p>
          <a:p>
            <a:r>
              <a:rPr lang="en-GB" noProof="0" dirty="0"/>
              <a:t>which allows citizens to consult and prove their social statuses on the date of the day itself in order to assert their rights with the various authorities that grant additional benefits</a:t>
            </a:r>
          </a:p>
          <a:p>
            <a:endParaRPr lang="en-GB" noProof="0" dirty="0"/>
          </a:p>
          <a:p>
            <a:r>
              <a:rPr lang="en-GB" noProof="0" dirty="0"/>
              <a:t>which allows the awarding authority to verify the social statutes</a:t>
            </a:r>
          </a:p>
          <a:p>
            <a:pPr lvl="2"/>
            <a:r>
              <a:rPr lang="en-GB" noProof="0" dirty="0"/>
              <a:t>actors who typically do not cooperate directly with the CBSS (e.g. sports, child care, museums, leisure </a:t>
            </a:r>
            <a:r>
              <a:rPr lang="en-GB" noProof="0" dirty="0" err="1"/>
              <a:t>centers</a:t>
            </a:r>
            <a:r>
              <a:rPr lang="en-GB" noProof="0" dirty="0"/>
              <a:t>, amusement parks, etc.)</a:t>
            </a:r>
          </a:p>
          <a:p>
            <a:pPr lvl="2"/>
            <a:r>
              <a:rPr lang="en-GB" noProof="0" dirty="0"/>
              <a:t>actors who do not (yet) have an automatic data flow (e.g. pro bono legal assistance, municipal tax reduction, ...)</a:t>
            </a:r>
          </a:p>
          <a:p>
            <a:pPr lvl="2"/>
            <a:endParaRPr lang="en-GB" noProof="0" dirty="0"/>
          </a:p>
          <a:p>
            <a:r>
              <a:rPr lang="en-GB" noProof="0" dirty="0"/>
              <a:t>which allows authorities granting additional benefits in the culture, sports and entertainment  sector to report them, and citizens to consult them</a:t>
            </a:r>
          </a:p>
          <a:p>
            <a:pPr lvl="1"/>
            <a:endParaRPr lang="en-GB" noProof="0" dirty="0"/>
          </a:p>
          <a:p>
            <a:pPr lvl="1"/>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62</a:t>
            </a:fld>
            <a:r>
              <a:rPr lang="fr-BE"/>
              <a:t> </a:t>
            </a:r>
            <a:endParaRPr lang="fr-BE" dirty="0"/>
          </a:p>
        </p:txBody>
      </p:sp>
      <p:sp>
        <p:nvSpPr>
          <p:cNvPr id="2" name="Title 1"/>
          <p:cNvSpPr>
            <a:spLocks noGrp="1"/>
          </p:cNvSpPr>
          <p:nvPr>
            <p:ph type="title"/>
          </p:nvPr>
        </p:nvSpPr>
        <p:spPr/>
        <p:txBody>
          <a:bodyPr/>
          <a:lstStyle/>
          <a:p>
            <a:r>
              <a:rPr lang="en-GB" noProof="0" dirty="0" err="1"/>
              <a:t>MyBenefits</a:t>
            </a:r>
            <a:r>
              <a:rPr lang="en-GB" noProof="0" dirty="0"/>
              <a:t>, recently integrated in MyGov</a:t>
            </a:r>
          </a:p>
        </p:txBody>
      </p:sp>
      <p:pic>
        <p:nvPicPr>
          <p:cNvPr id="6" name="Picture 5">
            <a:extLst>
              <a:ext uri="{FF2B5EF4-FFF2-40B4-BE49-F238E27FC236}">
                <a16:creationId xmlns:a16="http://schemas.microsoft.com/office/drawing/2014/main" id="{2C8EDA5A-4BCB-4ACC-B9A0-15DB5381A900}"/>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7531512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63</a:t>
            </a:fld>
            <a:r>
              <a:rPr lang="fr-BE"/>
              <a:t> </a:t>
            </a:r>
            <a:endParaRPr lang="fr-BE" dirty="0"/>
          </a:p>
        </p:txBody>
      </p:sp>
      <p:sp>
        <p:nvSpPr>
          <p:cNvPr id="4" name="Titel 3"/>
          <p:cNvSpPr>
            <a:spLocks noGrp="1"/>
          </p:cNvSpPr>
          <p:nvPr>
            <p:ph type="title"/>
          </p:nvPr>
        </p:nvSpPr>
        <p:spPr/>
        <p:txBody>
          <a:bodyPr/>
          <a:lstStyle/>
          <a:p>
            <a:r>
              <a:rPr lang="en-GB" noProof="0" dirty="0"/>
              <a:t>Social security portal for citizens</a:t>
            </a:r>
          </a:p>
        </p:txBody>
      </p:sp>
      <p:pic>
        <p:nvPicPr>
          <p:cNvPr id="5" name="Picture 4"/>
          <p:cNvPicPr>
            <a:picLocks noChangeAspect="1"/>
          </p:cNvPicPr>
          <p:nvPr/>
        </p:nvPicPr>
        <p:blipFill>
          <a:blip r:embed="rId2"/>
          <a:srcRect t="6337" b="6337"/>
          <a:stretch/>
        </p:blipFill>
        <p:spPr>
          <a:xfrm>
            <a:off x="1910614" y="836712"/>
            <a:ext cx="8456572" cy="16355785"/>
          </a:xfrm>
          <a:prstGeom prst="rect">
            <a:avLst/>
          </a:prstGeom>
        </p:spPr>
      </p:pic>
      <p:pic>
        <p:nvPicPr>
          <p:cNvPr id="7" name="Picture 6">
            <a:extLst>
              <a:ext uri="{FF2B5EF4-FFF2-40B4-BE49-F238E27FC236}">
                <a16:creationId xmlns:a16="http://schemas.microsoft.com/office/drawing/2014/main" id="{095A1306-44D1-4A09-9A87-6D466420D225}"/>
              </a:ext>
            </a:extLst>
          </p:cNvPr>
          <p:cNvPicPr>
            <a:picLocks noChangeAspect="1"/>
          </p:cNvPicPr>
          <p:nvPr/>
        </p:nvPicPr>
        <p:blipFill>
          <a:blip r:embed="rId3"/>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0510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00352 -1.55995 " pathEditMode="relative" rAng="0" ptsTypes="AA">
                                      <p:cBhvr>
                                        <p:cTn id="6" dur="3000" fill="hold"/>
                                        <p:tgtEl>
                                          <p:spTgt spid="5"/>
                                        </p:tgtEl>
                                        <p:attrNameLst>
                                          <p:attrName>ppt_x</p:attrName>
                                          <p:attrName>ppt_y</p:attrName>
                                        </p:attrNameLst>
                                      </p:cBhvr>
                                      <p:rCtr x="-182" y="-7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695400" y="1052736"/>
            <a:ext cx="10887000" cy="5256584"/>
          </a:xfrm>
        </p:spPr>
        <p:txBody>
          <a:bodyPr/>
          <a:lstStyle/>
          <a:p>
            <a:r>
              <a:rPr lang="en-GB" altLang="en-US" noProof="0" dirty="0"/>
              <a:t>more than 50 electronic services for employers, either based on the electronic exchange of structured messages or via an integrated portal site</a:t>
            </a:r>
          </a:p>
          <a:p>
            <a:pPr lvl="1"/>
            <a:r>
              <a:rPr lang="en-GB" altLang="en-US" noProof="0" dirty="0"/>
              <a:t>50 social security declaration forms for employers have been abolished</a:t>
            </a:r>
          </a:p>
          <a:p>
            <a:pPr lvl="1"/>
            <a:r>
              <a:rPr lang="en-GB" altLang="en-US" noProof="0" dirty="0"/>
              <a:t>in the remaining 30 (electronic) declaration forms the number of headings has on average been reduced to a third of the previous number</a:t>
            </a:r>
          </a:p>
          <a:p>
            <a:pPr lvl="1"/>
            <a:r>
              <a:rPr lang="en-GB" altLang="en-US" noProof="0" dirty="0"/>
              <a:t>declarations are limited to 3 events</a:t>
            </a:r>
          </a:p>
          <a:p>
            <a:pPr lvl="2"/>
            <a:r>
              <a:rPr lang="en-GB" altLang="en-US" noProof="0" dirty="0"/>
              <a:t>immediate declaration of recruitment and discharge (only electronically)</a:t>
            </a:r>
          </a:p>
          <a:p>
            <a:pPr lvl="2"/>
            <a:r>
              <a:rPr lang="en-GB" altLang="en-US" noProof="0" dirty="0"/>
              <a:t>quarterly declaration of salary and working time (only electronically)</a:t>
            </a:r>
          </a:p>
          <a:p>
            <a:pPr lvl="2"/>
            <a:r>
              <a:rPr lang="en-GB" altLang="en-US" noProof="0" dirty="0"/>
              <a:t>occurrence of a social risk (electronically or on paper)</a:t>
            </a:r>
          </a:p>
          <a:p>
            <a:pPr lvl="1"/>
            <a:r>
              <a:rPr lang="en-GB" altLang="en-US"/>
              <a:t>in 2025, </a:t>
            </a:r>
            <a:r>
              <a:rPr lang="en-GB" altLang="en-US" dirty="0"/>
              <a:t>more than 50 million electronic declarations were made by </a:t>
            </a:r>
            <a:r>
              <a:rPr lang="en-GB" altLang="en-US"/>
              <a:t>all 250,000 </a:t>
            </a:r>
            <a:r>
              <a:rPr lang="en-GB" altLang="en-US" dirty="0"/>
              <a:t>employers, 98 % of which from application to application</a:t>
            </a:r>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64</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Results</a:t>
            </a:r>
          </a:p>
        </p:txBody>
      </p:sp>
      <p:pic>
        <p:nvPicPr>
          <p:cNvPr id="6" name="Picture 5">
            <a:extLst>
              <a:ext uri="{FF2B5EF4-FFF2-40B4-BE49-F238E27FC236}">
                <a16:creationId xmlns:a16="http://schemas.microsoft.com/office/drawing/2014/main" id="{CC047A2E-3D14-4BFF-9378-A9DAEF0A5354}"/>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5618117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noProof="0" dirty="0"/>
              <a:t>Quarterly declaration salary &amp; working time</a:t>
            </a:r>
            <a:endParaRPr lang="en-GB" noProof="0" dirty="0"/>
          </a:p>
        </p:txBody>
      </p:sp>
      <p:grpSp>
        <p:nvGrpSpPr>
          <p:cNvPr id="5" name="Group 34"/>
          <p:cNvGrpSpPr>
            <a:grpSpLocks/>
          </p:cNvGrpSpPr>
          <p:nvPr/>
        </p:nvGrpSpPr>
        <p:grpSpPr bwMode="auto">
          <a:xfrm>
            <a:off x="1919288" y="1285875"/>
            <a:ext cx="8351838"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name="Clip" r:id="rId2" imgW="5281613" imgH="2430463" progId="MS_ClipArt_Gallery.2">
                        <p:embed/>
                      </p:oleObj>
                    </mc:Choice>
                    <mc:Fallback>
                      <p:oleObj name="Clip" r:id="rId2" imgW="5281613" imgH="2430463" progId="MS_ClipArt_Gallery.2">
                        <p:embed/>
                        <p:pic>
                          <p:nvPicPr>
                            <p:cNvPr id="112" name="Object 155">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FPD</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RJV</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83239" cy="667062"/>
                <a:chOff x="645249" y="5477174"/>
                <a:chExt cx="683239"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645657" y="5490221"/>
                  <a:ext cx="682831" cy="597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a:ea typeface="MS PGothic" pitchFamily="34" charset="-128"/>
                    </a:rPr>
                    <a:t>Family </a:t>
                  </a:r>
                </a:p>
                <a:p>
                  <a:pPr algn="ctr">
                    <a:spcBef>
                      <a:spcPct val="0"/>
                    </a:spcBef>
                    <a:buFontTx/>
                    <a:buNone/>
                  </a:pPr>
                  <a:r>
                    <a:rPr lang="fr-BE" altLang="en-US" sz="1100" dirty="0" err="1">
                      <a:ea typeface="MS PGothic" pitchFamily="34" charset="-128"/>
                    </a:rPr>
                    <a:t>Benefits</a:t>
                  </a:r>
                  <a:r>
                    <a:rPr lang="fr-BE" altLang="en-US" sz="1100" dirty="0">
                      <a:ea typeface="MS PGothic" pitchFamily="34" charset="-128"/>
                    </a:rPr>
                    <a:t> </a:t>
                  </a:r>
                </a:p>
                <a:p>
                  <a:pPr algn="ctr">
                    <a:spcBef>
                      <a:spcPct val="0"/>
                    </a:spcBef>
                    <a:buFontTx/>
                    <a:buNone/>
                  </a:pPr>
                  <a:r>
                    <a:rPr lang="fr-BE" altLang="en-US" sz="1100" dirty="0">
                      <a:ea typeface="MS PGothic" pitchFamily="34" charset="-128"/>
                    </a:rPr>
                    <a:t>Belgium</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RVA</a:t>
                  </a:r>
                </a:p>
              </p:txBody>
            </p:sp>
            <p:pic>
              <p:nvPicPr>
                <p:cNvPr id="52"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RIZIV</a:t>
                  </a:r>
                </a:p>
              </p:txBody>
            </p:sp>
            <p:pic>
              <p:nvPicPr>
                <p:cNvPr id="46"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name="Clip" r:id="rId8" imgW="1088136" imgH="1108253" progId="MS_ClipArt_Gallery.2">
                      <p:embed/>
                    </p:oleObj>
                  </mc:Choice>
                  <mc:Fallback>
                    <p:oleObj name="Clip" r:id="rId8" imgW="1088136" imgH="1108253" progId="MS_ClipArt_Gallery.2">
                      <p:embed/>
                      <p:pic>
                        <p:nvPicPr>
                          <p:cNvPr id="34" name="Object 215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name="Clip" r:id="rId8" imgW="1088136" imgH="1108253" progId="MS_ClipArt_Gallery.2">
                      <p:embed/>
                    </p:oleObj>
                  </mc:Choice>
                  <mc:Fallback>
                    <p:oleObj name="Clip" r:id="rId8" imgW="1088136" imgH="1108253" progId="MS_ClipArt_Gallery.2">
                      <p:embed/>
                      <p:pic>
                        <p:nvPicPr>
                          <p:cNvPr id="35" name="Object 215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name="Clip" r:id="rId8" imgW="1088136" imgH="1108253" progId="MS_ClipArt_Gallery.2">
                      <p:embed/>
                    </p:oleObj>
                  </mc:Choice>
                  <mc:Fallback>
                    <p:oleObj name="Clip" r:id="rId8" imgW="1088136" imgH="1108253" progId="MS_ClipArt_Gallery.2">
                      <p:embed/>
                      <p:pic>
                        <p:nvPicPr>
                          <p:cNvPr id="36" name="Object 215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65</a:t>
            </a:fld>
            <a:r>
              <a:rPr lang="fr-BE"/>
              <a:t> </a:t>
            </a:r>
            <a:endParaRPr lang="fr-BE" dirty="0"/>
          </a:p>
        </p:txBody>
      </p:sp>
      <p:pic>
        <p:nvPicPr>
          <p:cNvPr id="115" name="Picture 114"/>
          <p:cNvPicPr>
            <a:picLocks noChangeAspect="1"/>
          </p:cNvPicPr>
          <p:nvPr/>
        </p:nvPicPr>
        <p:blipFill rotWithShape="1">
          <a:blip r:embed="rId13"/>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3"/>
          <a:srcRect l="45752" r="11956" b="47378"/>
          <a:stretch/>
        </p:blipFill>
        <p:spPr>
          <a:xfrm>
            <a:off x="6738685" y="5432372"/>
            <a:ext cx="509443" cy="300884"/>
          </a:xfrm>
          <a:prstGeom prst="rect">
            <a:avLst/>
          </a:prstGeom>
        </p:spPr>
      </p:pic>
      <p:pic>
        <p:nvPicPr>
          <p:cNvPr id="118" name="Picture 117">
            <a:extLst>
              <a:ext uri="{FF2B5EF4-FFF2-40B4-BE49-F238E27FC236}">
                <a16:creationId xmlns:a16="http://schemas.microsoft.com/office/drawing/2014/main" id="{77455023-A9A9-494E-991B-58ADB002597B}"/>
              </a:ext>
            </a:extLst>
          </p:cNvPr>
          <p:cNvPicPr>
            <a:picLocks noChangeAspect="1"/>
          </p:cNvPicPr>
          <p:nvPr/>
        </p:nvPicPr>
        <p:blipFill>
          <a:blip r:embed="rId14"/>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414918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noProof="0" dirty="0"/>
              <a:t>types of social risks</a:t>
            </a:r>
          </a:p>
          <a:p>
            <a:pPr lvl="1"/>
            <a:r>
              <a:rPr lang="en-GB" noProof="0" dirty="0"/>
              <a:t>child benefits</a:t>
            </a:r>
          </a:p>
          <a:p>
            <a:pPr lvl="1"/>
            <a:r>
              <a:rPr lang="en-GB" noProof="0" dirty="0"/>
              <a:t>incapacity for work ((labour) accident, (occupational) disease, …)</a:t>
            </a:r>
          </a:p>
          <a:p>
            <a:pPr lvl="1"/>
            <a:r>
              <a:rPr lang="en-GB" noProof="0" dirty="0"/>
              <a:t>unemployment</a:t>
            </a:r>
          </a:p>
          <a:p>
            <a:pPr lvl="1"/>
            <a:r>
              <a:rPr lang="en-GB" noProof="0" dirty="0"/>
              <a:t>old age pension</a:t>
            </a:r>
          </a:p>
          <a:p>
            <a:r>
              <a:rPr lang="en-GB" noProof="0" dirty="0"/>
              <a:t>3 possible moments of declaration</a:t>
            </a:r>
          </a:p>
          <a:p>
            <a:pPr lvl="1"/>
            <a:r>
              <a:rPr lang="en-GB" noProof="0" dirty="0"/>
              <a:t>start of the social risk</a:t>
            </a:r>
          </a:p>
          <a:p>
            <a:pPr lvl="1"/>
            <a:r>
              <a:rPr lang="en-GB" noProof="0" dirty="0"/>
              <a:t>recurrence or continuation of the social risk</a:t>
            </a:r>
          </a:p>
          <a:p>
            <a:pPr lvl="1"/>
            <a:r>
              <a:rPr lang="en-GB" noProof="0" dirty="0"/>
              <a:t>end of the social risk</a:t>
            </a:r>
          </a:p>
          <a:p>
            <a:r>
              <a:rPr lang="en-GB" noProof="0" dirty="0"/>
              <a:t>structure of the declaration</a:t>
            </a:r>
          </a:p>
          <a:p>
            <a:pPr lvl="1"/>
            <a:r>
              <a:rPr lang="en-GB" noProof="0" dirty="0"/>
              <a:t>identification data</a:t>
            </a:r>
          </a:p>
          <a:p>
            <a:pPr lvl="1"/>
            <a:r>
              <a:rPr lang="en-GB" noProof="0" dirty="0"/>
              <a:t>if necessary, salary and working time data not yet declared via a quarterly declaration (mini-declaration)</a:t>
            </a:r>
          </a:p>
          <a:p>
            <a:pPr lvl="1"/>
            <a:r>
              <a:rPr lang="en-GB" noProof="0" dirty="0"/>
              <a:t>specific data concerning the social risk</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66</a:t>
            </a:fld>
            <a:r>
              <a:rPr lang="fr-BE"/>
              <a:t> </a:t>
            </a:r>
            <a:endParaRPr lang="fr-BE" dirty="0"/>
          </a:p>
        </p:txBody>
      </p:sp>
      <p:sp>
        <p:nvSpPr>
          <p:cNvPr id="47106" name="Title 1"/>
          <p:cNvSpPr>
            <a:spLocks noGrp="1"/>
          </p:cNvSpPr>
          <p:nvPr>
            <p:ph type="title"/>
          </p:nvPr>
        </p:nvSpPr>
        <p:spPr/>
        <p:txBody>
          <a:bodyPr/>
          <a:lstStyle/>
          <a:p>
            <a:r>
              <a:rPr lang="en-GB" altLang="en-US" noProof="0" dirty="0"/>
              <a:t>Declaration of social risks</a:t>
            </a:r>
          </a:p>
        </p:txBody>
      </p:sp>
      <p:pic>
        <p:nvPicPr>
          <p:cNvPr id="6" name="Picture 5">
            <a:extLst>
              <a:ext uri="{FF2B5EF4-FFF2-40B4-BE49-F238E27FC236}">
                <a16:creationId xmlns:a16="http://schemas.microsoft.com/office/drawing/2014/main" id="{FDC45AF8-0C76-49AA-AE72-DBFFAEC78B16}"/>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4279558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695400" y="1052736"/>
            <a:ext cx="10887000" cy="5256584"/>
          </a:xfrm>
        </p:spPr>
        <p:txBody>
          <a:bodyPr/>
          <a:lstStyle/>
          <a:p>
            <a:r>
              <a:rPr lang="en-GB" altLang="en-US" noProof="0" dirty="0"/>
              <a:t>an integrated portal site and mobile applications containing</a:t>
            </a:r>
          </a:p>
          <a:p>
            <a:pPr lvl="1"/>
            <a:r>
              <a:rPr lang="en-GB" altLang="en-US" noProof="0" dirty="0"/>
              <a:t>electronic transactions for citizens, employers and professionals</a:t>
            </a:r>
          </a:p>
          <a:p>
            <a:pPr lvl="1"/>
            <a:r>
              <a:rPr lang="en-GB" altLang="en-US" noProof="0" dirty="0"/>
              <a:t>simulation environments</a:t>
            </a:r>
          </a:p>
          <a:p>
            <a:pPr lvl="1"/>
            <a:r>
              <a:rPr lang="en-GB" altLang="en-US" noProof="0" dirty="0"/>
              <a:t>information about the entire social security system</a:t>
            </a:r>
          </a:p>
          <a:p>
            <a:pPr lvl="1"/>
            <a:r>
              <a:rPr lang="en-GB" altLang="en-US" noProof="0" dirty="0"/>
              <a:t>harmonized instructions and information model relating to all electronic transactions</a:t>
            </a:r>
          </a:p>
          <a:p>
            <a:pPr lvl="1"/>
            <a:r>
              <a:rPr lang="en-GB" altLang="en-US" noProof="0" dirty="0"/>
              <a:t>a personal page for each citizen, each company and each professional</a:t>
            </a:r>
          </a:p>
          <a:p>
            <a:endParaRPr lang="en-GB" altLang="en-US" noProof="0" dirty="0"/>
          </a:p>
          <a:p>
            <a:r>
              <a:rPr lang="en-GB" altLang="en-US" noProof="0" dirty="0"/>
              <a:t>an integrated multimodal contact centre supported by a customer relationship management tool</a:t>
            </a:r>
          </a:p>
          <a:p>
            <a:endParaRPr lang="en-GB" altLang="en-US" noProof="0" dirty="0"/>
          </a:p>
          <a:p>
            <a:r>
              <a:rPr lang="en-GB" altLang="en-US" noProof="0" dirty="0"/>
              <a:t>a data warehouse containing statistical information with regard to the labour market and all branches of social security</a:t>
            </a:r>
          </a:p>
        </p:txBody>
      </p:sp>
      <p:sp>
        <p:nvSpPr>
          <p:cNvPr id="4" name="Slide Number Placeholder 3"/>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67</a:t>
            </a:fld>
            <a:r>
              <a:rPr lang="fr-BE"/>
              <a:t> </a:t>
            </a:r>
            <a:endParaRPr lang="fr-BE" dirty="0"/>
          </a:p>
        </p:txBody>
      </p:sp>
      <p:sp>
        <p:nvSpPr>
          <p:cNvPr id="2" name="Title 1"/>
          <p:cNvSpPr>
            <a:spLocks noGrp="1"/>
          </p:cNvSpPr>
          <p:nvPr>
            <p:ph type="title"/>
          </p:nvPr>
        </p:nvSpPr>
        <p:spPr>
          <a:xfrm>
            <a:off x="695400" y="188640"/>
            <a:ext cx="10887000" cy="792088"/>
          </a:xfrm>
        </p:spPr>
        <p:txBody>
          <a:bodyPr/>
          <a:lstStyle/>
          <a:p>
            <a:r>
              <a:rPr lang="en-GB" noProof="0" dirty="0"/>
              <a:t>Architect &amp; operator</a:t>
            </a:r>
          </a:p>
        </p:txBody>
      </p:sp>
      <p:pic>
        <p:nvPicPr>
          <p:cNvPr id="6" name="Picture 5">
            <a:extLst>
              <a:ext uri="{FF2B5EF4-FFF2-40B4-BE49-F238E27FC236}">
                <a16:creationId xmlns:a16="http://schemas.microsoft.com/office/drawing/2014/main" id="{E9019A02-5E46-4936-97AF-2E435E870677}"/>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165904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noProof="0" dirty="0"/>
              <a:t>information servers</a:t>
            </a:r>
          </a:p>
          <a:p>
            <a:pPr lvl="1"/>
            <a:r>
              <a:rPr lang="en-GB" noProof="0" dirty="0"/>
              <a:t>directory of data subjects at the CBSS</a:t>
            </a:r>
          </a:p>
          <a:p>
            <a:pPr lvl="1"/>
            <a:r>
              <a:rPr lang="en-GB" noProof="0" dirty="0"/>
              <a:t>basic identification data of citizens at the National Register and the complementary KSZ Register</a:t>
            </a:r>
          </a:p>
          <a:p>
            <a:pPr lvl="1"/>
            <a:r>
              <a:rPr lang="en-GB" noProof="0" dirty="0"/>
              <a:t>basic identification data of companies at the Company Register</a:t>
            </a:r>
          </a:p>
          <a:p>
            <a:pPr lvl="1"/>
            <a:r>
              <a:rPr lang="en-GB" noProof="0" dirty="0"/>
              <a:t>employer’s directory (WGR) at the RSZ</a:t>
            </a:r>
          </a:p>
          <a:p>
            <a:pPr lvl="1"/>
            <a:r>
              <a:rPr lang="en-GB" noProof="0" dirty="0"/>
              <a:t>work force register at the RSZ</a:t>
            </a:r>
          </a:p>
          <a:p>
            <a:pPr lvl="1"/>
            <a:r>
              <a:rPr lang="en-GB" noProof="0" dirty="0"/>
              <a:t>career database at Sigedis</a:t>
            </a:r>
          </a:p>
          <a:p>
            <a:pPr lvl="1"/>
            <a:r>
              <a:rPr lang="en-GB" noProof="0" dirty="0"/>
              <a:t>database of contribution certificates</a:t>
            </a:r>
          </a:p>
          <a:p>
            <a:r>
              <a:rPr lang="en-GB" noProof="0" dirty="0"/>
              <a:t>services offered</a:t>
            </a:r>
          </a:p>
          <a:p>
            <a:pPr lvl="1"/>
            <a:r>
              <a:rPr lang="en-GB" noProof="0" dirty="0"/>
              <a:t>interactive consultation</a:t>
            </a:r>
          </a:p>
          <a:p>
            <a:pPr lvl="1"/>
            <a:r>
              <a:rPr lang="en-GB" noProof="0" dirty="0"/>
              <a:t>batch consultation</a:t>
            </a:r>
          </a:p>
          <a:p>
            <a:pPr lvl="1"/>
            <a:r>
              <a:rPr lang="en-GB" noProof="0" dirty="0"/>
              <a:t>automatic communication of updates</a:t>
            </a:r>
          </a:p>
          <a:p>
            <a:endParaRPr lang="en-GB" noProof="0" dirty="0"/>
          </a:p>
        </p:txBody>
      </p:sp>
      <p:sp>
        <p:nvSpPr>
          <p:cNvPr id="44034" name="Title 1"/>
          <p:cNvSpPr>
            <a:spLocks noGrp="1"/>
          </p:cNvSpPr>
          <p:nvPr>
            <p:ph type="title"/>
          </p:nvPr>
        </p:nvSpPr>
        <p:spPr/>
        <p:txBody>
          <a:bodyPr/>
          <a:lstStyle/>
          <a:p>
            <a:r>
              <a:rPr lang="en-GB" altLang="en-US" noProof="0" dirty="0"/>
              <a:t>Distributed information servers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68</a:t>
            </a:fld>
            <a:r>
              <a:rPr lang="fr-BE"/>
              <a:t> </a:t>
            </a:r>
            <a:endParaRPr lang="fr-BE" dirty="0"/>
          </a:p>
        </p:txBody>
      </p:sp>
      <p:pic>
        <p:nvPicPr>
          <p:cNvPr id="6" name="Picture 5">
            <a:extLst>
              <a:ext uri="{FF2B5EF4-FFF2-40B4-BE49-F238E27FC236}">
                <a16:creationId xmlns:a16="http://schemas.microsoft.com/office/drawing/2014/main" id="{93AF4EA5-7EA2-4453-ACD4-578685A08EBB}"/>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0163996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noProof="0" dirty="0"/>
              <a:t>pre-processed messages</a:t>
            </a:r>
          </a:p>
          <a:p>
            <a:pPr lvl="1"/>
            <a:r>
              <a:rPr lang="en-GB" noProof="0" dirty="0"/>
              <a:t>beginning/end of labour contract, beginning/end of self-employed activity</a:t>
            </a:r>
          </a:p>
          <a:p>
            <a:pPr lvl="1"/>
            <a:r>
              <a:rPr lang="en-GB" noProof="0" dirty="0"/>
              <a:t>contribution certificates medical care (employees, self-employed, beneficiaries of social security allowances)</a:t>
            </a:r>
          </a:p>
          <a:p>
            <a:pPr lvl="1"/>
            <a:r>
              <a:rPr lang="en-GB" noProof="0" dirty="0"/>
              <a:t>unemployment benefits</a:t>
            </a:r>
          </a:p>
          <a:p>
            <a:pPr lvl="1"/>
            <a:r>
              <a:rPr lang="en-GB" noProof="0" dirty="0"/>
              <a:t>benefits in case of career break</a:t>
            </a:r>
          </a:p>
          <a:p>
            <a:pPr lvl="1"/>
            <a:r>
              <a:rPr lang="en-GB" noProof="0" dirty="0"/>
              <a:t>benefits in case of incapacity for work ((labour) accident, (occupational) disease)</a:t>
            </a:r>
          </a:p>
          <a:p>
            <a:pPr lvl="1"/>
            <a:r>
              <a:rPr lang="en-GB" noProof="0" dirty="0"/>
              <a:t>reimbursement of health care costs</a:t>
            </a:r>
          </a:p>
          <a:p>
            <a:pPr lvl="1"/>
            <a:r>
              <a:rPr lang="en-GB" noProof="0" dirty="0"/>
              <a:t>child benefits</a:t>
            </a:r>
          </a:p>
          <a:p>
            <a:pPr lvl="1"/>
            <a:r>
              <a:rPr lang="en-GB" noProof="0" dirty="0"/>
              <a:t>old age pensions</a:t>
            </a:r>
          </a:p>
          <a:p>
            <a:pPr lvl="1"/>
            <a:r>
              <a:rPr lang="en-GB" noProof="0" dirty="0"/>
              <a:t>holiday pay</a:t>
            </a:r>
          </a:p>
          <a:p>
            <a:pPr lvl="1"/>
            <a:r>
              <a:rPr lang="en-GB" noProof="0" dirty="0"/>
              <a:t>benefits for the disabled</a:t>
            </a:r>
          </a:p>
          <a:p>
            <a:pPr lvl="1"/>
            <a:r>
              <a:rPr lang="en-GB" noProof="0" dirty="0"/>
              <a:t>guaranteed minimum income – social welfare</a:t>
            </a:r>
          </a:p>
          <a:p>
            <a:pPr lvl="1"/>
            <a:r>
              <a:rPr lang="en-GB" noProof="0" dirty="0"/>
              <a:t>derived rights (e.g. tax reduction/exemption, free public transport, ...)</a:t>
            </a:r>
          </a:p>
          <a:p>
            <a:pPr lvl="1"/>
            <a:r>
              <a:rPr lang="en-GB" noProof="0" dirty="0"/>
              <a:t>migrant workers</a:t>
            </a:r>
          </a:p>
          <a:p>
            <a:pPr lvl="1"/>
            <a:r>
              <a:rPr lang="en-GB" noProof="0" dirty="0"/>
              <a:t>…</a:t>
            </a:r>
          </a:p>
          <a:p>
            <a:r>
              <a:rPr lang="en-GB" noProof="0" dirty="0"/>
              <a:t>services offered</a:t>
            </a:r>
          </a:p>
          <a:p>
            <a:pPr lvl="1"/>
            <a:r>
              <a:rPr lang="en-GB" noProof="0" dirty="0"/>
              <a:t>interactive consultation</a:t>
            </a:r>
          </a:p>
          <a:p>
            <a:pPr lvl="1"/>
            <a:r>
              <a:rPr lang="en-GB" noProof="0" dirty="0"/>
              <a:t>batch consultation</a:t>
            </a:r>
          </a:p>
          <a:p>
            <a:pPr lvl="1"/>
            <a:r>
              <a:rPr lang="en-GB" noProof="0" dirty="0"/>
              <a:t>automatic communication of messages</a:t>
            </a:r>
          </a:p>
          <a:p>
            <a:endParaRPr lang="en-GB" noProof="0" dirty="0"/>
          </a:p>
        </p:txBody>
      </p:sp>
      <p:sp>
        <p:nvSpPr>
          <p:cNvPr id="45058" name="Title 1"/>
          <p:cNvSpPr>
            <a:spLocks noGrp="1"/>
          </p:cNvSpPr>
          <p:nvPr>
            <p:ph type="title"/>
          </p:nvPr>
        </p:nvSpPr>
        <p:spPr/>
        <p:txBody>
          <a:bodyPr/>
          <a:lstStyle/>
          <a:p>
            <a:r>
              <a:rPr lang="en-GB" altLang="en-US" noProof="0" dirty="0"/>
              <a:t>Pre-processed messages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69</a:t>
            </a:fld>
            <a:r>
              <a:rPr lang="fr-BE"/>
              <a:t> </a:t>
            </a:r>
            <a:endParaRPr lang="fr-BE" dirty="0"/>
          </a:p>
        </p:txBody>
      </p:sp>
      <p:pic>
        <p:nvPicPr>
          <p:cNvPr id="6" name="Picture 5">
            <a:extLst>
              <a:ext uri="{FF2B5EF4-FFF2-40B4-BE49-F238E27FC236}">
                <a16:creationId xmlns:a16="http://schemas.microsoft.com/office/drawing/2014/main" id="{6E896098-DDEE-444E-8CCD-65E024512834}"/>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70303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noProof="0" dirty="0"/>
              <a:t>reference directory</a:t>
            </a:r>
          </a:p>
          <a:p>
            <a:pPr lvl="1"/>
            <a:r>
              <a:rPr lang="en-GB" noProof="0" dirty="0"/>
              <a:t>directory of available services/information</a:t>
            </a:r>
          </a:p>
          <a:p>
            <a:pPr lvl="2"/>
            <a:r>
              <a:rPr lang="en-GB" noProof="0" dirty="0"/>
              <a:t>which information/services are available at any actor depending on the capacity in which a person/company is registered at each actor</a:t>
            </a:r>
          </a:p>
          <a:p>
            <a:pPr lvl="1"/>
            <a:r>
              <a:rPr lang="en-GB" noProof="0" dirty="0"/>
              <a:t>directory of authorized users and applications</a:t>
            </a:r>
          </a:p>
          <a:p>
            <a:pPr lvl="2"/>
            <a:r>
              <a:rPr lang="en-GB" noProof="0" dirty="0"/>
              <a:t>list of users and applications</a:t>
            </a:r>
          </a:p>
          <a:p>
            <a:pPr lvl="2"/>
            <a:r>
              <a:rPr lang="en-GB" noProof="0" dirty="0"/>
              <a:t>definition of authentication means and rules</a:t>
            </a:r>
          </a:p>
          <a:p>
            <a:pPr lvl="2"/>
            <a:r>
              <a:rPr lang="en-GB" noProof="0" dirty="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noProof="0" dirty="0"/>
              <a:t>directory of data subjects</a:t>
            </a:r>
          </a:p>
          <a:p>
            <a:pPr lvl="2"/>
            <a:r>
              <a:rPr lang="en-GB" noProof="0" dirty="0"/>
              <a:t>which persons/companies have personal files at which actors for which periods of time, and in which capacity they are registered</a:t>
            </a:r>
          </a:p>
          <a:p>
            <a:pPr lvl="1"/>
            <a:r>
              <a:rPr lang="en-GB" noProof="0" dirty="0"/>
              <a:t>subscription table</a:t>
            </a:r>
          </a:p>
          <a:p>
            <a:pPr lvl="2"/>
            <a:r>
              <a:rPr lang="en-GB" noProof="0" dirty="0"/>
              <a:t>which users/applications want to automatically receive what information/services in which situations for which persons/companies in which capacity</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70</a:t>
            </a:fld>
            <a:r>
              <a:rPr lang="fr-BE"/>
              <a:t> </a:t>
            </a:r>
            <a:endParaRPr lang="fr-BE" dirty="0"/>
          </a:p>
        </p:txBody>
      </p:sp>
      <p:sp>
        <p:nvSpPr>
          <p:cNvPr id="2" name="Title 1"/>
          <p:cNvSpPr>
            <a:spLocks noGrp="1"/>
          </p:cNvSpPr>
          <p:nvPr>
            <p:ph type="title"/>
          </p:nvPr>
        </p:nvSpPr>
        <p:spPr/>
        <p:txBody>
          <a:bodyPr/>
          <a:lstStyle/>
          <a:p>
            <a:r>
              <a:rPr lang="en-GB" altLang="en-US" noProof="0" dirty="0"/>
              <a:t>Useful tool: the reference directory</a:t>
            </a:r>
            <a:endParaRPr lang="en-GB" noProof="0" dirty="0"/>
          </a:p>
        </p:txBody>
      </p:sp>
      <p:pic>
        <p:nvPicPr>
          <p:cNvPr id="6" name="Picture 5">
            <a:extLst>
              <a:ext uri="{FF2B5EF4-FFF2-40B4-BE49-F238E27FC236}">
                <a16:creationId xmlns:a16="http://schemas.microsoft.com/office/drawing/2014/main" id="{B476C01C-FA0F-4E92-BF70-1B1237D1D547}"/>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57030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D8223-6746-4ED0-65C1-5861F009FB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71B71D-0A31-2946-AF02-C81BBAD973F2}"/>
              </a:ext>
            </a:extLst>
          </p:cNvPr>
          <p:cNvSpPr>
            <a:spLocks noGrp="1"/>
          </p:cNvSpPr>
          <p:nvPr>
            <p:ph idx="1"/>
          </p:nvPr>
        </p:nvSpPr>
        <p:spPr>
          <a:xfrm>
            <a:off x="695400" y="1052736"/>
            <a:ext cx="10887000" cy="5256584"/>
          </a:xfrm>
        </p:spPr>
        <p:txBody>
          <a:bodyPr>
            <a:normAutofit/>
          </a:bodyPr>
          <a:lstStyle/>
          <a:p>
            <a:r>
              <a:rPr lang="nl-BE" dirty="0"/>
              <a:t>k</a:t>
            </a:r>
            <a:r>
              <a:rPr lang="en-BE" dirty="0" err="1"/>
              <a:t>ey</a:t>
            </a:r>
            <a:r>
              <a:rPr lang="en-BE" dirty="0"/>
              <a:t> </a:t>
            </a:r>
            <a:r>
              <a:rPr lang="nl-BE" dirty="0"/>
              <a:t>f</a:t>
            </a:r>
            <a:r>
              <a:rPr lang="en-BE" dirty="0" err="1"/>
              <a:t>unctions</a:t>
            </a:r>
            <a:endParaRPr lang="en-BE" dirty="0"/>
          </a:p>
          <a:p>
            <a:pPr lvl="1"/>
            <a:r>
              <a:rPr lang="nl-BE" dirty="0"/>
              <a:t>d</a:t>
            </a:r>
            <a:r>
              <a:rPr lang="en-BE" dirty="0" err="1"/>
              <a:t>ata</a:t>
            </a:r>
            <a:r>
              <a:rPr lang="en-BE" dirty="0"/>
              <a:t> </a:t>
            </a:r>
            <a:r>
              <a:rPr lang="nl-BE" dirty="0"/>
              <a:t>e</a:t>
            </a:r>
            <a:r>
              <a:rPr lang="en-BE" dirty="0" err="1"/>
              <a:t>xchange</a:t>
            </a:r>
            <a:r>
              <a:rPr lang="en-BE" dirty="0"/>
              <a:t> </a:t>
            </a:r>
            <a:r>
              <a:rPr lang="nl-BE" dirty="0"/>
              <a:t>r</a:t>
            </a:r>
            <a:r>
              <a:rPr lang="en-BE" dirty="0"/>
              <a:t>outing</a:t>
            </a:r>
          </a:p>
          <a:p>
            <a:pPr lvl="2"/>
            <a:r>
              <a:rPr lang="nl-BE" dirty="0"/>
              <a:t>a</a:t>
            </a:r>
            <a:r>
              <a:rPr lang="en-BE" dirty="0" err="1"/>
              <a:t>utomatically</a:t>
            </a:r>
            <a:r>
              <a:rPr lang="en-BE" dirty="0"/>
              <a:t> directs requests to the most appropriate social security institution and returns the requested information to the authorized requester</a:t>
            </a:r>
          </a:p>
          <a:p>
            <a:pPr lvl="1"/>
            <a:r>
              <a:rPr lang="nl-BE" dirty="0"/>
              <a:t>p</a:t>
            </a:r>
            <a:r>
              <a:rPr lang="en-BE" dirty="0" err="1"/>
              <a:t>reventive</a:t>
            </a:r>
            <a:r>
              <a:rPr lang="en-BE" dirty="0"/>
              <a:t> legality and </a:t>
            </a:r>
            <a:r>
              <a:rPr lang="nl-BE" dirty="0"/>
              <a:t>a</a:t>
            </a:r>
            <a:r>
              <a:rPr lang="en-BE" dirty="0" err="1"/>
              <a:t>uthorization</a:t>
            </a:r>
            <a:r>
              <a:rPr lang="en-BE" dirty="0"/>
              <a:t> </a:t>
            </a:r>
            <a:r>
              <a:rPr lang="nl-BE" dirty="0"/>
              <a:t>c</a:t>
            </a:r>
            <a:r>
              <a:rPr lang="en-BE" dirty="0" err="1"/>
              <a:t>ontrol</a:t>
            </a:r>
            <a:endParaRPr lang="en-BE" dirty="0"/>
          </a:p>
          <a:p>
            <a:pPr lvl="2"/>
            <a:r>
              <a:rPr lang="nl-BE" dirty="0"/>
              <a:t>v</a:t>
            </a:r>
            <a:r>
              <a:rPr lang="en-BE" dirty="0" err="1"/>
              <a:t>erifies</a:t>
            </a:r>
            <a:r>
              <a:rPr lang="en-BE" dirty="0"/>
              <a:t> every data exchange against authorization rules and access rights</a:t>
            </a:r>
          </a:p>
          <a:p>
            <a:pPr lvl="2"/>
            <a:r>
              <a:rPr lang="nl-BE" dirty="0"/>
              <a:t>e</a:t>
            </a:r>
            <a:r>
              <a:rPr lang="en-BE" dirty="0" err="1"/>
              <a:t>nsures</a:t>
            </a:r>
            <a:r>
              <a:rPr lang="en-BE" dirty="0"/>
              <a:t> that the exchange concerns the same individual and complies with the permissions granted by the Information Security Committee</a:t>
            </a:r>
          </a:p>
          <a:p>
            <a:pPr lvl="1"/>
            <a:r>
              <a:rPr lang="nl-BE" dirty="0"/>
              <a:t>n</a:t>
            </a:r>
            <a:r>
              <a:rPr lang="en-BE" dirty="0" err="1"/>
              <a:t>otification</a:t>
            </a:r>
            <a:r>
              <a:rPr lang="en-BE" dirty="0"/>
              <a:t> and </a:t>
            </a:r>
            <a:r>
              <a:rPr lang="en-US" dirty="0"/>
              <a:t>s</a:t>
            </a:r>
            <a:r>
              <a:rPr lang="en-BE" dirty="0" err="1"/>
              <a:t>ecurity</a:t>
            </a:r>
            <a:r>
              <a:rPr lang="en-BE" dirty="0"/>
              <a:t> </a:t>
            </a:r>
            <a:r>
              <a:rPr lang="en-US" dirty="0"/>
              <a:t>f</a:t>
            </a:r>
            <a:r>
              <a:rPr lang="en-BE" dirty="0"/>
              <a:t>unction</a:t>
            </a:r>
          </a:p>
          <a:p>
            <a:pPr lvl="2"/>
            <a:r>
              <a:rPr lang="nl-BE" dirty="0"/>
              <a:t>p</a:t>
            </a:r>
            <a:r>
              <a:rPr lang="en-BE" dirty="0" err="1"/>
              <a:t>roactively</a:t>
            </a:r>
            <a:r>
              <a:rPr lang="en-BE" dirty="0"/>
              <a:t> notifies relevant institutions of important changes (e.g. a change of address)</a:t>
            </a:r>
          </a:p>
          <a:p>
            <a:pPr lvl="2"/>
            <a:r>
              <a:rPr lang="nl-BE" dirty="0"/>
              <a:t>e</a:t>
            </a:r>
            <a:r>
              <a:rPr lang="en-BE" dirty="0" err="1"/>
              <a:t>nsures</a:t>
            </a:r>
            <a:r>
              <a:rPr lang="en-BE" dirty="0"/>
              <a:t> secure access to data based on granted permissions and users’ roles</a:t>
            </a:r>
          </a:p>
          <a:p>
            <a:endParaRPr lang="en-GB" noProof="0" dirty="0"/>
          </a:p>
        </p:txBody>
      </p:sp>
      <p:sp>
        <p:nvSpPr>
          <p:cNvPr id="4" name="Slide Number Placeholder 3">
            <a:extLst>
              <a:ext uri="{FF2B5EF4-FFF2-40B4-BE49-F238E27FC236}">
                <a16:creationId xmlns:a16="http://schemas.microsoft.com/office/drawing/2014/main" id="{DAC81BC3-92C9-D61F-494D-1F184FC3D3DB}"/>
              </a:ext>
            </a:extLst>
          </p:cNvPr>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71</a:t>
            </a:fld>
            <a:r>
              <a:rPr lang="fr-BE"/>
              <a:t> </a:t>
            </a:r>
            <a:endParaRPr lang="fr-BE" dirty="0"/>
          </a:p>
        </p:txBody>
      </p:sp>
      <p:sp>
        <p:nvSpPr>
          <p:cNvPr id="2" name="Title 1">
            <a:extLst>
              <a:ext uri="{FF2B5EF4-FFF2-40B4-BE49-F238E27FC236}">
                <a16:creationId xmlns:a16="http://schemas.microsoft.com/office/drawing/2014/main" id="{DEA7943B-00F0-00CD-74A9-D919B61B9284}"/>
              </a:ext>
            </a:extLst>
          </p:cNvPr>
          <p:cNvSpPr>
            <a:spLocks noGrp="1"/>
          </p:cNvSpPr>
          <p:nvPr>
            <p:ph type="title"/>
          </p:nvPr>
        </p:nvSpPr>
        <p:spPr>
          <a:xfrm>
            <a:off x="695400" y="188640"/>
            <a:ext cx="10887000" cy="792088"/>
          </a:xfrm>
        </p:spPr>
        <p:txBody>
          <a:bodyPr/>
          <a:lstStyle/>
          <a:p>
            <a:r>
              <a:rPr lang="en-GB" altLang="en-US" dirty="0"/>
              <a:t>Useful tool: the reference directory</a:t>
            </a:r>
            <a:endParaRPr lang="en-BE" dirty="0"/>
          </a:p>
        </p:txBody>
      </p:sp>
      <p:pic>
        <p:nvPicPr>
          <p:cNvPr id="6" name="Picture 5">
            <a:extLst>
              <a:ext uri="{FF2B5EF4-FFF2-40B4-BE49-F238E27FC236}">
                <a16:creationId xmlns:a16="http://schemas.microsoft.com/office/drawing/2014/main" id="{222C9CAB-A5FE-B925-1928-5E6068BDE037}"/>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922006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developed to respond effectively to data requests from research institutions and public authorities</a:t>
            </a:r>
          </a:p>
          <a:p>
            <a:r>
              <a:rPr lang="en-GB" dirty="0"/>
              <a:t>initially based on data from social security institutions, the national register and the bis register, and completed with self-defined concepts</a:t>
            </a:r>
          </a:p>
          <a:p>
            <a:r>
              <a:rPr lang="en-GB" dirty="0"/>
              <a:t>in production since early 2001</a:t>
            </a:r>
          </a:p>
          <a:p>
            <a:r>
              <a:rPr lang="en-GB" dirty="0"/>
              <a:t>over the years, increase in the number of organisations providing data</a:t>
            </a:r>
          </a:p>
          <a:p>
            <a:pPr lvl="1"/>
            <a:r>
              <a:rPr lang="en-GB" dirty="0"/>
              <a:t>relevant data from all actors in the social sector</a:t>
            </a:r>
          </a:p>
          <a:p>
            <a:pPr lvl="1"/>
            <a:r>
              <a:rPr lang="en-GB" dirty="0"/>
              <a:t>relevant data from other actors (FPS Finance, DG Statistics &amp; Economic information, ...)</a:t>
            </a:r>
          </a:p>
          <a:p>
            <a:pPr lvl="1"/>
            <a:r>
              <a:rPr lang="en-GB" dirty="0"/>
              <a:t>always requiring a prior deliberation by the Information Security Committee (ISC)</a:t>
            </a:r>
            <a:endParaRPr lang="en-US" altLang="en-US" dirty="0">
              <a:sym typeface="Arial" charset="0"/>
            </a:endParaRPr>
          </a:p>
          <a:p>
            <a:endParaRPr lang="fr-FR" dirty="0"/>
          </a:p>
          <a:p>
            <a:pPr lvl="1"/>
            <a:endParaRPr lang="fr-FR" dirty="0"/>
          </a:p>
          <a:p>
            <a:pPr lvl="1"/>
            <a:endParaRPr lang="fr-FR" dirty="0"/>
          </a:p>
          <a:p>
            <a:endParaRPr lang="en-US" dirty="0"/>
          </a:p>
        </p:txBody>
      </p:sp>
      <p:sp>
        <p:nvSpPr>
          <p:cNvPr id="5" name="Slide Number Placeholder 4"/>
          <p:cNvSpPr>
            <a:spLocks noGrp="1"/>
          </p:cNvSpPr>
          <p:nvPr>
            <p:ph type="sldNum" sz="quarter" idx="4"/>
          </p:nvPr>
        </p:nvSpPr>
        <p:spPr/>
        <p:txBody>
          <a:bodyPr/>
          <a:lstStyle/>
          <a:p>
            <a:pPr>
              <a:defRPr/>
            </a:pPr>
            <a:fld id="{7A7F1E79-8225-48A0-95BD-5254C3720E2D}" type="slidenum">
              <a:rPr lang="en-GB" smtClean="0"/>
              <a:pPr>
                <a:defRPr/>
              </a:pPr>
              <a:t>72</a:t>
            </a:fld>
            <a:endParaRPr lang="en-GB" dirty="0"/>
          </a:p>
        </p:txBody>
      </p:sp>
      <p:sp>
        <p:nvSpPr>
          <p:cNvPr id="2" name="Title 1"/>
          <p:cNvSpPr>
            <a:spLocks noGrp="1"/>
          </p:cNvSpPr>
          <p:nvPr>
            <p:ph type="title"/>
          </p:nvPr>
        </p:nvSpPr>
        <p:spPr/>
        <p:txBody>
          <a:bodyPr/>
          <a:lstStyle/>
          <a:p>
            <a:r>
              <a:rPr lang="en-GB" dirty="0"/>
              <a:t>Datawarehouse labour market</a:t>
            </a:r>
            <a:endParaRPr lang="en-US" dirty="0"/>
          </a:p>
        </p:txBody>
      </p:sp>
    </p:spTree>
    <p:extLst>
      <p:ext uri="{BB962C8B-B14F-4D97-AF65-F5344CB8AC3E}">
        <p14:creationId xmlns:p14="http://schemas.microsoft.com/office/powerpoint/2010/main" val="2294814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support for the entities responsible for policy development and evaluation and for researchers with regard to the accessibility of the datawarehouse for their ad hoc needs</a:t>
            </a:r>
          </a:p>
          <a:p>
            <a:r>
              <a:rPr lang="en-GB" dirty="0"/>
              <a:t>definition of a standard methodology for the pseudonymisation and anonymisation of data</a:t>
            </a:r>
          </a:p>
          <a:p>
            <a:r>
              <a:rPr lang="en-GB" dirty="0"/>
              <a:t>extension of the frequently requested basic statistics, which are generated and distributed automatically, and possibility to consult these statistics through 5 web applications</a:t>
            </a:r>
          </a:p>
          <a:p>
            <a:pPr lvl="1"/>
            <a:r>
              <a:rPr lang="en-GB" dirty="0"/>
              <a:t>online statistics / local figures </a:t>
            </a:r>
          </a:p>
          <a:p>
            <a:pPr lvl="1"/>
            <a:r>
              <a:rPr lang="en-GB" dirty="0"/>
              <a:t>online statistics / global figures </a:t>
            </a:r>
          </a:p>
          <a:p>
            <a:pPr lvl="1"/>
            <a:r>
              <a:rPr lang="en-GB" dirty="0"/>
              <a:t>online statistics / socio-economic mobility</a:t>
            </a:r>
          </a:p>
          <a:p>
            <a:pPr lvl="1"/>
            <a:r>
              <a:rPr lang="en-GB" dirty="0"/>
              <a:t>online statistics / family composition</a:t>
            </a:r>
          </a:p>
          <a:p>
            <a:pPr lvl="1"/>
            <a:r>
              <a:rPr lang="en-GB" dirty="0"/>
              <a:t>online statistics / short-term socio-economic mobility</a:t>
            </a:r>
          </a:p>
          <a:p>
            <a:r>
              <a:rPr lang="en-GB" dirty="0"/>
              <a:t>no processing of data content by CBSS</a:t>
            </a:r>
          </a:p>
          <a:p>
            <a:endParaRPr lang="en-US" altLang="en-US" dirty="0">
              <a:sym typeface="Arial" charset="0"/>
            </a:endParaRPr>
          </a:p>
          <a:p>
            <a:endParaRPr lang="en-US" dirty="0"/>
          </a:p>
        </p:txBody>
      </p:sp>
      <p:sp>
        <p:nvSpPr>
          <p:cNvPr id="5" name="Slide Number Placeholder 4"/>
          <p:cNvSpPr>
            <a:spLocks noGrp="1"/>
          </p:cNvSpPr>
          <p:nvPr>
            <p:ph type="sldNum" sz="quarter" idx="4"/>
          </p:nvPr>
        </p:nvSpPr>
        <p:spPr/>
        <p:txBody>
          <a:bodyPr/>
          <a:lstStyle/>
          <a:p>
            <a:pPr>
              <a:defRPr/>
            </a:pPr>
            <a:fld id="{7A7F1E79-8225-48A0-95BD-5254C3720E2D}" type="slidenum">
              <a:rPr lang="en-GB" smtClean="0"/>
              <a:pPr>
                <a:defRPr/>
              </a:pPr>
              <a:t>73</a:t>
            </a:fld>
            <a:endParaRPr lang="en-GB" dirty="0"/>
          </a:p>
        </p:txBody>
      </p:sp>
      <p:sp>
        <p:nvSpPr>
          <p:cNvPr id="2" name="Title 1"/>
          <p:cNvSpPr>
            <a:spLocks noGrp="1"/>
          </p:cNvSpPr>
          <p:nvPr>
            <p:ph type="title"/>
          </p:nvPr>
        </p:nvSpPr>
        <p:spPr/>
        <p:txBody>
          <a:bodyPr/>
          <a:lstStyle/>
          <a:p>
            <a:r>
              <a:rPr lang="en-GB" dirty="0"/>
              <a:t>Datawarehouse labour market</a:t>
            </a:r>
            <a:endParaRPr lang="en-US" dirty="0"/>
          </a:p>
        </p:txBody>
      </p:sp>
    </p:spTree>
    <p:extLst>
      <p:ext uri="{BB962C8B-B14F-4D97-AF65-F5344CB8AC3E}">
        <p14:creationId xmlns:p14="http://schemas.microsoft.com/office/powerpoint/2010/main" val="2166161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dirty="0"/>
              <a:t>gains in efficiency</a:t>
            </a:r>
          </a:p>
          <a:p>
            <a:pPr lvl="1"/>
            <a:r>
              <a:rPr lang="en-GB" noProof="0" dirty="0"/>
              <a:t>in terms of cost: services are delivered at a lower total cost due to</a:t>
            </a:r>
          </a:p>
          <a:p>
            <a:pPr lvl="2"/>
            <a:r>
              <a:rPr lang="en-GB" noProof="0" dirty="0"/>
              <a:t>a unique information collection using a common information model and administrative instructions</a:t>
            </a:r>
          </a:p>
          <a:p>
            <a:pPr lvl="2"/>
            <a:r>
              <a:rPr lang="en-GB" noProof="0" dirty="0"/>
              <a:t>a lesser need to re-encoding of information by stimulating electronic information exchange</a:t>
            </a:r>
          </a:p>
          <a:p>
            <a:pPr lvl="2"/>
            <a:r>
              <a:rPr lang="en-GB" noProof="0" dirty="0"/>
              <a:t>a drastic reduction of the number of contacts between actors in the social sector on the one hand and companies or citizens on the other</a:t>
            </a:r>
          </a:p>
          <a:p>
            <a:pPr lvl="2"/>
            <a:r>
              <a:rPr lang="en-GB" noProof="0" dirty="0"/>
              <a:t>a functional task sharing concerning information management, information validation and application development</a:t>
            </a:r>
          </a:p>
          <a:p>
            <a:pPr lvl="2"/>
            <a:r>
              <a:rPr lang="en-GB" noProof="0" dirty="0"/>
              <a:t>a minimal administrative burden</a:t>
            </a:r>
          </a:p>
          <a:p>
            <a:pPr lvl="1"/>
            <a:endParaRPr lang="en-GB" noProof="0" dirty="0"/>
          </a:p>
          <a:p>
            <a:pPr lvl="1"/>
            <a:r>
              <a:rPr lang="en-GB" noProof="0" dirty="0"/>
              <a:t>according to a study of the Belgian Planning Bureau, rationalization of the information exchange processes between the employers and the social sector implies an annual saving of administrative costs of about 1.7 billion € a year for the companies</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74</a:t>
            </a:fld>
            <a:r>
              <a:rPr lang="fr-BE"/>
              <a:t> </a:t>
            </a:r>
            <a:endParaRPr lang="fr-BE" dirty="0"/>
          </a:p>
        </p:txBody>
      </p:sp>
      <p:sp>
        <p:nvSpPr>
          <p:cNvPr id="30722" name="Title 1"/>
          <p:cNvSpPr>
            <a:spLocks noGrp="1"/>
          </p:cNvSpPr>
          <p:nvPr>
            <p:ph type="title"/>
          </p:nvPr>
        </p:nvSpPr>
        <p:spPr/>
        <p:txBody>
          <a:bodyPr/>
          <a:lstStyle/>
          <a:p>
            <a:r>
              <a:rPr lang="en-GB" altLang="en-US" noProof="0" dirty="0"/>
              <a:t>Advantages</a:t>
            </a:r>
          </a:p>
        </p:txBody>
      </p:sp>
      <p:pic>
        <p:nvPicPr>
          <p:cNvPr id="6" name="Picture 5">
            <a:extLst>
              <a:ext uri="{FF2B5EF4-FFF2-40B4-BE49-F238E27FC236}">
                <a16:creationId xmlns:a16="http://schemas.microsoft.com/office/drawing/2014/main" id="{BF841950-C185-435C-BC6C-FD625C3F3C50}"/>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3827891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noProof="0" dirty="0"/>
              <a:t>gains in efficiency</a:t>
            </a:r>
          </a:p>
          <a:p>
            <a:pPr lvl="1"/>
            <a:r>
              <a:rPr lang="en-GB" noProof="0" dirty="0"/>
              <a:t>in terms of quantity: more services are delivered</a:t>
            </a:r>
          </a:p>
          <a:p>
            <a:pPr lvl="2"/>
            <a:r>
              <a:rPr lang="en-GB" noProof="0" dirty="0"/>
              <a:t>services are available at any time, from anywhere and from several devices</a:t>
            </a:r>
          </a:p>
          <a:p>
            <a:pPr lvl="2"/>
            <a:r>
              <a:rPr lang="en-GB" noProof="0" dirty="0"/>
              <a:t>services are delivered in an integrated way according to the logic of the customer</a:t>
            </a:r>
          </a:p>
          <a:p>
            <a:pPr lvl="1"/>
            <a:endParaRPr lang="en-GB" noProof="0" dirty="0"/>
          </a:p>
          <a:p>
            <a:pPr lvl="1"/>
            <a:r>
              <a:rPr lang="en-GB" noProof="0" dirty="0"/>
              <a:t>in terms of speed: the services are delivered in less time</a:t>
            </a:r>
          </a:p>
          <a:p>
            <a:pPr lvl="2"/>
            <a:r>
              <a:rPr lang="en-GB" noProof="0" dirty="0"/>
              <a:t>benefits can be allocated quicker because information is available faster</a:t>
            </a:r>
          </a:p>
          <a:p>
            <a:pPr lvl="2"/>
            <a:r>
              <a:rPr lang="en-GB" noProof="0" dirty="0"/>
              <a:t>waiting and travel time is reduced</a:t>
            </a:r>
          </a:p>
          <a:p>
            <a:pPr lvl="2"/>
            <a:r>
              <a:rPr lang="en-GB" noProof="0" dirty="0"/>
              <a:t>companies and citizens can directly interact with the competent actors in the social sector with real time feedback</a:t>
            </a:r>
          </a:p>
          <a:p>
            <a:endParaRPr lang="en-GB" noProof="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75</a:t>
            </a:fld>
            <a:r>
              <a:rPr lang="fr-BE"/>
              <a:t> </a:t>
            </a:r>
            <a:endParaRPr lang="fr-BE" dirty="0"/>
          </a:p>
        </p:txBody>
      </p:sp>
      <p:sp>
        <p:nvSpPr>
          <p:cNvPr id="32770" name="Title 1"/>
          <p:cNvSpPr>
            <a:spLocks noGrp="1"/>
          </p:cNvSpPr>
          <p:nvPr>
            <p:ph type="title"/>
          </p:nvPr>
        </p:nvSpPr>
        <p:spPr/>
        <p:txBody>
          <a:bodyPr/>
          <a:lstStyle/>
          <a:p>
            <a:r>
              <a:rPr lang="en-GB" altLang="en-US" noProof="0" dirty="0"/>
              <a:t>Advantages</a:t>
            </a:r>
          </a:p>
        </p:txBody>
      </p:sp>
      <p:pic>
        <p:nvPicPr>
          <p:cNvPr id="6" name="Picture 5">
            <a:extLst>
              <a:ext uri="{FF2B5EF4-FFF2-40B4-BE49-F238E27FC236}">
                <a16:creationId xmlns:a16="http://schemas.microsoft.com/office/drawing/2014/main" id="{19E9CA07-0D0D-4A41-86D2-FE93FBCB2763}"/>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1833000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noProof="0" dirty="0"/>
              <a:t>gains in effectiveness: better social protection</a:t>
            </a:r>
          </a:p>
          <a:p>
            <a:pPr lvl="1"/>
            <a:r>
              <a:rPr lang="en-GB" noProof="0" dirty="0"/>
              <a:t>in terms of quality: same services at same total cost in same time, but to a higher quality standard</a:t>
            </a:r>
          </a:p>
          <a:p>
            <a:pPr lvl="1"/>
            <a:endParaRPr lang="en-GB" noProof="0" dirty="0"/>
          </a:p>
          <a:p>
            <a:pPr lvl="1"/>
            <a:r>
              <a:rPr lang="en-GB" noProof="0" dirty="0"/>
              <a:t>in terms of type of services: new types of services, e.g.</a:t>
            </a:r>
          </a:p>
          <a:p>
            <a:pPr lvl="2"/>
            <a:r>
              <a:rPr lang="en-GB" noProof="0" dirty="0"/>
              <a:t>push system: automated granting of benefits</a:t>
            </a:r>
          </a:p>
          <a:p>
            <a:pPr lvl="2"/>
            <a:r>
              <a:rPr lang="en-GB" noProof="0" dirty="0"/>
              <a:t>active search of non-take-up using data warehousing techniques</a:t>
            </a:r>
          </a:p>
          <a:p>
            <a:pPr lvl="2"/>
            <a:r>
              <a:rPr lang="en-GB" noProof="0" dirty="0"/>
              <a:t>controlled management of own personal information</a:t>
            </a:r>
          </a:p>
          <a:p>
            <a:pPr lvl="2"/>
            <a:r>
              <a:rPr lang="en-GB" noProof="0" dirty="0"/>
              <a:t>personalized simulation environments</a:t>
            </a:r>
          </a:p>
          <a:p>
            <a:endParaRPr lang="en-GB" noProof="0" dirty="0"/>
          </a:p>
          <a:p>
            <a:r>
              <a:rPr lang="en-GB" noProof="0" dirty="0"/>
              <a:t>better support of social policy</a:t>
            </a:r>
          </a:p>
          <a:p>
            <a:endParaRPr lang="en-GB" noProof="0" dirty="0"/>
          </a:p>
          <a:p>
            <a:r>
              <a:rPr lang="en-GB" noProof="0" dirty="0"/>
              <a:t>more efficient combating of fraud </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76</a:t>
            </a:fld>
            <a:r>
              <a:rPr lang="fr-BE"/>
              <a:t> </a:t>
            </a:r>
            <a:endParaRPr lang="fr-BE" dirty="0"/>
          </a:p>
        </p:txBody>
      </p:sp>
      <p:sp>
        <p:nvSpPr>
          <p:cNvPr id="4" name="Titel 3"/>
          <p:cNvSpPr>
            <a:spLocks noGrp="1"/>
          </p:cNvSpPr>
          <p:nvPr>
            <p:ph type="title"/>
          </p:nvPr>
        </p:nvSpPr>
        <p:spPr/>
        <p:txBody>
          <a:bodyPr/>
          <a:lstStyle/>
          <a:p>
            <a:r>
              <a:rPr lang="en-GB" noProof="0" dirty="0"/>
              <a:t>Advantages</a:t>
            </a:r>
          </a:p>
        </p:txBody>
      </p:sp>
      <p:pic>
        <p:nvPicPr>
          <p:cNvPr id="6" name="Picture 5">
            <a:extLst>
              <a:ext uri="{FF2B5EF4-FFF2-40B4-BE49-F238E27FC236}">
                <a16:creationId xmlns:a16="http://schemas.microsoft.com/office/drawing/2014/main" id="{ADABC611-E5BF-4B23-B5BD-6923D40A2BA0}"/>
              </a:ext>
            </a:extLst>
          </p:cNvPr>
          <p:cNvPicPr>
            <a:picLocks noChangeAspect="1"/>
          </p:cNvPicPr>
          <p:nvPr/>
        </p:nvPicPr>
        <p:blipFill>
          <a:blip r:embed="rId2"/>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027870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9180A2-9AC1-297D-115F-1DF5347495F5}"/>
              </a:ext>
            </a:extLst>
          </p:cNvPr>
          <p:cNvSpPr>
            <a:spLocks noGrp="1"/>
          </p:cNvSpPr>
          <p:nvPr>
            <p:ph idx="1"/>
          </p:nvPr>
        </p:nvSpPr>
        <p:spPr/>
        <p:txBody>
          <a:bodyPr/>
          <a:lstStyle/>
          <a:p>
            <a:r>
              <a:rPr lang="en-GB" noProof="0" dirty="0"/>
              <a:t>annual survey among all stakeholders regarding new needs, identifying priorities</a:t>
            </a:r>
          </a:p>
          <a:p>
            <a:endParaRPr lang="en-GB" noProof="0" dirty="0"/>
          </a:p>
          <a:p>
            <a:r>
              <a:rPr lang="en-GB" noProof="0" dirty="0"/>
              <a:t>coordination with other stakeholders involved</a:t>
            </a:r>
          </a:p>
          <a:p>
            <a:endParaRPr lang="en-GB" noProof="0" dirty="0"/>
          </a:p>
          <a:p>
            <a:r>
              <a:rPr lang="en-GB" noProof="0" dirty="0"/>
              <a:t>leads to annual portfolio</a:t>
            </a:r>
          </a:p>
          <a:p>
            <a:endParaRPr lang="en-GB" noProof="0" dirty="0"/>
          </a:p>
          <a:p>
            <a:r>
              <a:rPr lang="en-GB" dirty="0"/>
              <a:t>for 2025 (138 projects) </a:t>
            </a:r>
            <a:r>
              <a:rPr lang="en-GB" noProof="0" dirty="0"/>
              <a:t>see </a:t>
            </a:r>
            <a:r>
              <a:rPr lang="en-GB" noProof="0" dirty="0">
                <a:hlinkClick r:id="rId2"/>
              </a:rPr>
              <a:t>https://www.ksz-bcss.fgov.be/sites/default/files/assets/over_de_ksz/Priorities_2026.pdf</a:t>
            </a:r>
            <a:endParaRPr lang="en-GB" noProof="0" dirty="0">
              <a:hlinkClick r:id="rId3"/>
            </a:endParaRPr>
          </a:p>
          <a:p>
            <a:endParaRPr lang="en-GB" noProof="0" dirty="0"/>
          </a:p>
          <a:p>
            <a:r>
              <a:rPr lang="en-GB" noProof="0" dirty="0"/>
              <a:t>in addition, room for (limited) change requests</a:t>
            </a:r>
          </a:p>
        </p:txBody>
      </p:sp>
      <p:sp>
        <p:nvSpPr>
          <p:cNvPr id="3" name="Tijdelijke aanduiding voor dianummer 2">
            <a:extLst>
              <a:ext uri="{FF2B5EF4-FFF2-40B4-BE49-F238E27FC236}">
                <a16:creationId xmlns:a16="http://schemas.microsoft.com/office/drawing/2014/main" id="{17B9EB03-E151-1DC8-D5A0-811A67596A51}"/>
              </a:ext>
            </a:extLst>
          </p:cNvPr>
          <p:cNvSpPr>
            <a:spLocks noGrp="1"/>
          </p:cNvSpPr>
          <p:nvPr>
            <p:ph type="sldNum" sz="quarter" idx="4"/>
          </p:nvPr>
        </p:nvSpPr>
        <p:spPr/>
        <p:txBody>
          <a:bodyPr/>
          <a:lstStyle/>
          <a:p>
            <a:r>
              <a:rPr lang="en-GB"/>
              <a:t> </a:t>
            </a:r>
            <a:fld id="{30A9230E-FFBB-4CCB-ABD7-198084EDE768}" type="slidenum">
              <a:rPr lang="fr-BE" smtClean="0"/>
              <a:pPr/>
              <a:t>77</a:t>
            </a:fld>
            <a:r>
              <a:rPr lang="en-GB"/>
              <a:t> </a:t>
            </a:r>
          </a:p>
        </p:txBody>
      </p:sp>
      <p:sp>
        <p:nvSpPr>
          <p:cNvPr id="4" name="Titel 3">
            <a:extLst>
              <a:ext uri="{FF2B5EF4-FFF2-40B4-BE49-F238E27FC236}">
                <a16:creationId xmlns:a16="http://schemas.microsoft.com/office/drawing/2014/main" id="{D7BAE486-75A7-4582-347C-8E28B5E8A634}"/>
              </a:ext>
            </a:extLst>
          </p:cNvPr>
          <p:cNvSpPr>
            <a:spLocks noGrp="1"/>
          </p:cNvSpPr>
          <p:nvPr>
            <p:ph type="title"/>
          </p:nvPr>
        </p:nvSpPr>
        <p:spPr/>
        <p:txBody>
          <a:bodyPr/>
          <a:lstStyle/>
          <a:p>
            <a:r>
              <a:rPr lang="en-GB" noProof="0" dirty="0"/>
              <a:t>Programme manager</a:t>
            </a:r>
          </a:p>
        </p:txBody>
      </p:sp>
      <p:pic>
        <p:nvPicPr>
          <p:cNvPr id="7" name="Picture 6">
            <a:extLst>
              <a:ext uri="{FF2B5EF4-FFF2-40B4-BE49-F238E27FC236}">
                <a16:creationId xmlns:a16="http://schemas.microsoft.com/office/drawing/2014/main" id="{FA342B8E-572A-48C1-8FAB-DED0CE01FBB9}"/>
              </a:ext>
            </a:extLst>
          </p:cNvPr>
          <p:cNvPicPr>
            <a:picLocks noChangeAspect="1"/>
          </p:cNvPicPr>
          <p:nvPr/>
        </p:nvPicPr>
        <p:blipFill>
          <a:blip r:embed="rId4"/>
          <a:stretch>
            <a:fillRect/>
          </a:stretch>
        </p:blipFill>
        <p:spPr>
          <a:xfrm>
            <a:off x="11064552" y="6355370"/>
            <a:ext cx="700088" cy="280538"/>
          </a:xfrm>
          <a:prstGeom prst="rect">
            <a:avLst/>
          </a:prstGeom>
        </p:spPr>
      </p:pic>
    </p:spTree>
    <p:extLst>
      <p:ext uri="{BB962C8B-B14F-4D97-AF65-F5344CB8AC3E}">
        <p14:creationId xmlns:p14="http://schemas.microsoft.com/office/powerpoint/2010/main" val="2679444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B83E-E084-FED3-6CF2-DF13E437D74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20C66E-03E8-52D8-D82A-65816A763558}"/>
              </a:ext>
            </a:extLst>
          </p:cNvPr>
          <p:cNvSpPr>
            <a:spLocks noGrp="1"/>
          </p:cNvSpPr>
          <p:nvPr>
            <p:ph type="sldNum" sz="quarter" idx="10"/>
          </p:nvPr>
        </p:nvSpPr>
        <p:spPr/>
        <p:txBody>
          <a:bodyPr/>
          <a:lstStyle/>
          <a:p>
            <a:pPr>
              <a:defRPr/>
            </a:pPr>
            <a:fld id="{EF66DDCB-4F40-4F8C-A2FE-269D135B5A13}" type="slidenum">
              <a:rPr lang="en-GB" smtClean="0"/>
              <a:pPr>
                <a:defRPr/>
              </a:pPr>
              <a:t>78</a:t>
            </a:fld>
            <a:endParaRPr lang="en-GB" dirty="0"/>
          </a:p>
        </p:txBody>
      </p:sp>
      <p:sp>
        <p:nvSpPr>
          <p:cNvPr id="3" name="Title 2">
            <a:extLst>
              <a:ext uri="{FF2B5EF4-FFF2-40B4-BE49-F238E27FC236}">
                <a16:creationId xmlns:a16="http://schemas.microsoft.com/office/drawing/2014/main" id="{336D98CB-BFB8-B1DA-113A-FEE2A7883572}"/>
              </a:ext>
            </a:extLst>
          </p:cNvPr>
          <p:cNvSpPr>
            <a:spLocks noGrp="1"/>
          </p:cNvSpPr>
          <p:nvPr>
            <p:ph type="ctrTitle"/>
          </p:nvPr>
        </p:nvSpPr>
        <p:spPr>
          <a:xfrm>
            <a:off x="573618" y="1662115"/>
            <a:ext cx="11044767" cy="2308224"/>
          </a:xfrm>
        </p:spPr>
        <p:txBody>
          <a:bodyPr/>
          <a:lstStyle/>
          <a:p>
            <a:r>
              <a:rPr lang="en-GB" noProof="0" dirty="0"/>
              <a:t>eHealth-platform</a:t>
            </a:r>
          </a:p>
        </p:txBody>
      </p:sp>
    </p:spTree>
    <p:extLst>
      <p:ext uri="{BB962C8B-B14F-4D97-AF65-F5344CB8AC3E}">
        <p14:creationId xmlns:p14="http://schemas.microsoft.com/office/powerpoint/2010/main" val="2715451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95400" y="1052736"/>
            <a:ext cx="10887000" cy="5256584"/>
          </a:xfrm>
        </p:spPr>
        <p:txBody>
          <a:bodyPr/>
          <a:lstStyle/>
          <a:p>
            <a:r>
              <a:rPr lang="en-GB" noProof="0" dirty="0"/>
              <a:t>&gt; 11.800.000 citizens</a:t>
            </a:r>
          </a:p>
          <a:p>
            <a:r>
              <a:rPr lang="en-GB" noProof="0" dirty="0"/>
              <a:t>&gt; 100.000 healthcare providers (physicians, dentists, clinical labs, pharmacists, physiotherapists, home nurses, …)</a:t>
            </a:r>
          </a:p>
          <a:p>
            <a:r>
              <a:rPr lang="en-GB" noProof="0" dirty="0"/>
              <a:t>&gt; 300 health care institutions (hospitals, rest and care homes, …)</a:t>
            </a:r>
          </a:p>
          <a:p>
            <a:r>
              <a:rPr lang="en-GB" noProof="0" dirty="0"/>
              <a:t>sickness funds</a:t>
            </a:r>
          </a:p>
          <a:p>
            <a:r>
              <a:rPr lang="en-GB" noProof="0" dirty="0"/>
              <a:t>public institutions</a:t>
            </a:r>
          </a:p>
          <a:p>
            <a:pPr lvl="1"/>
            <a:r>
              <a:rPr lang="en-GB" noProof="0" dirty="0"/>
              <a:t>federal level (Ministry of Public Health, National Institute for Health and Disability Insurance (RIZIV - INAMI), Federal Agency for Medicines and Health Products, …)</a:t>
            </a:r>
          </a:p>
          <a:p>
            <a:pPr lvl="1"/>
            <a:r>
              <a:rPr lang="en-GB" noProof="0" dirty="0"/>
              <a:t>regional level</a:t>
            </a:r>
          </a:p>
          <a:p>
            <a:pPr lvl="1"/>
            <a:endParaRPr lang="en-GB" noProof="0" dirty="0"/>
          </a:p>
          <a:p>
            <a:pPr lvl="1"/>
            <a:endParaRPr lang="en-GB" noProof="0" dirty="0"/>
          </a:p>
        </p:txBody>
      </p:sp>
      <p:sp>
        <p:nvSpPr>
          <p:cNvPr id="5" name="Slide Number Placeholder 4">
            <a:extLst>
              <a:ext uri="{FF2B5EF4-FFF2-40B4-BE49-F238E27FC236}">
                <a16:creationId xmlns:a16="http://schemas.microsoft.com/office/drawing/2014/main" id="{6D252D6F-1C67-4B46-A669-46D8DAFBBA7B}"/>
              </a:ext>
            </a:extLst>
          </p:cNvPr>
          <p:cNvSpPr>
            <a:spLocks noGrp="1"/>
          </p:cNvSpPr>
          <p:nvPr>
            <p:ph type="sldNum" sz="quarter" idx="4"/>
          </p:nvPr>
        </p:nvSpPr>
        <p:spPr>
          <a:xfrm>
            <a:off x="4691360" y="6453346"/>
            <a:ext cx="2844800" cy="365125"/>
          </a:xfrm>
        </p:spPr>
        <p:txBody>
          <a:bodyPr/>
          <a:lstStyle/>
          <a:p>
            <a:fld id="{84AEDDD6-2727-439E-A96F-E9FD4CA77376}" type="slidenum">
              <a:rPr lang="en-GB" smtClean="0"/>
              <a:pPr/>
              <a:t>79</a:t>
            </a:fld>
            <a:endParaRPr lang="en-GB" dirty="0"/>
          </a:p>
        </p:txBody>
      </p:sp>
      <p:sp>
        <p:nvSpPr>
          <p:cNvPr id="2" name="Titel 1"/>
          <p:cNvSpPr>
            <a:spLocks noGrp="1"/>
          </p:cNvSpPr>
          <p:nvPr>
            <p:ph type="title"/>
          </p:nvPr>
        </p:nvSpPr>
        <p:spPr>
          <a:xfrm>
            <a:off x="695400" y="188640"/>
            <a:ext cx="10887000" cy="792088"/>
          </a:xfrm>
        </p:spPr>
        <p:txBody>
          <a:bodyPr>
            <a:normAutofit/>
          </a:bodyPr>
          <a:lstStyle/>
          <a:p>
            <a:r>
              <a:rPr lang="en-GB" noProof="0" dirty="0"/>
              <a:t>Stakeholders of the Belgian health sector</a:t>
            </a:r>
          </a:p>
        </p:txBody>
      </p:sp>
      <p:pic>
        <p:nvPicPr>
          <p:cNvPr id="6" name="Picture 5">
            <a:extLst>
              <a:ext uri="{FF2B5EF4-FFF2-40B4-BE49-F238E27FC236}">
                <a16:creationId xmlns:a16="http://schemas.microsoft.com/office/drawing/2014/main" id="{79A86335-A85B-4EDD-A409-440051792D29}"/>
              </a:ext>
            </a:extLst>
          </p:cNvPr>
          <p:cNvPicPr>
            <a:picLocks noChangeAspect="1"/>
          </p:cNvPicPr>
          <p:nvPr/>
        </p:nvPicPr>
        <p:blipFill>
          <a:blip r:embed="rId2"/>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734177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F951-A81E-8412-644B-7154A9936A9A}"/>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2F8C72B-2674-269E-E03F-BA2EACB3DA58}"/>
              </a:ext>
            </a:extLst>
          </p:cNvPr>
          <p:cNvSpPr>
            <a:spLocks noGrp="1"/>
          </p:cNvSpPr>
          <p:nvPr>
            <p:ph idx="1"/>
          </p:nvPr>
        </p:nvSpPr>
        <p:spPr/>
        <p:txBody>
          <a:bodyPr>
            <a:normAutofit/>
          </a:bodyPr>
          <a:lstStyle/>
          <a:p>
            <a:r>
              <a:rPr lang="en-GB" noProof="0" dirty="0"/>
              <a:t>established by law in 2008, see </a:t>
            </a:r>
            <a:r>
              <a:rPr lang="en-GB" noProof="0" dirty="0">
                <a:hlinkClick r:id="rId2"/>
              </a:rPr>
              <a:t>https://www.ehealth.fgov.be/ehealthplatform/nl/wetgeving</a:t>
            </a:r>
          </a:p>
          <a:p>
            <a:r>
              <a:rPr lang="en-BE" dirty="0"/>
              <a:t>board of directors composed of</a:t>
            </a:r>
            <a:r>
              <a:rPr lang="en-GB" noProof="0" dirty="0"/>
              <a:t> representatives of stakeholders</a:t>
            </a:r>
          </a:p>
          <a:p>
            <a:pPr lvl="1"/>
            <a:r>
              <a:rPr lang="en-GB" noProof="0" dirty="0"/>
              <a:t>healthcare providers</a:t>
            </a:r>
          </a:p>
          <a:p>
            <a:pPr lvl="1"/>
            <a:r>
              <a:rPr lang="en-GB" noProof="0" dirty="0"/>
              <a:t>healthcare organisations</a:t>
            </a:r>
          </a:p>
          <a:p>
            <a:pPr lvl="1"/>
            <a:r>
              <a:rPr lang="en-BE" dirty="0"/>
              <a:t>sickness </a:t>
            </a:r>
            <a:r>
              <a:rPr lang="en-GB" noProof="0" dirty="0"/>
              <a:t>funds</a:t>
            </a:r>
          </a:p>
          <a:p>
            <a:pPr lvl="1"/>
            <a:r>
              <a:rPr lang="en-GB" noProof="0" dirty="0"/>
              <a:t>patient organisations</a:t>
            </a:r>
          </a:p>
          <a:p>
            <a:pPr lvl="1"/>
            <a:r>
              <a:rPr lang="en-GB" noProof="0" dirty="0"/>
              <a:t>public institutions responsible for healthcare at various government levels</a:t>
            </a:r>
          </a:p>
          <a:p>
            <a:r>
              <a:rPr lang="en-BE" dirty="0"/>
              <a:t>u</a:t>
            </a:r>
            <a:r>
              <a:rPr lang="en-GB" noProof="0" dirty="0" err="1"/>
              <a:t>sers</a:t>
            </a:r>
            <a:r>
              <a:rPr lang="en-GB" noProof="0" dirty="0"/>
              <a:t>’ committee</a:t>
            </a:r>
          </a:p>
          <a:p>
            <a:r>
              <a:rPr lang="en-GB" dirty="0"/>
              <a:t>4</a:t>
            </a:r>
            <a:r>
              <a:rPr lang="en-BE" dirty="0"/>
              <a:t>0</a:t>
            </a:r>
            <a:r>
              <a:rPr lang="en-GB" dirty="0"/>
              <a:t> employees</a:t>
            </a:r>
          </a:p>
          <a:p>
            <a:r>
              <a:rPr lang="en-GB" noProof="0" dirty="0"/>
              <a:t>annual budget </a:t>
            </a:r>
            <a:r>
              <a:rPr lang="en-GB" dirty="0"/>
              <a:t>of 18,</a:t>
            </a:r>
            <a:r>
              <a:rPr lang="en-BE" dirty="0"/>
              <a:t>2</a:t>
            </a:r>
            <a:r>
              <a:rPr lang="en-GB" dirty="0"/>
              <a:t> million </a:t>
            </a:r>
            <a:r>
              <a:rPr lang="en-GB" noProof="0" dirty="0"/>
              <a:t>euro</a:t>
            </a:r>
          </a:p>
          <a:p>
            <a:pPr lvl="1"/>
            <a:endParaRPr lang="en-GB" noProof="0" dirty="0"/>
          </a:p>
          <a:p>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D0352ACC-519B-4253-D6E2-558D207D8C3A}"/>
              </a:ext>
            </a:extLst>
          </p:cNvPr>
          <p:cNvSpPr>
            <a:spLocks noGrp="1"/>
          </p:cNvSpPr>
          <p:nvPr>
            <p:ph type="sldNum" sz="quarter" idx="4"/>
          </p:nvPr>
        </p:nvSpPr>
        <p:spPr/>
        <p:txBody>
          <a:bodyPr/>
          <a:lstStyle/>
          <a:p>
            <a:r>
              <a:rPr lang="en-GB"/>
              <a:t> </a:t>
            </a:r>
            <a:fld id="{30A9230E-FFBB-4CCB-ABD7-198084EDE768}" type="slidenum">
              <a:rPr lang="fr-BE" smtClean="0"/>
              <a:pPr/>
              <a:t>80</a:t>
            </a:fld>
            <a:r>
              <a:rPr lang="en-GB"/>
              <a:t> </a:t>
            </a:r>
          </a:p>
        </p:txBody>
      </p:sp>
      <p:sp>
        <p:nvSpPr>
          <p:cNvPr id="4" name="Titel 3">
            <a:extLst>
              <a:ext uri="{FF2B5EF4-FFF2-40B4-BE49-F238E27FC236}">
                <a16:creationId xmlns:a16="http://schemas.microsoft.com/office/drawing/2014/main" id="{2DE43D5F-8191-41F6-0BE7-D02964011F8B}"/>
              </a:ext>
            </a:extLst>
          </p:cNvPr>
          <p:cNvSpPr>
            <a:spLocks noGrp="1"/>
          </p:cNvSpPr>
          <p:nvPr>
            <p:ph type="title"/>
          </p:nvPr>
        </p:nvSpPr>
        <p:spPr/>
        <p:txBody>
          <a:bodyPr/>
          <a:lstStyle/>
          <a:p>
            <a:r>
              <a:rPr lang="en-GB" noProof="0" dirty="0"/>
              <a:t>Basic information</a:t>
            </a:r>
          </a:p>
        </p:txBody>
      </p:sp>
      <p:pic>
        <p:nvPicPr>
          <p:cNvPr id="5" name="Picture 4">
            <a:extLst>
              <a:ext uri="{FF2B5EF4-FFF2-40B4-BE49-F238E27FC236}">
                <a16:creationId xmlns:a16="http://schemas.microsoft.com/office/drawing/2014/main" id="{33E0EF1A-88CC-4138-9AF6-E8A615DC28C0}"/>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7217180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09E1770-C859-6DD6-A3DD-D9552CB0C241}"/>
              </a:ext>
            </a:extLst>
          </p:cNvPr>
          <p:cNvSpPr>
            <a:spLocks noGrp="1"/>
          </p:cNvSpPr>
          <p:nvPr>
            <p:ph idx="1"/>
          </p:nvPr>
        </p:nvSpPr>
        <p:spPr>
          <a:xfrm>
            <a:off x="695400" y="1052736"/>
            <a:ext cx="10887000" cy="5256584"/>
          </a:xfrm>
        </p:spPr>
        <p:txBody>
          <a:bodyPr>
            <a:normAutofit/>
          </a:bodyPr>
          <a:lstStyle/>
          <a:p>
            <a:r>
              <a:rPr lang="en-GB" noProof="0" dirty="0"/>
              <a:t>to promote and support a well-organised, electronic information exchange among all actors in the (health) care sector</a:t>
            </a:r>
          </a:p>
          <a:p>
            <a:r>
              <a:rPr lang="en-GB" noProof="0" dirty="0"/>
              <a:t>with necessary guarantees related to</a:t>
            </a:r>
          </a:p>
          <a:p>
            <a:pPr lvl="1"/>
            <a:r>
              <a:rPr lang="en-GB" noProof="0" dirty="0"/>
              <a:t>information security</a:t>
            </a:r>
          </a:p>
          <a:p>
            <a:pPr lvl="1"/>
            <a:r>
              <a:rPr lang="en-GB" noProof="0" dirty="0"/>
              <a:t>protection of the personal data of the patients and the health care providers</a:t>
            </a:r>
          </a:p>
          <a:p>
            <a:pPr lvl="1"/>
            <a:r>
              <a:rPr lang="en-GB" noProof="0" dirty="0"/>
              <a:t>professional secrecy</a:t>
            </a:r>
          </a:p>
          <a:p>
            <a:r>
              <a:rPr lang="en-GB" noProof="0" dirty="0"/>
              <a:t>in order to</a:t>
            </a:r>
          </a:p>
          <a:p>
            <a:pPr lvl="1"/>
            <a:r>
              <a:rPr lang="en-GB" noProof="0" dirty="0"/>
              <a:t>optimise the quality and continuity of health care provision</a:t>
            </a:r>
          </a:p>
          <a:p>
            <a:pPr lvl="1"/>
            <a:r>
              <a:rPr lang="en-GB" noProof="0" dirty="0"/>
              <a:t>optimise patient safety</a:t>
            </a:r>
          </a:p>
          <a:p>
            <a:pPr lvl="1"/>
            <a:r>
              <a:rPr lang="en-GB" noProof="0" dirty="0"/>
              <a:t>simplify the administrative formalities for all (health) care actors</a:t>
            </a:r>
          </a:p>
          <a:p>
            <a:pPr lvl="1"/>
            <a:r>
              <a:rPr lang="en-GB" noProof="0" dirty="0"/>
              <a:t>(pro-)actively support health care policy making and evaluation</a:t>
            </a:r>
          </a:p>
          <a:p>
            <a:r>
              <a:rPr lang="en-GB" noProof="0" dirty="0"/>
              <a:t>see </a:t>
            </a:r>
            <a:r>
              <a:rPr lang="en-GB" noProof="0" dirty="0">
                <a:hlinkClick r:id="rId2"/>
              </a:rPr>
              <a:t>https://www.ehealth.fgov.be/ehealthplatform/nl/missie</a:t>
            </a:r>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A65578C1-E5AF-06B1-1415-C4FD088EE9AD}"/>
              </a:ext>
            </a:extLst>
          </p:cNvPr>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81</a:t>
            </a:fld>
            <a:r>
              <a:rPr lang="fr-BE"/>
              <a:t> </a:t>
            </a:r>
            <a:endParaRPr lang="fr-BE" dirty="0"/>
          </a:p>
        </p:txBody>
      </p:sp>
      <p:sp>
        <p:nvSpPr>
          <p:cNvPr id="4" name="Titel 3">
            <a:extLst>
              <a:ext uri="{FF2B5EF4-FFF2-40B4-BE49-F238E27FC236}">
                <a16:creationId xmlns:a16="http://schemas.microsoft.com/office/drawing/2014/main" id="{BF5B6BA3-B1EB-1C41-8485-0B66D4CEAE8C}"/>
              </a:ext>
            </a:extLst>
          </p:cNvPr>
          <p:cNvSpPr>
            <a:spLocks noGrp="1"/>
          </p:cNvSpPr>
          <p:nvPr>
            <p:ph type="title"/>
          </p:nvPr>
        </p:nvSpPr>
        <p:spPr>
          <a:xfrm>
            <a:off x="695400" y="188640"/>
            <a:ext cx="10887000" cy="792088"/>
          </a:xfrm>
        </p:spPr>
        <p:txBody>
          <a:bodyPr/>
          <a:lstStyle/>
          <a:p>
            <a:r>
              <a:rPr lang="en-GB" noProof="0" dirty="0"/>
              <a:t>Mission</a:t>
            </a:r>
          </a:p>
        </p:txBody>
      </p:sp>
      <p:pic>
        <p:nvPicPr>
          <p:cNvPr id="5" name="Picture 4">
            <a:extLst>
              <a:ext uri="{FF2B5EF4-FFF2-40B4-BE49-F238E27FC236}">
                <a16:creationId xmlns:a16="http://schemas.microsoft.com/office/drawing/2014/main" id="{516C0106-6420-4D59-BDB1-0DAE612E7527}"/>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8938655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2F58AF6-9DC9-64B9-EF89-45CD7933106F}"/>
              </a:ext>
            </a:extLst>
          </p:cNvPr>
          <p:cNvSpPr>
            <a:spLocks noGrp="1"/>
          </p:cNvSpPr>
          <p:nvPr>
            <p:ph idx="1"/>
          </p:nvPr>
        </p:nvSpPr>
        <p:spPr/>
        <p:txBody>
          <a:bodyPr>
            <a:normAutofit lnSpcReduction="10000"/>
          </a:bodyPr>
          <a:lstStyle/>
          <a:p>
            <a:r>
              <a:rPr lang="en-GB" noProof="0" dirty="0"/>
              <a:t>visionary &amp; change manager</a:t>
            </a:r>
          </a:p>
          <a:p>
            <a:r>
              <a:rPr lang="en-GB" noProof="0" dirty="0"/>
              <a:t>architect &amp; operator</a:t>
            </a:r>
          </a:p>
          <a:p>
            <a:r>
              <a:rPr lang="en-GB" noProof="0" dirty="0"/>
              <a:t>security provider</a:t>
            </a:r>
          </a:p>
          <a:p>
            <a:r>
              <a:rPr lang="en-GB" noProof="0" dirty="0"/>
              <a:t>standard setter, task distributor &amp; registrar</a:t>
            </a:r>
          </a:p>
          <a:p>
            <a:pPr lvl="1"/>
            <a:r>
              <a:rPr lang="en-GB" noProof="0" dirty="0"/>
              <a:t>establishing the functional and technical ICT norms, standards, specifications and basic architecture</a:t>
            </a:r>
          </a:p>
          <a:p>
            <a:pPr lvl="1"/>
            <a:r>
              <a:rPr lang="en-GB" noProof="0" dirty="0"/>
              <a:t>agreeing on the task distribution regarding data storage and quality standards</a:t>
            </a:r>
          </a:p>
          <a:p>
            <a:pPr lvl="1"/>
            <a:r>
              <a:rPr lang="en-GB" noProof="0" dirty="0"/>
              <a:t>registration of software for the management of electronic patient files  </a:t>
            </a:r>
          </a:p>
          <a:p>
            <a:r>
              <a:rPr lang="en-GB" noProof="0" dirty="0"/>
              <a:t>programme manager</a:t>
            </a:r>
          </a:p>
          <a:p>
            <a:r>
              <a:rPr lang="en-GB" noProof="0" dirty="0"/>
              <a:t>trusted third party for the pseudonymisation and anonymisation of personal data in support of scientific research and policy </a:t>
            </a:r>
          </a:p>
          <a:p>
            <a:r>
              <a:rPr lang="en-GB" noProof="0" dirty="0"/>
              <a:t>coordinator</a:t>
            </a:r>
          </a:p>
          <a:p>
            <a:r>
              <a:rPr lang="en-GB" noProof="0" dirty="0"/>
              <a:t>see </a:t>
            </a:r>
            <a:r>
              <a:rPr lang="en-GB" noProof="0" dirty="0">
                <a:sym typeface="Arial" charset="0"/>
                <a:hlinkClick r:id="rId2"/>
              </a:rPr>
              <a:t>https://www.ehealth.fgov.be/ehealthplatform/nl/opdrachten</a:t>
            </a:r>
          </a:p>
          <a:p>
            <a:endParaRPr lang="en-GB" altLang="en-US" noProof="0" dirty="0">
              <a:sym typeface="Arial" charset="0"/>
            </a:endParaRPr>
          </a:p>
          <a:p>
            <a:endParaRPr lang="en-GB" altLang="en-US" noProof="0" dirty="0">
              <a:sym typeface="Arial" charset="0"/>
            </a:endParaRPr>
          </a:p>
          <a:p>
            <a:endParaRPr lang="en-GB" noProof="0" dirty="0"/>
          </a:p>
        </p:txBody>
      </p:sp>
      <p:sp>
        <p:nvSpPr>
          <p:cNvPr id="3" name="Tijdelijke aanduiding voor dianummer 2">
            <a:extLst>
              <a:ext uri="{FF2B5EF4-FFF2-40B4-BE49-F238E27FC236}">
                <a16:creationId xmlns:a16="http://schemas.microsoft.com/office/drawing/2014/main" id="{6A0CA2CA-4C41-3408-7B4D-722CCA444EEB}"/>
              </a:ext>
            </a:extLst>
          </p:cNvPr>
          <p:cNvSpPr>
            <a:spLocks noGrp="1"/>
          </p:cNvSpPr>
          <p:nvPr>
            <p:ph type="sldNum" sz="quarter" idx="4"/>
          </p:nvPr>
        </p:nvSpPr>
        <p:spPr/>
        <p:txBody>
          <a:bodyPr/>
          <a:lstStyle/>
          <a:p>
            <a:r>
              <a:rPr lang="en-GB"/>
              <a:t> </a:t>
            </a:r>
            <a:fld id="{30A9230E-FFBB-4CCB-ABD7-198084EDE768}" type="slidenum">
              <a:rPr lang="fr-BE" smtClean="0"/>
              <a:pPr/>
              <a:t>82</a:t>
            </a:fld>
            <a:r>
              <a:rPr lang="en-GB"/>
              <a:t> </a:t>
            </a:r>
          </a:p>
        </p:txBody>
      </p:sp>
      <p:sp>
        <p:nvSpPr>
          <p:cNvPr id="4" name="Titel 3">
            <a:extLst>
              <a:ext uri="{FF2B5EF4-FFF2-40B4-BE49-F238E27FC236}">
                <a16:creationId xmlns:a16="http://schemas.microsoft.com/office/drawing/2014/main" id="{378D713D-7066-5A49-6974-57BCDA096DE6}"/>
              </a:ext>
            </a:extLst>
          </p:cNvPr>
          <p:cNvSpPr>
            <a:spLocks noGrp="1"/>
          </p:cNvSpPr>
          <p:nvPr>
            <p:ph type="title"/>
          </p:nvPr>
        </p:nvSpPr>
        <p:spPr/>
        <p:txBody>
          <a:bodyPr/>
          <a:lstStyle/>
          <a:p>
            <a:r>
              <a:rPr lang="en-GB" noProof="0" dirty="0"/>
              <a:t>Responsibilities</a:t>
            </a:r>
          </a:p>
        </p:txBody>
      </p:sp>
      <p:pic>
        <p:nvPicPr>
          <p:cNvPr id="5" name="Picture 4">
            <a:extLst>
              <a:ext uri="{FF2B5EF4-FFF2-40B4-BE49-F238E27FC236}">
                <a16:creationId xmlns:a16="http://schemas.microsoft.com/office/drawing/2014/main" id="{853010BE-489B-41C7-91F1-F115A8B49814}"/>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7232674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ECF665-EC6C-4228-843D-411DE0088B10}"/>
              </a:ext>
            </a:extLst>
          </p:cNvPr>
          <p:cNvSpPr>
            <a:spLocks noGrp="1"/>
          </p:cNvSpPr>
          <p:nvPr>
            <p:ph type="sldNum" sz="quarter" idx="4"/>
          </p:nvPr>
        </p:nvSpPr>
        <p:spPr>
          <a:xfrm>
            <a:off x="4691360" y="6453346"/>
            <a:ext cx="2844800" cy="365125"/>
          </a:xfrm>
        </p:spPr>
        <p:txBody>
          <a:bodyPr/>
          <a:lstStyle/>
          <a:p>
            <a:fld id="{84AEDDD6-2727-439E-A96F-E9FD4CA77376}" type="slidenum">
              <a:rPr lang="en-GB" smtClean="0"/>
              <a:pPr/>
              <a:t>83</a:t>
            </a:fld>
            <a:endParaRPr lang="en-GB" dirty="0"/>
          </a:p>
        </p:txBody>
      </p:sp>
      <p:sp>
        <p:nvSpPr>
          <p:cNvPr id="2" name="Title 1"/>
          <p:cNvSpPr>
            <a:spLocks noGrp="1"/>
          </p:cNvSpPr>
          <p:nvPr>
            <p:ph type="title"/>
          </p:nvPr>
        </p:nvSpPr>
        <p:spPr>
          <a:xfrm>
            <a:off x="407368" y="188640"/>
            <a:ext cx="11305256" cy="864096"/>
          </a:xfrm>
        </p:spPr>
        <p:txBody>
          <a:bodyPr>
            <a:normAutofit/>
          </a:bodyPr>
          <a:lstStyle/>
          <a:p>
            <a:r>
              <a:rPr lang="en-GB" noProof="0" dirty="0"/>
              <a:t>Architect &amp; operator</a:t>
            </a:r>
          </a:p>
        </p:txBody>
      </p:sp>
      <p:pic>
        <p:nvPicPr>
          <p:cNvPr id="80901"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8813" y="581025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Oval 83"/>
          <p:cNvSpPr>
            <a:spLocks noChangeArrowheads="1"/>
          </p:cNvSpPr>
          <p:nvPr/>
        </p:nvSpPr>
        <p:spPr bwMode="auto">
          <a:xfrm>
            <a:off x="1998663" y="3857628"/>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80903" name="Oval 84"/>
          <p:cNvSpPr>
            <a:spLocks noChangeArrowheads="1"/>
          </p:cNvSpPr>
          <p:nvPr/>
        </p:nvSpPr>
        <p:spPr bwMode="auto">
          <a:xfrm>
            <a:off x="9359903" y="3851278"/>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79" name="Rectangle 85"/>
          <p:cNvSpPr>
            <a:spLocks noChangeArrowheads="1"/>
          </p:cNvSpPr>
          <p:nvPr/>
        </p:nvSpPr>
        <p:spPr bwMode="auto">
          <a:xfrm>
            <a:off x="2508253" y="3859216"/>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endParaRPr lang="fr-BE" sz="2400" b="1" i="1">
              <a:solidFill>
                <a:srgbClr val="FFFFFF"/>
              </a:solidFill>
              <a:effectLst>
                <a:outerShdw blurRad="38100" dist="38100" dir="2700000" algn="tl">
                  <a:srgbClr val="000000"/>
                </a:outerShdw>
              </a:effectLst>
              <a:latin typeface="+mn-lt"/>
              <a:cs typeface="+mn-cs"/>
            </a:endParaRPr>
          </a:p>
          <a:p>
            <a:pPr algn="ctr" fontAlgn="auto">
              <a:spcBef>
                <a:spcPts val="0"/>
              </a:spcBef>
              <a:spcAft>
                <a:spcPts val="0"/>
              </a:spcAft>
              <a:defRPr/>
            </a:pPr>
            <a:endParaRPr lang="en-GB" sz="2400" b="1" i="1">
              <a:solidFill>
                <a:srgbClr val="FFFFFF"/>
              </a:solidFill>
              <a:effectLst>
                <a:outerShdw blurRad="38100" dist="38100" dir="2700000" algn="tl">
                  <a:srgbClr val="000000"/>
                </a:outerShdw>
              </a:effectLst>
              <a:latin typeface="+mn-lt"/>
              <a:cs typeface="+mn-cs"/>
            </a:endParaRPr>
          </a:p>
        </p:txBody>
      </p:sp>
      <p:sp>
        <p:nvSpPr>
          <p:cNvPr id="80905" name="Oval 86"/>
          <p:cNvSpPr>
            <a:spLocks noChangeArrowheads="1"/>
          </p:cNvSpPr>
          <p:nvPr/>
        </p:nvSpPr>
        <p:spPr bwMode="auto">
          <a:xfrm>
            <a:off x="3278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06" name="Oval 87"/>
          <p:cNvSpPr>
            <a:spLocks noChangeArrowheads="1"/>
          </p:cNvSpPr>
          <p:nvPr/>
        </p:nvSpPr>
        <p:spPr bwMode="auto">
          <a:xfrm>
            <a:off x="9183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2" name="Rectangle 88"/>
          <p:cNvSpPr>
            <a:spLocks noChangeArrowheads="1"/>
          </p:cNvSpPr>
          <p:nvPr/>
        </p:nvSpPr>
        <p:spPr bwMode="auto">
          <a:xfrm>
            <a:off x="3681416" y="4117978"/>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fontAlgn="auto">
              <a:spcBef>
                <a:spcPts val="0"/>
              </a:spcBef>
              <a:spcAft>
                <a:spcPts val="0"/>
              </a:spcAft>
              <a:defRPr/>
            </a:pPr>
            <a:r>
              <a:rPr lang="en-GB" sz="2400" b="1" i="1">
                <a:solidFill>
                  <a:srgbClr val="FFFFFF"/>
                </a:solidFill>
                <a:effectLst>
                  <a:outerShdw blurRad="38100" dist="38100" dir="2700000" algn="tl">
                    <a:srgbClr val="000000"/>
                  </a:outerShdw>
                </a:effectLst>
                <a:latin typeface="+mn-lt"/>
                <a:cs typeface="+mn-cs"/>
              </a:rPr>
              <a:t>Basic services</a:t>
            </a:r>
          </a:p>
          <a:p>
            <a:pPr algn="ctr" fontAlgn="auto">
              <a:spcBef>
                <a:spcPts val="0"/>
              </a:spcBef>
              <a:spcAft>
                <a:spcPts val="0"/>
              </a:spcAft>
              <a:defRPr/>
            </a:pPr>
            <a:r>
              <a:rPr lang="en-GB" sz="2400" b="1" i="1">
                <a:solidFill>
                  <a:srgbClr val="3E6E5A"/>
                </a:solidFill>
                <a:effectLst>
                  <a:outerShdw blurRad="38100" dist="38100" dir="2700000" algn="tl">
                    <a:srgbClr val="000000"/>
                  </a:outerShdw>
                </a:effectLst>
                <a:latin typeface="+mn-lt"/>
                <a:cs typeface="+mn-cs"/>
              </a:rPr>
              <a:t>eHealth</a:t>
            </a:r>
            <a:r>
              <a:rPr lang="en-GB" sz="2400" b="1" i="1">
                <a:solidFill>
                  <a:srgbClr val="FFFFFF"/>
                </a:solidFill>
                <a:effectLst>
                  <a:outerShdw blurRad="38100" dist="38100" dir="2700000" algn="tl">
                    <a:srgbClr val="000000"/>
                  </a:outerShdw>
                </a:effectLst>
                <a:latin typeface="+mn-lt"/>
                <a:cs typeface="+mn-cs"/>
              </a:rPr>
              <a:t>-platform</a:t>
            </a:r>
          </a:p>
        </p:txBody>
      </p:sp>
      <p:sp>
        <p:nvSpPr>
          <p:cNvPr id="80908" name="Text Box 89"/>
          <p:cNvSpPr txBox="1">
            <a:spLocks noChangeArrowheads="1"/>
          </p:cNvSpPr>
          <p:nvPr/>
        </p:nvSpPr>
        <p:spPr bwMode="auto">
          <a:xfrm>
            <a:off x="1947863" y="4332291"/>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sz="2400" b="1" i="1">
                <a:solidFill>
                  <a:srgbClr val="000000"/>
                </a:solidFill>
              </a:rPr>
              <a:t>Network</a:t>
            </a:r>
          </a:p>
        </p:txBody>
      </p:sp>
      <p:pic>
        <p:nvPicPr>
          <p:cNvPr id="80909"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799141" y="5713413"/>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Oval 5"/>
          <p:cNvSpPr>
            <a:spLocks noChangeArrowheads="1"/>
          </p:cNvSpPr>
          <p:nvPr/>
        </p:nvSpPr>
        <p:spPr bwMode="auto">
          <a:xfrm>
            <a:off x="4740606" y="1054646"/>
            <a:ext cx="2286000" cy="762000"/>
          </a:xfrm>
          <a:prstGeom prst="ellipse">
            <a:avLst/>
          </a:prstGeom>
          <a:noFill/>
          <a:ln w="9525">
            <a:noFill/>
            <a:round/>
            <a:headEnd/>
            <a:tailEnd/>
          </a:ln>
          <a:effectLst/>
        </p:spPr>
        <p:txBody>
          <a:bodyPr wrap="none" anchor="ctr"/>
          <a:lstStyle/>
          <a:p>
            <a:pPr algn="ctr" fontAlgn="auto">
              <a:spcBef>
                <a:spcPts val="0"/>
              </a:spcBef>
              <a:spcAft>
                <a:spcPts val="0"/>
              </a:spcAft>
              <a:defRPr/>
            </a:pPr>
            <a:r>
              <a:rPr lang="en-GB" sz="2000" b="1" i="1">
                <a:solidFill>
                  <a:srgbClr val="000000"/>
                </a:solidFill>
                <a:effectLst>
                  <a:outerShdw blurRad="38100" dist="38100" dir="2700000" algn="tl">
                    <a:srgbClr val="C0C0C0"/>
                  </a:outerShdw>
                </a:effectLst>
                <a:latin typeface="+mn-lt"/>
                <a:cs typeface="+mn-cs"/>
              </a:rPr>
              <a:t>Patients, health care providers</a:t>
            </a:r>
          </a:p>
          <a:p>
            <a:pPr algn="ctr" fontAlgn="auto">
              <a:spcBef>
                <a:spcPts val="0"/>
              </a:spcBef>
              <a:spcAft>
                <a:spcPts val="0"/>
              </a:spcAft>
              <a:defRPr/>
            </a:pPr>
            <a:r>
              <a:rPr lang="en-GB" sz="2000" b="1" i="1">
                <a:solidFill>
                  <a:srgbClr val="000000"/>
                </a:solidFill>
                <a:effectLst>
                  <a:outerShdw blurRad="38100" dist="38100" dir="2700000" algn="tl">
                    <a:srgbClr val="C0C0C0"/>
                  </a:outerShdw>
                </a:effectLst>
                <a:latin typeface="+mn-lt"/>
                <a:cs typeface="+mn-cs"/>
              </a:rPr>
              <a:t>and health care institutions</a:t>
            </a:r>
          </a:p>
        </p:txBody>
      </p:sp>
      <p:sp>
        <p:nvSpPr>
          <p:cNvPr id="86" name="AutoShape 13"/>
          <p:cNvSpPr>
            <a:spLocks noChangeArrowheads="1"/>
          </p:cNvSpPr>
          <p:nvPr/>
        </p:nvSpPr>
        <p:spPr bwMode="blackWhite">
          <a:xfrm>
            <a:off x="7450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87" name="AutoShape 14"/>
          <p:cNvSpPr>
            <a:spLocks noChangeArrowheads="1"/>
          </p:cNvSpPr>
          <p:nvPr/>
        </p:nvSpPr>
        <p:spPr bwMode="blackWhite">
          <a:xfrm>
            <a:off x="8748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88" name="AutoShape 16"/>
          <p:cNvSpPr>
            <a:spLocks noChangeArrowheads="1"/>
          </p:cNvSpPr>
          <p:nvPr/>
        </p:nvSpPr>
        <p:spPr bwMode="blackWhite">
          <a:xfrm>
            <a:off x="6265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pic>
        <p:nvPicPr>
          <p:cNvPr id="80914"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2303"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5" name="Rectangle 21"/>
          <p:cNvSpPr>
            <a:spLocks noChangeArrowheads="1"/>
          </p:cNvSpPr>
          <p:nvPr/>
        </p:nvSpPr>
        <p:spPr bwMode="auto">
          <a:xfrm>
            <a:off x="2140585" y="6091238"/>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000" b="1" i="1">
                <a:solidFill>
                  <a:srgbClr val="CC9900"/>
                </a:solidFill>
                <a:latin typeface="Calibri" pitchFamily="34" charset="0"/>
              </a:rPr>
              <a:t>Suppliers</a:t>
            </a:r>
          </a:p>
        </p:txBody>
      </p:sp>
      <p:sp>
        <p:nvSpPr>
          <p:cNvPr id="80916" name="Rectangle 22"/>
          <p:cNvSpPr>
            <a:spLocks noChangeArrowheads="1"/>
          </p:cNvSpPr>
          <p:nvPr/>
        </p:nvSpPr>
        <p:spPr bwMode="auto">
          <a:xfrm>
            <a:off x="2199570" y="3468688"/>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sz="2000" b="1" i="1" dirty="0">
                <a:solidFill>
                  <a:srgbClr val="CC9900"/>
                </a:solidFill>
                <a:latin typeface="Calibri" pitchFamily="34" charset="0"/>
              </a:rPr>
              <a:t>Users</a:t>
            </a:r>
          </a:p>
        </p:txBody>
      </p:sp>
      <p:sp>
        <p:nvSpPr>
          <p:cNvPr id="92" name="AutoShape 23">
            <a:hlinkClick r:id="" action="ppaction://noaction" highlightClick="1"/>
          </p:cNvPr>
          <p:cNvSpPr>
            <a:spLocks noChangeArrowheads="1"/>
          </p:cNvSpPr>
          <p:nvPr/>
        </p:nvSpPr>
        <p:spPr bwMode="blackWhite">
          <a:xfrm>
            <a:off x="5016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3E6E5A"/>
                </a:solidFill>
                <a:effectLst>
                  <a:outerShdw blurRad="38100" dist="38100" dir="2700000" algn="tl">
                    <a:srgbClr val="000000"/>
                  </a:outerShdw>
                </a:effectLst>
                <a:latin typeface="+mn-lt"/>
                <a:cs typeface="+mn-cs"/>
              </a:rPr>
              <a:t>eHealth</a:t>
            </a:r>
            <a:r>
              <a:rPr lang="en-GB" sz="1400" i="1">
                <a:solidFill>
                  <a:srgbClr val="FFFFFF"/>
                </a:solidFill>
                <a:effectLst>
                  <a:outerShdw blurRad="38100" dist="38100" dir="2700000" algn="tl">
                    <a:srgbClr val="000000"/>
                  </a:outerShdw>
                </a:effectLst>
                <a:latin typeface="+mn-lt"/>
                <a:cs typeface="+mn-cs"/>
              </a:rPr>
              <a:t>-portal</a:t>
            </a:r>
          </a:p>
        </p:txBody>
      </p:sp>
      <p:grpSp>
        <p:nvGrpSpPr>
          <p:cNvPr id="80918" name="Group 24"/>
          <p:cNvGrpSpPr>
            <a:grpSpLocks/>
          </p:cNvGrpSpPr>
          <p:nvPr/>
        </p:nvGrpSpPr>
        <p:grpSpPr bwMode="auto">
          <a:xfrm>
            <a:off x="2284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FFFFFF"/>
                  </a:solidFill>
                  <a:effectLst>
                    <a:outerShdw blurRad="38100" dist="38100" dir="2700000" algn="tl">
                      <a:srgbClr val="000000"/>
                    </a:outerShdw>
                  </a:effectLst>
                  <a:latin typeface="+mn-lt"/>
                  <a:cs typeface="+mn-cs"/>
                </a:rPr>
                <a:t>Site Ministry </a:t>
              </a: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pic>
          <p:nvPicPr>
            <p:cNvPr id="80970"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7696200" y="2028828"/>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200" i="1">
                <a:solidFill>
                  <a:srgbClr val="FFFFFF"/>
                </a:solidFill>
                <a:effectLst>
                  <a:outerShdw blurRad="38100" dist="38100" dir="2700000" algn="tl">
                    <a:srgbClr val="000000"/>
                  </a:outerShdw>
                </a:effectLst>
                <a:latin typeface="+mn-lt"/>
                <a:cs typeface="+mn-cs"/>
              </a:rPr>
              <a:t>Software health care institution</a:t>
            </a:r>
          </a:p>
        </p:txBody>
      </p:sp>
      <p:sp>
        <p:nvSpPr>
          <p:cNvPr id="101" name="AutoShape 32">
            <a:hlinkClick r:id="" action="ppaction://noaction" highlightClick="1"/>
          </p:cNvPr>
          <p:cNvSpPr>
            <a:spLocks noChangeArrowheads="1"/>
          </p:cNvSpPr>
          <p:nvPr/>
        </p:nvSpPr>
        <p:spPr bwMode="blackWhite">
          <a:xfrm>
            <a:off x="8104188" y="2503488"/>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2" name="AutoShape 33">
            <a:hlinkClick r:id="" action="ppaction://noaction" highlightClick="1"/>
          </p:cNvPr>
          <p:cNvSpPr>
            <a:spLocks noChangeArrowheads="1"/>
          </p:cNvSpPr>
          <p:nvPr/>
        </p:nvSpPr>
        <p:spPr bwMode="blackWhite">
          <a:xfrm>
            <a:off x="8167688" y="25685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3" name="AutoShape 34">
            <a:hlinkClick r:id="" action="ppaction://noaction" highlightClick="1"/>
          </p:cNvPr>
          <p:cNvSpPr>
            <a:spLocks noChangeArrowheads="1"/>
          </p:cNvSpPr>
          <p:nvPr/>
        </p:nvSpPr>
        <p:spPr bwMode="blackWhite">
          <a:xfrm>
            <a:off x="8231188" y="263366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4" name="AutoShape 35">
            <a:hlinkClick r:id="" action="ppaction://noaction" highlightClick="1"/>
          </p:cNvPr>
          <p:cNvSpPr>
            <a:spLocks noChangeArrowheads="1"/>
          </p:cNvSpPr>
          <p:nvPr/>
        </p:nvSpPr>
        <p:spPr bwMode="blackWhite">
          <a:xfrm>
            <a:off x="8294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sp>
        <p:nvSpPr>
          <p:cNvPr id="105" name="AutoShape 36">
            <a:hlinkClick r:id="" action="ppaction://noaction" highlightClick="1"/>
          </p:cNvPr>
          <p:cNvSpPr>
            <a:spLocks noChangeArrowheads="1"/>
          </p:cNvSpPr>
          <p:nvPr/>
        </p:nvSpPr>
        <p:spPr bwMode="blackWhite">
          <a:xfrm>
            <a:off x="6388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FFFFFF"/>
                </a:solidFill>
                <a:effectLst>
                  <a:outerShdw blurRad="38100" dist="38100" dir="2700000" algn="tl">
                    <a:srgbClr val="000000"/>
                  </a:outerShdw>
                </a:effectLst>
                <a:latin typeface="+mn-lt"/>
                <a:cs typeface="+mn-cs"/>
              </a:rPr>
              <a:t>MyCareNet</a:t>
            </a:r>
          </a:p>
        </p:txBody>
      </p:sp>
      <p:sp>
        <p:nvSpPr>
          <p:cNvPr id="106" name="AutoShape 37">
            <a:hlinkClick r:id="" action="ppaction://noaction" highlightClick="1"/>
          </p:cNvPr>
          <p:cNvSpPr>
            <a:spLocks noChangeArrowheads="1"/>
          </p:cNvSpPr>
          <p:nvPr/>
        </p:nvSpPr>
        <p:spPr bwMode="blackWhite">
          <a:xfrm>
            <a:off x="6837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7" name="AutoShape 38">
            <a:hlinkClick r:id="" action="ppaction://noaction" highlightClick="1"/>
          </p:cNvPr>
          <p:cNvSpPr>
            <a:spLocks noChangeArrowheads="1"/>
          </p:cNvSpPr>
          <p:nvPr/>
        </p:nvSpPr>
        <p:spPr bwMode="blackWhite">
          <a:xfrm>
            <a:off x="6900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8" name="AutoShape 39">
            <a:hlinkClick r:id="" action="ppaction://noaction" highlightClick="1"/>
          </p:cNvPr>
          <p:cNvSpPr>
            <a:spLocks noChangeArrowheads="1"/>
          </p:cNvSpPr>
          <p:nvPr/>
        </p:nvSpPr>
        <p:spPr bwMode="blackWhite">
          <a:xfrm>
            <a:off x="6965953"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09" name="AutoShape 40">
            <a:hlinkClick r:id="" action="ppaction://noaction" highlightClick="1"/>
          </p:cNvPr>
          <p:cNvSpPr>
            <a:spLocks noChangeArrowheads="1"/>
          </p:cNvSpPr>
          <p:nvPr/>
        </p:nvSpPr>
        <p:spPr bwMode="blackWhite">
          <a:xfrm>
            <a:off x="7029450" y="300514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sp>
        <p:nvSpPr>
          <p:cNvPr id="110" name="AutoShape 41">
            <a:hlinkClick r:id="" action="ppaction://noaction" highlightClick="1"/>
          </p:cNvPr>
          <p:cNvSpPr>
            <a:spLocks noChangeArrowheads="1"/>
          </p:cNvSpPr>
          <p:nvPr/>
        </p:nvSpPr>
        <p:spPr bwMode="blackWhite">
          <a:xfrm>
            <a:off x="8882066" y="1565278"/>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200" i="1">
                <a:solidFill>
                  <a:srgbClr val="FFFFFF"/>
                </a:solidFill>
                <a:effectLst>
                  <a:outerShdw blurRad="38100" dist="38100" dir="2700000" algn="tl">
                    <a:srgbClr val="000000"/>
                  </a:outerShdw>
                </a:effectLst>
                <a:latin typeface="+mn-lt"/>
                <a:cs typeface="+mn-cs"/>
              </a:rPr>
              <a:t>Software health care professional</a:t>
            </a:r>
          </a:p>
        </p:txBody>
      </p:sp>
      <p:sp>
        <p:nvSpPr>
          <p:cNvPr id="111" name="AutoShape 46"/>
          <p:cNvSpPr>
            <a:spLocks noChangeArrowheads="1"/>
          </p:cNvSpPr>
          <p:nvPr/>
        </p:nvSpPr>
        <p:spPr bwMode="auto">
          <a:xfrm>
            <a:off x="3122613" y="2538416"/>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2" name="AutoShape 47"/>
          <p:cNvSpPr>
            <a:spLocks noChangeArrowheads="1"/>
          </p:cNvSpPr>
          <p:nvPr/>
        </p:nvSpPr>
        <p:spPr bwMode="auto">
          <a:xfrm>
            <a:off x="9459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3" name="AutoShape 49"/>
          <p:cNvSpPr>
            <a:spLocks noChangeArrowheads="1"/>
          </p:cNvSpPr>
          <p:nvPr/>
        </p:nvSpPr>
        <p:spPr bwMode="auto">
          <a:xfrm>
            <a:off x="8445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4" name="AutoShape 50"/>
          <p:cNvSpPr>
            <a:spLocks noChangeArrowheads="1"/>
          </p:cNvSpPr>
          <p:nvPr/>
        </p:nvSpPr>
        <p:spPr bwMode="auto">
          <a:xfrm>
            <a:off x="5473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5" name="AutoShape 51"/>
          <p:cNvSpPr>
            <a:spLocks noChangeArrowheads="1"/>
          </p:cNvSpPr>
          <p:nvPr/>
        </p:nvSpPr>
        <p:spPr bwMode="auto">
          <a:xfrm>
            <a:off x="6807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116" name="AutoShape 52"/>
          <p:cNvSpPr>
            <a:spLocks noChangeArrowheads="1"/>
          </p:cNvSpPr>
          <p:nvPr/>
        </p:nvSpPr>
        <p:spPr bwMode="auto">
          <a:xfrm rot="5400000">
            <a:off x="4141788" y="14097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7" name="AutoShape 53"/>
          <p:cNvSpPr>
            <a:spLocks noChangeArrowheads="1"/>
          </p:cNvSpPr>
          <p:nvPr/>
        </p:nvSpPr>
        <p:spPr bwMode="auto">
          <a:xfrm rot="5400000">
            <a:off x="2763838" y="917575"/>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8" name="AutoShape 54"/>
          <p:cNvSpPr>
            <a:spLocks noChangeArrowheads="1"/>
          </p:cNvSpPr>
          <p:nvPr/>
        </p:nvSpPr>
        <p:spPr bwMode="auto">
          <a:xfrm rot="5400000">
            <a:off x="6870700" y="17097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19" name="AutoShape 55"/>
          <p:cNvSpPr>
            <a:spLocks noChangeArrowheads="1"/>
          </p:cNvSpPr>
          <p:nvPr/>
        </p:nvSpPr>
        <p:spPr bwMode="auto">
          <a:xfrm rot="5400000">
            <a:off x="9332119" y="710407"/>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0" name="AutoShape 56"/>
          <p:cNvSpPr>
            <a:spLocks noChangeArrowheads="1"/>
          </p:cNvSpPr>
          <p:nvPr/>
        </p:nvSpPr>
        <p:spPr bwMode="auto">
          <a:xfrm rot="5400000">
            <a:off x="8146257" y="1221584"/>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fontAlgn="auto">
              <a:spcBef>
                <a:spcPts val="0"/>
              </a:spcBef>
              <a:spcAft>
                <a:spcPts val="0"/>
              </a:spcAft>
              <a:defRPr/>
            </a:pPr>
            <a:endParaRPr lang="en-GB">
              <a:solidFill>
                <a:srgbClr val="000000"/>
              </a:solidFill>
              <a:latin typeface="+mn-lt"/>
              <a:cs typeface="+mn-cs"/>
            </a:endParaRPr>
          </a:p>
        </p:txBody>
      </p:sp>
      <p:sp>
        <p:nvSpPr>
          <p:cNvPr id="121" name="AutoShape 59">
            <a:hlinkClick r:id="" action="ppaction://noaction" highlightClick="1"/>
          </p:cNvPr>
          <p:cNvSpPr>
            <a:spLocks noChangeArrowheads="1"/>
          </p:cNvSpPr>
          <p:nvPr/>
        </p:nvSpPr>
        <p:spPr bwMode="blackWhite">
          <a:xfrm>
            <a:off x="3644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fontAlgn="auto" hangingPunct="0">
              <a:lnSpc>
                <a:spcPct val="80000"/>
              </a:lnSpc>
              <a:spcBef>
                <a:spcPct val="50000"/>
              </a:spcBef>
              <a:spcAft>
                <a:spcPts val="0"/>
              </a:spcAft>
              <a:tabLst>
                <a:tab pos="4572000" algn="r"/>
              </a:tabLst>
              <a:defRPr/>
            </a:pPr>
            <a:r>
              <a:rPr lang="en-GB" sz="1400" i="1">
                <a:solidFill>
                  <a:srgbClr val="FFFFFF"/>
                </a:solidFill>
                <a:effectLst>
                  <a:outerShdw blurRad="38100" dist="38100" dir="2700000" algn="tl">
                    <a:srgbClr val="000000"/>
                  </a:outerShdw>
                </a:effectLst>
                <a:latin typeface="+mn-lt"/>
                <a:cs typeface="+mn-cs"/>
              </a:rPr>
              <a:t>Site RIZIV</a:t>
            </a:r>
          </a:p>
        </p:txBody>
      </p:sp>
      <p:sp>
        <p:nvSpPr>
          <p:cNvPr id="122" name="AutoShape 60">
            <a:hlinkClick r:id="" action="ppaction://noaction" highlightClick="1"/>
          </p:cNvPr>
          <p:cNvSpPr>
            <a:spLocks noChangeArrowheads="1"/>
          </p:cNvSpPr>
          <p:nvPr/>
        </p:nvSpPr>
        <p:spPr bwMode="blackWhite">
          <a:xfrm>
            <a:off x="4094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3" name="AutoShape 61">
            <a:hlinkClick r:id="" action="ppaction://noaction" highlightClick="1"/>
          </p:cNvPr>
          <p:cNvSpPr>
            <a:spLocks noChangeArrowheads="1"/>
          </p:cNvSpPr>
          <p:nvPr/>
        </p:nvSpPr>
        <p:spPr bwMode="blackWhite">
          <a:xfrm>
            <a:off x="4157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4" name="AutoShape 62">
            <a:hlinkClick r:id="" action="ppaction://noaction" highlightClick="1"/>
          </p:cNvPr>
          <p:cNvSpPr>
            <a:spLocks noChangeArrowheads="1"/>
          </p:cNvSpPr>
          <p:nvPr/>
        </p:nvSpPr>
        <p:spPr bwMode="blackWhite">
          <a:xfrm>
            <a:off x="4222753"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25" name="AutoShape 63">
            <a:hlinkClick r:id="" action="ppaction://noaction" highlightClick="1"/>
          </p:cNvPr>
          <p:cNvSpPr>
            <a:spLocks noChangeArrowheads="1"/>
          </p:cNvSpPr>
          <p:nvPr/>
        </p:nvSpPr>
        <p:spPr bwMode="blackWhite">
          <a:xfrm>
            <a:off x="4286250" y="270034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pic>
        <p:nvPicPr>
          <p:cNvPr id="80945"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363" y="312420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4964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128" name="AutoShape 69"/>
          <p:cNvSpPr>
            <a:spLocks noChangeArrowheads="1"/>
          </p:cNvSpPr>
          <p:nvPr/>
        </p:nvSpPr>
        <p:spPr bwMode="blackWhite">
          <a:xfrm>
            <a:off x="3600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129" name="AutoShape 73"/>
          <p:cNvSpPr>
            <a:spLocks noChangeArrowheads="1"/>
          </p:cNvSpPr>
          <p:nvPr/>
        </p:nvSpPr>
        <p:spPr bwMode="blackWhite">
          <a:xfrm>
            <a:off x="2279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fontAlgn="auto" hangingPunct="0">
              <a:lnSpc>
                <a:spcPct val="80000"/>
              </a:lnSpc>
              <a:spcBef>
                <a:spcPct val="50000"/>
              </a:spcBef>
              <a:spcAft>
                <a:spcPts val="0"/>
              </a:spcAft>
              <a:defRPr/>
            </a:pPr>
            <a:r>
              <a:rPr lang="en-GB" sz="2000" b="1" i="1">
                <a:solidFill>
                  <a:srgbClr val="FFCC99"/>
                </a:solidFill>
                <a:effectLst>
                  <a:outerShdw blurRad="38100" dist="38100" dir="2700000" algn="tl">
                    <a:srgbClr val="000000"/>
                  </a:outerShdw>
                </a:effectLst>
                <a:latin typeface="+mn-lt"/>
                <a:cs typeface="+mn-cs"/>
              </a:rPr>
              <a:t>AS</a:t>
            </a:r>
          </a:p>
        </p:txBody>
      </p:sp>
      <p:sp>
        <p:nvSpPr>
          <p:cNvPr id="130" name="AutoShape 48"/>
          <p:cNvSpPr>
            <a:spLocks noChangeArrowheads="1"/>
          </p:cNvSpPr>
          <p:nvPr/>
        </p:nvSpPr>
        <p:spPr bwMode="auto">
          <a:xfrm>
            <a:off x="4330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fontAlgn="auto">
              <a:spcBef>
                <a:spcPts val="0"/>
              </a:spcBef>
              <a:spcAft>
                <a:spcPts val="0"/>
              </a:spcAft>
              <a:defRPr/>
            </a:pPr>
            <a:endParaRPr lang="en-GB">
              <a:solidFill>
                <a:srgbClr val="000000"/>
              </a:solidFill>
              <a:latin typeface="+mn-lt"/>
              <a:cs typeface="+mn-cs"/>
            </a:endParaRPr>
          </a:p>
        </p:txBody>
      </p:sp>
      <p:sp>
        <p:nvSpPr>
          <p:cNvPr id="80950" name="AutoShape 17"/>
          <p:cNvSpPr>
            <a:spLocks noChangeArrowheads="1"/>
          </p:cNvSpPr>
          <p:nvPr/>
        </p:nvSpPr>
        <p:spPr bwMode="auto">
          <a:xfrm>
            <a:off x="6494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1" name="AutoShape 18"/>
          <p:cNvSpPr>
            <a:spLocks noChangeArrowheads="1"/>
          </p:cNvSpPr>
          <p:nvPr/>
        </p:nvSpPr>
        <p:spPr bwMode="auto">
          <a:xfrm>
            <a:off x="7678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2" name="AutoShape 19"/>
          <p:cNvSpPr>
            <a:spLocks noChangeArrowheads="1"/>
          </p:cNvSpPr>
          <p:nvPr/>
        </p:nvSpPr>
        <p:spPr bwMode="auto">
          <a:xfrm>
            <a:off x="8977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3" name="AutoShape 68"/>
          <p:cNvSpPr>
            <a:spLocks noChangeArrowheads="1"/>
          </p:cNvSpPr>
          <p:nvPr/>
        </p:nvSpPr>
        <p:spPr bwMode="auto">
          <a:xfrm>
            <a:off x="5192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4" name="AutoShape 70"/>
          <p:cNvSpPr>
            <a:spLocks noChangeArrowheads="1"/>
          </p:cNvSpPr>
          <p:nvPr/>
        </p:nvSpPr>
        <p:spPr bwMode="auto">
          <a:xfrm>
            <a:off x="3829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80955" name="AutoShape 74"/>
          <p:cNvSpPr>
            <a:spLocks noChangeArrowheads="1"/>
          </p:cNvSpPr>
          <p:nvPr/>
        </p:nvSpPr>
        <p:spPr bwMode="auto">
          <a:xfrm>
            <a:off x="2508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80956"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16341"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0957"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6363" y="2570163"/>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8"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9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59"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9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60"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45563" y="2114550"/>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AutoShape 32">
            <a:hlinkClick r:id="" action="ppaction://noaction" highlightClick="1"/>
          </p:cNvPr>
          <p:cNvSpPr>
            <a:spLocks noChangeArrowheads="1"/>
          </p:cNvSpPr>
          <p:nvPr/>
        </p:nvSpPr>
        <p:spPr bwMode="blackWhite">
          <a:xfrm>
            <a:off x="9359900" y="20748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3" name="AutoShape 33">
            <a:hlinkClick r:id="" action="ppaction://noaction" highlightClick="1"/>
          </p:cNvPr>
          <p:cNvSpPr>
            <a:spLocks noChangeArrowheads="1"/>
          </p:cNvSpPr>
          <p:nvPr/>
        </p:nvSpPr>
        <p:spPr bwMode="blackWhite">
          <a:xfrm>
            <a:off x="9423400" y="2139950"/>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4" name="AutoShape 34">
            <a:hlinkClick r:id="" action="ppaction://noaction" highlightClick="1"/>
          </p:cNvPr>
          <p:cNvSpPr>
            <a:spLocks noChangeArrowheads="1"/>
          </p:cNvSpPr>
          <p:nvPr/>
        </p:nvSpPr>
        <p:spPr bwMode="blackWhite">
          <a:xfrm>
            <a:off x="9486900" y="220504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endParaRPr lang="nl-BE" sz="1400" b="1" i="1" dirty="0">
              <a:solidFill>
                <a:srgbClr val="FFFFFF"/>
              </a:solidFill>
              <a:effectLst>
                <a:outerShdw blurRad="38100" dist="38100" dir="2700000" algn="tl">
                  <a:srgbClr val="000000"/>
                </a:outerShdw>
              </a:effectLst>
              <a:latin typeface="+mn-lt"/>
              <a:cs typeface="+mn-cs"/>
            </a:endParaRPr>
          </a:p>
        </p:txBody>
      </p:sp>
      <p:sp>
        <p:nvSpPr>
          <p:cNvPr id="145" name="AutoShape 35">
            <a:hlinkClick r:id="" action="ppaction://noaction" highlightClick="1"/>
          </p:cNvPr>
          <p:cNvSpPr>
            <a:spLocks noChangeArrowheads="1"/>
          </p:cNvSpPr>
          <p:nvPr/>
        </p:nvSpPr>
        <p:spPr bwMode="blackWhite">
          <a:xfrm>
            <a:off x="9550400" y="2270125"/>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fontAlgn="auto">
              <a:lnSpc>
                <a:spcPct val="80000"/>
              </a:lnSpc>
              <a:spcBef>
                <a:spcPts val="0"/>
              </a:spcBef>
              <a:spcAft>
                <a:spcPts val="0"/>
              </a:spcAft>
              <a:defRPr/>
            </a:pPr>
            <a:r>
              <a:rPr lang="en-GB" sz="1600" b="1" i="1">
                <a:solidFill>
                  <a:srgbClr val="FFFFFF"/>
                </a:solidFill>
                <a:effectLst>
                  <a:outerShdw blurRad="38100" dist="38100" dir="2700000" algn="tl">
                    <a:srgbClr val="000000"/>
                  </a:outerShdw>
                </a:effectLst>
                <a:latin typeface="+mn-lt"/>
                <a:cs typeface="+mn-cs"/>
              </a:rPr>
              <a:t>VAS</a:t>
            </a:r>
          </a:p>
        </p:txBody>
      </p:sp>
      <p:pic>
        <p:nvPicPr>
          <p:cNvPr id="74" name="Picture 73">
            <a:extLst>
              <a:ext uri="{FF2B5EF4-FFF2-40B4-BE49-F238E27FC236}">
                <a16:creationId xmlns:a16="http://schemas.microsoft.com/office/drawing/2014/main" id="{2809668A-ACC0-4A05-948E-0F6D6EFE2831}"/>
              </a:ext>
            </a:extLst>
          </p:cNvPr>
          <p:cNvPicPr>
            <a:picLocks noChangeAspect="1"/>
          </p:cNvPicPr>
          <p:nvPr/>
        </p:nvPicPr>
        <p:blipFill>
          <a:blip r:embed="rId11"/>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3448269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D46BF05-5D4C-96BF-0B70-7B5E67A045E6}"/>
              </a:ext>
            </a:extLst>
          </p:cNvPr>
          <p:cNvSpPr>
            <a:spLocks noGrp="1"/>
          </p:cNvSpPr>
          <p:nvPr>
            <p:ph idx="1"/>
          </p:nvPr>
        </p:nvSpPr>
        <p:spPr>
          <a:xfrm>
            <a:off x="695400" y="5962613"/>
            <a:ext cx="10887000" cy="612902"/>
          </a:xfrm>
        </p:spPr>
        <p:txBody>
          <a:bodyPr/>
          <a:lstStyle/>
          <a:p>
            <a:r>
              <a:rPr lang="en-GB" noProof="0" dirty="0"/>
              <a:t>see </a:t>
            </a:r>
            <a:r>
              <a:rPr lang="en-GB" noProof="0" dirty="0">
                <a:hlinkClick r:id="rId2"/>
              </a:rPr>
              <a:t>https://www.ehealth.fgov.be/ehealthplatform/nl/technische-documentatie</a:t>
            </a:r>
            <a:endParaRPr lang="en-GB" noProof="0" dirty="0"/>
          </a:p>
          <a:p>
            <a:endParaRPr lang="en-GB" noProof="0" dirty="0"/>
          </a:p>
        </p:txBody>
      </p:sp>
      <p:sp>
        <p:nvSpPr>
          <p:cNvPr id="3" name="Tijdelijke aanduiding voor dianummer 2">
            <a:extLst>
              <a:ext uri="{FF2B5EF4-FFF2-40B4-BE49-F238E27FC236}">
                <a16:creationId xmlns:a16="http://schemas.microsoft.com/office/drawing/2014/main" id="{1EF4CDB9-5487-72A9-B390-9D0A1BD101FA}"/>
              </a:ext>
            </a:extLst>
          </p:cNvPr>
          <p:cNvSpPr>
            <a:spLocks noGrp="1"/>
          </p:cNvSpPr>
          <p:nvPr>
            <p:ph type="sldNum" sz="quarter" idx="4"/>
          </p:nvPr>
        </p:nvSpPr>
        <p:spPr/>
        <p:txBody>
          <a:bodyPr/>
          <a:lstStyle/>
          <a:p>
            <a:r>
              <a:rPr lang="fr-BE"/>
              <a:t> </a:t>
            </a:r>
            <a:fld id="{30A9230E-FFBB-4CCB-ABD7-198084EDE768}" type="slidenum">
              <a:rPr lang="fr-BE" smtClean="0"/>
              <a:pPr/>
              <a:t>84</a:t>
            </a:fld>
            <a:r>
              <a:rPr lang="fr-BE"/>
              <a:t> </a:t>
            </a:r>
            <a:endParaRPr lang="fr-BE" dirty="0"/>
          </a:p>
        </p:txBody>
      </p:sp>
      <p:sp>
        <p:nvSpPr>
          <p:cNvPr id="4" name="Titel 3">
            <a:extLst>
              <a:ext uri="{FF2B5EF4-FFF2-40B4-BE49-F238E27FC236}">
                <a16:creationId xmlns:a16="http://schemas.microsoft.com/office/drawing/2014/main" id="{8C604340-CB69-86C8-7088-F18358C03AF3}"/>
              </a:ext>
            </a:extLst>
          </p:cNvPr>
          <p:cNvSpPr>
            <a:spLocks noGrp="1"/>
          </p:cNvSpPr>
          <p:nvPr>
            <p:ph type="title"/>
          </p:nvPr>
        </p:nvSpPr>
        <p:spPr/>
        <p:txBody>
          <a:bodyPr/>
          <a:lstStyle/>
          <a:p>
            <a:r>
              <a:rPr lang="en-GB" noProof="0" dirty="0"/>
              <a:t>Architect &amp; operator: basic services</a:t>
            </a:r>
          </a:p>
        </p:txBody>
      </p:sp>
      <p:sp>
        <p:nvSpPr>
          <p:cNvPr id="6" name="Text Placeholder 7">
            <a:extLst>
              <a:ext uri="{FF2B5EF4-FFF2-40B4-BE49-F238E27FC236}">
                <a16:creationId xmlns:a16="http://schemas.microsoft.com/office/drawing/2014/main" id="{AAF59CC1-D811-38C1-9BB5-6E6DBBA74EF1}"/>
              </a:ext>
            </a:extLst>
          </p:cNvPr>
          <p:cNvSpPr txBox="1">
            <a:spLocks/>
          </p:cNvSpPr>
          <p:nvPr/>
        </p:nvSpPr>
        <p:spPr>
          <a:xfrm>
            <a:off x="2459887"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US" sz="1200" b="1" dirty="0"/>
              <a:t>Integrated user and access management system</a:t>
            </a:r>
          </a:p>
        </p:txBody>
      </p:sp>
      <p:pic>
        <p:nvPicPr>
          <p:cNvPr id="7" name="Content Placeholder 28">
            <a:extLst>
              <a:ext uri="{FF2B5EF4-FFF2-40B4-BE49-F238E27FC236}">
                <a16:creationId xmlns:a16="http://schemas.microsoft.com/office/drawing/2014/main" id="{797E4699-3DBD-E538-79CD-FA9CD01AE97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38228" y="1528650"/>
            <a:ext cx="952500" cy="952500"/>
          </a:xfrm>
          <a:prstGeom prst="rect">
            <a:avLst/>
          </a:prstGeom>
        </p:spPr>
      </p:pic>
      <p:sp>
        <p:nvSpPr>
          <p:cNvPr id="8" name="Text Placeholder 7">
            <a:extLst>
              <a:ext uri="{FF2B5EF4-FFF2-40B4-BE49-F238E27FC236}">
                <a16:creationId xmlns:a16="http://schemas.microsoft.com/office/drawing/2014/main" id="{29768C78-FE8E-2120-656F-9AFFB2AFE661}"/>
              </a:ext>
            </a:extLst>
          </p:cNvPr>
          <p:cNvSpPr txBox="1">
            <a:spLocks/>
          </p:cNvSpPr>
          <p:nvPr/>
        </p:nvSpPr>
        <p:spPr>
          <a:xfrm>
            <a:off x="8273776" y="251744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eHealthBox</a:t>
            </a:r>
          </a:p>
        </p:txBody>
      </p:sp>
      <p:pic>
        <p:nvPicPr>
          <p:cNvPr id="9" name="Content Placeholder 28">
            <a:extLst>
              <a:ext uri="{FF2B5EF4-FFF2-40B4-BE49-F238E27FC236}">
                <a16:creationId xmlns:a16="http://schemas.microsoft.com/office/drawing/2014/main" id="{7F3BF2B3-BB60-7A58-1CAD-AF8E7C32D2A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5369" y="1528650"/>
            <a:ext cx="952500" cy="952500"/>
          </a:xfrm>
          <a:prstGeom prst="rect">
            <a:avLst/>
          </a:prstGeom>
        </p:spPr>
      </p:pic>
      <p:sp>
        <p:nvSpPr>
          <p:cNvPr id="10" name="Text Placeholder 7">
            <a:extLst>
              <a:ext uri="{FF2B5EF4-FFF2-40B4-BE49-F238E27FC236}">
                <a16:creationId xmlns:a16="http://schemas.microsoft.com/office/drawing/2014/main" id="{08BD9A41-B22E-B00A-8577-D95A22B53480}"/>
              </a:ext>
            </a:extLst>
          </p:cNvPr>
          <p:cNvSpPr txBox="1">
            <a:spLocks/>
          </p:cNvSpPr>
          <p:nvPr/>
        </p:nvSpPr>
        <p:spPr>
          <a:xfrm>
            <a:off x="521924"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eHealth-</a:t>
            </a:r>
            <a:br>
              <a:rPr lang="en-GB" sz="1200" dirty="0"/>
            </a:br>
            <a:r>
              <a:rPr lang="en-GB" sz="1200" dirty="0" err="1"/>
              <a:t>certificats</a:t>
            </a:r>
            <a:endParaRPr lang="en-BE" sz="1200" dirty="0"/>
          </a:p>
        </p:txBody>
      </p:sp>
      <p:pic>
        <p:nvPicPr>
          <p:cNvPr id="11" name="Content Placeholder 28">
            <a:extLst>
              <a:ext uri="{FF2B5EF4-FFF2-40B4-BE49-F238E27FC236}">
                <a16:creationId xmlns:a16="http://schemas.microsoft.com/office/drawing/2014/main" id="{66F2A79F-BAEE-E756-0DB0-4875F3EC048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4855" y="1528650"/>
            <a:ext cx="952500" cy="952500"/>
          </a:xfrm>
          <a:prstGeom prst="rect">
            <a:avLst/>
          </a:prstGeom>
        </p:spPr>
      </p:pic>
      <p:sp>
        <p:nvSpPr>
          <p:cNvPr id="12" name="Text Placeholder 7">
            <a:extLst>
              <a:ext uri="{FF2B5EF4-FFF2-40B4-BE49-F238E27FC236}">
                <a16:creationId xmlns:a16="http://schemas.microsoft.com/office/drawing/2014/main" id="{54C613C5-C837-BC2E-049F-605D2CD43422}"/>
              </a:ext>
            </a:extLst>
          </p:cNvPr>
          <p:cNvSpPr txBox="1">
            <a:spLocks/>
          </p:cNvSpPr>
          <p:nvPr/>
        </p:nvSpPr>
        <p:spPr>
          <a:xfrm>
            <a:off x="7435951"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US" sz="1200" b="1" dirty="0"/>
              <a:t>Consultation of National register and CBSS registers</a:t>
            </a:r>
          </a:p>
        </p:txBody>
      </p:sp>
      <p:pic>
        <p:nvPicPr>
          <p:cNvPr id="13" name="Content Placeholder 28">
            <a:extLst>
              <a:ext uri="{FF2B5EF4-FFF2-40B4-BE49-F238E27FC236}">
                <a16:creationId xmlns:a16="http://schemas.microsoft.com/office/drawing/2014/main" id="{2445D087-4A28-A3F5-8049-017B8F677F1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818882" y="3746272"/>
            <a:ext cx="952500" cy="952500"/>
          </a:xfrm>
          <a:prstGeom prst="rect">
            <a:avLst/>
          </a:prstGeom>
        </p:spPr>
      </p:pic>
      <p:sp>
        <p:nvSpPr>
          <p:cNvPr id="14" name="Text Placeholder 7">
            <a:extLst>
              <a:ext uri="{FF2B5EF4-FFF2-40B4-BE49-F238E27FC236}">
                <a16:creationId xmlns:a16="http://schemas.microsoft.com/office/drawing/2014/main" id="{C4EC29F0-0325-D9F9-1D18-7AC06310A357}"/>
              </a:ext>
            </a:extLst>
          </p:cNvPr>
          <p:cNvSpPr txBox="1">
            <a:spLocks/>
          </p:cNvSpPr>
          <p:nvPr/>
        </p:nvSpPr>
        <p:spPr>
          <a:xfrm>
            <a:off x="5440576"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US" sz="1200" b="1" dirty="0"/>
              <a:t>Coordination of the electronic processes</a:t>
            </a:r>
          </a:p>
        </p:txBody>
      </p:sp>
      <p:pic>
        <p:nvPicPr>
          <p:cNvPr id="15" name="Content Placeholder 28">
            <a:extLst>
              <a:ext uri="{FF2B5EF4-FFF2-40B4-BE49-F238E27FC236}">
                <a16:creationId xmlns:a16="http://schemas.microsoft.com/office/drawing/2014/main" id="{64205E49-203A-8824-87EC-2C70B651434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823507" y="3727839"/>
            <a:ext cx="952500" cy="952500"/>
          </a:xfrm>
          <a:prstGeom prst="rect">
            <a:avLst/>
          </a:prstGeom>
        </p:spPr>
      </p:pic>
      <p:sp>
        <p:nvSpPr>
          <p:cNvPr id="16" name="Text Placeholder 7">
            <a:extLst>
              <a:ext uri="{FF2B5EF4-FFF2-40B4-BE49-F238E27FC236}">
                <a16:creationId xmlns:a16="http://schemas.microsoft.com/office/drawing/2014/main" id="{558ADFB7-2011-80ED-4D2F-B0F50C4DB40C}"/>
              </a:ext>
            </a:extLst>
          </p:cNvPr>
          <p:cNvSpPr txBox="1">
            <a:spLocks/>
          </p:cNvSpPr>
          <p:nvPr/>
        </p:nvSpPr>
        <p:spPr>
          <a:xfrm>
            <a:off x="4397850"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dirty="0"/>
              <a:t>T</a:t>
            </a:r>
            <a:r>
              <a:rPr lang="en-GB" sz="1200" b="1" dirty="0"/>
              <a:t>imestamping</a:t>
            </a:r>
          </a:p>
        </p:txBody>
      </p:sp>
      <p:pic>
        <p:nvPicPr>
          <p:cNvPr id="17" name="Content Placeholder 28">
            <a:extLst>
              <a:ext uri="{FF2B5EF4-FFF2-40B4-BE49-F238E27FC236}">
                <a16:creationId xmlns:a16="http://schemas.microsoft.com/office/drawing/2014/main" id="{6AFCED59-1CBD-9CC6-AB08-8433D2DAB2B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770017" y="1528650"/>
            <a:ext cx="952500" cy="952500"/>
          </a:xfrm>
          <a:prstGeom prst="rect">
            <a:avLst/>
          </a:prstGeom>
        </p:spPr>
      </p:pic>
      <p:sp>
        <p:nvSpPr>
          <p:cNvPr id="18" name="Text Placeholder 7">
            <a:extLst>
              <a:ext uri="{FF2B5EF4-FFF2-40B4-BE49-F238E27FC236}">
                <a16:creationId xmlns:a16="http://schemas.microsoft.com/office/drawing/2014/main" id="{163E6E59-C1C9-00BC-BF92-4A5160735F32}"/>
              </a:ext>
            </a:extLst>
          </p:cNvPr>
          <p:cNvSpPr txBox="1">
            <a:spLocks/>
          </p:cNvSpPr>
          <p:nvPr/>
        </p:nvSpPr>
        <p:spPr>
          <a:xfrm>
            <a:off x="10147563" y="251744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Management of loggings</a:t>
            </a:r>
          </a:p>
        </p:txBody>
      </p:sp>
      <p:pic>
        <p:nvPicPr>
          <p:cNvPr id="19" name="Content Placeholder 28">
            <a:extLst>
              <a:ext uri="{FF2B5EF4-FFF2-40B4-BE49-F238E27FC236}">
                <a16:creationId xmlns:a16="http://schemas.microsoft.com/office/drawing/2014/main" id="{3B0874C3-7859-ED4A-C511-46109C30CBC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498406" y="1528650"/>
            <a:ext cx="952500" cy="952500"/>
          </a:xfrm>
          <a:prstGeom prst="rect">
            <a:avLst/>
          </a:prstGeom>
        </p:spPr>
      </p:pic>
      <p:sp>
        <p:nvSpPr>
          <p:cNvPr id="20" name="Text Placeholder 7">
            <a:extLst>
              <a:ext uri="{FF2B5EF4-FFF2-40B4-BE49-F238E27FC236}">
                <a16:creationId xmlns:a16="http://schemas.microsoft.com/office/drawing/2014/main" id="{0FDBB729-437A-4682-56CB-F70E37AA2D05}"/>
              </a:ext>
            </a:extLst>
          </p:cNvPr>
          <p:cNvSpPr txBox="1">
            <a:spLocks/>
          </p:cNvSpPr>
          <p:nvPr/>
        </p:nvSpPr>
        <p:spPr>
          <a:xfrm>
            <a:off x="1312385" y="4833821"/>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Reference directories (hub-</a:t>
            </a:r>
            <a:r>
              <a:rPr lang="en-GB" sz="1200" b="1" dirty="0" err="1"/>
              <a:t>metahub</a:t>
            </a:r>
            <a:r>
              <a:rPr lang="en-GB" sz="1200" b="1" dirty="0"/>
              <a:t> system)</a:t>
            </a:r>
          </a:p>
        </p:txBody>
      </p:sp>
      <p:pic>
        <p:nvPicPr>
          <p:cNvPr id="21" name="Content Placeholder 28">
            <a:extLst>
              <a:ext uri="{FF2B5EF4-FFF2-40B4-BE49-F238E27FC236}">
                <a16:creationId xmlns:a16="http://schemas.microsoft.com/office/drawing/2014/main" id="{1E42A3BE-CA17-7B1A-A251-43EC9F18FA6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728575" y="3727839"/>
            <a:ext cx="952500" cy="952500"/>
          </a:xfrm>
          <a:prstGeom prst="rect">
            <a:avLst/>
          </a:prstGeom>
        </p:spPr>
      </p:pic>
      <p:sp>
        <p:nvSpPr>
          <p:cNvPr id="22" name="Text Placeholder 7">
            <a:extLst>
              <a:ext uri="{FF2B5EF4-FFF2-40B4-BE49-F238E27FC236}">
                <a16:creationId xmlns:a16="http://schemas.microsoft.com/office/drawing/2014/main" id="{2C9B6890-C962-8D26-F625-63989FE699FB}"/>
              </a:ext>
            </a:extLst>
          </p:cNvPr>
          <p:cNvSpPr txBox="1">
            <a:spLocks/>
          </p:cNvSpPr>
          <p:nvPr/>
        </p:nvSpPr>
        <p:spPr>
          <a:xfrm>
            <a:off x="3445201"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Portal</a:t>
            </a:r>
          </a:p>
        </p:txBody>
      </p:sp>
      <p:pic>
        <p:nvPicPr>
          <p:cNvPr id="23" name="Content Placeholder 28">
            <a:extLst>
              <a:ext uri="{FF2B5EF4-FFF2-40B4-BE49-F238E27FC236}">
                <a16:creationId xmlns:a16="http://schemas.microsoft.com/office/drawing/2014/main" id="{B36D8896-0D64-AD88-0A86-B82EDBDFF9B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817517" y="3717032"/>
            <a:ext cx="952500" cy="952500"/>
          </a:xfrm>
          <a:prstGeom prst="rect">
            <a:avLst/>
          </a:prstGeom>
        </p:spPr>
      </p:pic>
      <p:sp>
        <p:nvSpPr>
          <p:cNvPr id="24" name="Text Placeholder 7">
            <a:extLst>
              <a:ext uri="{FF2B5EF4-FFF2-40B4-BE49-F238E27FC236}">
                <a16:creationId xmlns:a16="http://schemas.microsoft.com/office/drawing/2014/main" id="{D7EF718F-769C-9186-1639-89BE4E9BEE89}"/>
              </a:ext>
            </a:extLst>
          </p:cNvPr>
          <p:cNvSpPr txBox="1">
            <a:spLocks/>
          </p:cNvSpPr>
          <p:nvPr/>
        </p:nvSpPr>
        <p:spPr>
          <a:xfrm>
            <a:off x="6335813"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System for end-to-end encryption</a:t>
            </a:r>
          </a:p>
        </p:txBody>
      </p:sp>
      <p:pic>
        <p:nvPicPr>
          <p:cNvPr id="25" name="Content Placeholder 28">
            <a:extLst>
              <a:ext uri="{FF2B5EF4-FFF2-40B4-BE49-F238E27FC236}">
                <a16:creationId xmlns:a16="http://schemas.microsoft.com/office/drawing/2014/main" id="{332B7DD7-9904-1194-C2B3-A5D9B177122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772333" y="1528650"/>
            <a:ext cx="952500" cy="952500"/>
          </a:xfrm>
          <a:prstGeom prst="rect">
            <a:avLst/>
          </a:prstGeom>
        </p:spPr>
      </p:pic>
      <p:sp>
        <p:nvSpPr>
          <p:cNvPr id="26" name="Text Placeholder 7">
            <a:extLst>
              <a:ext uri="{FF2B5EF4-FFF2-40B4-BE49-F238E27FC236}">
                <a16:creationId xmlns:a16="http://schemas.microsoft.com/office/drawing/2014/main" id="{05B0E99F-BEAD-A761-F09B-2F4A458A174E}"/>
              </a:ext>
            </a:extLst>
          </p:cNvPr>
          <p:cNvSpPr txBox="1">
            <a:spLocks/>
          </p:cNvSpPr>
          <p:nvPr/>
        </p:nvSpPr>
        <p:spPr>
          <a:xfrm>
            <a:off x="9431327" y="483382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en-GB" sz="1200" b="1" dirty="0"/>
              <a:t>Coding and anonymising</a:t>
            </a:r>
          </a:p>
        </p:txBody>
      </p:sp>
      <p:pic>
        <p:nvPicPr>
          <p:cNvPr id="27" name="Content Placeholder 28">
            <a:extLst>
              <a:ext uri="{FF2B5EF4-FFF2-40B4-BE49-F238E27FC236}">
                <a16:creationId xmlns:a16="http://schemas.microsoft.com/office/drawing/2014/main" id="{B966B0F7-606C-9252-1F0A-90E56993623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783584" y="3727839"/>
            <a:ext cx="952500" cy="952500"/>
          </a:xfrm>
          <a:prstGeom prst="rect">
            <a:avLst/>
          </a:prstGeom>
        </p:spPr>
      </p:pic>
      <p:pic>
        <p:nvPicPr>
          <p:cNvPr id="28" name="Picture 27">
            <a:extLst>
              <a:ext uri="{FF2B5EF4-FFF2-40B4-BE49-F238E27FC236}">
                <a16:creationId xmlns:a16="http://schemas.microsoft.com/office/drawing/2014/main" id="{9BEDF357-8863-4485-A9D1-B16A68EB85A1}"/>
              </a:ext>
            </a:extLst>
          </p:cNvPr>
          <p:cNvPicPr>
            <a:picLocks noChangeAspect="1"/>
          </p:cNvPicPr>
          <p:nvPr/>
        </p:nvPicPr>
        <p:blipFill>
          <a:blip r:embed="rId14"/>
          <a:stretch>
            <a:fillRect/>
          </a:stretch>
        </p:blipFill>
        <p:spPr>
          <a:xfrm>
            <a:off x="10906592" y="6418343"/>
            <a:ext cx="1088627" cy="326588"/>
          </a:xfrm>
          <a:prstGeom prst="rect">
            <a:avLst/>
          </a:prstGeom>
        </p:spPr>
      </p:pic>
    </p:spTree>
    <p:extLst>
      <p:ext uri="{BB962C8B-B14F-4D97-AF65-F5344CB8AC3E}">
        <p14:creationId xmlns:p14="http://schemas.microsoft.com/office/powerpoint/2010/main" val="25654994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35661" y="2336576"/>
            <a:ext cx="3126357" cy="2659062"/>
            <a:chOff x="2955609" y="2523164"/>
            <a:chExt cx="3126848" cy="2657760"/>
          </a:xfrm>
        </p:grpSpPr>
        <p:sp>
          <p:nvSpPr>
            <p:cNvPr id="22" name="Flowchart: Connector 21"/>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Flowchart: Connector 20"/>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300" i="0" u="none" strike="noStrike" kern="1200" cap="none" spc="0" normalizeH="0" baseline="0" noProof="0" dirty="0" err="1">
                  <a:ln>
                    <a:noFill/>
                  </a:ln>
                  <a:solidFill>
                    <a:srgbClr val="FFFFFF"/>
                  </a:solidFill>
                  <a:effectLst/>
                  <a:uLnTx/>
                  <a:uFillTx/>
                  <a:latin typeface="Calibri" panose="020F0502020204030204"/>
                </a:rPr>
                <a:t>Health</a:t>
              </a:r>
              <a:endParaRPr kumimoji="0" lang="fr-BE" sz="1300" i="0" u="none" strike="noStrike" kern="1200" cap="none" spc="0" normalizeH="0" baseline="0" noProof="0" dirty="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300" dirty="0" err="1">
                  <a:solidFill>
                    <a:srgbClr val="FFFFFF"/>
                  </a:solidFill>
                  <a:latin typeface="Calibri" panose="020F0502020204030204"/>
                </a:rPr>
                <a:t>advantages</a:t>
              </a:r>
              <a:endParaRPr kumimoji="0" lang="fr-BE" sz="1300" i="0" u="none" strike="noStrike" kern="1200" cap="none" spc="0" normalizeH="0" baseline="0" noProof="0" dirty="0">
                <a:ln>
                  <a:noFill/>
                </a:ln>
                <a:solidFill>
                  <a:srgbClr val="FFFFFF"/>
                </a:solidFill>
                <a:effectLst/>
                <a:uLnTx/>
                <a:uFillTx/>
                <a:latin typeface="Calibri" panose="020F0502020204030204"/>
              </a:endParaRPr>
            </a:p>
          </p:txBody>
        </p:sp>
        <p:cxnSp>
          <p:nvCxnSpPr>
            <p:cNvPr id="24" name="Straight Connector 23"/>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5" idx="1"/>
            </p:cNvCxnSpPr>
            <p:nvPr/>
          </p:nvCxnSpPr>
          <p:spPr>
            <a:xfrm flipV="1">
              <a:off x="5296522" y="3647926"/>
              <a:ext cx="785935"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1" idx="2"/>
              <a:endCxn id="44" idx="3"/>
            </p:cNvCxnSpPr>
            <p:nvPr/>
          </p:nvCxnSpPr>
          <p:spPr>
            <a:xfrm flipH="1" flipV="1">
              <a:off x="2955609" y="3830623"/>
              <a:ext cx="884376"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319"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0"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1"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3"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4"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noProof="0" dirty="0"/>
              <a:t>eHealth: some results</a:t>
            </a:r>
          </a:p>
        </p:txBody>
      </p:sp>
      <p:grpSp>
        <p:nvGrpSpPr>
          <p:cNvPr id="108" name="Group 107"/>
          <p:cNvGrpSpPr>
            <a:grpSpLocks/>
          </p:cNvGrpSpPr>
          <p:nvPr/>
        </p:nvGrpSpPr>
        <p:grpSpPr bwMode="auto">
          <a:xfrm>
            <a:off x="1862335" y="4949602"/>
            <a:ext cx="3240088" cy="1089025"/>
            <a:chOff x="483110" y="5136172"/>
            <a:chExt cx="3240360" cy="1088504"/>
          </a:xfrm>
        </p:grpSpPr>
        <p:grpSp>
          <p:nvGrpSpPr>
            <p:cNvPr id="11306" name="Group 67"/>
            <p:cNvGrpSpPr>
              <a:grpSpLocks/>
            </p:cNvGrpSpPr>
            <p:nvPr/>
          </p:nvGrpSpPr>
          <p:grpSpPr bwMode="auto">
            <a:xfrm>
              <a:off x="483110" y="5136172"/>
              <a:ext cx="3240360" cy="1088504"/>
              <a:chOff x="398612" y="5107746"/>
              <a:chExt cx="3240360" cy="1088504"/>
            </a:xfrm>
          </p:grpSpPr>
          <p:sp>
            <p:nvSpPr>
              <p:cNvPr id="47" name="Rectangle 46"/>
              <p:cNvSpPr/>
              <p:nvPr/>
            </p:nvSpPr>
            <p:spPr>
              <a:xfrm>
                <a:off x="398612" y="5107746"/>
                <a:ext cx="1152622" cy="108057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551234" y="5107746"/>
                <a:ext cx="2087738" cy="1080570"/>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521069" y="5137894"/>
                <a:ext cx="2024232" cy="1058356"/>
              </a:xfrm>
              <a:prstGeom prst="rect">
                <a:avLst/>
              </a:prstGeom>
              <a:ln>
                <a:noFill/>
              </a:ln>
            </p:spPr>
            <p:txBody>
              <a:bodyPr anchor="ctr">
                <a:normAutofit/>
              </a:bodyPr>
              <a:lstStyle/>
              <a:p>
                <a:pPr lvl="0" algn="ctr" fontAlgn="auto">
                  <a:spcBef>
                    <a:spcPts val="0"/>
                  </a:spcBef>
                  <a:spcAft>
                    <a:spcPts val="0"/>
                  </a:spcAft>
                  <a:defRPr/>
                </a:pPr>
                <a:r>
                  <a:rPr lang="fr-BE" dirty="0">
                    <a:solidFill>
                      <a:srgbClr val="FFFFFF"/>
                    </a:solidFill>
                    <a:latin typeface="Calibri" panose="020F0502020204030204"/>
                  </a:rPr>
                  <a:t>Consultation of </a:t>
                </a:r>
                <a:r>
                  <a:rPr lang="fr-BE" dirty="0" err="1">
                    <a:solidFill>
                      <a:srgbClr val="FFFFFF"/>
                    </a:solidFill>
                    <a:latin typeface="Calibri" panose="020F0502020204030204"/>
                  </a:rPr>
                  <a:t>laboratory</a:t>
                </a:r>
                <a:r>
                  <a:rPr lang="fr-BE" dirty="0">
                    <a:solidFill>
                      <a:srgbClr val="FFFFFF"/>
                    </a:solidFill>
                    <a:latin typeface="Calibri" panose="020F0502020204030204"/>
                  </a:rPr>
                  <a:t> </a:t>
                </a:r>
                <a:r>
                  <a:rPr lang="fr-BE" dirty="0" err="1">
                    <a:solidFill>
                      <a:srgbClr val="FFFFFF"/>
                    </a:solidFill>
                    <a:latin typeface="Calibri" panose="020F0502020204030204"/>
                  </a:rPr>
                  <a:t>results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7" name="Picture 94"/>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9019" y="5163796"/>
              <a:ext cx="1016496" cy="10164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pSp>
        <p:nvGrpSpPr>
          <p:cNvPr id="106" name="Group 105"/>
          <p:cNvGrpSpPr>
            <a:grpSpLocks/>
          </p:cNvGrpSpPr>
          <p:nvPr/>
        </p:nvGrpSpPr>
        <p:grpSpPr bwMode="auto">
          <a:xfrm>
            <a:off x="1898849" y="1196752"/>
            <a:ext cx="3204296" cy="1129420"/>
            <a:chOff x="518456" y="1382445"/>
            <a:chExt cx="3205014" cy="1129308"/>
          </a:xfrm>
        </p:grpSpPr>
        <p:grpSp>
          <p:nvGrpSpPr>
            <p:cNvPr id="11300" name="Group 93"/>
            <p:cNvGrpSpPr>
              <a:grpSpLocks/>
            </p:cNvGrpSpPr>
            <p:nvPr/>
          </p:nvGrpSpPr>
          <p:grpSpPr bwMode="auto">
            <a:xfrm>
              <a:off x="546770" y="1394932"/>
              <a:ext cx="3176700" cy="1080121"/>
              <a:chOff x="546770" y="1424385"/>
              <a:chExt cx="3176700" cy="1080121"/>
            </a:xfrm>
          </p:grpSpPr>
          <p:grpSp>
            <p:nvGrpSpPr>
              <p:cNvPr id="11302"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17252" y="1490470"/>
                <a:ext cx="2088031" cy="947645"/>
              </a:xfrm>
              <a:prstGeom prst="rect">
                <a:avLst/>
              </a:prstGeom>
            </p:spPr>
            <p:txBody>
              <a:bodyPr anchor="ctr">
                <a:normAutofit/>
              </a:bodyPr>
              <a:lstStyle/>
              <a:p>
                <a:pPr lvl="0" algn="ctr" fontAlgn="auto">
                  <a:spcBef>
                    <a:spcPts val="0"/>
                  </a:spcBef>
                  <a:spcAft>
                    <a:spcPts val="0"/>
                  </a:spcAft>
                  <a:defRPr/>
                </a:pPr>
                <a:r>
                  <a:rPr lang="en-US" dirty="0">
                    <a:solidFill>
                      <a:srgbClr val="FFFFFF"/>
                    </a:solidFill>
                    <a:latin typeface="Calibri" panose="020F0502020204030204"/>
                  </a:rPr>
                  <a:t>Medical history search via </a:t>
                </a:r>
                <a:r>
                  <a:rPr lang="en-US" dirty="0" err="1">
                    <a:solidFill>
                      <a:srgbClr val="FFFFFF"/>
                    </a:solidFill>
                    <a:latin typeface="Calibri" panose="020F0502020204030204"/>
                  </a:rPr>
                  <a:t>SumEHR</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1301" name="Picture 9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106"/>
          <p:cNvGrpSpPr>
            <a:grpSpLocks/>
          </p:cNvGrpSpPr>
          <p:nvPr/>
        </p:nvGrpSpPr>
        <p:grpSpPr bwMode="auto">
          <a:xfrm>
            <a:off x="1875036" y="3104926"/>
            <a:ext cx="2460626" cy="1115672"/>
            <a:chOff x="495636" y="3290765"/>
            <a:chExt cx="2459973" cy="1116124"/>
          </a:xfrm>
        </p:grpSpPr>
        <p:grpSp>
          <p:nvGrpSpPr>
            <p:cNvPr id="11295" name="Group 68"/>
            <p:cNvGrpSpPr>
              <a:grpSpLocks/>
            </p:cNvGrpSpPr>
            <p:nvPr/>
          </p:nvGrpSpPr>
          <p:grpSpPr bwMode="auto">
            <a:xfrm>
              <a:off x="495636" y="3290765"/>
              <a:ext cx="2459973" cy="1079937"/>
              <a:chOff x="455844" y="3290765"/>
              <a:chExt cx="2459973" cy="1079937"/>
            </a:xfrm>
          </p:grpSpPr>
          <p:sp>
            <p:nvSpPr>
              <p:cNvPr id="42" name="Rectangle 41"/>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99" name="TextBox 44"/>
              <p:cNvSpPr txBox="1">
                <a:spLocks noChangeArrowheads="1"/>
              </p:cNvSpPr>
              <p:nvPr/>
            </p:nvSpPr>
            <p:spPr bwMode="auto">
              <a:xfrm>
                <a:off x="1668826" y="3307497"/>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lvl="0" algn="ctr" fontAlgn="auto">
                  <a:spcBef>
                    <a:spcPts val="0"/>
                  </a:spcBef>
                  <a:spcAft>
                    <a:spcPts val="0"/>
                  </a:spcAft>
                  <a:defRPr/>
                </a:pPr>
                <a:r>
                  <a:rPr lang="fr-BE" altLang="en-US" sz="1800" dirty="0" err="1">
                    <a:solidFill>
                      <a:srgbClr val="FFFFFF"/>
                    </a:solidFill>
                    <a:latin typeface="Calibri" panose="020F0502020204030204"/>
                  </a:rPr>
                  <a:t>Medication</a:t>
                </a:r>
                <a:r>
                  <a:rPr lang="fr-BE" altLang="en-US" sz="1800" dirty="0">
                    <a:solidFill>
                      <a:srgbClr val="FFFFFF"/>
                    </a:solidFill>
                    <a:latin typeface="Calibri" panose="020F0502020204030204"/>
                  </a:rPr>
                  <a:t> </a:t>
                </a:r>
                <a:r>
                  <a:rPr lang="fr-BE" altLang="en-US" sz="1800" dirty="0" err="1">
                    <a:solidFill>
                      <a:srgbClr val="FFFFFF"/>
                    </a:solidFill>
                    <a:latin typeface="Calibri" panose="020F0502020204030204"/>
                  </a:rPr>
                  <a:t>schedule</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1296" name="Picture 9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1" name="Group 110"/>
          <p:cNvGrpSpPr>
            <a:grpSpLocks/>
          </p:cNvGrpSpPr>
          <p:nvPr/>
        </p:nvGrpSpPr>
        <p:grpSpPr bwMode="auto">
          <a:xfrm>
            <a:off x="6781998" y="1257076"/>
            <a:ext cx="3257550" cy="1079500"/>
            <a:chOff x="5403035" y="1443044"/>
            <a:chExt cx="3255987" cy="1080120"/>
          </a:xfrm>
        </p:grpSpPr>
        <p:grpSp>
          <p:nvGrpSpPr>
            <p:cNvPr id="11290" name="Group 69"/>
            <p:cNvGrpSpPr>
              <a:grpSpLocks/>
            </p:cNvGrpSpPr>
            <p:nvPr/>
          </p:nvGrpSpPr>
          <p:grpSpPr bwMode="auto">
            <a:xfrm>
              <a:off x="5403035" y="1443044"/>
              <a:ext cx="3255987" cy="1080120"/>
              <a:chOff x="5425798" y="1315063"/>
              <a:chExt cx="3255987" cy="1080120"/>
            </a:xfrm>
          </p:grpSpPr>
          <p:sp>
            <p:nvSpPr>
              <p:cNvPr id="51" name="Rectangle 50"/>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p:cNvSpPr txBox="1"/>
              <p:nvPr/>
            </p:nvSpPr>
            <p:spPr>
              <a:xfrm>
                <a:off x="6595224" y="1345242"/>
                <a:ext cx="2086561" cy="1038821"/>
              </a:xfrm>
              <a:prstGeom prst="rect">
                <a:avLst/>
              </a:prstGeom>
            </p:spPr>
            <p:txBody>
              <a:bodyPr anchor="ctr">
                <a:normAutofit/>
              </a:bodyPr>
              <a:lstStyle/>
              <a:p>
                <a:pPr marL="8255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Guidelines and </a:t>
                </a:r>
                <a:r>
                  <a:rPr kumimoji="0" lang="fr-BE" sz="18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advice</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 </a:t>
                </a:r>
                <a:r>
                  <a:rPr kumimoji="0" lang="fr-BE" sz="18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available</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 online</a:t>
                </a:r>
              </a:p>
            </p:txBody>
          </p:sp>
        </p:grpSp>
        <p:pic>
          <p:nvPicPr>
            <p:cNvPr id="11291" name="Picture 98"/>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ep 5"/>
          <p:cNvGrpSpPr/>
          <p:nvPr/>
        </p:nvGrpSpPr>
        <p:grpSpPr>
          <a:xfrm>
            <a:off x="6769299" y="4921026"/>
            <a:ext cx="3254375" cy="1185862"/>
            <a:chOff x="6697291" y="5308156"/>
            <a:chExt cx="3254375" cy="1185862"/>
          </a:xfrm>
        </p:grpSpPr>
        <p:grpSp>
          <p:nvGrpSpPr>
            <p:cNvPr id="11283" name="Group 70"/>
            <p:cNvGrpSpPr>
              <a:grpSpLocks/>
            </p:cNvGrpSpPr>
            <p:nvPr/>
          </p:nvGrpSpPr>
          <p:grpSpPr bwMode="auto">
            <a:xfrm>
              <a:off x="6709991" y="5349431"/>
              <a:ext cx="3241675" cy="1095741"/>
              <a:chOff x="5507720" y="5116842"/>
              <a:chExt cx="3240572" cy="1094808"/>
            </a:xfrm>
          </p:grpSpPr>
          <p:sp>
            <p:nvSpPr>
              <p:cNvPr id="59" name="Rectangle 58"/>
              <p:cNvSpPr/>
              <p:nvPr/>
            </p:nvSpPr>
            <p:spPr>
              <a:xfrm>
                <a:off x="5507720" y="5116842"/>
                <a:ext cx="1152133" cy="10801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a:xfrm>
                <a:off x="6659853" y="5116842"/>
                <a:ext cx="2088439" cy="1080166"/>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a:xfrm>
                <a:off x="6584360" y="5153689"/>
                <a:ext cx="2086853" cy="1057961"/>
              </a:xfrm>
              <a:prstGeom prst="rect">
                <a:avLst/>
              </a:prstGeom>
            </p:spPr>
            <p:txBody>
              <a:bodyPr anchor="ctr">
                <a:normAutofit/>
              </a:bodyPr>
              <a:lstStyle/>
              <a:p>
                <a:pPr marL="177800" lvl="0" algn="ctr" fontAlgn="auto">
                  <a:spcBef>
                    <a:spcPts val="0"/>
                  </a:spcBef>
                  <a:spcAft>
                    <a:spcPts val="0"/>
                  </a:spcAft>
                  <a:defRPr/>
                </a:pPr>
                <a:r>
                  <a:rPr lang="fr-BE" dirty="0" err="1">
                    <a:solidFill>
                      <a:srgbClr val="FFFFFF"/>
                    </a:solidFill>
                    <a:latin typeface="Calibri" panose="020F0502020204030204"/>
                  </a:rPr>
                  <a:t>Electronic</a:t>
                </a:r>
                <a:r>
                  <a:rPr lang="fr-BE" dirty="0">
                    <a:solidFill>
                      <a:srgbClr val="FFFFFF"/>
                    </a:solidFill>
                    <a:latin typeface="Calibri" panose="020F0502020204030204"/>
                  </a:rPr>
                  <a:t> </a:t>
                </a:r>
                <a:r>
                  <a:rPr lang="fr-BE" dirty="0" err="1">
                    <a:solidFill>
                      <a:srgbClr val="FFFFFF"/>
                    </a:solidFill>
                    <a:latin typeface="Calibri" panose="020F0502020204030204"/>
                  </a:rPr>
                  <a:t>referral</a:t>
                </a:r>
                <a:r>
                  <a:rPr lang="fr-BE" dirty="0">
                    <a:solidFill>
                      <a:srgbClr val="FFFFFF"/>
                    </a:solidFill>
                    <a:latin typeface="Calibri" panose="020F0502020204030204"/>
                  </a:rPr>
                  <a:t> </a:t>
                </a:r>
                <a:r>
                  <a:rPr lang="fr-BE" dirty="0" err="1">
                    <a:solidFill>
                      <a:srgbClr val="FFFFFF"/>
                    </a:solidFill>
                    <a:latin typeface="Calibri" panose="020F0502020204030204"/>
                  </a:rPr>
                  <a:t>letters</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grpSp>
          <p:nvGrpSpPr>
            <p:cNvPr id="5" name="Groep 4"/>
            <p:cNvGrpSpPr/>
            <p:nvPr/>
          </p:nvGrpSpPr>
          <p:grpSpPr>
            <a:xfrm>
              <a:off x="6697291" y="5308156"/>
              <a:ext cx="1187215" cy="1185862"/>
              <a:chOff x="6697291" y="5308156"/>
              <a:chExt cx="1187215" cy="1185862"/>
            </a:xfrm>
          </p:grpSpPr>
          <p:pic>
            <p:nvPicPr>
              <p:cNvPr id="11285" name="Picture 99"/>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697291" y="5308156"/>
                <a:ext cx="1187215" cy="11858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86" name="Picture 100"/>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627382" y="5633450"/>
                <a:ext cx="167381" cy="16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0" name="Group 109"/>
          <p:cNvGrpSpPr>
            <a:grpSpLocks/>
          </p:cNvGrpSpPr>
          <p:nvPr/>
        </p:nvGrpSpPr>
        <p:grpSpPr bwMode="auto">
          <a:xfrm>
            <a:off x="7390010" y="3108102"/>
            <a:ext cx="2738438" cy="1119187"/>
            <a:chOff x="6010438" y="3294151"/>
            <a:chExt cx="2738025" cy="1118781"/>
          </a:xfrm>
        </p:grpSpPr>
        <p:grpSp>
          <p:nvGrpSpPr>
            <p:cNvPr id="11276" name="Group 40"/>
            <p:cNvGrpSpPr>
              <a:grpSpLocks/>
            </p:cNvGrpSpPr>
            <p:nvPr/>
          </p:nvGrpSpPr>
          <p:grpSpPr bwMode="auto">
            <a:xfrm>
              <a:off x="6010438" y="3294151"/>
              <a:ext cx="2738025" cy="1081997"/>
              <a:chOff x="5926858" y="3418319"/>
              <a:chExt cx="2658929" cy="1081997"/>
            </a:xfrm>
          </p:grpSpPr>
          <p:sp>
            <p:nvSpPr>
              <p:cNvPr id="55" name="Rectangle 54"/>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6907193" y="3419905"/>
                <a:ext cx="1678594" cy="1080695"/>
              </a:xfrm>
              <a:prstGeom prst="rect">
                <a:avLst/>
              </a:prstGeo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err="1">
                    <a:ln>
                      <a:noFill/>
                    </a:ln>
                    <a:solidFill>
                      <a:srgbClr val="FFFFFF"/>
                    </a:solidFill>
                    <a:effectLst/>
                    <a:uLnTx/>
                    <a:uFillTx/>
                    <a:latin typeface="Calibri" panose="020F0502020204030204"/>
                    <a:ea typeface="+mn-ea"/>
                    <a:cs typeface="Arial" charset="0"/>
                  </a:rPr>
                  <a:t>Electronic</a:t>
                </a:r>
                <a:r>
                  <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rPr>
                  <a:t> prescriptions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grpSp>
          <p:nvGrpSpPr>
            <p:cNvPr id="11277" name="Group 102"/>
            <p:cNvGrpSpPr>
              <a:grpSpLocks/>
            </p:cNvGrpSpPr>
            <p:nvPr/>
          </p:nvGrpSpPr>
          <p:grpSpPr bwMode="auto">
            <a:xfrm>
              <a:off x="6036635" y="3332812"/>
              <a:ext cx="1080120" cy="1080120"/>
              <a:chOff x="5005213" y="3401807"/>
              <a:chExt cx="1080120" cy="1080120"/>
            </a:xfrm>
          </p:grpSpPr>
          <p:pic>
            <p:nvPicPr>
              <p:cNvPr id="11278" name="Picture 10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0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85</a:t>
            </a:fld>
            <a:r>
              <a:rPr lang="fr-BE"/>
              <a:t> </a:t>
            </a:r>
            <a:endParaRPr lang="fr-BE" dirty="0"/>
          </a:p>
        </p:txBody>
      </p:sp>
      <p:pic>
        <p:nvPicPr>
          <p:cNvPr id="62" name="Picture 61">
            <a:extLst>
              <a:ext uri="{FF2B5EF4-FFF2-40B4-BE49-F238E27FC236}">
                <a16:creationId xmlns:a16="http://schemas.microsoft.com/office/drawing/2014/main" id="{080A4ED0-09AA-433C-923D-9363AE7C736B}"/>
              </a:ext>
            </a:extLst>
          </p:cNvPr>
          <p:cNvPicPr>
            <a:picLocks noChangeAspect="1"/>
          </p:cNvPicPr>
          <p:nvPr/>
        </p:nvPicPr>
        <p:blipFill>
          <a:blip r:embed="rId17"/>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3264220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wipe(up)">
                                      <p:cBhvr>
                                        <p:cTn id="11" dur="500"/>
                                        <p:tgtEl>
                                          <p:spTgt spid="1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up)">
                                      <p:cBhvr>
                                        <p:cTn id="16" dur="500"/>
                                        <p:tgtEl>
                                          <p:spTgt spid="1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up)">
                                      <p:cBhvr>
                                        <p:cTn id="21" dur="500"/>
                                        <p:tgtEl>
                                          <p:spTgt spid="1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wipe(up)">
                                      <p:cBhvr>
                                        <p:cTn id="26" dur="500"/>
                                        <p:tgtEl>
                                          <p:spTgt spid="1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up)">
                                      <p:cBhvr>
                                        <p:cTn id="31" dur="500"/>
                                        <p:tgtEl>
                                          <p:spTgt spid="1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a:grpSpLocks/>
          </p:cNvGrpSpPr>
          <p:nvPr/>
        </p:nvGrpSpPr>
        <p:grpSpPr bwMode="auto">
          <a:xfrm>
            <a:off x="4362201" y="2325463"/>
            <a:ext cx="2959100" cy="2776538"/>
            <a:chOff x="3078646" y="2523164"/>
            <a:chExt cx="2958799" cy="2776730"/>
          </a:xfrm>
        </p:grpSpPr>
        <p:sp>
          <p:nvSpPr>
            <p:cNvPr id="22" name="Flowchart: Connector 21"/>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31" name="Picture 7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7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7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80"/>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8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lowchart: Connector 20"/>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200" b="1" i="0" u="none" strike="noStrike" kern="1200" cap="none" spc="0" normalizeH="0" baseline="0" noProof="0" dirty="0" err="1">
                  <a:ln>
                    <a:noFill/>
                  </a:ln>
                  <a:solidFill>
                    <a:srgbClr val="FFFFFF"/>
                  </a:solidFill>
                  <a:effectLst/>
                  <a:uLnTx/>
                  <a:uFillTx/>
                  <a:latin typeface="Calibri" panose="020F0502020204030204"/>
                  <a:ea typeface="+mn-ea"/>
                  <a:cs typeface="+mn-cs"/>
                </a:rPr>
                <a:t>Adminis</a:t>
              </a:r>
              <a:r>
                <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BE" sz="1200" b="1" i="0" u="none" strike="noStrike" kern="1200" cap="none" spc="0" normalizeH="0" baseline="0" noProof="0" dirty="0" err="1">
                  <a:ln>
                    <a:noFill/>
                  </a:ln>
                  <a:solidFill>
                    <a:srgbClr val="FFFFFF"/>
                  </a:solidFill>
                  <a:effectLst/>
                  <a:uLnTx/>
                  <a:uFillTx/>
                  <a:latin typeface="Calibri" panose="020F0502020204030204"/>
                  <a:ea typeface="+mn-ea"/>
                  <a:cs typeface="+mn-cs"/>
                </a:rPr>
                <a:t>trative</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BE" sz="1200" b="1" dirty="0" err="1">
                  <a:solidFill>
                    <a:srgbClr val="FFFFFF"/>
                  </a:solidFill>
                  <a:latin typeface="Calibri" panose="020F0502020204030204"/>
                </a:rPr>
                <a:t>advantages</a:t>
              </a:r>
              <a:endParaRPr kumimoji="0" lang="fr-BE" sz="1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en-GB" noProof="0" dirty="0"/>
              <a:t>eHealth: some results</a:t>
            </a:r>
          </a:p>
        </p:txBody>
      </p:sp>
      <p:grpSp>
        <p:nvGrpSpPr>
          <p:cNvPr id="17" name="Group 16"/>
          <p:cNvGrpSpPr>
            <a:grpSpLocks/>
          </p:cNvGrpSpPr>
          <p:nvPr/>
        </p:nvGrpSpPr>
        <p:grpSpPr bwMode="auto">
          <a:xfrm>
            <a:off x="1782513" y="1196752"/>
            <a:ext cx="3233738" cy="1146175"/>
            <a:chOff x="546770" y="1394932"/>
            <a:chExt cx="3233142" cy="1146273"/>
          </a:xfrm>
        </p:grpSpPr>
        <p:grpSp>
          <p:nvGrpSpPr>
            <p:cNvPr id="12319" name="Group 93"/>
            <p:cNvGrpSpPr>
              <a:grpSpLocks/>
            </p:cNvGrpSpPr>
            <p:nvPr/>
          </p:nvGrpSpPr>
          <p:grpSpPr bwMode="auto">
            <a:xfrm>
              <a:off x="546770" y="1394932"/>
              <a:ext cx="3233142" cy="1146273"/>
              <a:chOff x="546770" y="1424385"/>
              <a:chExt cx="3233142" cy="1146273"/>
            </a:xfrm>
          </p:grpSpPr>
          <p:grpSp>
            <p:nvGrpSpPr>
              <p:cNvPr id="12321" name="Group 33"/>
              <p:cNvGrpSpPr>
                <a:grpSpLocks/>
              </p:cNvGrpSpPr>
              <p:nvPr/>
            </p:nvGrpSpPr>
            <p:grpSpPr bwMode="auto">
              <a:xfrm>
                <a:off x="546770" y="1424385"/>
                <a:ext cx="3176700" cy="1080121"/>
                <a:chOff x="747228" y="1772815"/>
                <a:chExt cx="3176700" cy="1080121"/>
              </a:xfrm>
            </p:grpSpPr>
            <p:sp>
              <p:nvSpPr>
                <p:cNvPr id="36" name="Rectangle 35"/>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extBox 37"/>
              <p:cNvSpPr txBox="1"/>
              <p:nvPr/>
            </p:nvSpPr>
            <p:spPr>
              <a:xfrm>
                <a:off x="1691147" y="1508529"/>
                <a:ext cx="2088765" cy="1062129"/>
              </a:xfrm>
              <a:prstGeom prst="rect">
                <a:avLst/>
              </a:prstGeom>
            </p:spPr>
            <p:txBody>
              <a:bodyPr>
                <a:normAutofit/>
              </a:body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2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a:solidFill>
                      <a:srgbClr val="FFFFFF"/>
                    </a:solidFill>
                    <a:latin typeface="Calibri" panose="020F0502020204030204"/>
                  </a:rPr>
                  <a:t>Pricing,</a:t>
                </a:r>
              </a:p>
              <a:p>
                <a:pPr lvl="0" algn="ctr" fontAlgn="auto">
                  <a:spcBef>
                    <a:spcPts val="0"/>
                  </a:spcBef>
                  <a:spcAft>
                    <a:spcPts val="0"/>
                  </a:spcAft>
                  <a:defRPr/>
                </a:pPr>
                <a:r>
                  <a:rPr lang="fr-BE" dirty="0" err="1">
                    <a:solidFill>
                      <a:srgbClr val="FFFFFF"/>
                    </a:solidFill>
                    <a:latin typeface="Calibri" panose="020F0502020204030204"/>
                  </a:rPr>
                  <a:t>billing</a:t>
                </a:r>
                <a:endParaRPr kumimoji="0" lang="fr-BE" sz="1800" b="0" i="0" u="none" strike="noStrike" kern="1200" cap="none" spc="0" normalizeH="0" baseline="0" noProof="0" dirty="0">
                  <a:ln>
                    <a:noFill/>
                  </a:ln>
                  <a:solidFill>
                    <a:srgbClr val="0095CE"/>
                  </a:solidFill>
                  <a:effectLst/>
                  <a:uLnTx/>
                  <a:uFillTx/>
                  <a:latin typeface="Calibri" panose="020F0502020204030204"/>
                  <a:ea typeface="+mn-ea"/>
                  <a:cs typeface="Arial" charset="0"/>
                </a:endParaRPr>
              </a:p>
            </p:txBody>
          </p:sp>
        </p:grpSp>
        <p:pic>
          <p:nvPicPr>
            <p:cNvPr id="12320" name="Picture 5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p:cNvGrpSpPr>
            <a:grpSpLocks/>
          </p:cNvGrpSpPr>
          <p:nvPr/>
        </p:nvGrpSpPr>
        <p:grpSpPr bwMode="auto">
          <a:xfrm>
            <a:off x="1714251" y="3406552"/>
            <a:ext cx="2647950" cy="1101725"/>
            <a:chOff x="477657" y="3605133"/>
            <a:chExt cx="2648583" cy="1101151"/>
          </a:xfrm>
        </p:grpSpPr>
        <p:grpSp>
          <p:nvGrpSpPr>
            <p:cNvPr id="12314" name="Group 40"/>
            <p:cNvGrpSpPr>
              <a:grpSpLocks/>
            </p:cNvGrpSpPr>
            <p:nvPr/>
          </p:nvGrpSpPr>
          <p:grpSpPr bwMode="auto">
            <a:xfrm>
              <a:off x="477657" y="3624287"/>
              <a:ext cx="2648583" cy="1081997"/>
              <a:chOff x="5926858" y="3418319"/>
              <a:chExt cx="2572071" cy="1081997"/>
            </a:xfrm>
          </p:grpSpPr>
          <p:sp>
            <p:nvSpPr>
              <p:cNvPr id="55" name="Rectangle 54"/>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p:cNvSpPr txBox="1"/>
              <p:nvPr/>
            </p:nvSpPr>
            <p:spPr>
              <a:xfrm>
                <a:off x="7000096" y="3419791"/>
                <a:ext cx="1498833" cy="1080525"/>
              </a:xfrm>
              <a:prstGeom prst="rect">
                <a:avLst/>
              </a:prstGeo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3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fr-BE" dirty="0" err="1">
                    <a:solidFill>
                      <a:srgbClr val="FFFFFF"/>
                    </a:solidFill>
                    <a:latin typeface="Calibri" panose="020F0502020204030204"/>
                  </a:rPr>
                  <a:t>Creating</a:t>
                </a:r>
                <a:r>
                  <a:rPr lang="fr-BE" dirty="0">
                    <a:solidFill>
                      <a:srgbClr val="FFFFFF"/>
                    </a:solidFill>
                    <a:latin typeface="Calibri" panose="020F0502020204030204"/>
                  </a:rPr>
                  <a:t> and </a:t>
                </a:r>
                <a:r>
                  <a:rPr lang="fr-BE" dirty="0" err="1">
                    <a:solidFill>
                      <a:srgbClr val="FFFFFF"/>
                    </a:solidFill>
                    <a:latin typeface="Calibri" panose="020F0502020204030204"/>
                  </a:rPr>
                  <a:t>sending</a:t>
                </a:r>
                <a:r>
                  <a:rPr lang="fr-BE" dirty="0">
                    <a:solidFill>
                      <a:srgbClr val="FFFFFF"/>
                    </a:solidFill>
                    <a:latin typeface="Calibri" panose="020F0502020204030204"/>
                  </a:rPr>
                  <a:t> </a:t>
                </a:r>
                <a:r>
                  <a:rPr lang="fr-BE" dirty="0" err="1">
                    <a:solidFill>
                      <a:srgbClr val="FFFFFF"/>
                    </a:solidFill>
                    <a:latin typeface="Calibri" panose="020F0502020204030204"/>
                  </a:rPr>
                  <a:t>certificates</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5" name="Picture 6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6491039" y="1253901"/>
            <a:ext cx="3565525" cy="1098550"/>
            <a:chOff x="5254692" y="1452701"/>
            <a:chExt cx="3565782" cy="1097874"/>
          </a:xfrm>
        </p:grpSpPr>
        <p:grpSp>
          <p:nvGrpSpPr>
            <p:cNvPr id="12309" name="Group 67"/>
            <p:cNvGrpSpPr>
              <a:grpSpLocks/>
            </p:cNvGrpSpPr>
            <p:nvPr/>
          </p:nvGrpSpPr>
          <p:grpSpPr bwMode="auto">
            <a:xfrm>
              <a:off x="5254692" y="1452701"/>
              <a:ext cx="3565782" cy="1088504"/>
              <a:chOff x="398612" y="5107746"/>
              <a:chExt cx="3373796" cy="1088504"/>
            </a:xfrm>
          </p:grpSpPr>
          <p:sp>
            <p:nvSpPr>
              <p:cNvPr id="47" name="Rectangle 46"/>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477145" y="5137889"/>
                <a:ext cx="2295263" cy="1058212"/>
              </a:xfrm>
              <a:prstGeom prst="rect">
                <a:avLst/>
              </a:prstGeo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Updating the </a:t>
                </a:r>
                <a:r>
                  <a:rPr lang="en-US" dirty="0" err="1">
                    <a:solidFill>
                      <a:srgbClr val="FFFFFF"/>
                    </a:solidFill>
                    <a:latin typeface="Calibri" panose="020F0502020204030204"/>
                  </a:rPr>
                  <a:t>SumEHR</a:t>
                </a:r>
                <a:r>
                  <a:rPr lang="en-US" dirty="0">
                    <a:solidFill>
                      <a:srgbClr val="FFFFFF"/>
                    </a:solidFill>
                    <a:latin typeface="Calibri" panose="020F0502020204030204"/>
                  </a:rPr>
                  <a:t>, the medication schedule, ... </a:t>
                </a:r>
                <a:endParaRPr kumimoji="0" lang="fr-BE" sz="1800" b="0" i="0" u="none" strike="noStrike" kern="1200" cap="none" spc="0" normalizeH="0" baseline="0" noProof="0" dirty="0">
                  <a:ln>
                    <a:noFill/>
                  </a:ln>
                  <a:solidFill>
                    <a:srgbClr val="0095CE">
                      <a:lumMod val="95000"/>
                      <a:lumOff val="5000"/>
                    </a:srgbClr>
                  </a:solidFill>
                  <a:effectLst/>
                  <a:uLnTx/>
                  <a:uFillTx/>
                  <a:latin typeface="Calibri" panose="020F0502020204030204"/>
                  <a:ea typeface="+mn-ea"/>
                  <a:cs typeface="Arial" charset="0"/>
                </a:endParaRPr>
              </a:p>
            </p:txBody>
          </p:sp>
        </p:grpSp>
        <p:pic>
          <p:nvPicPr>
            <p:cNvPr id="12310" name="Picture 66"/>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ep 1"/>
          <p:cNvGrpSpPr/>
          <p:nvPr/>
        </p:nvGrpSpPr>
        <p:grpSpPr>
          <a:xfrm>
            <a:off x="4189164" y="5102002"/>
            <a:ext cx="3255963" cy="1089025"/>
            <a:chOff x="4189164" y="5456112"/>
            <a:chExt cx="3255963" cy="1089025"/>
          </a:xfrm>
        </p:grpSpPr>
        <p:sp>
          <p:nvSpPr>
            <p:cNvPr id="59" name="Rectangle 58"/>
            <p:cNvSpPr/>
            <p:nvPr/>
          </p:nvSpPr>
          <p:spPr bwMode="auto">
            <a:xfrm>
              <a:off x="4189164" y="5456112"/>
              <a:ext cx="1152525" cy="108108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p:cNvSpPr/>
            <p:nvPr/>
          </p:nvSpPr>
          <p:spPr bwMode="auto">
            <a:xfrm>
              <a:off x="5341689" y="5456112"/>
              <a:ext cx="2087563" cy="1081087"/>
            </a:xfrm>
            <a:prstGeom prst="rect">
              <a:avLst/>
            </a:prstGeom>
            <a:solidFill>
              <a:srgbClr val="3E6E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TextBox 60"/>
            <p:cNvSpPr txBox="1"/>
            <p:nvPr/>
          </p:nvSpPr>
          <p:spPr bwMode="auto">
            <a:xfrm>
              <a:off x="5359152" y="5486274"/>
              <a:ext cx="2085975" cy="1058863"/>
            </a:xfrm>
            <a:prstGeom prst="rect">
              <a:avLst/>
            </a:prstGeo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0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a:p>
              <a:pPr lvl="0" algn="ctr" fontAlgn="auto">
                <a:spcBef>
                  <a:spcPts val="0"/>
                </a:spcBef>
                <a:spcAft>
                  <a:spcPts val="0"/>
                </a:spcAft>
                <a:defRPr/>
              </a:pPr>
              <a:r>
                <a:rPr lang="en-US" dirty="0">
                  <a:solidFill>
                    <a:srgbClr val="FFFFFF"/>
                  </a:solidFill>
                  <a:latin typeface="Calibri" panose="020F0502020204030204"/>
                </a:rPr>
                <a:t>Sending a report to the GMF holder</a:t>
              </a:r>
              <a:endParaRPr kumimoji="0" lang="fr-BE"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pic>
          <p:nvPicPr>
            <p:cNvPr id="12305" name="Picture 9"/>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77994" y="5477418"/>
              <a:ext cx="1063289" cy="106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7322889" y="3425601"/>
            <a:ext cx="2949575" cy="1090612"/>
            <a:chOff x="6264041" y="3624287"/>
            <a:chExt cx="3169333" cy="1090476"/>
          </a:xfrm>
        </p:grpSpPr>
        <p:grpSp>
          <p:nvGrpSpPr>
            <p:cNvPr id="12299" name="Group 69"/>
            <p:cNvGrpSpPr>
              <a:grpSpLocks/>
            </p:cNvGrpSpPr>
            <p:nvPr/>
          </p:nvGrpSpPr>
          <p:grpSpPr bwMode="auto">
            <a:xfrm>
              <a:off x="6275982" y="3624287"/>
              <a:ext cx="3157392" cy="1090476"/>
              <a:chOff x="5588415" y="1304707"/>
              <a:chExt cx="3702827" cy="1090476"/>
            </a:xfrm>
          </p:grpSpPr>
          <p:sp>
            <p:nvSpPr>
              <p:cNvPr id="51" name="Rectangle 50"/>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03" name="TextBox 52"/>
              <p:cNvSpPr txBox="1">
                <a:spLocks noChangeArrowheads="1"/>
              </p:cNvSpPr>
              <p:nvPr/>
            </p:nvSpPr>
            <p:spPr bwMode="auto">
              <a:xfrm>
                <a:off x="6751106" y="1344851"/>
                <a:ext cx="254013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marL="177800" marR="0" lvl="0" indent="0" algn="l" defTabSz="914400" rtl="0" eaLnBrk="1" fontAlgn="auto" latinLnBrk="0" hangingPunct="1">
                  <a:lnSpc>
                    <a:spcPct val="100000"/>
                  </a:lnSpc>
                  <a:spcBef>
                    <a:spcPts val="0"/>
                  </a:spcBef>
                  <a:spcAft>
                    <a:spcPts val="0"/>
                  </a:spcAft>
                  <a:buClrTx/>
                  <a:buSzTx/>
                  <a:buFontTx/>
                  <a:buNone/>
                  <a:tabLst/>
                  <a:defRPr/>
                </a:pPr>
                <a:endParaRPr kumimoji="0" lang="fr-BE" altLang="en-US" sz="1600" b="0" i="0" u="none" strike="noStrike" kern="1200" cap="none" spc="0" normalizeH="0" baseline="0" noProof="0" dirty="0">
                  <a:ln>
                    <a:noFill/>
                  </a:ln>
                  <a:solidFill>
                    <a:srgbClr val="FFFFFF"/>
                  </a:solidFill>
                  <a:effectLst/>
                  <a:uLnTx/>
                  <a:uFillTx/>
                  <a:latin typeface="Arial" charset="0"/>
                  <a:ea typeface="+mn-ea"/>
                  <a:cs typeface="Arial"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r>
                  <a:rPr lang="fr-BE" altLang="en-US" sz="1800" noProof="0" dirty="0">
                    <a:solidFill>
                      <a:srgbClr val="FFFFFF"/>
                    </a:solidFill>
                    <a:latin typeface="Calibri" panose="020F0502020204030204"/>
                  </a:rPr>
                  <a:t>Registrations</a:t>
                </a:r>
                <a:endParaRPr kumimoji="0" lang="fr-BE" altLang="en-US" sz="1800" b="0" i="0"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grpSp>
        <p:pic>
          <p:nvPicPr>
            <p:cNvPr id="1230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86</a:t>
            </a:fld>
            <a:r>
              <a:rPr lang="fr-BE"/>
              <a:t> </a:t>
            </a:r>
            <a:endParaRPr lang="fr-BE" dirty="0"/>
          </a:p>
        </p:txBody>
      </p:sp>
      <p:pic>
        <p:nvPicPr>
          <p:cNvPr id="50" name="Picture 49">
            <a:extLst>
              <a:ext uri="{FF2B5EF4-FFF2-40B4-BE49-F238E27FC236}">
                <a16:creationId xmlns:a16="http://schemas.microsoft.com/office/drawing/2014/main" id="{F044341A-115D-4FAB-8196-EC628469B7A5}"/>
              </a:ext>
            </a:extLst>
          </p:cNvPr>
          <p:cNvPicPr>
            <a:picLocks noChangeAspect="1"/>
          </p:cNvPicPr>
          <p:nvPr/>
        </p:nvPicPr>
        <p:blipFill>
          <a:blip r:embed="rId14"/>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86728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B675-E769-1E31-B0FA-58CE16B415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A6752C7-151C-EA57-5802-5470D0739111}"/>
              </a:ext>
            </a:extLst>
          </p:cNvPr>
          <p:cNvSpPr>
            <a:spLocks noGrp="1"/>
          </p:cNvSpPr>
          <p:nvPr>
            <p:ph type="title"/>
          </p:nvPr>
        </p:nvSpPr>
        <p:spPr/>
        <p:txBody>
          <a:bodyPr/>
          <a:lstStyle/>
          <a:p>
            <a:r>
              <a:rPr lang="en-BE" dirty="0"/>
              <a:t>2025 – </a:t>
            </a:r>
            <a:r>
              <a:rPr lang="nl-BE" dirty="0" err="1"/>
              <a:t>some</a:t>
            </a:r>
            <a:r>
              <a:rPr lang="nl-BE" dirty="0"/>
              <a:t> </a:t>
            </a:r>
            <a:r>
              <a:rPr lang="nl-BE" dirty="0" err="1"/>
              <a:t>results</a:t>
            </a:r>
            <a:endParaRPr lang="en-GB" noProof="0" dirty="0"/>
          </a:p>
        </p:txBody>
      </p:sp>
      <p:sp>
        <p:nvSpPr>
          <p:cNvPr id="5" name="Slide Number Placeholder 4">
            <a:extLst>
              <a:ext uri="{FF2B5EF4-FFF2-40B4-BE49-F238E27FC236}">
                <a16:creationId xmlns:a16="http://schemas.microsoft.com/office/drawing/2014/main" id="{3A389727-084B-9F2D-365D-6F33057F86FE}"/>
              </a:ext>
            </a:extLst>
          </p:cNvPr>
          <p:cNvSpPr>
            <a:spLocks noGrp="1"/>
          </p:cNvSpPr>
          <p:nvPr>
            <p:ph type="sldNum" sz="quarter" idx="4"/>
          </p:nvPr>
        </p:nvSpPr>
        <p:spPr/>
        <p:txBody>
          <a:bodyPr/>
          <a:lstStyle/>
          <a:p>
            <a:r>
              <a:rPr lang="fr-BE"/>
              <a:t> </a:t>
            </a:r>
            <a:fld id="{30A9230E-FFBB-4CCB-ABD7-198084EDE768}" type="slidenum">
              <a:rPr lang="fr-BE" smtClean="0"/>
              <a:pPr/>
              <a:t>87</a:t>
            </a:fld>
            <a:r>
              <a:rPr lang="fr-BE"/>
              <a:t> </a:t>
            </a:r>
            <a:endParaRPr lang="fr-BE" dirty="0"/>
          </a:p>
        </p:txBody>
      </p:sp>
      <p:pic>
        <p:nvPicPr>
          <p:cNvPr id="50" name="Picture 49">
            <a:extLst>
              <a:ext uri="{FF2B5EF4-FFF2-40B4-BE49-F238E27FC236}">
                <a16:creationId xmlns:a16="http://schemas.microsoft.com/office/drawing/2014/main" id="{10AEA017-487C-D395-BFA8-906E41408575}"/>
              </a:ext>
            </a:extLst>
          </p:cNvPr>
          <p:cNvPicPr>
            <a:picLocks noChangeAspect="1"/>
          </p:cNvPicPr>
          <p:nvPr/>
        </p:nvPicPr>
        <p:blipFill>
          <a:blip r:embed="rId3"/>
          <a:stretch>
            <a:fillRect/>
          </a:stretch>
        </p:blipFill>
        <p:spPr>
          <a:xfrm>
            <a:off x="10702652" y="6309320"/>
            <a:ext cx="1088627" cy="326588"/>
          </a:xfrm>
          <a:prstGeom prst="rect">
            <a:avLst/>
          </a:prstGeom>
        </p:spPr>
      </p:pic>
      <p:sp>
        <p:nvSpPr>
          <p:cNvPr id="20" name="Content Placeholder 19"/>
          <p:cNvSpPr txBox="1">
            <a:spLocks/>
          </p:cNvSpPr>
          <p:nvPr/>
        </p:nvSpPr>
        <p:spPr>
          <a:xfrm>
            <a:off x="695400" y="2007097"/>
            <a:ext cx="3536950" cy="1073831"/>
          </a:xfrm>
          <a:prstGeom prst="rect">
            <a:avLst/>
          </a:prstGeom>
          <a:ln>
            <a:solidFill>
              <a:srgbClr val="1C1C1C"/>
            </a:solidFill>
          </a:ln>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nl-BE" b="1" dirty="0">
                <a:solidFill>
                  <a:srgbClr val="087670"/>
                </a:solidFill>
              </a:rPr>
              <a:t>11.512.704</a:t>
            </a:r>
            <a:r>
              <a:rPr lang="nl-BE" dirty="0"/>
              <a:t> </a:t>
            </a:r>
            <a:r>
              <a:rPr lang="nl-BE" dirty="0" err="1"/>
              <a:t>registered</a:t>
            </a:r>
            <a:r>
              <a:rPr lang="nl-BE" dirty="0"/>
              <a:t> </a:t>
            </a:r>
            <a:r>
              <a:rPr lang="nl-BE" dirty="0" err="1"/>
              <a:t>consents</a:t>
            </a:r>
            <a:endParaRPr lang="nl-BE" dirty="0"/>
          </a:p>
          <a:p>
            <a:pPr fontAlgn="auto">
              <a:spcAft>
                <a:spcPts val="0"/>
              </a:spcAft>
            </a:pPr>
            <a:endParaRPr lang="nl-BE" dirty="0"/>
          </a:p>
        </p:txBody>
      </p:sp>
      <p:sp>
        <p:nvSpPr>
          <p:cNvPr id="10" name="Text Placeholder 9"/>
          <p:cNvSpPr txBox="1">
            <a:spLocks/>
          </p:cNvSpPr>
          <p:nvPr/>
        </p:nvSpPr>
        <p:spPr>
          <a:xfrm>
            <a:off x="695400" y="1343249"/>
            <a:ext cx="3270250" cy="611187"/>
          </a:xfrm>
          <a:prstGeom prst="rect">
            <a:avLst/>
          </a:prstGeom>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nl-BE" sz="2000" b="1"/>
              <a:t>Informed consent</a:t>
            </a:r>
          </a:p>
        </p:txBody>
      </p:sp>
      <p:sp>
        <p:nvSpPr>
          <p:cNvPr id="11" name="Content Placeholder 10"/>
          <p:cNvSpPr txBox="1">
            <a:spLocks/>
          </p:cNvSpPr>
          <p:nvPr/>
        </p:nvSpPr>
        <p:spPr>
          <a:xfrm>
            <a:off x="6589780" y="4431382"/>
            <a:ext cx="3673354" cy="1085850"/>
          </a:xfrm>
          <a:prstGeom prst="rect">
            <a:avLst/>
          </a:prstGeom>
          <a:ln>
            <a:solidFill>
              <a:srgbClr val="1C1C1C"/>
            </a:solidFill>
          </a:ln>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a:solidFill>
                  <a:srgbClr val="087670"/>
                </a:solidFill>
              </a:rPr>
              <a:t>100</a:t>
            </a:r>
            <a:r>
              <a:rPr lang="en-US" b="1"/>
              <a:t> %</a:t>
            </a:r>
            <a:r>
              <a:rPr lang="en-US"/>
              <a:t> of the KPIs are being met</a:t>
            </a:r>
          </a:p>
        </p:txBody>
      </p:sp>
      <p:sp>
        <p:nvSpPr>
          <p:cNvPr id="4" name="Text Placeholder 42"/>
          <p:cNvSpPr txBox="1">
            <a:spLocks/>
          </p:cNvSpPr>
          <p:nvPr/>
        </p:nvSpPr>
        <p:spPr>
          <a:xfrm>
            <a:off x="6589780" y="3786520"/>
            <a:ext cx="3673354" cy="611187"/>
          </a:xfrm>
          <a:prstGeom prst="rect">
            <a:avLst/>
          </a:prstGeom>
        </p:spPr>
        <p:txBody>
          <a:bodyPr vert="horz" lIns="91440" tIns="45720" rIns="91440" bIns="45720" rtlCol="0">
            <a:normAutofit/>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nl-BE" sz="2000" b="1"/>
              <a:t>Performance &amp; accessibility</a:t>
            </a:r>
          </a:p>
        </p:txBody>
      </p:sp>
      <p:sp>
        <p:nvSpPr>
          <p:cNvPr id="6" name="Text Placeholder 7">
            <a:extLst>
              <a:ext uri="{FF2B5EF4-FFF2-40B4-BE49-F238E27FC236}">
                <a16:creationId xmlns:a16="http://schemas.microsoft.com/office/drawing/2014/main" id="{D4CEF560-7DDE-F403-55DD-0063959BC5BD}"/>
              </a:ext>
            </a:extLst>
          </p:cNvPr>
          <p:cNvSpPr txBox="1">
            <a:spLocks/>
          </p:cNvSpPr>
          <p:nvPr/>
        </p:nvSpPr>
        <p:spPr>
          <a:xfrm>
            <a:off x="2063552" y="3762143"/>
            <a:ext cx="3271293" cy="612071"/>
          </a:xfrm>
          <a:prstGeom prst="rect">
            <a:avLst/>
          </a:prstGeom>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nl-BE" sz="2000" b="1" dirty="0" err="1"/>
              <a:t>eHealthBox</a:t>
            </a:r>
            <a:r>
              <a:rPr lang="nl-BE" sz="2000" b="1" dirty="0"/>
              <a:t> &gt; </a:t>
            </a:r>
            <a:r>
              <a:rPr lang="nl-BE" sz="2000" b="1" dirty="0" err="1"/>
              <a:t>eBox</a:t>
            </a:r>
            <a:endParaRPr lang="nl-BE" sz="2000" b="1" dirty="0"/>
          </a:p>
        </p:txBody>
      </p:sp>
      <p:sp>
        <p:nvSpPr>
          <p:cNvPr id="12" name="Content Placeholder 20">
            <a:extLst>
              <a:ext uri="{FF2B5EF4-FFF2-40B4-BE49-F238E27FC236}">
                <a16:creationId xmlns:a16="http://schemas.microsoft.com/office/drawing/2014/main" id="{2BBD85EE-345D-AA66-BF6D-94BFE33DF9CA}"/>
              </a:ext>
            </a:extLst>
          </p:cNvPr>
          <p:cNvSpPr txBox="1">
            <a:spLocks/>
          </p:cNvSpPr>
          <p:nvPr/>
        </p:nvSpPr>
        <p:spPr>
          <a:xfrm>
            <a:off x="2063551" y="4436827"/>
            <a:ext cx="3271293" cy="1052444"/>
          </a:xfrm>
          <a:prstGeom prst="rect">
            <a:avLst/>
          </a:prstGeom>
          <a:ln>
            <a:solidFill>
              <a:srgbClr val="1C1C1C"/>
            </a:solidFill>
          </a:ln>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fr-FR" b="1" dirty="0">
                <a:solidFill>
                  <a:srgbClr val="087670"/>
                </a:solidFill>
              </a:rPr>
              <a:t>12.301.272</a:t>
            </a:r>
            <a:r>
              <a:rPr lang="fr-FR" dirty="0">
                <a:solidFill>
                  <a:schemeClr val="tx1"/>
                </a:solidFill>
              </a:rPr>
              <a:t> </a:t>
            </a:r>
            <a:r>
              <a:rPr lang="nl-BE" dirty="0" err="1">
                <a:solidFill>
                  <a:schemeClr val="tx1"/>
                </a:solidFill>
              </a:rPr>
              <a:t>messages</a:t>
            </a:r>
            <a:endParaRPr lang="fr-FR" dirty="0"/>
          </a:p>
          <a:p>
            <a:pPr fontAlgn="auto">
              <a:spcAft>
                <a:spcPts val="0"/>
              </a:spcAft>
            </a:pPr>
            <a:endParaRPr lang="fr-FR" dirty="0"/>
          </a:p>
        </p:txBody>
      </p:sp>
      <p:sp>
        <p:nvSpPr>
          <p:cNvPr id="7" name="Text Placeholder 7">
            <a:extLst>
              <a:ext uri="{FF2B5EF4-FFF2-40B4-BE49-F238E27FC236}">
                <a16:creationId xmlns:a16="http://schemas.microsoft.com/office/drawing/2014/main" id="{9D55BB3B-9311-EAD8-D87D-A5F4C4A429CC}"/>
              </a:ext>
            </a:extLst>
          </p:cNvPr>
          <p:cNvSpPr txBox="1">
            <a:spLocks/>
          </p:cNvSpPr>
          <p:nvPr/>
        </p:nvSpPr>
        <p:spPr>
          <a:xfrm>
            <a:off x="4478113" y="1330249"/>
            <a:ext cx="3271293" cy="612071"/>
          </a:xfrm>
          <a:prstGeom prst="rect">
            <a:avLst/>
          </a:prstGeom>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sz="2000" b="1" dirty="0" err="1"/>
              <a:t>Number</a:t>
            </a:r>
            <a:r>
              <a:rPr lang="nl-BE" sz="2000" b="1" dirty="0"/>
              <a:t> of transactions</a:t>
            </a:r>
          </a:p>
        </p:txBody>
      </p:sp>
      <p:sp>
        <p:nvSpPr>
          <p:cNvPr id="8" name="Content Placeholder 20">
            <a:extLst>
              <a:ext uri="{FF2B5EF4-FFF2-40B4-BE49-F238E27FC236}">
                <a16:creationId xmlns:a16="http://schemas.microsoft.com/office/drawing/2014/main" id="{98D99B72-5058-D6B0-DCE2-979BC4FB2B77}"/>
              </a:ext>
            </a:extLst>
          </p:cNvPr>
          <p:cNvSpPr txBox="1">
            <a:spLocks/>
          </p:cNvSpPr>
          <p:nvPr/>
        </p:nvSpPr>
        <p:spPr>
          <a:xfrm>
            <a:off x="4498871" y="2020113"/>
            <a:ext cx="3325321" cy="1086372"/>
          </a:xfrm>
          <a:prstGeom prst="rect">
            <a:avLst/>
          </a:prstGeom>
          <a:ln>
            <a:solidFill>
              <a:srgbClr val="1C1C1C"/>
            </a:solidFill>
          </a:ln>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BE" b="1" dirty="0">
                <a:solidFill>
                  <a:srgbClr val="087670"/>
                </a:solidFill>
              </a:rPr>
              <a:t>19.018.497.753 </a:t>
            </a:r>
            <a:r>
              <a:rPr lang="nl-BE" dirty="0"/>
              <a:t>in 2025 (+ 11,42%)</a:t>
            </a:r>
          </a:p>
          <a:p>
            <a:pPr lvl="1"/>
            <a:endParaRPr lang="nl-BE" dirty="0"/>
          </a:p>
          <a:p>
            <a:pPr marL="914384" lvl="2" indent="0">
              <a:buNone/>
            </a:pPr>
            <a:endParaRPr lang="nl-BE" dirty="0"/>
          </a:p>
        </p:txBody>
      </p:sp>
      <p:sp>
        <p:nvSpPr>
          <p:cNvPr id="9" name="Text Placeholder 7">
            <a:extLst>
              <a:ext uri="{FF2B5EF4-FFF2-40B4-BE49-F238E27FC236}">
                <a16:creationId xmlns:a16="http://schemas.microsoft.com/office/drawing/2014/main" id="{725B4107-3E5B-6AC6-4742-9E8E9C3C463A}"/>
              </a:ext>
            </a:extLst>
          </p:cNvPr>
          <p:cNvSpPr txBox="1">
            <a:spLocks/>
          </p:cNvSpPr>
          <p:nvPr/>
        </p:nvSpPr>
        <p:spPr>
          <a:xfrm>
            <a:off x="8039270" y="1339934"/>
            <a:ext cx="3271293" cy="612071"/>
          </a:xfrm>
          <a:prstGeom prst="rect">
            <a:avLst/>
          </a:prstGeom>
        </p:spPr>
        <p:txBody>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BE" sz="2000" b="1" dirty="0" err="1"/>
              <a:t>eHealthBox</a:t>
            </a:r>
            <a:endParaRPr lang="nl-BE" sz="2000" b="1" dirty="0"/>
          </a:p>
        </p:txBody>
      </p:sp>
      <p:sp>
        <p:nvSpPr>
          <p:cNvPr id="18" name="Content Placeholder 10">
            <a:extLst>
              <a:ext uri="{FF2B5EF4-FFF2-40B4-BE49-F238E27FC236}">
                <a16:creationId xmlns:a16="http://schemas.microsoft.com/office/drawing/2014/main" id="{F57C3F59-FC18-F120-EB17-7709A8ACBB4D}"/>
              </a:ext>
            </a:extLst>
          </p:cNvPr>
          <p:cNvSpPr txBox="1">
            <a:spLocks/>
          </p:cNvSpPr>
          <p:nvPr/>
        </p:nvSpPr>
        <p:spPr>
          <a:xfrm>
            <a:off x="8039270" y="2008869"/>
            <a:ext cx="3673354" cy="1085850"/>
          </a:xfrm>
          <a:prstGeom prst="rect">
            <a:avLst/>
          </a:prstGeom>
          <a:ln>
            <a:solidFill>
              <a:srgbClr val="1C1C1C"/>
            </a:solidFill>
          </a:ln>
        </p:spPr>
        <p:txBody>
          <a:bodyPr vert="horz" lIns="91440" tIns="45720" rIns="91440" bIns="45720" rtlCol="0">
            <a:normAutofit fontScale="77500" lnSpcReduction="20000"/>
          </a:bodyPr>
          <a:lstStyle>
            <a:lvl1pPr marL="342894" indent="-342894" algn="l" defTabSz="914384" rtl="0" eaLnBrk="1" latinLnBrk="0" hangingPunct="1">
              <a:spcBef>
                <a:spcPct val="20000"/>
              </a:spcBef>
              <a:buFont typeface="Arial" panose="020B0604020202020204" pitchFamily="34" charset="0"/>
              <a:buChar char="•"/>
              <a:defRPr lang="en-US" sz="2400" kern="1200" dirty="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lang="en-US" sz="2000" kern="1200" dirty="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lang="en-US" sz="1800" kern="1200" dirty="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lang="fr-BE" sz="1800" kern="1200" dirty="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BE" sz="2800" b="1" dirty="0">
                <a:solidFill>
                  <a:srgbClr val="087670"/>
                </a:solidFill>
              </a:rPr>
              <a:t>112.876.714 </a:t>
            </a:r>
            <a:r>
              <a:rPr lang="en-US" sz="2800" dirty="0">
                <a:solidFill>
                  <a:schemeClr val="tx1"/>
                </a:solidFill>
              </a:rPr>
              <a:t>messages sent (SOAP)</a:t>
            </a:r>
            <a:endParaRPr lang="en-BE" sz="2800" dirty="0">
              <a:solidFill>
                <a:schemeClr val="tx1"/>
              </a:solidFill>
            </a:endParaRPr>
          </a:p>
          <a:p>
            <a:pPr marL="0" indent="0">
              <a:buNone/>
            </a:pPr>
            <a:r>
              <a:rPr lang="en-BE" sz="2800" b="1" dirty="0">
                <a:solidFill>
                  <a:srgbClr val="087670"/>
                </a:solidFill>
              </a:rPr>
              <a:t>917.260</a:t>
            </a:r>
            <a:r>
              <a:rPr lang="en-BE" sz="2800" dirty="0">
                <a:solidFill>
                  <a:schemeClr val="tx1"/>
                </a:solidFill>
              </a:rPr>
              <a:t> </a:t>
            </a:r>
            <a:r>
              <a:rPr lang="en-US" sz="2800" dirty="0">
                <a:solidFill>
                  <a:schemeClr val="tx1"/>
                </a:solidFill>
              </a:rPr>
              <a:t>messages sent (REST)</a:t>
            </a:r>
            <a:endParaRPr lang="en-BE" sz="2800" dirty="0">
              <a:solidFill>
                <a:schemeClr val="tx1"/>
              </a:solidFill>
            </a:endParaRPr>
          </a:p>
        </p:txBody>
      </p:sp>
    </p:spTree>
    <p:extLst>
      <p:ext uri="{BB962C8B-B14F-4D97-AF65-F5344CB8AC3E}">
        <p14:creationId xmlns:p14="http://schemas.microsoft.com/office/powerpoint/2010/main" val="2953910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129E4B-B744-41EE-804E-908A5655D3DB}"/>
              </a:ext>
            </a:extLst>
          </p:cNvPr>
          <p:cNvSpPr>
            <a:spLocks noGrp="1"/>
          </p:cNvSpPr>
          <p:nvPr>
            <p:ph type="sldNum" sz="quarter" idx="4"/>
          </p:nvPr>
        </p:nvSpPr>
        <p:spPr/>
        <p:txBody>
          <a:bodyPr/>
          <a:lstStyle/>
          <a:p>
            <a:r>
              <a:rPr lang="en-GB"/>
              <a:t> </a:t>
            </a:r>
            <a:fld id="{30A9230E-FFBB-4CCB-ABD7-198084EDE768}" type="slidenum">
              <a:rPr lang="fr-BE" smtClean="0"/>
              <a:pPr/>
              <a:t>88</a:t>
            </a:fld>
            <a:r>
              <a:rPr lang="en-GB"/>
              <a:t> </a:t>
            </a:r>
          </a:p>
        </p:txBody>
      </p:sp>
      <p:sp>
        <p:nvSpPr>
          <p:cNvPr id="4" name="Title 3">
            <a:extLst>
              <a:ext uri="{FF2B5EF4-FFF2-40B4-BE49-F238E27FC236}">
                <a16:creationId xmlns:a16="http://schemas.microsoft.com/office/drawing/2014/main" id="{23FC20B4-5756-41B9-8A03-C93957A228C2}"/>
              </a:ext>
            </a:extLst>
          </p:cNvPr>
          <p:cNvSpPr>
            <a:spLocks noGrp="1"/>
          </p:cNvSpPr>
          <p:nvPr>
            <p:ph type="title"/>
          </p:nvPr>
        </p:nvSpPr>
        <p:spPr/>
        <p:txBody>
          <a:bodyPr/>
          <a:lstStyle/>
          <a:p>
            <a:r>
              <a:rPr lang="en-GB" noProof="0" dirty="0"/>
              <a:t>Programme manager: action plan 2025-2027</a:t>
            </a:r>
          </a:p>
        </p:txBody>
      </p:sp>
      <p:sp>
        <p:nvSpPr>
          <p:cNvPr id="6" name="Arrow: Chevron 5">
            <a:extLst>
              <a:ext uri="{FF2B5EF4-FFF2-40B4-BE49-F238E27FC236}">
                <a16:creationId xmlns:a16="http://schemas.microsoft.com/office/drawing/2014/main" id="{C00A70D1-FCC1-4251-8F86-E5EE6A3DCAA5}"/>
              </a:ext>
            </a:extLst>
          </p:cNvPr>
          <p:cNvSpPr/>
          <p:nvPr/>
        </p:nvSpPr>
        <p:spPr>
          <a:xfrm>
            <a:off x="1463746" y="1903746"/>
            <a:ext cx="6041954" cy="649148"/>
          </a:xfrm>
          <a:prstGeom prst="chevron">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Basic services </a:t>
            </a:r>
          </a:p>
        </p:txBody>
      </p:sp>
      <p:sp>
        <p:nvSpPr>
          <p:cNvPr id="7" name="Arrow: Chevron 6">
            <a:extLst>
              <a:ext uri="{FF2B5EF4-FFF2-40B4-BE49-F238E27FC236}">
                <a16:creationId xmlns:a16="http://schemas.microsoft.com/office/drawing/2014/main" id="{C3B68AF5-7819-4075-A945-400B6A2E672D}"/>
              </a:ext>
            </a:extLst>
          </p:cNvPr>
          <p:cNvSpPr/>
          <p:nvPr/>
        </p:nvSpPr>
        <p:spPr>
          <a:xfrm>
            <a:off x="1463746" y="2663826"/>
            <a:ext cx="6041954" cy="649148"/>
          </a:xfrm>
          <a:prstGeom prst="chevron">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BIHR Work Environment</a:t>
            </a:r>
          </a:p>
        </p:txBody>
      </p:sp>
      <p:sp>
        <p:nvSpPr>
          <p:cNvPr id="8" name="Arrow: Chevron 7">
            <a:extLst>
              <a:ext uri="{FF2B5EF4-FFF2-40B4-BE49-F238E27FC236}">
                <a16:creationId xmlns:a16="http://schemas.microsoft.com/office/drawing/2014/main" id="{E490E0AC-BAE4-4DF4-98E6-B1B510A10D46}"/>
              </a:ext>
            </a:extLst>
          </p:cNvPr>
          <p:cNvSpPr/>
          <p:nvPr/>
        </p:nvSpPr>
        <p:spPr>
          <a:xfrm>
            <a:off x="1463746" y="3414487"/>
            <a:ext cx="6041954" cy="649148"/>
          </a:xfrm>
          <a:prstGeom prst="chevron">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Specific eHealth projects</a:t>
            </a:r>
          </a:p>
        </p:txBody>
      </p:sp>
      <p:sp>
        <p:nvSpPr>
          <p:cNvPr id="9" name="Arrow: Chevron 8">
            <a:extLst>
              <a:ext uri="{FF2B5EF4-FFF2-40B4-BE49-F238E27FC236}">
                <a16:creationId xmlns:a16="http://schemas.microsoft.com/office/drawing/2014/main" id="{F4B4F4AA-D3B3-4E66-8336-2CA48D925273}"/>
              </a:ext>
            </a:extLst>
          </p:cNvPr>
          <p:cNvSpPr/>
          <p:nvPr/>
        </p:nvSpPr>
        <p:spPr>
          <a:xfrm>
            <a:off x="1463746" y="4664895"/>
            <a:ext cx="6041954" cy="649148"/>
          </a:xfrm>
          <a:prstGeom prst="chevron">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Digitalisation component within programmes</a:t>
            </a:r>
          </a:p>
        </p:txBody>
      </p:sp>
      <p:sp>
        <p:nvSpPr>
          <p:cNvPr id="10" name="Arrow: Curved Right 9">
            <a:extLst>
              <a:ext uri="{FF2B5EF4-FFF2-40B4-BE49-F238E27FC236}">
                <a16:creationId xmlns:a16="http://schemas.microsoft.com/office/drawing/2014/main" id="{0767E1D0-F505-43FB-B245-6C03B978BB3C}"/>
              </a:ext>
            </a:extLst>
          </p:cNvPr>
          <p:cNvSpPr/>
          <p:nvPr/>
        </p:nvSpPr>
        <p:spPr>
          <a:xfrm>
            <a:off x="3285134" y="4058741"/>
            <a:ext cx="343460" cy="649148"/>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a:solidFill>
                <a:schemeClr val="tx1"/>
              </a:solidFill>
            </a:endParaRPr>
          </a:p>
        </p:txBody>
      </p:sp>
      <p:sp>
        <p:nvSpPr>
          <p:cNvPr id="12" name="Arrow: Curved Right 11">
            <a:extLst>
              <a:ext uri="{FF2B5EF4-FFF2-40B4-BE49-F238E27FC236}">
                <a16:creationId xmlns:a16="http://schemas.microsoft.com/office/drawing/2014/main" id="{16184CA3-662C-4860-A707-E79EAEB2D1DF}"/>
              </a:ext>
            </a:extLst>
          </p:cNvPr>
          <p:cNvSpPr/>
          <p:nvPr/>
        </p:nvSpPr>
        <p:spPr>
          <a:xfrm rot="10800000">
            <a:off x="3752420" y="4028073"/>
            <a:ext cx="343461" cy="636822"/>
          </a:xfrm>
          <a:prstGeom prst="curvedRightArrow">
            <a:avLst>
              <a:gd name="adj1" fmla="val 25000"/>
              <a:gd name="adj2" fmla="val 50000"/>
              <a:gd name="adj3" fmla="val 283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BE" dirty="0">
              <a:solidFill>
                <a:schemeClr val="tx1"/>
              </a:solidFill>
            </a:endParaRPr>
          </a:p>
        </p:txBody>
      </p:sp>
      <p:pic>
        <p:nvPicPr>
          <p:cNvPr id="14" name="Picture 13">
            <a:extLst>
              <a:ext uri="{FF2B5EF4-FFF2-40B4-BE49-F238E27FC236}">
                <a16:creationId xmlns:a16="http://schemas.microsoft.com/office/drawing/2014/main" id="{F66A51EA-5EF1-4F18-9726-7C23D03C365D}"/>
              </a:ext>
            </a:extLst>
          </p:cNvPr>
          <p:cNvPicPr>
            <a:picLocks noChangeAspect="1"/>
          </p:cNvPicPr>
          <p:nvPr/>
        </p:nvPicPr>
        <p:blipFill>
          <a:blip r:embed="rId2"/>
          <a:stretch>
            <a:fillRect/>
          </a:stretch>
        </p:blipFill>
        <p:spPr>
          <a:xfrm>
            <a:off x="9030981" y="1743785"/>
            <a:ext cx="1158831" cy="1273189"/>
          </a:xfrm>
          <a:prstGeom prst="rect">
            <a:avLst/>
          </a:prstGeom>
        </p:spPr>
      </p:pic>
      <p:sp>
        <p:nvSpPr>
          <p:cNvPr id="15" name="Rectangle 14">
            <a:extLst>
              <a:ext uri="{FF2B5EF4-FFF2-40B4-BE49-F238E27FC236}">
                <a16:creationId xmlns:a16="http://schemas.microsoft.com/office/drawing/2014/main" id="{F0840844-23B7-4CCD-AF67-39B1A320ED54}"/>
              </a:ext>
            </a:extLst>
          </p:cNvPr>
          <p:cNvSpPr/>
          <p:nvPr/>
        </p:nvSpPr>
        <p:spPr>
          <a:xfrm>
            <a:off x="1396242" y="1975863"/>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1</a:t>
            </a:r>
          </a:p>
        </p:txBody>
      </p:sp>
      <p:sp>
        <p:nvSpPr>
          <p:cNvPr id="16" name="Rectangle 15">
            <a:extLst>
              <a:ext uri="{FF2B5EF4-FFF2-40B4-BE49-F238E27FC236}">
                <a16:creationId xmlns:a16="http://schemas.microsoft.com/office/drawing/2014/main" id="{272D1680-0A6B-45AF-8574-EBE2F6B777B0}"/>
              </a:ext>
            </a:extLst>
          </p:cNvPr>
          <p:cNvSpPr/>
          <p:nvPr/>
        </p:nvSpPr>
        <p:spPr>
          <a:xfrm>
            <a:off x="1396242" y="3501466"/>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3A</a:t>
            </a:r>
          </a:p>
        </p:txBody>
      </p:sp>
      <p:sp>
        <p:nvSpPr>
          <p:cNvPr id="17" name="Rectangle 16">
            <a:extLst>
              <a:ext uri="{FF2B5EF4-FFF2-40B4-BE49-F238E27FC236}">
                <a16:creationId xmlns:a16="http://schemas.microsoft.com/office/drawing/2014/main" id="{480AEB38-4880-4189-AB09-2E52699399F3}"/>
              </a:ext>
            </a:extLst>
          </p:cNvPr>
          <p:cNvSpPr/>
          <p:nvPr/>
        </p:nvSpPr>
        <p:spPr>
          <a:xfrm>
            <a:off x="1396242" y="2735943"/>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2</a:t>
            </a:r>
          </a:p>
        </p:txBody>
      </p:sp>
      <p:sp>
        <p:nvSpPr>
          <p:cNvPr id="18" name="Rectangle 17">
            <a:extLst>
              <a:ext uri="{FF2B5EF4-FFF2-40B4-BE49-F238E27FC236}">
                <a16:creationId xmlns:a16="http://schemas.microsoft.com/office/drawing/2014/main" id="{B1326F61-7ED5-46AA-908F-8F339EAFEF8B}"/>
              </a:ext>
            </a:extLst>
          </p:cNvPr>
          <p:cNvSpPr/>
          <p:nvPr/>
        </p:nvSpPr>
        <p:spPr>
          <a:xfrm>
            <a:off x="1396242" y="4746731"/>
            <a:ext cx="390525" cy="504913"/>
          </a:xfrm>
          <a:prstGeom prst="rect">
            <a:avLst/>
          </a:prstGeom>
          <a:solidFill>
            <a:schemeClr val="tx1">
              <a:lumMod val="65000"/>
              <a:lumOff val="35000"/>
            </a:schemeClr>
          </a:solidFill>
          <a:ln>
            <a:solidFill>
              <a:schemeClr val="tx1">
                <a:lumMod val="65000"/>
                <a:lumOff val="35000"/>
              </a:schemeClr>
            </a:solidFill>
          </a:ln>
          <a:effectLst>
            <a:outerShdw blurRad="50800" dist="38100" dir="16200000"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a:t>3B</a:t>
            </a:r>
          </a:p>
        </p:txBody>
      </p:sp>
      <p:sp>
        <p:nvSpPr>
          <p:cNvPr id="21" name="TextBox 20">
            <a:extLst>
              <a:ext uri="{FF2B5EF4-FFF2-40B4-BE49-F238E27FC236}">
                <a16:creationId xmlns:a16="http://schemas.microsoft.com/office/drawing/2014/main" id="{60DA9816-A2D5-4A8F-85D7-B5AA922BEEE3}"/>
              </a:ext>
            </a:extLst>
          </p:cNvPr>
          <p:cNvSpPr txBox="1"/>
          <p:nvPr/>
        </p:nvSpPr>
        <p:spPr>
          <a:xfrm>
            <a:off x="8041773" y="2943003"/>
            <a:ext cx="3124200" cy="2031325"/>
          </a:xfrm>
          <a:prstGeom prst="rect">
            <a:avLst/>
          </a:prstGeom>
          <a:noFill/>
        </p:spPr>
        <p:txBody>
          <a:bodyPr wrap="square" rtlCol="0">
            <a:spAutoFit/>
          </a:bodyPr>
          <a:lstStyle/>
          <a:p>
            <a:pPr algn="ctr"/>
            <a:r>
              <a:rPr lang="en-GB" b="1"/>
              <a:t>“Moonshot”</a:t>
            </a:r>
          </a:p>
          <a:p>
            <a:pPr algn="ctr"/>
            <a:r>
              <a:rPr lang="en-GB"/>
              <a:t>More mature eHealth architecture and landscape in line with the strategic and operational objectives of the 2025-2027 Action Plan</a:t>
            </a:r>
          </a:p>
        </p:txBody>
      </p:sp>
      <p:pic>
        <p:nvPicPr>
          <p:cNvPr id="19" name="Picture 18">
            <a:extLst>
              <a:ext uri="{FF2B5EF4-FFF2-40B4-BE49-F238E27FC236}">
                <a16:creationId xmlns:a16="http://schemas.microsoft.com/office/drawing/2014/main" id="{40830315-30BA-4E19-AD74-E0ED1D1F8D11}"/>
              </a:ext>
            </a:extLst>
          </p:cNvPr>
          <p:cNvPicPr>
            <a:picLocks noChangeAspect="1"/>
          </p:cNvPicPr>
          <p:nvPr/>
        </p:nvPicPr>
        <p:blipFill>
          <a:blip r:embed="rId3"/>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821986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695400" y="1052736"/>
            <a:ext cx="10887000" cy="5256584"/>
          </a:xfrm>
        </p:spPr>
        <p:txBody>
          <a:bodyPr>
            <a:normAutofit lnSpcReduction="10000"/>
          </a:bodyPr>
          <a:lstStyle/>
          <a:p>
            <a:r>
              <a:rPr lang="en-GB" noProof="0" dirty="0"/>
              <a:t>an environment where</a:t>
            </a:r>
          </a:p>
          <a:p>
            <a:pPr lvl="1"/>
            <a:r>
              <a:rPr lang="en-GB" noProof="0" dirty="0"/>
              <a:t>citizens/patients have a clear overview of their own health (care) and welfare data</a:t>
            </a:r>
          </a:p>
          <a:p>
            <a:pPr lvl="1"/>
            <a:r>
              <a:rPr lang="en-GB" noProof="0" dirty="0"/>
              <a:t>everyone who takes care of that person has access to all the information that is important for providing high-quality care</a:t>
            </a:r>
          </a:p>
          <a:p>
            <a:r>
              <a:rPr lang="en-GB" noProof="0" dirty="0"/>
              <a:t>everyone involved can actively contribute to keeping the information up to date and accurate</a:t>
            </a:r>
          </a:p>
          <a:p>
            <a:r>
              <a:rPr lang="en-GB" noProof="0" dirty="0"/>
              <a:t>better systems for registering, structuring and organising all available information, with greater added value for healthcare</a:t>
            </a:r>
          </a:p>
          <a:p>
            <a:r>
              <a:rPr lang="en-GB" noProof="0" dirty="0"/>
              <a:t>supporting intensive (secondary) reuse of data for</a:t>
            </a:r>
          </a:p>
          <a:p>
            <a:pPr lvl="1"/>
            <a:r>
              <a:rPr lang="en-GB" noProof="0" dirty="0"/>
              <a:t>scientific research, development and innovation</a:t>
            </a:r>
          </a:p>
          <a:p>
            <a:pPr lvl="1"/>
            <a:r>
              <a:rPr lang="en-GB" noProof="0" dirty="0"/>
              <a:t>policy support</a:t>
            </a:r>
          </a:p>
          <a:p>
            <a:pPr lvl="1"/>
            <a:r>
              <a:rPr lang="en-GB" noProof="0" dirty="0"/>
              <a:t>population management</a:t>
            </a:r>
          </a:p>
          <a:p>
            <a:r>
              <a:rPr lang="en-GB" noProof="0" dirty="0"/>
              <a:t>more information at </a:t>
            </a:r>
            <a:r>
              <a:rPr lang="en-GB" noProof="0" dirty="0">
                <a:hlinkClick r:id="rId3"/>
              </a:rPr>
              <a:t>https://www.frankrobben.be/wp-content/uploads/2023/03/B-IHR.pdf</a:t>
            </a:r>
          </a:p>
          <a:p>
            <a:endParaRPr lang="en-GB" noProof="0" dirty="0"/>
          </a:p>
        </p:txBody>
      </p:sp>
      <p:sp>
        <p:nvSpPr>
          <p:cNvPr id="2" name="Titel 1">
            <a:extLst>
              <a:ext uri="{FF2B5EF4-FFF2-40B4-BE49-F238E27FC236}">
                <a16:creationId xmlns:a16="http://schemas.microsoft.com/office/drawing/2014/main" id="{3968E5AC-283E-E0E0-F878-553FAC5BEB26}"/>
              </a:ext>
            </a:extLst>
          </p:cNvPr>
          <p:cNvSpPr>
            <a:spLocks noGrp="1"/>
          </p:cNvSpPr>
          <p:nvPr>
            <p:ph type="title"/>
          </p:nvPr>
        </p:nvSpPr>
        <p:spPr>
          <a:xfrm>
            <a:off x="695400" y="188640"/>
            <a:ext cx="10887000" cy="792088"/>
          </a:xfrm>
        </p:spPr>
        <p:txBody>
          <a:bodyPr/>
          <a:lstStyle/>
          <a:p>
            <a:r>
              <a:rPr lang="en-GB" noProof="0" dirty="0"/>
              <a:t>Key concept: Belgian Integrated Health Record (B-IHR)</a:t>
            </a:r>
          </a:p>
        </p:txBody>
      </p:sp>
      <p:sp>
        <p:nvSpPr>
          <p:cNvPr id="3" name="Slide Number Placeholder 2">
            <a:extLst>
              <a:ext uri="{FF2B5EF4-FFF2-40B4-BE49-F238E27FC236}">
                <a16:creationId xmlns:a16="http://schemas.microsoft.com/office/drawing/2014/main" id="{0FE9F206-CE25-41B5-9D02-C6A2857FB46A}"/>
              </a:ext>
            </a:extLst>
          </p:cNvPr>
          <p:cNvSpPr>
            <a:spLocks noGrp="1"/>
          </p:cNvSpPr>
          <p:nvPr>
            <p:ph type="sldNum" sz="quarter" idx="4"/>
          </p:nvPr>
        </p:nvSpPr>
        <p:spPr/>
        <p:txBody>
          <a:bodyPr/>
          <a:lstStyle/>
          <a:p>
            <a:r>
              <a:rPr lang="fr-BE"/>
              <a:t> </a:t>
            </a:r>
            <a:fld id="{30A9230E-FFBB-4CCB-ABD7-198084EDE768}" type="slidenum">
              <a:rPr lang="fr-BE" smtClean="0"/>
              <a:pPr/>
              <a:t>89</a:t>
            </a:fld>
            <a:r>
              <a:rPr lang="fr-BE"/>
              <a:t> </a:t>
            </a:r>
            <a:endParaRPr lang="fr-BE" dirty="0"/>
          </a:p>
        </p:txBody>
      </p:sp>
      <p:pic>
        <p:nvPicPr>
          <p:cNvPr id="6" name="Picture 5">
            <a:extLst>
              <a:ext uri="{FF2B5EF4-FFF2-40B4-BE49-F238E27FC236}">
                <a16:creationId xmlns:a16="http://schemas.microsoft.com/office/drawing/2014/main" id="{EA130401-1F6B-4DBD-B325-594D8A4F46AE}"/>
              </a:ext>
            </a:extLst>
          </p:cNvPr>
          <p:cNvPicPr>
            <a:picLocks noChangeAspect="1"/>
          </p:cNvPicPr>
          <p:nvPr/>
        </p:nvPicPr>
        <p:blipFill>
          <a:blip r:embed="rId4"/>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791989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A0A17BC-2322-470C-A22C-EED3904E5B4B}"/>
              </a:ext>
            </a:extLst>
          </p:cNvPr>
          <p:cNvSpPr>
            <a:spLocks noGrp="1"/>
          </p:cNvSpPr>
          <p:nvPr>
            <p:ph idx="1"/>
          </p:nvPr>
        </p:nvSpPr>
        <p:spPr>
          <a:xfrm>
            <a:off x="695400" y="1052736"/>
            <a:ext cx="10887000" cy="5256584"/>
          </a:xfrm>
        </p:spPr>
        <p:txBody>
          <a:bodyPr/>
          <a:lstStyle/>
          <a:p>
            <a:r>
              <a:rPr lang="en-GB" noProof="0" dirty="0"/>
              <a:t>to concretize integrated care programmes and the principles of the co</a:t>
            </a:r>
            <a:r>
              <a:rPr lang="en-BE" noProof="0" dirty="0"/>
              <a:t>operation</a:t>
            </a:r>
            <a:r>
              <a:rPr lang="en-GB" noProof="0" dirty="0"/>
              <a:t> agreement</a:t>
            </a:r>
          </a:p>
          <a:p>
            <a:r>
              <a:rPr lang="en-GB" noProof="0" dirty="0"/>
              <a:t>administrative simplification</a:t>
            </a:r>
          </a:p>
          <a:p>
            <a:r>
              <a:rPr lang="en-GB" noProof="0" dirty="0"/>
              <a:t>workload management for healthcare providers</a:t>
            </a:r>
          </a:p>
          <a:p>
            <a:r>
              <a:rPr lang="en-GB" noProof="0" dirty="0"/>
              <a:t>training</a:t>
            </a:r>
          </a:p>
          <a:p>
            <a:r>
              <a:rPr lang="en-GB" noProof="0" dirty="0"/>
              <a:t>implementation in the workplace</a:t>
            </a:r>
          </a:p>
          <a:p>
            <a:r>
              <a:rPr lang="en-GB" noProof="0" dirty="0" err="1"/>
              <a:t>MyHealth</a:t>
            </a:r>
            <a:r>
              <a:rPr lang="en-GB" noProof="0" dirty="0"/>
              <a:t> as an inter-federal portal</a:t>
            </a:r>
          </a:p>
          <a:p>
            <a:r>
              <a:rPr lang="en-GB" noProof="0" dirty="0"/>
              <a:t>literacy and inclusion</a:t>
            </a:r>
          </a:p>
          <a:p>
            <a:r>
              <a:rPr lang="en-GB" noProof="0" dirty="0"/>
              <a:t>innovation</a:t>
            </a:r>
          </a:p>
          <a:p>
            <a:r>
              <a:rPr lang="en-GB" noProof="0" dirty="0"/>
              <a:t>m-health</a:t>
            </a:r>
          </a:p>
          <a:p>
            <a:r>
              <a:rPr lang="en-GB" noProof="0" dirty="0"/>
              <a:t>readjustment of incentives and financing</a:t>
            </a:r>
          </a:p>
          <a:p>
            <a:r>
              <a:rPr lang="en-GB" noProof="0" dirty="0"/>
              <a:t>revision of relationship with software suppliers</a:t>
            </a:r>
          </a:p>
          <a:p>
            <a:endParaRPr lang="en-GB" noProof="0" dirty="0"/>
          </a:p>
        </p:txBody>
      </p:sp>
      <p:sp>
        <p:nvSpPr>
          <p:cNvPr id="4" name="Titel 3">
            <a:extLst>
              <a:ext uri="{FF2B5EF4-FFF2-40B4-BE49-F238E27FC236}">
                <a16:creationId xmlns:a16="http://schemas.microsoft.com/office/drawing/2014/main" id="{926CB436-54BE-CDD3-A8DB-56C69417A592}"/>
              </a:ext>
            </a:extLst>
          </p:cNvPr>
          <p:cNvSpPr>
            <a:spLocks noGrp="1"/>
          </p:cNvSpPr>
          <p:nvPr>
            <p:ph type="title"/>
          </p:nvPr>
        </p:nvSpPr>
        <p:spPr>
          <a:xfrm>
            <a:off x="695400" y="188640"/>
            <a:ext cx="10887000" cy="792088"/>
          </a:xfrm>
        </p:spPr>
        <p:txBody>
          <a:bodyPr/>
          <a:lstStyle/>
          <a:p>
            <a:r>
              <a:rPr lang="en-GB" noProof="0" dirty="0"/>
              <a:t>Other objectives</a:t>
            </a:r>
          </a:p>
        </p:txBody>
      </p:sp>
      <p:sp>
        <p:nvSpPr>
          <p:cNvPr id="3" name="Slide Number Placeholder 2">
            <a:extLst>
              <a:ext uri="{FF2B5EF4-FFF2-40B4-BE49-F238E27FC236}">
                <a16:creationId xmlns:a16="http://schemas.microsoft.com/office/drawing/2014/main" id="{CAE3302D-7A0E-4D44-915F-E883AF7A4826}"/>
              </a:ext>
            </a:extLst>
          </p:cNvPr>
          <p:cNvSpPr>
            <a:spLocks noGrp="1"/>
          </p:cNvSpPr>
          <p:nvPr>
            <p:ph type="sldNum" sz="quarter" idx="4"/>
          </p:nvPr>
        </p:nvSpPr>
        <p:spPr/>
        <p:txBody>
          <a:bodyPr/>
          <a:lstStyle/>
          <a:p>
            <a:r>
              <a:rPr lang="fr-BE"/>
              <a:t> </a:t>
            </a:r>
            <a:fld id="{30A9230E-FFBB-4CCB-ABD7-198084EDE768}" type="slidenum">
              <a:rPr lang="fr-BE" smtClean="0"/>
              <a:pPr/>
              <a:t>90</a:t>
            </a:fld>
            <a:r>
              <a:rPr lang="fr-BE"/>
              <a:t> </a:t>
            </a:r>
            <a:endParaRPr lang="fr-BE" dirty="0"/>
          </a:p>
        </p:txBody>
      </p:sp>
      <p:pic>
        <p:nvPicPr>
          <p:cNvPr id="5" name="Picture 4">
            <a:extLst>
              <a:ext uri="{FF2B5EF4-FFF2-40B4-BE49-F238E27FC236}">
                <a16:creationId xmlns:a16="http://schemas.microsoft.com/office/drawing/2014/main" id="{1AC9347F-4035-4DBC-9F24-2C014E460DB9}"/>
              </a:ext>
            </a:extLst>
          </p:cNvPr>
          <p:cNvPicPr>
            <a:picLocks noChangeAspect="1"/>
          </p:cNvPicPr>
          <p:nvPr/>
        </p:nvPicPr>
        <p:blipFill>
          <a:blip r:embed="rId2"/>
          <a:stretch>
            <a:fillRect/>
          </a:stretch>
        </p:blipFill>
        <p:spPr>
          <a:xfrm>
            <a:off x="10702652" y="6309320"/>
            <a:ext cx="1088627" cy="326588"/>
          </a:xfrm>
          <a:prstGeom prst="rect">
            <a:avLst/>
          </a:prstGeom>
        </p:spPr>
      </p:pic>
    </p:spTree>
    <p:extLst>
      <p:ext uri="{BB962C8B-B14F-4D97-AF65-F5344CB8AC3E}">
        <p14:creationId xmlns:p14="http://schemas.microsoft.com/office/powerpoint/2010/main" val="19749848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C18C51-CA70-FB6A-01DC-8AC0EC372755}"/>
              </a:ext>
            </a:extLst>
          </p:cNvPr>
          <p:cNvSpPr>
            <a:spLocks noGrp="1"/>
          </p:cNvSpPr>
          <p:nvPr>
            <p:ph type="sldNum" sz="quarter" idx="10"/>
          </p:nvPr>
        </p:nvSpPr>
        <p:spPr/>
        <p:txBody>
          <a:bodyPr/>
          <a:lstStyle/>
          <a:p>
            <a:pPr>
              <a:defRPr/>
            </a:pPr>
            <a:fld id="{EF66DDCB-4F40-4F8C-A2FE-269D135B5A13}" type="slidenum">
              <a:rPr lang="en-GB" smtClean="0"/>
              <a:pPr>
                <a:defRPr/>
              </a:pPr>
              <a:t>91</a:t>
            </a:fld>
            <a:endParaRPr lang="en-GB" dirty="0"/>
          </a:p>
        </p:txBody>
      </p:sp>
      <p:sp>
        <p:nvSpPr>
          <p:cNvPr id="3" name="Title 2">
            <a:extLst>
              <a:ext uri="{FF2B5EF4-FFF2-40B4-BE49-F238E27FC236}">
                <a16:creationId xmlns:a16="http://schemas.microsoft.com/office/drawing/2014/main" id="{210E3C69-6C77-1A0F-1D9C-B471F757126A}"/>
              </a:ext>
            </a:extLst>
          </p:cNvPr>
          <p:cNvSpPr>
            <a:spLocks noGrp="1"/>
          </p:cNvSpPr>
          <p:nvPr>
            <p:ph type="ctrTitle"/>
          </p:nvPr>
        </p:nvSpPr>
        <p:spPr/>
        <p:txBody>
          <a:bodyPr/>
          <a:lstStyle/>
          <a:p>
            <a:r>
              <a:rPr lang="en-BE" dirty="0"/>
              <a:t>Egov 3.0</a:t>
            </a:r>
          </a:p>
        </p:txBody>
      </p:sp>
    </p:spTree>
    <p:extLst>
      <p:ext uri="{BB962C8B-B14F-4D97-AF65-F5344CB8AC3E}">
        <p14:creationId xmlns:p14="http://schemas.microsoft.com/office/powerpoint/2010/main" val="23853165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684290D-3105-4A70-6B81-AF93ED88FF9A}"/>
              </a:ext>
            </a:extLst>
          </p:cNvPr>
          <p:cNvSpPr>
            <a:spLocks noGrp="1"/>
          </p:cNvSpPr>
          <p:nvPr>
            <p:ph idx="1"/>
          </p:nvPr>
        </p:nvSpPr>
        <p:spPr>
          <a:xfrm>
            <a:off x="695400" y="1052736"/>
            <a:ext cx="10887000" cy="5256584"/>
          </a:xfrm>
        </p:spPr>
        <p:txBody>
          <a:bodyPr>
            <a:normAutofit/>
          </a:bodyPr>
          <a:lstStyle/>
          <a:p>
            <a:pPr marL="0" indent="0">
              <a:buNone/>
            </a:pPr>
            <a:r>
              <a:rPr lang="en-BE" dirty="0"/>
              <a:t>Wo</a:t>
            </a:r>
            <a:r>
              <a:rPr lang="nl-BE" dirty="0" err="1"/>
              <a:t>rl</a:t>
            </a:r>
            <a:r>
              <a:rPr lang="en-BE" dirty="0"/>
              <a:t>d is in permanent change</a:t>
            </a:r>
          </a:p>
          <a:p>
            <a:r>
              <a:rPr lang="en-BE" dirty="0"/>
              <a:t>c</a:t>
            </a:r>
            <a:r>
              <a:rPr lang="en-US" dirty="0" err="1"/>
              <a:t>oncepts</a:t>
            </a:r>
            <a:r>
              <a:rPr lang="en-US" dirty="0"/>
              <a:t> are evolving: worker statuses, working hours, forms of employment, households, …</a:t>
            </a:r>
            <a:r>
              <a:rPr lang="en-BE" dirty="0"/>
              <a:t> =&gt;</a:t>
            </a:r>
          </a:p>
          <a:p>
            <a:pPr lvl="1"/>
            <a:r>
              <a:rPr lang="en-BE" dirty="0"/>
              <a:t>Dimona (fast data) lacks sufficient detail</a:t>
            </a:r>
          </a:p>
          <a:p>
            <a:pPr lvl="1"/>
            <a:r>
              <a:rPr lang="en-BE" dirty="0"/>
              <a:t>DMFA (detailed data) is not available quick enough</a:t>
            </a:r>
            <a:endParaRPr lang="en-US" dirty="0"/>
          </a:p>
          <a:p>
            <a:r>
              <a:rPr lang="en-BE" dirty="0"/>
              <a:t>i</a:t>
            </a:r>
            <a:r>
              <a:rPr lang="en-US" dirty="0" err="1"/>
              <a:t>ncreasing</a:t>
            </a:r>
            <a:r>
              <a:rPr lang="en-US" dirty="0"/>
              <a:t> mobility of workers requires linking data and databases across borders</a:t>
            </a:r>
          </a:p>
          <a:p>
            <a:r>
              <a:rPr lang="en-BE" dirty="0"/>
              <a:t>d</a:t>
            </a:r>
            <a:r>
              <a:rPr lang="en-US" dirty="0" err="1"/>
              <a:t>igital</a:t>
            </a:r>
            <a:r>
              <a:rPr lang="en-US" dirty="0"/>
              <a:t> revolution: smartphone, apps, online services, speech technology, </a:t>
            </a:r>
            <a:r>
              <a:rPr lang="en-BE" dirty="0"/>
              <a:t>c</a:t>
            </a:r>
            <a:r>
              <a:rPr lang="en-US" dirty="0"/>
              <a:t>loud, AI,…</a:t>
            </a:r>
          </a:p>
          <a:p>
            <a:r>
              <a:rPr lang="en-BE" dirty="0"/>
              <a:t>g</a:t>
            </a:r>
            <a:r>
              <a:rPr lang="en-US" dirty="0"/>
              <a:t>rowing attention and awareness of the importance of privacy issues</a:t>
            </a:r>
          </a:p>
          <a:p>
            <a:r>
              <a:rPr lang="en-BE" dirty="0"/>
              <a:t>d</a:t>
            </a:r>
            <a:r>
              <a:rPr lang="en-US" dirty="0" err="1"/>
              <a:t>igitization</a:t>
            </a:r>
            <a:r>
              <a:rPr lang="en-US" dirty="0"/>
              <a:t> versus the digital divide</a:t>
            </a:r>
          </a:p>
          <a:p>
            <a:r>
              <a:rPr lang="en-BE" dirty="0"/>
              <a:t>i</a:t>
            </a:r>
            <a:r>
              <a:rPr lang="en-US" dirty="0" err="1"/>
              <a:t>ncreasing</a:t>
            </a:r>
            <a:r>
              <a:rPr lang="en-US" dirty="0"/>
              <a:t> risks related to information </a:t>
            </a:r>
            <a:r>
              <a:rPr lang="en-US" dirty="0" err="1"/>
              <a:t>secur</a:t>
            </a:r>
            <a:r>
              <a:rPr lang="en-BE" dirty="0" err="1"/>
              <a:t>i</a:t>
            </a:r>
            <a:r>
              <a:rPr lang="en-US" dirty="0"/>
              <a:t>ty</a:t>
            </a:r>
          </a:p>
          <a:p>
            <a:endParaRPr lang="nl-BE" dirty="0"/>
          </a:p>
        </p:txBody>
      </p:sp>
      <p:sp>
        <p:nvSpPr>
          <p:cNvPr id="6" name="Titel 5">
            <a:extLst>
              <a:ext uri="{FF2B5EF4-FFF2-40B4-BE49-F238E27FC236}">
                <a16:creationId xmlns:a16="http://schemas.microsoft.com/office/drawing/2014/main" id="{2EABB4B8-0E2F-1997-C0B0-051111193A76}"/>
              </a:ext>
            </a:extLst>
          </p:cNvPr>
          <p:cNvSpPr>
            <a:spLocks noGrp="1"/>
          </p:cNvSpPr>
          <p:nvPr>
            <p:ph type="title"/>
          </p:nvPr>
        </p:nvSpPr>
        <p:spPr>
          <a:xfrm>
            <a:off x="695400" y="188640"/>
            <a:ext cx="10887000" cy="792088"/>
          </a:xfrm>
        </p:spPr>
        <p:txBody>
          <a:bodyPr/>
          <a:lstStyle/>
          <a:p>
            <a:r>
              <a:rPr lang="en-BE" dirty="0" err="1"/>
              <a:t>Egov</a:t>
            </a:r>
            <a:r>
              <a:rPr lang="en-BE" dirty="0"/>
              <a:t> 3.0 program</a:t>
            </a:r>
            <a:endParaRPr lang="nl-BE" dirty="0"/>
          </a:p>
        </p:txBody>
      </p:sp>
      <p:sp>
        <p:nvSpPr>
          <p:cNvPr id="9" name="Slide Number Placeholder 3">
            <a:extLst>
              <a:ext uri="{FF2B5EF4-FFF2-40B4-BE49-F238E27FC236}">
                <a16:creationId xmlns:a16="http://schemas.microsoft.com/office/drawing/2014/main" id="{8517C8A2-56A5-A4ED-68C3-D4AA17CA305E}"/>
              </a:ext>
            </a:extLst>
          </p:cNvPr>
          <p:cNvSpPr>
            <a:spLocks noGrp="1"/>
          </p:cNvSpPr>
          <p:nvPr>
            <p:ph type="sldNum" sz="quarter" idx="4"/>
          </p:nvPr>
        </p:nvSpPr>
        <p:spPr>
          <a:xfrm>
            <a:off x="4691360" y="6453346"/>
            <a:ext cx="2844800" cy="365125"/>
          </a:xfrm>
        </p:spPr>
        <p:txBody>
          <a:bodyPr/>
          <a:lstStyle/>
          <a:p>
            <a:r>
              <a:rPr lang="fr-BE" dirty="0"/>
              <a:t> </a:t>
            </a:r>
            <a:fld id="{30A9230E-FFBB-4CCB-ABD7-198084EDE768}" type="slidenum">
              <a:rPr lang="fr-BE" smtClean="0"/>
              <a:pPr/>
              <a:t>92</a:t>
            </a:fld>
            <a:r>
              <a:rPr lang="fr-BE" dirty="0"/>
              <a:t> </a:t>
            </a:r>
          </a:p>
        </p:txBody>
      </p:sp>
    </p:spTree>
    <p:extLst>
      <p:ext uri="{BB962C8B-B14F-4D97-AF65-F5344CB8AC3E}">
        <p14:creationId xmlns:p14="http://schemas.microsoft.com/office/powerpoint/2010/main" val="1845610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2856367E-BF31-4C73-8CDD-BCBBC998C5D8}"/>
              </a:ext>
            </a:extLst>
          </p:cNvPr>
          <p:cNvSpPr>
            <a:spLocks noGrp="1"/>
          </p:cNvSpPr>
          <p:nvPr>
            <p:ph idx="1"/>
          </p:nvPr>
        </p:nvSpPr>
        <p:spPr>
          <a:xfrm>
            <a:off x="695400" y="548680"/>
            <a:ext cx="10887000" cy="5760640"/>
          </a:xfrm>
        </p:spPr>
        <p:txBody>
          <a:bodyPr/>
          <a:lstStyle/>
          <a:p>
            <a:pPr marL="0" indent="0" algn="ctr">
              <a:buNone/>
            </a:pPr>
            <a:r>
              <a:rPr lang="en-US" sz="2800" b="1" spc="100" dirty="0">
                <a:solidFill>
                  <a:srgbClr val="5DC5D2"/>
                </a:solidFill>
                <a:latin typeface="Calibri" panose="020F0502020204030204" pitchFamily="34" charset="0"/>
              </a:rPr>
              <a:t>Towards a sustainable digital social security</a:t>
            </a:r>
            <a:endParaRPr lang="nl-BE" sz="2800" b="1" spc="100" dirty="0">
              <a:solidFill>
                <a:srgbClr val="5DC5D2"/>
              </a:solidFill>
              <a:latin typeface="Calibri" panose="020F0502020204030204" pitchFamily="34" charset="0"/>
            </a:endParaRPr>
          </a:p>
        </p:txBody>
      </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t="5664" b="6056"/>
          <a:stretch/>
        </p:blipFill>
        <p:spPr>
          <a:xfrm>
            <a:off x="129400" y="1415039"/>
            <a:ext cx="12062600" cy="4600303"/>
          </a:xfrm>
          <a:prstGeom prst="rect">
            <a:avLst/>
          </a:prstGeom>
        </p:spPr>
      </p:pic>
      <p:sp>
        <p:nvSpPr>
          <p:cNvPr id="14" name="Rechthoek 13"/>
          <p:cNvSpPr/>
          <p:nvPr/>
        </p:nvSpPr>
        <p:spPr>
          <a:xfrm>
            <a:off x="1413133" y="2478484"/>
            <a:ext cx="2935070" cy="338554"/>
          </a:xfrm>
          <a:prstGeom prst="rect">
            <a:avLst/>
          </a:prstGeom>
        </p:spPr>
        <p:txBody>
          <a:bodyPr wrap="square">
            <a:spAutoFit/>
          </a:bodyPr>
          <a:lstStyle/>
          <a:p>
            <a:pPr algn="ctr"/>
            <a:r>
              <a:rPr lang="en-GB" sz="1600" b="1" spc="-1" dirty="0">
                <a:solidFill>
                  <a:schemeClr val="bg1"/>
                </a:solidFill>
                <a:latin typeface="Century Gothic" panose="020B0502020202020204" pitchFamily="34" charset="0"/>
              </a:rPr>
              <a:t>1.User centricity</a:t>
            </a:r>
          </a:p>
        </p:txBody>
      </p:sp>
      <p:sp>
        <p:nvSpPr>
          <p:cNvPr id="3" name="Rechthoek 2"/>
          <p:cNvSpPr/>
          <p:nvPr/>
        </p:nvSpPr>
        <p:spPr>
          <a:xfrm>
            <a:off x="7804190" y="2324147"/>
            <a:ext cx="3632613" cy="584775"/>
          </a:xfrm>
          <a:prstGeom prst="rect">
            <a:avLst/>
          </a:prstGeom>
        </p:spPr>
        <p:txBody>
          <a:bodyPr wrap="square">
            <a:spAutoFit/>
          </a:bodyPr>
          <a:lstStyle/>
          <a:p>
            <a:pPr marL="176213" indent="-176213"/>
            <a:r>
              <a:rPr lang="en-US" sz="1600" b="1" spc="-1" dirty="0">
                <a:solidFill>
                  <a:schemeClr val="bg1"/>
                </a:solidFill>
                <a:latin typeface="Century Gothic" panose="020B0502020202020204" pitchFamily="34" charset="0"/>
              </a:rPr>
              <a:t>2. Unique data model, data transparency and autonomy</a:t>
            </a:r>
            <a:endParaRPr lang="en-GB" sz="1600" b="1" spc="-1" dirty="0">
              <a:solidFill>
                <a:schemeClr val="bg1"/>
              </a:solidFill>
              <a:latin typeface="Century Gothic" panose="020B0502020202020204" pitchFamily="34" charset="0"/>
            </a:endParaRPr>
          </a:p>
        </p:txBody>
      </p:sp>
      <p:sp>
        <p:nvSpPr>
          <p:cNvPr id="4" name="Rechthoek 3"/>
          <p:cNvSpPr/>
          <p:nvPr/>
        </p:nvSpPr>
        <p:spPr>
          <a:xfrm>
            <a:off x="1117900" y="3243042"/>
            <a:ext cx="3288663" cy="830997"/>
          </a:xfrm>
          <a:prstGeom prst="rect">
            <a:avLst/>
          </a:prstGeom>
        </p:spPr>
        <p:txBody>
          <a:bodyPr wrap="square">
            <a:spAutoFit/>
          </a:bodyPr>
          <a:lstStyle/>
          <a:p>
            <a:pPr algn="ctr"/>
            <a:r>
              <a:rPr lang="en-GB" sz="1600" b="1" spc="-1" dirty="0">
                <a:solidFill>
                  <a:schemeClr val="bg1"/>
                </a:solidFill>
                <a:latin typeface="Century Gothic" panose="020B0502020202020204" pitchFamily="34" charset="0"/>
              </a:rPr>
              <a:t>3. Simplifying regulations and processes</a:t>
            </a:r>
          </a:p>
          <a:p>
            <a:pPr marL="176213"/>
            <a:endParaRPr lang="en-GB" sz="1600" b="1" spc="-1" dirty="0">
              <a:solidFill>
                <a:schemeClr val="bg1"/>
              </a:solidFill>
              <a:latin typeface="Century Gothic" panose="020B0502020202020204" pitchFamily="34" charset="0"/>
            </a:endParaRPr>
          </a:p>
        </p:txBody>
      </p:sp>
      <p:sp>
        <p:nvSpPr>
          <p:cNvPr id="6" name="Rechthoek 5"/>
          <p:cNvSpPr/>
          <p:nvPr/>
        </p:nvSpPr>
        <p:spPr>
          <a:xfrm>
            <a:off x="8039030" y="3375748"/>
            <a:ext cx="3941745" cy="338554"/>
          </a:xfrm>
          <a:prstGeom prst="rect">
            <a:avLst/>
          </a:prstGeom>
        </p:spPr>
        <p:txBody>
          <a:bodyPr wrap="square">
            <a:spAutoFit/>
          </a:bodyPr>
          <a:lstStyle/>
          <a:p>
            <a:r>
              <a:rPr lang="fr" sz="1600" b="1" spc="-1" dirty="0">
                <a:solidFill>
                  <a:schemeClr val="bg1"/>
                </a:solidFill>
                <a:latin typeface="Century Gothic" panose="020B0502020202020204" pitchFamily="34" charset="0"/>
              </a:rPr>
              <a:t>4. </a:t>
            </a:r>
            <a:r>
              <a:rPr lang="nl-BE" sz="1600" b="1" spc="-1" dirty="0" err="1">
                <a:solidFill>
                  <a:schemeClr val="bg1"/>
                </a:solidFill>
                <a:latin typeface="Century Gothic" panose="020B0502020202020204" pitchFamily="34" charset="0"/>
              </a:rPr>
              <a:t>Across</a:t>
            </a:r>
            <a:r>
              <a:rPr lang="nl-BE" sz="1600" b="1" spc="-1" dirty="0">
                <a:solidFill>
                  <a:schemeClr val="bg1"/>
                </a:solidFill>
                <a:latin typeface="Century Gothic" panose="020B0502020202020204" pitchFamily="34" charset="0"/>
              </a:rPr>
              <a:t> policy levels</a:t>
            </a:r>
            <a:endParaRPr lang="fr" sz="1600" b="1" spc="-1" dirty="0">
              <a:solidFill>
                <a:schemeClr val="bg1"/>
              </a:solidFill>
              <a:latin typeface="Century Gothic" panose="020B0502020202020204" pitchFamily="34" charset="0"/>
            </a:endParaRPr>
          </a:p>
        </p:txBody>
      </p:sp>
      <p:sp>
        <p:nvSpPr>
          <p:cNvPr id="7" name="Rechthoek 6"/>
          <p:cNvSpPr/>
          <p:nvPr/>
        </p:nvSpPr>
        <p:spPr>
          <a:xfrm>
            <a:off x="1539148" y="4156836"/>
            <a:ext cx="2282254" cy="338554"/>
          </a:xfrm>
          <a:prstGeom prst="rect">
            <a:avLst/>
          </a:prstGeom>
        </p:spPr>
        <p:txBody>
          <a:bodyPr wrap="square">
            <a:spAutoFit/>
          </a:bodyPr>
          <a:lstStyle/>
          <a:p>
            <a:r>
              <a:rPr lang="en-GB" sz="1600" b="1" spc="-1" dirty="0">
                <a:solidFill>
                  <a:schemeClr val="bg1"/>
                </a:solidFill>
                <a:latin typeface="Century Gothic" panose="020B0502020202020204" pitchFamily="34" charset="0"/>
              </a:rPr>
              <a:t>5. </a:t>
            </a:r>
            <a:r>
              <a:rPr lang="en-GB" sz="1600" b="1" spc="-1" dirty="0" err="1">
                <a:solidFill>
                  <a:schemeClr val="bg1"/>
                </a:solidFill>
                <a:latin typeface="Century Gothic" panose="020B0502020202020204" pitchFamily="34" charset="0"/>
              </a:rPr>
              <a:t>Digitale</a:t>
            </a:r>
            <a:r>
              <a:rPr lang="en-GB" sz="1600" b="1" spc="-1" dirty="0">
                <a:solidFill>
                  <a:schemeClr val="bg1"/>
                </a:solidFill>
                <a:latin typeface="Century Gothic" panose="020B0502020202020204" pitchFamily="34" charset="0"/>
              </a:rPr>
              <a:t> inclusion</a:t>
            </a:r>
          </a:p>
        </p:txBody>
      </p:sp>
      <p:sp>
        <p:nvSpPr>
          <p:cNvPr id="8" name="Rechthoek 7"/>
          <p:cNvSpPr/>
          <p:nvPr/>
        </p:nvSpPr>
        <p:spPr>
          <a:xfrm>
            <a:off x="8014993" y="4047108"/>
            <a:ext cx="2637859" cy="1077218"/>
          </a:xfrm>
          <a:prstGeom prst="rect">
            <a:avLst/>
          </a:prstGeom>
        </p:spPr>
        <p:txBody>
          <a:bodyPr wrap="square">
            <a:spAutoFit/>
          </a:bodyPr>
          <a:lstStyle/>
          <a:p>
            <a:r>
              <a:rPr lang="en-GB" sz="1600" b="1" spc="-1" dirty="0">
                <a:solidFill>
                  <a:schemeClr val="bg1"/>
                </a:solidFill>
                <a:latin typeface="Century Gothic" panose="020B0502020202020204" pitchFamily="34" charset="0"/>
              </a:rPr>
              <a:t>6. Data s</a:t>
            </a:r>
            <a:r>
              <a:rPr lang="en-US" sz="1600" b="1" spc="-1" dirty="0">
                <a:solidFill>
                  <a:schemeClr val="bg1"/>
                </a:solidFill>
                <a:latin typeface="Century Gothic" panose="020B0502020202020204" pitchFamily="34" charset="0"/>
              </a:rPr>
              <a:t>haring in real time and making 'first time right' decisions</a:t>
            </a:r>
            <a:br>
              <a:rPr lang="en-GB" sz="1600" b="1" spc="-1" dirty="0">
                <a:solidFill>
                  <a:schemeClr val="bg1"/>
                </a:solidFill>
                <a:latin typeface="Century Gothic" panose="020B0502020202020204" pitchFamily="34" charset="0"/>
              </a:rPr>
            </a:br>
            <a:endParaRPr lang="en-GB" sz="1600" b="1" spc="-1" dirty="0">
              <a:solidFill>
                <a:schemeClr val="bg1"/>
              </a:solidFill>
              <a:latin typeface="Century Gothic" panose="020B0502020202020204" pitchFamily="34" charset="0"/>
            </a:endParaRPr>
          </a:p>
        </p:txBody>
      </p:sp>
      <p:sp>
        <p:nvSpPr>
          <p:cNvPr id="9" name="Rechthoek 8"/>
          <p:cNvSpPr/>
          <p:nvPr/>
        </p:nvSpPr>
        <p:spPr>
          <a:xfrm>
            <a:off x="1467180" y="5154920"/>
            <a:ext cx="6295216" cy="338554"/>
          </a:xfrm>
          <a:prstGeom prst="rect">
            <a:avLst/>
          </a:prstGeom>
        </p:spPr>
        <p:txBody>
          <a:bodyPr wrap="square">
            <a:spAutoFit/>
          </a:bodyPr>
          <a:lstStyle/>
          <a:p>
            <a:pPr marL="176213" indent="-176213"/>
            <a:r>
              <a:rPr lang="en-GB" sz="1600" b="1" spc="-1" dirty="0">
                <a:solidFill>
                  <a:schemeClr val="bg1"/>
                </a:solidFill>
                <a:latin typeface="Century Gothic" panose="020B0502020202020204" pitchFamily="34" charset="0"/>
              </a:rPr>
              <a:t>7. Automatic granting of rights</a:t>
            </a:r>
          </a:p>
        </p:txBody>
      </p:sp>
      <p:sp>
        <p:nvSpPr>
          <p:cNvPr id="10" name="Rechthoek 9"/>
          <p:cNvSpPr/>
          <p:nvPr/>
        </p:nvSpPr>
        <p:spPr>
          <a:xfrm>
            <a:off x="7937271" y="5033127"/>
            <a:ext cx="3369021" cy="584775"/>
          </a:xfrm>
          <a:prstGeom prst="rect">
            <a:avLst/>
          </a:prstGeom>
        </p:spPr>
        <p:txBody>
          <a:bodyPr wrap="square">
            <a:spAutoFit/>
          </a:bodyPr>
          <a:lstStyle/>
          <a:p>
            <a:r>
              <a:rPr lang="en-GB" sz="1600" b="1" spc="-1" dirty="0">
                <a:solidFill>
                  <a:schemeClr val="bg1"/>
                </a:solidFill>
                <a:latin typeface="Century Gothic" panose="020B0502020202020204" pitchFamily="34" charset="0"/>
              </a:rPr>
              <a:t>8. Future-proof enterprise architecture</a:t>
            </a:r>
          </a:p>
        </p:txBody>
      </p:sp>
    </p:spTree>
    <p:extLst>
      <p:ext uri="{BB962C8B-B14F-4D97-AF65-F5344CB8AC3E}">
        <p14:creationId xmlns:p14="http://schemas.microsoft.com/office/powerpoint/2010/main" val="9592857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afgeronde hoeken 117">
            <a:extLst>
              <a:ext uri="{FF2B5EF4-FFF2-40B4-BE49-F238E27FC236}">
                <a16:creationId xmlns:a16="http://schemas.microsoft.com/office/drawing/2014/main" id="{A92C41F0-81E8-4FE5-B708-A2F6AE390BF6}"/>
              </a:ext>
            </a:extLst>
          </p:cNvPr>
          <p:cNvSpPr/>
          <p:nvPr/>
        </p:nvSpPr>
        <p:spPr>
          <a:xfrm>
            <a:off x="4855486" y="1575254"/>
            <a:ext cx="2698775" cy="4559368"/>
          </a:xfrm>
          <a:prstGeom prst="roundRect">
            <a:avLst/>
          </a:prstGeom>
        </p:spPr>
        <p:style>
          <a:lnRef idx="2">
            <a:schemeClr val="accent1"/>
          </a:lnRef>
          <a:fillRef idx="1">
            <a:schemeClr val="lt1"/>
          </a:fillRef>
          <a:effectRef idx="0">
            <a:schemeClr val="accent1"/>
          </a:effectRef>
          <a:fontRef idx="minor">
            <a:schemeClr val="dk1"/>
          </a:fontRef>
        </p:style>
        <p:txBody>
          <a:bodyPr rtlCol="0" anchor="b"/>
          <a:lstStyle/>
          <a:p>
            <a:pPr algn="ctr"/>
            <a:endParaRPr lang="nl-NL">
              <a:solidFill>
                <a:schemeClr val="accent1">
                  <a:lumMod val="50000"/>
                </a:schemeClr>
              </a:solidFill>
            </a:endParaRPr>
          </a:p>
        </p:txBody>
      </p:sp>
      <p:sp>
        <p:nvSpPr>
          <p:cNvPr id="4" name="Slide Number Placeholder 3">
            <a:extLst>
              <a:ext uri="{FF2B5EF4-FFF2-40B4-BE49-F238E27FC236}">
                <a16:creationId xmlns:a16="http://schemas.microsoft.com/office/drawing/2014/main" id="{C14C6F81-DA06-DAC0-2815-781FC440542E}"/>
              </a:ext>
            </a:extLst>
          </p:cNvPr>
          <p:cNvSpPr>
            <a:spLocks noGrp="1"/>
          </p:cNvSpPr>
          <p:nvPr>
            <p:ph type="sldNum" sz="quarter" idx="4"/>
          </p:nvPr>
        </p:nvSpPr>
        <p:spPr/>
        <p:txBody>
          <a:bodyPr/>
          <a:lstStyle/>
          <a:p>
            <a:r>
              <a:rPr lang="fr-BE" dirty="0"/>
              <a:t> </a:t>
            </a:r>
            <a:fld id="{30A9230E-FFBB-4CCB-ABD7-198084EDE768}" type="slidenum">
              <a:rPr lang="fr-BE" smtClean="0"/>
              <a:pPr/>
              <a:t>94</a:t>
            </a:fld>
            <a:r>
              <a:rPr lang="fr-BE" dirty="0"/>
              <a:t> </a:t>
            </a:r>
          </a:p>
        </p:txBody>
      </p:sp>
      <p:sp>
        <p:nvSpPr>
          <p:cNvPr id="3" name="Titel 2">
            <a:extLst>
              <a:ext uri="{FF2B5EF4-FFF2-40B4-BE49-F238E27FC236}">
                <a16:creationId xmlns:a16="http://schemas.microsoft.com/office/drawing/2014/main" id="{667E3A1E-8353-766D-A432-94482144620D}"/>
              </a:ext>
            </a:extLst>
          </p:cNvPr>
          <p:cNvSpPr>
            <a:spLocks noGrp="1"/>
          </p:cNvSpPr>
          <p:nvPr>
            <p:ph type="title"/>
          </p:nvPr>
        </p:nvSpPr>
        <p:spPr/>
        <p:txBody>
          <a:bodyPr/>
          <a:lstStyle/>
          <a:p>
            <a:r>
              <a:rPr lang="en-BE" dirty="0"/>
              <a:t>New data layer</a:t>
            </a:r>
            <a:endParaRPr lang="nl-BE" dirty="0"/>
          </a:p>
        </p:txBody>
      </p:sp>
      <p:sp>
        <p:nvSpPr>
          <p:cNvPr id="6" name="Cylinder 129">
            <a:extLst>
              <a:ext uri="{FF2B5EF4-FFF2-40B4-BE49-F238E27FC236}">
                <a16:creationId xmlns:a16="http://schemas.microsoft.com/office/drawing/2014/main" id="{BCA0C707-2642-4AA2-A376-ACB25648A682}"/>
              </a:ext>
            </a:extLst>
          </p:cNvPr>
          <p:cNvSpPr/>
          <p:nvPr/>
        </p:nvSpPr>
        <p:spPr>
          <a:xfrm rot="5400000">
            <a:off x="2682011" y="2202647"/>
            <a:ext cx="342900" cy="2697484"/>
          </a:xfrm>
          <a:prstGeom prst="can">
            <a:avLst>
              <a:gd name="adj" fmla="val 24167"/>
            </a:avLst>
          </a:prstGeom>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nl-BE" sz="1200" dirty="0" err="1"/>
              <a:t>Salaries</a:t>
            </a:r>
            <a:r>
              <a:rPr lang="nl-BE" sz="1200" dirty="0"/>
              <a:t>, performance, </a:t>
            </a:r>
            <a:r>
              <a:rPr lang="nl-BE" sz="1200" dirty="0" err="1"/>
              <a:t>contributions</a:t>
            </a:r>
            <a:endParaRPr lang="nl-BE" sz="1200" dirty="0"/>
          </a:p>
        </p:txBody>
      </p:sp>
      <p:pic>
        <p:nvPicPr>
          <p:cNvPr id="9" name="Picture 8">
            <a:extLst>
              <a:ext uri="{FF2B5EF4-FFF2-40B4-BE49-F238E27FC236}">
                <a16:creationId xmlns:a16="http://schemas.microsoft.com/office/drawing/2014/main" id="{2F9D60B0-A99F-4C94-9D90-9329F0A14CC5}"/>
              </a:ext>
            </a:extLst>
          </p:cNvPr>
          <p:cNvPicPr>
            <a:picLocks noChangeAspect="1"/>
          </p:cNvPicPr>
          <p:nvPr/>
        </p:nvPicPr>
        <p:blipFill>
          <a:blip r:embed="rId2">
            <a:duotone>
              <a:srgbClr val="F7A600">
                <a:shade val="45000"/>
                <a:satMod val="135000"/>
              </a:srgbClr>
              <a:prstClr val="white"/>
            </a:duotone>
          </a:blip>
          <a:stretch>
            <a:fillRect/>
          </a:stretch>
        </p:blipFill>
        <p:spPr>
          <a:xfrm>
            <a:off x="583238" y="2531206"/>
            <a:ext cx="444423" cy="444423"/>
          </a:xfrm>
          <a:prstGeom prst="rect">
            <a:avLst/>
          </a:prstGeom>
          <a:ln>
            <a:noFill/>
          </a:ln>
        </p:spPr>
      </p:pic>
      <p:pic>
        <p:nvPicPr>
          <p:cNvPr id="10" name="Picture 9">
            <a:extLst>
              <a:ext uri="{FF2B5EF4-FFF2-40B4-BE49-F238E27FC236}">
                <a16:creationId xmlns:a16="http://schemas.microsoft.com/office/drawing/2014/main" id="{B85EB7B5-03E5-43FD-BA87-62DE84F0990A}"/>
              </a:ext>
            </a:extLst>
          </p:cNvPr>
          <p:cNvPicPr>
            <a:picLocks noChangeAspect="1"/>
          </p:cNvPicPr>
          <p:nvPr/>
        </p:nvPicPr>
        <p:blipFill>
          <a:blip r:embed="rId2">
            <a:duotone>
              <a:srgbClr val="F7A600">
                <a:shade val="45000"/>
                <a:satMod val="135000"/>
              </a:srgbClr>
              <a:prstClr val="white"/>
            </a:duotone>
          </a:blip>
          <a:stretch>
            <a:fillRect/>
          </a:stretch>
        </p:blipFill>
        <p:spPr>
          <a:xfrm>
            <a:off x="563606" y="3731787"/>
            <a:ext cx="444423" cy="444423"/>
          </a:xfrm>
          <a:prstGeom prst="rect">
            <a:avLst/>
          </a:prstGeom>
          <a:ln>
            <a:noFill/>
          </a:ln>
        </p:spPr>
      </p:pic>
      <p:sp>
        <p:nvSpPr>
          <p:cNvPr id="11" name="TextBox 10">
            <a:extLst>
              <a:ext uri="{FF2B5EF4-FFF2-40B4-BE49-F238E27FC236}">
                <a16:creationId xmlns:a16="http://schemas.microsoft.com/office/drawing/2014/main" id="{2220B0FB-DDE6-40B3-B67B-9A439D64FFAE}"/>
              </a:ext>
            </a:extLst>
          </p:cNvPr>
          <p:cNvSpPr txBox="1"/>
          <p:nvPr/>
        </p:nvSpPr>
        <p:spPr>
          <a:xfrm>
            <a:off x="446467" y="2980920"/>
            <a:ext cx="679994" cy="246221"/>
          </a:xfrm>
          <a:prstGeom prst="rect">
            <a:avLst/>
          </a:prstGeom>
          <a:noFill/>
        </p:spPr>
        <p:txBody>
          <a:bodyPr wrap="none" rtlCol="0">
            <a:spAutoFit/>
          </a:bodyPr>
          <a:lstStyle/>
          <a:p>
            <a:pPr algn="ctr"/>
            <a:r>
              <a:rPr lang="en-US" sz="1000" dirty="0"/>
              <a:t>Employer</a:t>
            </a:r>
            <a:endParaRPr lang="en-BE" sz="1000" dirty="0"/>
          </a:p>
        </p:txBody>
      </p:sp>
      <p:sp>
        <p:nvSpPr>
          <p:cNvPr id="12" name="TextBox 11">
            <a:extLst>
              <a:ext uri="{FF2B5EF4-FFF2-40B4-BE49-F238E27FC236}">
                <a16:creationId xmlns:a16="http://schemas.microsoft.com/office/drawing/2014/main" id="{3C87A338-2242-42EA-9000-6B0C8E5FFFAD}"/>
              </a:ext>
            </a:extLst>
          </p:cNvPr>
          <p:cNvSpPr txBox="1"/>
          <p:nvPr/>
        </p:nvSpPr>
        <p:spPr>
          <a:xfrm>
            <a:off x="267076" y="4176210"/>
            <a:ext cx="1029449" cy="246221"/>
          </a:xfrm>
          <a:prstGeom prst="rect">
            <a:avLst/>
          </a:prstGeom>
          <a:noFill/>
        </p:spPr>
        <p:txBody>
          <a:bodyPr wrap="none" rtlCol="0">
            <a:spAutoFit/>
          </a:bodyPr>
          <a:lstStyle/>
          <a:p>
            <a:pPr algn="ctr"/>
            <a:r>
              <a:rPr lang="en-US" sz="1000" dirty="0"/>
              <a:t>Service provider</a:t>
            </a:r>
            <a:endParaRPr lang="en-BE" sz="1000" dirty="0"/>
          </a:p>
        </p:txBody>
      </p:sp>
      <p:cxnSp>
        <p:nvCxnSpPr>
          <p:cNvPr id="13" name="Straight Arrow Connector 12">
            <a:extLst>
              <a:ext uri="{FF2B5EF4-FFF2-40B4-BE49-F238E27FC236}">
                <a16:creationId xmlns:a16="http://schemas.microsoft.com/office/drawing/2014/main" id="{65FF21A9-C7F6-4562-960F-94BC9EEA038D}"/>
              </a:ext>
            </a:extLst>
          </p:cNvPr>
          <p:cNvCxnSpPr>
            <a:stCxn id="11" idx="2"/>
            <a:endCxn id="10" idx="0"/>
          </p:cNvCxnSpPr>
          <p:nvPr/>
        </p:nvCxnSpPr>
        <p:spPr>
          <a:xfrm flipH="1">
            <a:off x="785818" y="3227141"/>
            <a:ext cx="646" cy="504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ylinder 23">
            <a:extLst>
              <a:ext uri="{FF2B5EF4-FFF2-40B4-BE49-F238E27FC236}">
                <a16:creationId xmlns:a16="http://schemas.microsoft.com/office/drawing/2014/main" id="{433BA4E3-C778-4297-B1B5-A4417C5DE09F}"/>
              </a:ext>
            </a:extLst>
          </p:cNvPr>
          <p:cNvSpPr/>
          <p:nvPr/>
        </p:nvSpPr>
        <p:spPr>
          <a:xfrm>
            <a:off x="5584782" y="2561025"/>
            <a:ext cx="1044615" cy="818914"/>
          </a:xfrm>
          <a:prstGeom prst="can">
            <a:avLst/>
          </a:prstGeom>
          <a:solidFill>
            <a:srgbClr val="5DC5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Salaries, performance </a:t>
            </a:r>
            <a:endParaRPr lang="en-BE" sz="1200" dirty="0"/>
          </a:p>
        </p:txBody>
      </p:sp>
      <p:sp>
        <p:nvSpPr>
          <p:cNvPr id="26" name="TextBox 25">
            <a:extLst>
              <a:ext uri="{FF2B5EF4-FFF2-40B4-BE49-F238E27FC236}">
                <a16:creationId xmlns:a16="http://schemas.microsoft.com/office/drawing/2014/main" id="{F9F100AA-9ADD-4A2B-A38C-78E27DB9E710}"/>
              </a:ext>
            </a:extLst>
          </p:cNvPr>
          <p:cNvSpPr txBox="1"/>
          <p:nvPr/>
        </p:nvSpPr>
        <p:spPr>
          <a:xfrm>
            <a:off x="5101366" y="1739962"/>
            <a:ext cx="2247143" cy="646331"/>
          </a:xfrm>
          <a:prstGeom prst="rect">
            <a:avLst/>
          </a:prstGeom>
          <a:noFill/>
        </p:spPr>
        <p:txBody>
          <a:bodyPr wrap="square" rtlCol="0">
            <a:spAutoFit/>
          </a:bodyPr>
          <a:lstStyle/>
          <a:p>
            <a:pPr algn="ctr"/>
            <a:r>
              <a:rPr lang="en-US" dirty="0"/>
              <a:t>New</a:t>
            </a:r>
          </a:p>
          <a:p>
            <a:pPr algn="ctr"/>
            <a:r>
              <a:rPr lang="en-BE" dirty="0"/>
              <a:t>d</a:t>
            </a:r>
            <a:r>
              <a:rPr lang="en-US" dirty="0" err="1"/>
              <a:t>atalayer</a:t>
            </a:r>
            <a:endParaRPr lang="en-BE" dirty="0"/>
          </a:p>
        </p:txBody>
      </p:sp>
      <p:sp>
        <p:nvSpPr>
          <p:cNvPr id="32" name="TextBox 31">
            <a:extLst>
              <a:ext uri="{FF2B5EF4-FFF2-40B4-BE49-F238E27FC236}">
                <a16:creationId xmlns:a16="http://schemas.microsoft.com/office/drawing/2014/main" id="{321D51C5-5BDA-44DB-AB8D-C3C5BDAED849}"/>
              </a:ext>
            </a:extLst>
          </p:cNvPr>
          <p:cNvSpPr txBox="1"/>
          <p:nvPr/>
        </p:nvSpPr>
        <p:spPr>
          <a:xfrm>
            <a:off x="2141515" y="1828631"/>
            <a:ext cx="769763" cy="369332"/>
          </a:xfrm>
          <a:prstGeom prst="rect">
            <a:avLst/>
          </a:prstGeom>
          <a:noFill/>
        </p:spPr>
        <p:txBody>
          <a:bodyPr wrap="none" rtlCol="0">
            <a:spAutoFit/>
          </a:bodyPr>
          <a:lstStyle/>
          <a:p>
            <a:r>
              <a:rPr lang="en-US" dirty="0">
                <a:solidFill>
                  <a:srgbClr val="476FB5"/>
                </a:solidFill>
              </a:rPr>
              <a:t>INPUT</a:t>
            </a:r>
            <a:endParaRPr lang="en-BE" dirty="0">
              <a:solidFill>
                <a:srgbClr val="476FB5"/>
              </a:solidFill>
            </a:endParaRPr>
          </a:p>
        </p:txBody>
      </p:sp>
      <p:sp>
        <p:nvSpPr>
          <p:cNvPr id="20" name="TextBox 19">
            <a:extLst>
              <a:ext uri="{FF2B5EF4-FFF2-40B4-BE49-F238E27FC236}">
                <a16:creationId xmlns:a16="http://schemas.microsoft.com/office/drawing/2014/main" id="{BC3C4F36-8A6A-4142-97D5-C33423638943}"/>
              </a:ext>
            </a:extLst>
          </p:cNvPr>
          <p:cNvSpPr txBox="1"/>
          <p:nvPr/>
        </p:nvSpPr>
        <p:spPr>
          <a:xfrm>
            <a:off x="3815447" y="1642552"/>
            <a:ext cx="1375951" cy="430887"/>
          </a:xfrm>
          <a:prstGeom prst="rect">
            <a:avLst/>
          </a:prstGeom>
          <a:solidFill>
            <a:schemeClr val="accent4">
              <a:lumMod val="40000"/>
              <a:lumOff val="60000"/>
            </a:schemeClr>
          </a:solidFill>
        </p:spPr>
        <p:txBody>
          <a:bodyPr wrap="square" rtlCol="0">
            <a:spAutoFit/>
          </a:bodyPr>
          <a:lstStyle/>
          <a:p>
            <a:pPr algn="ctr"/>
            <a:r>
              <a:rPr lang="en-US" sz="1100" dirty="0">
                <a:solidFill>
                  <a:srgbClr val="476FB5"/>
                </a:solidFill>
              </a:rPr>
              <a:t>Modern interfaces </a:t>
            </a:r>
          </a:p>
          <a:p>
            <a:pPr algn="ctr"/>
            <a:r>
              <a:rPr lang="en-US" sz="1100" dirty="0">
                <a:solidFill>
                  <a:srgbClr val="476FB5"/>
                </a:solidFill>
              </a:rPr>
              <a:t>(portal, API …)</a:t>
            </a:r>
          </a:p>
        </p:txBody>
      </p:sp>
      <p:sp>
        <p:nvSpPr>
          <p:cNvPr id="21" name="TextBox 20">
            <a:extLst>
              <a:ext uri="{FF2B5EF4-FFF2-40B4-BE49-F238E27FC236}">
                <a16:creationId xmlns:a16="http://schemas.microsoft.com/office/drawing/2014/main" id="{747F5116-9499-4BEC-A9FD-C37FA85CCFC2}"/>
              </a:ext>
            </a:extLst>
          </p:cNvPr>
          <p:cNvSpPr txBox="1"/>
          <p:nvPr/>
        </p:nvSpPr>
        <p:spPr>
          <a:xfrm>
            <a:off x="5101366" y="5582577"/>
            <a:ext cx="1981248" cy="338554"/>
          </a:xfrm>
          <a:prstGeom prst="rect">
            <a:avLst/>
          </a:prstGeom>
          <a:pattFill prst="pct5">
            <a:fgClr>
              <a:srgbClr val="C00000"/>
            </a:fgClr>
            <a:bgClr>
              <a:schemeClr val="bg1"/>
            </a:bgClr>
          </a:pattFill>
        </p:spPr>
        <p:txBody>
          <a:bodyPr wrap="none" rtlCol="0">
            <a:spAutoFit/>
          </a:bodyPr>
          <a:lstStyle/>
          <a:p>
            <a:r>
              <a:rPr lang="en-US" sz="1600" i="1" dirty="0">
                <a:solidFill>
                  <a:srgbClr val="476FB5"/>
                </a:solidFill>
              </a:rPr>
              <a:t>Central business rules</a:t>
            </a:r>
            <a:endParaRPr lang="en-BE" sz="1600" i="1" dirty="0">
              <a:solidFill>
                <a:srgbClr val="476FB5"/>
              </a:solidFill>
            </a:endParaRPr>
          </a:p>
        </p:txBody>
      </p:sp>
      <p:sp>
        <p:nvSpPr>
          <p:cNvPr id="22" name="TextBox 21">
            <a:extLst>
              <a:ext uri="{FF2B5EF4-FFF2-40B4-BE49-F238E27FC236}">
                <a16:creationId xmlns:a16="http://schemas.microsoft.com/office/drawing/2014/main" id="{F7E3DB19-A1EC-4B70-95EE-6D4C158829F5}"/>
              </a:ext>
            </a:extLst>
          </p:cNvPr>
          <p:cNvSpPr txBox="1"/>
          <p:nvPr/>
        </p:nvSpPr>
        <p:spPr>
          <a:xfrm>
            <a:off x="5492078" y="3423258"/>
            <a:ext cx="1622560" cy="253916"/>
          </a:xfrm>
          <a:prstGeom prst="rect">
            <a:avLst/>
          </a:prstGeom>
          <a:pattFill prst="pct5">
            <a:fgClr>
              <a:srgbClr val="C00000"/>
            </a:fgClr>
            <a:bgClr>
              <a:schemeClr val="bg1"/>
            </a:bgClr>
          </a:pattFill>
        </p:spPr>
        <p:txBody>
          <a:bodyPr wrap="none" rtlCol="0">
            <a:spAutoFit/>
          </a:bodyPr>
          <a:lstStyle/>
          <a:p>
            <a:r>
              <a:rPr lang="en-US" sz="1050" i="1" dirty="0">
                <a:solidFill>
                  <a:srgbClr val="476FB5"/>
                </a:solidFill>
              </a:rPr>
              <a:t>View employer - employee</a:t>
            </a:r>
            <a:endParaRPr lang="en-BE" sz="1050" i="1" dirty="0">
              <a:solidFill>
                <a:srgbClr val="476FB5"/>
              </a:solidFill>
            </a:endParaRPr>
          </a:p>
        </p:txBody>
      </p:sp>
      <p:sp>
        <p:nvSpPr>
          <p:cNvPr id="23" name="TextBox 22">
            <a:extLst>
              <a:ext uri="{FF2B5EF4-FFF2-40B4-BE49-F238E27FC236}">
                <a16:creationId xmlns:a16="http://schemas.microsoft.com/office/drawing/2014/main" id="{7F19B6CC-2753-43BE-B867-FF68C334733F}"/>
              </a:ext>
            </a:extLst>
          </p:cNvPr>
          <p:cNvSpPr txBox="1"/>
          <p:nvPr/>
        </p:nvSpPr>
        <p:spPr>
          <a:xfrm>
            <a:off x="8779940" y="1828557"/>
            <a:ext cx="974947" cy="369332"/>
          </a:xfrm>
          <a:prstGeom prst="rect">
            <a:avLst/>
          </a:prstGeom>
          <a:noFill/>
        </p:spPr>
        <p:txBody>
          <a:bodyPr wrap="none" rtlCol="0">
            <a:spAutoFit/>
          </a:bodyPr>
          <a:lstStyle>
            <a:defPPr>
              <a:defRPr lang="en-US"/>
            </a:defPPr>
            <a:lvl1pPr>
              <a:defRPr>
                <a:solidFill>
                  <a:srgbClr val="476FB5"/>
                </a:solidFill>
              </a:defRPr>
            </a:lvl1pPr>
          </a:lstStyle>
          <a:p>
            <a:r>
              <a:rPr lang="en-US" dirty="0"/>
              <a:t>OUTPUT</a:t>
            </a:r>
            <a:endParaRPr lang="en-BE" dirty="0"/>
          </a:p>
        </p:txBody>
      </p:sp>
      <p:pic>
        <p:nvPicPr>
          <p:cNvPr id="25" name="Picture 24">
            <a:extLst>
              <a:ext uri="{FF2B5EF4-FFF2-40B4-BE49-F238E27FC236}">
                <a16:creationId xmlns:a16="http://schemas.microsoft.com/office/drawing/2014/main" id="{8B27ABBA-CD7F-4C7E-AD82-A59185F66F29}"/>
              </a:ext>
            </a:extLst>
          </p:cNvPr>
          <p:cNvPicPr>
            <a:picLocks noChangeAspect="1"/>
          </p:cNvPicPr>
          <p:nvPr/>
        </p:nvPicPr>
        <p:blipFill>
          <a:blip r:embed="rId2">
            <a:duotone>
              <a:srgbClr val="F7A600">
                <a:shade val="45000"/>
                <a:satMod val="135000"/>
              </a:srgbClr>
              <a:prstClr val="white"/>
            </a:duotone>
          </a:blip>
          <a:stretch>
            <a:fillRect/>
          </a:stretch>
        </p:blipFill>
        <p:spPr>
          <a:xfrm>
            <a:off x="11304757" y="1864092"/>
            <a:ext cx="444423" cy="444423"/>
          </a:xfrm>
          <a:prstGeom prst="rect">
            <a:avLst/>
          </a:prstGeom>
          <a:ln>
            <a:noFill/>
          </a:ln>
        </p:spPr>
      </p:pic>
      <p:pic>
        <p:nvPicPr>
          <p:cNvPr id="27" name="Picture 26">
            <a:extLst>
              <a:ext uri="{FF2B5EF4-FFF2-40B4-BE49-F238E27FC236}">
                <a16:creationId xmlns:a16="http://schemas.microsoft.com/office/drawing/2014/main" id="{CE367477-0EB1-4D8B-AA35-FD603124A2E4}"/>
              </a:ext>
            </a:extLst>
          </p:cNvPr>
          <p:cNvPicPr>
            <a:picLocks noChangeAspect="1"/>
          </p:cNvPicPr>
          <p:nvPr/>
        </p:nvPicPr>
        <p:blipFill>
          <a:blip r:embed="rId2">
            <a:duotone>
              <a:srgbClr val="F7A600">
                <a:shade val="45000"/>
                <a:satMod val="135000"/>
              </a:srgbClr>
              <a:prstClr val="white"/>
            </a:duotone>
          </a:blip>
          <a:stretch>
            <a:fillRect/>
          </a:stretch>
        </p:blipFill>
        <p:spPr>
          <a:xfrm>
            <a:off x="11285125" y="3064673"/>
            <a:ext cx="444423" cy="444423"/>
          </a:xfrm>
          <a:prstGeom prst="rect">
            <a:avLst/>
          </a:prstGeom>
          <a:ln>
            <a:noFill/>
          </a:ln>
        </p:spPr>
      </p:pic>
      <p:sp>
        <p:nvSpPr>
          <p:cNvPr id="28" name="TextBox 27">
            <a:extLst>
              <a:ext uri="{FF2B5EF4-FFF2-40B4-BE49-F238E27FC236}">
                <a16:creationId xmlns:a16="http://schemas.microsoft.com/office/drawing/2014/main" id="{7C64D7D8-5C9F-4F2D-99E2-8334B3B81D9B}"/>
              </a:ext>
            </a:extLst>
          </p:cNvPr>
          <p:cNvSpPr txBox="1"/>
          <p:nvPr/>
        </p:nvSpPr>
        <p:spPr>
          <a:xfrm>
            <a:off x="11167986" y="2313806"/>
            <a:ext cx="679994" cy="246221"/>
          </a:xfrm>
          <a:prstGeom prst="rect">
            <a:avLst/>
          </a:prstGeom>
          <a:noFill/>
        </p:spPr>
        <p:txBody>
          <a:bodyPr wrap="none" rtlCol="0">
            <a:spAutoFit/>
          </a:bodyPr>
          <a:lstStyle/>
          <a:p>
            <a:pPr algn="ctr"/>
            <a:r>
              <a:rPr lang="en-US" sz="1000" dirty="0"/>
              <a:t>Employer</a:t>
            </a:r>
            <a:endParaRPr lang="en-BE" sz="1000" dirty="0"/>
          </a:p>
        </p:txBody>
      </p:sp>
      <p:sp>
        <p:nvSpPr>
          <p:cNvPr id="29" name="TextBox 28">
            <a:extLst>
              <a:ext uri="{FF2B5EF4-FFF2-40B4-BE49-F238E27FC236}">
                <a16:creationId xmlns:a16="http://schemas.microsoft.com/office/drawing/2014/main" id="{6B951506-A354-4A54-88CA-358050057170}"/>
              </a:ext>
            </a:extLst>
          </p:cNvPr>
          <p:cNvSpPr txBox="1"/>
          <p:nvPr/>
        </p:nvSpPr>
        <p:spPr>
          <a:xfrm>
            <a:off x="10988595" y="3509096"/>
            <a:ext cx="1029449" cy="246221"/>
          </a:xfrm>
          <a:prstGeom prst="rect">
            <a:avLst/>
          </a:prstGeom>
          <a:noFill/>
        </p:spPr>
        <p:txBody>
          <a:bodyPr wrap="none" rtlCol="0">
            <a:spAutoFit/>
          </a:bodyPr>
          <a:lstStyle/>
          <a:p>
            <a:pPr algn="ctr"/>
            <a:r>
              <a:rPr lang="en-US" sz="1000" dirty="0"/>
              <a:t>Service provider</a:t>
            </a:r>
            <a:endParaRPr lang="en-BE" sz="1000" dirty="0"/>
          </a:p>
        </p:txBody>
      </p:sp>
      <p:cxnSp>
        <p:nvCxnSpPr>
          <p:cNvPr id="30" name="Straight Arrow Connector 29">
            <a:extLst>
              <a:ext uri="{FF2B5EF4-FFF2-40B4-BE49-F238E27FC236}">
                <a16:creationId xmlns:a16="http://schemas.microsoft.com/office/drawing/2014/main" id="{36B88158-0373-435B-8E66-38AEE9D64AA5}"/>
              </a:ext>
            </a:extLst>
          </p:cNvPr>
          <p:cNvCxnSpPr>
            <a:stCxn id="28" idx="2"/>
            <a:endCxn id="27" idx="0"/>
          </p:cNvCxnSpPr>
          <p:nvPr/>
        </p:nvCxnSpPr>
        <p:spPr>
          <a:xfrm flipH="1">
            <a:off x="11507337" y="2560027"/>
            <a:ext cx="646" cy="504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Cylinder 129">
            <a:extLst>
              <a:ext uri="{FF2B5EF4-FFF2-40B4-BE49-F238E27FC236}">
                <a16:creationId xmlns:a16="http://schemas.microsoft.com/office/drawing/2014/main" id="{1C5B4296-6F35-44CB-AE76-6D222A3515F6}"/>
              </a:ext>
            </a:extLst>
          </p:cNvPr>
          <p:cNvSpPr/>
          <p:nvPr/>
        </p:nvSpPr>
        <p:spPr>
          <a:xfrm rot="5400000">
            <a:off x="9167089" y="2230281"/>
            <a:ext cx="342900" cy="2697484"/>
          </a:xfrm>
          <a:prstGeom prst="can">
            <a:avLst>
              <a:gd name="adj" fmla="val 24167"/>
            </a:avLst>
          </a:prstGeom>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nl-BE" sz="1200" dirty="0" err="1"/>
              <a:t>Salaries</a:t>
            </a:r>
            <a:r>
              <a:rPr lang="nl-BE" sz="1200" dirty="0"/>
              <a:t>, performance, </a:t>
            </a:r>
            <a:r>
              <a:rPr lang="nl-BE" sz="1200" dirty="0" err="1"/>
              <a:t>contributions</a:t>
            </a:r>
            <a:endParaRPr lang="nl-BE" sz="1200" dirty="0"/>
          </a:p>
        </p:txBody>
      </p:sp>
      <p:pic>
        <p:nvPicPr>
          <p:cNvPr id="37" name="Picture 36">
            <a:extLst>
              <a:ext uri="{FF2B5EF4-FFF2-40B4-BE49-F238E27FC236}">
                <a16:creationId xmlns:a16="http://schemas.microsoft.com/office/drawing/2014/main" id="{C5168500-1171-4583-9EF2-C8E91DF69CB3}"/>
              </a:ext>
            </a:extLst>
          </p:cNvPr>
          <p:cNvPicPr>
            <a:picLocks noChangeAspect="1"/>
          </p:cNvPicPr>
          <p:nvPr/>
        </p:nvPicPr>
        <p:blipFill>
          <a:blip r:embed="rId2">
            <a:duotone>
              <a:srgbClr val="F7A600">
                <a:shade val="45000"/>
                <a:satMod val="135000"/>
              </a:srgbClr>
              <a:prstClr val="white"/>
            </a:duotone>
          </a:blip>
          <a:stretch>
            <a:fillRect/>
          </a:stretch>
        </p:blipFill>
        <p:spPr>
          <a:xfrm>
            <a:off x="10518589" y="3969796"/>
            <a:ext cx="444423" cy="444423"/>
          </a:xfrm>
          <a:prstGeom prst="rect">
            <a:avLst/>
          </a:prstGeom>
          <a:ln>
            <a:noFill/>
          </a:ln>
        </p:spPr>
      </p:pic>
      <p:pic>
        <p:nvPicPr>
          <p:cNvPr id="38" name="Picture 37">
            <a:extLst>
              <a:ext uri="{FF2B5EF4-FFF2-40B4-BE49-F238E27FC236}">
                <a16:creationId xmlns:a16="http://schemas.microsoft.com/office/drawing/2014/main" id="{F13C6DC5-2BE7-4E60-BE07-C791C2A1447B}"/>
              </a:ext>
            </a:extLst>
          </p:cNvPr>
          <p:cNvPicPr>
            <a:picLocks noChangeAspect="1"/>
          </p:cNvPicPr>
          <p:nvPr/>
        </p:nvPicPr>
        <p:blipFill>
          <a:blip r:embed="rId2">
            <a:duotone>
              <a:srgbClr val="F7A600">
                <a:shade val="45000"/>
                <a:satMod val="135000"/>
              </a:srgbClr>
              <a:prstClr val="white"/>
            </a:duotone>
          </a:blip>
          <a:stretch>
            <a:fillRect/>
          </a:stretch>
        </p:blipFill>
        <p:spPr>
          <a:xfrm>
            <a:off x="11628733" y="4627246"/>
            <a:ext cx="444423" cy="444423"/>
          </a:xfrm>
          <a:prstGeom prst="rect">
            <a:avLst/>
          </a:prstGeom>
          <a:ln>
            <a:noFill/>
          </a:ln>
        </p:spPr>
      </p:pic>
      <p:pic>
        <p:nvPicPr>
          <p:cNvPr id="39" name="Picture 38">
            <a:extLst>
              <a:ext uri="{FF2B5EF4-FFF2-40B4-BE49-F238E27FC236}">
                <a16:creationId xmlns:a16="http://schemas.microsoft.com/office/drawing/2014/main" id="{D65D1297-016D-48C4-A966-747B9CCE311A}"/>
              </a:ext>
            </a:extLst>
          </p:cNvPr>
          <p:cNvPicPr>
            <a:picLocks noChangeAspect="1"/>
          </p:cNvPicPr>
          <p:nvPr/>
        </p:nvPicPr>
        <p:blipFill>
          <a:blip r:embed="rId2">
            <a:duotone>
              <a:srgbClr val="F7A600">
                <a:shade val="45000"/>
                <a:satMod val="135000"/>
              </a:srgbClr>
              <a:prstClr val="white"/>
            </a:duotone>
          </a:blip>
          <a:stretch>
            <a:fillRect/>
          </a:stretch>
        </p:blipFill>
        <p:spPr>
          <a:xfrm>
            <a:off x="10739547" y="4696692"/>
            <a:ext cx="444423" cy="444423"/>
          </a:xfrm>
          <a:prstGeom prst="rect">
            <a:avLst/>
          </a:prstGeom>
          <a:ln>
            <a:noFill/>
          </a:ln>
        </p:spPr>
      </p:pic>
      <p:sp>
        <p:nvSpPr>
          <p:cNvPr id="40" name="TextBox 39">
            <a:extLst>
              <a:ext uri="{FF2B5EF4-FFF2-40B4-BE49-F238E27FC236}">
                <a16:creationId xmlns:a16="http://schemas.microsoft.com/office/drawing/2014/main" id="{DE835D56-D5AD-4347-8713-CA64986838D5}"/>
              </a:ext>
            </a:extLst>
          </p:cNvPr>
          <p:cNvSpPr txBox="1"/>
          <p:nvPr/>
        </p:nvSpPr>
        <p:spPr>
          <a:xfrm>
            <a:off x="10489904" y="4397302"/>
            <a:ext cx="420308" cy="246221"/>
          </a:xfrm>
          <a:prstGeom prst="rect">
            <a:avLst/>
          </a:prstGeom>
          <a:noFill/>
        </p:spPr>
        <p:txBody>
          <a:bodyPr wrap="none" rtlCol="0">
            <a:spAutoFit/>
          </a:bodyPr>
          <a:lstStyle/>
          <a:p>
            <a:pPr algn="ctr"/>
            <a:r>
              <a:rPr lang="en-US" sz="1000" dirty="0"/>
              <a:t>OISZ</a:t>
            </a:r>
            <a:endParaRPr lang="en-BE" sz="1000" dirty="0"/>
          </a:p>
        </p:txBody>
      </p:sp>
      <p:sp>
        <p:nvSpPr>
          <p:cNvPr id="41" name="TextBox 40">
            <a:extLst>
              <a:ext uri="{FF2B5EF4-FFF2-40B4-BE49-F238E27FC236}">
                <a16:creationId xmlns:a16="http://schemas.microsoft.com/office/drawing/2014/main" id="{78DDBD4A-F573-4987-9AA5-824418759E9C}"/>
              </a:ext>
            </a:extLst>
          </p:cNvPr>
          <p:cNvSpPr txBox="1"/>
          <p:nvPr/>
        </p:nvSpPr>
        <p:spPr>
          <a:xfrm>
            <a:off x="10490515" y="5141115"/>
            <a:ext cx="880369" cy="400110"/>
          </a:xfrm>
          <a:prstGeom prst="rect">
            <a:avLst/>
          </a:prstGeom>
          <a:noFill/>
        </p:spPr>
        <p:txBody>
          <a:bodyPr wrap="none" rtlCol="0">
            <a:spAutoFit/>
          </a:bodyPr>
          <a:lstStyle/>
          <a:p>
            <a:pPr algn="ctr"/>
            <a:r>
              <a:rPr lang="en-US" sz="1000" dirty="0"/>
              <a:t>Collaborating</a:t>
            </a:r>
          </a:p>
          <a:p>
            <a:pPr algn="ctr"/>
            <a:r>
              <a:rPr lang="en-US" sz="1000" dirty="0"/>
              <a:t>institutions</a:t>
            </a:r>
          </a:p>
        </p:txBody>
      </p:sp>
      <p:sp>
        <p:nvSpPr>
          <p:cNvPr id="42" name="TextBox 41">
            <a:extLst>
              <a:ext uri="{FF2B5EF4-FFF2-40B4-BE49-F238E27FC236}">
                <a16:creationId xmlns:a16="http://schemas.microsoft.com/office/drawing/2014/main" id="{34B5959C-D3BF-4C25-A0B3-F7AA896AA7E4}"/>
              </a:ext>
            </a:extLst>
          </p:cNvPr>
          <p:cNvSpPr txBox="1"/>
          <p:nvPr/>
        </p:nvSpPr>
        <p:spPr>
          <a:xfrm>
            <a:off x="11538197" y="5018632"/>
            <a:ext cx="625492" cy="400110"/>
          </a:xfrm>
          <a:prstGeom prst="rect">
            <a:avLst/>
          </a:prstGeom>
          <a:noFill/>
        </p:spPr>
        <p:txBody>
          <a:bodyPr wrap="none" rtlCol="0">
            <a:spAutoFit/>
          </a:bodyPr>
          <a:lstStyle/>
          <a:p>
            <a:pPr algn="ctr"/>
            <a:r>
              <a:rPr lang="en-US" sz="1000" dirty="0"/>
              <a:t>Federal</a:t>
            </a:r>
          </a:p>
          <a:p>
            <a:pPr algn="ctr"/>
            <a:r>
              <a:rPr lang="en-US" sz="1000" dirty="0"/>
              <a:t>Partners</a:t>
            </a:r>
            <a:endParaRPr lang="en-BE" sz="1000" dirty="0"/>
          </a:p>
        </p:txBody>
      </p:sp>
      <p:pic>
        <p:nvPicPr>
          <p:cNvPr id="43" name="Picture 42">
            <a:extLst>
              <a:ext uri="{FF2B5EF4-FFF2-40B4-BE49-F238E27FC236}">
                <a16:creationId xmlns:a16="http://schemas.microsoft.com/office/drawing/2014/main" id="{460FAB98-8D63-4562-BFDF-563FABCD80ED}"/>
              </a:ext>
            </a:extLst>
          </p:cNvPr>
          <p:cNvPicPr>
            <a:picLocks noChangeAspect="1"/>
          </p:cNvPicPr>
          <p:nvPr/>
        </p:nvPicPr>
        <p:blipFill>
          <a:blip r:embed="rId2">
            <a:duotone>
              <a:srgbClr val="F7A600">
                <a:shade val="45000"/>
                <a:satMod val="135000"/>
              </a:srgbClr>
              <a:prstClr val="white"/>
            </a:duotone>
          </a:blip>
          <a:stretch>
            <a:fillRect/>
          </a:stretch>
        </p:blipFill>
        <p:spPr>
          <a:xfrm>
            <a:off x="11285125" y="5319013"/>
            <a:ext cx="444423" cy="444423"/>
          </a:xfrm>
          <a:prstGeom prst="rect">
            <a:avLst/>
          </a:prstGeom>
          <a:ln>
            <a:noFill/>
          </a:ln>
        </p:spPr>
      </p:pic>
      <p:pic>
        <p:nvPicPr>
          <p:cNvPr id="44" name="Picture 43">
            <a:extLst>
              <a:ext uri="{FF2B5EF4-FFF2-40B4-BE49-F238E27FC236}">
                <a16:creationId xmlns:a16="http://schemas.microsoft.com/office/drawing/2014/main" id="{F610E2D7-A433-4D98-A8C8-E4D40C699352}"/>
              </a:ext>
            </a:extLst>
          </p:cNvPr>
          <p:cNvPicPr>
            <a:picLocks noChangeAspect="1"/>
          </p:cNvPicPr>
          <p:nvPr/>
        </p:nvPicPr>
        <p:blipFill>
          <a:blip r:embed="rId3"/>
          <a:stretch>
            <a:fillRect/>
          </a:stretch>
        </p:blipFill>
        <p:spPr>
          <a:xfrm>
            <a:off x="6925704" y="5085528"/>
            <a:ext cx="895197" cy="444423"/>
          </a:xfrm>
          <a:prstGeom prst="rect">
            <a:avLst/>
          </a:prstGeom>
        </p:spPr>
      </p:pic>
      <p:sp>
        <p:nvSpPr>
          <p:cNvPr id="45" name="TextBox 44">
            <a:extLst>
              <a:ext uri="{FF2B5EF4-FFF2-40B4-BE49-F238E27FC236}">
                <a16:creationId xmlns:a16="http://schemas.microsoft.com/office/drawing/2014/main" id="{B3C52F77-78E6-4C7A-BAB1-A96694D1E328}"/>
              </a:ext>
            </a:extLst>
          </p:cNvPr>
          <p:cNvSpPr txBox="1"/>
          <p:nvPr/>
        </p:nvSpPr>
        <p:spPr>
          <a:xfrm>
            <a:off x="11208061" y="5698494"/>
            <a:ext cx="631903" cy="400110"/>
          </a:xfrm>
          <a:prstGeom prst="rect">
            <a:avLst/>
          </a:prstGeom>
          <a:noFill/>
        </p:spPr>
        <p:txBody>
          <a:bodyPr wrap="none" rtlCol="0">
            <a:spAutoFit/>
          </a:bodyPr>
          <a:lstStyle/>
          <a:p>
            <a:pPr algn="ctr"/>
            <a:r>
              <a:rPr lang="en-US" sz="1000" dirty="0"/>
              <a:t>Regional</a:t>
            </a:r>
          </a:p>
          <a:p>
            <a:pPr algn="ctr"/>
            <a:r>
              <a:rPr lang="en-US" sz="1000" dirty="0"/>
              <a:t>Partners</a:t>
            </a:r>
            <a:endParaRPr lang="en-BE" sz="1000" dirty="0"/>
          </a:p>
        </p:txBody>
      </p:sp>
      <p:sp>
        <p:nvSpPr>
          <p:cNvPr id="57" name="TextBox 56">
            <a:extLst>
              <a:ext uri="{FF2B5EF4-FFF2-40B4-BE49-F238E27FC236}">
                <a16:creationId xmlns:a16="http://schemas.microsoft.com/office/drawing/2014/main" id="{75D9BF2D-A436-4AD9-9799-31A2CE309557}"/>
              </a:ext>
            </a:extLst>
          </p:cNvPr>
          <p:cNvSpPr txBox="1"/>
          <p:nvPr/>
        </p:nvSpPr>
        <p:spPr>
          <a:xfrm>
            <a:off x="1994092" y="2672183"/>
            <a:ext cx="2134720" cy="430887"/>
          </a:xfrm>
          <a:prstGeom prst="rect">
            <a:avLst/>
          </a:prstGeom>
          <a:pattFill prst="dotDmnd">
            <a:fgClr>
              <a:srgbClr val="FFC000"/>
            </a:fgClr>
            <a:bgClr>
              <a:schemeClr val="bg1"/>
            </a:bgClr>
          </a:pattFill>
        </p:spPr>
        <p:txBody>
          <a:bodyPr wrap="square" rtlCol="0">
            <a:spAutoFit/>
          </a:bodyPr>
          <a:lstStyle>
            <a:defPPr>
              <a:defRPr lang="en-US"/>
            </a:defPPr>
            <a:lvl1pPr>
              <a:defRPr sz="1100" i="1">
                <a:solidFill>
                  <a:srgbClr val="476FB5"/>
                </a:solidFill>
              </a:defRPr>
            </a:lvl1pPr>
          </a:lstStyle>
          <a:p>
            <a:r>
              <a:rPr lang="en-US" dirty="0"/>
              <a:t>Frequency linked to the payroll calculation moment</a:t>
            </a:r>
            <a:endParaRPr lang="en-BE" dirty="0"/>
          </a:p>
        </p:txBody>
      </p:sp>
      <p:sp>
        <p:nvSpPr>
          <p:cNvPr id="58" name="TextBox 57">
            <a:extLst>
              <a:ext uri="{FF2B5EF4-FFF2-40B4-BE49-F238E27FC236}">
                <a16:creationId xmlns:a16="http://schemas.microsoft.com/office/drawing/2014/main" id="{6083BA37-F896-4B5E-95E1-ADC2BC31696A}"/>
              </a:ext>
            </a:extLst>
          </p:cNvPr>
          <p:cNvSpPr txBox="1"/>
          <p:nvPr/>
        </p:nvSpPr>
        <p:spPr>
          <a:xfrm>
            <a:off x="2478896" y="3838991"/>
            <a:ext cx="898003"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a:t>Factual data</a:t>
            </a:r>
            <a:endParaRPr lang="en-BE" dirty="0"/>
          </a:p>
        </p:txBody>
      </p:sp>
      <p:sp>
        <p:nvSpPr>
          <p:cNvPr id="59" name="TextBox 58">
            <a:extLst>
              <a:ext uri="{FF2B5EF4-FFF2-40B4-BE49-F238E27FC236}">
                <a16:creationId xmlns:a16="http://schemas.microsoft.com/office/drawing/2014/main" id="{75308EEC-2AA7-4289-9083-41934EB21172}"/>
              </a:ext>
            </a:extLst>
          </p:cNvPr>
          <p:cNvSpPr txBox="1"/>
          <p:nvPr/>
        </p:nvSpPr>
        <p:spPr>
          <a:xfrm>
            <a:off x="1818929" y="4260899"/>
            <a:ext cx="2281394"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a:t>Limited aggregation, fine granularity</a:t>
            </a:r>
            <a:endParaRPr lang="en-BE" dirty="0"/>
          </a:p>
        </p:txBody>
      </p:sp>
      <p:sp>
        <p:nvSpPr>
          <p:cNvPr id="60" name="TextBox 59">
            <a:extLst>
              <a:ext uri="{FF2B5EF4-FFF2-40B4-BE49-F238E27FC236}">
                <a16:creationId xmlns:a16="http://schemas.microsoft.com/office/drawing/2014/main" id="{48816BF1-79DA-4DE8-8880-CF52D333FCD5}"/>
              </a:ext>
            </a:extLst>
          </p:cNvPr>
          <p:cNvSpPr txBox="1"/>
          <p:nvPr/>
        </p:nvSpPr>
        <p:spPr>
          <a:xfrm>
            <a:off x="8436082" y="2629939"/>
            <a:ext cx="915635"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a:t>Derived data</a:t>
            </a:r>
            <a:endParaRPr lang="en-BE" dirty="0"/>
          </a:p>
        </p:txBody>
      </p:sp>
      <p:sp>
        <p:nvSpPr>
          <p:cNvPr id="62" name="TextBox 61">
            <a:extLst>
              <a:ext uri="{FF2B5EF4-FFF2-40B4-BE49-F238E27FC236}">
                <a16:creationId xmlns:a16="http://schemas.microsoft.com/office/drawing/2014/main" id="{3F512B71-0C7F-4780-A5A9-409BE60C825C}"/>
              </a:ext>
            </a:extLst>
          </p:cNvPr>
          <p:cNvSpPr txBox="1"/>
          <p:nvPr/>
        </p:nvSpPr>
        <p:spPr>
          <a:xfrm>
            <a:off x="8731306" y="3817925"/>
            <a:ext cx="1431802"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en-US" dirty="0" err="1"/>
              <a:t>Multifuncitonal</a:t>
            </a:r>
            <a:r>
              <a:rPr lang="en-US" dirty="0"/>
              <a:t> usage</a:t>
            </a:r>
            <a:endParaRPr lang="en-BE" dirty="0"/>
          </a:p>
        </p:txBody>
      </p:sp>
      <p:sp>
        <p:nvSpPr>
          <p:cNvPr id="63" name="TextBox 62">
            <a:extLst>
              <a:ext uri="{FF2B5EF4-FFF2-40B4-BE49-F238E27FC236}">
                <a16:creationId xmlns:a16="http://schemas.microsoft.com/office/drawing/2014/main" id="{A5ACC595-D84F-4CBA-892D-70F152949688}"/>
              </a:ext>
            </a:extLst>
          </p:cNvPr>
          <p:cNvSpPr txBox="1"/>
          <p:nvPr/>
        </p:nvSpPr>
        <p:spPr>
          <a:xfrm>
            <a:off x="8582517" y="3112237"/>
            <a:ext cx="1649811" cy="261610"/>
          </a:xfrm>
          <a:prstGeom prst="rect">
            <a:avLst/>
          </a:prstGeom>
          <a:pattFill prst="dotDmnd">
            <a:fgClr>
              <a:srgbClr val="FFC000"/>
            </a:fgClr>
            <a:bgClr>
              <a:schemeClr val="bg1"/>
            </a:bgClr>
          </a:pattFill>
        </p:spPr>
        <p:txBody>
          <a:bodyPr wrap="none" rtlCol="0">
            <a:spAutoFit/>
          </a:bodyPr>
          <a:lstStyle>
            <a:defPPr>
              <a:defRPr lang="en-US"/>
            </a:defPPr>
            <a:lvl1pPr>
              <a:defRPr sz="1100" i="1">
                <a:solidFill>
                  <a:srgbClr val="476FB5"/>
                </a:solidFill>
              </a:defRPr>
            </a:lvl1pPr>
          </a:lstStyle>
          <a:p>
            <a:r>
              <a:rPr lang="nl-BE" dirty="0"/>
              <a:t>Application of </a:t>
            </a:r>
            <a:r>
              <a:rPr lang="nl-BE" dirty="0" err="1"/>
              <a:t>regulations</a:t>
            </a:r>
            <a:endParaRPr lang="en-BE" dirty="0"/>
          </a:p>
        </p:txBody>
      </p:sp>
      <p:sp>
        <p:nvSpPr>
          <p:cNvPr id="68" name="TextBox 21">
            <a:extLst>
              <a:ext uri="{FF2B5EF4-FFF2-40B4-BE49-F238E27FC236}">
                <a16:creationId xmlns:a16="http://schemas.microsoft.com/office/drawing/2014/main" id="{1EB970AD-7586-4829-BBCD-06F78E9CBC8D}"/>
              </a:ext>
            </a:extLst>
          </p:cNvPr>
          <p:cNvSpPr txBox="1"/>
          <p:nvPr/>
        </p:nvSpPr>
        <p:spPr>
          <a:xfrm>
            <a:off x="5237897" y="4814057"/>
            <a:ext cx="1803699" cy="261610"/>
          </a:xfrm>
          <a:prstGeom prst="rect">
            <a:avLst/>
          </a:prstGeom>
          <a:pattFill prst="dotDmnd">
            <a:fgClr>
              <a:srgbClr val="FFC000"/>
            </a:fgClr>
            <a:bgClr>
              <a:schemeClr val="bg1"/>
            </a:bgClr>
          </a:pattFill>
        </p:spPr>
        <p:txBody>
          <a:bodyPr wrap="square" rtlCol="0">
            <a:spAutoFit/>
          </a:bodyPr>
          <a:lstStyle>
            <a:defPPr>
              <a:defRPr lang="en-US"/>
            </a:defPPr>
            <a:lvl1pPr>
              <a:defRPr sz="1100" i="1">
                <a:solidFill>
                  <a:srgbClr val="476FB5"/>
                </a:solidFill>
              </a:defRPr>
            </a:lvl1pPr>
          </a:lstStyle>
          <a:p>
            <a:r>
              <a:rPr lang="nl-BE" dirty="0" err="1"/>
              <a:t>Consolidated</a:t>
            </a:r>
            <a:r>
              <a:rPr lang="nl-BE" dirty="0"/>
              <a:t> employee view</a:t>
            </a:r>
            <a:endParaRPr lang="en-BE" dirty="0"/>
          </a:p>
        </p:txBody>
      </p:sp>
      <p:sp>
        <p:nvSpPr>
          <p:cNvPr id="73" name="Cylinder 23">
            <a:extLst>
              <a:ext uri="{FF2B5EF4-FFF2-40B4-BE49-F238E27FC236}">
                <a16:creationId xmlns:a16="http://schemas.microsoft.com/office/drawing/2014/main" id="{3A7E977C-1DB8-441E-85A0-6681BAFE9F94}"/>
              </a:ext>
            </a:extLst>
          </p:cNvPr>
          <p:cNvSpPr/>
          <p:nvPr/>
        </p:nvSpPr>
        <p:spPr>
          <a:xfrm>
            <a:off x="5650284" y="3927296"/>
            <a:ext cx="920134" cy="787495"/>
          </a:xfrm>
          <a:prstGeom prst="can">
            <a:avLst/>
          </a:prstGeom>
          <a:solidFill>
            <a:srgbClr val="5DC5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Career</a:t>
            </a:r>
            <a:r>
              <a:rPr lang="nl-BE" sz="1200" dirty="0"/>
              <a:t> database</a:t>
            </a:r>
            <a:endParaRPr lang="en-BE" sz="1200" dirty="0"/>
          </a:p>
        </p:txBody>
      </p:sp>
      <p:cxnSp>
        <p:nvCxnSpPr>
          <p:cNvPr id="7" name="Rechte verbindingslijn met pijl 6">
            <a:extLst>
              <a:ext uri="{FF2B5EF4-FFF2-40B4-BE49-F238E27FC236}">
                <a16:creationId xmlns:a16="http://schemas.microsoft.com/office/drawing/2014/main" id="{15779792-E712-499D-96BB-B8B936A757CE}"/>
              </a:ext>
            </a:extLst>
          </p:cNvPr>
          <p:cNvCxnSpPr>
            <a:cxnSpLocks/>
            <a:stCxn id="24" idx="3"/>
            <a:endCxn id="73" idx="1"/>
          </p:cNvCxnSpPr>
          <p:nvPr/>
        </p:nvCxnSpPr>
        <p:spPr>
          <a:xfrm>
            <a:off x="6107090" y="3379939"/>
            <a:ext cx="3261" cy="547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19">
            <a:extLst>
              <a:ext uri="{FF2B5EF4-FFF2-40B4-BE49-F238E27FC236}">
                <a16:creationId xmlns:a16="http://schemas.microsoft.com/office/drawing/2014/main" id="{D51F43EE-400D-7BE5-C55C-56527702553A}"/>
              </a:ext>
            </a:extLst>
          </p:cNvPr>
          <p:cNvSpPr txBox="1"/>
          <p:nvPr/>
        </p:nvSpPr>
        <p:spPr>
          <a:xfrm>
            <a:off x="6964870" y="4210851"/>
            <a:ext cx="1433981" cy="430887"/>
          </a:xfrm>
          <a:prstGeom prst="rect">
            <a:avLst/>
          </a:prstGeom>
          <a:solidFill>
            <a:schemeClr val="accent4">
              <a:lumMod val="40000"/>
              <a:lumOff val="60000"/>
            </a:schemeClr>
          </a:solidFill>
        </p:spPr>
        <p:txBody>
          <a:bodyPr wrap="square" rtlCol="0">
            <a:spAutoFit/>
          </a:bodyPr>
          <a:lstStyle>
            <a:defPPr>
              <a:defRPr lang="en-US"/>
            </a:defPPr>
            <a:lvl1pPr algn="ctr">
              <a:defRPr sz="1100">
                <a:solidFill>
                  <a:srgbClr val="476FB5"/>
                </a:solidFill>
              </a:defRPr>
            </a:lvl1pPr>
          </a:lstStyle>
          <a:p>
            <a:r>
              <a:rPr lang="en-US" dirty="0"/>
              <a:t>Services with added value</a:t>
            </a:r>
          </a:p>
        </p:txBody>
      </p:sp>
      <p:pic>
        <p:nvPicPr>
          <p:cNvPr id="15" name="Picture 24">
            <a:extLst>
              <a:ext uri="{FF2B5EF4-FFF2-40B4-BE49-F238E27FC236}">
                <a16:creationId xmlns:a16="http://schemas.microsoft.com/office/drawing/2014/main" id="{2125690A-A083-040E-1868-EAA88B0DCD43}"/>
              </a:ext>
            </a:extLst>
          </p:cNvPr>
          <p:cNvPicPr>
            <a:picLocks noChangeAspect="1"/>
          </p:cNvPicPr>
          <p:nvPr/>
        </p:nvPicPr>
        <p:blipFill>
          <a:blip r:embed="rId2">
            <a:duotone>
              <a:srgbClr val="F7A600">
                <a:shade val="45000"/>
                <a:satMod val="135000"/>
              </a:srgbClr>
              <a:prstClr val="white"/>
            </a:duotone>
          </a:blip>
          <a:stretch>
            <a:fillRect/>
          </a:stretch>
        </p:blipFill>
        <p:spPr>
          <a:xfrm>
            <a:off x="10611973" y="2518238"/>
            <a:ext cx="444423" cy="444423"/>
          </a:xfrm>
          <a:prstGeom prst="rect">
            <a:avLst/>
          </a:prstGeom>
          <a:ln>
            <a:noFill/>
          </a:ln>
        </p:spPr>
      </p:pic>
      <p:sp>
        <p:nvSpPr>
          <p:cNvPr id="16" name="TextBox 27">
            <a:extLst>
              <a:ext uri="{FF2B5EF4-FFF2-40B4-BE49-F238E27FC236}">
                <a16:creationId xmlns:a16="http://schemas.microsoft.com/office/drawing/2014/main" id="{BED7124E-4F6A-CBFD-0EAF-5BCCD8D3551A}"/>
              </a:ext>
            </a:extLst>
          </p:cNvPr>
          <p:cNvSpPr txBox="1"/>
          <p:nvPr/>
        </p:nvSpPr>
        <p:spPr>
          <a:xfrm>
            <a:off x="10546538" y="2967952"/>
            <a:ext cx="537327" cy="246221"/>
          </a:xfrm>
          <a:prstGeom prst="rect">
            <a:avLst/>
          </a:prstGeom>
          <a:noFill/>
        </p:spPr>
        <p:txBody>
          <a:bodyPr wrap="none" rtlCol="0">
            <a:spAutoFit/>
          </a:bodyPr>
          <a:lstStyle/>
          <a:p>
            <a:pPr algn="ctr"/>
            <a:r>
              <a:rPr lang="en-US" sz="1000" dirty="0"/>
              <a:t>Citizen</a:t>
            </a:r>
            <a:endParaRPr lang="en-BE" sz="1000" dirty="0"/>
          </a:p>
        </p:txBody>
      </p:sp>
    </p:spTree>
    <p:extLst>
      <p:ext uri="{BB962C8B-B14F-4D97-AF65-F5344CB8AC3E}">
        <p14:creationId xmlns:p14="http://schemas.microsoft.com/office/powerpoint/2010/main" val="3784427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A925D1-3B1E-D5CF-A83E-93B3A6738E75}"/>
              </a:ext>
            </a:extLst>
          </p:cNvPr>
          <p:cNvSpPr>
            <a:spLocks noGrp="1"/>
          </p:cNvSpPr>
          <p:nvPr>
            <p:ph idx="1"/>
          </p:nvPr>
        </p:nvSpPr>
        <p:spPr/>
        <p:txBody>
          <a:bodyPr>
            <a:normAutofit/>
          </a:bodyPr>
          <a:lstStyle/>
          <a:p>
            <a:r>
              <a:rPr lang="en-BE" dirty="0"/>
              <a:t>m</a:t>
            </a:r>
            <a:r>
              <a:rPr lang="nl-BE" dirty="0" err="1"/>
              <a:t>ove</a:t>
            </a:r>
            <a:r>
              <a:rPr lang="nl-BE" dirty="0"/>
              <a:t> </a:t>
            </a:r>
            <a:r>
              <a:rPr lang="nl-BE" dirty="0" err="1"/>
              <a:t>towards</a:t>
            </a:r>
            <a:r>
              <a:rPr lang="nl-BE" dirty="0"/>
              <a:t> event-</a:t>
            </a:r>
            <a:r>
              <a:rPr lang="nl-BE" dirty="0" err="1"/>
              <a:t>driven</a:t>
            </a:r>
            <a:r>
              <a:rPr lang="nl-BE" dirty="0"/>
              <a:t> operations</a:t>
            </a:r>
          </a:p>
          <a:p>
            <a:r>
              <a:rPr lang="en-BE" dirty="0"/>
              <a:t>d</a:t>
            </a:r>
            <a:r>
              <a:rPr lang="nl-BE" dirty="0" err="1"/>
              <a:t>ecoupling</a:t>
            </a:r>
            <a:r>
              <a:rPr lang="nl-BE" dirty="0"/>
              <a:t> </a:t>
            </a:r>
            <a:r>
              <a:rPr lang="nl-BE" dirty="0" err="1"/>
              <a:t>the</a:t>
            </a:r>
            <a:r>
              <a:rPr lang="nl-BE" dirty="0"/>
              <a:t> moment of data transmission </a:t>
            </a:r>
            <a:r>
              <a:rPr lang="nl-BE" dirty="0" err="1"/>
              <a:t>from</a:t>
            </a:r>
            <a:r>
              <a:rPr lang="nl-BE" dirty="0"/>
              <a:t> </a:t>
            </a:r>
            <a:r>
              <a:rPr lang="nl-BE" dirty="0" err="1"/>
              <a:t>the</a:t>
            </a:r>
            <a:r>
              <a:rPr lang="nl-BE" dirty="0"/>
              <a:t> moment of </a:t>
            </a:r>
            <a:r>
              <a:rPr lang="nl-BE" dirty="0" err="1"/>
              <a:t>usage</a:t>
            </a:r>
            <a:endParaRPr lang="nl-BE" dirty="0"/>
          </a:p>
          <a:p>
            <a:r>
              <a:rPr lang="en-BE" dirty="0"/>
              <a:t>usable </a:t>
            </a:r>
            <a:r>
              <a:rPr lang="nl-BE" dirty="0" err="1"/>
              <a:t>for</a:t>
            </a:r>
            <a:endParaRPr lang="nl-BE" dirty="0"/>
          </a:p>
          <a:p>
            <a:pPr lvl="1"/>
            <a:r>
              <a:rPr lang="en-BE" dirty="0"/>
              <a:t>e</a:t>
            </a:r>
            <a:r>
              <a:rPr lang="en-US" dirty="0" err="1"/>
              <a:t>liminating</a:t>
            </a:r>
            <a:r>
              <a:rPr lang="en-US" dirty="0"/>
              <a:t> existing obligations (</a:t>
            </a:r>
            <a:r>
              <a:rPr lang="en-US" dirty="0" err="1"/>
              <a:t>eg</a:t>
            </a:r>
            <a:r>
              <a:rPr lang="en-US" dirty="0"/>
              <a:t> </a:t>
            </a:r>
            <a:r>
              <a:rPr lang="en-BE" dirty="0"/>
              <a:t>obligation of employer to maintain </a:t>
            </a:r>
            <a:r>
              <a:rPr lang="en-US" dirty="0" err="1"/>
              <a:t>indi</a:t>
            </a:r>
            <a:r>
              <a:rPr lang="en-BE" dirty="0" err="1"/>
              <a:t>vidual</a:t>
            </a:r>
            <a:r>
              <a:rPr lang="en-BE" dirty="0"/>
              <a:t> account</a:t>
            </a:r>
            <a:r>
              <a:rPr lang="en-US" dirty="0"/>
              <a:t>, DMFA, …)</a:t>
            </a:r>
          </a:p>
          <a:p>
            <a:pPr lvl="1"/>
            <a:r>
              <a:rPr lang="en-BE" dirty="0"/>
              <a:t>c</a:t>
            </a:r>
            <a:r>
              <a:rPr lang="en-US" dirty="0" err="1"/>
              <a:t>reating</a:t>
            </a:r>
            <a:r>
              <a:rPr lang="en-US" dirty="0"/>
              <a:t> new</a:t>
            </a:r>
            <a:r>
              <a:rPr lang="en-BE" dirty="0"/>
              <a:t>, faster</a:t>
            </a:r>
            <a:r>
              <a:rPr lang="en-US" dirty="0"/>
              <a:t> services (</a:t>
            </a:r>
            <a:r>
              <a:rPr lang="en-US" dirty="0" err="1"/>
              <a:t>eg</a:t>
            </a:r>
            <a:r>
              <a:rPr lang="en-US" dirty="0"/>
              <a:t> holiday certificates, unemployment - C4, …)</a:t>
            </a:r>
          </a:p>
          <a:p>
            <a:pPr lvl="1"/>
            <a:r>
              <a:rPr lang="nl-BE" dirty="0" err="1"/>
              <a:t>quotas</a:t>
            </a:r>
            <a:r>
              <a:rPr lang="en-BE" dirty="0"/>
              <a:t> updated in real time </a:t>
            </a:r>
            <a:r>
              <a:rPr lang="nl-BE" dirty="0"/>
              <a:t>(eg student </a:t>
            </a:r>
            <a:r>
              <a:rPr lang="nl-BE" dirty="0" err="1"/>
              <a:t>work</a:t>
            </a:r>
            <a:r>
              <a:rPr lang="nl-BE" dirty="0"/>
              <a:t>, …)</a:t>
            </a:r>
          </a:p>
          <a:p>
            <a:pPr lvl="1"/>
            <a:r>
              <a:rPr lang="en-BE" dirty="0"/>
              <a:t>c</a:t>
            </a:r>
            <a:r>
              <a:rPr lang="nl-BE" dirty="0" err="1"/>
              <a:t>ost</a:t>
            </a:r>
            <a:r>
              <a:rPr lang="nl-BE" dirty="0"/>
              <a:t> control</a:t>
            </a:r>
          </a:p>
          <a:p>
            <a:pPr lvl="1"/>
            <a:r>
              <a:rPr lang="en-BE" dirty="0" err="1"/>
              <a:t>i</a:t>
            </a:r>
            <a:r>
              <a:rPr lang="en-US" dirty="0" err="1"/>
              <a:t>mproved</a:t>
            </a:r>
            <a:r>
              <a:rPr lang="en-US" dirty="0"/>
              <a:t> insights (for policy preparation, scientific research, …)</a:t>
            </a:r>
            <a:endParaRPr lang="en-BE" dirty="0"/>
          </a:p>
          <a:p>
            <a:r>
              <a:rPr lang="en-BE" dirty="0"/>
              <a:t>l</a:t>
            </a:r>
            <a:r>
              <a:rPr lang="en-US" dirty="0"/>
              <a:t>ess </a:t>
            </a:r>
            <a:r>
              <a:rPr lang="en-BE" dirty="0"/>
              <a:t>administrative burden and </a:t>
            </a:r>
            <a:r>
              <a:rPr lang="en-US" dirty="0"/>
              <a:t>uncertainty for employers</a:t>
            </a:r>
            <a:r>
              <a:rPr lang="en-BE" dirty="0"/>
              <a:t> and employees</a:t>
            </a:r>
          </a:p>
          <a:p>
            <a:pPr marL="0" indent="0">
              <a:buNone/>
            </a:pPr>
            <a:endParaRPr lang="nl-BE" dirty="0"/>
          </a:p>
          <a:p>
            <a:endParaRPr lang="nl-BE" dirty="0"/>
          </a:p>
        </p:txBody>
      </p:sp>
      <p:sp>
        <p:nvSpPr>
          <p:cNvPr id="3" name="Tijdelijke aanduiding voor dianummer 2">
            <a:extLst>
              <a:ext uri="{FF2B5EF4-FFF2-40B4-BE49-F238E27FC236}">
                <a16:creationId xmlns:a16="http://schemas.microsoft.com/office/drawing/2014/main" id="{1B38BECE-0CAC-0A89-F61B-D6725F43003C}"/>
              </a:ext>
            </a:extLst>
          </p:cNvPr>
          <p:cNvSpPr>
            <a:spLocks noGrp="1"/>
          </p:cNvSpPr>
          <p:nvPr>
            <p:ph type="sldNum" sz="quarter" idx="4"/>
          </p:nvPr>
        </p:nvSpPr>
        <p:spPr/>
        <p:txBody>
          <a:bodyPr/>
          <a:lstStyle/>
          <a:p>
            <a:r>
              <a:rPr lang="fr-BE"/>
              <a:t> </a:t>
            </a:r>
            <a:fld id="{30A9230E-FFBB-4CCB-ABD7-198084EDE768}" type="slidenum">
              <a:rPr lang="fr-BE" smtClean="0"/>
              <a:pPr/>
              <a:t>95</a:t>
            </a:fld>
            <a:r>
              <a:rPr lang="fr-BE"/>
              <a:t> </a:t>
            </a:r>
            <a:endParaRPr lang="fr-BE" dirty="0"/>
          </a:p>
        </p:txBody>
      </p:sp>
      <p:sp>
        <p:nvSpPr>
          <p:cNvPr id="4" name="Titel 3">
            <a:extLst>
              <a:ext uri="{FF2B5EF4-FFF2-40B4-BE49-F238E27FC236}">
                <a16:creationId xmlns:a16="http://schemas.microsoft.com/office/drawing/2014/main" id="{950C8124-D9BE-4CF2-D422-710862976D7C}"/>
              </a:ext>
            </a:extLst>
          </p:cNvPr>
          <p:cNvSpPr>
            <a:spLocks noGrp="1"/>
          </p:cNvSpPr>
          <p:nvPr>
            <p:ph type="title"/>
          </p:nvPr>
        </p:nvSpPr>
        <p:spPr/>
        <p:txBody>
          <a:bodyPr/>
          <a:lstStyle/>
          <a:p>
            <a:r>
              <a:rPr lang="en-BE" dirty="0"/>
              <a:t>New data layer</a:t>
            </a:r>
            <a:endParaRPr lang="nl-BE" dirty="0"/>
          </a:p>
        </p:txBody>
      </p:sp>
    </p:spTree>
    <p:extLst>
      <p:ext uri="{BB962C8B-B14F-4D97-AF65-F5344CB8AC3E}">
        <p14:creationId xmlns:p14="http://schemas.microsoft.com/office/powerpoint/2010/main" val="1888693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3211D-8A1A-E4E6-DC77-C6D695E66927}"/>
              </a:ext>
            </a:extLst>
          </p:cNvPr>
          <p:cNvSpPr>
            <a:spLocks noGrp="1"/>
          </p:cNvSpPr>
          <p:nvPr>
            <p:ph type="title"/>
          </p:nvPr>
        </p:nvSpPr>
        <p:spPr/>
        <p:txBody>
          <a:bodyPr>
            <a:normAutofit/>
          </a:bodyPr>
          <a:lstStyle/>
          <a:p>
            <a:r>
              <a:rPr lang="en-GB" b="1" noProof="0" dirty="0">
                <a:latin typeface="Roboto" panose="02000000000000000000" pitchFamily="2" charset="0"/>
                <a:ea typeface="Roboto"/>
                <a:cs typeface="Roboto" panose="02000000000000000000" pitchFamily="2" charset="0"/>
              </a:rPr>
              <a:t>G-CLOUD</a:t>
            </a:r>
            <a:r>
              <a:rPr lang="en-GB" noProof="0" dirty="0">
                <a:latin typeface="Roboto" panose="02000000000000000000" pitchFamily="2" charset="0"/>
                <a:ea typeface="Roboto"/>
                <a:cs typeface="Roboto" panose="02000000000000000000" pitchFamily="2" charset="0"/>
              </a:rPr>
              <a:t>, THE COMMUNITY</a:t>
            </a:r>
            <a:br>
              <a:rPr lang="en-GB" noProof="0" dirty="0">
                <a:latin typeface="Roboto" panose="02000000000000000000" pitchFamily="2" charset="0"/>
                <a:ea typeface="Roboto"/>
                <a:cs typeface="Roboto" panose="02000000000000000000" pitchFamily="2" charset="0"/>
              </a:rPr>
            </a:br>
            <a:r>
              <a:rPr lang="en-GB" noProof="0" dirty="0">
                <a:latin typeface="Roboto" panose="02000000000000000000" pitchFamily="2" charset="0"/>
                <a:ea typeface="Roboto"/>
                <a:cs typeface="Roboto" panose="02000000000000000000" pitchFamily="2" charset="0"/>
              </a:rPr>
              <a:t>CLOUD OF THE GOVERNMENT </a:t>
            </a:r>
          </a:p>
        </p:txBody>
      </p:sp>
      <p:pic>
        <p:nvPicPr>
          <p:cNvPr id="8" name="Picture Placeholder 7">
            <a:extLst>
              <a:ext uri="{FF2B5EF4-FFF2-40B4-BE49-F238E27FC236}">
                <a16:creationId xmlns:a16="http://schemas.microsoft.com/office/drawing/2014/main" id="{8039D424-E789-E076-A686-349DBD3510CA}"/>
              </a:ext>
            </a:extLst>
          </p:cNvPr>
          <p:cNvPicPr>
            <a:picLocks noGrp="1" noChangeAspect="1"/>
          </p:cNvPicPr>
          <p:nvPr>
            <p:ph type="pic" sz="quarter" idx="10"/>
          </p:nvPr>
        </p:nvPicPr>
        <p:blipFill>
          <a:blip r:embed="rId2"/>
          <a:srcRect l="5781" r="5781"/>
          <a:stretch>
            <a:fillRect/>
          </a:stretch>
        </p:blipFill>
        <p:spPr>
          <a:xfrm>
            <a:off x="0" y="0"/>
            <a:ext cx="12192000" cy="4872038"/>
          </a:xfrm>
          <a:prstGeom prst="rect">
            <a:avLst/>
          </a:prstGeom>
        </p:spPr>
      </p:pic>
    </p:spTree>
    <p:extLst>
      <p:ext uri="{BB962C8B-B14F-4D97-AF65-F5344CB8AC3E}">
        <p14:creationId xmlns:p14="http://schemas.microsoft.com/office/powerpoint/2010/main" val="4977626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35DFE-075C-BA16-0315-AB8AB03AF476}"/>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407E462C-F1EF-D23D-9545-55A4552FE680}"/>
              </a:ext>
            </a:extLst>
          </p:cNvPr>
          <p:cNvSpPr/>
          <p:nvPr/>
        </p:nvSpPr>
        <p:spPr>
          <a:xfrm>
            <a:off x="4474842" y="2772108"/>
            <a:ext cx="2933664" cy="2933664"/>
          </a:xfrm>
          <a:prstGeom prst="ellipse">
            <a:avLst/>
          </a:prstGeom>
          <a:noFill/>
          <a:ln w="38100" cap="rnd" cmpd="sng">
            <a:solidFill>
              <a:schemeClr val="tx2">
                <a:lumMod val="60000"/>
                <a:lumOff val="40000"/>
                <a:alpha val="67000"/>
              </a:schemeClr>
            </a:solidFill>
            <a:prstDash val="sysDot"/>
            <a:round/>
            <a:extLst>
              <a:ext uri="{C807C97D-BFC1-408E-A445-0C87EB9F89A2}">
                <ask:lineSketchStyleProps xmlns:ask="http://schemas.microsoft.com/office/drawing/2018/sketchyshapes" sd="1219033472">
                  <a:custGeom>
                    <a:avLst/>
                    <a:gdLst>
                      <a:gd name="connsiteX0" fmla="*/ 0 w 2933664"/>
                      <a:gd name="connsiteY0" fmla="*/ 1466832 h 2933664"/>
                      <a:gd name="connsiteX1" fmla="*/ 1466832 w 2933664"/>
                      <a:gd name="connsiteY1" fmla="*/ 0 h 2933664"/>
                      <a:gd name="connsiteX2" fmla="*/ 2933664 w 2933664"/>
                      <a:gd name="connsiteY2" fmla="*/ 1466832 h 2933664"/>
                      <a:gd name="connsiteX3" fmla="*/ 1466832 w 2933664"/>
                      <a:gd name="connsiteY3" fmla="*/ 2933664 h 2933664"/>
                      <a:gd name="connsiteX4" fmla="*/ 0 w 2933664"/>
                      <a:gd name="connsiteY4" fmla="*/ 1466832 h 2933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64" h="2933664" extrusionOk="0">
                        <a:moveTo>
                          <a:pt x="0" y="1466832"/>
                        </a:moveTo>
                        <a:cubicBezTo>
                          <a:pt x="-19294" y="644822"/>
                          <a:pt x="601918" y="20569"/>
                          <a:pt x="1466832" y="0"/>
                        </a:cubicBezTo>
                        <a:cubicBezTo>
                          <a:pt x="2336140" y="12463"/>
                          <a:pt x="2802347" y="660898"/>
                          <a:pt x="2933664" y="1466832"/>
                        </a:cubicBezTo>
                        <a:cubicBezTo>
                          <a:pt x="2832320" y="2375909"/>
                          <a:pt x="2248525" y="3090731"/>
                          <a:pt x="1466832" y="2933664"/>
                        </a:cubicBezTo>
                        <a:cubicBezTo>
                          <a:pt x="496165" y="2845819"/>
                          <a:pt x="23062" y="2287960"/>
                          <a:pt x="0" y="146683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2" name="Title 1">
            <a:extLst>
              <a:ext uri="{FF2B5EF4-FFF2-40B4-BE49-F238E27FC236}">
                <a16:creationId xmlns:a16="http://schemas.microsoft.com/office/drawing/2014/main" id="{35C7050E-AAD3-8F11-63D2-7E8460202F53}"/>
              </a:ext>
            </a:extLst>
          </p:cNvPr>
          <p:cNvSpPr>
            <a:spLocks noGrp="1"/>
          </p:cNvSpPr>
          <p:nvPr>
            <p:ph type="title"/>
          </p:nvPr>
        </p:nvSpPr>
        <p:spPr/>
        <p:txBody>
          <a:bodyPr/>
          <a:lstStyle/>
          <a:p>
            <a:r>
              <a:rPr lang="en-GB" b="1" noProof="0" dirty="0"/>
              <a:t>G-Cloud</a:t>
            </a:r>
            <a:r>
              <a:rPr lang="en-BE" b="1" noProof="0" dirty="0"/>
              <a:t>:</a:t>
            </a:r>
            <a:r>
              <a:rPr lang="en-BE" b="1" dirty="0"/>
              <a:t> what </a:t>
            </a:r>
            <a:r>
              <a:rPr lang="en-GB" noProof="0" dirty="0"/>
              <a:t>?</a:t>
            </a:r>
          </a:p>
        </p:txBody>
      </p:sp>
      <p:sp>
        <p:nvSpPr>
          <p:cNvPr id="4" name="TextBox 3">
            <a:extLst>
              <a:ext uri="{FF2B5EF4-FFF2-40B4-BE49-F238E27FC236}">
                <a16:creationId xmlns:a16="http://schemas.microsoft.com/office/drawing/2014/main" id="{D0C96FCE-5CBF-730B-E936-13BFF51E778D}"/>
              </a:ext>
            </a:extLst>
          </p:cNvPr>
          <p:cNvSpPr txBox="1"/>
          <p:nvPr/>
        </p:nvSpPr>
        <p:spPr>
          <a:xfrm>
            <a:off x="4662732" y="3789599"/>
            <a:ext cx="25977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Programme</a:t>
            </a:r>
            <a:r>
              <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of </a:t>
            </a:r>
            <a:r>
              <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s</a:t>
            </a:r>
            <a:r>
              <a:rPr kumimoji="0" lang="en-GB" sz="1600" i="0" u="none" strike="noStrike" cap="none" normalizeH="0" baseline="0" noProof="0" dirty="0" err="1">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ynergy</a:t>
            </a:r>
            <a:r>
              <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a:t>
            </a:r>
            <a:r>
              <a:rPr lang="en-BE" sz="1600" dirty="0">
                <a:solidFill>
                  <a:srgbClr val="3673AC">
                    <a:lumMod val="85000"/>
                    <a:lumOff val="15000"/>
                  </a:srgbClr>
                </a:solidFill>
                <a:latin typeface="Roboto" panose="02000000000000000000" pitchFamily="2" charset="0"/>
                <a:ea typeface="Roboto"/>
                <a:cs typeface="Roboto" panose="02000000000000000000" pitchFamily="2" charset="0"/>
              </a:rPr>
              <a:t>p</a:t>
            </a:r>
            <a:r>
              <a:rPr kumimoji="0" lang="en-GB" sz="1600" i="0" u="none" strike="noStrike" cap="none" normalizeH="0" baseline="0" noProof="0" dirty="0" err="1">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rojects</a:t>
            </a:r>
            <a:r>
              <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 for and by the </a:t>
            </a:r>
            <a:r>
              <a:rPr kumimoji="0" lang="en-BE"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g</a:t>
            </a:r>
            <a:r>
              <a:rPr kumimoji="0" lang="en-GB" sz="1600" i="0" u="none" strike="noStrike" cap="none" normalizeH="0" baseline="0" noProof="0" dirty="0" err="1">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rPr>
              <a:t>overnment</a:t>
            </a: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i="0" u="none" strike="noStrike" cap="none" normalizeH="0" baseline="0" noProof="0" dirty="0">
              <a:ln>
                <a:noFill/>
              </a:ln>
              <a:solidFill>
                <a:srgbClr val="3673AC">
                  <a:lumMod val="85000"/>
                  <a:lumOff val="15000"/>
                </a:srgbClr>
              </a:solidFill>
              <a:effectLst/>
              <a:uLnTx/>
              <a:uFillTx/>
              <a:latin typeface="Roboto" panose="02000000000000000000" pitchFamily="2" charset="0"/>
              <a:ea typeface="Roboto"/>
              <a:cs typeface="Roboto" panose="02000000000000000000" pitchFamily="2" charset="0"/>
            </a:endParaRPr>
          </a:p>
        </p:txBody>
      </p:sp>
      <p:grpSp>
        <p:nvGrpSpPr>
          <p:cNvPr id="12" name="Group 11">
            <a:extLst>
              <a:ext uri="{FF2B5EF4-FFF2-40B4-BE49-F238E27FC236}">
                <a16:creationId xmlns:a16="http://schemas.microsoft.com/office/drawing/2014/main" id="{D30D08DF-631D-F559-448F-A5B5C379A945}"/>
              </a:ext>
            </a:extLst>
          </p:cNvPr>
          <p:cNvGrpSpPr/>
          <p:nvPr/>
        </p:nvGrpSpPr>
        <p:grpSpPr>
          <a:xfrm>
            <a:off x="5326505" y="2110174"/>
            <a:ext cx="1230338" cy="1230338"/>
            <a:chOff x="3710904" y="980728"/>
            <a:chExt cx="1614177" cy="1614177"/>
          </a:xfrm>
          <a:solidFill>
            <a:schemeClr val="tx2">
              <a:lumMod val="60000"/>
              <a:lumOff val="40000"/>
            </a:schemeClr>
          </a:solidFill>
        </p:grpSpPr>
        <p:sp>
          <p:nvSpPr>
            <p:cNvPr id="13" name="Oval 12">
              <a:extLst>
                <a:ext uri="{FF2B5EF4-FFF2-40B4-BE49-F238E27FC236}">
                  <a16:creationId xmlns:a16="http://schemas.microsoft.com/office/drawing/2014/main" id="{E96E524B-2128-1453-D33D-8CA0C7D6EA7D}"/>
                </a:ext>
              </a:extLst>
            </p:cNvPr>
            <p:cNvSpPr/>
            <p:nvPr/>
          </p:nvSpPr>
          <p:spPr>
            <a:xfrm>
              <a:off x="3710904" y="980728"/>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14" name="Rectangle 13">
              <a:extLst>
                <a:ext uri="{FF2B5EF4-FFF2-40B4-BE49-F238E27FC236}">
                  <a16:creationId xmlns:a16="http://schemas.microsoft.com/office/drawing/2014/main" id="{0F10442A-3EED-FFFA-72CB-B074D9ED6EAD}"/>
                </a:ext>
              </a:extLst>
            </p:cNvPr>
            <p:cNvSpPr/>
            <p:nvPr/>
          </p:nvSpPr>
          <p:spPr>
            <a:xfrm>
              <a:off x="3715573" y="1587759"/>
              <a:ext cx="1604838"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a:ln>
                    <a:noFill/>
                  </a:ln>
                  <a:solidFill>
                    <a:srgbClr val="FFFFFF"/>
                  </a:solidFill>
                  <a:effectLst/>
                  <a:uLnTx/>
                  <a:uFillTx/>
                  <a:latin typeface="Roboto" pitchFamily="2" charset="0"/>
                  <a:ea typeface="Roboto"/>
                  <a:cs typeface="Arial" panose="020B0604020202020204" pitchFamily="34" charset="0"/>
                </a:rPr>
                <a:t>Procurement</a:t>
              </a:r>
            </a:p>
          </p:txBody>
        </p:sp>
      </p:grpSp>
      <p:grpSp>
        <p:nvGrpSpPr>
          <p:cNvPr id="15" name="Group 14">
            <a:extLst>
              <a:ext uri="{FF2B5EF4-FFF2-40B4-BE49-F238E27FC236}">
                <a16:creationId xmlns:a16="http://schemas.microsoft.com/office/drawing/2014/main" id="{EDE4B189-40DC-7B6B-C3EE-96656991D0AB}"/>
              </a:ext>
            </a:extLst>
          </p:cNvPr>
          <p:cNvGrpSpPr/>
          <p:nvPr/>
        </p:nvGrpSpPr>
        <p:grpSpPr>
          <a:xfrm>
            <a:off x="3599371" y="3578816"/>
            <a:ext cx="1230338" cy="1230338"/>
            <a:chOff x="1589671" y="3027749"/>
            <a:chExt cx="1614177" cy="1614177"/>
          </a:xfrm>
          <a:solidFill>
            <a:schemeClr val="tx2">
              <a:lumMod val="60000"/>
              <a:lumOff val="40000"/>
            </a:schemeClr>
          </a:solidFill>
        </p:grpSpPr>
        <p:sp>
          <p:nvSpPr>
            <p:cNvPr id="16" name="Oval 15">
              <a:extLst>
                <a:ext uri="{FF2B5EF4-FFF2-40B4-BE49-F238E27FC236}">
                  <a16:creationId xmlns:a16="http://schemas.microsoft.com/office/drawing/2014/main" id="{F87562B5-CEDD-AEC4-E99A-DD3607299043}"/>
                </a:ext>
              </a:extLst>
            </p:cNvPr>
            <p:cNvSpPr/>
            <p:nvPr/>
          </p:nvSpPr>
          <p:spPr>
            <a:xfrm>
              <a:off x="1589671" y="3027749"/>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17" name="Rectangle 16">
              <a:extLst>
                <a:ext uri="{FF2B5EF4-FFF2-40B4-BE49-F238E27FC236}">
                  <a16:creationId xmlns:a16="http://schemas.microsoft.com/office/drawing/2014/main" id="{E13B96CB-7759-68FF-45EF-5A0C02E1839D}"/>
                </a:ext>
              </a:extLst>
            </p:cNvPr>
            <p:cNvSpPr/>
            <p:nvPr/>
          </p:nvSpPr>
          <p:spPr>
            <a:xfrm>
              <a:off x="1770958" y="3634784"/>
              <a:ext cx="1251601"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a:ln>
                    <a:noFill/>
                  </a:ln>
                  <a:solidFill>
                    <a:srgbClr val="FFFFFF"/>
                  </a:solidFill>
                  <a:effectLst/>
                  <a:uLnTx/>
                  <a:uFillTx/>
                  <a:latin typeface="Roboto" pitchFamily="2" charset="0"/>
                  <a:ea typeface="Roboto"/>
                  <a:cs typeface="Arial" panose="020B0604020202020204" pitchFamily="34" charset="0"/>
                </a:rPr>
                <a:t>Projects</a:t>
              </a:r>
            </a:p>
          </p:txBody>
        </p:sp>
      </p:grpSp>
      <p:grpSp>
        <p:nvGrpSpPr>
          <p:cNvPr id="19" name="Group 18">
            <a:extLst>
              <a:ext uri="{FF2B5EF4-FFF2-40B4-BE49-F238E27FC236}">
                <a16:creationId xmlns:a16="http://schemas.microsoft.com/office/drawing/2014/main" id="{2000330F-C126-8A1B-11C8-1CF9671BDA05}"/>
              </a:ext>
            </a:extLst>
          </p:cNvPr>
          <p:cNvGrpSpPr/>
          <p:nvPr/>
        </p:nvGrpSpPr>
        <p:grpSpPr>
          <a:xfrm>
            <a:off x="7053639" y="3571681"/>
            <a:ext cx="1230338" cy="1230338"/>
            <a:chOff x="5796136" y="3027749"/>
            <a:chExt cx="1614177" cy="1614177"/>
          </a:xfrm>
          <a:solidFill>
            <a:schemeClr val="tx2">
              <a:lumMod val="60000"/>
              <a:lumOff val="40000"/>
            </a:schemeClr>
          </a:solidFill>
        </p:grpSpPr>
        <p:sp>
          <p:nvSpPr>
            <p:cNvPr id="32" name="Oval 31">
              <a:extLst>
                <a:ext uri="{FF2B5EF4-FFF2-40B4-BE49-F238E27FC236}">
                  <a16:creationId xmlns:a16="http://schemas.microsoft.com/office/drawing/2014/main" id="{F57079C5-38D3-6B9D-26C5-FF73670D6C50}"/>
                </a:ext>
              </a:extLst>
            </p:cNvPr>
            <p:cNvSpPr/>
            <p:nvPr/>
          </p:nvSpPr>
          <p:spPr>
            <a:xfrm>
              <a:off x="5796136" y="3027749"/>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33" name="Rectangle 32">
              <a:extLst>
                <a:ext uri="{FF2B5EF4-FFF2-40B4-BE49-F238E27FC236}">
                  <a16:creationId xmlns:a16="http://schemas.microsoft.com/office/drawing/2014/main" id="{0A7537CD-0DCE-E94A-311E-E7424D873BBD}"/>
                </a:ext>
              </a:extLst>
            </p:cNvPr>
            <p:cNvSpPr/>
            <p:nvPr/>
          </p:nvSpPr>
          <p:spPr>
            <a:xfrm>
              <a:off x="6029916" y="3634784"/>
              <a:ext cx="1146614" cy="403797"/>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a:ln>
                    <a:noFill/>
                  </a:ln>
                  <a:solidFill>
                    <a:srgbClr val="FFFFFF"/>
                  </a:solidFill>
                  <a:effectLst/>
                  <a:uLnTx/>
                  <a:uFillTx/>
                  <a:latin typeface="Roboto" pitchFamily="2" charset="0"/>
                  <a:ea typeface="Roboto"/>
                  <a:cs typeface="Arial" panose="020B0604020202020204" pitchFamily="34" charset="0"/>
                </a:rPr>
                <a:t>Services</a:t>
              </a:r>
            </a:p>
          </p:txBody>
        </p:sp>
      </p:grpSp>
      <p:grpSp>
        <p:nvGrpSpPr>
          <p:cNvPr id="34" name="Group 33">
            <a:extLst>
              <a:ext uri="{FF2B5EF4-FFF2-40B4-BE49-F238E27FC236}">
                <a16:creationId xmlns:a16="http://schemas.microsoft.com/office/drawing/2014/main" id="{78D0D81F-8E30-0546-49A7-1F943D9FABA9}"/>
              </a:ext>
            </a:extLst>
          </p:cNvPr>
          <p:cNvGrpSpPr/>
          <p:nvPr/>
        </p:nvGrpSpPr>
        <p:grpSpPr>
          <a:xfrm>
            <a:off x="5326505" y="5106891"/>
            <a:ext cx="1230338" cy="1230338"/>
            <a:chOff x="3710904" y="5161258"/>
            <a:chExt cx="1614177" cy="1614177"/>
          </a:xfrm>
          <a:solidFill>
            <a:schemeClr val="tx2">
              <a:lumMod val="60000"/>
              <a:lumOff val="40000"/>
            </a:schemeClr>
          </a:solidFill>
        </p:grpSpPr>
        <p:sp>
          <p:nvSpPr>
            <p:cNvPr id="35" name="Oval 34">
              <a:extLst>
                <a:ext uri="{FF2B5EF4-FFF2-40B4-BE49-F238E27FC236}">
                  <a16:creationId xmlns:a16="http://schemas.microsoft.com/office/drawing/2014/main" id="{E60F821B-E4A6-0A22-F732-01E61D9A5912}"/>
                </a:ext>
              </a:extLst>
            </p:cNvPr>
            <p:cNvSpPr/>
            <p:nvPr/>
          </p:nvSpPr>
          <p:spPr>
            <a:xfrm>
              <a:off x="3710904" y="5161258"/>
              <a:ext cx="1614177" cy="16141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4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36" name="Rectangle 35">
              <a:extLst>
                <a:ext uri="{FF2B5EF4-FFF2-40B4-BE49-F238E27FC236}">
                  <a16:creationId xmlns:a16="http://schemas.microsoft.com/office/drawing/2014/main" id="{775F475D-71B1-84CF-8A41-7F1B39039656}"/>
                </a:ext>
              </a:extLst>
            </p:cNvPr>
            <p:cNvSpPr/>
            <p:nvPr/>
          </p:nvSpPr>
          <p:spPr>
            <a:xfrm>
              <a:off x="3782748" y="5601433"/>
              <a:ext cx="1470492" cy="686453"/>
            </a:xfrm>
            <a:prstGeom prst="rect">
              <a:avLst/>
            </a:prstGeom>
            <a:grp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Knowledge </a:t>
              </a:r>
              <a:br>
                <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br>
              <a:r>
                <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&amp; </a:t>
              </a:r>
              <a:r>
                <a:rPr kumimoji="0" lang="en-BE"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rPr>
                <a:t>e</a:t>
              </a:r>
              <a:r>
                <a:rPr kumimoji="0" lang="en-GB" sz="1400" b="1" i="0" u="none" strike="noStrike" cap="none" normalizeH="0" baseline="0" noProof="0" dirty="0" err="1">
                  <a:ln>
                    <a:noFill/>
                  </a:ln>
                  <a:solidFill>
                    <a:srgbClr val="FFFFFF"/>
                  </a:solidFill>
                  <a:effectLst/>
                  <a:uLnTx/>
                  <a:uFillTx/>
                  <a:latin typeface="Roboto" pitchFamily="2" charset="0"/>
                  <a:ea typeface="Roboto"/>
                  <a:cs typeface="Arial" panose="020B0604020202020204" pitchFamily="34" charset="0"/>
                </a:rPr>
                <a:t>xpertise</a:t>
              </a:r>
              <a:endParaRPr kumimoji="0" lang="en-GB" sz="1400" b="1" i="0" u="none" strike="noStrike" cap="none" normalizeH="0" baseline="0" noProof="0" dirty="0">
                <a:ln>
                  <a:noFill/>
                </a:ln>
                <a:solidFill>
                  <a:srgbClr val="FFFFFF"/>
                </a:solidFill>
                <a:effectLst/>
                <a:uLnTx/>
                <a:uFillTx/>
                <a:latin typeface="Roboto" pitchFamily="2" charset="0"/>
                <a:ea typeface="Roboto"/>
                <a:cs typeface="Arial" panose="020B0604020202020204" pitchFamily="34" charset="0"/>
              </a:endParaRPr>
            </a:p>
          </p:txBody>
        </p:sp>
      </p:grpSp>
      <p:sp>
        <p:nvSpPr>
          <p:cNvPr id="37" name="TextBox 36">
            <a:extLst>
              <a:ext uri="{FF2B5EF4-FFF2-40B4-BE49-F238E27FC236}">
                <a16:creationId xmlns:a16="http://schemas.microsoft.com/office/drawing/2014/main" id="{BAB70466-DCC2-08D8-5DF3-B7D8860E3262}"/>
              </a:ext>
            </a:extLst>
          </p:cNvPr>
          <p:cNvSpPr txBox="1"/>
          <p:nvPr/>
        </p:nvSpPr>
        <p:spPr>
          <a:xfrm>
            <a:off x="2654900" y="3034364"/>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Collaboration</a:t>
            </a:r>
          </a:p>
        </p:txBody>
      </p:sp>
      <p:sp>
        <p:nvSpPr>
          <p:cNvPr id="38" name="TextBox 37">
            <a:extLst>
              <a:ext uri="{FF2B5EF4-FFF2-40B4-BE49-F238E27FC236}">
                <a16:creationId xmlns:a16="http://schemas.microsoft.com/office/drawing/2014/main" id="{8805B122-D777-9415-5BC4-D6A5957830F4}"/>
              </a:ext>
            </a:extLst>
          </p:cNvPr>
          <p:cNvSpPr txBox="1"/>
          <p:nvPr/>
        </p:nvSpPr>
        <p:spPr>
          <a:xfrm>
            <a:off x="7735252" y="2975682"/>
            <a:ext cx="12037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Efficiency</a:t>
            </a:r>
          </a:p>
        </p:txBody>
      </p:sp>
      <p:sp>
        <p:nvSpPr>
          <p:cNvPr id="39" name="TextBox 38">
            <a:extLst>
              <a:ext uri="{FF2B5EF4-FFF2-40B4-BE49-F238E27FC236}">
                <a16:creationId xmlns:a16="http://schemas.microsoft.com/office/drawing/2014/main" id="{58A8C64E-3FDA-550F-DED4-CC0B6985E001}"/>
              </a:ext>
            </a:extLst>
          </p:cNvPr>
          <p:cNvSpPr txBox="1"/>
          <p:nvPr/>
        </p:nvSpPr>
        <p:spPr>
          <a:xfrm>
            <a:off x="2998521" y="5774684"/>
            <a:ext cx="6593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Cost</a:t>
            </a:r>
          </a:p>
        </p:txBody>
      </p:sp>
      <p:sp>
        <p:nvSpPr>
          <p:cNvPr id="40" name="TextBox 39">
            <a:extLst>
              <a:ext uri="{FF2B5EF4-FFF2-40B4-BE49-F238E27FC236}">
                <a16:creationId xmlns:a16="http://schemas.microsoft.com/office/drawing/2014/main" id="{E166988A-04DF-BC94-6F17-C1D81C7D5DB7}"/>
              </a:ext>
            </a:extLst>
          </p:cNvPr>
          <p:cNvSpPr txBox="1"/>
          <p:nvPr/>
        </p:nvSpPr>
        <p:spPr>
          <a:xfrm>
            <a:off x="7721057" y="5854347"/>
            <a:ext cx="10768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a:ln>
                  <a:noFill/>
                </a:ln>
                <a:solidFill>
                  <a:srgbClr val="3572AA"/>
                </a:solidFill>
                <a:effectLst/>
                <a:uLnTx/>
                <a:uFillTx/>
                <a:latin typeface="Roboto" pitchFamily="2" charset="0"/>
                <a:ea typeface="Roboto"/>
                <a:cs typeface="+mn-cs"/>
              </a:rPr>
              <a:t>Quality</a:t>
            </a:r>
          </a:p>
        </p:txBody>
      </p:sp>
      <p:sp>
        <p:nvSpPr>
          <p:cNvPr id="41" name="Right Arrow 40">
            <a:extLst>
              <a:ext uri="{FF2B5EF4-FFF2-40B4-BE49-F238E27FC236}">
                <a16:creationId xmlns:a16="http://schemas.microsoft.com/office/drawing/2014/main" id="{0C0B0DE9-2C7C-14B6-E221-B64855CABCF2}"/>
              </a:ext>
            </a:extLst>
          </p:cNvPr>
          <p:cNvSpPr/>
          <p:nvPr/>
        </p:nvSpPr>
        <p:spPr>
          <a:xfrm rot="16200000">
            <a:off x="4285777" y="3129469"/>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2" name="Right Arrow 41">
            <a:extLst>
              <a:ext uri="{FF2B5EF4-FFF2-40B4-BE49-F238E27FC236}">
                <a16:creationId xmlns:a16="http://schemas.microsoft.com/office/drawing/2014/main" id="{CFD3ACC5-290C-938E-4AF6-227CC0AAD26F}"/>
              </a:ext>
            </a:extLst>
          </p:cNvPr>
          <p:cNvSpPr/>
          <p:nvPr/>
        </p:nvSpPr>
        <p:spPr>
          <a:xfrm rot="16200000">
            <a:off x="8853547" y="3070787"/>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3" name="Right Arrow 42">
            <a:extLst>
              <a:ext uri="{FF2B5EF4-FFF2-40B4-BE49-F238E27FC236}">
                <a16:creationId xmlns:a16="http://schemas.microsoft.com/office/drawing/2014/main" id="{25BB2B7C-FFDE-089D-0620-EB484398C12C}"/>
              </a:ext>
            </a:extLst>
          </p:cNvPr>
          <p:cNvSpPr/>
          <p:nvPr/>
        </p:nvSpPr>
        <p:spPr>
          <a:xfrm rot="16200000">
            <a:off x="8731197" y="5944335"/>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sp>
        <p:nvSpPr>
          <p:cNvPr id="44" name="Right Arrow 43">
            <a:extLst>
              <a:ext uri="{FF2B5EF4-FFF2-40B4-BE49-F238E27FC236}">
                <a16:creationId xmlns:a16="http://schemas.microsoft.com/office/drawing/2014/main" id="{1E53019A-1F9A-0FDB-D6B7-8C3CA96A71E3}"/>
              </a:ext>
            </a:extLst>
          </p:cNvPr>
          <p:cNvSpPr/>
          <p:nvPr/>
        </p:nvSpPr>
        <p:spPr>
          <a:xfrm rot="5400000">
            <a:off x="3567514" y="5884336"/>
            <a:ext cx="203439" cy="162751"/>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pitchFamily="2" charset="0"/>
              <a:ea typeface="+mn-ea"/>
              <a:cs typeface="+mn-cs"/>
            </a:endParaRPr>
          </a:p>
        </p:txBody>
      </p:sp>
      <p:pic>
        <p:nvPicPr>
          <p:cNvPr id="45" name="Picture 44">
            <a:extLst>
              <a:ext uri="{FF2B5EF4-FFF2-40B4-BE49-F238E27FC236}">
                <a16:creationId xmlns:a16="http://schemas.microsoft.com/office/drawing/2014/main" id="{2EA91AEF-E63C-5240-1462-D319A15D608E}"/>
              </a:ext>
            </a:extLst>
          </p:cNvPr>
          <p:cNvPicPr>
            <a:picLocks noChangeAspect="1"/>
          </p:cNvPicPr>
          <p:nvPr/>
        </p:nvPicPr>
        <p:blipFill>
          <a:blip r:embed="rId2"/>
          <a:stretch>
            <a:fillRect/>
          </a:stretch>
        </p:blipFill>
        <p:spPr>
          <a:xfrm>
            <a:off x="3047909" y="4994723"/>
            <a:ext cx="702700" cy="711049"/>
          </a:xfrm>
          <a:prstGeom prst="rect">
            <a:avLst/>
          </a:prstGeom>
        </p:spPr>
      </p:pic>
      <p:pic>
        <p:nvPicPr>
          <p:cNvPr id="46" name="Picture 45">
            <a:extLst>
              <a:ext uri="{FF2B5EF4-FFF2-40B4-BE49-F238E27FC236}">
                <a16:creationId xmlns:a16="http://schemas.microsoft.com/office/drawing/2014/main" id="{C5E79915-185D-BD2E-B03C-DED931776797}"/>
              </a:ext>
            </a:extLst>
          </p:cNvPr>
          <p:cNvPicPr>
            <a:picLocks noChangeAspect="1"/>
          </p:cNvPicPr>
          <p:nvPr/>
        </p:nvPicPr>
        <p:blipFill>
          <a:blip r:embed="rId3"/>
          <a:stretch>
            <a:fillRect/>
          </a:stretch>
        </p:blipFill>
        <p:spPr>
          <a:xfrm>
            <a:off x="7920834" y="4985770"/>
            <a:ext cx="702699" cy="780089"/>
          </a:xfrm>
          <a:prstGeom prst="rect">
            <a:avLst/>
          </a:prstGeom>
        </p:spPr>
      </p:pic>
      <p:pic>
        <p:nvPicPr>
          <p:cNvPr id="47" name="Picture 46">
            <a:extLst>
              <a:ext uri="{FF2B5EF4-FFF2-40B4-BE49-F238E27FC236}">
                <a16:creationId xmlns:a16="http://schemas.microsoft.com/office/drawing/2014/main" id="{C5BFF1EC-56F9-92F2-BF72-C0E74E1FFAF2}"/>
              </a:ext>
            </a:extLst>
          </p:cNvPr>
          <p:cNvPicPr>
            <a:picLocks noChangeAspect="1"/>
          </p:cNvPicPr>
          <p:nvPr/>
        </p:nvPicPr>
        <p:blipFill>
          <a:blip r:embed="rId4"/>
          <a:stretch>
            <a:fillRect/>
          </a:stretch>
        </p:blipFill>
        <p:spPr>
          <a:xfrm>
            <a:off x="7981640" y="2079828"/>
            <a:ext cx="827044" cy="837171"/>
          </a:xfrm>
          <a:prstGeom prst="rect">
            <a:avLst/>
          </a:prstGeom>
        </p:spPr>
      </p:pic>
      <p:pic>
        <p:nvPicPr>
          <p:cNvPr id="48" name="Picture 47">
            <a:extLst>
              <a:ext uri="{FF2B5EF4-FFF2-40B4-BE49-F238E27FC236}">
                <a16:creationId xmlns:a16="http://schemas.microsoft.com/office/drawing/2014/main" id="{D61D4C51-F78F-7505-24C7-6E05D679CAFE}"/>
              </a:ext>
            </a:extLst>
          </p:cNvPr>
          <p:cNvPicPr>
            <a:picLocks noChangeAspect="1"/>
          </p:cNvPicPr>
          <p:nvPr/>
        </p:nvPicPr>
        <p:blipFill>
          <a:blip r:embed="rId5"/>
          <a:stretch>
            <a:fillRect/>
          </a:stretch>
        </p:blipFill>
        <p:spPr>
          <a:xfrm>
            <a:off x="3080505" y="2027471"/>
            <a:ext cx="800009" cy="928165"/>
          </a:xfrm>
          <a:prstGeom prst="rect">
            <a:avLst/>
          </a:prstGeom>
        </p:spPr>
      </p:pic>
      <p:sp>
        <p:nvSpPr>
          <p:cNvPr id="3" name="Footer Placeholder 2">
            <a:extLst>
              <a:ext uri="{FF2B5EF4-FFF2-40B4-BE49-F238E27FC236}">
                <a16:creationId xmlns:a16="http://schemas.microsoft.com/office/drawing/2014/main" id="{3F72DC56-5BA0-D5D5-5612-53BF35F21E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5" name="Slide Number Placeholder 4">
            <a:extLst>
              <a:ext uri="{FF2B5EF4-FFF2-40B4-BE49-F238E27FC236}">
                <a16:creationId xmlns:a16="http://schemas.microsoft.com/office/drawing/2014/main" id="{C44654F5-6F4F-1D60-63BF-C16D8EF89926}"/>
              </a:ext>
            </a:extLst>
          </p:cNvPr>
          <p:cNvSpPr>
            <a:spLocks noGrp="1"/>
          </p:cNvSpPr>
          <p:nvPr>
            <p:ph type="sldNum" sz="quarter" idx="12"/>
          </p:nvPr>
        </p:nvSpPr>
        <p:spPr>
          <a:xfrm>
            <a:off x="11529390" y="6337230"/>
            <a:ext cx="329581" cy="38424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65141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EEA8-99D6-3378-4D71-5D5C0CDEDD71}"/>
              </a:ext>
            </a:extLst>
          </p:cNvPr>
          <p:cNvSpPr>
            <a:spLocks noGrp="1"/>
          </p:cNvSpPr>
          <p:nvPr>
            <p:ph type="title"/>
          </p:nvPr>
        </p:nvSpPr>
        <p:spPr>
          <a:xfrm>
            <a:off x="872411" y="170474"/>
            <a:ext cx="10515600" cy="1090049"/>
          </a:xfrm>
        </p:spPr>
        <p:txBody>
          <a:bodyPr/>
          <a:lstStyle/>
          <a:p>
            <a:r>
              <a:rPr lang="en-GB" noProof="0" dirty="0"/>
              <a:t>Collaboration &amp; community vision:</a:t>
            </a:r>
            <a:br>
              <a:rPr lang="en-GB" noProof="0" dirty="0"/>
            </a:br>
            <a:r>
              <a:rPr lang="en-GB" noProof="0" dirty="0"/>
              <a:t>by the government, for the government</a:t>
            </a:r>
          </a:p>
        </p:txBody>
      </p:sp>
      <p:sp>
        <p:nvSpPr>
          <p:cNvPr id="3" name="Content Placeholder 2">
            <a:extLst>
              <a:ext uri="{FF2B5EF4-FFF2-40B4-BE49-F238E27FC236}">
                <a16:creationId xmlns:a16="http://schemas.microsoft.com/office/drawing/2014/main" id="{72D6C0F7-B6F7-46F7-3FC3-AB0873159BDC}"/>
              </a:ext>
            </a:extLst>
          </p:cNvPr>
          <p:cNvSpPr>
            <a:spLocks noGrp="1"/>
          </p:cNvSpPr>
          <p:nvPr>
            <p:ph idx="1"/>
          </p:nvPr>
        </p:nvSpPr>
        <p:spPr/>
        <p:txBody>
          <a:bodyPr anchor="ctr">
            <a:normAutofit fontScale="85000" lnSpcReduction="10000"/>
          </a:bodyPr>
          <a:lstStyle/>
          <a:p>
            <a:pPr>
              <a:lnSpc>
                <a:spcPct val="150000"/>
              </a:lnSpc>
              <a:buFont typeface="Arial" panose="020B0604020202020204" pitchFamily="34" charset="0"/>
              <a:buChar char="•"/>
            </a:pPr>
            <a:r>
              <a:rPr lang="en-GB" noProof="0" dirty="0"/>
              <a:t>s</a:t>
            </a:r>
            <a:r>
              <a:rPr lang="en-GB" sz="2000" b="0" noProof="0" dirty="0"/>
              <a:t>trong focus on engagement, ‘together we are stronger’</a:t>
            </a:r>
          </a:p>
          <a:p>
            <a:pPr>
              <a:lnSpc>
                <a:spcPct val="150000"/>
              </a:lnSpc>
              <a:buFont typeface="Arial" panose="020B0604020202020204" pitchFamily="34" charset="0"/>
              <a:buChar char="•"/>
            </a:pPr>
            <a:r>
              <a:rPr lang="en-GB" noProof="0" dirty="0"/>
              <a:t>f</a:t>
            </a:r>
            <a:r>
              <a:rPr lang="en-GB" sz="2000" b="0" noProof="0" dirty="0"/>
              <a:t>ocused on, but not limited to, federal government (FPS, </a:t>
            </a:r>
            <a:r>
              <a:rPr lang="en-BE" sz="2000" b="0" noProof="0" dirty="0"/>
              <a:t>p</a:t>
            </a:r>
            <a:r>
              <a:rPr lang="en-GB" sz="2000" b="0" noProof="0" dirty="0" err="1"/>
              <a:t>ublic</a:t>
            </a:r>
            <a:r>
              <a:rPr lang="en-GB" sz="2000" b="0" noProof="0" dirty="0"/>
              <a:t> institution</a:t>
            </a:r>
            <a:r>
              <a:rPr lang="en-BE" sz="2000" b="0" noProof="0" dirty="0"/>
              <a:t>s</a:t>
            </a:r>
            <a:r>
              <a:rPr lang="en-GB" sz="2000" b="0" noProof="0" dirty="0"/>
              <a:t> for social security, </a:t>
            </a:r>
            <a:r>
              <a:rPr lang="en-BE" dirty="0"/>
              <a:t>p</a:t>
            </a:r>
            <a:r>
              <a:rPr lang="en-GB" dirty="0" err="1"/>
              <a:t>ublic</a:t>
            </a:r>
            <a:r>
              <a:rPr lang="en-GB" dirty="0"/>
              <a:t> interest organisation</a:t>
            </a:r>
            <a:r>
              <a:rPr lang="en-BE" dirty="0"/>
              <a:t>s, </a:t>
            </a:r>
            <a:r>
              <a:rPr lang="en-GB" dirty="0"/>
              <a:t>etc</a:t>
            </a:r>
            <a:r>
              <a:rPr lang="en-GB" sz="2000" b="0" noProof="0" dirty="0"/>
              <a:t>.)</a:t>
            </a:r>
          </a:p>
          <a:p>
            <a:pPr>
              <a:lnSpc>
                <a:spcPct val="150000"/>
              </a:lnSpc>
              <a:buFont typeface="Arial" panose="020B0604020202020204" pitchFamily="34" charset="0"/>
              <a:buChar char="•"/>
            </a:pPr>
            <a:r>
              <a:rPr lang="en-GB" noProof="0" dirty="0"/>
              <a:t>c</a:t>
            </a:r>
            <a:r>
              <a:rPr lang="en-GB" sz="2000" b="0" noProof="0" dirty="0"/>
              <a:t>ommon service </a:t>
            </a:r>
            <a:r>
              <a:rPr lang="en-GB" sz="2000" b="0" noProof="0" dirty="0" err="1"/>
              <a:t>providership</a:t>
            </a:r>
            <a:r>
              <a:rPr lang="en-GB" sz="2000" b="0" noProof="0" dirty="0"/>
              <a:t>/ownership</a:t>
            </a:r>
          </a:p>
          <a:p>
            <a:pPr>
              <a:lnSpc>
                <a:spcPct val="150000"/>
              </a:lnSpc>
              <a:buFont typeface="Arial" panose="020B0604020202020204" pitchFamily="34" charset="0"/>
              <a:buChar char="•"/>
            </a:pPr>
            <a:r>
              <a:rPr lang="en-GB" noProof="0" dirty="0"/>
              <a:t>n</a:t>
            </a:r>
            <a:r>
              <a:rPr lang="en-GB" sz="2000" b="0" noProof="0" dirty="0"/>
              <a:t>ot limited to governance aspects</a:t>
            </a:r>
          </a:p>
          <a:p>
            <a:pPr>
              <a:lnSpc>
                <a:spcPct val="150000"/>
              </a:lnSpc>
              <a:buFont typeface="Arial" panose="020B0604020202020204" pitchFamily="34" charset="0"/>
              <a:buChar char="•"/>
            </a:pPr>
            <a:r>
              <a:rPr lang="en-GB" noProof="0" dirty="0"/>
              <a:t>i</a:t>
            </a:r>
            <a:r>
              <a:rPr lang="en-GB" sz="2000" b="0" noProof="0" dirty="0"/>
              <a:t>n close partnership and collaboration with the private sector through public procurement</a:t>
            </a:r>
          </a:p>
          <a:p>
            <a:pPr>
              <a:lnSpc>
                <a:spcPct val="150000"/>
              </a:lnSpc>
              <a:buFont typeface="Arial" panose="020B0604020202020204" pitchFamily="34" charset="0"/>
              <a:buChar char="•"/>
            </a:pPr>
            <a:r>
              <a:rPr lang="en-GB" sz="2000" b="0" noProof="0" dirty="0"/>
              <a:t>“G-Cloud first” policy</a:t>
            </a:r>
          </a:p>
        </p:txBody>
      </p:sp>
      <p:pic>
        <p:nvPicPr>
          <p:cNvPr id="6" name="Picture Placeholder 5">
            <a:extLst>
              <a:ext uri="{FF2B5EF4-FFF2-40B4-BE49-F238E27FC236}">
                <a16:creationId xmlns:a16="http://schemas.microsoft.com/office/drawing/2014/main" id="{1DED39A3-C765-7B3C-22F5-18A6DAB9653A}"/>
              </a:ext>
            </a:extLst>
          </p:cNvPr>
          <p:cNvPicPr>
            <a:picLocks noGrp="1" noChangeAspect="1"/>
          </p:cNvPicPr>
          <p:nvPr>
            <p:ph type="pic" sz="quarter" idx="15"/>
          </p:nvPr>
        </p:nvPicPr>
        <p:blipFill>
          <a:blip r:embed="rId2"/>
          <a:srcRect l="19470" r="19470"/>
          <a:stretch/>
        </p:blipFill>
        <p:spPr/>
      </p:pic>
      <p:sp>
        <p:nvSpPr>
          <p:cNvPr id="5" name="Footer Placeholder 4">
            <a:extLst>
              <a:ext uri="{FF2B5EF4-FFF2-40B4-BE49-F238E27FC236}">
                <a16:creationId xmlns:a16="http://schemas.microsoft.com/office/drawing/2014/main" id="{5F0722EC-B34C-15B3-C094-3970CCAEFDD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7" name="Slide Number Placeholder 6">
            <a:extLst>
              <a:ext uri="{FF2B5EF4-FFF2-40B4-BE49-F238E27FC236}">
                <a16:creationId xmlns:a16="http://schemas.microsoft.com/office/drawing/2014/main" id="{C6D5AB23-FC93-261E-B423-7D131B01054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348756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9ABB7EA9-EA3A-E29A-06D9-534F76F6E762}"/>
              </a:ext>
            </a:extLst>
          </p:cNvPr>
          <p:cNvCxnSpPr/>
          <p:nvPr/>
        </p:nvCxnSpPr>
        <p:spPr>
          <a:xfrm>
            <a:off x="1549340" y="5719764"/>
            <a:ext cx="8335925" cy="0"/>
          </a:xfrm>
          <a:prstGeom prst="straightConnector1">
            <a:avLst/>
          </a:prstGeom>
          <a:ln w="38100" cap="rnd">
            <a:solidFill>
              <a:srgbClr val="0079B7"/>
            </a:solidFill>
            <a:prstDash val="sysDot"/>
            <a:round/>
            <a:headEnd type="none"/>
            <a:tailEnd type="triangle" w="lg" len="sm"/>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07300CF-0B60-1696-D9E6-F4B5F03042DC}"/>
              </a:ext>
            </a:extLst>
          </p:cNvPr>
          <p:cNvSpPr>
            <a:spLocks noGrp="1"/>
          </p:cNvSpPr>
          <p:nvPr>
            <p:ph sz="half" idx="1"/>
          </p:nvPr>
        </p:nvSpPr>
        <p:spPr>
          <a:xfrm>
            <a:off x="838200" y="2273300"/>
            <a:ext cx="5181600" cy="4351338"/>
          </a:xfrm>
        </p:spPr>
        <p:txBody>
          <a:bodyPr>
            <a:noAutofit/>
          </a:bodyPr>
          <a:lstStyle/>
          <a:p>
            <a:pPr marL="0" indent="0">
              <a:buNone/>
            </a:pPr>
            <a:r>
              <a:rPr lang="en-GB" sz="2000" noProof="0" dirty="0">
                <a:solidFill>
                  <a:schemeClr val="bg2">
                    <a:lumMod val="10000"/>
                  </a:schemeClr>
                </a:solidFill>
              </a:rPr>
              <a:t>FROM</a:t>
            </a:r>
          </a:p>
          <a:p>
            <a:pPr marL="600075" lvl="1" indent="-320040">
              <a:buFont typeface="Arial" panose="020B0604020202020204" pitchFamily="34" charset="0"/>
              <a:buChar char="•"/>
            </a:pPr>
            <a:r>
              <a:rPr lang="en-GB" sz="2000" noProof="0" dirty="0">
                <a:solidFill>
                  <a:schemeClr val="bg2">
                    <a:lumMod val="10000"/>
                  </a:schemeClr>
                </a:solidFill>
              </a:rPr>
              <a:t>approx. 40 data centres </a:t>
            </a:r>
          </a:p>
          <a:p>
            <a:pPr marL="600075" lvl="1" indent="-320040">
              <a:buFont typeface="Arial" panose="020B0604020202020204" pitchFamily="34" charset="0"/>
              <a:buChar char="•"/>
            </a:pPr>
            <a:r>
              <a:rPr lang="en-GB" sz="2000" noProof="0" dirty="0">
                <a:solidFill>
                  <a:schemeClr val="bg2">
                    <a:lumMod val="10000"/>
                  </a:schemeClr>
                </a:solidFill>
              </a:rPr>
              <a:t>≠ scale</a:t>
            </a:r>
          </a:p>
          <a:p>
            <a:pPr marL="600075" lvl="1" indent="-320040">
              <a:buFont typeface="Arial" panose="020B0604020202020204" pitchFamily="34" charset="0"/>
              <a:buChar char="•"/>
            </a:pPr>
            <a:r>
              <a:rPr lang="en-GB" sz="2000" noProof="0" dirty="0">
                <a:solidFill>
                  <a:schemeClr val="bg2">
                    <a:lumMod val="10000"/>
                  </a:schemeClr>
                </a:solidFill>
              </a:rPr>
              <a:t>legacy, complexity</a:t>
            </a:r>
          </a:p>
          <a:p>
            <a:pPr marL="600075" lvl="1" indent="-320040">
              <a:buFont typeface="Arial" panose="020B0604020202020204" pitchFamily="34" charset="0"/>
              <a:buChar char="•"/>
            </a:pPr>
            <a:r>
              <a:rPr lang="en-GB" sz="2000" noProof="0" dirty="0">
                <a:solidFill>
                  <a:schemeClr val="bg2">
                    <a:lumMod val="10000"/>
                  </a:schemeClr>
                </a:solidFill>
              </a:rPr>
              <a:t>high-cost connectivity/data centre</a:t>
            </a:r>
          </a:p>
          <a:p>
            <a:pPr marL="600075" lvl="1" indent="-320040">
              <a:buFont typeface="Arial" panose="020B0604020202020204" pitchFamily="34" charset="0"/>
              <a:buChar char="•"/>
            </a:pPr>
            <a:r>
              <a:rPr lang="en-GB" sz="2000" noProof="0" dirty="0">
                <a:solidFill>
                  <a:schemeClr val="bg2">
                    <a:lumMod val="10000"/>
                  </a:schemeClr>
                </a:solidFill>
              </a:rPr>
              <a:t>≠ service levels</a:t>
            </a:r>
          </a:p>
          <a:p>
            <a:pPr marL="600075" lvl="1" indent="-320040">
              <a:buFont typeface="Arial" panose="020B0604020202020204" pitchFamily="34" charset="0"/>
              <a:buChar char="•"/>
            </a:pPr>
            <a:r>
              <a:rPr lang="en-GB" sz="2000" noProof="0" dirty="0">
                <a:solidFill>
                  <a:schemeClr val="bg2">
                    <a:lumMod val="10000"/>
                  </a:schemeClr>
                </a:solidFill>
              </a:rPr>
              <a:t>power &amp; cooling limits</a:t>
            </a:r>
          </a:p>
          <a:p>
            <a:pPr marL="600075" lvl="1" indent="-320040">
              <a:buFont typeface="Arial" panose="020B0604020202020204" pitchFamily="34" charset="0"/>
              <a:buChar char="•"/>
            </a:pPr>
            <a:r>
              <a:rPr lang="en-GB" sz="2000" noProof="0" dirty="0">
                <a:solidFill>
                  <a:schemeClr val="bg2">
                    <a:lumMod val="10000"/>
                  </a:schemeClr>
                </a:solidFill>
              </a:rPr>
              <a:t>separate supervision</a:t>
            </a:r>
          </a:p>
        </p:txBody>
      </p:sp>
      <p:sp>
        <p:nvSpPr>
          <p:cNvPr id="7" name="Content Placeholder 6">
            <a:extLst>
              <a:ext uri="{FF2B5EF4-FFF2-40B4-BE49-F238E27FC236}">
                <a16:creationId xmlns:a16="http://schemas.microsoft.com/office/drawing/2014/main" id="{191544AF-C1AA-F88E-3190-7ECAA4C8D1FE}"/>
              </a:ext>
            </a:extLst>
          </p:cNvPr>
          <p:cNvSpPr>
            <a:spLocks noGrp="1"/>
          </p:cNvSpPr>
          <p:nvPr>
            <p:ph sz="half" idx="2"/>
          </p:nvPr>
        </p:nvSpPr>
        <p:spPr>
          <a:xfrm>
            <a:off x="6172200" y="2273300"/>
            <a:ext cx="5181600" cy="4351338"/>
          </a:xfrm>
        </p:spPr>
        <p:txBody>
          <a:bodyPr>
            <a:normAutofit/>
          </a:bodyPr>
          <a:lstStyle/>
          <a:p>
            <a:pPr marL="0" indent="0">
              <a:buNone/>
            </a:pPr>
            <a:r>
              <a:rPr lang="en-GB" sz="2000" b="1" noProof="0" dirty="0"/>
              <a:t>TO</a:t>
            </a:r>
          </a:p>
          <a:p>
            <a:pPr marL="600075" lvl="1" indent="-320040">
              <a:buFont typeface="Arial" panose="020B0604020202020204" pitchFamily="34" charset="0"/>
              <a:buChar char="•"/>
            </a:pPr>
            <a:r>
              <a:rPr lang="en-GB" sz="2000" noProof="0" dirty="0"/>
              <a:t>approx. 4 data centres</a:t>
            </a:r>
          </a:p>
          <a:p>
            <a:pPr marL="600075" lvl="1" indent="-320040">
              <a:buFont typeface="Arial" panose="020B0604020202020204" pitchFamily="34" charset="0"/>
              <a:buChar char="•"/>
            </a:pPr>
            <a:r>
              <a:rPr lang="en-GB" sz="2000" noProof="0" dirty="0"/>
              <a:t>large scale</a:t>
            </a:r>
          </a:p>
          <a:p>
            <a:pPr marL="600075" lvl="1" indent="-320040">
              <a:buFont typeface="Arial" panose="020B0604020202020204" pitchFamily="34" charset="0"/>
              <a:buChar char="•"/>
            </a:pPr>
            <a:r>
              <a:rPr lang="en-GB" sz="2000" noProof="0" dirty="0"/>
              <a:t>standardised</a:t>
            </a:r>
          </a:p>
          <a:p>
            <a:pPr marL="600075" lvl="1" indent="-320040">
              <a:buFont typeface="Arial" panose="020B0604020202020204" pitchFamily="34" charset="0"/>
              <a:buChar char="•"/>
            </a:pPr>
            <a:r>
              <a:rPr lang="en-GB" sz="2000" noProof="0" dirty="0"/>
              <a:t>high-speed fibre interconnection</a:t>
            </a:r>
          </a:p>
          <a:p>
            <a:pPr marL="600075" lvl="1" indent="-320040">
              <a:buFont typeface="Arial" panose="020B0604020202020204" pitchFamily="34" charset="0"/>
              <a:buChar char="•"/>
            </a:pPr>
            <a:r>
              <a:rPr lang="en-GB" sz="2000" noProof="0" dirty="0"/>
              <a:t>24x7 services</a:t>
            </a:r>
          </a:p>
          <a:p>
            <a:pPr marL="600075" lvl="1" indent="-320040">
              <a:buFont typeface="Arial" panose="020B0604020202020204" pitchFamily="34" charset="0"/>
              <a:buChar char="•"/>
            </a:pPr>
            <a:r>
              <a:rPr lang="en-GB" sz="2000" noProof="0" dirty="0"/>
              <a:t>future-proof power &amp; cooling</a:t>
            </a:r>
          </a:p>
          <a:p>
            <a:pPr marL="600075" lvl="1" indent="-320040">
              <a:buFont typeface="Arial" panose="020B0604020202020204" pitchFamily="34" charset="0"/>
              <a:buChar char="•"/>
            </a:pPr>
            <a:r>
              <a:rPr lang="en-GB" sz="2000" noProof="0" dirty="0"/>
              <a:t>shared supervision</a:t>
            </a:r>
          </a:p>
        </p:txBody>
      </p:sp>
      <p:sp>
        <p:nvSpPr>
          <p:cNvPr id="2" name="Title 1">
            <a:extLst>
              <a:ext uri="{FF2B5EF4-FFF2-40B4-BE49-F238E27FC236}">
                <a16:creationId xmlns:a16="http://schemas.microsoft.com/office/drawing/2014/main" id="{1376C868-2456-BE70-106D-3FEC8DE11F38}"/>
              </a:ext>
            </a:extLst>
          </p:cNvPr>
          <p:cNvSpPr>
            <a:spLocks noGrp="1"/>
          </p:cNvSpPr>
          <p:nvPr>
            <p:ph type="title"/>
          </p:nvPr>
        </p:nvSpPr>
        <p:spPr>
          <a:xfrm>
            <a:off x="914400" y="167265"/>
            <a:ext cx="10515600" cy="1090049"/>
          </a:xfrm>
        </p:spPr>
        <p:txBody>
          <a:bodyPr/>
          <a:lstStyle/>
          <a:p>
            <a:r>
              <a:rPr lang="en-GB" noProof="0" dirty="0"/>
              <a:t>Synergy projects?</a:t>
            </a:r>
          </a:p>
        </p:txBody>
      </p:sp>
      <p:sp>
        <p:nvSpPr>
          <p:cNvPr id="27" name="Slide Number Placeholder 26">
            <a:extLst>
              <a:ext uri="{FF2B5EF4-FFF2-40B4-BE49-F238E27FC236}">
                <a16:creationId xmlns:a16="http://schemas.microsoft.com/office/drawing/2014/main" id="{CFD26E01-EE64-9B88-1B11-D7C7CCA28BE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BCAE97-BDA2-4C4F-8B4C-9CEEEC6B7DFE}" type="slidenum">
              <a:rPr kumimoji="0" lang="en-US" sz="1000" b="1" i="0" u="none" strike="noStrike" kern="1200" cap="none" spc="0" normalizeH="0" baseline="0" noProof="0" smtClean="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000" b="1" i="0" u="none" strike="noStrike" kern="1200" cap="none" spc="0" normalizeH="0" baseline="0" noProof="0">
              <a:ln>
                <a:noFill/>
              </a:ln>
              <a:solidFill>
                <a:srgbClr val="E8E8E8">
                  <a:lumMod val="2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Footer Placeholder 25">
            <a:extLst>
              <a:ext uri="{FF2B5EF4-FFF2-40B4-BE49-F238E27FC236}">
                <a16:creationId xmlns:a16="http://schemas.microsoft.com/office/drawing/2014/main" id="{A4FB6098-968E-D8D7-0F08-63F6908D740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cap="none" normalizeH="0" baseline="0" noProof="0">
                <a:ln>
                  <a:noFill/>
                </a:ln>
                <a:solidFill>
                  <a:srgbClr val="3673AC"/>
                </a:solidFill>
                <a:effectLst/>
                <a:uLnTx/>
                <a:uFillTx/>
                <a:latin typeface="Roboto" panose="02000000000000000000" pitchFamily="2" charset="0"/>
                <a:ea typeface="Roboto"/>
                <a:cs typeface="Roboto" panose="02000000000000000000" pitchFamily="2" charset="0"/>
              </a:rPr>
              <a:t>G-Cloud | The Government Community</a:t>
            </a:r>
          </a:p>
        </p:txBody>
      </p:sp>
      <p:sp>
        <p:nvSpPr>
          <p:cNvPr id="4" name="Content Placeholder 2">
            <a:extLst>
              <a:ext uri="{FF2B5EF4-FFF2-40B4-BE49-F238E27FC236}">
                <a16:creationId xmlns:a16="http://schemas.microsoft.com/office/drawing/2014/main" id="{368D3D8F-2C70-733D-108D-23627F7E0EF0}"/>
              </a:ext>
            </a:extLst>
          </p:cNvPr>
          <p:cNvSpPr txBox="1">
            <a:spLocks/>
          </p:cNvSpPr>
          <p:nvPr/>
        </p:nvSpPr>
        <p:spPr>
          <a:xfrm>
            <a:off x="6096000" y="2074809"/>
            <a:ext cx="5179828" cy="4102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25000"/>
                </a:schemeClr>
              </a:buClr>
              <a:buFont typeface="System Font Regular"/>
              <a:buChar char="┃"/>
              <a:defRPr sz="2000" b="1" i="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6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8E8E8">
                  <a:lumMod val="25000"/>
                </a:srgbClr>
              </a:buClr>
              <a:buSzTx/>
              <a:buFont typeface="System Font Regular"/>
              <a:buChar char="┃"/>
              <a:tabLst/>
              <a:defRPr/>
            </a:pPr>
            <a:endParaRPr kumimoji="0" lang="en-US" sz="2000" b="1" i="0" u="none" strike="noStrike" kern="1200" cap="none" spc="0" normalizeH="0" baseline="0" noProof="0" dirty="0">
              <a:ln>
                <a:noFill/>
              </a:ln>
              <a:solidFill>
                <a:srgbClr val="3673AC">
                  <a:lumMod val="85000"/>
                  <a:lumOff val="15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2">
            <a:extLst>
              <a:ext uri="{FF2B5EF4-FFF2-40B4-BE49-F238E27FC236}">
                <a16:creationId xmlns:a16="http://schemas.microsoft.com/office/drawing/2014/main" id="{0308964F-01BB-D0CF-4B55-0E80D1212415}"/>
              </a:ext>
            </a:extLst>
          </p:cNvPr>
          <p:cNvSpPr txBox="1">
            <a:spLocks/>
          </p:cNvSpPr>
          <p:nvPr/>
        </p:nvSpPr>
        <p:spPr>
          <a:xfrm>
            <a:off x="803638" y="1799791"/>
            <a:ext cx="9206023" cy="4340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bg2">
                  <a:lumMod val="25000"/>
                </a:schemeClr>
              </a:buClr>
              <a:buFont typeface="System Font Regular"/>
              <a:buChar char="┃"/>
              <a:defRPr sz="2000" b="1" i="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8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6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chemeClr val="tx1">
                  <a:lumMod val="85000"/>
                  <a:lumOff val="15000"/>
                </a:schemeClr>
              </a:buClr>
              <a:buFont typeface="Arial" panose="020B0604020202020204" pitchFamily="34" charset="0"/>
              <a:buChar char="•"/>
              <a:defRPr sz="14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8E8E8">
                  <a:lumMod val="25000"/>
                </a:srgbClr>
              </a:buClr>
              <a:buSzTx/>
              <a:buFont typeface="System Font Regular"/>
              <a:buNone/>
              <a:tabLst/>
              <a:defRPr/>
            </a:pPr>
            <a:r>
              <a:rPr kumimoji="0" lang="en-GB" sz="1800" b="0" i="1"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Example</a:t>
            </a:r>
            <a:r>
              <a:rPr kumimoji="0" lang="en-GB" sz="1800" u="none" strike="noStrike" cap="none" normalizeH="0" baseline="0" noProof="0">
                <a:ln>
                  <a:noFill/>
                </a:ln>
                <a:solidFill>
                  <a:srgbClr val="0079B7"/>
                </a:solidFill>
                <a:effectLst/>
                <a:uLnTx/>
                <a:uFillTx/>
                <a:latin typeface="Roboto" panose="02000000000000000000" pitchFamily="2" charset="0"/>
                <a:ea typeface="Roboto"/>
                <a:cs typeface="Roboto" panose="02000000000000000000" pitchFamily="2" charset="0"/>
              </a:rPr>
              <a:t> | DATA CENTRE CONSOLIDATION</a:t>
            </a:r>
          </a:p>
        </p:txBody>
      </p:sp>
      <p:pic>
        <p:nvPicPr>
          <p:cNvPr id="16" name="Picture 2" descr="Y:\VISUALS\Smals-sites\Datacenter\Datacenter UP\Datacenter UP-54-cut.jpg">
            <a:extLst>
              <a:ext uri="{FF2B5EF4-FFF2-40B4-BE49-F238E27FC236}">
                <a16:creationId xmlns:a16="http://schemas.microsoft.com/office/drawing/2014/main" id="{B08C241A-A0CA-82D7-CCB2-8CA50AFCCDB1}"/>
              </a:ext>
            </a:extLst>
          </p:cNvPr>
          <p:cNvPicPr>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420825" y="5262564"/>
            <a:ext cx="914400" cy="914400"/>
          </a:xfrm>
          <a:prstGeom prst="ellipse">
            <a:avLst/>
          </a:prstGeom>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2606DF8C-801C-3804-743C-08E7B135FDBE}"/>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482" y="5262564"/>
            <a:ext cx="914400" cy="914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descr="Y:\VISUALS\Smals-sites\Datacenter\Datacenter UP\Datacenter UP-43-cut.jpg">
            <a:extLst>
              <a:ext uri="{FF2B5EF4-FFF2-40B4-BE49-F238E27FC236}">
                <a16:creationId xmlns:a16="http://schemas.microsoft.com/office/drawing/2014/main" id="{E62FB8CC-676E-A508-DC6F-E34230BC165D}"/>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320" y="5262564"/>
            <a:ext cx="914400" cy="914400"/>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2" descr="C:\Users\jfl\Desktop\LIGHTROOM EXPORTS\DC fotos\DC-02905.jpg">
            <a:extLst>
              <a:ext uri="{FF2B5EF4-FFF2-40B4-BE49-F238E27FC236}">
                <a16:creationId xmlns:a16="http://schemas.microsoft.com/office/drawing/2014/main" id="{7C8BD734-923F-AB64-B6B7-6F986335485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0980" y="5262564"/>
            <a:ext cx="914400" cy="914400"/>
          </a:xfrm>
          <a:prstGeom prst="ellipse">
            <a:avLst/>
          </a:prstGeom>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808D092-1DDE-CBEC-5EC6-88848F2BF59C}"/>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8637" y="5262564"/>
            <a:ext cx="914400" cy="914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descr="Y:\VISUALS\Smals-sites\Datacenter\Datacenter-13-cut'.jpg">
            <a:extLst>
              <a:ext uri="{FF2B5EF4-FFF2-40B4-BE49-F238E27FC236}">
                <a16:creationId xmlns:a16="http://schemas.microsoft.com/office/drawing/2014/main" id="{026DD944-9C05-C102-3FFE-9D67CA951036}"/>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1885" y="5262564"/>
            <a:ext cx="914400" cy="914400"/>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D9707C1D-BA62-A34A-1915-21EFEA9C25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69542" y="5262564"/>
            <a:ext cx="914400" cy="914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676495"/>
      </p:ext>
    </p:extLst>
  </p:cSld>
  <p:clrMapOvr>
    <a:masterClrMapping/>
  </p:clrMapOvr>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2">
      <a:dk1>
        <a:srgbClr val="3673AC"/>
      </a:dk1>
      <a:lt1>
        <a:srgbClr val="FFFFFF"/>
      </a:lt1>
      <a:dk2>
        <a:srgbClr val="0E2841"/>
      </a:dk2>
      <a:lt2>
        <a:srgbClr val="E8E8E8"/>
      </a:lt2>
      <a:accent1>
        <a:srgbClr val="3B7BB2"/>
      </a:accent1>
      <a:accent2>
        <a:srgbClr val="A6DB00"/>
      </a:accent2>
      <a:accent3>
        <a:srgbClr val="EC0017"/>
      </a:accent3>
      <a:accent4>
        <a:srgbClr val="3572AA"/>
      </a:accent4>
      <a:accent5>
        <a:srgbClr val="DFDFDF"/>
      </a:accent5>
      <a:accent6>
        <a:srgbClr val="69C0F0"/>
      </a:accent6>
      <a:hlink>
        <a:srgbClr val="5BA6D8"/>
      </a:hlink>
      <a:folHlink>
        <a:srgbClr val="3776A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16210</TotalTime>
  <Words>6780</Words>
  <Application>Microsoft Office PowerPoint</Application>
  <PresentationFormat>Widescreen</PresentationFormat>
  <Paragraphs>1210</Paragraphs>
  <Slides>128</Slides>
  <Notes>42</Notes>
  <HiddenSlides>0</HiddenSlides>
  <MMClips>1</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128</vt:i4>
      </vt:variant>
    </vt:vector>
  </HeadingPairs>
  <TitlesOfParts>
    <vt:vector size="147" baseType="lpstr">
      <vt:lpstr>MS PGothic</vt:lpstr>
      <vt:lpstr>-apple-system</vt:lpstr>
      <vt:lpstr>Aptos</vt:lpstr>
      <vt:lpstr>Arial</vt:lpstr>
      <vt:lpstr>Calibri</vt:lpstr>
      <vt:lpstr>Century Gothic</vt:lpstr>
      <vt:lpstr>Fira Sans</vt:lpstr>
      <vt:lpstr>Fira Sans Light</vt:lpstr>
      <vt:lpstr>Helvetica Neue Light</vt:lpstr>
      <vt:lpstr>Libre Franklin</vt:lpstr>
      <vt:lpstr>Libre Franklin SemiBold</vt:lpstr>
      <vt:lpstr>Roboto</vt:lpstr>
      <vt:lpstr>STIXGeneral-Regular</vt:lpstr>
      <vt:lpstr>System Font Regular</vt:lpstr>
      <vt:lpstr>Verdana</vt:lpstr>
      <vt:lpstr>Wingdings</vt:lpstr>
      <vt:lpstr>2_Custom Design</vt:lpstr>
      <vt:lpstr>Office Theme</vt:lpstr>
      <vt:lpstr>Clip</vt:lpstr>
      <vt:lpstr>The Crossroads Bank for Social Security, the eHealth-platform, the G-Cloud and Smals </vt:lpstr>
      <vt:lpstr>About me (°1961)</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architecture principles related to information management and information security</vt:lpstr>
      <vt:lpstr>Information management</vt:lpstr>
      <vt:lpstr>Information management</vt:lpstr>
      <vt:lpstr>Information management</vt:lpstr>
      <vt:lpstr>Deliberations of the Information Security Committee</vt:lpstr>
      <vt:lpstr>Information security</vt:lpstr>
      <vt:lpstr>Information security</vt:lpstr>
      <vt:lpstr>Loggings</vt:lpstr>
      <vt:lpstr>Loggings</vt:lpstr>
      <vt:lpstr>Useful legislative changes</vt:lpstr>
      <vt:lpstr>Enterprise architecture on national level: framework</vt:lpstr>
      <vt:lpstr>Crossroads Bank of Social Security</vt:lpstr>
      <vt:lpstr>Stakeholders of the Belgian social sector</vt:lpstr>
      <vt:lpstr>Basic information</vt:lpstr>
      <vt:lpstr>Mission</vt:lpstr>
      <vt:lpstr>Responsibilities</vt:lpstr>
      <vt:lpstr>Architect &amp; operator</vt:lpstr>
      <vt:lpstr>Architect &amp; operator</vt:lpstr>
      <vt:lpstr>PowerPoint Presentation</vt:lpstr>
      <vt:lpstr>PowerPoint Presentation</vt:lpstr>
      <vt:lpstr>PowerPoint Presentation</vt:lpstr>
      <vt:lpstr>PowerPoint Presentation</vt:lpstr>
      <vt:lpstr>Maximum automatic granting of additional rights </vt:lpstr>
      <vt:lpstr>Principles</vt:lpstr>
      <vt:lpstr>Lego brick philosophy</vt:lpstr>
      <vt:lpstr>Lego brick philosophy</vt:lpstr>
      <vt:lpstr>MyBenefits, recently integrated in MyGov</vt:lpstr>
      <vt:lpstr>Social security portal for citizens</vt:lpstr>
      <vt:lpstr>Results</vt:lpstr>
      <vt:lpstr>Quarterly declaration salary &amp; working time</vt:lpstr>
      <vt:lpstr>Declaration of social risks</vt:lpstr>
      <vt:lpstr>Architect &amp; operator</vt:lpstr>
      <vt:lpstr>Distributed information servers</vt:lpstr>
      <vt:lpstr>Pre-processed messages</vt:lpstr>
      <vt:lpstr>Useful tool: the reference directory</vt:lpstr>
      <vt:lpstr>Useful tool: the reference directory</vt:lpstr>
      <vt:lpstr>Datawarehouse labour market</vt:lpstr>
      <vt:lpstr>Datawarehouse labour market</vt:lpstr>
      <vt:lpstr>Advantages</vt:lpstr>
      <vt:lpstr>Advantages</vt:lpstr>
      <vt:lpstr>Advantages</vt:lpstr>
      <vt:lpstr>Programme manager</vt:lpstr>
      <vt:lpstr>eHealth-platform</vt:lpstr>
      <vt:lpstr>Stakeholders of the Belgian health sector</vt:lpstr>
      <vt:lpstr>Basic information</vt:lpstr>
      <vt:lpstr>Mission</vt:lpstr>
      <vt:lpstr>Responsibilities</vt:lpstr>
      <vt:lpstr>Architect &amp; operator</vt:lpstr>
      <vt:lpstr>Architect &amp; operator: basic services</vt:lpstr>
      <vt:lpstr>eHealth: some results</vt:lpstr>
      <vt:lpstr>eHealth: some results</vt:lpstr>
      <vt:lpstr>2025 – some results</vt:lpstr>
      <vt:lpstr>Programme manager: action plan 2025-2027</vt:lpstr>
      <vt:lpstr>Key concept: Belgian Integrated Health Record (B-IHR)</vt:lpstr>
      <vt:lpstr>Other objectives</vt:lpstr>
      <vt:lpstr>Egov 3.0</vt:lpstr>
      <vt:lpstr>Egov 3.0 program</vt:lpstr>
      <vt:lpstr>PowerPoint Presentation</vt:lpstr>
      <vt:lpstr>New data layer</vt:lpstr>
      <vt:lpstr>New data layer</vt:lpstr>
      <vt:lpstr>G-CLOUD, THE COMMUNITY CLOUD OF THE GOVERNMENT </vt:lpstr>
      <vt:lpstr>G-Cloud: what ?</vt:lpstr>
      <vt:lpstr>Collaboration &amp; community vision: by the government, for the government</vt:lpstr>
      <vt:lpstr>Synergy projects?</vt:lpstr>
      <vt:lpstr>Cloud deployment types</vt:lpstr>
      <vt:lpstr>Responsibilities in Cloud ?</vt:lpstr>
      <vt:lpstr>G-Cloud service portfolio (1 of the 4 synergy axes)</vt:lpstr>
      <vt:lpstr>Concrete, measurable results!</vt:lpstr>
      <vt:lpstr>G-Cloud organisation and governance</vt:lpstr>
      <vt:lpstr>Service owners</vt:lpstr>
      <vt:lpstr>PowerPoint Presentation</vt:lpstr>
      <vt:lpstr>Smals vzw</vt:lpstr>
      <vt:lpstr>Statutory mission and some figures</vt:lpstr>
      <vt:lpstr>Legal framework</vt:lpstr>
      <vt:lpstr>Governance</vt:lpstr>
      <vt:lpstr>Control</vt:lpstr>
      <vt:lpstr>Portfolio</vt:lpstr>
      <vt:lpstr>Some achievements</vt:lpstr>
      <vt:lpstr>Conclusion</vt:lpstr>
      <vt:lpstr>Conclusion</vt:lpstr>
      <vt:lpstr>Critical success factors</vt:lpstr>
      <vt:lpstr>Critical success factors</vt:lpstr>
      <vt:lpstr>Service Oriented Architecture (SOA)</vt:lpstr>
      <vt:lpstr>Layered, service oriented architecture</vt:lpstr>
      <vt:lpstr>Across layers</vt:lpstr>
      <vt:lpstr>Advantages of layered, service oriented architecture</vt:lpstr>
      <vt:lpstr>Example: identity, user &amp; access management (IUAM)</vt:lpstr>
      <vt:lpstr>Policy Enforcement Model (XACML)</vt:lpstr>
      <vt:lpstr>User and access management</vt:lpstr>
      <vt:lpstr>Example: COVID-testing</vt:lpstr>
      <vt:lpstr>Example: COVID testing - reuse</vt:lpstr>
      <vt:lpstr>Let us learn from success stories!</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Sanne Miseur</cp:lastModifiedBy>
  <cp:revision>1176</cp:revision>
  <cp:lastPrinted>2017-12-08T10:25:32Z</cp:lastPrinted>
  <dcterms:created xsi:type="dcterms:W3CDTF">2013-03-05T07:37:33Z</dcterms:created>
  <dcterms:modified xsi:type="dcterms:W3CDTF">2026-06-18T12:52:34Z</dcterms:modified>
</cp:coreProperties>
</file>