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07" r:id="rId4"/>
  </p:sldMasterIdLst>
  <p:notesMasterIdLst>
    <p:notesMasterId r:id="rId19"/>
  </p:notesMasterIdLst>
  <p:handoutMasterIdLst>
    <p:handoutMasterId r:id="rId20"/>
  </p:handoutMasterIdLst>
  <p:sldIdLst>
    <p:sldId id="1637" r:id="rId5"/>
    <p:sldId id="1615" r:id="rId6"/>
    <p:sldId id="277" r:id="rId7"/>
    <p:sldId id="1727" r:id="rId8"/>
    <p:sldId id="1744" r:id="rId9"/>
    <p:sldId id="1745" r:id="rId10"/>
    <p:sldId id="1750" r:id="rId11"/>
    <p:sldId id="1749" r:id="rId12"/>
    <p:sldId id="1746" r:id="rId13"/>
    <p:sldId id="1748" r:id="rId14"/>
    <p:sldId id="1625" r:id="rId15"/>
    <p:sldId id="1626" r:id="rId16"/>
    <p:sldId id="1752" r:id="rId17"/>
    <p:sldId id="1751" r:id="rId18"/>
  </p:sldIdLst>
  <p:sldSz cx="12192000" cy="6858000"/>
  <p:notesSz cx="6797675" cy="9926638"/>
  <p:embeddedFontLst>
    <p:embeddedFont>
      <p:font typeface="Libre Franklin" panose="00000500000000000000" charset="0"/>
      <p:regular r:id="rId21"/>
      <p:bold r:id="rId22"/>
      <p:italic r:id="rId23"/>
      <p:boldItalic r:id="rId24"/>
    </p:embeddedFont>
    <p:embeddedFont>
      <p:font typeface="Libre Franklin Medium" panose="00000600000000000000" charset="0"/>
      <p:regular r:id="rId25"/>
      <p:italic r:id="rId26"/>
    </p:embeddedFont>
    <p:embeddedFont>
      <p:font typeface="Libre Franklin SemiBold" panose="00000700000000000000" charset="0"/>
      <p:regular r:id="rId27"/>
      <p:bold r:id="rId28"/>
      <p:italic r:id="rId29"/>
      <p:boldItalic r:id="rId30"/>
    </p:embeddedFont>
    <p:embeddedFont>
      <p:font typeface="Open Sans" panose="020B0604020202020204" charset="0"/>
      <p:regular r:id="rId31"/>
      <p:bold r:id="rId32"/>
      <p:italic r:id="rId33"/>
      <p:boldItalic r:id="rId34"/>
    </p:embeddedFont>
    <p:embeddedFont>
      <p:font typeface="Open Sans Semibold" panose="020B0604020202020204" charset="0"/>
      <p:bold r:id="rId35"/>
      <p:boldItalic r:id="rId3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lip.coppens@smals.be" initials="f" lastIdx="3" clrIdx="0">
    <p:extLst>
      <p:ext uri="{19B8F6BF-5375-455C-9EA6-DF929625EA0E}">
        <p15:presenceInfo xmlns:p15="http://schemas.microsoft.com/office/powerpoint/2012/main" userId="filip.coppens@smals.b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670"/>
    <a:srgbClr val="07766F"/>
    <a:srgbClr val="B82400"/>
    <a:srgbClr val="0082BE"/>
    <a:srgbClr val="0087BE"/>
    <a:srgbClr val="0082B8"/>
    <a:srgbClr val="0082B4"/>
    <a:srgbClr val="0082AE"/>
    <a:srgbClr val="0078AE"/>
    <a:srgbClr val="0A7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92131" autoAdjust="0"/>
  </p:normalViewPr>
  <p:slideViewPr>
    <p:cSldViewPr>
      <p:cViewPr varScale="1">
        <p:scale>
          <a:sx n="148" d="100"/>
          <a:sy n="148" d="100"/>
        </p:scale>
        <p:origin x="624" y="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25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A29A6-86A1-4C77-B3EB-5344DDC64EE2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68987-2D7B-428C-91AE-04CA5E940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4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472D4DB-24C3-43B8-8E4A-324AA65BA7B2}" type="datetimeFigureOut">
              <a:rPr lang="en-US"/>
              <a:pPr>
                <a:defRPr/>
              </a:pPr>
              <a:t>6/19/2026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9A4C6B6-9186-44B6-AEB1-8528D7C6E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39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9792C-8B6D-4566-B1A9-81231625D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C764E4-DA3A-1287-224C-49FE89FC5F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9EC499-70F7-8D0B-B920-CC09EE94E2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40524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5EF3D-2F2D-21A2-B2E9-F1FDC6B0B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75549B-599B-DDCB-72AE-F40DA26576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155DD0-55F6-3F77-95AA-2BEECDFD37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5879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i="1" dirty="0">
                <a:solidFill>
                  <a:srgbClr val="595959"/>
                </a:solidFill>
              </a:rPr>
              <a:t>Goal of this session: agree on direction for Q3, and assign owners/dates for Q1, Q2 and Q4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67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2258A-6951-F0C5-E382-A5F5B4490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57058C-6BBA-ACB6-C3D5-BE6635E925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4E8F67-875C-649B-E3AF-D0310E284C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i="1" dirty="0">
                <a:solidFill>
                  <a:srgbClr val="595959"/>
                </a:solidFill>
              </a:rPr>
              <a:t>Goal of this session: agree on direction for Q3, and assign owners/dates for Q1, Q2 and Q4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762C5-5C96-066A-F62A-FF26B62125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38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DE472-C188-462B-40E7-D64BA457A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05075A-421B-CE6C-CBEC-677A5EC0A6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B4616B-ED9C-A98B-088E-BA58C81AE9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i="1" dirty="0">
                <a:solidFill>
                  <a:srgbClr val="595959"/>
                </a:solidFill>
              </a:rPr>
              <a:t>Goal of this session: agree on direction for Q3, and assign owners/dates for Q1, Q2 and Q4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38DEF-5701-4E59-67D1-D8BB43D160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45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F22C5-12AC-9505-264E-F73E7CD6C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2638F2-E29E-0544-0B77-3F45632629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EAF89E-0163-098F-751D-306E79422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939D1-9C4F-320D-3A61-C2C59BE167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74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8AE40-C69E-74C6-1F0A-181E8ACD2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460619-E78A-A7A7-661B-42A1386D4C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8EEF44-8501-7907-905F-0C2C234DBE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E62AD-94E4-5DA8-5B01-F073109B6B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72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1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;p27"/>
          <p:cNvSpPr/>
          <p:nvPr userDrawn="1"/>
        </p:nvSpPr>
        <p:spPr>
          <a:xfrm rot="-5400000" flipH="1">
            <a:off x="1533999" y="1202999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63;g21a3bf64467_0_1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8168" y="0"/>
            <a:ext cx="4583832" cy="687241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911424" y="1772816"/>
            <a:ext cx="4355400" cy="556199"/>
          </a:xfrm>
        </p:spPr>
        <p:txBody>
          <a:bodyPr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911424" y="2480640"/>
            <a:ext cx="5904656" cy="1524424"/>
          </a:xfrm>
        </p:spPr>
        <p:txBody>
          <a:bodyPr/>
          <a:lstStyle>
            <a:lvl1pPr marL="0" indent="0">
              <a:buNone/>
              <a:defRPr sz="3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911424" y="4111358"/>
            <a:ext cx="3903062" cy="685794"/>
          </a:xfrm>
        </p:spPr>
        <p:txBody>
          <a:bodyPr/>
          <a:lstStyle>
            <a:lvl1pPr marL="0" indent="0">
              <a:buNone/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6" name="Google Shape;64;g21a3bf64467_0_16"/>
          <p:cNvPicPr preferRelativeResize="0"/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6549" y="6381328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1839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C0FE39-DDEE-4567-8159-8971416D9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D47AEC5-12A7-447F-8FD1-829E5DCF2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3E5E70-A508-49AF-A741-287904EED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27B5-326E-4600-AB16-798FCE5CB7B4}" type="datetimeFigureOut">
              <a:rPr lang="nl-BE" smtClean="0"/>
              <a:t>19/06/2026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BA4C03-FB71-4C5B-81C7-16DBC1097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BC5EB6-0D68-4DC6-AA22-FA1DB822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68C0-9897-4C6E-9493-552002DFD17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554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282CD4-439F-4A8E-B41A-77D79E956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0A258A-B949-4209-8EF5-F2590598D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6C1046-7D7E-489D-8CF2-7C9FFE89D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27B5-326E-4600-AB16-798FCE5CB7B4}" type="datetimeFigureOut">
              <a:rPr lang="nl-BE" smtClean="0"/>
              <a:t>19/06/2026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129F7F-A508-45AC-BF7B-7803428C0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E07726-71D8-40EC-A850-ACF8C09B5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68C0-9897-4C6E-9493-552002DFD17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6673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A91-B12F-42F4-8480-719CF826C788}" type="datetime1">
              <a:rPr lang="en-US" smtClean="0"/>
              <a:t>6/19/2026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8176861-39EF-4D02-8669-5416A436B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85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324" y="0"/>
            <a:ext cx="5165675" cy="6319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117417"/>
            <a:ext cx="4590473" cy="2387600"/>
          </a:xfrm>
        </p:spPr>
        <p:txBody>
          <a:bodyPr anchor="t">
            <a:normAutofit/>
          </a:bodyPr>
          <a:lstStyle>
            <a:lvl1pPr algn="l">
              <a:defRPr sz="3600">
                <a:latin typeface="Libre Franklin SemiBold" panose="000007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319718"/>
            <a:ext cx="4590473" cy="1655762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rgbClr val="087670"/>
                </a:solidFill>
                <a:latin typeface="Libre Franklin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Libre Franklin SemiBold" panose="000007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481887" y="282287"/>
            <a:ext cx="4894839" cy="4894839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1026" name="Picture 2" descr="https://www.ehealth.fgov.be/file/ad17307cb17006fe0d8cf4f997fca3ebfdbd350a/725de192ed51cd431bba944e9a1a86e9563de984/ehealth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476672"/>
            <a:ext cx="1117156" cy="35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187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3768"/>
            <a:ext cx="10515600" cy="101692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572636"/>
            <a:ext cx="10256519" cy="3604326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Libre Franklin" panose="00000500000000000000" pitchFamily="2" charset="0"/>
              </a:defRPr>
            </a:lvl1pPr>
            <a:lvl2pPr>
              <a:lnSpc>
                <a:spcPct val="150000"/>
              </a:lnSpc>
              <a:defRPr sz="1400">
                <a:solidFill>
                  <a:srgbClr val="1C1C1C"/>
                </a:solidFill>
                <a:latin typeface="Libre Franklin" panose="00000500000000000000" pitchFamily="2" charset="0"/>
              </a:defRPr>
            </a:lvl2pPr>
            <a:lvl3pPr>
              <a:lnSpc>
                <a:spcPct val="150000"/>
              </a:lnSpc>
              <a:defRPr sz="1200">
                <a:solidFill>
                  <a:srgbClr val="1C1C1C"/>
                </a:solidFill>
                <a:latin typeface="Libre Franklin" panose="00000500000000000000" pitchFamily="2" charset="0"/>
              </a:defRPr>
            </a:lvl3pPr>
            <a:lvl4pPr>
              <a:lnSpc>
                <a:spcPct val="150000"/>
              </a:lnSpc>
              <a:defRPr sz="1100">
                <a:solidFill>
                  <a:srgbClr val="1C1C1C"/>
                </a:solidFill>
                <a:latin typeface="Libre Franklin" panose="00000500000000000000" pitchFamily="2" charset="0"/>
              </a:defRPr>
            </a:lvl4pPr>
            <a:lvl5pPr>
              <a:lnSpc>
                <a:spcPct val="150000"/>
              </a:lnSpc>
              <a:defRPr sz="1100">
                <a:solidFill>
                  <a:srgbClr val="1C1C1C"/>
                </a:solidFill>
                <a:latin typeface="Libre Franklin" panose="000005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2" descr="https://www.ehealth.fgov.be/file/ad17307cb17006fe0d8cf4f997fca3ebfdbd350a/725de192ed51cd431bba944e9a1a86e9563de984/ehealth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644" y="6244523"/>
            <a:ext cx="1117156" cy="35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type="body" idx="12"/>
          </p:nvPr>
        </p:nvSpPr>
        <p:spPr>
          <a:xfrm>
            <a:off x="839788" y="1758249"/>
            <a:ext cx="10514012" cy="746826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rgbClr val="087670"/>
                </a:solidFill>
                <a:latin typeface="Libre Franklin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95777" y="6264639"/>
            <a:ext cx="3490705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  <a:latin typeface="Libre Franklin SemiBold" panose="000007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7178" y="6264639"/>
            <a:ext cx="798599" cy="365125"/>
          </a:xfrm>
        </p:spPr>
        <p:txBody>
          <a:bodyPr/>
          <a:lstStyle>
            <a:lvl1pPr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Libre Franklin SemiBold" panose="00000700000000000000" pitchFamily="2" charset="0"/>
              </a:defRPr>
            </a:lvl1pPr>
          </a:lstStyle>
          <a:p>
            <a:fld id="{51C068E7-F8FB-44AE-B3E6-B13B164A2211}" type="datetime1">
              <a:rPr lang="fr-BE" smtClean="0"/>
              <a:t>19-06-26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5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7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Google Shape;19;p27"/>
          <p:cNvSpPr/>
          <p:nvPr userDrawn="1"/>
        </p:nvSpPr>
        <p:spPr>
          <a:xfrm rot="-5400000" flipH="1">
            <a:off x="1533999" y="1202999"/>
            <a:ext cx="34200" cy="1080000"/>
          </a:xfrm>
          <a:prstGeom prst="rect">
            <a:avLst/>
          </a:prstGeom>
          <a:solidFill>
            <a:schemeClr val="bg1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00000" y="1080000"/>
            <a:ext cx="4355400" cy="556199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911424" y="2480640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4439996" y="2480640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7968568" y="2493216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370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7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Google Shape;19;p27"/>
          <p:cNvSpPr/>
          <p:nvPr userDrawn="1"/>
        </p:nvSpPr>
        <p:spPr>
          <a:xfrm rot="-5400000" flipH="1">
            <a:off x="1533999" y="1202999"/>
            <a:ext cx="34200" cy="1080000"/>
          </a:xfrm>
          <a:prstGeom prst="rect">
            <a:avLst/>
          </a:prstGeom>
          <a:solidFill>
            <a:schemeClr val="bg1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00000" y="1080000"/>
            <a:ext cx="4355400" cy="556199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911424" y="2480640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4439996" y="2480640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7968568" y="2493216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10" y="6173219"/>
            <a:ext cx="107931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3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;p27"/>
          <p:cNvSpPr/>
          <p:nvPr userDrawn="1"/>
        </p:nvSpPr>
        <p:spPr>
          <a:xfrm rot="-5400000" flipH="1">
            <a:off x="1533999" y="529836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767408" y="99379"/>
            <a:ext cx="10873208" cy="881349"/>
          </a:xfrm>
        </p:spPr>
        <p:txBody>
          <a:bodyPr anchor="b"/>
          <a:lstStyle>
            <a:lvl1pPr marL="0" indent="0">
              <a:buNone/>
              <a:defRPr sz="3600" b="0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7408" y="1158945"/>
            <a:ext cx="10873208" cy="5014274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49263" indent="-268288">
              <a:lnSpc>
                <a:spcPct val="150000"/>
              </a:lnSpc>
              <a:buClr>
                <a:srgbClr val="07766F"/>
              </a:buClr>
              <a:buSzPct val="120000"/>
              <a:buFont typeface="Arial" panose="020B0604020202020204" pitchFamily="34" charset="0"/>
              <a:buChar char="ǀ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15963" indent="-266700">
              <a:lnSpc>
                <a:spcPct val="150000"/>
              </a:lnSpc>
              <a:buClr>
                <a:schemeClr val="bg1">
                  <a:lumMod val="65000"/>
                </a:schemeClr>
              </a:buClr>
              <a:buSzPct val="120000"/>
              <a:buFont typeface="Arial" panose="020B0604020202020204" pitchFamily="34" charset="0"/>
              <a:buChar char="ǀ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15E81C5B-E51E-4F4D-B7E3-08B19F6B9E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5200" y="6489703"/>
            <a:ext cx="1001184" cy="365125"/>
          </a:xfrm>
        </p:spPr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Google Shape;64;g21a3bf64467_0_16">
            <a:extLst>
              <a:ext uri="{FF2B5EF4-FFF2-40B4-BE49-F238E27FC236}">
                <a16:creationId xmlns:a16="http://schemas.microsoft.com/office/drawing/2014/main" id="{65302D34-17BC-49DA-865B-9AD7B5E196D7}"/>
              </a:ext>
            </a:extLst>
          </p:cNvPr>
          <p:cNvPicPr preferRelativeResize="0"/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6549" y="6381328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186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;p27"/>
          <p:cNvSpPr/>
          <p:nvPr userDrawn="1"/>
        </p:nvSpPr>
        <p:spPr>
          <a:xfrm rot="-5400000" flipH="1">
            <a:off x="1537070" y="529836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10305" y="190994"/>
            <a:ext cx="6624736" cy="810129"/>
          </a:xfrm>
        </p:spPr>
        <p:txBody>
          <a:bodyPr anchor="b"/>
          <a:lstStyle>
            <a:lvl1pPr marL="0" indent="0">
              <a:buNone/>
              <a:defRPr sz="3600" b="0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00000" y="1138549"/>
            <a:ext cx="6624736" cy="503466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49263" indent="-268288">
              <a:lnSpc>
                <a:spcPct val="150000"/>
              </a:lnSpc>
              <a:buClr>
                <a:srgbClr val="07766F"/>
              </a:buClr>
              <a:buSzPct val="120000"/>
              <a:buFont typeface="Arial" panose="020B0604020202020204" pitchFamily="34" charset="0"/>
              <a:buChar char="ǀ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15963" indent="-266700">
              <a:lnSpc>
                <a:spcPct val="150000"/>
              </a:lnSpc>
              <a:buClr>
                <a:schemeClr val="bg1">
                  <a:lumMod val="65000"/>
                </a:schemeClr>
              </a:buClr>
              <a:buSzPct val="120000"/>
              <a:buFont typeface="Arial" panose="020B0604020202020204" pitchFamily="34" charset="0"/>
              <a:buChar char="ǀ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560543" y="1138549"/>
            <a:ext cx="4631457" cy="50346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DCEC4900-20E7-4F34-A2E8-BC3C0F3E7D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5200" y="6489703"/>
            <a:ext cx="1001184" cy="365125"/>
          </a:xfrm>
        </p:spPr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1" name="Google Shape;64;g21a3bf64467_0_16">
            <a:extLst>
              <a:ext uri="{FF2B5EF4-FFF2-40B4-BE49-F238E27FC236}">
                <a16:creationId xmlns:a16="http://schemas.microsoft.com/office/drawing/2014/main" id="{61D4A428-008D-47C1-B75D-5F4DA83403E2}"/>
              </a:ext>
            </a:extLst>
          </p:cNvPr>
          <p:cNvPicPr preferRelativeResize="0"/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6549" y="6381328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733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384032" y="2271169"/>
            <a:ext cx="651595" cy="0"/>
          </a:xfrm>
          <a:prstGeom prst="line">
            <a:avLst/>
          </a:prstGeom>
          <a:ln w="38100">
            <a:solidFill>
              <a:srgbClr val="0876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oogle Shape;64;g21a3bf64467_0_16"/>
          <p:cNvPicPr preferRelativeResize="0"/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03531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6319272" y="2420888"/>
            <a:ext cx="5465360" cy="1564859"/>
          </a:xfrm>
        </p:spPr>
        <p:txBody>
          <a:bodyPr/>
          <a:lstStyle>
            <a:lvl1pPr marL="0" indent="0">
              <a:buNone/>
              <a:defRPr sz="3200" b="0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12024" y="1556793"/>
            <a:ext cx="5472608" cy="53461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SzPct val="10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5087888" cy="685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6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811F3-C16F-4DB2-A42F-0DEC8D6A8B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11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4"/>
          <p:cNvSpPr txBox="1">
            <a:spLocks noChangeArrowheads="1"/>
          </p:cNvSpPr>
          <p:nvPr userDrawn="1"/>
        </p:nvSpPr>
        <p:spPr bwMode="auto">
          <a:xfrm>
            <a:off x="573619" y="1662116"/>
            <a:ext cx="11044767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BE" altLang="en-US" sz="4800">
              <a:solidFill>
                <a:srgbClr val="0087BE"/>
              </a:solidFill>
            </a:endParaRPr>
          </a:p>
          <a:p>
            <a:pPr algn="ctr" eaLnBrk="1" hangingPunct="1">
              <a:defRPr/>
            </a:pPr>
            <a:endParaRPr lang="nl-BE" altLang="en-US" sz="4800">
              <a:solidFill>
                <a:srgbClr val="0087BE"/>
              </a:solidFill>
            </a:endParaRPr>
          </a:p>
          <a:p>
            <a:pPr algn="ctr" eaLnBrk="1" hangingPunct="1">
              <a:defRPr/>
            </a:pPr>
            <a:endParaRPr lang="nl-BE" altLang="en-US" sz="4800">
              <a:solidFill>
                <a:srgbClr val="0087B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6DDCB-4F40-4F8C-A2FE-269D135B5A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DCA04C4-7ADA-432F-A002-BCCC0FF1BEB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3615" y="1662116"/>
            <a:ext cx="11044766" cy="2308224"/>
          </a:xfrm>
        </p:spPr>
        <p:txBody>
          <a:bodyPr anchor="ctr"/>
          <a:lstStyle>
            <a:lvl1pPr algn="ctr">
              <a:defRPr sz="360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93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5914744" y="1597028"/>
            <a:ext cx="5642258" cy="2800767"/>
            <a:chOff x="4444123" y="1916832"/>
            <a:chExt cx="4232333" cy="2801185"/>
          </a:xfrm>
        </p:grpSpPr>
        <p:pic>
          <p:nvPicPr>
            <p:cNvPr id="3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4123" y="2812834"/>
              <a:ext cx="286545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12"/>
            <p:cNvSpPr txBox="1">
              <a:spLocks noChangeArrowheads="1"/>
            </p:cNvSpPr>
            <p:nvPr userDrawn="1"/>
          </p:nvSpPr>
          <p:spPr bwMode="auto">
            <a:xfrm>
              <a:off x="4788082" y="1916832"/>
              <a:ext cx="3888374" cy="280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fr-BE" sz="1600" dirty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>
                  <a:solidFill>
                    <a:srgbClr val="0D0D0D"/>
                  </a:solidFill>
                </a:rPr>
                <a:t>frank.robben@mail.fgov.be </a:t>
              </a:r>
            </a:p>
            <a:p>
              <a:pPr>
                <a:defRPr/>
              </a:pPr>
              <a:endParaRPr lang="en-US" sz="1600" dirty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r>
                <a:rPr lang="fr-BE" sz="1600" dirty="0">
                  <a:solidFill>
                    <a:srgbClr val="0D0D0D"/>
                  </a:solidFill>
                  <a:sym typeface="Arial" charset="0"/>
                </a:rPr>
                <a:t>@</a:t>
              </a:r>
              <a:r>
                <a:rPr lang="fr-BE" sz="1600" dirty="0" err="1">
                  <a:solidFill>
                    <a:srgbClr val="0D0D0D"/>
                  </a:solidFill>
                  <a:sym typeface="Arial" charset="0"/>
                </a:rPr>
                <a:t>FrRobben</a:t>
              </a:r>
              <a:endParaRPr lang="fr-BE" sz="1600" dirty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endParaRPr lang="en-US" sz="1600" dirty="0">
                <a:solidFill>
                  <a:srgbClr val="0D0D0D"/>
                </a:solidFill>
                <a:sym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rgbClr val="7F7F7F"/>
                  </a:solidFill>
                  <a:sym typeface="Arial" charset="0"/>
                </a:rPr>
                <a:t>https://www.frankrobben.be</a:t>
              </a:r>
              <a:endParaRPr lang="en-GB" sz="1600" dirty="0">
                <a:solidFill>
                  <a:srgbClr val="7F7F7F"/>
                </a:solidFill>
              </a:endParaRPr>
            </a:p>
            <a:p>
              <a:pPr>
                <a:defRPr/>
              </a:pPr>
              <a:r>
                <a:rPr lang="en-US" sz="1600" dirty="0">
                  <a:solidFill>
                    <a:srgbClr val="7F7F7F"/>
                  </a:solidFill>
                  <a:sym typeface="Arial" charset="0"/>
                </a:rPr>
                <a:t>https://www.ehealth.fgov.be</a:t>
              </a:r>
              <a:endParaRPr lang="fr-BE" sz="1600" dirty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>
                  <a:solidFill>
                    <a:srgbClr val="7F7F7F"/>
                  </a:solidFill>
                  <a:sym typeface="Arial" charset="0"/>
                </a:rPr>
                <a:t>https://www.socialsecurity.be</a:t>
              </a:r>
            </a:p>
          </p:txBody>
        </p:sp>
      </p:grpSp>
      <p:pic>
        <p:nvPicPr>
          <p:cNvPr id="6" name="Picture 2" descr="http://fr.hdyo.org/assets/ask-question-2-ce96e3e01c85a38a0d39c61cfae6d42c.jpg"/>
          <p:cNvPicPr>
            <a:picLocks noChangeAspect="1" noChangeArrowheads="1"/>
          </p:cNvPicPr>
          <p:nvPr userDrawn="1"/>
        </p:nvPicPr>
        <p:blipFill>
          <a:blip r:embed="rId3">
            <a:grayscl/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8834" y="1268760"/>
            <a:ext cx="468637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CC5E9-F9D9-46F9-AA92-085E1A182B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E8C45B9B-DFA4-483C-9C7C-14663CA295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91206" y="3100910"/>
            <a:ext cx="256082" cy="25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3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7408" y="246929"/>
            <a:ext cx="10801200" cy="70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0" indent="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7408" y="1196753"/>
            <a:ext cx="10801200" cy="492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marL="449263" lvl="1" indent="-268288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7766F"/>
              </a:buClr>
              <a:buSzPct val="120000"/>
              <a:buFont typeface="Arial" panose="020B0604020202020204" pitchFamily="34" charset="0"/>
              <a:buChar char="ǀ"/>
            </a:pPr>
            <a:r>
              <a:rPr lang="en-US" altLang="en-US" dirty="0"/>
              <a:t>Second level</a:t>
            </a:r>
          </a:p>
          <a:p>
            <a:pPr marL="715963" lvl="2" indent="-2667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120000"/>
              <a:buFont typeface="Arial" panose="020B0604020202020204" pitchFamily="34" charset="0"/>
              <a:buChar char="ǀ"/>
            </a:pPr>
            <a:r>
              <a:rPr lang="en-US" alt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5200" y="6489703"/>
            <a:ext cx="1001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B2A7D7-3B07-4F16-B17F-21A2F67651B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Google Shape;19;p27">
            <a:extLst>
              <a:ext uri="{FF2B5EF4-FFF2-40B4-BE49-F238E27FC236}">
                <a16:creationId xmlns:a16="http://schemas.microsoft.com/office/drawing/2014/main" id="{BC493BED-57B1-40DE-B74D-BB252ECBF9B2}"/>
              </a:ext>
            </a:extLst>
          </p:cNvPr>
          <p:cNvSpPr/>
          <p:nvPr userDrawn="1"/>
        </p:nvSpPr>
        <p:spPr>
          <a:xfrm rot="-5400000" flipH="1">
            <a:off x="1533999" y="529836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962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24" r:id="rId2"/>
    <p:sldLayoutId id="2147483914" r:id="rId3"/>
    <p:sldLayoutId id="2147483915" r:id="rId4"/>
    <p:sldLayoutId id="2147483916" r:id="rId5"/>
    <p:sldLayoutId id="2147483925" r:id="rId6"/>
    <p:sldLayoutId id="2147483910" r:id="rId7"/>
    <p:sldLayoutId id="2147483912" r:id="rId8"/>
    <p:sldLayoutId id="2147483913" r:id="rId9"/>
    <p:sldLayoutId id="2147483926" r:id="rId10"/>
    <p:sldLayoutId id="2147483927" r:id="rId11"/>
    <p:sldLayoutId id="2147483929" r:id="rId12"/>
    <p:sldLayoutId id="2147483930" r:id="rId13"/>
    <p:sldLayoutId id="2147483931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altLang="en-US" sz="3600" b="0" i="0" kern="1200" dirty="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None/>
        <a:defRPr lang="en-US" altLang="en-US" sz="2400" kern="1200" dirty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66725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–"/>
        <a:defRPr lang="en-US" altLang="en-US" sz="2200" kern="1200" dirty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35013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•"/>
        <a:defRPr lang="en-US" altLang="en-US" sz="2000" kern="1200" dirty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–"/>
        <a:defRPr lang="en-US" altLang="en-US" sz="1600" kern="1200" dirty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»"/>
        <a:defRPr lang="en-GB" altLang="en-US" sz="1600" kern="1200" dirty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DvOjXpn1kEHUFWPg3cjnNfwXK9gjSHUXvtI0BZEzL5I/edit?pli=1&amp;gid=1769291494#gid=1769291494" TargetMode="External"/><Relationship Id="rId2" Type="http://schemas.openxmlformats.org/officeDocument/2006/relationships/hyperlink" Target="https://www.ehealth.fgov.be/fr/page/caresets-projet-be-safeshare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ehealth.fgov.be/fr/page/ehds-european-health-data-space-le-reglement-europeen-relatif-a-lespace-europeen-des-donnees-de-sant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62657-17FB-FE78-01B3-5FCC9BF67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333705E-0192-3EFE-7E5B-E0A2F3AA51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" t="-185" r="55337" b="28699"/>
          <a:stretch>
            <a:fillRect/>
          </a:stretch>
        </p:blipFill>
        <p:spPr>
          <a:xfrm>
            <a:off x="7251299" y="431801"/>
            <a:ext cx="4894839" cy="4902200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098117-5AA5-D065-47E3-F55D00F15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0086" y="2708920"/>
            <a:ext cx="6433930" cy="3888432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</a:pPr>
            <a:br>
              <a:rPr lang="nl-BE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BE" altLang="en-US" dirty="0"/>
              <a:t>Strategic </a:t>
            </a:r>
            <a:r>
              <a:rPr lang="en-US" altLang="en-US" dirty="0"/>
              <a:t>a</a:t>
            </a:r>
            <a:r>
              <a:rPr lang="en-US" dirty="0"/>
              <a:t>lignment </a:t>
            </a:r>
            <a:br>
              <a:rPr lang="en-US" dirty="0"/>
            </a:br>
            <a:r>
              <a:rPr lang="en-US" dirty="0"/>
              <a:t>with regional vaults</a:t>
            </a:r>
            <a:br>
              <a:rPr lang="en-US" dirty="0"/>
            </a:br>
            <a:br>
              <a:rPr lang="en-US" dirty="0"/>
            </a:br>
            <a:br>
              <a:rPr lang="fr-F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BE-</a:t>
            </a:r>
            <a:r>
              <a:rPr lang="fr-FR" alt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NCPeH</a:t>
            </a:r>
            <a:br>
              <a:rPr lang="fr-FR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BE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Belgium’s </a:t>
            </a:r>
            <a:r>
              <a:rPr lang="en-B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integration into </a:t>
            </a:r>
            <a:r>
              <a:rPr lang="en-BE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MyHealth@EU</a:t>
            </a:r>
            <a:r>
              <a:rPr lang="en-B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EHDS compliance</a:t>
            </a:r>
            <a:b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3100" dirty="0"/>
            </a:br>
            <a:r>
              <a:rPr lang="fr-FR" sz="1300" dirty="0">
                <a:solidFill>
                  <a:srgbClr val="0876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Kris Van Aken</a:t>
            </a:r>
            <a:br>
              <a:rPr lang="fr-FR" sz="1300" dirty="0">
                <a:solidFill>
                  <a:srgbClr val="0876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 June 2026</a:t>
            </a:r>
            <a:br>
              <a:rPr lang="nl-BE" sz="2200" dirty="0"/>
            </a:br>
            <a:endParaRPr lang="nl-BE" dirty="0"/>
          </a:p>
        </p:txBody>
      </p:sp>
      <p:sp>
        <p:nvSpPr>
          <p:cNvPr id="9" name="Subtitle 13">
            <a:extLst>
              <a:ext uri="{FF2B5EF4-FFF2-40B4-BE49-F238E27FC236}">
                <a16:creationId xmlns:a16="http://schemas.microsoft.com/office/drawing/2014/main" id="{C69E29A8-C37D-2D9E-3544-6E3EE37AE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0086" y="1124744"/>
            <a:ext cx="5728862" cy="1296144"/>
          </a:xfrm>
        </p:spPr>
        <p:txBody>
          <a:bodyPr>
            <a:normAutofit fontScale="92500" lnSpcReduction="10000"/>
          </a:bodyPr>
          <a:lstStyle/>
          <a:p>
            <a:r>
              <a:rPr lang="nl-BE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BE-</a:t>
            </a:r>
            <a:r>
              <a:rPr lang="nl-BE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NCPeH</a:t>
            </a:r>
            <a:r>
              <a:rPr lang="nl-BE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EHDS</a:t>
            </a:r>
          </a:p>
          <a:p>
            <a:r>
              <a:rPr lang="en-BE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Summar</a:t>
            </a:r>
            <a:r>
              <a:rPr lang="fr-BE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nl-BE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4232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AB339-6105-C82F-78F3-92473C6B1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C4E37CC1-FA7F-8593-3ADA-7DD09EBB25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PS sourcing model (critical path)</a:t>
            </a:r>
            <a:endParaRPr lang="en-GB" dirty="0"/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4710B894-53D6-934B-1C96-F4CB599C5C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408" y="1268760"/>
            <a:ext cx="10873208" cy="5220943"/>
          </a:xfrm>
        </p:spPr>
        <p:txBody>
          <a:bodyPr/>
          <a:lstStyle/>
          <a:p>
            <a:pPr lvl="1"/>
            <a:r>
              <a:rPr lang="en-US" altLang="en-US" sz="1800" b="1" dirty="0"/>
              <a:t>The issue</a:t>
            </a:r>
          </a:p>
          <a:p>
            <a:pPr lvl="2">
              <a:lnSpc>
                <a:spcPts val="2300"/>
              </a:lnSpc>
            </a:pPr>
            <a:r>
              <a:rPr lang="en-US" sz="1500" dirty="0"/>
              <a:t>NIHDI and the vaults need to make a fundamental business decision: on what basis is the Patient Summary built? This choice determines the data model, vault architecture and governance for everything downstream</a:t>
            </a:r>
          </a:p>
          <a:p>
            <a:pPr lvl="1"/>
            <a:r>
              <a:rPr lang="en-US" altLang="en-US" sz="1800" b="1" dirty="0"/>
              <a:t>Options on the table</a:t>
            </a:r>
          </a:p>
          <a:p>
            <a:pPr lvl="2">
              <a:lnSpc>
                <a:spcPts val="2300"/>
              </a:lnSpc>
              <a:spcBef>
                <a:spcPts val="300"/>
              </a:spcBef>
            </a:pPr>
            <a:r>
              <a:rPr lang="en-US" altLang="en-US" sz="1500" b="1" dirty="0"/>
              <a:t>A. Dynamic</a:t>
            </a:r>
            <a:r>
              <a:rPr lang="en-US" altLang="en-US" sz="1500" dirty="0"/>
              <a:t>, on-the-fly: PS assembled in FHIR at request time from available data elements in vault</a:t>
            </a:r>
          </a:p>
          <a:p>
            <a:pPr lvl="2">
              <a:lnSpc>
                <a:spcPts val="2300"/>
              </a:lnSpc>
            </a:pPr>
            <a:r>
              <a:rPr lang="en-US" altLang="en-US" sz="1500" b="1" dirty="0"/>
              <a:t>B. Document-based</a:t>
            </a:r>
            <a:r>
              <a:rPr lang="en-US" altLang="en-US" sz="1500" dirty="0"/>
              <a:t>: (SUMEHR logic), GP (Global Medical Record holder) pushed and assembled towards the vaults</a:t>
            </a:r>
          </a:p>
          <a:p>
            <a:pPr lvl="2">
              <a:lnSpc>
                <a:spcPts val="2300"/>
              </a:lnSpc>
            </a:pPr>
            <a:r>
              <a:rPr lang="en-US" altLang="en-US" sz="1500" b="1" dirty="0"/>
              <a:t>C. Phased</a:t>
            </a:r>
            <a:r>
              <a:rPr lang="en-US" altLang="en-US" sz="1500" dirty="0"/>
              <a:t>: phase 1 document-based (SUMEHR → FHIR PS), evolving in phase 2 to data-driven, on-the-fly</a:t>
            </a:r>
          </a:p>
          <a:p>
            <a:pPr lvl="1"/>
            <a:r>
              <a:rPr lang="en-US" altLang="en-US" sz="1900" b="1" dirty="0"/>
              <a:t>Linked governance question</a:t>
            </a:r>
          </a:p>
          <a:p>
            <a:pPr lvl="2">
              <a:lnSpc>
                <a:spcPts val="2300"/>
              </a:lnSpc>
            </a:pPr>
            <a:r>
              <a:rPr lang="en-US" altLang="en-US" sz="1500" dirty="0"/>
              <a:t>Who is responsible for the content?</a:t>
            </a:r>
          </a:p>
          <a:p>
            <a:pPr lvl="2">
              <a:lnSpc>
                <a:spcPts val="2300"/>
              </a:lnSpc>
            </a:pPr>
            <a:r>
              <a:rPr lang="en-US" altLang="en-US" sz="1500" dirty="0"/>
              <a:t>Who is responsible for the data quality?</a:t>
            </a:r>
          </a:p>
          <a:p>
            <a:pPr lvl="1"/>
            <a:r>
              <a:rPr lang="en-US" altLang="en-US" sz="1800" b="1" dirty="0"/>
              <a:t>Decision needed</a:t>
            </a:r>
          </a:p>
          <a:p>
            <a:pPr lvl="2"/>
            <a:r>
              <a:rPr lang="en-GB" altLang="en-US" sz="1500" b="1" dirty="0">
                <a:solidFill>
                  <a:srgbClr val="C00000"/>
                </a:solidFill>
              </a:rPr>
              <a:t>RIZIV-INAMI</a:t>
            </a:r>
            <a:r>
              <a:rPr lang="en-US" altLang="en-US" sz="1500" b="1" dirty="0">
                <a:solidFill>
                  <a:srgbClr val="C00000"/>
                </a:solidFill>
              </a:rPr>
              <a:t> + </a:t>
            </a:r>
            <a:r>
              <a:rPr lang="en-US" sz="1500" b="1" dirty="0">
                <a:solidFill>
                  <a:srgbClr val="C00000"/>
                </a:solidFill>
              </a:rPr>
              <a:t>vaults to choose A, B or C. All other open questions follow from this choice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4E7D146B-82F6-E6CA-9C92-24B0FE0DE4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432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D91F952-8E11-4438-B11A-AE142C94E5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Project </a:t>
            </a:r>
            <a:r>
              <a:rPr lang="nl-BE" dirty="0" err="1"/>
              <a:t>governance</a:t>
            </a:r>
            <a:r>
              <a:rPr lang="nl-BE" dirty="0"/>
              <a:t> &amp; roadmap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AE61919-F1B6-49E7-B12A-DF33326E0A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nl-BE" sz="1800" dirty="0" err="1"/>
              <a:t>Governance proposal</a:t>
            </a:r>
          </a:p>
          <a:p>
            <a:pPr lvl="2"/>
            <a:r>
              <a:rPr lang="nl-BE" sz="1600" dirty="0"/>
              <a:t>Federal: BE-</a:t>
            </a:r>
            <a:r>
              <a:rPr lang="nl-BE" sz="1600" dirty="0" err="1"/>
              <a:t>NCPeH</a:t>
            </a:r>
            <a:r>
              <a:rPr lang="nl-BE" sz="1600" dirty="0"/>
              <a:t> as co</a:t>
            </a:r>
            <a:r>
              <a:rPr lang="en-BE" sz="1600" dirty="0"/>
              <a:t>o</a:t>
            </a:r>
            <a:r>
              <a:rPr lang="nl-BE" sz="1600" dirty="0" err="1"/>
              <a:t>rdinating</a:t>
            </a:r>
            <a:r>
              <a:rPr lang="nl-BE" sz="1600" dirty="0"/>
              <a:t> party</a:t>
            </a:r>
          </a:p>
          <a:p>
            <a:pPr lvl="2"/>
            <a:r>
              <a:rPr lang="nl-BE" sz="1600" dirty="0" err="1"/>
              <a:t>Regional</a:t>
            </a:r>
            <a:r>
              <a:rPr lang="nl-BE" sz="1600" dirty="0"/>
              <a:t> </a:t>
            </a:r>
            <a:r>
              <a:rPr lang="nl-BE" sz="1600" dirty="0" err="1"/>
              <a:t>vaults</a:t>
            </a:r>
            <a:r>
              <a:rPr lang="nl-BE" sz="1600" dirty="0"/>
              <a:t> : taskforce per </a:t>
            </a:r>
            <a:r>
              <a:rPr lang="nl-BE" sz="1600" dirty="0" err="1"/>
              <a:t>vault</a:t>
            </a:r>
            <a:endParaRPr lang="nl-BE" sz="1600" dirty="0"/>
          </a:p>
          <a:p>
            <a:pPr lvl="2"/>
            <a:r>
              <a:rPr lang="nl-BE" sz="1600" dirty="0"/>
              <a:t>Architecture board: joint ownership &amp; </a:t>
            </a:r>
            <a:r>
              <a:rPr lang="nl-BE" sz="1600" dirty="0" err="1"/>
              <a:t>decision</a:t>
            </a:r>
            <a:r>
              <a:rPr lang="nl-BE" sz="1600" dirty="0"/>
              <a:t> making</a:t>
            </a:r>
          </a:p>
          <a:p>
            <a:pPr lvl="1"/>
            <a:r>
              <a:rPr lang="nl-BE" sz="1800" dirty="0" err="1"/>
              <a:t>Roadmap &amp; timeline</a:t>
            </a:r>
            <a:endParaRPr lang="nl-BE" sz="1800" dirty="0"/>
          </a:p>
          <a:p>
            <a:pPr lvl="2"/>
            <a:r>
              <a:rPr lang="nl-BE" sz="1600" dirty="0"/>
              <a:t>Q1 2027: Analysis, alignment, gap-assessment</a:t>
            </a:r>
          </a:p>
          <a:p>
            <a:pPr lvl="2"/>
            <a:r>
              <a:rPr lang="nl-BE" sz="1600" dirty="0"/>
              <a:t>Q2-Q3 2027: Architecture design &amp; </a:t>
            </a:r>
            <a:r>
              <a:rPr lang="nl-BE" sz="1600" dirty="0" err="1"/>
              <a:t>standardisation</a:t>
            </a:r>
            <a:endParaRPr lang="nl-BE" sz="1600" dirty="0"/>
          </a:p>
          <a:p>
            <a:pPr lvl="2"/>
            <a:r>
              <a:rPr lang="nl-BE" sz="1600" dirty="0"/>
              <a:t>2027-2028: Development &amp; datamapping</a:t>
            </a:r>
          </a:p>
          <a:p>
            <a:pPr lvl="2"/>
            <a:r>
              <a:rPr lang="nl-BE" sz="1600" dirty="0"/>
              <a:t>Q3 2028 : EU compliance testing</a:t>
            </a:r>
          </a:p>
          <a:p>
            <a:pPr lvl="2"/>
            <a:r>
              <a:rPr lang="nl-BE" sz="1600" dirty="0"/>
              <a:t>Q1 2029 : Go-live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687530B-1097-425B-A3A1-94010855E9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115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D91F952-8E11-4438-B11A-AE142C94E5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err="1"/>
              <a:t>Conclusions</a:t>
            </a:r>
            <a:r>
              <a:rPr lang="nl-BE" dirty="0"/>
              <a:t> &amp; next steps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AE61919-F1B6-49E7-B12A-DF33326E0A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0034" y="1196752"/>
            <a:ext cx="10873208" cy="5014274"/>
          </a:xfrm>
        </p:spPr>
        <p:txBody>
          <a:bodyPr/>
          <a:lstStyle/>
          <a:p>
            <a:pPr lvl="1"/>
            <a:r>
              <a:rPr lang="nl-BE" sz="1800" dirty="0" err="1"/>
              <a:t>Conclusions</a:t>
            </a:r>
            <a:endParaRPr lang="nl-BE" sz="1800" dirty="0"/>
          </a:p>
          <a:p>
            <a:pPr lvl="2"/>
            <a:r>
              <a:rPr lang="nl-BE" sz="1600" dirty="0"/>
              <a:t>EHDS is </a:t>
            </a:r>
            <a:r>
              <a:rPr lang="nl-BE" sz="1600" dirty="0" err="1"/>
              <a:t>an</a:t>
            </a:r>
            <a:r>
              <a:rPr lang="nl-BE" sz="1600" dirty="0"/>
              <a:t> </a:t>
            </a:r>
            <a:r>
              <a:rPr lang="nl-BE" sz="1600" dirty="0" err="1"/>
              <a:t>obligation</a:t>
            </a:r>
            <a:r>
              <a:rPr lang="nl-BE" sz="1600" dirty="0"/>
              <a:t> (EU </a:t>
            </a:r>
            <a:r>
              <a:rPr lang="nl-BE" sz="1600" dirty="0" err="1"/>
              <a:t>Regulation</a:t>
            </a:r>
            <a:r>
              <a:rPr lang="nl-BE" sz="1600" dirty="0"/>
              <a:t>)</a:t>
            </a:r>
          </a:p>
          <a:p>
            <a:pPr lvl="2"/>
            <a:r>
              <a:rPr lang="nl-BE" sz="1600" dirty="0"/>
              <a:t>Patient Summary in first wave</a:t>
            </a:r>
          </a:p>
          <a:p>
            <a:pPr lvl="2"/>
            <a:r>
              <a:rPr lang="nl-BE" sz="1600" dirty="0" err="1"/>
              <a:t>Regional</a:t>
            </a:r>
            <a:r>
              <a:rPr lang="nl-BE" sz="1600" dirty="0"/>
              <a:t> </a:t>
            </a:r>
            <a:r>
              <a:rPr lang="nl-BE" sz="1600" dirty="0" err="1"/>
              <a:t>vaults</a:t>
            </a:r>
            <a:r>
              <a:rPr lang="nl-BE" sz="1600" dirty="0"/>
              <a:t> are </a:t>
            </a:r>
            <a:r>
              <a:rPr lang="nl-BE" sz="1600" dirty="0" err="1"/>
              <a:t>essential</a:t>
            </a:r>
            <a:r>
              <a:rPr lang="nl-BE" sz="1600" dirty="0"/>
              <a:t> in </a:t>
            </a:r>
            <a:r>
              <a:rPr lang="nl-BE" sz="1600" dirty="0" err="1"/>
              <a:t>the</a:t>
            </a:r>
            <a:r>
              <a:rPr lang="nl-BE" sz="1600" dirty="0"/>
              <a:t> </a:t>
            </a:r>
            <a:r>
              <a:rPr lang="nl-BE" sz="1600" dirty="0" err="1"/>
              <a:t>architecture</a:t>
            </a:r>
            <a:endParaRPr lang="nl-BE" sz="1600" dirty="0"/>
          </a:p>
          <a:p>
            <a:pPr lvl="1"/>
            <a:r>
              <a:rPr lang="nl-BE" sz="1800" dirty="0"/>
              <a:t>Next steps</a:t>
            </a:r>
          </a:p>
          <a:p>
            <a:pPr lvl="2"/>
            <a:r>
              <a:rPr lang="nl-BE" sz="1600" dirty="0" err="1"/>
              <a:t>Launch</a:t>
            </a:r>
            <a:r>
              <a:rPr lang="nl-BE" sz="1600" dirty="0"/>
              <a:t> taskforce (next </a:t>
            </a:r>
            <a:r>
              <a:rPr lang="nl-BE" sz="1600" dirty="0" err="1"/>
              <a:t>month</a:t>
            </a:r>
            <a:r>
              <a:rPr lang="nl-BE" sz="1600" dirty="0"/>
              <a:t>)</a:t>
            </a:r>
          </a:p>
          <a:p>
            <a:pPr lvl="2"/>
            <a:r>
              <a:rPr lang="nl-BE" sz="1600" dirty="0"/>
              <a:t>Plan workshops per </a:t>
            </a:r>
            <a:r>
              <a:rPr lang="nl-BE" sz="1600" dirty="0" err="1"/>
              <a:t>vault</a:t>
            </a:r>
            <a:r>
              <a:rPr lang="nl-BE" sz="1600" dirty="0"/>
              <a:t> (Q3 2026)</a:t>
            </a:r>
          </a:p>
          <a:p>
            <a:pPr lvl="2"/>
            <a:r>
              <a:rPr lang="nl-BE" sz="1600" dirty="0"/>
              <a:t>Deliverables </a:t>
            </a:r>
            <a:r>
              <a:rPr lang="nl-BE" sz="1600" dirty="0" err="1"/>
              <a:t>NCPeH</a:t>
            </a:r>
            <a:r>
              <a:rPr lang="nl-BE" sz="1600" dirty="0"/>
              <a:t> project </a:t>
            </a:r>
            <a:r>
              <a:rPr lang="nl-BE" sz="1600" dirty="0" err="1"/>
              <a:t>phase</a:t>
            </a:r>
            <a:r>
              <a:rPr lang="nl-BE" sz="1600" dirty="0"/>
              <a:t> 1: gap-analyse &amp; </a:t>
            </a:r>
            <a:r>
              <a:rPr lang="nl-BE" sz="1600" dirty="0" err="1"/>
              <a:t>architecture</a:t>
            </a:r>
            <a:r>
              <a:rPr lang="nl-BE" sz="1600" dirty="0"/>
              <a:t> </a:t>
            </a:r>
            <a:r>
              <a:rPr lang="nl-BE" sz="1600" dirty="0" err="1"/>
              <a:t>proposition</a:t>
            </a:r>
            <a:endParaRPr lang="nl-BE" sz="1600" dirty="0"/>
          </a:p>
          <a:p>
            <a:pPr lvl="1"/>
            <a:r>
              <a:rPr lang="nl-BE" sz="1800" dirty="0" err="1"/>
              <a:t>Expected</a:t>
            </a:r>
            <a:r>
              <a:rPr lang="nl-BE" sz="1800" dirty="0"/>
              <a:t> </a:t>
            </a:r>
            <a:r>
              <a:rPr lang="nl-BE" sz="1800" dirty="0" err="1"/>
              <a:t>from</a:t>
            </a:r>
            <a:r>
              <a:rPr lang="nl-BE" sz="1800" dirty="0"/>
              <a:t> </a:t>
            </a:r>
            <a:r>
              <a:rPr lang="nl-BE" sz="1800"/>
              <a:t>vaults</a:t>
            </a:r>
            <a:endParaRPr lang="nl-BE" sz="1800" dirty="0"/>
          </a:p>
          <a:p>
            <a:pPr lvl="2"/>
            <a:r>
              <a:rPr lang="nl-BE" sz="1600" dirty="0" err="1"/>
              <a:t>Nominate</a:t>
            </a:r>
            <a:r>
              <a:rPr lang="nl-BE" sz="1600" dirty="0"/>
              <a:t> SPOC </a:t>
            </a:r>
          </a:p>
          <a:p>
            <a:pPr lvl="2"/>
            <a:r>
              <a:rPr lang="nl-BE" altLang="en-US" sz="1600" dirty="0" err="1"/>
              <a:t>Confirm</a:t>
            </a:r>
            <a:r>
              <a:rPr lang="nl-BE" altLang="en-US" sz="1600" dirty="0"/>
              <a:t> availability </a:t>
            </a:r>
            <a:r>
              <a:rPr lang="nl-BE" altLang="en-US" sz="1600" dirty="0" err="1"/>
              <a:t>for</a:t>
            </a:r>
            <a:r>
              <a:rPr lang="nl-BE" altLang="en-US" sz="1600" dirty="0"/>
              <a:t> taskforce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687530B-1097-425B-A3A1-94010855E9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115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C36FD-5E1E-5B53-7A02-1B1A7DD13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3A5D1A1-4096-63AF-D874-943C62D661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err="1"/>
              <a:t>Agreed</a:t>
            </a:r>
            <a:r>
              <a:rPr lang="nl-BE" dirty="0"/>
              <a:t> next steps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49B5889-45E9-1B45-CD73-5BDFF133FC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0034" y="1196752"/>
            <a:ext cx="10873208" cy="5014274"/>
          </a:xfrm>
        </p:spPr>
        <p:txBody>
          <a:bodyPr/>
          <a:lstStyle/>
          <a:p>
            <a:pPr lvl="1"/>
            <a:r>
              <a:rPr lang="nl-BE" sz="1800" dirty="0" err="1"/>
              <a:t>Spocs</a:t>
            </a:r>
            <a:endParaRPr lang="nl-BE" sz="1800" dirty="0"/>
          </a:p>
          <a:p>
            <a:pPr lvl="2"/>
            <a:r>
              <a:rPr lang="nl-BE" sz="1600" dirty="0"/>
              <a:t>VL: Stijn Longin, Hanne Vuegen</a:t>
            </a:r>
          </a:p>
          <a:p>
            <a:pPr lvl="2"/>
            <a:r>
              <a:rPr lang="nl-BE" sz="1600" dirty="0"/>
              <a:t>WL: Laurent </a:t>
            </a:r>
            <a:r>
              <a:rPr lang="nl-BE" sz="1600" dirty="0" err="1"/>
              <a:t>Mercier</a:t>
            </a:r>
            <a:r>
              <a:rPr lang="nl-BE" sz="1600" dirty="0"/>
              <a:t>, Emilie Bogaerts; Isabelle </a:t>
            </a:r>
            <a:r>
              <a:rPr lang="nl-BE" sz="1600" dirty="0" err="1"/>
              <a:t>Polet</a:t>
            </a:r>
            <a:r>
              <a:rPr lang="nl-BE" sz="1600" dirty="0"/>
              <a:t> (tbc)</a:t>
            </a:r>
          </a:p>
          <a:p>
            <a:pPr lvl="2"/>
            <a:r>
              <a:rPr lang="nl-BE" sz="1600" dirty="0"/>
              <a:t>BXL: Vincent Melis + tbc</a:t>
            </a:r>
          </a:p>
          <a:p>
            <a:pPr lvl="1"/>
            <a:r>
              <a:rPr lang="nl-BE" sz="1800" dirty="0"/>
              <a:t>Taskforce </a:t>
            </a:r>
            <a:r>
              <a:rPr lang="nl-BE" sz="1800" dirty="0" err="1"/>
              <a:t>will</a:t>
            </a:r>
            <a:r>
              <a:rPr lang="nl-BE" sz="1800" dirty="0"/>
              <a:t> </a:t>
            </a:r>
            <a:r>
              <a:rPr lang="nl-BE" sz="1800" dirty="0" err="1"/>
              <a:t>be</a:t>
            </a:r>
            <a:r>
              <a:rPr lang="nl-BE" sz="1800" dirty="0"/>
              <a:t> </a:t>
            </a:r>
            <a:r>
              <a:rPr lang="nl-BE" sz="1800" dirty="0" err="1"/>
              <a:t>launched</a:t>
            </a:r>
            <a:endParaRPr lang="nl-BE" sz="1800" dirty="0"/>
          </a:p>
          <a:p>
            <a:pPr lvl="2"/>
            <a:r>
              <a:rPr lang="nl-BE" sz="1600" dirty="0"/>
              <a:t>Kris + JM </a:t>
            </a:r>
            <a:r>
              <a:rPr lang="nl-BE" sz="1600" dirty="0" err="1"/>
              <a:t>will</a:t>
            </a:r>
            <a:r>
              <a:rPr lang="nl-BE" sz="1600" dirty="0"/>
              <a:t> plan </a:t>
            </a:r>
            <a:r>
              <a:rPr lang="nl-BE" sz="1600" dirty="0" err="1"/>
              <a:t>the</a:t>
            </a:r>
            <a:r>
              <a:rPr lang="nl-BE" sz="1600" dirty="0"/>
              <a:t> first meeting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1B66B48-B18E-A868-E59C-D5FA1C9FBF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725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7A176-05A2-A02E-E417-D7A9EA1E9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8DED1B3-8573-A6A5-A7ED-0A656F8A99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err="1"/>
              <a:t>Useful</a:t>
            </a:r>
            <a:r>
              <a:rPr lang="nl-BE" dirty="0"/>
              <a:t> links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282118-AF21-F4C9-E5B2-4547CDFA7A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0034" y="1196752"/>
            <a:ext cx="10873208" cy="5014274"/>
          </a:xfrm>
        </p:spPr>
        <p:txBody>
          <a:bodyPr/>
          <a:lstStyle/>
          <a:p>
            <a:pPr lvl="1"/>
            <a:r>
              <a:rPr lang="nl-BE" sz="1800" dirty="0" err="1"/>
              <a:t>BeSafeShare</a:t>
            </a:r>
            <a:r>
              <a:rPr lang="nl-BE" sz="1800" dirty="0"/>
              <a:t> on </a:t>
            </a:r>
            <a:r>
              <a:rPr lang="nl-BE" sz="1800" dirty="0" err="1"/>
              <a:t>eSanté</a:t>
            </a:r>
            <a:r>
              <a:rPr lang="nl-BE" sz="1800" dirty="0"/>
              <a:t> Portal:</a:t>
            </a:r>
          </a:p>
          <a:p>
            <a:pPr lvl="2"/>
            <a:r>
              <a:rPr lang="nl-BE" altLang="en-US" sz="1400" dirty="0">
                <a:hlinkClick r:id="rId2"/>
              </a:rPr>
              <a:t>https://www.ehealth.fgov.be/fr/page/caresets-projet-be-safeshare</a:t>
            </a:r>
            <a:endParaRPr lang="nl-BE" altLang="en-US" sz="1400" dirty="0"/>
          </a:p>
          <a:p>
            <a:pPr lvl="1"/>
            <a:r>
              <a:rPr lang="nl-BE" altLang="en-US" sz="1600" dirty="0"/>
              <a:t>EHDS </a:t>
            </a:r>
            <a:r>
              <a:rPr lang="nl-BE" altLang="en-US" sz="1600" dirty="0" err="1"/>
              <a:t>DataElements</a:t>
            </a:r>
            <a:r>
              <a:rPr lang="nl-BE" altLang="en-US" sz="1600" dirty="0"/>
              <a:t> </a:t>
            </a:r>
            <a:r>
              <a:rPr lang="nl-BE" altLang="en-US" sz="1600" dirty="0" err="1"/>
              <a:t>mapping</a:t>
            </a:r>
            <a:r>
              <a:rPr lang="nl-BE" altLang="en-US" sz="1600" dirty="0"/>
              <a:t> </a:t>
            </a:r>
            <a:r>
              <a:rPr lang="nl-BE" altLang="en-US" sz="1600" dirty="0" err="1"/>
              <a:t>with</a:t>
            </a:r>
            <a:r>
              <a:rPr lang="nl-BE" altLang="en-US" sz="1600" dirty="0"/>
              <a:t> CareSets (draft)</a:t>
            </a:r>
          </a:p>
          <a:p>
            <a:pPr lvl="2"/>
            <a:r>
              <a:rPr lang="nl-BE" altLang="en-US" sz="1400" dirty="0">
                <a:hlinkClick r:id="rId3"/>
              </a:rPr>
              <a:t>https://docs.google.com/spreadsheets/d/1DvOjXpn1kEHUFWPg3cjnNfwXK9gjSHUXvtI0BZEzL5I/edit?pli=1&amp;gid=1769291494#gid=1769291494</a:t>
            </a:r>
            <a:endParaRPr lang="nl-BE" altLang="en-US" sz="1400" dirty="0"/>
          </a:p>
          <a:p>
            <a:pPr lvl="1"/>
            <a:r>
              <a:rPr lang="nl-BE" altLang="en-US" sz="1600" dirty="0"/>
              <a:t>EHDS </a:t>
            </a:r>
            <a:r>
              <a:rPr lang="nl-BE" altLang="en-US" sz="1600" dirty="0" err="1"/>
              <a:t>explanations</a:t>
            </a:r>
            <a:endParaRPr lang="nl-BE" altLang="en-US" sz="1600" dirty="0"/>
          </a:p>
          <a:p>
            <a:pPr lvl="2"/>
            <a:r>
              <a:rPr lang="nl-BE" altLang="en-US" sz="1400" dirty="0">
                <a:hlinkClick r:id="rId4"/>
              </a:rPr>
              <a:t>https://www.ehealth.fgov.be/fr/page/ehds-european-health-data-space-le-reglement-europeen-relatif-a-lespace-europeen-des-donnees-de-sante</a:t>
            </a:r>
            <a:endParaRPr lang="nl-BE" altLang="en-US" sz="1400" dirty="0"/>
          </a:p>
          <a:p>
            <a:pPr lvl="2"/>
            <a:endParaRPr lang="nl-BE" altLang="en-US" sz="14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FAD1DC0-0591-9F3F-393D-9F335C47AD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508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D91F952-8E11-4438-B11A-AE142C94E5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Meeting </a:t>
            </a:r>
            <a:r>
              <a:rPr lang="nl-BE" dirty="0" err="1"/>
              <a:t>objective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AE61919-F1B6-49E7-B12A-DF33326E0A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408" y="1158945"/>
            <a:ext cx="10873208" cy="4934351"/>
          </a:xfrm>
        </p:spPr>
        <p:txBody>
          <a:bodyPr/>
          <a:lstStyle/>
          <a:p>
            <a:pPr lvl="1"/>
            <a:r>
              <a:rPr lang="nl-BE" dirty="0"/>
              <a:t>Start </a:t>
            </a:r>
            <a:r>
              <a:rPr lang="en-US" altLang="en-US" dirty="0"/>
              <a:t>collaboration (not just info session)</a:t>
            </a:r>
            <a:endParaRPr lang="nl-BE" dirty="0"/>
          </a:p>
          <a:p>
            <a:pPr lvl="2"/>
            <a:r>
              <a:rPr lang="en-US" sz="1800" dirty="0"/>
              <a:t>Start collaboration between BE‑</a:t>
            </a:r>
            <a:r>
              <a:rPr lang="en-US" sz="1800" dirty="0" err="1"/>
              <a:t>NCPeH</a:t>
            </a:r>
            <a:r>
              <a:rPr lang="en-US" sz="1800" dirty="0"/>
              <a:t> and regional data vaults to move from awareness to shared action</a:t>
            </a:r>
          </a:p>
          <a:p>
            <a:pPr lvl="2"/>
            <a:r>
              <a:rPr lang="en-US" sz="1800" dirty="0"/>
              <a:t>Align on EHDS obligations</a:t>
            </a:r>
          </a:p>
          <a:p>
            <a:pPr lvl="2"/>
            <a:r>
              <a:rPr lang="en-US" sz="1800" dirty="0"/>
              <a:t>Define approach for Patient Summary</a:t>
            </a:r>
          </a:p>
          <a:p>
            <a:pPr lvl="2"/>
            <a:r>
              <a:rPr lang="en-US" sz="1800" dirty="0"/>
              <a:t>Engagement from regional vaults</a:t>
            </a:r>
          </a:p>
          <a:p>
            <a:pPr marL="449263" lvl="2" indent="0">
              <a:buNone/>
            </a:pPr>
            <a:endParaRPr lang="nl-BE" sz="1400" dirty="0"/>
          </a:p>
          <a:p>
            <a:pPr lvl="1"/>
            <a:r>
              <a:rPr lang="nl-BE" dirty="0" err="1"/>
              <a:t>Aimed</a:t>
            </a:r>
            <a:r>
              <a:rPr lang="nl-BE" dirty="0"/>
              <a:t> </a:t>
            </a:r>
            <a:r>
              <a:rPr lang="nl-BE" dirty="0" err="1"/>
              <a:t>result</a:t>
            </a:r>
            <a:r>
              <a:rPr lang="nl-BE" dirty="0"/>
              <a:t> </a:t>
            </a:r>
          </a:p>
          <a:p>
            <a:pPr lvl="2"/>
            <a:r>
              <a:rPr lang="nl-BE" sz="1800" dirty="0" err="1"/>
              <a:t>Architectural</a:t>
            </a:r>
            <a:r>
              <a:rPr lang="nl-BE" sz="1800" dirty="0"/>
              <a:t> </a:t>
            </a:r>
            <a:r>
              <a:rPr lang="nl-BE" sz="1800" dirty="0" err="1"/>
              <a:t>choice</a:t>
            </a:r>
            <a:r>
              <a:rPr lang="nl-BE" sz="1800" dirty="0"/>
              <a:t> of </a:t>
            </a:r>
            <a:r>
              <a:rPr lang="nl-BE" sz="1800" dirty="0" err="1"/>
              <a:t>direction</a:t>
            </a:r>
            <a:r>
              <a:rPr lang="nl-BE" sz="1800" dirty="0"/>
              <a:t> </a:t>
            </a:r>
          </a:p>
          <a:p>
            <a:pPr lvl="2"/>
            <a:r>
              <a:rPr lang="nl-BE" sz="1800" dirty="0"/>
              <a:t>Engagement </a:t>
            </a:r>
            <a:r>
              <a:rPr lang="nl-BE" sz="1800" dirty="0" err="1"/>
              <a:t>vaults</a:t>
            </a:r>
            <a:endParaRPr lang="nl-BE" sz="1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687530B-1097-425B-A3A1-94010855E9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115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8D6257E-6E38-480A-A19A-DE4B1D61E9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7" t="1701" r="729" b="1701"/>
          <a:stretch/>
        </p:blipFill>
        <p:spPr>
          <a:xfrm>
            <a:off x="119336" y="19206"/>
            <a:ext cx="11953328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25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0AC5C3-3B81-724C-9FE4-28DA85F95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85" y="292674"/>
            <a:ext cx="11330629" cy="627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64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BDC54-C652-4C6A-F71C-139D53F92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36C51FD-2246-EA2F-FAA6-E16E4FC7A45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" t="-185" r="55337" b="28699"/>
          <a:stretch>
            <a:fillRect/>
          </a:stretch>
        </p:blipFill>
        <p:spPr>
          <a:xfrm>
            <a:off x="7251299" y="431801"/>
            <a:ext cx="4894839" cy="4902200"/>
          </a:xfrm>
        </p:spPr>
      </p:pic>
      <p:sp>
        <p:nvSpPr>
          <p:cNvPr id="12" name="Subtitle 13">
            <a:extLst>
              <a:ext uri="{FF2B5EF4-FFF2-40B4-BE49-F238E27FC236}">
                <a16:creationId xmlns:a16="http://schemas.microsoft.com/office/drawing/2014/main" id="{CEA8C83D-5857-2D89-58B0-E8574E0DF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3432" y="1340768"/>
            <a:ext cx="5626100" cy="1944216"/>
          </a:xfrm>
        </p:spPr>
        <p:txBody>
          <a:bodyPr>
            <a:normAutofit/>
          </a:bodyPr>
          <a:lstStyle/>
          <a:p>
            <a:r>
              <a:rPr lang="nl-BE" altLang="en-US" sz="2800" b="1" dirty="0">
                <a:solidFill>
                  <a:schemeClr val="tx1"/>
                </a:solidFill>
              </a:rPr>
              <a:t>Use Case </a:t>
            </a:r>
            <a:r>
              <a:rPr lang="nl-BE" altLang="en-US" sz="2800" b="1" dirty="0" err="1">
                <a:solidFill>
                  <a:schemeClr val="tx1"/>
                </a:solidFill>
              </a:rPr>
              <a:t>Patient</a:t>
            </a:r>
            <a:r>
              <a:rPr lang="nl-BE" altLang="en-US" sz="2800" b="1" dirty="0">
                <a:solidFill>
                  <a:schemeClr val="tx1"/>
                </a:solidFill>
              </a:rPr>
              <a:t> Summary</a:t>
            </a:r>
          </a:p>
          <a:p>
            <a:endParaRPr lang="nl-B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nl-BE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B91523D8-2DDF-7847-F6F8-7DAA17062819}"/>
              </a:ext>
            </a:extLst>
          </p:cNvPr>
          <p:cNvSpPr txBox="1">
            <a:spLocks/>
          </p:cNvSpPr>
          <p:nvPr/>
        </p:nvSpPr>
        <p:spPr>
          <a:xfrm>
            <a:off x="839416" y="2420888"/>
            <a:ext cx="7272808" cy="36004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altLang="en-US" sz="24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6725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altLang="en-US" sz="22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35013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altLang="en-US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altLang="en-US" sz="16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GB" altLang="en-US" sz="16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lvl="1" indent="0">
              <a:spcBef>
                <a:spcPts val="0"/>
              </a:spcBef>
              <a:buNone/>
            </a:pPr>
            <a:r>
              <a:rPr lang="nl-BE" sz="1500" dirty="0" err="1"/>
              <a:t>Minimal</a:t>
            </a:r>
            <a:r>
              <a:rPr lang="nl-BE" sz="1500" dirty="0"/>
              <a:t> EU-dataset: </a:t>
            </a:r>
            <a:r>
              <a:rPr lang="nl-BE" sz="1500" dirty="0" err="1"/>
              <a:t>allergies</a:t>
            </a:r>
            <a:r>
              <a:rPr lang="nl-BE" sz="1500" dirty="0"/>
              <a:t>, </a:t>
            </a:r>
            <a:r>
              <a:rPr lang="nl-BE" sz="1500" dirty="0" err="1"/>
              <a:t>medication</a:t>
            </a:r>
            <a:r>
              <a:rPr lang="nl-BE" sz="1500" dirty="0"/>
              <a:t>, diagnoses, </a:t>
            </a:r>
            <a:r>
              <a:rPr lang="nl-BE" sz="1500" dirty="0" err="1"/>
              <a:t>vaccinations</a:t>
            </a:r>
            <a:endParaRPr lang="nl-BE" sz="1500" dirty="0"/>
          </a:p>
          <a:p>
            <a:pPr marL="180975" lvl="1" indent="0">
              <a:spcBef>
                <a:spcPts val="0"/>
              </a:spcBef>
              <a:buNone/>
            </a:pPr>
            <a:r>
              <a:rPr lang="nl-BE" sz="1500" dirty="0" err="1"/>
              <a:t>Based</a:t>
            </a:r>
            <a:r>
              <a:rPr lang="nl-BE" sz="1500" dirty="0"/>
              <a:t> on IPS (International </a:t>
            </a:r>
            <a:r>
              <a:rPr lang="nl-BE" sz="1500" dirty="0" err="1"/>
              <a:t>Patient</a:t>
            </a:r>
            <a:r>
              <a:rPr lang="nl-BE" sz="1500" dirty="0"/>
              <a:t> Summary) + HL7 FHIR</a:t>
            </a:r>
          </a:p>
          <a:p>
            <a:pPr marL="180975" lvl="1" indent="0">
              <a:spcBef>
                <a:spcPts val="0"/>
              </a:spcBef>
              <a:buNone/>
            </a:pPr>
            <a:r>
              <a:rPr lang="nl-BE" sz="1500" dirty="0"/>
              <a:t>(</a:t>
            </a:r>
            <a:r>
              <a:rPr lang="nl-BE" altLang="en-US" sz="1500" dirty="0" err="1"/>
              <a:t>emergency</a:t>
            </a:r>
            <a:r>
              <a:rPr lang="nl-BE" altLang="en-US" sz="1500" dirty="0"/>
              <a:t>) care </a:t>
            </a:r>
            <a:r>
              <a:rPr lang="nl-BE" altLang="en-US" sz="1500" dirty="0" err="1"/>
              <a:t>abroad</a:t>
            </a:r>
            <a:r>
              <a:rPr lang="nl-BE" altLang="en-US" sz="1500" dirty="0"/>
              <a:t> ; Continuity of care</a:t>
            </a:r>
            <a:r>
              <a:rPr lang="en-GB" altLang="en-US" sz="1500" dirty="0"/>
              <a:t> cross-border</a:t>
            </a:r>
            <a:endParaRPr lang="nl-BE" altLang="en-US" sz="1500" dirty="0"/>
          </a:p>
          <a:p>
            <a:pPr marL="180975" lvl="1" indent="0">
              <a:buNone/>
            </a:pPr>
            <a:endParaRPr lang="nl-BE" sz="1600" dirty="0"/>
          </a:p>
          <a:p>
            <a:pPr marL="180975" lvl="1" indent="0">
              <a:buNone/>
            </a:pPr>
            <a:r>
              <a:rPr lang="nl-BE" sz="1500" dirty="0" err="1"/>
              <a:t>Belgian</a:t>
            </a:r>
            <a:r>
              <a:rPr lang="nl-BE" sz="1500" dirty="0"/>
              <a:t> </a:t>
            </a:r>
            <a:r>
              <a:rPr lang="nl-BE" sz="1500" dirty="0" err="1"/>
              <a:t>situation</a:t>
            </a:r>
            <a:endParaRPr lang="nl-BE" sz="1500" dirty="0"/>
          </a:p>
          <a:p>
            <a:pPr lvl="2">
              <a:spcBef>
                <a:spcPts val="0"/>
              </a:spcBef>
            </a:pPr>
            <a:r>
              <a:rPr lang="nl-BE" altLang="en-US" sz="1500" dirty="0"/>
              <a:t>SUMEHR as content basis</a:t>
            </a:r>
          </a:p>
          <a:p>
            <a:pPr lvl="2">
              <a:spcBef>
                <a:spcPts val="0"/>
              </a:spcBef>
            </a:pPr>
            <a:r>
              <a:rPr lang="nl-BE" altLang="en-US" sz="1500" dirty="0" err="1"/>
              <a:t>Gaps</a:t>
            </a:r>
            <a:r>
              <a:rPr lang="nl-BE" altLang="en-US" sz="1500" dirty="0"/>
              <a:t>: </a:t>
            </a:r>
            <a:r>
              <a:rPr lang="nl-BE" altLang="en-US" sz="1500" dirty="0" err="1"/>
              <a:t>harmonisation</a:t>
            </a:r>
            <a:r>
              <a:rPr lang="nl-BE" altLang="en-US" sz="1500" dirty="0"/>
              <a:t>, </a:t>
            </a:r>
            <a:r>
              <a:rPr lang="nl-BE" altLang="en-US" sz="1500" dirty="0" err="1"/>
              <a:t>structuring</a:t>
            </a:r>
            <a:r>
              <a:rPr lang="nl-BE" altLang="en-US" sz="1500" dirty="0"/>
              <a:t>, EU-format compliance</a:t>
            </a:r>
          </a:p>
          <a:p>
            <a:pPr marL="449263" lvl="2" indent="0">
              <a:spcBef>
                <a:spcPts val="0"/>
              </a:spcBef>
              <a:buNone/>
            </a:pPr>
            <a:endParaRPr lang="nl-BE" sz="1600" dirty="0"/>
          </a:p>
          <a:p>
            <a:pPr marL="180975" lvl="1" indent="0">
              <a:buNone/>
            </a:pPr>
            <a:r>
              <a:rPr lang="nl-BE" sz="1500" dirty="0" err="1"/>
              <a:t>Core</a:t>
            </a:r>
            <a:r>
              <a:rPr lang="nl-BE" sz="1500" dirty="0"/>
              <a:t> question: </a:t>
            </a:r>
            <a:r>
              <a:rPr lang="nl-BE" sz="1500" dirty="0" err="1"/>
              <a:t>how</a:t>
            </a:r>
            <a:r>
              <a:rPr lang="nl-BE" sz="1500" dirty="0"/>
              <a:t> do we make </a:t>
            </a:r>
            <a:r>
              <a:rPr lang="nl-BE" sz="1500" dirty="0" err="1"/>
              <a:t>the</a:t>
            </a:r>
            <a:r>
              <a:rPr lang="nl-BE" sz="1500" dirty="0"/>
              <a:t> </a:t>
            </a:r>
            <a:r>
              <a:rPr lang="nl-BE" sz="1500" dirty="0" err="1"/>
              <a:t>Belgian</a:t>
            </a:r>
            <a:r>
              <a:rPr lang="nl-BE" sz="1500" dirty="0"/>
              <a:t> </a:t>
            </a:r>
            <a:r>
              <a:rPr lang="nl-BE" sz="1500" dirty="0" err="1"/>
              <a:t>Patient</a:t>
            </a:r>
            <a:r>
              <a:rPr lang="nl-BE" sz="1500" dirty="0"/>
              <a:t> Summary EU-ready?</a:t>
            </a:r>
          </a:p>
        </p:txBody>
      </p:sp>
    </p:spTree>
    <p:extLst>
      <p:ext uri="{BB962C8B-B14F-4D97-AF65-F5344CB8AC3E}">
        <p14:creationId xmlns:p14="http://schemas.microsoft.com/office/powerpoint/2010/main" val="701452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EU-Patient Summary vs BE </a:t>
            </a:r>
            <a:r>
              <a:rPr lang="en-US" dirty="0" err="1"/>
              <a:t>CareSets</a:t>
            </a:r>
            <a:endParaRPr lang="en-GB" dirty="0"/>
          </a:p>
        </p:txBody>
      </p:sp>
      <p:sp>
        <p:nvSpPr>
          <p:cNvPr id="3" name="Content"/>
          <p:cNvSpPr>
            <a:spLocks noGrp="1"/>
          </p:cNvSpPr>
          <p:nvPr>
            <p:ph type="body" sz="quarter" idx="13"/>
          </p:nvPr>
        </p:nvSpPr>
        <p:spPr>
          <a:xfrm>
            <a:off x="263352" y="1261490"/>
            <a:ext cx="11377264" cy="5047830"/>
          </a:xfrm>
        </p:spPr>
        <p:txBody>
          <a:bodyPr/>
          <a:lstStyle/>
          <a:p>
            <a:pPr lvl="1"/>
            <a:r>
              <a:rPr lang="en-US" sz="1800" dirty="0"/>
              <a:t>The future European Patient Summary (PS) will be built from data originating from the Belgian </a:t>
            </a:r>
            <a:r>
              <a:rPr lang="en-US" sz="1800" dirty="0" err="1"/>
              <a:t>CareSets</a:t>
            </a:r>
            <a:endParaRPr lang="en-US" sz="1800" dirty="0"/>
          </a:p>
          <a:p>
            <a:pPr lvl="1"/>
            <a:r>
              <a:rPr lang="en-US" sz="1800" dirty="0"/>
              <a:t>eHealth and RIZIV are closely monitoring EHDS developments to ensure that CareSet Data Elements remain as compatible as possible with the emerging EHDS specifications</a:t>
            </a:r>
          </a:p>
          <a:p>
            <a:pPr lvl="1"/>
            <a:r>
              <a:rPr lang="en-US" sz="1800" dirty="0"/>
              <a:t>Particular attention is being paid to</a:t>
            </a:r>
          </a:p>
          <a:p>
            <a:pPr lvl="2"/>
            <a:r>
              <a:rPr lang="en-US" sz="1600" dirty="0"/>
              <a:t>Data Element definitions</a:t>
            </a:r>
          </a:p>
          <a:p>
            <a:pPr lvl="2"/>
            <a:r>
              <a:rPr lang="en-US" sz="1600" dirty="0"/>
              <a:t>Terminology bindings (SNOMED CT, LOINC, etc.)</a:t>
            </a:r>
          </a:p>
          <a:p>
            <a:pPr lvl="2"/>
            <a:r>
              <a:rPr lang="en-US" sz="1600" dirty="0"/>
              <a:t>FHIR profiles and interoperability requirements</a:t>
            </a:r>
          </a:p>
          <a:p>
            <a:pPr lvl="2"/>
            <a:r>
              <a:rPr lang="en-US" sz="1600" dirty="0"/>
              <a:t>Semantic consistency across </a:t>
            </a:r>
            <a:r>
              <a:rPr lang="en-US" sz="1600" dirty="0" err="1"/>
              <a:t>CareSets</a:t>
            </a:r>
            <a:endParaRPr lang="en-US" sz="1600" dirty="0"/>
          </a:p>
          <a:p>
            <a:pPr lvl="1"/>
            <a:r>
              <a:rPr lang="" sz="1800" b="1" dirty="0"/>
              <a:t>Current challenge:</a:t>
            </a:r>
            <a:r>
              <a:rPr lang="" sz="1800" dirty="0"/>
              <a:t> the detailed EHDS implementation specifications are not expected before </a:t>
            </a:r>
            <a:r>
              <a:rPr lang="" sz="1800" b="1" dirty="0"/>
              <a:t>Q1 2027</a:t>
            </a:r>
            <a:r>
              <a:rPr lang="" sz="1800" dirty="0"/>
              <a:t>, limiting the possibility for definitive national alignment before that date</a:t>
            </a:r>
            <a:endParaRPr lang="en-GB" sz="1800" dirty="0"/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F7712-DBAB-7A94-BB32-CA6F87059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1CB3061-D7F5-A336-9E16-B590C7C265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EU-Patient Summary vs BE CareSets</a:t>
            </a:r>
            <a:endParaRPr lang="en-GB" dirty="0"/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E97C7850-F011-38E2-AE20-F6BF0EAA58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3352" y="3284984"/>
            <a:ext cx="11377264" cy="3024336"/>
          </a:xfrm>
        </p:spPr>
        <p:txBody>
          <a:bodyPr/>
          <a:lstStyle/>
          <a:p>
            <a:pPr marL="180975" lvl="1" indent="0">
              <a:buNone/>
            </a:pPr>
            <a:r>
              <a:rPr lang="" altLang="en-US" sz="2000" dirty="0"/>
              <a:t>Important consideration</a:t>
            </a:r>
          </a:p>
          <a:p>
            <a:pPr lvl="1"/>
            <a:r>
              <a:rPr lang="en-US" altLang="en-US" sz="1400" dirty="0"/>
              <a:t>Several CareSets are already deployed in production environments (e.g. vaccination). Any EHDS-driven evolution will require</a:t>
            </a:r>
          </a:p>
          <a:p>
            <a:pPr lvl="2"/>
            <a:r>
              <a:rPr lang="en-US" sz="1200" dirty="0"/>
              <a:t>Adaptation of existing implementations</a:t>
            </a:r>
          </a:p>
          <a:p>
            <a:pPr lvl="2"/>
            <a:r>
              <a:rPr lang="en-US" sz="1200" dirty="0"/>
              <a:t>Migration planning where necessary</a:t>
            </a:r>
          </a:p>
          <a:p>
            <a:pPr lvl="2"/>
            <a:r>
              <a:rPr lang="en-US" sz="1200" dirty="0"/>
              <a:t>Testing and certification activities</a:t>
            </a:r>
          </a:p>
          <a:p>
            <a:pPr lvl="2"/>
            <a:r>
              <a:rPr lang="en-US" sz="1200" dirty="0"/>
              <a:t>Significant change management across the Belgian ecosystem</a:t>
            </a:r>
          </a:p>
          <a:p>
            <a:pPr lvl="1"/>
            <a:r>
              <a:rPr lang="en-US" sz="1400" dirty="0"/>
              <a:t>The main challenge is therefore not only the publication of new specifications, but also the coordinated transition from existing national implementations to EHDS-aligned versions</a:t>
            </a:r>
            <a:endParaRPr lang="en-GB" sz="1400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2F197D2C-1607-157D-1C18-4EAFA00D50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ADE87BD-8996-BCE9-C534-948A898A39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989659"/>
              </p:ext>
            </p:extLst>
          </p:nvPr>
        </p:nvGraphicFramePr>
        <p:xfrm>
          <a:off x="555610" y="1273304"/>
          <a:ext cx="11085005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77">
                  <a:extLst>
                    <a:ext uri="{9D8B030D-6E8A-4147-A177-3AD203B41FA5}">
                      <a16:colId xmlns:a16="http://schemas.microsoft.com/office/drawing/2014/main" val="3100025714"/>
                    </a:ext>
                  </a:extLst>
                </a:gridCol>
                <a:gridCol w="9176328">
                  <a:extLst>
                    <a:ext uri="{9D8B030D-6E8A-4147-A177-3AD203B41FA5}">
                      <a16:colId xmlns:a16="http://schemas.microsoft.com/office/drawing/2014/main" val="3440080457"/>
                    </a:ext>
                  </a:extLst>
                </a:gridCol>
              </a:tblGrid>
              <a:tr h="3242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" sz="1600" dirty="0"/>
                        <a:t>Period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" sz="1600" dirty="0"/>
                        <a:t>Activity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6201690"/>
                  </a:ext>
                </a:extLst>
              </a:tr>
              <a:tr h="328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" sz="1600"/>
                        <a:t>Until Q1 2027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" sz="1600"/>
                        <a:t>Publication of final EHDS implementation specifications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7057917"/>
                  </a:ext>
                </a:extLst>
              </a:tr>
              <a:tr h="328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" sz="1600"/>
                        <a:t>Q2–Q3 2027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" sz="1600" dirty="0"/>
                        <a:t>Gap analysis and adaptation of Belgian CareSets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2720880"/>
                  </a:ext>
                </a:extLst>
              </a:tr>
              <a:tr h="328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" sz="1600"/>
                        <a:t>End Q3 2027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" sz="1600" dirty="0"/>
                        <a:t>Publication of updated Belgian CareSet specifications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7251505"/>
                  </a:ext>
                </a:extLst>
              </a:tr>
              <a:tr h="328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" sz="1600"/>
                        <a:t>Q4 2027 onward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" sz="1600" dirty="0"/>
                        <a:t>Implementation by software vendors, vaults and healthcare institutions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1849717"/>
                  </a:ext>
                </a:extLst>
              </a:tr>
              <a:tr h="328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" sz="1600"/>
                        <a:t>Following phases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" sz="1600" dirty="0"/>
                        <a:t>Testing, deployment and change management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03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3475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89D45-736D-B6C8-FB35-786F28F3B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FE6750B8-84A9-43AE-1759-1B74C08771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BE" dirty="0"/>
              <a:t>O</a:t>
            </a:r>
            <a:r>
              <a:rPr lang="en-US" dirty="0"/>
              <a:t>pen questions for Patient Summary</a:t>
            </a:r>
            <a:endParaRPr lang="en-GB" dirty="0"/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5C76107F-F462-B2CE-942E-78DDF5727F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3352" y="1261490"/>
            <a:ext cx="11377264" cy="5047830"/>
          </a:xfrm>
        </p:spPr>
        <p:txBody>
          <a:bodyPr/>
          <a:lstStyle/>
          <a:p>
            <a:pPr lvl="1"/>
            <a:r>
              <a:rPr lang="en-GB" sz="2000" b="1" dirty="0"/>
              <a:t>Q1 - Routing: how does a request find the right vault</a:t>
            </a:r>
            <a:r>
              <a:rPr lang="en-BE" sz="2000" b="1" dirty="0"/>
              <a:t> </a:t>
            </a:r>
            <a:r>
              <a:rPr lang="en-GB" sz="2000" b="1" dirty="0"/>
              <a:t>?</a:t>
            </a:r>
          </a:p>
          <a:p>
            <a:pPr lvl="1">
              <a:spcBef>
                <a:spcPts val="600"/>
              </a:spcBef>
            </a:pPr>
            <a:r>
              <a:rPr lang="en-GB" altLang="en-US" sz="2000" b="1" dirty="0"/>
              <a:t>Q2 - Sourcing model: dynamic or document based patient summary? </a:t>
            </a:r>
            <a:r>
              <a:rPr lang="en-GB" altLang="en-US" sz="2000" b="1" dirty="0">
                <a:solidFill>
                  <a:srgbClr val="FF0000"/>
                </a:solidFill>
              </a:rPr>
              <a:t>(critical path)</a:t>
            </a:r>
          </a:p>
          <a:p>
            <a:pPr lvl="2">
              <a:spcBef>
                <a:spcPts val="600"/>
              </a:spcBef>
            </a:pPr>
            <a:r>
              <a:rPr lang="en-GB" b="1" dirty="0">
                <a:sym typeface="Wingdings" panose="05000000000000000000" pitchFamily="2" charset="2"/>
              </a:rPr>
              <a:t> </a:t>
            </a:r>
            <a:r>
              <a:rPr lang="en-GB" b="1" dirty="0"/>
              <a:t> Ownership: who is accountable for PS content &amp; quality?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2D218AE4-6EDE-0534-DEEF-3B4C9C6B65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505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8016D-9B35-26EF-E26D-073D4E93F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0975E30-63E1-344E-D6AE-BCE72354FC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Routing to the correct vault</a:t>
            </a:r>
            <a:endParaRPr lang="en-GB" dirty="0"/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95E5A866-CD47-4583-EAF7-A10D299154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336" y="1298403"/>
            <a:ext cx="11737304" cy="4896545"/>
          </a:xfrm>
        </p:spPr>
        <p:txBody>
          <a:bodyPr/>
          <a:lstStyle/>
          <a:p>
            <a:pPr lvl="1"/>
            <a:r>
              <a:rPr lang="en-US" altLang="en-US" sz="1800" b="1" dirty="0"/>
              <a:t>The issue</a:t>
            </a:r>
          </a:p>
          <a:p>
            <a:pPr lvl="2">
              <a:lnSpc>
                <a:spcPts val="2300"/>
              </a:lnSpc>
              <a:spcBef>
                <a:spcPts val="300"/>
              </a:spcBef>
            </a:pPr>
            <a:r>
              <a:rPr lang="en-US" altLang="en-US" sz="1500" dirty="0"/>
              <a:t>A request must be routed to the applicable regional vault</a:t>
            </a:r>
            <a:r>
              <a:rPr lang="en-BE" altLang="en-US" sz="1500" dirty="0"/>
              <a:t>; t</a:t>
            </a:r>
            <a:r>
              <a:rPr lang="en-US" altLang="en-US" sz="1500" dirty="0"/>
              <a:t>he mechanism for "finding the right door" is not yet agreed</a:t>
            </a:r>
            <a:endParaRPr lang="en-BE" altLang="en-US" sz="1500" dirty="0"/>
          </a:p>
          <a:p>
            <a:pPr lvl="2">
              <a:lnSpc>
                <a:spcPts val="2300"/>
              </a:lnSpc>
              <a:spcBef>
                <a:spcPts val="300"/>
              </a:spcBef>
            </a:pPr>
            <a:r>
              <a:rPr lang="en-BE" altLang="en-US" sz="1500" dirty="0"/>
              <a:t>Quid (de)</a:t>
            </a:r>
            <a:r>
              <a:rPr lang="en-BE" altLang="en-US" sz="1500" dirty="0" err="1"/>
              <a:t>pseudon</a:t>
            </a:r>
            <a:r>
              <a:rPr lang="nl-BE" altLang="en-US" sz="1500" dirty="0"/>
              <a:t>y</a:t>
            </a:r>
            <a:r>
              <a:rPr lang="en-BE" altLang="en-US" sz="1500" dirty="0" err="1"/>
              <a:t>mization</a:t>
            </a:r>
            <a:r>
              <a:rPr lang="en-BE" altLang="en-US" sz="1500" dirty="0"/>
              <a:t> ?</a:t>
            </a:r>
          </a:p>
          <a:p>
            <a:pPr lvl="1"/>
            <a:endParaRPr lang="en-BE" altLang="en-US" sz="1800" b="1" dirty="0"/>
          </a:p>
          <a:p>
            <a:pPr lvl="1"/>
            <a:r>
              <a:rPr lang="en-US" altLang="en-US" sz="1800" b="1" dirty="0"/>
              <a:t>Options on the table</a:t>
            </a:r>
          </a:p>
          <a:p>
            <a:pPr lvl="2">
              <a:lnSpc>
                <a:spcPts val="2300"/>
              </a:lnSpc>
              <a:spcBef>
                <a:spcPts val="300"/>
              </a:spcBef>
            </a:pPr>
            <a:r>
              <a:rPr lang="en-US" sz="1500" b="1" dirty="0"/>
              <a:t>A. </a:t>
            </a:r>
            <a:r>
              <a:rPr lang="en-US" sz="1500" dirty="0"/>
              <a:t>eHealth performs routing itself via </a:t>
            </a:r>
            <a:r>
              <a:rPr lang="en-US" sz="1500" dirty="0" err="1"/>
              <a:t>Metahub</a:t>
            </a:r>
            <a:r>
              <a:rPr lang="en-US" sz="1500" dirty="0"/>
              <a:t> Reference Directory and integrates directly with the correct regional vault</a:t>
            </a:r>
          </a:p>
          <a:p>
            <a:pPr lvl="2">
              <a:lnSpc>
                <a:spcPts val="2300"/>
              </a:lnSpc>
              <a:spcBef>
                <a:spcPts val="300"/>
              </a:spcBef>
            </a:pPr>
            <a:r>
              <a:rPr lang="en-US" sz="1500" b="1" dirty="0"/>
              <a:t>B. </a:t>
            </a:r>
            <a:r>
              <a:rPr lang="en-US" sz="1500" dirty="0"/>
              <a:t>eHealth performs routing itself via  </a:t>
            </a:r>
            <a:r>
              <a:rPr lang="en-US" sz="1500" dirty="0" err="1"/>
              <a:t>ConsultRN</a:t>
            </a:r>
            <a:r>
              <a:rPr lang="en-US" sz="1500" dirty="0"/>
              <a:t> and integrates directly with the correct regional vault</a:t>
            </a:r>
            <a:endParaRPr lang="en-US" sz="1500" b="1" dirty="0"/>
          </a:p>
          <a:p>
            <a:pPr lvl="2">
              <a:lnSpc>
                <a:spcPts val="2300"/>
              </a:lnSpc>
              <a:spcBef>
                <a:spcPts val="300"/>
              </a:spcBef>
            </a:pPr>
            <a:r>
              <a:rPr lang="en-US" sz="1500" b="1" dirty="0"/>
              <a:t>C. </a:t>
            </a:r>
            <a:r>
              <a:rPr lang="en-BE" sz="1500" dirty="0"/>
              <a:t>One v</a:t>
            </a:r>
            <a:r>
              <a:rPr lang="en-US" sz="1500" dirty="0" err="1"/>
              <a:t>ault</a:t>
            </a:r>
            <a:r>
              <a:rPr lang="en-US" sz="1500" dirty="0"/>
              <a:t> applies a "no wrong door" principle and routes each request to the correct regional vault</a:t>
            </a:r>
          </a:p>
          <a:p>
            <a:pPr lvl="1"/>
            <a:endParaRPr lang="en-BE" altLang="en-US" sz="1700" b="1" dirty="0"/>
          </a:p>
          <a:p>
            <a:pPr lvl="1"/>
            <a:r>
              <a:rPr lang="en-US" altLang="en-US" sz="1700" b="1" dirty="0"/>
              <a:t>Status &amp; decision</a:t>
            </a:r>
          </a:p>
          <a:p>
            <a:pPr lvl="2">
              <a:lnSpc>
                <a:spcPts val="2300"/>
              </a:lnSpc>
            </a:pPr>
            <a:r>
              <a:rPr lang="en-US" sz="1500" dirty="0"/>
              <a:t>Pseudo-awareness work is in progress at </a:t>
            </a:r>
            <a:r>
              <a:rPr lang="en-US" sz="1500" dirty="0" err="1"/>
              <a:t>Vitalink</a:t>
            </a:r>
            <a:r>
              <a:rPr lang="en-US" sz="1500" dirty="0"/>
              <a:t>; status at </a:t>
            </a:r>
            <a:r>
              <a:rPr lang="en-US" sz="1500" dirty="0" err="1"/>
              <a:t>AbruMed</a:t>
            </a:r>
            <a:r>
              <a:rPr lang="en-US" sz="1500" dirty="0"/>
              <a:t> and RSW to be confirmed</a:t>
            </a:r>
          </a:p>
          <a:p>
            <a:pPr lvl="2"/>
            <a:r>
              <a:rPr lang="en-US" sz="1500" b="1" dirty="0">
                <a:solidFill>
                  <a:srgbClr val="C00000"/>
                </a:solidFill>
              </a:rPr>
              <a:t>Decision needed from: vaults / eHealth - choose A, B or C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F42A62FB-B19A-2870-8AFE-EE79BADF50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655749"/>
      </p:ext>
    </p:extLst>
  </p:cSld>
  <p:clrMapOvr>
    <a:masterClrMapping/>
  </p:clrMapOvr>
</p:sld>
</file>

<file path=ppt/theme/theme1.xml><?xml version="1.0" encoding="utf-8"?>
<a:theme xmlns:a="http://schemas.openxmlformats.org/drawingml/2006/main" name="e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343C39FA842B41B17BCD9619DC6C91" ma:contentTypeVersion="0" ma:contentTypeDescription="Create a new document." ma:contentTypeScope="" ma:versionID="2c3f840e98522754814b395261ccf4e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573df0eeabf3db2078929eed011e84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05117F-3FE5-4EE0-A490-0B0AA2ACFC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81C061-562A-42D4-BABC-0E3DD5B78DD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3B28A8A-1379-4D1A-BA80-BFC9B35357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7572</TotalTime>
  <Words>1017</Words>
  <Application>Microsoft Office PowerPoint</Application>
  <PresentationFormat>Widescreen</PresentationFormat>
  <Paragraphs>137</Paragraphs>
  <Slides>14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Libre Franklin SemiBold</vt:lpstr>
      <vt:lpstr>Open Sans Semibold</vt:lpstr>
      <vt:lpstr>Libre Franklin Medium</vt:lpstr>
      <vt:lpstr>Libre Franklin</vt:lpstr>
      <vt:lpstr>Open Sans</vt:lpstr>
      <vt:lpstr>Wingdings</vt:lpstr>
      <vt:lpstr>eHealth</vt:lpstr>
      <vt:lpstr> Strategic alignment  with regional vaults   BE-NCPeH Belgium’s integration into MyHealth@EU &amp; EHDS compliance   Kris Van Aken 19 June 2026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SmalS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Quentin Delsaut</dc:creator>
  <cp:lastModifiedBy>Jean-Michel Polfliet</cp:lastModifiedBy>
  <cp:revision>655</cp:revision>
  <cp:lastPrinted>2019-03-15T11:28:46Z</cp:lastPrinted>
  <dcterms:created xsi:type="dcterms:W3CDTF">2013-03-05T07:37:33Z</dcterms:created>
  <dcterms:modified xsi:type="dcterms:W3CDTF">2026-06-19T14:50:54Z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0x01010035343C39FA842B41B17BCD9619DC6C91</vt:lpwstr>
  </property>
</Properties>
</file>