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313" r:id="rId3"/>
    <p:sldId id="357" r:id="rId4"/>
    <p:sldId id="399" r:id="rId5"/>
    <p:sldId id="400" r:id="rId6"/>
    <p:sldId id="401" r:id="rId7"/>
    <p:sldId id="388" r:id="rId8"/>
    <p:sldId id="398" r:id="rId9"/>
    <p:sldId id="405" r:id="rId10"/>
    <p:sldId id="404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E"/>
    <a:srgbClr val="565656"/>
    <a:srgbClr val="9B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5332" autoAdjust="0"/>
  </p:normalViewPr>
  <p:slideViewPr>
    <p:cSldViewPr snapToGrid="0" snapToObjects="1">
      <p:cViewPr varScale="1">
        <p:scale>
          <a:sx n="75" d="100"/>
          <a:sy n="75" d="100"/>
        </p:scale>
        <p:origin x="1195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92"/>
    </p:cViewPr>
  </p:sorterViewPr>
  <p:notesViewPr>
    <p:cSldViewPr snapToGrid="0" snapToObjects="1">
      <p:cViewPr varScale="1">
        <p:scale>
          <a:sx n="60" d="100"/>
          <a:sy n="60" d="100"/>
        </p:scale>
        <p:origin x="-3202" y="-8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85C01-9C9B-4639-A8AB-204B69B6164D}" type="datetimeFigureOut">
              <a:rPr lang="nl-BE" smtClean="0"/>
              <a:t>2/06/2026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3A025-92B3-4F6F-98AB-9370B57DF67E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43321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78963-933B-0E48-A448-F40F53DF1C64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80663-D1A4-4E43-9CAC-BF4BFDD48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58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80663-D1A4-4E43-9CAC-BF4BFDD48B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80663-D1A4-4E43-9CAC-BF4BFDD48B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22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80663-D1A4-4E43-9CAC-BF4BFDD48B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65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presentatie - Titre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5CF5C67-5D0F-E742-BC6F-A70BE66E60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3" y="1219"/>
            <a:ext cx="12189832" cy="68567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648729-9BE4-C648-AABE-C5A2A2A1D9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1248" y="1122363"/>
            <a:ext cx="10728318" cy="2034723"/>
          </a:xfrm>
        </p:spPr>
        <p:txBody>
          <a:bodyPr anchor="ctr">
            <a:normAutofit/>
          </a:bodyPr>
          <a:lstStyle>
            <a:lvl1pPr algn="l">
              <a:lnSpc>
                <a:spcPts val="3420"/>
              </a:lnSpc>
              <a:spcAft>
                <a:spcPts val="3420"/>
              </a:spcAft>
              <a:defRPr sz="36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om de </a:t>
            </a:r>
            <a:r>
              <a:rPr lang="en-US" dirty="0" err="1"/>
              <a:t>titel</a:t>
            </a:r>
            <a:r>
              <a:rPr lang="en-US" dirty="0"/>
              <a:t> van de </a:t>
            </a:r>
            <a:r>
              <a:rPr lang="en-US" dirty="0" err="1"/>
              <a:t>presentatie</a:t>
            </a:r>
            <a:r>
              <a:rPr lang="en-US" dirty="0"/>
              <a:t> toe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voegen</a:t>
            </a:r>
            <a:br>
              <a:rPr lang="en-US" dirty="0"/>
            </a:br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le </a:t>
            </a:r>
            <a:r>
              <a:rPr lang="en-US" dirty="0" err="1"/>
              <a:t>titre</a:t>
            </a:r>
            <a:r>
              <a:rPr lang="en-US" dirty="0"/>
              <a:t> de la </a:t>
            </a:r>
            <a:r>
              <a:rPr lang="en-US" dirty="0" err="1"/>
              <a:t>présentation</a:t>
            </a:r>
            <a:endParaRPr lang="fr-BE" dirty="0"/>
          </a:p>
        </p:txBody>
      </p:sp>
      <p:sp>
        <p:nvSpPr>
          <p:cNvPr id="12" name="Tijdelijke aanduiding voor tekst 4">
            <a:extLst>
              <a:ext uri="{FF2B5EF4-FFF2-40B4-BE49-F238E27FC236}">
                <a16:creationId xmlns:a16="http://schemas.microsoft.com/office/drawing/2014/main" id="{E4DA97EB-65C6-BD41-92FE-FE2DB25F24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1248" y="3693016"/>
            <a:ext cx="5742432" cy="923925"/>
          </a:xfrm>
        </p:spPr>
        <p:txBody>
          <a:bodyPr>
            <a:normAutofit/>
          </a:bodyPr>
          <a:lstStyle>
            <a:lvl1pPr marL="0" indent="0">
              <a:lnSpc>
                <a:spcPts val="1800"/>
              </a:lnSpc>
              <a:spcBef>
                <a:spcPts val="0"/>
              </a:spcBef>
              <a:spcAft>
                <a:spcPts val="1800"/>
              </a:spcAft>
              <a:buNone/>
              <a:defRPr sz="18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nl-BE" dirty="0"/>
              <a:t>Voer je naam/functie/afdeling in</a:t>
            </a:r>
            <a:br>
              <a:rPr lang="nl-BE" dirty="0"/>
            </a:br>
            <a:r>
              <a:rPr lang="nl-BE" dirty="0"/>
              <a:t>Introduisez vos nom/fonction/département</a:t>
            </a:r>
          </a:p>
        </p:txBody>
      </p:sp>
    </p:spTree>
    <p:extLst>
      <p:ext uri="{BB962C8B-B14F-4D97-AF65-F5344CB8AC3E}">
        <p14:creationId xmlns:p14="http://schemas.microsoft.com/office/powerpoint/2010/main" val="1852910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- Slide no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F20A0A2-BC82-CA41-BD83-9FFF3E564F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25291-36CF-9848-AA79-960E668897D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rgbClr val="565656"/>
                </a:solidFill>
                <a:latin typeface="Century Gothic" panose="020B0502020202020204" pitchFamily="34" charset="0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Klik om de </a:t>
            </a:r>
            <a:r>
              <a:rPr lang="en-US" dirty="0" err="1"/>
              <a:t>inhoud</a:t>
            </a:r>
            <a:r>
              <a:rPr lang="en-US" dirty="0"/>
              <a:t> van je </a:t>
            </a:r>
            <a:r>
              <a:rPr lang="en-US" dirty="0" err="1"/>
              <a:t>presentatie</a:t>
            </a:r>
            <a:r>
              <a:rPr lang="en-US" dirty="0"/>
              <a:t> toe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voegen</a:t>
            </a:r>
            <a:br>
              <a:rPr lang="en-US" dirty="0"/>
            </a:br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le </a:t>
            </a:r>
            <a:r>
              <a:rPr lang="en-US" dirty="0" err="1"/>
              <a:t>contenu</a:t>
            </a:r>
            <a:r>
              <a:rPr lang="en-US" dirty="0"/>
              <a:t> de </a:t>
            </a:r>
            <a:r>
              <a:rPr lang="en-US" dirty="0" err="1"/>
              <a:t>votre</a:t>
            </a:r>
            <a:r>
              <a:rPr lang="en-US" dirty="0"/>
              <a:t> </a:t>
            </a:r>
            <a:r>
              <a:rPr lang="en-US" dirty="0" err="1"/>
              <a:t>présentation</a:t>
            </a:r>
            <a:endParaRPr lang="fr-BE" dirty="0"/>
          </a:p>
          <a:p>
            <a:pPr lvl="0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5F4E4B1-2DF8-194D-8813-FB5E63FD8999}"/>
              </a:ext>
            </a:extLst>
          </p:cNvPr>
          <p:cNvCxnSpPr>
            <a:cxnSpLocks/>
          </p:cNvCxnSpPr>
          <p:nvPr userDrawn="1"/>
        </p:nvCxnSpPr>
        <p:spPr>
          <a:xfrm>
            <a:off x="929297" y="1339159"/>
            <a:ext cx="10424503" cy="0"/>
          </a:xfrm>
          <a:prstGeom prst="line">
            <a:avLst/>
          </a:prstGeom>
          <a:ln w="25400">
            <a:solidFill>
              <a:srgbClr val="0080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>
            <a:extLst>
              <a:ext uri="{FF2B5EF4-FFF2-40B4-BE49-F238E27FC236}">
                <a16:creationId xmlns:a16="http://schemas.microsoft.com/office/drawing/2014/main" id="{4E82C319-C465-964F-8520-EE36F54DA3A4}"/>
              </a:ext>
            </a:extLst>
          </p:cNvPr>
          <p:cNvSpPr txBox="1"/>
          <p:nvPr userDrawn="1"/>
        </p:nvSpPr>
        <p:spPr>
          <a:xfrm>
            <a:off x="493776" y="6547104"/>
            <a:ext cx="116971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6545C67-2F65-4D21-826B-564D0ABCECCB}" type="datetimeFigureOut">
              <a:rPr lang="fr-BE" sz="8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02-06-26</a:t>
            </a:fld>
            <a:r>
              <a:rPr lang="fr-BE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                        			</a:t>
            </a:r>
            <a:r>
              <a:rPr lang="fr-BE" sz="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						           </a:t>
            </a:r>
            <a:fld id="{01971943-F2E9-40B9-9E78-023C6CFE743E}" type="slidenum">
              <a:rPr lang="fr-BE" sz="8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fr-BE" sz="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BA9078-6CA3-5249-B08A-2F3CEC452E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lnSpc>
                <a:spcPts val="2280"/>
              </a:lnSpc>
              <a:spcAft>
                <a:spcPts val="2280"/>
              </a:spcAft>
              <a:defRPr b="1">
                <a:solidFill>
                  <a:srgbClr val="9B9B9B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Klik om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titel</a:t>
            </a:r>
            <a:r>
              <a:rPr lang="en-US" dirty="0"/>
              <a:t> toe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voegen</a:t>
            </a:r>
            <a:r>
              <a:rPr lang="en-US" dirty="0"/>
              <a:t> - </a:t>
            </a:r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un </a:t>
            </a:r>
            <a:r>
              <a:rPr lang="en-US" dirty="0" err="1"/>
              <a:t>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122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hoofdstuk - Titr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3B1130-199B-BE41-8035-DF5B8BF719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BEEFBC9-B8F1-F844-BBA8-F32499C04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9655" y="3515599"/>
            <a:ext cx="7824505" cy="1764000"/>
          </a:xfrm>
        </p:spPr>
        <p:txBody>
          <a:bodyPr anchor="t">
            <a:normAutofit/>
          </a:bodyPr>
          <a:lstStyle>
            <a:lvl1pPr algn="l">
              <a:lnSpc>
                <a:spcPts val="2660"/>
              </a:lnSpc>
              <a:spcAft>
                <a:spcPts val="2600"/>
              </a:spcAft>
              <a:defRPr sz="2800" b="1" cap="none">
                <a:solidFill>
                  <a:srgbClr val="9B9B9B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Klik om de </a:t>
            </a:r>
            <a:r>
              <a:rPr lang="en-US" dirty="0" err="1"/>
              <a:t>titel</a:t>
            </a:r>
            <a:r>
              <a:rPr lang="en-US" dirty="0"/>
              <a:t> van het </a:t>
            </a:r>
            <a:r>
              <a:rPr lang="en-US" dirty="0" err="1"/>
              <a:t>hoofdstuk</a:t>
            </a:r>
            <a:r>
              <a:rPr lang="en-US" dirty="0"/>
              <a:t> toe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voegen</a:t>
            </a:r>
            <a:br>
              <a:rPr lang="en-US" dirty="0"/>
            </a:br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le </a:t>
            </a:r>
            <a:r>
              <a:rPr lang="en-US" dirty="0" err="1"/>
              <a:t>titre</a:t>
            </a:r>
            <a:r>
              <a:rPr lang="en-US" dirty="0"/>
              <a:t> du </a:t>
            </a:r>
            <a:r>
              <a:rPr lang="en-US" dirty="0" err="1"/>
              <a:t>chapitre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8024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ubhoofdstuk - Titre sous-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045D4A0-89BB-894B-990F-FFC5DFCAB7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6124D7F-AFA6-3A4B-9665-B37ED0002C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9800" y="4004176"/>
            <a:ext cx="7772400" cy="1362075"/>
          </a:xfrm>
        </p:spPr>
        <p:txBody>
          <a:bodyPr anchor="t">
            <a:normAutofit/>
          </a:bodyPr>
          <a:lstStyle>
            <a:lvl1pPr algn="ctr">
              <a:lnSpc>
                <a:spcPts val="1710"/>
              </a:lnSpc>
              <a:spcAft>
                <a:spcPts val="1710"/>
              </a:spcAft>
              <a:defRPr sz="1800" b="1" cap="none">
                <a:solidFill>
                  <a:srgbClr val="9B9B9B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Klik om de </a:t>
            </a:r>
            <a:r>
              <a:rPr lang="en-US" dirty="0" err="1"/>
              <a:t>titel</a:t>
            </a:r>
            <a:r>
              <a:rPr lang="en-US" dirty="0"/>
              <a:t> van het </a:t>
            </a:r>
            <a:r>
              <a:rPr lang="en-US" dirty="0" err="1"/>
              <a:t>subhoofdstuk</a:t>
            </a:r>
            <a:r>
              <a:rPr lang="en-US" dirty="0"/>
              <a:t> toe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voegen</a:t>
            </a:r>
            <a:br>
              <a:rPr lang="en-US" dirty="0"/>
            </a:br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le </a:t>
            </a:r>
            <a:r>
              <a:rPr lang="en-US" dirty="0" err="1"/>
              <a:t>titre</a:t>
            </a:r>
            <a:r>
              <a:rPr lang="en-US" dirty="0"/>
              <a:t> du sous-</a:t>
            </a:r>
            <a:r>
              <a:rPr lang="en-US" dirty="0" err="1"/>
              <a:t>chapitre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8757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kolommen - Deux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8EAC46C-92E9-B94C-B783-80129B932B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BA9078-6CA3-5249-B08A-2F3CEC452E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2280"/>
              </a:lnSpc>
              <a:spcAft>
                <a:spcPts val="2280"/>
              </a:spcAft>
              <a:defRPr b="1">
                <a:solidFill>
                  <a:srgbClr val="9B9B9B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om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titel</a:t>
            </a:r>
            <a:r>
              <a:rPr lang="en-US" dirty="0"/>
              <a:t> toe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voegen</a:t>
            </a:r>
            <a:r>
              <a:rPr lang="en-US" dirty="0"/>
              <a:t> - </a:t>
            </a:r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un </a:t>
            </a:r>
            <a:r>
              <a:rPr lang="en-US" dirty="0" err="1"/>
              <a:t>titre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5F38A-C125-AF4E-A17C-ADC3BD9B11D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rgbClr val="565656"/>
                </a:solidFill>
                <a:latin typeface="Century Gothic" panose="020B0502020202020204" pitchFamily="34" charset="0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Klik om de </a:t>
            </a:r>
            <a:r>
              <a:rPr lang="en-US" dirty="0" err="1"/>
              <a:t>inhoud</a:t>
            </a:r>
            <a:r>
              <a:rPr lang="en-US" dirty="0"/>
              <a:t> van </a:t>
            </a:r>
            <a:r>
              <a:rPr lang="en-US" dirty="0" err="1"/>
              <a:t>je</a:t>
            </a:r>
            <a:r>
              <a:rPr lang="en-US" dirty="0"/>
              <a:t> </a:t>
            </a:r>
            <a:r>
              <a:rPr lang="en-US" dirty="0" err="1"/>
              <a:t>presentatie</a:t>
            </a:r>
            <a:r>
              <a:rPr lang="en-US" dirty="0"/>
              <a:t> toe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voegen</a:t>
            </a:r>
            <a:br>
              <a:rPr lang="en-US" dirty="0"/>
            </a:br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le </a:t>
            </a:r>
            <a:r>
              <a:rPr lang="en-US" dirty="0" err="1"/>
              <a:t>contenu</a:t>
            </a:r>
            <a:r>
              <a:rPr lang="en-US" dirty="0"/>
              <a:t> de </a:t>
            </a:r>
            <a:r>
              <a:rPr lang="en-US" dirty="0" err="1"/>
              <a:t>votre</a:t>
            </a:r>
            <a:r>
              <a:rPr lang="en-US" dirty="0"/>
              <a:t> </a:t>
            </a:r>
            <a:r>
              <a:rPr lang="en-US" dirty="0" err="1"/>
              <a:t>présentation</a:t>
            </a:r>
            <a:endParaRPr lang="fr-BE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BE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F7DED-A21D-294A-8241-B45C323943F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rgbClr val="565656"/>
                </a:solidFill>
                <a:latin typeface="Century Gothic" panose="020B0502020202020204" pitchFamily="34" charset="0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om de </a:t>
            </a:r>
            <a:r>
              <a:rPr lang="en-US" dirty="0" err="1"/>
              <a:t>inhoud</a:t>
            </a:r>
            <a:r>
              <a:rPr lang="en-US" dirty="0"/>
              <a:t> van </a:t>
            </a:r>
            <a:r>
              <a:rPr lang="en-US" dirty="0" err="1"/>
              <a:t>je</a:t>
            </a:r>
            <a:r>
              <a:rPr lang="en-US" dirty="0"/>
              <a:t> </a:t>
            </a:r>
            <a:r>
              <a:rPr lang="en-US" dirty="0" err="1"/>
              <a:t>presentatie</a:t>
            </a:r>
            <a:r>
              <a:rPr lang="en-US" dirty="0"/>
              <a:t> toe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voegen</a:t>
            </a:r>
            <a:br>
              <a:rPr lang="en-US" dirty="0"/>
            </a:br>
            <a:r>
              <a:rPr lang="en-US" dirty="0" err="1"/>
              <a:t>Cliquez</a:t>
            </a:r>
            <a:r>
              <a:rPr lang="en-US" dirty="0"/>
              <a:t> pour </a:t>
            </a:r>
            <a:r>
              <a:rPr lang="en-US" dirty="0" err="1"/>
              <a:t>ajouter</a:t>
            </a:r>
            <a:r>
              <a:rPr lang="en-US" dirty="0"/>
              <a:t> le </a:t>
            </a:r>
            <a:r>
              <a:rPr lang="en-US" dirty="0" err="1"/>
              <a:t>contenu</a:t>
            </a:r>
            <a:r>
              <a:rPr lang="en-US" dirty="0"/>
              <a:t> de </a:t>
            </a:r>
            <a:r>
              <a:rPr lang="en-US" dirty="0" err="1"/>
              <a:t>votre</a:t>
            </a:r>
            <a:r>
              <a:rPr lang="en-US" dirty="0"/>
              <a:t> </a:t>
            </a:r>
            <a:r>
              <a:rPr lang="en-US" dirty="0" err="1"/>
              <a:t>présentation</a:t>
            </a:r>
            <a:endParaRPr lang="fr-BE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BE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lvl="0"/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DC6D6AB-0A17-D54C-8D01-3C84F77A3A81}"/>
              </a:ext>
            </a:extLst>
          </p:cNvPr>
          <p:cNvCxnSpPr>
            <a:cxnSpLocks/>
          </p:cNvCxnSpPr>
          <p:nvPr userDrawn="1"/>
        </p:nvCxnSpPr>
        <p:spPr>
          <a:xfrm>
            <a:off x="929297" y="1339159"/>
            <a:ext cx="10424503" cy="0"/>
          </a:xfrm>
          <a:prstGeom prst="line">
            <a:avLst/>
          </a:prstGeom>
          <a:ln w="25400">
            <a:solidFill>
              <a:srgbClr val="0080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0">
            <a:extLst>
              <a:ext uri="{FF2B5EF4-FFF2-40B4-BE49-F238E27FC236}">
                <a16:creationId xmlns:a16="http://schemas.microsoft.com/office/drawing/2014/main" id="{D0864095-AD48-3B49-A436-3A5AC97B8438}"/>
              </a:ext>
            </a:extLst>
          </p:cNvPr>
          <p:cNvSpPr txBox="1"/>
          <p:nvPr userDrawn="1"/>
        </p:nvSpPr>
        <p:spPr>
          <a:xfrm>
            <a:off x="493776" y="6547104"/>
            <a:ext cx="116971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6545C67-2F65-4D21-826B-564D0ABCECCB}" type="datetimeFigureOut">
              <a:rPr lang="fr-BE" sz="8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02-06-26</a:t>
            </a:fld>
            <a:r>
              <a:rPr lang="fr-BE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                        			</a:t>
            </a:r>
            <a:r>
              <a:rPr lang="fr-BE" sz="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						           </a:t>
            </a:r>
            <a:fld id="{01971943-F2E9-40B9-9E78-023C6CFE743E}" type="slidenum">
              <a:rPr lang="fr-BE" sz="8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fr-BE" sz="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7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C25-660A-0145-BE37-669EB6483ED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2000" cy="6858000"/>
          </a:xfrm>
          <a:solidFill>
            <a:schemeClr val="bg1"/>
          </a:solidFill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rgbClr val="565656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10458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ot - Slide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1DFA100-D777-5F46-9227-A763CFAD29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89832" cy="6856781"/>
          </a:xfrm>
          <a:prstGeom prst="rect">
            <a:avLst/>
          </a:prstGeom>
        </p:spPr>
      </p:pic>
      <p:sp>
        <p:nvSpPr>
          <p:cNvPr id="8" name="Tijdelijke aanduiding voor tekst 4">
            <a:extLst>
              <a:ext uri="{FF2B5EF4-FFF2-40B4-BE49-F238E27FC236}">
                <a16:creationId xmlns:a16="http://schemas.microsoft.com/office/drawing/2014/main" id="{97DD0BDE-079C-B245-9690-931066DE1E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5162" y="4424536"/>
            <a:ext cx="6122670" cy="923925"/>
          </a:xfrm>
        </p:spPr>
        <p:txBody>
          <a:bodyPr>
            <a:normAutofit/>
          </a:bodyPr>
          <a:lstStyle>
            <a:lvl1pPr marL="0" indent="0">
              <a:lnSpc>
                <a:spcPts val="1100"/>
              </a:lnSpc>
              <a:spcBef>
                <a:spcPts val="0"/>
              </a:spcBef>
              <a:spcAft>
                <a:spcPts val="1100"/>
              </a:spcAft>
              <a:buNone/>
              <a:defRPr sz="11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nl-BE" dirty="0"/>
              <a:t>Voer je naam/functie/afdeling/telefoonnummer/e-mailadres in</a:t>
            </a:r>
            <a:br>
              <a:rPr lang="nl-BE" dirty="0"/>
            </a:br>
            <a:r>
              <a:rPr lang="nl-BE" dirty="0"/>
              <a:t>Introduisez vos nom/fonction/département/numéro de téléphone/adresse email</a:t>
            </a:r>
          </a:p>
        </p:txBody>
      </p:sp>
    </p:spTree>
    <p:extLst>
      <p:ext uri="{BB962C8B-B14F-4D97-AF65-F5344CB8AC3E}">
        <p14:creationId xmlns:p14="http://schemas.microsoft.com/office/powerpoint/2010/main" val="95721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410620-F3BC-9F4A-9135-24B30E748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2BA39-7223-0C44-9A14-EFC8D4A98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fr-BE" dirty="0"/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BB10F45F-2FEF-1248-BCCA-4213F79EC5A1}"/>
              </a:ext>
            </a:extLst>
          </p:cNvPr>
          <p:cNvSpPr txBox="1"/>
          <p:nvPr/>
        </p:nvSpPr>
        <p:spPr>
          <a:xfrm>
            <a:off x="467543" y="6453336"/>
            <a:ext cx="114271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RSZ</a:t>
            </a:r>
            <a:r>
              <a:rPr lang="fr-BE" sz="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ONSS LSS - </a:t>
            </a:r>
            <a:fld id="{56545C67-2F65-4D21-826B-564D0ABCECCB}" type="datetimeFigureOut">
              <a:rPr lang="fr-BE" sz="8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02-06-26</a:t>
            </a:fld>
            <a:r>
              <a:rPr lang="fr-BE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		                        			</a:t>
            </a:r>
            <a:r>
              <a:rPr lang="fr-BE" sz="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				</a:t>
            </a:r>
            <a:fld id="{01971943-F2E9-40B9-9E78-023C6CFE743E}" type="slidenum">
              <a:rPr lang="fr-BE" sz="80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r>
              <a:rPr lang="fr-BE" sz="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8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73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0" r:id="rId3"/>
    <p:sldLayoutId id="2147483661" r:id="rId4"/>
    <p:sldLayoutId id="2147483652" r:id="rId5"/>
    <p:sldLayoutId id="2147483664" r:id="rId6"/>
    <p:sldLayoutId id="2147483663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bg1">
              <a:lumMod val="65000"/>
            </a:schemeClr>
          </a:solidFill>
          <a:latin typeface="Century Gothic" panose="020B0502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─"/>
        <a:defRPr sz="20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─"/>
        <a:defRPr sz="16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39F98D-F0C1-614E-8468-D616B83E8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err="1"/>
              <a:t>Mult-eMediatt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721283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0E49B-DF92-4213-BB37-517B1C78E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Bedankt voor uw aandacht! </a:t>
            </a:r>
          </a:p>
        </p:txBody>
      </p:sp>
    </p:spTree>
    <p:extLst>
      <p:ext uri="{BB962C8B-B14F-4D97-AF65-F5344CB8AC3E}">
        <p14:creationId xmlns:p14="http://schemas.microsoft.com/office/powerpoint/2010/main" val="520459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532551"/>
            <a:ext cx="10515600" cy="4351338"/>
          </a:xfrm>
        </p:spPr>
        <p:txBody>
          <a:bodyPr/>
          <a:lstStyle/>
          <a:p>
            <a:pPr lvl="0">
              <a:spcAft>
                <a:spcPts val="1200"/>
              </a:spcAft>
            </a:pPr>
            <a:endParaRPr lang="nl-BE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Agenda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838200" y="1828800"/>
            <a:ext cx="10515600" cy="405508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2200"/>
              </a:spcAft>
              <a:buClrTx/>
              <a:buSzTx/>
              <a:buFont typeface="Arial" panose="020B0604020202020204" pitchFamily="34" charset="0"/>
              <a:buChar char="•"/>
              <a:tabLst/>
              <a:defRPr sz="2200" b="0" i="0" kern="1200">
                <a:solidFill>
                  <a:srgbClr val="565656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─"/>
              <a:defRPr sz="20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─"/>
              <a:defRPr sz="16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buFont typeface="+mj-lt"/>
              <a:buAutoNum type="arabicPeriod"/>
            </a:pPr>
            <a:r>
              <a:rPr lang="nl-BE" sz="2800" dirty="0">
                <a:latin typeface="Calibri" panose="020F0502020204030204" pitchFamily="34" charset="0"/>
                <a:cs typeface="Calibri" panose="020F0502020204030204" pitchFamily="34" charset="0"/>
              </a:rPr>
              <a:t>Voorstelling van het </a:t>
            </a:r>
            <a:r>
              <a:rPr lang="nl-BE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Mult</a:t>
            </a:r>
            <a:r>
              <a:rPr lang="nl-BE" sz="28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l-BE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eMediatt</a:t>
            </a:r>
            <a:r>
              <a:rPr lang="nl-BE" sz="2800" dirty="0">
                <a:latin typeface="Calibri" panose="020F0502020204030204" pitchFamily="34" charset="0"/>
                <a:cs typeface="Calibri" panose="020F0502020204030204" pitchFamily="34" charset="0"/>
              </a:rPr>
              <a:t>-project.</a:t>
            </a:r>
          </a:p>
          <a:p>
            <a:pPr marL="457200" lvl="1" indent="0">
              <a:buNone/>
            </a:pPr>
            <a:r>
              <a:rPr lang="nl-BE" sz="2600" dirty="0">
                <a:latin typeface="Calibri" panose="020F0502020204030204" pitchFamily="34" charset="0"/>
                <a:cs typeface="Calibri" panose="020F0502020204030204" pitchFamily="34" charset="0"/>
              </a:rPr>
              <a:t>Co-trekkers : RIZIV, NIC, RSZ, FOD Werkgelegenheid, eHealth-Platform</a:t>
            </a:r>
          </a:p>
          <a:p>
            <a:pPr marL="457200" lvl="1" indent="0">
              <a:buNone/>
            </a:pPr>
            <a:endParaRPr lang="nl-BE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indent="-514350">
              <a:buFont typeface="+mj-lt"/>
              <a:buAutoNum type="arabicPeriod"/>
            </a:pPr>
            <a:r>
              <a:rPr lang="nl-BE" sz="3000" dirty="0">
                <a:latin typeface="Calibri" panose="020F0502020204030204" pitchFamily="34" charset="0"/>
                <a:cs typeface="Calibri" panose="020F0502020204030204" pitchFamily="34" charset="0"/>
              </a:rPr>
              <a:t>Vragen.</a:t>
            </a:r>
            <a:endParaRPr lang="fr-FR" sz="1600" dirty="0"/>
          </a:p>
          <a:p>
            <a:pPr>
              <a:spcAft>
                <a:spcPts val="0"/>
              </a:spcAft>
              <a:buFont typeface="+mj-lt"/>
              <a:buAutoNum type="arabicPeriod"/>
            </a:pPr>
            <a:endParaRPr lang="fr-FR" sz="1600" dirty="0"/>
          </a:p>
          <a:p>
            <a:pPr marL="0" indent="0">
              <a:buNone/>
            </a:pPr>
            <a:endParaRPr lang="nl-BE" sz="1800" dirty="0"/>
          </a:p>
        </p:txBody>
      </p:sp>
    </p:spTree>
    <p:extLst>
      <p:ext uri="{BB962C8B-B14F-4D97-AF65-F5344CB8AC3E}">
        <p14:creationId xmlns:p14="http://schemas.microsoft.com/office/powerpoint/2010/main" val="303953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39F98D-F0C1-614E-8468-D616B83E8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nl-BE"/>
            </a:br>
            <a:r>
              <a:rPr lang="nl-BE"/>
              <a:t>1. Voorstelling van het </a:t>
            </a:r>
            <a:r>
              <a:rPr lang="nl-BE" sz="3600"/>
              <a:t>Mult-eMediatt-project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ABD0EE-567A-9646-AB5F-A45F929D66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ITERATIE </a:t>
            </a:r>
            <a:r>
              <a:rPr lang="en-BE" dirty="0"/>
              <a:t>2</a:t>
            </a:r>
            <a:r>
              <a:rPr lang="nl-BE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41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519D8BA-B486-4DB0-9B4C-08300F049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072"/>
            <a:ext cx="10515600" cy="5351928"/>
          </a:xfrm>
        </p:spPr>
        <p:txBody>
          <a:bodyPr/>
          <a:lstStyle/>
          <a:p>
            <a:r>
              <a:rPr lang="nl-BE" b="1" dirty="0"/>
              <a:t>Doelstelling: </a:t>
            </a:r>
          </a:p>
          <a:p>
            <a:pPr lvl="1"/>
            <a:r>
              <a:rPr lang="nl-BE" dirty="0"/>
              <a:t>Met het akkoord van de patiënt; </a:t>
            </a:r>
          </a:p>
          <a:p>
            <a:pPr lvl="1"/>
            <a:r>
              <a:rPr lang="nl-BE" dirty="0"/>
              <a:t>Voor alle bestemmelingen die klaar zijn om elektronische attesten te ontvangen en die in een gegevensbank zijn geïdentificeerd;</a:t>
            </a:r>
          </a:p>
          <a:p>
            <a:pPr lvl="1"/>
            <a:r>
              <a:rPr lang="nl-BE" dirty="0"/>
              <a:t>Een of meerdere attesten elektronisch versturen vanuit het softwarepakket van de huisarts;</a:t>
            </a:r>
          </a:p>
          <a:p>
            <a:pPr lvl="1"/>
            <a:r>
              <a:rPr lang="nl-BE" dirty="0"/>
              <a:t>Waarbij rechtstreeks een bewijs van verzending aan de patiënt wordt geleverd (ofwel op papier, ofwel in de </a:t>
            </a:r>
            <a:r>
              <a:rPr lang="nl-BE" dirty="0" err="1"/>
              <a:t>eBox</a:t>
            </a:r>
            <a:r>
              <a:rPr lang="nl-BE" dirty="0"/>
              <a:t> burger).</a:t>
            </a:r>
          </a:p>
          <a:p>
            <a:pPr marL="457200" lvl="1" indent="0">
              <a:buNone/>
            </a:pPr>
            <a:endParaRPr lang="fr-BE" dirty="0"/>
          </a:p>
          <a:p>
            <a:r>
              <a:rPr lang="nl-BE" dirty="0"/>
              <a:t>Project </a:t>
            </a:r>
            <a:r>
              <a:rPr lang="nl-BE" b="1" dirty="0"/>
              <a:t>op vrijwillige basis</a:t>
            </a:r>
            <a:r>
              <a:rPr lang="nl-BE" dirty="0"/>
              <a:t> voor alle partijen:</a:t>
            </a:r>
          </a:p>
          <a:p>
            <a:pPr lvl="1"/>
            <a:r>
              <a:rPr lang="nl-BE" dirty="0"/>
              <a:t>Patiënt;</a:t>
            </a:r>
          </a:p>
          <a:p>
            <a:pPr lvl="1"/>
            <a:r>
              <a:rPr lang="nl-BE" dirty="0"/>
              <a:t>Arts</a:t>
            </a:r>
            <a:r>
              <a:rPr lang="en-BE" dirty="0"/>
              <a:t>; *</a:t>
            </a:r>
            <a:endParaRPr lang="nl-BE" dirty="0"/>
          </a:p>
          <a:p>
            <a:pPr lvl="1"/>
            <a:r>
              <a:rPr lang="nl-BE" dirty="0"/>
              <a:t>Bestemmelingen (werkgevers, </a:t>
            </a:r>
            <a:r>
              <a:rPr lang="nl-BE" dirty="0" err="1"/>
              <a:t>Medex</a:t>
            </a:r>
            <a:r>
              <a:rPr lang="nl-BE" dirty="0"/>
              <a:t>, ziekenfonds, ...).</a:t>
            </a:r>
            <a:endParaRPr lang="en-BE" dirty="0"/>
          </a:p>
          <a:p>
            <a:pPr marL="1371600" lvl="3" indent="0">
              <a:buNone/>
            </a:pPr>
            <a:r>
              <a:rPr lang="en-BE" dirty="0"/>
              <a:t>*</a:t>
            </a:r>
            <a:r>
              <a:rPr lang="en-BE" dirty="0" err="1"/>
              <a:t>verplicht</a:t>
            </a:r>
            <a:r>
              <a:rPr lang="en-BE" dirty="0"/>
              <a:t> om Mult-</a:t>
            </a:r>
            <a:r>
              <a:rPr lang="en-BE" dirty="0" err="1"/>
              <a:t>eMediatt</a:t>
            </a:r>
            <a:r>
              <a:rPr lang="en-BE" dirty="0"/>
              <a:t> </a:t>
            </a:r>
            <a:r>
              <a:rPr lang="en-BE" dirty="0" err="1"/>
              <a:t>te</a:t>
            </a:r>
            <a:r>
              <a:rPr lang="en-BE" dirty="0"/>
              <a:t> </a:t>
            </a:r>
            <a:r>
              <a:rPr lang="en-BE" dirty="0" err="1"/>
              <a:t>gebruiken</a:t>
            </a:r>
            <a:r>
              <a:rPr lang="en-BE" dirty="0"/>
              <a:t> </a:t>
            </a:r>
            <a:r>
              <a:rPr lang="en-BE" dirty="0" err="1"/>
              <a:t>naar</a:t>
            </a:r>
            <a:r>
              <a:rPr lang="en-BE" dirty="0"/>
              <a:t> </a:t>
            </a:r>
            <a:r>
              <a:rPr lang="en-BE" dirty="0" err="1"/>
              <a:t>ziekenfonds</a:t>
            </a:r>
            <a:r>
              <a:rPr lang="en-BE" dirty="0"/>
              <a:t> </a:t>
            </a:r>
            <a:r>
              <a:rPr lang="en-BE" dirty="0" err="1"/>
              <a:t>voor</a:t>
            </a:r>
            <a:r>
              <a:rPr lang="en-BE" dirty="0"/>
              <a:t> </a:t>
            </a:r>
            <a:r>
              <a:rPr lang="en-BE" dirty="0" err="1"/>
              <a:t>ongeschiktheid</a:t>
            </a:r>
            <a:r>
              <a:rPr lang="en-BE" dirty="0"/>
              <a:t>&gt;14d / </a:t>
            </a:r>
            <a:r>
              <a:rPr lang="en-BE" dirty="0" err="1"/>
              <a:t>verlenging</a:t>
            </a:r>
            <a:r>
              <a:rPr lang="en-BE" dirty="0"/>
              <a:t> </a:t>
            </a:r>
            <a:endParaRPr lang="nl-BE" dirty="0"/>
          </a:p>
          <a:p>
            <a:pPr marL="0" indent="0">
              <a:buNone/>
            </a:pPr>
            <a:endParaRPr lang="en-BE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BE" dirty="0"/>
              <a:t>	</a:t>
            </a:r>
            <a:endParaRPr lang="en-US" dirty="0"/>
          </a:p>
          <a:p>
            <a:endParaRPr lang="en-US" dirty="0"/>
          </a:p>
          <a:p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marL="0" indent="0">
              <a:buNone/>
            </a:pPr>
            <a:endParaRPr lang="en-B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B7CD48-59BD-40A2-BDB7-83BA3F35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Beoogde doelstelling</a:t>
            </a:r>
          </a:p>
        </p:txBody>
      </p:sp>
    </p:spTree>
    <p:extLst>
      <p:ext uri="{BB962C8B-B14F-4D97-AF65-F5344CB8AC3E}">
        <p14:creationId xmlns:p14="http://schemas.microsoft.com/office/powerpoint/2010/main" val="150069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DCCFE2-A4C8-4327-B234-D311B1B47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698"/>
            <a:ext cx="10515600" cy="4351338"/>
          </a:xfrm>
        </p:spPr>
        <p:txBody>
          <a:bodyPr/>
          <a:lstStyle/>
          <a:p>
            <a:pPr lvl="1"/>
            <a:r>
              <a:rPr lang="nl-BE" dirty="0"/>
              <a:t>Past in de filosofie om de patiënt “</a:t>
            </a:r>
            <a:r>
              <a:rPr lang="nl-BE" dirty="0" err="1"/>
              <a:t>paperless</a:t>
            </a:r>
            <a:r>
              <a:rPr lang="nl-BE" dirty="0"/>
              <a:t>” te laten buitenkomen bij de arts (</a:t>
            </a:r>
            <a:r>
              <a:rPr lang="nl-BE" dirty="0" err="1"/>
              <a:t>recip</a:t>
            </a:r>
            <a:r>
              <a:rPr lang="nl-BE" dirty="0"/>
              <a:t>-e / </a:t>
            </a:r>
            <a:r>
              <a:rPr lang="nl-BE" dirty="0" err="1"/>
              <a:t>eAttest</a:t>
            </a:r>
            <a:r>
              <a:rPr lang="nl-BE" dirty="0"/>
              <a:t>);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nl-BE" dirty="0"/>
              <a:t>Geharmoniseerd elektronisch formulier </a:t>
            </a:r>
            <a:r>
              <a:rPr lang="nl-BE" dirty="0" err="1"/>
              <a:t>Mult-eMediatt</a:t>
            </a:r>
            <a:r>
              <a:rPr lang="nl-BE" dirty="0"/>
              <a:t>;</a:t>
            </a:r>
            <a:br>
              <a:rPr lang="en-BE" dirty="0"/>
            </a:br>
            <a:endParaRPr lang="en-BE" dirty="0"/>
          </a:p>
          <a:p>
            <a:pPr lvl="1"/>
            <a:r>
              <a:rPr lang="en-BE" dirty="0" err="1"/>
              <a:t>Maximaal</a:t>
            </a:r>
            <a:r>
              <a:rPr lang="en-BE" dirty="0"/>
              <a:t> </a:t>
            </a:r>
            <a:r>
              <a:rPr lang="en-BE" dirty="0" err="1"/>
              <a:t>gebruik</a:t>
            </a:r>
            <a:r>
              <a:rPr lang="en-BE" dirty="0"/>
              <a:t> van </a:t>
            </a:r>
            <a:r>
              <a:rPr lang="en-BE" dirty="0" err="1"/>
              <a:t>gecodeerde</a:t>
            </a:r>
            <a:r>
              <a:rPr lang="en-BE" dirty="0"/>
              <a:t> </a:t>
            </a:r>
            <a:r>
              <a:rPr lang="en-BE" dirty="0" err="1"/>
              <a:t>diagnosen</a:t>
            </a:r>
            <a:r>
              <a:rPr lang="en-BE" dirty="0"/>
              <a:t>;</a:t>
            </a:r>
            <a:endParaRPr lang="nl-BE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nl-BE" dirty="0"/>
              <a:t>Snellere verwerking;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nl-BE" dirty="0"/>
              <a:t>Maximale herbruikbaarheid van bestaande componenten;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nl-BE" dirty="0"/>
              <a:t>Bewijs van de elektronische verzending overgemaakt aan de patiënt in zijn </a:t>
            </a:r>
            <a:r>
              <a:rPr lang="nl-BE" dirty="0" err="1"/>
              <a:t>eBox</a:t>
            </a:r>
            <a:r>
              <a:rPr lang="nl-BE" dirty="0"/>
              <a:t> burger of op papier;</a:t>
            </a:r>
          </a:p>
          <a:p>
            <a:pPr marL="457200" lvl="1" indent="0">
              <a:buNone/>
            </a:pPr>
            <a:endParaRPr lang="fr-BE" dirty="0"/>
          </a:p>
          <a:p>
            <a:pPr lvl="1"/>
            <a:r>
              <a:rPr lang="nl-BE" dirty="0"/>
              <a:t>Generieke en op termijn herbruikbare architectuur voor alle andere attesten.</a:t>
            </a:r>
          </a:p>
          <a:p>
            <a:pPr lvl="1"/>
            <a:endParaRPr lang="fr-BE" dirty="0"/>
          </a:p>
          <a:p>
            <a:pPr lvl="1"/>
            <a:endParaRPr lang="en-US" dirty="0"/>
          </a:p>
          <a:p>
            <a:endParaRPr lang="en-B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27E2B7-21E1-48B1-B9D5-979D8CB0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Voordelen</a:t>
            </a:r>
            <a:br>
              <a:rPr lang="nl-BE"/>
            </a:b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55143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A6B4D6-6239-42A5-963E-DAB776B75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Dit project wijzigt niets aan de rechten en plichten met betrekking tot de uitvoering van de arbeidsovereenkomst.</a:t>
            </a:r>
          </a:p>
          <a:p>
            <a:pPr lvl="1"/>
            <a:r>
              <a:rPr lang="nl-BE" dirty="0"/>
              <a:t>De verplichting van de werknemer om de werkgever onmiddellijk te informeren over zijn arbeidsongeschiktheid wordt behouden;</a:t>
            </a:r>
          </a:p>
          <a:p>
            <a:pPr lvl="1"/>
            <a:r>
              <a:rPr lang="nl-BE" dirty="0"/>
              <a:t>Digitaal kanaal bovenop het bestaande papieren kanaal om arbeidsongeschiktheidsattesten over te maken;</a:t>
            </a:r>
          </a:p>
          <a:p>
            <a:pPr lvl="1"/>
            <a:r>
              <a:rPr lang="nl-BE" dirty="0"/>
              <a:t>Het bewijs van de elektronische verzending wordt aan de patiënt overgemaakt in zijn </a:t>
            </a:r>
            <a:r>
              <a:rPr lang="nl-BE" dirty="0" err="1"/>
              <a:t>eBox</a:t>
            </a:r>
            <a:r>
              <a:rPr lang="nl-BE" dirty="0"/>
              <a:t> burger of op papier.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B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4EE7C2-387F-489B-9311-55775E29C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Aandachtspunten</a:t>
            </a:r>
          </a:p>
        </p:txBody>
      </p:sp>
    </p:spTree>
    <p:extLst>
      <p:ext uri="{BB962C8B-B14F-4D97-AF65-F5344CB8AC3E}">
        <p14:creationId xmlns:p14="http://schemas.microsoft.com/office/powerpoint/2010/main" val="3450860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545336"/>
            <a:ext cx="10515600" cy="4631627"/>
          </a:xfrm>
        </p:spPr>
        <p:txBody>
          <a:bodyPr/>
          <a:lstStyle/>
          <a:p>
            <a:r>
              <a:rPr lang="nl-BE" b="1" dirty="0"/>
              <a:t>Iteratie 1 : </a:t>
            </a:r>
            <a:r>
              <a:rPr lang="nl-BE" dirty="0"/>
              <a:t>in productie</a:t>
            </a:r>
          </a:p>
          <a:p>
            <a:pPr lvl="1"/>
            <a:r>
              <a:rPr lang="nl-BE" dirty="0"/>
              <a:t>Ziekenfonds voor de ongeschiktheden van meer dan 14 dagen en/of verlenging</a:t>
            </a:r>
            <a:r>
              <a:rPr lang="en-BE" dirty="0"/>
              <a:t> (Mult-</a:t>
            </a:r>
            <a:r>
              <a:rPr lang="en-BE" dirty="0" err="1"/>
              <a:t>eMediatt</a:t>
            </a:r>
            <a:r>
              <a:rPr lang="en-BE" dirty="0"/>
              <a:t> </a:t>
            </a:r>
            <a:r>
              <a:rPr lang="en-BE" dirty="0" err="1"/>
              <a:t>verplicht</a:t>
            </a:r>
            <a:r>
              <a:rPr lang="en-BE" dirty="0"/>
              <a:t> in </a:t>
            </a:r>
            <a:r>
              <a:rPr lang="en-BE" dirty="0" err="1"/>
              <a:t>dit</a:t>
            </a:r>
            <a:r>
              <a:rPr lang="en-BE" dirty="0"/>
              <a:t> </a:t>
            </a:r>
            <a:r>
              <a:rPr lang="en-BE" dirty="0" err="1"/>
              <a:t>geval</a:t>
            </a:r>
            <a:r>
              <a:rPr lang="en-BE" dirty="0"/>
              <a:t> </a:t>
            </a:r>
            <a:r>
              <a:rPr lang="en-BE" dirty="0" err="1"/>
              <a:t>naar</a:t>
            </a:r>
            <a:r>
              <a:rPr lang="en-BE" dirty="0"/>
              <a:t> NIC/</a:t>
            </a:r>
            <a:r>
              <a:rPr lang="en-BE" dirty="0" err="1"/>
              <a:t>Ziekenfonds</a:t>
            </a:r>
            <a:r>
              <a:rPr lang="en-BE" dirty="0"/>
              <a:t> </a:t>
            </a:r>
            <a:r>
              <a:rPr lang="en-BE" dirty="0" err="1"/>
              <a:t>sinds</a:t>
            </a:r>
            <a:r>
              <a:rPr lang="en-BE" dirty="0"/>
              <a:t> 1/1/2026)</a:t>
            </a:r>
            <a:r>
              <a:rPr lang="nl-BE" dirty="0"/>
              <a:t>.</a:t>
            </a:r>
          </a:p>
          <a:p>
            <a:pPr lvl="1"/>
            <a:r>
              <a:rPr lang="nl-BE" dirty="0" err="1"/>
              <a:t>Medex</a:t>
            </a:r>
            <a:r>
              <a:rPr lang="nl-BE" dirty="0"/>
              <a:t>: vanaf de 1</a:t>
            </a:r>
            <a:r>
              <a:rPr lang="nl-BE" baseline="30000" dirty="0"/>
              <a:t>ste</a:t>
            </a:r>
            <a:r>
              <a:rPr lang="nl-BE" dirty="0"/>
              <a:t> dag van de arbeidsongeschiktheid.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nl-BE" b="1" dirty="0"/>
              <a:t>Iteratie 2 :</a:t>
            </a:r>
            <a:r>
              <a:rPr lang="nl-BE" dirty="0"/>
              <a:t> in voorbereiding </a:t>
            </a:r>
          </a:p>
          <a:p>
            <a:pPr lvl="1"/>
            <a:r>
              <a:rPr lang="nl-BE" dirty="0"/>
              <a:t>het attest van </a:t>
            </a:r>
            <a:r>
              <a:rPr lang="nl-BE" b="1" dirty="0"/>
              <a:t>tijdelijke volledige ongeschiktheid</a:t>
            </a:r>
            <a:r>
              <a:rPr lang="nl-BE" dirty="0"/>
              <a:t> kan worden verstuurd:</a:t>
            </a:r>
            <a:endParaRPr lang="en-BE" dirty="0"/>
          </a:p>
          <a:p>
            <a:pPr lvl="2"/>
            <a:r>
              <a:rPr lang="nl-BE" dirty="0"/>
              <a:t>Uitbreiding tot de ondernemingen:</a:t>
            </a:r>
          </a:p>
          <a:p>
            <a:pPr lvl="3"/>
            <a:r>
              <a:rPr lang="nl-BE" dirty="0"/>
              <a:t>naar de </a:t>
            </a:r>
            <a:r>
              <a:rPr lang="nl-BE" dirty="0" err="1"/>
              <a:t>eBox</a:t>
            </a:r>
            <a:r>
              <a:rPr lang="nl-BE" dirty="0"/>
              <a:t> van de onderneming: indien de werkgever over een actieve </a:t>
            </a:r>
            <a:r>
              <a:rPr lang="nl-BE" dirty="0" err="1"/>
              <a:t>eBox</a:t>
            </a:r>
            <a:r>
              <a:rPr lang="nl-BE" dirty="0"/>
              <a:t> onderneming beschikt en hij de Full </a:t>
            </a:r>
            <a:r>
              <a:rPr lang="nl-BE" dirty="0" err="1"/>
              <a:t>Digitally</a:t>
            </a:r>
            <a:r>
              <a:rPr lang="nl-BE" dirty="0"/>
              <a:t> heeft geactiveerd en de patiënt dat kanaal heeft goedgekeurd;</a:t>
            </a:r>
          </a:p>
          <a:p>
            <a:pPr lvl="3"/>
            <a:r>
              <a:rPr lang="nl-BE" dirty="0"/>
              <a:t>op papier zoals op heden.</a:t>
            </a:r>
          </a:p>
          <a:p>
            <a:pPr lvl="2"/>
            <a:r>
              <a:rPr lang="nl-BE" dirty="0"/>
              <a:t>Uitbreiding tot de volgende sectoren:  Politie, HR RAIL, </a:t>
            </a:r>
            <a:r>
              <a:rPr lang="en-BE" dirty="0" err="1"/>
              <a:t>onderaannemers</a:t>
            </a:r>
            <a:r>
              <a:rPr lang="en-BE" dirty="0"/>
              <a:t> van </a:t>
            </a:r>
            <a:r>
              <a:rPr lang="en-BE" dirty="0" err="1"/>
              <a:t>werkgevers</a:t>
            </a:r>
            <a:endParaRPr lang="en-BE" dirty="0"/>
          </a:p>
          <a:p>
            <a:pPr lvl="1"/>
            <a:r>
              <a:rPr lang="en-BE" dirty="0" err="1"/>
              <a:t>Aanvraag</a:t>
            </a:r>
            <a:r>
              <a:rPr lang="en-BE" dirty="0"/>
              <a:t> </a:t>
            </a:r>
            <a:r>
              <a:rPr lang="en-BE" dirty="0" err="1"/>
              <a:t>Deeltijdse</a:t>
            </a:r>
            <a:r>
              <a:rPr lang="en-BE" dirty="0"/>
              <a:t> </a:t>
            </a:r>
            <a:r>
              <a:rPr lang="en-BE" dirty="0" err="1"/>
              <a:t>werkhervatting</a:t>
            </a:r>
            <a:r>
              <a:rPr lang="en-BE" dirty="0"/>
              <a:t> ( ADA) </a:t>
            </a:r>
            <a:r>
              <a:rPr lang="en-BE" dirty="0" err="1"/>
              <a:t>voor</a:t>
            </a:r>
            <a:r>
              <a:rPr lang="en-BE" dirty="0"/>
              <a:t> </a:t>
            </a:r>
            <a:r>
              <a:rPr lang="en-BE" dirty="0" err="1"/>
              <a:t>sommige</a:t>
            </a:r>
            <a:r>
              <a:rPr lang="en-BE" dirty="0"/>
              <a:t> </a:t>
            </a:r>
            <a:r>
              <a:rPr lang="en-BE" dirty="0" err="1"/>
              <a:t>bestemmelingen</a:t>
            </a:r>
            <a:endParaRPr lang="nl-BE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nl-BE" dirty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nl-BE" sz="2400"/>
              <a:t>Project per iteratie</a:t>
            </a:r>
          </a:p>
        </p:txBody>
      </p:sp>
    </p:spTree>
    <p:extLst>
      <p:ext uri="{BB962C8B-B14F-4D97-AF65-F5344CB8AC3E}">
        <p14:creationId xmlns:p14="http://schemas.microsoft.com/office/powerpoint/2010/main" val="3462606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EAABF8-7F0C-4B9B-8273-430288106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BE" dirty="0"/>
          </a:p>
        </p:txBody>
      </p:sp>
      <p:pic>
        <p:nvPicPr>
          <p:cNvPr id="3" name="Content Placeholder 5">
            <a:extLst>
              <a:ext uri="{FF2B5EF4-FFF2-40B4-BE49-F238E27FC236}">
                <a16:creationId xmlns:a16="http://schemas.microsoft.com/office/drawing/2014/main" id="{B7FBC01C-D6C1-D49E-1422-B029BB3B1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2116" y="245806"/>
            <a:ext cx="11425084" cy="6440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3157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39F98D-F0C1-614E-8468-D616B83E8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nl-BE" dirty="0"/>
            </a:br>
            <a:r>
              <a:rPr lang="nl-BE" dirty="0"/>
              <a:t>3.  Vragen ?</a:t>
            </a:r>
          </a:p>
        </p:txBody>
      </p:sp>
    </p:spTree>
    <p:extLst>
      <p:ext uri="{BB962C8B-B14F-4D97-AF65-F5344CB8AC3E}">
        <p14:creationId xmlns:p14="http://schemas.microsoft.com/office/powerpoint/2010/main" val="69760464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NSS COLOR">
      <a:dk1>
        <a:srgbClr val="565656"/>
      </a:dk1>
      <a:lt1>
        <a:srgbClr val="FFFFFF"/>
      </a:lt1>
      <a:dk2>
        <a:srgbClr val="247F8D"/>
      </a:dk2>
      <a:lt2>
        <a:srgbClr val="FFFFFF"/>
      </a:lt2>
      <a:accent1>
        <a:srgbClr val="00858F"/>
      </a:accent1>
      <a:accent2>
        <a:srgbClr val="C8411F"/>
      </a:accent2>
      <a:accent3>
        <a:srgbClr val="8BB63A"/>
      </a:accent3>
      <a:accent4>
        <a:srgbClr val="1E77BC"/>
      </a:accent4>
      <a:accent5>
        <a:srgbClr val="E3A526"/>
      </a:accent5>
      <a:accent6>
        <a:srgbClr val="B61124"/>
      </a:accent6>
      <a:hlink>
        <a:srgbClr val="A5A5A5"/>
      </a:hlink>
      <a:folHlink>
        <a:srgbClr val="26262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ss_template.pptx" id="{B9D0764F-152B-414B-B05B-FA7B8F9CF159}" vid="{53B82098-B8E8-489B-BDC7-8B2821B18C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angepast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angepast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1808</TotalTime>
  <Words>411</Words>
  <Application>Microsoft Office PowerPoint</Application>
  <PresentationFormat>Widescreen</PresentationFormat>
  <Paragraphs>64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Blank</vt:lpstr>
      <vt:lpstr>Mult-eMediatt</vt:lpstr>
      <vt:lpstr>Agenda</vt:lpstr>
      <vt:lpstr> 1. Voorstelling van het Mult-eMediatt-project</vt:lpstr>
      <vt:lpstr>Beoogde doelstelling</vt:lpstr>
      <vt:lpstr>Voordelen </vt:lpstr>
      <vt:lpstr>Aandachtspunten</vt:lpstr>
      <vt:lpstr>Project per iteratie</vt:lpstr>
      <vt:lpstr>PowerPoint Presentation</vt:lpstr>
      <vt:lpstr> 3.  Vragen ?</vt:lpstr>
      <vt:lpstr>Bedankt voor uw aandacht! </vt:lpstr>
    </vt:vector>
  </TitlesOfParts>
  <Company>Lanservice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Traject functioneel analisten</dc:title>
  <dc:creator>Els Goedgezelschap (RSZ-ONSS)</dc:creator>
  <cp:lastModifiedBy>Sanne Miseur</cp:lastModifiedBy>
  <cp:revision>282</cp:revision>
  <dcterms:created xsi:type="dcterms:W3CDTF">2023-01-27T08:15:14Z</dcterms:created>
  <dcterms:modified xsi:type="dcterms:W3CDTF">2026-06-02T14:28:40Z</dcterms:modified>
</cp:coreProperties>
</file>