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5"/>
    <p:sldMasterId id="2147483920" r:id="rId6"/>
    <p:sldMasterId id="2147483951" r:id="rId7"/>
    <p:sldMasterId id="2147483962" r:id="rId8"/>
  </p:sldMasterIdLst>
  <p:notesMasterIdLst>
    <p:notesMasterId r:id="rId78"/>
  </p:notesMasterIdLst>
  <p:handoutMasterIdLst>
    <p:handoutMasterId r:id="rId79"/>
  </p:handoutMasterIdLst>
  <p:sldIdLst>
    <p:sldId id="2147482550" r:id="rId9"/>
    <p:sldId id="2147482580" r:id="rId10"/>
    <p:sldId id="2147482604" r:id="rId11"/>
    <p:sldId id="2147482551" r:id="rId12"/>
    <p:sldId id="2147482603" r:id="rId13"/>
    <p:sldId id="392" r:id="rId14"/>
    <p:sldId id="2147482566" r:id="rId15"/>
    <p:sldId id="2147482567" r:id="rId16"/>
    <p:sldId id="2147482568" r:id="rId17"/>
    <p:sldId id="2147482605" r:id="rId18"/>
    <p:sldId id="2147482589" r:id="rId19"/>
    <p:sldId id="2147482592" r:id="rId20"/>
    <p:sldId id="2147482593" r:id="rId21"/>
    <p:sldId id="2147482554" r:id="rId22"/>
    <p:sldId id="2147482595" r:id="rId23"/>
    <p:sldId id="2147482596" r:id="rId24"/>
    <p:sldId id="2147482597" r:id="rId25"/>
    <p:sldId id="2147482598" r:id="rId26"/>
    <p:sldId id="2147482588" r:id="rId27"/>
    <p:sldId id="2147482560" r:id="rId28"/>
    <p:sldId id="1417" r:id="rId29"/>
    <p:sldId id="2147482565" r:id="rId30"/>
    <p:sldId id="2147482583" r:id="rId31"/>
    <p:sldId id="2147482584" r:id="rId32"/>
    <p:sldId id="2147482585" r:id="rId33"/>
    <p:sldId id="2147482599" r:id="rId34"/>
    <p:sldId id="2147471335" r:id="rId35"/>
    <p:sldId id="2147471320" r:id="rId36"/>
    <p:sldId id="2147471336" r:id="rId37"/>
    <p:sldId id="259" r:id="rId38"/>
    <p:sldId id="2147471350" r:id="rId39"/>
    <p:sldId id="2147471348" r:id="rId40"/>
    <p:sldId id="2147471349" r:id="rId41"/>
    <p:sldId id="2147471351" r:id="rId42"/>
    <p:sldId id="2147471355" r:id="rId43"/>
    <p:sldId id="2147471354" r:id="rId44"/>
    <p:sldId id="2147471356" r:id="rId45"/>
    <p:sldId id="2147471358" r:id="rId46"/>
    <p:sldId id="2147471352" r:id="rId47"/>
    <p:sldId id="2147471359" r:id="rId48"/>
    <p:sldId id="2147471360" r:id="rId49"/>
    <p:sldId id="2147471361" r:id="rId50"/>
    <p:sldId id="2147471362" r:id="rId51"/>
    <p:sldId id="2147471375" r:id="rId52"/>
    <p:sldId id="2147471353" r:id="rId53"/>
    <p:sldId id="2147471366" r:id="rId54"/>
    <p:sldId id="2147471367" r:id="rId55"/>
    <p:sldId id="2147471368" r:id="rId56"/>
    <p:sldId id="2147471369" r:id="rId57"/>
    <p:sldId id="2147471365" r:id="rId58"/>
    <p:sldId id="2147471370" r:id="rId59"/>
    <p:sldId id="2147471371" r:id="rId60"/>
    <p:sldId id="2147471372" r:id="rId61"/>
    <p:sldId id="2147471374" r:id="rId62"/>
    <p:sldId id="2147471373" r:id="rId63"/>
    <p:sldId id="256" r:id="rId64"/>
    <p:sldId id="281" r:id="rId65"/>
    <p:sldId id="293" r:id="rId66"/>
    <p:sldId id="298" r:id="rId67"/>
    <p:sldId id="292" r:id="rId68"/>
    <p:sldId id="301" r:id="rId69"/>
    <p:sldId id="291" r:id="rId70"/>
    <p:sldId id="297" r:id="rId71"/>
    <p:sldId id="296" r:id="rId72"/>
    <p:sldId id="295" r:id="rId73"/>
    <p:sldId id="294" r:id="rId74"/>
    <p:sldId id="300" r:id="rId75"/>
    <p:sldId id="299" r:id="rId76"/>
    <p:sldId id="273" r:id="rId77"/>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B8A5"/>
    <a:srgbClr val="92D050"/>
    <a:srgbClr val="FFFFFF"/>
    <a:srgbClr val="00B0F0"/>
    <a:srgbClr val="D9D9D9"/>
    <a:srgbClr val="1C334E"/>
    <a:srgbClr val="6AC0F1"/>
    <a:srgbClr val="4C9BD3"/>
    <a:srgbClr val="0099D6"/>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3446" autoAdjust="0"/>
  </p:normalViewPr>
  <p:slideViewPr>
    <p:cSldViewPr>
      <p:cViewPr varScale="1">
        <p:scale>
          <a:sx n="74" d="100"/>
          <a:sy n="74" d="100"/>
        </p:scale>
        <p:origin x="955" y="58"/>
      </p:cViewPr>
      <p:guideLst>
        <p:guide orient="horz" pos="2160"/>
        <p:guide pos="3840"/>
      </p:guideLst>
    </p:cSldViewPr>
  </p:slideViewPr>
  <p:outlineViewPr>
    <p:cViewPr>
      <p:scale>
        <a:sx n="33" d="100"/>
        <a:sy n="33" d="100"/>
      </p:scale>
      <p:origin x="0" y="-88512"/>
    </p:cViewPr>
  </p:outlineViewPr>
  <p:notesTextViewPr>
    <p:cViewPr>
      <p:scale>
        <a:sx n="200" d="100"/>
        <a:sy n="200" d="100"/>
      </p:scale>
      <p:origin x="0" y="0"/>
    </p:cViewPr>
  </p:notesTextViewPr>
  <p:sorterViewPr>
    <p:cViewPr varScale="1">
      <p:scale>
        <a:sx n="1" d="1"/>
        <a:sy n="1" d="1"/>
      </p:scale>
      <p:origin x="0" y="0"/>
    </p:cViewPr>
  </p:sorterViewPr>
  <p:notesViewPr>
    <p:cSldViewPr>
      <p:cViewPr varScale="1">
        <p:scale>
          <a:sx n="58" d="100"/>
          <a:sy n="58" d="100"/>
        </p:scale>
        <p:origin x="3254"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tableStyles" Target="tableStyles.xml"/><Relationship Id="rId7" Type="http://schemas.openxmlformats.org/officeDocument/2006/relationships/slideMaster" Target="slideMasters/slideMaster3.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3.xml"/><Relationship Id="rId82"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BE" sz="1400" noProof="0" dirty="0">
              <a:latin typeface="Roboto" panose="02000000000000000000" pitchFamily="2" charset="0"/>
              <a:ea typeface="Roboto"/>
              <a:cs typeface="Roboto" panose="02000000000000000000" pitchFamily="2" charset="0"/>
            </a:rPr>
            <a:t>Government</a:t>
          </a:r>
        </a:p>
      </dgm:t>
    </dgm:pt>
    <dgm:pt modelId="{87D37558-7AA3-40EE-897D-AC94FFD5C4C6}" type="parTrans" cxnId="{8172E3DD-15EF-49DD-BD74-87E7CCA52130}">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F7F5AE2F-164C-4CBD-B1F1-34D03D93B765}" type="sibTrans" cxnId="{8172E3DD-15EF-49DD-BD74-87E7CCA52130}">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BE" sz="1400" noProof="0" dirty="0">
              <a:latin typeface="Roboto" panose="02000000000000000000" pitchFamily="2" charset="0"/>
              <a:ea typeface="Roboto"/>
              <a:cs typeface="Roboto" panose="02000000000000000000" pitchFamily="2" charset="0"/>
            </a:rPr>
            <a:t>G-Cloud Operations &amp; Programme Board</a:t>
          </a:r>
        </a:p>
      </dgm:t>
    </dgm:pt>
    <dgm:pt modelId="{40032254-4C80-4E86-82B3-8A87108DAC90}" type="sibTrans" cxnId="{C12819EF-AE26-4267-933A-E40223B8A5CC}">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8931F1E0-7628-4BEB-84A4-BC1CEF98712D}" type="parTrans" cxnId="{C12819EF-AE26-4267-933A-E40223B8A5CC}">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BE" sz="1400" noProof="0" dirty="0">
              <a:latin typeface="Roboto" panose="02000000000000000000" pitchFamily="2" charset="0"/>
              <a:ea typeface="Roboto"/>
              <a:cs typeface="Roboto" panose="02000000000000000000" pitchFamily="2" charset="0"/>
            </a:rPr>
            <a:t>G-Cloud Strategic Board</a:t>
          </a:r>
        </a:p>
      </dgm:t>
    </dgm:pt>
    <dgm:pt modelId="{BBA71D42-7F51-481E-ABE0-20A25BF91406}" type="sibTrans" cxnId="{29D448B6-3171-44EA-8497-8C788FE2CE05}">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36C890F9-09F1-4E78-8C45-63FE13A49FCE}" type="parTrans" cxnId="{29D448B6-3171-44EA-8497-8C788FE2CE05}">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BE" sz="1200" noProof="0" dirty="0">
              <a:latin typeface="Roboto" panose="02000000000000000000" pitchFamily="2" charset="0"/>
              <a:ea typeface="Roboto"/>
              <a:cs typeface="Roboto" panose="02000000000000000000" pitchFamily="2" charset="0"/>
            </a:rPr>
            <a:t>FPS’s/PPS’s</a:t>
          </a:r>
          <a:br>
            <a:rPr lang="en-BE" sz="1200" noProof="0" dirty="0">
              <a:latin typeface="Roboto" panose="02000000000000000000" pitchFamily="2" charset="0"/>
              <a:ea typeface="Roboto"/>
              <a:cs typeface="Roboto" panose="02000000000000000000" pitchFamily="2" charset="0"/>
            </a:rPr>
          </a:br>
          <a:r>
            <a:rPr lang="en-BE" sz="1200" noProof="0" dirty="0">
              <a:latin typeface="Roboto" panose="02000000000000000000" pitchFamily="2" charset="0"/>
              <a:ea typeface="Roboto"/>
              <a:cs typeface="Roboto" panose="02000000000000000000" pitchFamily="2" charset="0"/>
            </a:rPr>
            <a:t>(e.g. horizontal FPS, FPS FIN, </a:t>
          </a:r>
          <a:br>
            <a:rPr lang="nl-BE" sz="1200" noProof="0" dirty="0">
              <a:latin typeface="Roboto" panose="02000000000000000000" pitchFamily="2" charset="0"/>
              <a:ea typeface="Roboto"/>
              <a:cs typeface="Roboto" panose="02000000000000000000" pitchFamily="2" charset="0"/>
            </a:rPr>
          </a:br>
          <a:r>
            <a:rPr lang="en-BE" sz="1200" noProof="0" dirty="0">
              <a:latin typeface="Roboto" panose="02000000000000000000" pitchFamily="2" charset="0"/>
              <a:ea typeface="Roboto"/>
              <a:cs typeface="Roboto" panose="02000000000000000000" pitchFamily="2" charset="0"/>
            </a:rPr>
            <a:t>Belnet, ... )</a:t>
          </a:r>
        </a:p>
      </dgm:t>
    </dgm:pt>
    <dgm:pt modelId="{8EAB2EAF-293E-4BF8-B15C-04C4020C711D}" type="parTrans" cxnId="{BA1711C6-F7C1-47B3-85DA-41D052D91703}">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B517E046-FDC5-4868-BFD0-BF88BB8ADA5F}" type="sibTrans" cxnId="{BA1711C6-F7C1-47B3-85DA-41D052D91703}">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BE" sz="1000" noProof="0" dirty="0">
              <a:latin typeface="Roboto" panose="02000000000000000000" pitchFamily="2" charset="0"/>
              <a:ea typeface="Roboto"/>
              <a:cs typeface="Roboto" panose="02000000000000000000" pitchFamily="2" charset="0"/>
            </a:rPr>
            <a:t>Public institutions for Social Security, Public Interest Organisation (e.g. Crossroads Bank for Social Security,</a:t>
          </a:r>
          <a:r>
            <a:rPr lang="nl-BE" sz="1000" noProof="0" dirty="0">
              <a:latin typeface="Roboto" panose="02000000000000000000" pitchFamily="2" charset="0"/>
              <a:ea typeface="Roboto"/>
              <a:cs typeface="Roboto" panose="02000000000000000000" pitchFamily="2" charset="0"/>
            </a:rPr>
            <a:t> </a:t>
          </a:r>
          <a:r>
            <a:rPr lang="en-BE" sz="1000" noProof="0" dirty="0">
              <a:latin typeface="Roboto" panose="02000000000000000000" pitchFamily="2" charset="0"/>
              <a:ea typeface="Roboto"/>
              <a:cs typeface="Roboto" panose="02000000000000000000" pitchFamily="2" charset="0"/>
            </a:rPr>
            <a:t>... )</a:t>
          </a:r>
        </a:p>
      </dgm:t>
    </dgm:pt>
    <dgm:pt modelId="{B7D6A699-EE8D-44A7-B75B-34C841BCA3B8}" type="parTrans" cxnId="{74C09B2B-C49D-443D-A64B-6E9EC157AC05}">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D8DACB58-054E-4FCA-8191-9AD2432E5A87}" type="sibTrans" cxnId="{74C09B2B-C49D-443D-A64B-6E9EC157AC05}">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BE" sz="1200" noProof="0" dirty="0">
              <a:latin typeface="Roboto" panose="02000000000000000000" pitchFamily="2" charset="0"/>
              <a:ea typeface="Roboto"/>
              <a:cs typeface="Roboto" panose="02000000000000000000" pitchFamily="2" charset="0"/>
            </a:rPr>
            <a:t>Association of FPS’s/PPS’s/ Public Institutions for Social Security (Smals)</a:t>
          </a:r>
        </a:p>
      </dgm:t>
    </dgm:pt>
    <dgm:pt modelId="{E3046455-3174-4E7D-81DB-C305D1125A45}" type="parTrans" cxnId="{85970516-D158-4413-97AC-8933BFF15FBD}">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02032209-A947-4267-B9BC-2023FE66DEF3}" type="sibTrans" cxnId="{85970516-D158-4413-97AC-8933BFF15FBD}">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chemeClr val="tx2">
            <a:lumMod val="40000"/>
            <a:lumOff val="60000"/>
          </a:schemeClr>
        </a:solidFill>
        <a:ln>
          <a:noFill/>
        </a:ln>
        <a:effectLst/>
      </dgm:spPr>
      <dgm:t>
        <a:bodyPr/>
        <a:lstStyle/>
        <a:p>
          <a:r>
            <a:rPr lang="en-BE" sz="1200" noProof="0" dirty="0">
              <a:latin typeface="Roboto" panose="02000000000000000000" pitchFamily="2" charset="0"/>
              <a:ea typeface="Roboto"/>
              <a:cs typeface="Roboto" panose="02000000000000000000" pitchFamily="2" charset="0"/>
            </a:rPr>
            <a:t>Private ICT firms led by FPS/Public Institutions for Social Security </a:t>
          </a:r>
        </a:p>
      </dgm:t>
    </dgm:pt>
    <dgm:pt modelId="{F7CFAA3F-3ECE-4546-92EE-B235278F1C15}" type="parTrans" cxnId="{11453AD5-D6AE-4645-90E2-52428AD3390E}">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0F035546-D055-415A-A591-2F4BEE411E46}" type="sibTrans" cxnId="{11453AD5-D6AE-4645-90E2-52428AD3390E}">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10604" custScaleY="64909" custLinFactNeighborY="26816">
        <dgm:presLayoutVars>
          <dgm:chPref val="3"/>
        </dgm:presLayoutVars>
      </dgm:prSet>
      <dgm:spPr/>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dgm:spPr/>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LinFactNeighborY="-7097"/>
      <dgm:spPr/>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LinFactNeighborX="39652" custLinFactNeighborY="-7176"/>
      <dgm:spPr/>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13297" custLinFactNeighborY="-7176"/>
      <dgm:spPr/>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LinFactNeighborX="-11521" custLinFactNeighborY="-7176"/>
      <dgm:spPr/>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7875" custLinFactNeighborY="-7176"/>
      <dgm:spPr/>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9B150E02-2AC4-4D58-AA79-1EC524601D94}" type="presOf" srcId="{8EAB2EAF-293E-4BF8-B15C-04C4020C711D}" destId="{10FA042D-5615-4BF9-958C-81FFB5A6DD35}"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55DE123-23BB-41F9-9E15-6E97EC05F017}" type="presOf" srcId="{10BCECCC-3286-41B1-BE04-C771606F7820}" destId="{0C15A292-2059-4B9C-9C47-E66478AFF3EC}"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EE33CB33-8E8F-4567-A6A9-BA1809667AF3}" type="presOf" srcId="{D5877657-DD1C-4DF1-9C8B-74C149441555}" destId="{ED81BA74-ED83-4275-917A-DA21C4B264F1}" srcOrd="0" destOrd="0" presId="urn:microsoft.com/office/officeart/2005/8/layout/hierarchy6"/>
    <dgm:cxn modelId="{27604C5F-FBE6-4052-ADF0-33450B61E4BE}" type="presOf" srcId="{B7D6A699-EE8D-44A7-B75B-34C841BCA3B8}" destId="{16DB20CB-D959-404A-86D4-DBD9F03D41C8}" srcOrd="0" destOrd="0" presId="urn:microsoft.com/office/officeart/2005/8/layout/hierarchy6"/>
    <dgm:cxn modelId="{D7AB0542-8B28-40E4-ADEA-69F1671DF1FF}" type="presOf" srcId="{AF21F6B1-F4B5-49AB-AA90-887358530BF3}" destId="{FC62007E-0289-41CD-808B-B2867874EBE1}" srcOrd="0" destOrd="0" presId="urn:microsoft.com/office/officeart/2005/8/layout/hierarchy6"/>
    <dgm:cxn modelId="{8B5F1247-07EC-4983-8AC8-066CA751FCCB}" type="presOf" srcId="{8931F1E0-7628-4BEB-84A4-BC1CEF98712D}" destId="{2ABDDC3B-0E3F-4094-B2A0-81DDA2235859}" srcOrd="0" destOrd="0" presId="urn:microsoft.com/office/officeart/2005/8/layout/hierarchy6"/>
    <dgm:cxn modelId="{C236E34D-3297-437C-B2F5-4FBA9F279A19}" type="presOf" srcId="{96D8B4D9-92FF-4D1C-8111-B74FCEAD93D0}" destId="{EFBDBDBB-F016-42CB-9185-D17AE18730A2}" srcOrd="0" destOrd="0" presId="urn:microsoft.com/office/officeart/2005/8/layout/hierarchy6"/>
    <dgm:cxn modelId="{16C7BE4E-4FBA-4DD0-811C-7008F356C1FB}" type="presOf" srcId="{E3046455-3174-4E7D-81DB-C305D1125A45}" destId="{040AE0B6-74FA-4EA9-BB98-39A17B3C414B}" srcOrd="0" destOrd="0" presId="urn:microsoft.com/office/officeart/2005/8/layout/hierarchy6"/>
    <dgm:cxn modelId="{4629DA4E-BCBD-4C30-BC2A-D7A5991C500B}" type="presOf" srcId="{F7CFAA3F-3ECE-4546-92EE-B235278F1C15}" destId="{CB131D3F-5060-48D1-BCD5-E503DCC482AE}" srcOrd="0" destOrd="0" presId="urn:microsoft.com/office/officeart/2005/8/layout/hierarchy6"/>
    <dgm:cxn modelId="{44FDB389-3E59-4FEE-BEB4-9F7609DFEE2A}" type="presOf" srcId="{A317CABF-C4D3-4E46-8CB2-F1BF8C0DDA94}" destId="{604BF32C-DEF7-4466-8382-C91F28728D50}" srcOrd="0" destOrd="0" presId="urn:microsoft.com/office/officeart/2005/8/layout/hierarchy6"/>
    <dgm:cxn modelId="{66A0A493-F40B-4F05-9474-2DFD24A7409B}" type="presOf" srcId="{38B411DE-4B5E-4B7B-8930-D6C1F48E34F0}" destId="{1719D184-4BDA-4438-BCFC-3C8F0189EFDE}"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BA1711C6-F7C1-47B3-85DA-41D052D91703}" srcId="{38B411DE-4B5E-4B7B-8930-D6C1F48E34F0}" destId="{F430EE30-5580-4F71-8518-C178E57E206D}" srcOrd="0" destOrd="0" parTransId="{8EAB2EAF-293E-4BF8-B15C-04C4020C711D}" sibTransId="{B517E046-FDC5-4868-BFD0-BF88BB8ADA5F}"/>
    <dgm:cxn modelId="{64A7D0C7-5505-470D-8044-91A670360A25}" type="presOf" srcId="{36C890F9-09F1-4E78-8C45-63FE13A49FCE}" destId="{E753885E-5E29-4AA1-97C6-E523B79A20E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8172E3DD-15EF-49DD-BD74-87E7CCA52130}" srcId="{A317CABF-C4D3-4E46-8CB2-F1BF8C0DDA94}" destId="{96D8B4D9-92FF-4D1C-8111-B74FCEAD93D0}" srcOrd="0" destOrd="0" parTransId="{87D37558-7AA3-40EE-897D-AC94FFD5C4C6}" sibTransId="{F7F5AE2F-164C-4CBD-B1F1-34D03D93B765}"/>
    <dgm:cxn modelId="{93ACBBEC-8CED-4A53-A9F1-ADF254F9E508}" type="presOf" srcId="{F430EE30-5580-4F71-8518-C178E57E206D}" destId="{69F70529-B724-4F85-8AAE-BA0FB5B39E22}"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F983B1F0-3438-48AF-824E-E5342A17BDB7}" type="presOf" srcId="{5F2AE96D-6AA0-4924-A53B-2425DDED6264}" destId="{DA09A7DB-7503-4C8C-93E2-88A6921B7EEA}" srcOrd="0" destOrd="0" presId="urn:microsoft.com/office/officeart/2005/8/layout/hierarchy6"/>
    <dgm:cxn modelId="{59A1DCFE-D130-4E38-8578-2BFDFBE1A76B}" type="presParOf" srcId="{604BF32C-DEF7-4466-8382-C91F28728D50}" destId="{289A5DB4-DE7B-434B-BADD-FD6629BAE3DF}" srcOrd="0" destOrd="0" presId="urn:microsoft.com/office/officeart/2005/8/layout/hierarchy6"/>
    <dgm:cxn modelId="{EB156A0D-D71C-430A-8DC7-59B8EE5BEB9E}" type="presParOf" srcId="{289A5DB4-DE7B-434B-BADD-FD6629BAE3DF}" destId="{AACED06D-AD31-47F4-8948-873838845214}" srcOrd="0" destOrd="0" presId="urn:microsoft.com/office/officeart/2005/8/layout/hierarchy6"/>
    <dgm:cxn modelId="{925F56F2-32E9-484E-9459-5424A210AC57}" type="presParOf" srcId="{AACED06D-AD31-47F4-8948-873838845214}" destId="{A84C74B8-D5F8-4C63-B6AE-C740EC012BCD}" srcOrd="0" destOrd="0" presId="urn:microsoft.com/office/officeart/2005/8/layout/hierarchy6"/>
    <dgm:cxn modelId="{E43AA92C-A261-407F-84E9-34DA3F1B7A15}" type="presParOf" srcId="{A84C74B8-D5F8-4C63-B6AE-C740EC012BCD}" destId="{EFBDBDBB-F016-42CB-9185-D17AE18730A2}" srcOrd="0" destOrd="0" presId="urn:microsoft.com/office/officeart/2005/8/layout/hierarchy6"/>
    <dgm:cxn modelId="{93E80FB2-4AA6-47C7-BDD1-A145A9025B26}" type="presParOf" srcId="{A84C74B8-D5F8-4C63-B6AE-C740EC012BCD}" destId="{87C704E9-22F4-4374-96C3-69F5CAD1DB1C}" srcOrd="1" destOrd="0" presId="urn:microsoft.com/office/officeart/2005/8/layout/hierarchy6"/>
    <dgm:cxn modelId="{5B196BF9-25D3-4C78-B482-AA954848BE1E}" type="presParOf" srcId="{87C704E9-22F4-4374-96C3-69F5CAD1DB1C}" destId="{E753885E-5E29-4AA1-97C6-E523B79A20E0}" srcOrd="0" destOrd="0" presId="urn:microsoft.com/office/officeart/2005/8/layout/hierarchy6"/>
    <dgm:cxn modelId="{959B71F3-1643-4672-A7A2-AFAA439AC2C7}" type="presParOf" srcId="{87C704E9-22F4-4374-96C3-69F5CAD1DB1C}" destId="{F199B688-71AA-46D0-8335-ADF92C47C0DE}" srcOrd="1" destOrd="0" presId="urn:microsoft.com/office/officeart/2005/8/layout/hierarchy6"/>
    <dgm:cxn modelId="{DA885697-6E6C-48C5-84DF-C39041C9D258}" type="presParOf" srcId="{F199B688-71AA-46D0-8335-ADF92C47C0DE}" destId="{FC62007E-0289-41CD-808B-B2867874EBE1}" srcOrd="0" destOrd="0" presId="urn:microsoft.com/office/officeart/2005/8/layout/hierarchy6"/>
    <dgm:cxn modelId="{DA67DBCD-0656-44FA-91B3-C7A701A3249F}" type="presParOf" srcId="{F199B688-71AA-46D0-8335-ADF92C47C0DE}" destId="{17BB4D9A-058A-49FF-9C88-03AE3DFD27D8}" srcOrd="1" destOrd="0" presId="urn:microsoft.com/office/officeart/2005/8/layout/hierarchy6"/>
    <dgm:cxn modelId="{4D763DF3-DBC5-40BE-A4AC-BBDD3C6133F5}" type="presParOf" srcId="{17BB4D9A-058A-49FF-9C88-03AE3DFD27D8}" destId="{2ABDDC3B-0E3F-4094-B2A0-81DDA2235859}" srcOrd="0" destOrd="0" presId="urn:microsoft.com/office/officeart/2005/8/layout/hierarchy6"/>
    <dgm:cxn modelId="{9C4D115B-8BA0-465B-92F2-9754EA8C5463}" type="presParOf" srcId="{17BB4D9A-058A-49FF-9C88-03AE3DFD27D8}" destId="{46DB721C-FC66-4A6D-B0C7-4838A570E708}" srcOrd="1" destOrd="0" presId="urn:microsoft.com/office/officeart/2005/8/layout/hierarchy6"/>
    <dgm:cxn modelId="{26DA88DE-C8B6-4647-BA67-76184A67A6D6}" type="presParOf" srcId="{46DB721C-FC66-4A6D-B0C7-4838A570E708}" destId="{1719D184-4BDA-4438-BCFC-3C8F0189EFDE}" srcOrd="0" destOrd="0" presId="urn:microsoft.com/office/officeart/2005/8/layout/hierarchy6"/>
    <dgm:cxn modelId="{76A49374-C43A-46EA-BFC4-392CB0683044}" type="presParOf" srcId="{46DB721C-FC66-4A6D-B0C7-4838A570E708}" destId="{87D81BB3-A358-4DD2-BFA3-25700280D231}" srcOrd="1" destOrd="0" presId="urn:microsoft.com/office/officeart/2005/8/layout/hierarchy6"/>
    <dgm:cxn modelId="{7CD82C94-92D2-478D-B795-D10492715C37}" type="presParOf" srcId="{87D81BB3-A358-4DD2-BFA3-25700280D231}" destId="{10FA042D-5615-4BF9-958C-81FFB5A6DD35}" srcOrd="0" destOrd="0" presId="urn:microsoft.com/office/officeart/2005/8/layout/hierarchy6"/>
    <dgm:cxn modelId="{2F04D499-836C-4539-B0AA-1C2E1DFB5020}" type="presParOf" srcId="{87D81BB3-A358-4DD2-BFA3-25700280D231}" destId="{68128852-1A94-46BF-986E-52DDA8CBD552}" srcOrd="1" destOrd="0" presId="urn:microsoft.com/office/officeart/2005/8/layout/hierarchy6"/>
    <dgm:cxn modelId="{C207B482-93D4-4A65-B434-539CA0E379BB}" type="presParOf" srcId="{68128852-1A94-46BF-986E-52DDA8CBD552}" destId="{69F70529-B724-4F85-8AAE-BA0FB5B39E22}" srcOrd="0" destOrd="0" presId="urn:microsoft.com/office/officeart/2005/8/layout/hierarchy6"/>
    <dgm:cxn modelId="{BD4185CE-A8C8-4A7A-B2D3-FCD4D1C1D0B6}" type="presParOf" srcId="{68128852-1A94-46BF-986E-52DDA8CBD552}" destId="{A5AB88D3-5F22-4E42-8A3C-08F45849A1CF}" srcOrd="1" destOrd="0" presId="urn:microsoft.com/office/officeart/2005/8/layout/hierarchy6"/>
    <dgm:cxn modelId="{C723B46C-D3E4-4E2C-97FF-B02FD7930FEE}" type="presParOf" srcId="{87D81BB3-A358-4DD2-BFA3-25700280D231}" destId="{16DB20CB-D959-404A-86D4-DBD9F03D41C8}" srcOrd="2" destOrd="0" presId="urn:microsoft.com/office/officeart/2005/8/layout/hierarchy6"/>
    <dgm:cxn modelId="{AACE451A-B374-49CC-8727-9A570F389841}" type="presParOf" srcId="{87D81BB3-A358-4DD2-BFA3-25700280D231}" destId="{5479D8CD-E0C4-4DF4-965C-69F44E106FAB}" srcOrd="3" destOrd="0" presId="urn:microsoft.com/office/officeart/2005/8/layout/hierarchy6"/>
    <dgm:cxn modelId="{4BB79134-35B8-4B32-806F-EBC7DB0230A2}" type="presParOf" srcId="{5479D8CD-E0C4-4DF4-965C-69F44E106FAB}" destId="{0C15A292-2059-4B9C-9C47-E66478AFF3EC}" srcOrd="0" destOrd="0" presId="urn:microsoft.com/office/officeart/2005/8/layout/hierarchy6"/>
    <dgm:cxn modelId="{18295465-9E47-4487-8C5E-20CA1D927696}" type="presParOf" srcId="{5479D8CD-E0C4-4DF4-965C-69F44E106FAB}" destId="{831469DF-BC44-4131-848A-A8B29B0AA5C7}" srcOrd="1" destOrd="0" presId="urn:microsoft.com/office/officeart/2005/8/layout/hierarchy6"/>
    <dgm:cxn modelId="{3BC2EA84-823B-41AE-B737-6AD4E4FE6B9A}" type="presParOf" srcId="{87D81BB3-A358-4DD2-BFA3-25700280D231}" destId="{040AE0B6-74FA-4EA9-BB98-39A17B3C414B}" srcOrd="4" destOrd="0" presId="urn:microsoft.com/office/officeart/2005/8/layout/hierarchy6"/>
    <dgm:cxn modelId="{14C96CD2-C641-4654-8642-B137B0AE1654}" type="presParOf" srcId="{87D81BB3-A358-4DD2-BFA3-25700280D231}" destId="{19A1C920-E555-45AD-AC9F-346DBA47834F}" srcOrd="5" destOrd="0" presId="urn:microsoft.com/office/officeart/2005/8/layout/hierarchy6"/>
    <dgm:cxn modelId="{9225759E-354D-410C-AAE4-E07CD5EE66E7}" type="presParOf" srcId="{19A1C920-E555-45AD-AC9F-346DBA47834F}" destId="{DA09A7DB-7503-4C8C-93E2-88A6921B7EEA}" srcOrd="0" destOrd="0" presId="urn:microsoft.com/office/officeart/2005/8/layout/hierarchy6"/>
    <dgm:cxn modelId="{AED3E734-96FB-41FC-A6E5-B93337788154}" type="presParOf" srcId="{19A1C920-E555-45AD-AC9F-346DBA47834F}" destId="{9D9C7E91-4374-4874-9F63-A9226241D523}" srcOrd="1" destOrd="0" presId="urn:microsoft.com/office/officeart/2005/8/layout/hierarchy6"/>
    <dgm:cxn modelId="{B4F8349A-3913-4353-AF25-87C20F8E3EB1}" type="presParOf" srcId="{87D81BB3-A358-4DD2-BFA3-25700280D231}" destId="{CB131D3F-5060-48D1-BCD5-E503DCC482AE}" srcOrd="6" destOrd="0" presId="urn:microsoft.com/office/officeart/2005/8/layout/hierarchy6"/>
    <dgm:cxn modelId="{24BDA8CB-F5D2-45F6-BBB1-CE943F1612AB}" type="presParOf" srcId="{87D81BB3-A358-4DD2-BFA3-25700280D231}" destId="{7137467F-8AC4-4131-97C6-D48AA837876B}" srcOrd="7" destOrd="0" presId="urn:microsoft.com/office/officeart/2005/8/layout/hierarchy6"/>
    <dgm:cxn modelId="{83A34597-26ED-4005-98DC-23CED98EFFA8}" type="presParOf" srcId="{7137467F-8AC4-4131-97C6-D48AA837876B}" destId="{ED81BA74-ED83-4275-917A-DA21C4B264F1}" srcOrd="0" destOrd="0" presId="urn:microsoft.com/office/officeart/2005/8/layout/hierarchy6"/>
    <dgm:cxn modelId="{10D1AB1A-63BC-444D-B576-961F6C567C34}" type="presParOf" srcId="{7137467F-8AC4-4131-97C6-D48AA837876B}" destId="{64C9E638-BE39-4BE4-AE91-D70D6DD27F39}" srcOrd="1" destOrd="0" presId="urn:microsoft.com/office/officeart/2005/8/layout/hierarchy6"/>
    <dgm:cxn modelId="{7B5F2DF4-AEFF-438E-A62D-0D6F29CD4EE5}"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639614" y="422612"/>
          <a:ext cx="1536851" cy="601277"/>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BE" sz="1400" kern="1200" noProof="0" dirty="0">
              <a:latin typeface="Roboto" panose="02000000000000000000" pitchFamily="2" charset="0"/>
              <a:ea typeface="Roboto"/>
              <a:cs typeface="Roboto" panose="02000000000000000000" pitchFamily="2" charset="0"/>
            </a:rPr>
            <a:t>Government</a:t>
          </a:r>
        </a:p>
      </dsp:txBody>
      <dsp:txXfrm>
        <a:off x="2657225" y="440223"/>
        <a:ext cx="1501629" cy="566055"/>
      </dsp:txXfrm>
    </dsp:sp>
    <dsp:sp modelId="{E753885E-5E29-4AA1-97C6-E523B79A20E0}">
      <dsp:nvSpPr>
        <dsp:cNvPr id="0" name=""/>
        <dsp:cNvSpPr/>
      </dsp:nvSpPr>
      <dsp:spPr>
        <a:xfrm>
          <a:off x="3362320" y="1023889"/>
          <a:ext cx="91440" cy="122128"/>
        </a:xfrm>
        <a:custGeom>
          <a:avLst/>
          <a:gdLst/>
          <a:ahLst/>
          <a:cxnLst/>
          <a:rect l="0" t="0" r="0" b="0"/>
          <a:pathLst>
            <a:path>
              <a:moveTo>
                <a:pt x="45720" y="0"/>
              </a:moveTo>
              <a:lnTo>
                <a:pt x="45720" y="122128"/>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713285" y="1146018"/>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BE" sz="1400" kern="1200" noProof="0" dirty="0">
              <a:latin typeface="Roboto" panose="02000000000000000000" pitchFamily="2" charset="0"/>
              <a:ea typeface="Roboto"/>
              <a:cs typeface="Roboto" panose="02000000000000000000" pitchFamily="2" charset="0"/>
            </a:rPr>
            <a:t>G-Cloud Strategic Board</a:t>
          </a:r>
        </a:p>
      </dsp:txBody>
      <dsp:txXfrm>
        <a:off x="2740417" y="1173150"/>
        <a:ext cx="1335244" cy="872074"/>
      </dsp:txXfrm>
    </dsp:sp>
    <dsp:sp modelId="{2ABDDC3B-0E3F-4094-B2A0-81DDA2235859}">
      <dsp:nvSpPr>
        <dsp:cNvPr id="0" name=""/>
        <dsp:cNvSpPr/>
      </dsp:nvSpPr>
      <dsp:spPr>
        <a:xfrm>
          <a:off x="3362320" y="2072357"/>
          <a:ext cx="91440" cy="304793"/>
        </a:xfrm>
        <a:custGeom>
          <a:avLst/>
          <a:gdLst/>
          <a:ahLst/>
          <a:cxnLst/>
          <a:rect l="0" t="0" r="0" b="0"/>
          <a:pathLst>
            <a:path>
              <a:moveTo>
                <a:pt x="45720" y="0"/>
              </a:moveTo>
              <a:lnTo>
                <a:pt x="45720" y="30479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713285" y="2377150"/>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BE" sz="1400" kern="1200" noProof="0" dirty="0">
              <a:latin typeface="Roboto" panose="02000000000000000000" pitchFamily="2" charset="0"/>
              <a:ea typeface="Roboto"/>
              <a:cs typeface="Roboto" panose="02000000000000000000" pitchFamily="2" charset="0"/>
            </a:rPr>
            <a:t>G-Cloud Operations &amp; Programme Board</a:t>
          </a:r>
        </a:p>
      </dsp:txBody>
      <dsp:txXfrm>
        <a:off x="2740417" y="2404282"/>
        <a:ext cx="1335244" cy="872074"/>
      </dsp:txXfrm>
    </dsp:sp>
    <dsp:sp modelId="{10FA042D-5615-4BF9-958C-81FFB5A6DD35}">
      <dsp:nvSpPr>
        <dsp:cNvPr id="0" name=""/>
        <dsp:cNvSpPr/>
      </dsp:nvSpPr>
      <dsp:spPr>
        <a:xfrm>
          <a:off x="1249466" y="3303489"/>
          <a:ext cx="2158573" cy="369803"/>
        </a:xfrm>
        <a:custGeom>
          <a:avLst/>
          <a:gdLst/>
          <a:ahLst/>
          <a:cxnLst/>
          <a:rect l="0" t="0" r="0" b="0"/>
          <a:pathLst>
            <a:path>
              <a:moveTo>
                <a:pt x="2158573" y="0"/>
              </a:moveTo>
              <a:lnTo>
                <a:pt x="2158573" y="184901"/>
              </a:lnTo>
              <a:lnTo>
                <a:pt x="0" y="184901"/>
              </a:lnTo>
              <a:lnTo>
                <a:pt x="0"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554712" y="3673293"/>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kern="1200" noProof="0" dirty="0">
              <a:latin typeface="Roboto" panose="02000000000000000000" pitchFamily="2" charset="0"/>
              <a:ea typeface="Roboto"/>
              <a:cs typeface="Roboto" panose="02000000000000000000" pitchFamily="2" charset="0"/>
            </a:rPr>
            <a:t>FPS’s/PPS’s</a:t>
          </a:r>
          <a:br>
            <a:rPr lang="en-BE" sz="1200" kern="1200" noProof="0" dirty="0">
              <a:latin typeface="Roboto" panose="02000000000000000000" pitchFamily="2" charset="0"/>
              <a:ea typeface="Roboto"/>
              <a:cs typeface="Roboto" panose="02000000000000000000" pitchFamily="2" charset="0"/>
            </a:rPr>
          </a:br>
          <a:r>
            <a:rPr lang="en-BE" sz="1200" kern="1200" noProof="0" dirty="0">
              <a:latin typeface="Roboto" panose="02000000000000000000" pitchFamily="2" charset="0"/>
              <a:ea typeface="Roboto"/>
              <a:cs typeface="Roboto" panose="02000000000000000000" pitchFamily="2" charset="0"/>
            </a:rPr>
            <a:t>(e.g. horizontal FPS, FPS FIN, </a:t>
          </a:r>
          <a:br>
            <a:rPr lang="nl-BE" sz="1200" kern="1200" noProof="0" dirty="0">
              <a:latin typeface="Roboto" panose="02000000000000000000" pitchFamily="2" charset="0"/>
              <a:ea typeface="Roboto"/>
              <a:cs typeface="Roboto" panose="02000000000000000000" pitchFamily="2" charset="0"/>
            </a:rPr>
          </a:br>
          <a:r>
            <a:rPr lang="en-BE" sz="1200" kern="1200" noProof="0" dirty="0">
              <a:latin typeface="Roboto" panose="02000000000000000000" pitchFamily="2" charset="0"/>
              <a:ea typeface="Roboto"/>
              <a:cs typeface="Roboto" panose="02000000000000000000" pitchFamily="2" charset="0"/>
            </a:rPr>
            <a:t>Belnet, ... )</a:t>
          </a:r>
        </a:p>
      </dsp:txBody>
      <dsp:txXfrm>
        <a:off x="581844" y="3700425"/>
        <a:ext cx="1335244" cy="872074"/>
      </dsp:txXfrm>
    </dsp:sp>
    <dsp:sp modelId="{16DB20CB-D959-404A-86D4-DBD9F03D41C8}">
      <dsp:nvSpPr>
        <dsp:cNvPr id="0" name=""/>
        <dsp:cNvSpPr/>
      </dsp:nvSpPr>
      <dsp:spPr>
        <a:xfrm>
          <a:off x="2689622" y="3303489"/>
          <a:ext cx="718417" cy="369803"/>
        </a:xfrm>
        <a:custGeom>
          <a:avLst/>
          <a:gdLst/>
          <a:ahLst/>
          <a:cxnLst/>
          <a:rect l="0" t="0" r="0" b="0"/>
          <a:pathLst>
            <a:path>
              <a:moveTo>
                <a:pt x="718417" y="0"/>
              </a:moveTo>
              <a:lnTo>
                <a:pt x="718417" y="184901"/>
              </a:lnTo>
              <a:lnTo>
                <a:pt x="0" y="184901"/>
              </a:lnTo>
              <a:lnTo>
                <a:pt x="0"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1994868" y="3673293"/>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BE" sz="1000" kern="1200" noProof="0" dirty="0">
              <a:latin typeface="Roboto" panose="02000000000000000000" pitchFamily="2" charset="0"/>
              <a:ea typeface="Roboto"/>
              <a:cs typeface="Roboto" panose="02000000000000000000" pitchFamily="2" charset="0"/>
            </a:rPr>
            <a:t>Public institutions for Social Security, Public Interest Organisation (e.g. Crossroads Bank for Social Security,</a:t>
          </a:r>
          <a:r>
            <a:rPr lang="nl-BE" sz="1000" kern="1200" noProof="0" dirty="0">
              <a:latin typeface="Roboto" panose="02000000000000000000" pitchFamily="2" charset="0"/>
              <a:ea typeface="Roboto"/>
              <a:cs typeface="Roboto" panose="02000000000000000000" pitchFamily="2" charset="0"/>
            </a:rPr>
            <a:t> </a:t>
          </a:r>
          <a:r>
            <a:rPr lang="en-BE" sz="1000" kern="1200" noProof="0" dirty="0">
              <a:latin typeface="Roboto" panose="02000000000000000000" pitchFamily="2" charset="0"/>
              <a:ea typeface="Roboto"/>
              <a:cs typeface="Roboto" panose="02000000000000000000" pitchFamily="2" charset="0"/>
            </a:rPr>
            <a:t>... )</a:t>
          </a:r>
        </a:p>
      </dsp:txBody>
      <dsp:txXfrm>
        <a:off x="2022000" y="3700425"/>
        <a:ext cx="1335244" cy="872074"/>
      </dsp:txXfrm>
    </dsp:sp>
    <dsp:sp modelId="{040AE0B6-74FA-4EA9-BB98-39A17B3C414B}">
      <dsp:nvSpPr>
        <dsp:cNvPr id="0" name=""/>
        <dsp:cNvSpPr/>
      </dsp:nvSpPr>
      <dsp:spPr>
        <a:xfrm>
          <a:off x="3408040" y="3303489"/>
          <a:ext cx="743095" cy="369803"/>
        </a:xfrm>
        <a:custGeom>
          <a:avLst/>
          <a:gdLst/>
          <a:ahLst/>
          <a:cxnLst/>
          <a:rect l="0" t="0" r="0" b="0"/>
          <a:pathLst>
            <a:path>
              <a:moveTo>
                <a:pt x="0" y="0"/>
              </a:moveTo>
              <a:lnTo>
                <a:pt x="0" y="184901"/>
              </a:lnTo>
              <a:lnTo>
                <a:pt x="743095" y="184901"/>
              </a:lnTo>
              <a:lnTo>
                <a:pt x="743095"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456381" y="3673293"/>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kern="1200" noProof="0" dirty="0">
              <a:latin typeface="Roboto" panose="02000000000000000000" pitchFamily="2" charset="0"/>
              <a:ea typeface="Roboto"/>
              <a:cs typeface="Roboto" panose="02000000000000000000" pitchFamily="2" charset="0"/>
            </a:rPr>
            <a:t>Association of FPS’s/PPS’s/ Public Institutions for Social Security (Smals)</a:t>
          </a:r>
        </a:p>
      </dsp:txBody>
      <dsp:txXfrm>
        <a:off x="3483513" y="3700425"/>
        <a:ext cx="1335244" cy="872074"/>
      </dsp:txXfrm>
    </dsp:sp>
    <dsp:sp modelId="{CB131D3F-5060-48D1-BCD5-E503DCC482AE}">
      <dsp:nvSpPr>
        <dsp:cNvPr id="0" name=""/>
        <dsp:cNvSpPr/>
      </dsp:nvSpPr>
      <dsp:spPr>
        <a:xfrm>
          <a:off x="3408040" y="3303489"/>
          <a:ext cx="2183265" cy="369803"/>
        </a:xfrm>
        <a:custGeom>
          <a:avLst/>
          <a:gdLst/>
          <a:ahLst/>
          <a:cxnLst/>
          <a:rect l="0" t="0" r="0" b="0"/>
          <a:pathLst>
            <a:path>
              <a:moveTo>
                <a:pt x="0" y="0"/>
              </a:moveTo>
              <a:lnTo>
                <a:pt x="0" y="184901"/>
              </a:lnTo>
              <a:lnTo>
                <a:pt x="2183265" y="184901"/>
              </a:lnTo>
              <a:lnTo>
                <a:pt x="2183265"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4896550" y="3673293"/>
          <a:ext cx="1389508" cy="926338"/>
        </a:xfrm>
        <a:prstGeom prst="roundRect">
          <a:avLst>
            <a:gd name="adj" fmla="val 10000"/>
          </a:avLst>
        </a:prstGeom>
        <a:solidFill>
          <a:schemeClr val="tx2">
            <a:lumMod val="40000"/>
            <a:lumOff val="60000"/>
          </a:schemeClr>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BE" sz="1200" kern="1200" noProof="0" dirty="0">
              <a:latin typeface="Roboto" panose="02000000000000000000" pitchFamily="2" charset="0"/>
              <a:ea typeface="Roboto"/>
              <a:cs typeface="Roboto" panose="02000000000000000000" pitchFamily="2" charset="0"/>
            </a:rPr>
            <a:t>Private ICT firms led by FPS/Public Institutions for Social Security </a:t>
          </a:r>
        </a:p>
      </dsp:txBody>
      <dsp:txXfrm>
        <a:off x="4923682" y="3700425"/>
        <a:ext cx="1335244" cy="8720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5/21/2026</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5/21/2026</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9780B-A4BC-3DCB-F811-A87B0AC689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3F8CDB6-B40C-27E6-CC90-584A74549A72}"/>
              </a:ext>
            </a:extLst>
          </p:cNvPr>
          <p:cNvSpPr>
            <a:spLocks noGrp="1" noRot="1" noChangeAspect="1"/>
          </p:cNvSpPr>
          <p:nvPr>
            <p:ph type="sldImg"/>
          </p:nvPr>
        </p:nvSpPr>
        <p:spPr/>
        <p:txBody>
          <a:bodyPr/>
          <a:lstStyle/>
          <a:p>
            <a:endParaRPr lang="en-BE" dirty="0"/>
          </a:p>
        </p:txBody>
      </p:sp>
      <p:sp>
        <p:nvSpPr>
          <p:cNvPr id="3" name="Tijdelijke aanduiding voor notities 2">
            <a:extLst>
              <a:ext uri="{FF2B5EF4-FFF2-40B4-BE49-F238E27FC236}">
                <a16:creationId xmlns:a16="http://schemas.microsoft.com/office/drawing/2014/main" id="{4F739B86-D2C2-7354-9DE1-7B85006ED690}"/>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0E287199-4F49-E202-D7C7-A083870221E2}"/>
              </a:ext>
            </a:extLst>
          </p:cNvPr>
          <p:cNvSpPr>
            <a:spLocks noGrp="1"/>
          </p:cNvSpPr>
          <p:nvPr>
            <p:ph type="sldNum" sz="quarter" idx="5"/>
          </p:nvPr>
        </p:nvSpPr>
        <p:spPr/>
        <p:txBody>
          <a:bodyPr/>
          <a:lstStyle/>
          <a:p>
            <a:pPr>
              <a:defRPr/>
            </a:pPr>
            <a:fld id="{B9A4C6B6-9186-44B6-AEB1-8528D7C6E6ED}" type="slidenum">
              <a:rPr lang="en-US" smtClean="0"/>
              <a:pPr>
                <a:defRPr/>
              </a:pPr>
              <a:t>5</a:t>
            </a:fld>
            <a:endParaRPr lang="en-US" dirty="0"/>
          </a:p>
        </p:txBody>
      </p:sp>
    </p:spTree>
    <p:extLst>
      <p:ext uri="{BB962C8B-B14F-4D97-AF65-F5344CB8AC3E}">
        <p14:creationId xmlns:p14="http://schemas.microsoft.com/office/powerpoint/2010/main" val="1517550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B38D0-D5ED-5DC8-6E43-7C4D5B7A9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F8D2A-D926-E441-D9D8-4D73967EC0A8}"/>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A2F3E488-A62D-FBE0-BED5-426DED3A2D1A}"/>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5F598B70-D65E-F997-473A-6CDEE13E5E62}"/>
              </a:ext>
            </a:extLst>
          </p:cNvPr>
          <p:cNvSpPr>
            <a:spLocks noGrp="1"/>
          </p:cNvSpPr>
          <p:nvPr>
            <p:ph type="sldNum" sz="quarter" idx="5"/>
          </p:nvPr>
        </p:nvSpPr>
        <p:spPr/>
        <p:txBody>
          <a:bodyPr/>
          <a:lstStyle/>
          <a:p>
            <a:pPr>
              <a:defRPr/>
            </a:pPr>
            <a:fld id="{B9A4C6B6-9186-44B6-AEB1-8528D7C6E6ED}" type="slidenum">
              <a:rPr lang="en-US" smtClean="0"/>
              <a:pPr>
                <a:defRPr/>
              </a:pPr>
              <a:t>18</a:t>
            </a:fld>
            <a:endParaRPr lang="en-US"/>
          </a:p>
        </p:txBody>
      </p:sp>
    </p:spTree>
    <p:extLst>
      <p:ext uri="{BB962C8B-B14F-4D97-AF65-F5344CB8AC3E}">
        <p14:creationId xmlns:p14="http://schemas.microsoft.com/office/powerpoint/2010/main" val="3130608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a:defRPr/>
            </a:pPr>
            <a:fld id="{B9A4C6B6-9186-44B6-AEB1-8528D7C6E6ED}" type="slidenum">
              <a:rPr lang="en-US" smtClean="0"/>
              <a:pPr>
                <a:defRPr/>
              </a:pPr>
              <a:t>19</a:t>
            </a:fld>
            <a:endParaRPr lang="en-US"/>
          </a:p>
        </p:txBody>
      </p:sp>
    </p:spTree>
    <p:extLst>
      <p:ext uri="{BB962C8B-B14F-4D97-AF65-F5344CB8AC3E}">
        <p14:creationId xmlns:p14="http://schemas.microsoft.com/office/powerpoint/2010/main" val="280575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E365A-D122-F2E1-85AC-4EFA1B39A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1FE1F-D79D-6D83-C289-6FB84FCB4765}"/>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3D7AFC65-3C35-6FAE-0558-C7CBF29E5904}"/>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D807BFE8-EE64-6E50-A348-68D47CF6CD65}"/>
              </a:ext>
            </a:extLst>
          </p:cNvPr>
          <p:cNvSpPr>
            <a:spLocks noGrp="1"/>
          </p:cNvSpPr>
          <p:nvPr>
            <p:ph type="sldNum" sz="quarter" idx="5"/>
          </p:nvPr>
        </p:nvSpPr>
        <p:spPr/>
        <p:txBody>
          <a:bodyPr/>
          <a:lstStyle/>
          <a:p>
            <a:pPr>
              <a:defRPr/>
            </a:pPr>
            <a:fld id="{B9A4C6B6-9186-44B6-AEB1-8528D7C6E6ED}" type="slidenum">
              <a:rPr lang="en-US" smtClean="0"/>
              <a:pPr>
                <a:defRPr/>
              </a:pPr>
              <a:t>26</a:t>
            </a:fld>
            <a:endParaRPr lang="en-US"/>
          </a:p>
        </p:txBody>
      </p:sp>
    </p:spTree>
    <p:extLst>
      <p:ext uri="{BB962C8B-B14F-4D97-AF65-F5344CB8AC3E}">
        <p14:creationId xmlns:p14="http://schemas.microsoft.com/office/powerpoint/2010/main" val="4245754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5D1AA-905D-57DB-A9D9-67A40943D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E5F22-0BC4-2BE3-CC16-203C770301A2}"/>
              </a:ext>
            </a:extLst>
          </p:cNvPr>
          <p:cNvSpPr>
            <a:spLocks noGrp="1" noRot="1" noChangeAspect="1"/>
          </p:cNvSpPr>
          <p:nvPr>
            <p:ph type="sldImg"/>
          </p:nvPr>
        </p:nvSpPr>
        <p:spPr/>
        <p:txBody>
          <a:bodyPr/>
          <a:lstStyle/>
          <a:p>
            <a:endParaRPr lang="nl-BE"/>
          </a:p>
        </p:txBody>
      </p:sp>
      <p:sp>
        <p:nvSpPr>
          <p:cNvPr id="3" name="Notes Placeholder 2">
            <a:extLst>
              <a:ext uri="{FF2B5EF4-FFF2-40B4-BE49-F238E27FC236}">
                <a16:creationId xmlns:a16="http://schemas.microsoft.com/office/drawing/2014/main" id="{146D952E-A2AD-4994-8986-DB81642BAE01}"/>
              </a:ext>
            </a:extLst>
          </p:cNvPr>
          <p:cNvSpPr>
            <a:spLocks noGrp="1"/>
          </p:cNvSpPr>
          <p:nvPr>
            <p:ph type="body" idx="1"/>
          </p:nvPr>
        </p:nvSpPr>
        <p:spPr/>
        <p:txBody>
          <a:bodyPr/>
          <a:lstStyle/>
          <a:p>
            <a:endParaRPr lang="nl-BE"/>
          </a:p>
        </p:txBody>
      </p:sp>
      <p:sp>
        <p:nvSpPr>
          <p:cNvPr id="4" name="Slide Number Placeholder 3">
            <a:extLst>
              <a:ext uri="{FF2B5EF4-FFF2-40B4-BE49-F238E27FC236}">
                <a16:creationId xmlns:a16="http://schemas.microsoft.com/office/drawing/2014/main" id="{70156A68-26B5-A6F4-D0FD-7A95837D5A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BCF80-27EB-4596-8F5B-426A2A64C64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472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nl-BE"/>
          </a:p>
        </p:txBody>
      </p:sp>
      <p:sp>
        <p:nvSpPr>
          <p:cNvPr id="3" name="Notes Placeholder 2"/>
          <p:cNvSpPr>
            <a:spLocks noGrp="1"/>
          </p:cNvSpPr>
          <p:nvPr>
            <p:ph type="body" idx="1"/>
          </p:nvPr>
        </p:nvSpPr>
        <p:spPr/>
        <p:txBody>
          <a:bodyPr/>
          <a:lstStyle/>
          <a:p>
            <a:pPr marL="0" marR="0" lvl="0" indent="0" algn="ctr" rtl="0">
              <a:lnSpc>
                <a:spcPct val="110000"/>
              </a:lnSpc>
              <a:spcBef>
                <a:spcPts val="0"/>
              </a:spcBef>
              <a:spcAft>
                <a:spcPts val="0"/>
              </a:spcAft>
              <a:buNone/>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Welkom bij deze toelichting over de strategische verschuiving binnen de federale digitale overheid: de transitie </a:t>
            </a:r>
            <a:r>
              <a:rPr lang="nl-BE" i="1"/>
              <a:t>'Van </a:t>
            </a:r>
            <a:r>
              <a:rPr lang="nl-BE" i="1" err="1"/>
              <a:t>G-Cloud</a:t>
            </a:r>
            <a:r>
              <a:rPr lang="nl-BE" i="1"/>
              <a:t> naar Digital Excellence'</a:t>
            </a:r>
            <a:r>
              <a:rPr lang="nl-BE"/>
              <a:t>. Vandaag neem ik jullie mee in de manier waarop we de governance, strategie en sturing fundamenteel gaan herzien. De spil in dit verhaal is de oprichting van de </a:t>
            </a:r>
            <a:r>
              <a:rPr lang="nl-BE" i="1"/>
              <a:t>Digital Strategic Board</a:t>
            </a:r>
            <a:r>
              <a:rPr lang="nl-BE"/>
              <a:t>, kortweg de DSB. Dit orgaan vormt de kern van een nieuwe federale structuur die niet alleen onze digitale slagkracht moet vergroten, maar die er primair op is gericht om onze middelen efficiënter, doelmatiger en transversaal in te zetten</a:t>
            </a:r>
            <a:endParaRPr lang="nl-BE" sz="1600">
              <a:solidFill>
                <a:schemeClr val="bg2"/>
              </a:solidFill>
            </a:endParaRPr>
          </a:p>
          <a:p>
            <a:endParaRPr lang="nl-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BCF80-27EB-4596-8F5B-426A2A64C64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883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l-BE"/>
              <a:t>Als Inspectie van Financiën bent u als geen ander vertrouwd met de risico's van versnippering. Ons huidige federale IT-landschap leunt nog te vaak op een </a:t>
            </a:r>
            <a:r>
              <a:rPr lang="nl-BE" i="1"/>
              <a:t>'Coalition of </a:t>
            </a:r>
            <a:r>
              <a:rPr lang="nl-BE" i="1" err="1"/>
              <a:t>the</a:t>
            </a:r>
            <a:r>
              <a:rPr lang="nl-BE" i="1"/>
              <a:t> </a:t>
            </a:r>
            <a:r>
              <a:rPr lang="nl-BE" i="1" err="1"/>
              <a:t>Willing</a:t>
            </a:r>
            <a:r>
              <a:rPr lang="nl-BE" i="1"/>
              <a:t>'</a:t>
            </a:r>
            <a:r>
              <a:rPr lang="nl-BE"/>
              <a:t> : vrijwillige samenwerking waarbij entiteiten zelf kiezen of ze aansluiten. Dit leidt onvermijdelijk tot suboptimale slagkracht en een versnippering van schaarse overheidsmiddelen. </a:t>
            </a:r>
          </a:p>
          <a:p>
            <a:r>
              <a:rPr lang="nl-BE"/>
              <a:t>Met het nieuwe DSB-model stappen we resoluut over naar een filosofie van </a:t>
            </a:r>
            <a:r>
              <a:rPr lang="nl-BE" i="1"/>
              <a:t>'More </a:t>
            </a:r>
            <a:r>
              <a:rPr lang="nl-BE" i="1" err="1"/>
              <a:t>Comply</a:t>
            </a:r>
            <a:r>
              <a:rPr lang="nl-BE" i="1"/>
              <a:t>, </a:t>
            </a:r>
            <a:r>
              <a:rPr lang="nl-BE" i="1" err="1"/>
              <a:t>Less</a:t>
            </a:r>
            <a:r>
              <a:rPr lang="nl-BE" i="1"/>
              <a:t> </a:t>
            </a:r>
            <a:r>
              <a:rPr lang="nl-BE" i="1" err="1"/>
              <a:t>Explain</a:t>
            </a:r>
            <a:r>
              <a:rPr lang="nl-BE" i="1"/>
              <a:t>'</a:t>
            </a:r>
            <a:r>
              <a:rPr lang="nl-BE"/>
              <a:t>. </a:t>
            </a: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De DSB wordt het centrale strategische bestuursorgaan dat bindende federale standaarden oplegt. Gezamenlijke keuzes worden verplicht ; we gaan van vrijblijvendheid naar een duidelijk mandaat. Voor u is dit essentieel: door deze sturing vermijden we dat verschillende </a:t>
            </a:r>
            <a:r>
              <a:rPr lang="nl-BE" err="1"/>
              <a:t>FOD's</a:t>
            </a:r>
            <a:r>
              <a:rPr lang="nl-BE"/>
              <a:t> parallel dezelfde oplossingen inkopen en financieren. We vermijden duplicatie, verhogen de interoperabiliteit en kunnen sneller anticiperen op technologische trends.</a:t>
            </a:r>
          </a:p>
          <a:p>
            <a:pPr marL="0" lvl="0" indent="0" algn="l" rtl="0">
              <a:spcBef>
                <a:spcPts val="0"/>
              </a:spcBef>
              <a:spcAft>
                <a:spcPts val="0"/>
              </a:spcAft>
              <a:buNone/>
            </a:pPr>
            <a:endParaRPr/>
          </a:p>
        </p:txBody>
      </p:sp>
      <p:sp>
        <p:nvSpPr>
          <p:cNvPr id="123" name="Google Shape;1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9B8F78B3-9744-B909-8C8A-D5411AF77409}"/>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B490B496-3726-08A9-F629-A0DC01F519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l-BE"/>
              <a:t>Hoe vertaalt dit zich in operationele kerntaken? De DSB focust op drie assen: ten eerste </a:t>
            </a:r>
            <a:r>
              <a:rPr lang="nl-BE" i="1"/>
              <a:t>Strategische sturing</a:t>
            </a:r>
            <a:r>
              <a:rPr lang="nl-BE"/>
              <a:t>, om de samenhang van IT-projecten over alle federale organisaties heen te bewaken. Ten tweede </a:t>
            </a:r>
            <a:r>
              <a:rPr lang="nl-BE" i="1"/>
              <a:t>Prioritering</a:t>
            </a:r>
            <a:r>
              <a:rPr lang="nl-BE"/>
              <a:t>: we leggen één transversale federale </a:t>
            </a:r>
            <a:r>
              <a:rPr lang="nl-BE" err="1"/>
              <a:t>roadmap</a:t>
            </a:r>
            <a:r>
              <a:rPr lang="nl-BE"/>
              <a:t> vast. Niet alles kan immers tegelijkertijd gefinancierd worden; we moeten keuzes maken op basis van federale prioriteiten. Ten derde </a:t>
            </a:r>
            <a:r>
              <a:rPr lang="nl-BE" i="1"/>
              <a:t>Validatie</a:t>
            </a:r>
            <a:r>
              <a:rPr lang="nl-BE"/>
              <a:t>: de DSB keurt referentie-architecturen en investeringsvoorstellen goed. </a:t>
            </a:r>
          </a:p>
          <a:p>
            <a:pPr marL="0" lvl="0" indent="0" algn="l" rtl="0">
              <a:spcBef>
                <a:spcPts val="0"/>
              </a:spcBef>
              <a:spcAft>
                <a:spcPts val="0"/>
              </a:spcAft>
              <a:buNone/>
            </a:pPr>
            <a:endParaRPr/>
          </a:p>
        </p:txBody>
      </p:sp>
      <p:sp>
        <p:nvSpPr>
          <p:cNvPr id="123" name="Google Shape;123;p10:notes">
            <a:extLst>
              <a:ext uri="{FF2B5EF4-FFF2-40B4-BE49-F238E27FC236}">
                <a16:creationId xmlns:a16="http://schemas.microsoft.com/office/drawing/2014/main" id="{929ADCA1-CA93-29EA-7C89-8364CFD592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1329878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EB136C2F-65E3-748B-94C0-63CFB5DF4560}"/>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F36F9475-2653-0763-E01E-2B414829D9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Het DG Vereenvoudiging en Digitalisering coördineert de strategie, ondersteund door een </a:t>
            </a:r>
            <a:r>
              <a:rPr lang="nl-BE" dirty="0" err="1"/>
              <a:t>lean</a:t>
            </a:r>
            <a:r>
              <a:rPr lang="nl-BE" dirty="0"/>
              <a:t> expertiseteam: het Digital Strategic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Om te concluderen: een efficiëntere structuur en minder overlegorganen zijn een absolute voorwaarde, maar structuur alleen is niet genoeg. Dit model valt of staat met de bereidheid van onze beleidsvoerders om hun volle verantwoordelijkheid te nemen binnen deze Digital Strategic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Voorstel om een afgevaardigde van het kabinet Begroting en het kabinet Digitalisering af te vaardigen in de DSB.</a:t>
            </a: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23" name="Google Shape;123;p10:notes">
            <a:extLst>
              <a:ext uri="{FF2B5EF4-FFF2-40B4-BE49-F238E27FC236}">
                <a16:creationId xmlns:a16="http://schemas.microsoft.com/office/drawing/2014/main" id="{35B72F2D-C9D0-80CA-3C0C-48D4B971FE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2932453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07D9A64E-4185-2C3B-E85D-E0C61034BB39}"/>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63329D51-5C9C-7CC5-7CD4-4AAC7197E8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Het </a:t>
            </a:r>
            <a:r>
              <a:rPr lang="nl-BE" i="1" dirty="0"/>
              <a:t>Digital Strategic Office</a:t>
            </a:r>
            <a:r>
              <a:rPr lang="nl-BE" dirty="0"/>
              <a:t> (DSO), staat in voor </a:t>
            </a:r>
            <a:r>
              <a:rPr lang="nl-BE" dirty="0" err="1"/>
              <a:t>trendwatching</a:t>
            </a:r>
            <a:r>
              <a:rPr lang="nl-BE" dirty="0"/>
              <a:t>, monitoring en de inhoudelijke onderbouwing. </a:t>
            </a:r>
            <a:br>
              <a:rPr lang="nl-BE" dirty="0"/>
            </a:br>
            <a:br>
              <a:rPr lang="nl-BE" dirty="0"/>
            </a:b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p:txBody>
      </p:sp>
      <p:sp>
        <p:nvSpPr>
          <p:cNvPr id="123" name="Google Shape;123;p10:notes">
            <a:extLst>
              <a:ext uri="{FF2B5EF4-FFF2-40B4-BE49-F238E27FC236}">
                <a16:creationId xmlns:a16="http://schemas.microsoft.com/office/drawing/2014/main" id="{D717A0A6-B26C-8D3B-3AB2-52C6C47AB3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352125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dirty="0"/>
          </a:p>
        </p:txBody>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a:defRPr/>
            </a:pPr>
            <a:fld id="{B9A4C6B6-9186-44B6-AEB1-8528D7C6E6ED}" type="slidenum">
              <a:rPr lang="en-US" smtClean="0"/>
              <a:pPr>
                <a:defRPr/>
              </a:pPr>
              <a:t>8</a:t>
            </a:fld>
            <a:endParaRPr lang="en-US" dirty="0"/>
          </a:p>
        </p:txBody>
      </p:sp>
    </p:spTree>
    <p:extLst>
      <p:ext uri="{BB962C8B-B14F-4D97-AF65-F5344CB8AC3E}">
        <p14:creationId xmlns:p14="http://schemas.microsoft.com/office/powerpoint/2010/main" val="2701459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CB469-1C86-2731-30BE-59351654F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2C519-C6F9-6194-EE38-BC88235D797C}"/>
              </a:ext>
            </a:extLst>
          </p:cNvPr>
          <p:cNvSpPr>
            <a:spLocks noGrp="1" noRot="1" noChangeAspect="1"/>
          </p:cNvSpPr>
          <p:nvPr>
            <p:ph type="sldImg"/>
          </p:nvPr>
        </p:nvSpPr>
        <p:spPr/>
        <p:txBody>
          <a:bodyPr/>
          <a:lstStyle/>
          <a:p>
            <a:endParaRPr lang="nl-BE"/>
          </a:p>
        </p:txBody>
      </p:sp>
      <p:sp>
        <p:nvSpPr>
          <p:cNvPr id="3" name="Notes Placeholder 2">
            <a:extLst>
              <a:ext uri="{FF2B5EF4-FFF2-40B4-BE49-F238E27FC236}">
                <a16:creationId xmlns:a16="http://schemas.microsoft.com/office/drawing/2014/main" id="{2389F874-E399-F7CD-B8E8-4EA92C1C0DAC}"/>
              </a:ext>
            </a:extLst>
          </p:cNvPr>
          <p:cNvSpPr>
            <a:spLocks noGrp="1"/>
          </p:cNvSpPr>
          <p:nvPr>
            <p:ph type="body" idx="1"/>
          </p:nvPr>
        </p:nvSpPr>
        <p:spPr/>
        <p:txBody>
          <a:bodyPr/>
          <a:lstStyle/>
          <a:p>
            <a:r>
              <a:rPr lang="nl-BE"/>
              <a:t>Een belangrijk transversaal dossier is cybersecurity. </a:t>
            </a:r>
          </a:p>
        </p:txBody>
      </p:sp>
      <p:sp>
        <p:nvSpPr>
          <p:cNvPr id="4" name="Slide Number Placeholder 3">
            <a:extLst>
              <a:ext uri="{FF2B5EF4-FFF2-40B4-BE49-F238E27FC236}">
                <a16:creationId xmlns:a16="http://schemas.microsoft.com/office/drawing/2014/main" id="{7DC7197C-0E9C-228E-1823-F6DC1E314D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BCF80-27EB-4596-8F5B-426A2A64C64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12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03C979E6-8894-AEFA-76CB-65711CDE0E4F}"/>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92E9F573-DE0F-D108-C87E-6A6715D9A9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l-BE" sz="1200" kern="1200">
                <a:solidFill>
                  <a:schemeClr val="tx1"/>
                </a:solidFill>
                <a:effectLst/>
                <a:latin typeface="+mn-lt"/>
                <a:ea typeface="+mn-ea"/>
                <a:cs typeface="+mn-cs"/>
              </a:rPr>
              <a:t>De </a:t>
            </a:r>
            <a:r>
              <a:rPr lang="nl-BE" sz="1200" b="1" kern="1200">
                <a:solidFill>
                  <a:schemeClr val="tx1"/>
                </a:solidFill>
                <a:effectLst/>
                <a:latin typeface="+mn-lt"/>
                <a:ea typeface="+mn-ea"/>
                <a:cs typeface="+mn-cs"/>
              </a:rPr>
              <a:t>gemeenschappelijke cybersecuritystrategie</a:t>
            </a:r>
            <a:r>
              <a:rPr lang="nl-BE" sz="1200" kern="1200">
                <a:solidFill>
                  <a:schemeClr val="tx1"/>
                </a:solidFill>
                <a:effectLst/>
                <a:latin typeface="+mn-lt"/>
                <a:ea typeface="+mn-ea"/>
                <a:cs typeface="+mn-cs"/>
              </a:rPr>
              <a:t> (2024-2026) voor de federale overheid heeft als doel het historisch versnipperde landschap om te vormen tot een eengemaakt en slagkrachtig digitaal verdedigingsstelsel. Deze strategie is niet langer een louter technische aangelegenheid, maar een strategische voorwaarde voor de autonomie en legitimiteit van de staat in een tijd van toenemende geopolitieke dreigingen.</a:t>
            </a:r>
          </a:p>
          <a:p>
            <a:r>
              <a:rPr lang="nl-BE" sz="1200" kern="1200">
                <a:solidFill>
                  <a:schemeClr val="tx1"/>
                </a:solidFill>
                <a:effectLst/>
                <a:latin typeface="+mn-lt"/>
                <a:ea typeface="+mn-ea"/>
                <a:cs typeface="+mn-cs"/>
              </a:rPr>
              <a:t>De kernonderdelen van deze strategie zijn als volgt onder te verdelen:</a:t>
            </a: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De strategie rust op vijf pijlers die de transitie van decentralisatie naar coördinatie moeten begeleiden:</a:t>
            </a:r>
          </a:p>
          <a:p>
            <a:endParaRPr lang="nl-BE" sz="1200" kern="1200">
              <a:solidFill>
                <a:schemeClr val="tx1"/>
              </a:solidFill>
              <a:effectLst/>
              <a:latin typeface="+mn-lt"/>
              <a:ea typeface="+mn-ea"/>
              <a:cs typeface="+mn-cs"/>
            </a:endParaRPr>
          </a:p>
          <a:p>
            <a:pPr lvl="0"/>
            <a:r>
              <a:rPr lang="nl-BE" sz="1200" b="1" kern="1200">
                <a:solidFill>
                  <a:schemeClr val="tx1"/>
                </a:solidFill>
                <a:effectLst/>
                <a:latin typeface="+mn-lt"/>
                <a:ea typeface="+mn-ea"/>
                <a:cs typeface="+mn-cs"/>
              </a:rPr>
              <a:t>Governance:</a:t>
            </a:r>
            <a:r>
              <a:rPr lang="nl-BE" sz="1200" kern="1200">
                <a:solidFill>
                  <a:schemeClr val="tx1"/>
                </a:solidFill>
                <a:effectLst/>
                <a:latin typeface="+mn-lt"/>
                <a:ea typeface="+mn-ea"/>
                <a:cs typeface="+mn-cs"/>
              </a:rPr>
              <a:t> Garanderen dat cybersecurity-doelstellingen zijn uitgelijnd met federale prioriteiten en wettelijke kaders zoals NIS2.</a:t>
            </a:r>
          </a:p>
          <a:p>
            <a:pPr lvl="0"/>
            <a:r>
              <a:rPr lang="nl-BE" sz="1200" b="1" kern="1200">
                <a:solidFill>
                  <a:schemeClr val="tx1"/>
                </a:solidFill>
                <a:effectLst/>
                <a:latin typeface="+mn-lt"/>
                <a:ea typeface="+mn-ea"/>
                <a:cs typeface="+mn-cs"/>
              </a:rPr>
              <a:t>Strategische en Duurzame Keuzes:</a:t>
            </a:r>
            <a:r>
              <a:rPr lang="nl-BE" sz="1200" kern="1200">
                <a:solidFill>
                  <a:schemeClr val="tx1"/>
                </a:solidFill>
                <a:effectLst/>
                <a:latin typeface="+mn-lt"/>
                <a:ea typeface="+mn-ea"/>
                <a:cs typeface="+mn-cs"/>
              </a:rPr>
              <a:t> Het transversaal afdekken van risico's om verspilling door parallelle investeringen te vermijden.</a:t>
            </a:r>
          </a:p>
          <a:p>
            <a:pPr lvl="0"/>
            <a:r>
              <a:rPr lang="nl-BE" sz="1200" b="1" kern="1200">
                <a:solidFill>
                  <a:schemeClr val="tx1"/>
                </a:solidFill>
                <a:effectLst/>
                <a:latin typeface="+mn-lt"/>
                <a:ea typeface="+mn-ea"/>
                <a:cs typeface="+mn-cs"/>
              </a:rPr>
              <a:t>Veiligheid:</a:t>
            </a:r>
            <a:r>
              <a:rPr lang="nl-BE" sz="1200" kern="1200">
                <a:solidFill>
                  <a:schemeClr val="tx1"/>
                </a:solidFill>
                <a:effectLst/>
                <a:latin typeface="+mn-lt"/>
                <a:ea typeface="+mn-ea"/>
                <a:cs typeface="+mn-cs"/>
              </a:rPr>
              <a:t> Adequate bescherming van informatie, netwerken en de externe perimeter van federale diensten.</a:t>
            </a:r>
          </a:p>
          <a:p>
            <a:pPr lvl="0"/>
            <a:r>
              <a:rPr lang="nl-BE" sz="1200" b="1" kern="1200">
                <a:solidFill>
                  <a:schemeClr val="tx1"/>
                </a:solidFill>
                <a:effectLst/>
                <a:latin typeface="+mn-lt"/>
                <a:ea typeface="+mn-ea"/>
                <a:cs typeface="+mn-cs"/>
              </a:rPr>
              <a:t>Waakzaamheid:</a:t>
            </a:r>
            <a:r>
              <a:rPr lang="nl-BE" sz="1200" kern="1200">
                <a:solidFill>
                  <a:schemeClr val="tx1"/>
                </a:solidFill>
                <a:effectLst/>
                <a:latin typeface="+mn-lt"/>
                <a:ea typeface="+mn-ea"/>
                <a:cs typeface="+mn-cs"/>
              </a:rPr>
              <a:t> Het detecteren van </a:t>
            </a:r>
            <a:r>
              <a:rPr lang="nl-BE" sz="1200" kern="1200" err="1">
                <a:solidFill>
                  <a:schemeClr val="tx1"/>
                </a:solidFill>
                <a:effectLst/>
                <a:latin typeface="+mn-lt"/>
                <a:ea typeface="+mn-ea"/>
                <a:cs typeface="+mn-cs"/>
              </a:rPr>
              <a:t>vulnérabiliteiten</a:t>
            </a:r>
            <a:r>
              <a:rPr lang="nl-BE" sz="1200" kern="1200">
                <a:solidFill>
                  <a:schemeClr val="tx1"/>
                </a:solidFill>
                <a:effectLst/>
                <a:latin typeface="+mn-lt"/>
                <a:ea typeface="+mn-ea"/>
                <a:cs typeface="+mn-cs"/>
              </a:rPr>
              <a:t> en dreigingen via een gemeenschappelijke architectuur.</a:t>
            </a:r>
          </a:p>
          <a:p>
            <a:pPr lvl="0"/>
            <a:r>
              <a:rPr lang="nl-BE" sz="1200" b="1" kern="1200">
                <a:solidFill>
                  <a:schemeClr val="tx1"/>
                </a:solidFill>
                <a:effectLst/>
                <a:latin typeface="+mn-lt"/>
                <a:ea typeface="+mn-ea"/>
                <a:cs typeface="+mn-cs"/>
              </a:rPr>
              <a:t>Veerkracht:</a:t>
            </a:r>
            <a:r>
              <a:rPr lang="nl-BE" sz="1200" kern="1200">
                <a:solidFill>
                  <a:schemeClr val="tx1"/>
                </a:solidFill>
                <a:effectLst/>
                <a:latin typeface="+mn-lt"/>
                <a:ea typeface="+mn-ea"/>
                <a:cs typeface="+mn-cs"/>
              </a:rPr>
              <a:t> Het vermogen van de overheid om snel te reageren op en te herstellen van cyberincidenten.</a:t>
            </a:r>
          </a:p>
          <a:p>
            <a:pPr lvl="0"/>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Governance en de Rol van de Federale CISO</a:t>
            </a:r>
          </a:p>
          <a:p>
            <a:r>
              <a:rPr lang="nl-BE" sz="1200" kern="1200">
                <a:solidFill>
                  <a:schemeClr val="tx1"/>
                </a:solidFill>
                <a:effectLst/>
                <a:latin typeface="+mn-lt"/>
                <a:ea typeface="+mn-ea"/>
                <a:cs typeface="+mn-cs"/>
              </a:rPr>
              <a:t>Om de strategie te operationaliseren, wordt een versterkte </a:t>
            </a:r>
            <a:r>
              <a:rPr lang="nl-BE" sz="1200" kern="1200" err="1">
                <a:solidFill>
                  <a:schemeClr val="tx1"/>
                </a:solidFill>
                <a:effectLst/>
                <a:latin typeface="+mn-lt"/>
                <a:ea typeface="+mn-ea"/>
                <a:cs typeface="+mn-cs"/>
              </a:rPr>
              <a:t>governancestructuur</a:t>
            </a:r>
            <a:r>
              <a:rPr lang="nl-BE" sz="1200" kern="1200">
                <a:solidFill>
                  <a:schemeClr val="tx1"/>
                </a:solidFill>
                <a:effectLst/>
                <a:latin typeface="+mn-lt"/>
                <a:ea typeface="+mn-ea"/>
                <a:cs typeface="+mn-cs"/>
              </a:rPr>
              <a:t> opgezet</a:t>
            </a:r>
          </a:p>
        </p:txBody>
      </p:sp>
      <p:sp>
        <p:nvSpPr>
          <p:cNvPr id="123" name="Google Shape;123;p10:notes">
            <a:extLst>
              <a:ext uri="{FF2B5EF4-FFF2-40B4-BE49-F238E27FC236}">
                <a16:creationId xmlns:a16="http://schemas.microsoft.com/office/drawing/2014/main" id="{4E0CDC53-2DD2-0563-7844-22C616DFF6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4187268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C4ECFC28-279E-A95A-745B-58CE3A190F0F}"/>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D215BBDB-819A-E2F6-BCBB-00C8F5F76C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nl-BE" sz="1200" b="1" kern="1200">
                <a:solidFill>
                  <a:schemeClr val="tx1"/>
                </a:solidFill>
                <a:effectLst/>
                <a:latin typeface="+mn-lt"/>
                <a:ea typeface="+mn-ea"/>
                <a:cs typeface="+mn-cs"/>
              </a:rPr>
              <a:t>Federale CISO:</a:t>
            </a:r>
            <a:r>
              <a:rPr lang="nl-BE" sz="1200" kern="1200">
                <a:solidFill>
                  <a:schemeClr val="tx1"/>
                </a:solidFill>
                <a:effectLst/>
                <a:latin typeface="+mn-lt"/>
                <a:ea typeface="+mn-ea"/>
                <a:cs typeface="+mn-cs"/>
              </a:rPr>
              <a:t> Er wordt een federale CISO aangesteld als centraal strategisch expert en adviseur die toeziet op de uitvoering van de transversale cyberstrategie en fungeert als escalatiepunt bij grootschalige incidenten.</a:t>
            </a:r>
          </a:p>
          <a:p>
            <a:pPr lvl="0"/>
            <a:r>
              <a:rPr lang="nl-BE" sz="1200" b="1" kern="1200">
                <a:solidFill>
                  <a:schemeClr val="tx1"/>
                </a:solidFill>
                <a:effectLst/>
                <a:latin typeface="+mn-lt"/>
                <a:ea typeface="+mn-ea"/>
                <a:cs typeface="+mn-cs"/>
              </a:rPr>
              <a:t>CISO-cel (</a:t>
            </a:r>
            <a:r>
              <a:rPr lang="nl-BE" sz="1200" b="1" kern="1200" err="1">
                <a:solidFill>
                  <a:schemeClr val="tx1"/>
                </a:solidFill>
                <a:effectLst/>
                <a:latin typeface="+mn-lt"/>
                <a:ea typeface="+mn-ea"/>
                <a:cs typeface="+mn-cs"/>
              </a:rPr>
              <a:t>CyberGov</a:t>
            </a:r>
            <a:r>
              <a:rPr lang="nl-BE" sz="1200" b="1" kern="1200">
                <a:solidFill>
                  <a:schemeClr val="tx1"/>
                </a:solidFill>
                <a:effectLst/>
                <a:latin typeface="+mn-lt"/>
                <a:ea typeface="+mn-ea"/>
                <a:cs typeface="+mn-cs"/>
              </a:rPr>
              <a:t>):</a:t>
            </a:r>
            <a:r>
              <a:rPr lang="nl-BE" sz="1200" kern="1200">
                <a:solidFill>
                  <a:schemeClr val="tx1"/>
                </a:solidFill>
                <a:effectLst/>
                <a:latin typeface="+mn-lt"/>
                <a:ea typeface="+mn-ea"/>
                <a:cs typeface="+mn-cs"/>
              </a:rPr>
              <a:t> Deze cel binnen de FOD BOSA biedt operationele ondersteuning, ontwikkelt centrale templates en voert maturiteitsmetingen uit om risicoprofielen per entiteit in kaart te brengen.</a:t>
            </a:r>
          </a:p>
          <a:p>
            <a:pPr lvl="0"/>
            <a:r>
              <a:rPr lang="nl-BE" sz="1200" b="1" kern="1200">
                <a:solidFill>
                  <a:schemeClr val="tx1"/>
                </a:solidFill>
                <a:effectLst/>
                <a:latin typeface="+mn-lt"/>
                <a:ea typeface="+mn-ea"/>
                <a:cs typeface="+mn-cs"/>
              </a:rPr>
              <a:t>Complementariteit met het CCB:</a:t>
            </a:r>
            <a:r>
              <a:rPr lang="nl-BE" sz="1200" kern="1200">
                <a:solidFill>
                  <a:schemeClr val="tx1"/>
                </a:solidFill>
                <a:effectLst/>
                <a:latin typeface="+mn-lt"/>
                <a:ea typeface="+mn-ea"/>
                <a:cs typeface="+mn-cs"/>
              </a:rPr>
              <a:t> Het Centrum voor Cybersecurity België (CCB) blijft de nationale autoriteit voor normering en toezicht, terwijl de federale CISO-cel zich richt op de </a:t>
            </a:r>
            <a:r>
              <a:rPr lang="nl-BE" sz="1200" b="1" kern="1200">
                <a:solidFill>
                  <a:schemeClr val="tx1"/>
                </a:solidFill>
                <a:effectLst/>
                <a:latin typeface="+mn-lt"/>
                <a:ea typeface="+mn-ea"/>
                <a:cs typeface="+mn-cs"/>
              </a:rPr>
              <a:t>operationele begeleiding</a:t>
            </a:r>
            <a:r>
              <a:rPr lang="nl-BE" sz="1200" kern="1200">
                <a:solidFill>
                  <a:schemeClr val="tx1"/>
                </a:solidFill>
                <a:effectLst/>
                <a:latin typeface="+mn-lt"/>
                <a:ea typeface="+mn-ea"/>
                <a:cs typeface="+mn-cs"/>
              </a:rPr>
              <a:t> van de federale diensten.</a:t>
            </a:r>
          </a:p>
          <a:p>
            <a:r>
              <a:rPr lang="en-US" sz="1200" kern="1200">
                <a:solidFill>
                  <a:schemeClr val="tx1"/>
                </a:solidFill>
                <a:effectLst/>
                <a:latin typeface="+mn-lt"/>
                <a:ea typeface="+mn-ea"/>
                <a:cs typeface="+mn-cs"/>
              </a:rPr>
              <a:t>3. CISO-as-a-Service (</a:t>
            </a:r>
            <a:r>
              <a:rPr lang="en-US" sz="1200" kern="1200" err="1">
                <a:solidFill>
                  <a:schemeClr val="tx1"/>
                </a:solidFill>
                <a:effectLst/>
                <a:latin typeface="+mn-lt"/>
                <a:ea typeface="+mn-ea"/>
                <a:cs typeface="+mn-cs"/>
              </a:rPr>
              <a:t>CISOaaS</a:t>
            </a:r>
            <a:r>
              <a:rPr lang="en-US" sz="1200" kern="1200">
                <a:solidFill>
                  <a:schemeClr val="tx1"/>
                </a:solidFill>
                <a:effectLst/>
                <a:latin typeface="+mn-lt"/>
                <a:ea typeface="+mn-ea"/>
                <a:cs typeface="+mn-cs"/>
              </a:rPr>
              <a:t>)</a:t>
            </a:r>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Een specifiek speerpunt is het </a:t>
            </a:r>
            <a:r>
              <a:rPr lang="nl-BE" sz="1200" b="1" kern="1200" err="1">
                <a:solidFill>
                  <a:schemeClr val="tx1"/>
                </a:solidFill>
                <a:effectLst/>
                <a:latin typeface="+mn-lt"/>
                <a:ea typeface="+mn-ea"/>
                <a:cs typeface="+mn-cs"/>
              </a:rPr>
              <a:t>CISOaaS</a:t>
            </a:r>
            <a:r>
              <a:rPr lang="nl-BE" sz="1200" b="1" kern="1200">
                <a:solidFill>
                  <a:schemeClr val="tx1"/>
                </a:solidFill>
                <a:effectLst/>
                <a:latin typeface="+mn-lt"/>
                <a:ea typeface="+mn-ea"/>
                <a:cs typeface="+mn-cs"/>
              </a:rPr>
              <a:t>-model</a:t>
            </a:r>
            <a:r>
              <a:rPr lang="nl-BE" sz="1200" kern="1200">
                <a:solidFill>
                  <a:schemeClr val="tx1"/>
                </a:solidFill>
                <a:effectLst/>
                <a:latin typeface="+mn-lt"/>
                <a:ea typeface="+mn-ea"/>
                <a:cs typeface="+mn-cs"/>
              </a:rPr>
              <a:t>, dat vooral is gericht op kleinere federale entiteiten die vaak de middelen missen om zelf een volwaardig cybersecuritybeleid uit te voeren. Door expertise en middelen te delen, krijgen deze organisaties toegang tot gespecialiseerde profielen en tools (zoals </a:t>
            </a:r>
            <a:r>
              <a:rPr lang="nl-BE" sz="1200" kern="1200" err="1">
                <a:solidFill>
                  <a:schemeClr val="tx1"/>
                </a:solidFill>
                <a:effectLst/>
                <a:latin typeface="+mn-lt"/>
                <a:ea typeface="+mn-ea"/>
                <a:cs typeface="+mn-cs"/>
              </a:rPr>
              <a:t>SECaaS</a:t>
            </a:r>
            <a:r>
              <a:rPr lang="nl-BE" sz="1200" kern="1200">
                <a:solidFill>
                  <a:schemeClr val="tx1"/>
                </a:solidFill>
                <a:effectLst/>
                <a:latin typeface="+mn-lt"/>
                <a:ea typeface="+mn-ea"/>
                <a:cs typeface="+mn-cs"/>
              </a:rPr>
              <a:t> 2 of IAP) die anders te duur of onbereikbaar zouden zijn.</a:t>
            </a:r>
          </a:p>
          <a:p>
            <a:r>
              <a:rPr lang="nl-BE" sz="1200" kern="1200">
                <a:solidFill>
                  <a:schemeClr val="tx1"/>
                </a:solidFill>
                <a:effectLst/>
                <a:latin typeface="+mn-lt"/>
                <a:ea typeface="+mn-ea"/>
                <a:cs typeface="+mn-cs"/>
              </a:rPr>
              <a:t>4. Operationele Bouwstenen en Standaardisatie</a:t>
            </a:r>
          </a:p>
          <a:p>
            <a:r>
              <a:rPr lang="nl-BE" sz="1200" kern="1200">
                <a:solidFill>
                  <a:schemeClr val="tx1"/>
                </a:solidFill>
                <a:effectLst/>
                <a:latin typeface="+mn-lt"/>
                <a:ea typeface="+mn-ea"/>
                <a:cs typeface="+mn-cs"/>
              </a:rPr>
              <a:t>De strategie dwingt uniformiteit af door gebruik te maken van gemeenschappelijke fundamenten:</a:t>
            </a:r>
          </a:p>
          <a:p>
            <a:pPr lvl="0"/>
            <a:r>
              <a:rPr lang="nl-BE" sz="1200" b="1" kern="1200" err="1">
                <a:solidFill>
                  <a:schemeClr val="tx1"/>
                </a:solidFill>
                <a:effectLst/>
                <a:latin typeface="+mn-lt"/>
                <a:ea typeface="+mn-ea"/>
                <a:cs typeface="+mn-cs"/>
              </a:rPr>
              <a:t>CyberFundamentals</a:t>
            </a:r>
            <a:r>
              <a:rPr lang="nl-BE" sz="1200" b="1" kern="1200">
                <a:solidFill>
                  <a:schemeClr val="tx1"/>
                </a:solidFill>
                <a:effectLst/>
                <a:latin typeface="+mn-lt"/>
                <a:ea typeface="+mn-ea"/>
                <a:cs typeface="+mn-cs"/>
              </a:rPr>
              <a:t> (</a:t>
            </a:r>
            <a:r>
              <a:rPr lang="nl-BE" sz="1200" b="1" kern="1200" err="1">
                <a:solidFill>
                  <a:schemeClr val="tx1"/>
                </a:solidFill>
                <a:effectLst/>
                <a:latin typeface="+mn-lt"/>
                <a:ea typeface="+mn-ea"/>
                <a:cs typeface="+mn-cs"/>
              </a:rPr>
              <a:t>CyFun</a:t>
            </a:r>
            <a:r>
              <a:rPr lang="nl-BE" sz="1200" b="1" kern="1200">
                <a:solidFill>
                  <a:schemeClr val="tx1"/>
                </a:solidFill>
                <a:effectLst/>
                <a:latin typeface="+mn-lt"/>
                <a:ea typeface="+mn-ea"/>
                <a:cs typeface="+mn-cs"/>
              </a:rPr>
              <a:t>):</a:t>
            </a:r>
            <a:r>
              <a:rPr lang="nl-BE" sz="1200" kern="1200">
                <a:solidFill>
                  <a:schemeClr val="tx1"/>
                </a:solidFill>
                <a:effectLst/>
                <a:latin typeface="+mn-lt"/>
                <a:ea typeface="+mn-ea"/>
                <a:cs typeface="+mn-cs"/>
              </a:rPr>
              <a:t> Dit </a:t>
            </a:r>
            <a:r>
              <a:rPr lang="nl-BE" sz="1200" kern="1200" err="1">
                <a:solidFill>
                  <a:schemeClr val="tx1"/>
                </a:solidFill>
                <a:effectLst/>
                <a:latin typeface="+mn-lt"/>
                <a:ea typeface="+mn-ea"/>
                <a:cs typeface="+mn-cs"/>
              </a:rPr>
              <a:t>framework</a:t>
            </a:r>
            <a:r>
              <a:rPr lang="nl-BE" sz="1200" kern="1200">
                <a:solidFill>
                  <a:schemeClr val="tx1"/>
                </a:solidFill>
                <a:effectLst/>
                <a:latin typeface="+mn-lt"/>
                <a:ea typeface="+mn-ea"/>
                <a:cs typeface="+mn-cs"/>
              </a:rPr>
              <a:t> van het CCB is het absolute referentiekader voor alle federale administraties om de conformiteit met NIS2 aan te tonen.</a:t>
            </a:r>
          </a:p>
          <a:p>
            <a:pPr lvl="0"/>
            <a:r>
              <a:rPr lang="nl-BE" sz="1200" b="1" kern="1200">
                <a:solidFill>
                  <a:schemeClr val="tx1"/>
                </a:solidFill>
                <a:effectLst/>
                <a:latin typeface="+mn-lt"/>
                <a:ea typeface="+mn-ea"/>
                <a:cs typeface="+mn-cs"/>
              </a:rPr>
              <a:t>Shared Services:</a:t>
            </a:r>
            <a:r>
              <a:rPr lang="nl-BE" sz="1200" kern="1200">
                <a:solidFill>
                  <a:schemeClr val="tx1"/>
                </a:solidFill>
                <a:effectLst/>
                <a:latin typeface="+mn-lt"/>
                <a:ea typeface="+mn-ea"/>
                <a:cs typeface="+mn-cs"/>
              </a:rPr>
              <a:t> Er wordt maximaal ingezet op collectieve oplossingen zoals </a:t>
            </a:r>
            <a:r>
              <a:rPr lang="nl-BE" sz="1200" b="1" kern="1200">
                <a:solidFill>
                  <a:schemeClr val="tx1"/>
                </a:solidFill>
                <a:effectLst/>
                <a:latin typeface="+mn-lt"/>
                <a:ea typeface="+mn-ea"/>
                <a:cs typeface="+mn-cs"/>
              </a:rPr>
              <a:t>Internet Access </a:t>
            </a:r>
            <a:r>
              <a:rPr lang="nl-BE" sz="1200" b="1" kern="1200" err="1">
                <a:solidFill>
                  <a:schemeClr val="tx1"/>
                </a:solidFill>
                <a:effectLst/>
                <a:latin typeface="+mn-lt"/>
                <a:ea typeface="+mn-ea"/>
                <a:cs typeface="+mn-cs"/>
              </a:rPr>
              <a:t>Protection</a:t>
            </a:r>
            <a:r>
              <a:rPr lang="nl-BE" sz="1200" b="1" kern="1200">
                <a:solidFill>
                  <a:schemeClr val="tx1"/>
                </a:solidFill>
                <a:effectLst/>
                <a:latin typeface="+mn-lt"/>
                <a:ea typeface="+mn-ea"/>
                <a:cs typeface="+mn-cs"/>
              </a:rPr>
              <a:t> (IAP)</a:t>
            </a:r>
            <a:r>
              <a:rPr lang="nl-BE" sz="1200" kern="1200">
                <a:solidFill>
                  <a:schemeClr val="tx1"/>
                </a:solidFill>
                <a:effectLst/>
                <a:latin typeface="+mn-lt"/>
                <a:ea typeface="+mn-ea"/>
                <a:cs typeface="+mn-cs"/>
              </a:rPr>
              <a:t> en het raamcontract </a:t>
            </a:r>
            <a:r>
              <a:rPr lang="nl-BE" sz="1200" b="1" kern="1200">
                <a:solidFill>
                  <a:schemeClr val="tx1"/>
                </a:solidFill>
                <a:effectLst/>
                <a:latin typeface="+mn-lt"/>
                <a:ea typeface="+mn-ea"/>
                <a:cs typeface="+mn-cs"/>
              </a:rPr>
              <a:t>SECaaS2</a:t>
            </a:r>
            <a:r>
              <a:rPr lang="nl-BE" sz="1200" kern="1200">
                <a:solidFill>
                  <a:schemeClr val="tx1"/>
                </a:solidFill>
                <a:effectLst/>
                <a:latin typeface="+mn-lt"/>
                <a:ea typeface="+mn-ea"/>
                <a:cs typeface="+mn-cs"/>
              </a:rPr>
              <a:t> (Security-as-a-Service).</a:t>
            </a:r>
          </a:p>
          <a:p>
            <a:pPr lvl="0"/>
            <a:r>
              <a:rPr lang="nl-BE" sz="1200" b="1" kern="1200">
                <a:solidFill>
                  <a:schemeClr val="tx1"/>
                </a:solidFill>
                <a:effectLst/>
                <a:latin typeface="+mn-lt"/>
                <a:ea typeface="+mn-ea"/>
                <a:cs typeface="+mn-cs"/>
              </a:rPr>
              <a:t>Centraal SOC:</a:t>
            </a:r>
            <a:r>
              <a:rPr lang="nl-BE" sz="1200" kern="1200">
                <a:solidFill>
                  <a:schemeClr val="tx1"/>
                </a:solidFill>
                <a:effectLst/>
                <a:latin typeface="+mn-lt"/>
                <a:ea typeface="+mn-ea"/>
                <a:cs typeface="+mn-cs"/>
              </a:rPr>
              <a:t> De uitbouw van een gedeelde monitoring- en SOC-capaciteit (Security Operations Center) verhoogt de collectieve weerbaarheid tegen een fractie van de huidige kosten.</a:t>
            </a:r>
          </a:p>
          <a:p>
            <a:r>
              <a:rPr lang="nl-BE" sz="1200" kern="1200">
                <a:solidFill>
                  <a:schemeClr val="tx1"/>
                </a:solidFill>
                <a:effectLst/>
                <a:latin typeface="+mn-lt"/>
                <a:ea typeface="+mn-ea"/>
                <a:cs typeface="+mn-cs"/>
              </a:rPr>
              <a:t>5. Economische Impact en Baten</a:t>
            </a:r>
          </a:p>
          <a:p>
            <a:r>
              <a:rPr lang="nl-BE" sz="1200" kern="1200">
                <a:solidFill>
                  <a:schemeClr val="tx1"/>
                </a:solidFill>
                <a:effectLst/>
                <a:latin typeface="+mn-lt"/>
                <a:ea typeface="+mn-ea"/>
                <a:cs typeface="+mn-cs"/>
              </a:rPr>
              <a:t>Uit een </a:t>
            </a:r>
            <a:r>
              <a:rPr lang="nl-BE" sz="1200" i="1" kern="1200" err="1">
                <a:solidFill>
                  <a:schemeClr val="tx1"/>
                </a:solidFill>
                <a:effectLst/>
                <a:latin typeface="+mn-lt"/>
                <a:ea typeface="+mn-ea"/>
                <a:cs typeface="+mn-cs"/>
              </a:rPr>
              <a:t>spending</a:t>
            </a:r>
            <a:r>
              <a:rPr lang="nl-BE" sz="1200" i="1" kern="1200">
                <a:solidFill>
                  <a:schemeClr val="tx1"/>
                </a:solidFill>
                <a:effectLst/>
                <a:latin typeface="+mn-lt"/>
                <a:ea typeface="+mn-ea"/>
                <a:cs typeface="+mn-cs"/>
              </a:rPr>
              <a:t> review</a:t>
            </a:r>
            <a:r>
              <a:rPr lang="nl-BE" sz="1200" kern="1200">
                <a:solidFill>
                  <a:schemeClr val="tx1"/>
                </a:solidFill>
                <a:effectLst/>
                <a:latin typeface="+mn-lt"/>
                <a:ea typeface="+mn-ea"/>
                <a:cs typeface="+mn-cs"/>
              </a:rPr>
              <a:t> bleek dat de federale maturiteit momenteel onvoldoende is om de risico's te dekken en dat uitgaven bij ongewijzigd beleid exponentieel zouden stijgen.</a:t>
            </a:r>
          </a:p>
          <a:p>
            <a:pPr lvl="0"/>
            <a:r>
              <a:rPr lang="nl-BE" sz="1200" b="1" kern="1200">
                <a:solidFill>
                  <a:schemeClr val="tx1"/>
                </a:solidFill>
                <a:effectLst/>
                <a:latin typeface="+mn-lt"/>
                <a:ea typeface="+mn-ea"/>
                <a:cs typeface="+mn-cs"/>
              </a:rPr>
              <a:t>Kostenbesparing:</a:t>
            </a:r>
            <a:r>
              <a:rPr lang="nl-BE" sz="1200" kern="1200">
                <a:solidFill>
                  <a:schemeClr val="tx1"/>
                </a:solidFill>
                <a:effectLst/>
                <a:latin typeface="+mn-lt"/>
                <a:ea typeface="+mn-ea"/>
                <a:cs typeface="+mn-cs"/>
              </a:rPr>
              <a:t> Door contracten te bundelen en dubbel werk bij audits en pentesten te vermijden, wordt een jaarlijks besparingspotentieel tot </a:t>
            </a:r>
            <a:r>
              <a:rPr lang="nl-BE" sz="1200" b="1" kern="1200">
                <a:solidFill>
                  <a:schemeClr val="tx1"/>
                </a:solidFill>
                <a:effectLst/>
                <a:latin typeface="+mn-lt"/>
                <a:ea typeface="+mn-ea"/>
                <a:cs typeface="+mn-cs"/>
              </a:rPr>
              <a:t>3,2 miljoen euro</a:t>
            </a:r>
            <a:r>
              <a:rPr lang="nl-BE" sz="1200" kern="1200">
                <a:solidFill>
                  <a:schemeClr val="tx1"/>
                </a:solidFill>
                <a:effectLst/>
                <a:latin typeface="+mn-lt"/>
                <a:ea typeface="+mn-ea"/>
                <a:cs typeface="+mn-cs"/>
              </a:rPr>
              <a:t> geraamd (bij een sturend ambitieniveau).</a:t>
            </a:r>
          </a:p>
          <a:p>
            <a:pPr lvl="0"/>
            <a:r>
              <a:rPr lang="nl-BE" sz="1200" b="1" kern="1200">
                <a:solidFill>
                  <a:schemeClr val="tx1"/>
                </a:solidFill>
                <a:effectLst/>
                <a:latin typeface="+mn-lt"/>
                <a:ea typeface="+mn-ea"/>
                <a:cs typeface="+mn-cs"/>
              </a:rPr>
              <a:t>Vermeden Schade:</a:t>
            </a:r>
            <a:r>
              <a:rPr lang="nl-BE" sz="1200" kern="1200">
                <a:solidFill>
                  <a:schemeClr val="tx1"/>
                </a:solidFill>
                <a:effectLst/>
                <a:latin typeface="+mn-lt"/>
                <a:ea typeface="+mn-ea"/>
                <a:cs typeface="+mn-cs"/>
              </a:rPr>
              <a:t> De grootste winst zit in het vermijden van kosten door incidenten (bijv. </a:t>
            </a:r>
            <a:r>
              <a:rPr lang="nl-BE" sz="1200" kern="1200" err="1">
                <a:solidFill>
                  <a:schemeClr val="tx1"/>
                </a:solidFill>
                <a:effectLst/>
                <a:latin typeface="+mn-lt"/>
                <a:ea typeface="+mn-ea"/>
                <a:cs typeface="+mn-cs"/>
              </a:rPr>
              <a:t>ransomware</a:t>
            </a:r>
            <a:r>
              <a:rPr lang="nl-BE" sz="1200" kern="1200">
                <a:solidFill>
                  <a:schemeClr val="tx1"/>
                </a:solidFill>
                <a:effectLst/>
                <a:latin typeface="+mn-lt"/>
                <a:ea typeface="+mn-ea"/>
                <a:cs typeface="+mn-cs"/>
              </a:rPr>
              <a:t>), die de publieke dienstverlening wekenlang kunnen lamleggen.</a:t>
            </a:r>
          </a:p>
          <a:p>
            <a:r>
              <a:rPr lang="nl-BE" sz="1200" b="1" kern="1200">
                <a:solidFill>
                  <a:schemeClr val="tx1"/>
                </a:solidFill>
                <a:effectLst/>
                <a:latin typeface="+mn-lt"/>
                <a:ea typeface="+mn-ea"/>
                <a:cs typeface="+mn-cs"/>
              </a:rPr>
              <a:t>Samenvattend</a:t>
            </a:r>
            <a:r>
              <a:rPr lang="nl-BE" sz="1200" kern="1200">
                <a:solidFill>
                  <a:schemeClr val="tx1"/>
                </a:solidFill>
                <a:effectLst/>
                <a:latin typeface="+mn-lt"/>
                <a:ea typeface="+mn-ea"/>
                <a:cs typeface="+mn-cs"/>
              </a:rPr>
              <a:t> verschuift cybersecurity van een versnipperde, reactieve technische discipline naar een </a:t>
            </a:r>
            <a:r>
              <a:rPr lang="nl-BE" sz="1200" b="1" kern="1200">
                <a:solidFill>
                  <a:schemeClr val="tx1"/>
                </a:solidFill>
                <a:effectLst/>
                <a:latin typeface="+mn-lt"/>
                <a:ea typeface="+mn-ea"/>
                <a:cs typeface="+mn-cs"/>
              </a:rPr>
              <a:t>geïntegreerd strategisch werkdomein</a:t>
            </a:r>
            <a:r>
              <a:rPr lang="nl-BE" sz="1200" kern="1200">
                <a:solidFill>
                  <a:schemeClr val="tx1"/>
                </a:solidFill>
                <a:effectLst/>
                <a:latin typeface="+mn-lt"/>
                <a:ea typeface="+mn-ea"/>
                <a:cs typeface="+mn-cs"/>
              </a:rPr>
              <a:t> waarbij centrale investeringen leiden tot gedecentraliseerde baten voor alle federale diensten en de burger</a:t>
            </a:r>
          </a:p>
          <a:p>
            <a:endParaRPr lang="nl-BE"/>
          </a:p>
          <a:p>
            <a:pPr marL="0" lvl="0" indent="0" algn="l" rtl="0">
              <a:spcBef>
                <a:spcPts val="0"/>
              </a:spcBef>
              <a:spcAft>
                <a:spcPts val="0"/>
              </a:spcAft>
              <a:buNone/>
            </a:pPr>
            <a:endParaRPr/>
          </a:p>
        </p:txBody>
      </p:sp>
      <p:sp>
        <p:nvSpPr>
          <p:cNvPr id="123" name="Google Shape;123;p10:notes">
            <a:extLst>
              <a:ext uri="{FF2B5EF4-FFF2-40B4-BE49-F238E27FC236}">
                <a16:creationId xmlns:a16="http://schemas.microsoft.com/office/drawing/2014/main" id="{13E9B747-30E3-B800-FE6E-508E8F0BA0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655065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94BF0F67-B16F-3598-431D-D67C63F47AA1}"/>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C1686A70-9CC2-4F53-3245-9950A4A56E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a:t>Echter, we botsen op een reële markt- en budgetrealiteit: kleinere federale entiteiten hebben simpelweg de schaal of de budgetten niet om zelf een volwaardig cybersecurity-team op te zetten. Daarom introduceren we </a:t>
            </a:r>
            <a:r>
              <a:rPr lang="nl-BE" i="1"/>
              <a:t>CISO as a Service</a:t>
            </a:r>
            <a:r>
              <a:rPr lang="nl-BE"/>
              <a:t> (</a:t>
            </a:r>
            <a:r>
              <a:rPr lang="nl-BE" err="1"/>
              <a:t>CISOaaS</a:t>
            </a:r>
            <a:r>
              <a:rPr lang="nl-BE"/>
              <a:t>). BOSA bouwt een transversale capaciteit op die fungeert als een flexibele, hoogwaardige pool voor entiteiten die zelf de kritieke massa missen. Dit is een zeer efficiënte inzet van overheadbudgetten.“</a:t>
            </a:r>
          </a:p>
          <a:p>
            <a:pPr marL="0" lvl="0" indent="0" algn="l" rtl="0">
              <a:spcBef>
                <a:spcPts val="0"/>
              </a:spcBef>
              <a:spcAft>
                <a:spcPts val="0"/>
              </a:spcAft>
              <a:buNone/>
            </a:pPr>
            <a:endParaRPr lang="nl-BE"/>
          </a:p>
          <a:p>
            <a:pPr marL="0" lvl="0" indent="0" algn="l" rtl="0">
              <a:spcBef>
                <a:spcPts val="0"/>
              </a:spcBef>
              <a:spcAft>
                <a:spcPts val="0"/>
              </a:spcAft>
              <a:buNone/>
            </a:pPr>
            <a:r>
              <a:rPr lang="nl-BE" err="1"/>
              <a:t>CISOaaS</a:t>
            </a:r>
            <a:endParaRPr lang="nl-BE"/>
          </a:p>
          <a:p>
            <a:pPr marL="0" lvl="0" indent="0" algn="l" rtl="0">
              <a:spcBef>
                <a:spcPts val="0"/>
              </a:spcBef>
              <a:spcAft>
                <a:spcPts val="0"/>
              </a:spcAft>
              <a:buNone/>
            </a:pPr>
            <a:endParaRPr lang="nl-BE"/>
          </a:p>
          <a:p>
            <a:r>
              <a:rPr lang="nl-BE"/>
              <a:t>Hiermee realiseren we een fundamentele </a:t>
            </a:r>
            <a:r>
              <a:rPr lang="nl-BE" err="1"/>
              <a:t>paradigmeshift</a:t>
            </a:r>
            <a:r>
              <a:rPr lang="nl-BE"/>
              <a:t>. We bewegen weg van de traditionele, gefragmenteerde en reactieve aanpak per entiteit, die duur is en gaten laat vallen, naar een eengemaakte, transversale informatieveiligheid. </a:t>
            </a:r>
          </a:p>
          <a:p>
            <a:r>
              <a:rPr lang="nl-BE"/>
              <a:t>In plaats van dat elke instelling een eigen, dure CISO-vacature in de markt probeert te zetten in een gierende </a:t>
            </a:r>
            <a:r>
              <a:rPr lang="nl-BE" err="1"/>
              <a:t>schaarstemarkt</a:t>
            </a:r>
            <a:r>
              <a:rPr lang="nl-BE"/>
              <a:t> , biedt </a:t>
            </a:r>
            <a:r>
              <a:rPr lang="nl-BE" err="1"/>
              <a:t>CISOaaS</a:t>
            </a:r>
            <a:r>
              <a:rPr lang="nl-BE"/>
              <a:t> een modulair antwoord. Het garandeert dat alle deelnemende federale entiteiten met een minimum aan individuele kosten toch onmiddellijk voldoen aan de strenge wettelijke NIS2-vereisten en over een volwassen governance beschikken.</a:t>
            </a:r>
          </a:p>
          <a:p>
            <a:pPr marL="0" lvl="0" indent="0" algn="l" rtl="0">
              <a:spcBef>
                <a:spcPts val="0"/>
              </a:spcBef>
              <a:spcAft>
                <a:spcPts val="0"/>
              </a:spcAft>
              <a:buNone/>
            </a:pPr>
            <a:endParaRPr/>
          </a:p>
        </p:txBody>
      </p:sp>
      <p:sp>
        <p:nvSpPr>
          <p:cNvPr id="123" name="Google Shape;123;p10:notes">
            <a:extLst>
              <a:ext uri="{FF2B5EF4-FFF2-40B4-BE49-F238E27FC236}">
                <a16:creationId xmlns:a16="http://schemas.microsoft.com/office/drawing/2014/main" id="{C9D092AD-718A-0230-3978-B80F88611A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3384052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81B71B6D-93E6-69AB-C227-06FC9A3CD85E}"/>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3E43A495-0EA3-9456-ED60-3A60D2CD19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dirty="0"/>
              <a:t>De governance is strak geregeld via een centrale </a:t>
            </a:r>
            <a:r>
              <a:rPr lang="nl-BE" i="1" dirty="0" err="1"/>
              <a:t>CyberGov</a:t>
            </a:r>
            <a:r>
              <a:rPr lang="nl-BE" i="1" dirty="0"/>
              <a:t> Cel bij de FOD BOSA</a:t>
            </a:r>
          </a:p>
          <a:p>
            <a:pPr marL="0" lvl="0" indent="0" algn="l" rtl="0">
              <a:spcBef>
                <a:spcPts val="0"/>
              </a:spcBef>
              <a:spcAft>
                <a:spcPts val="0"/>
              </a:spcAft>
              <a:buNone/>
            </a:pPr>
            <a:r>
              <a:rPr lang="nl-BE" dirty="0"/>
              <a:t>Dit initiatief is volledig complementair aan bestaande instanties : het Centrum voor Cybersecurity Belgium (CCB) houdt zich bezig met de normering en de grote lijnen, terwijl ons </a:t>
            </a:r>
            <a:r>
              <a:rPr lang="nl-BE" dirty="0" err="1"/>
              <a:t>CISOaaS</a:t>
            </a:r>
            <a:r>
              <a:rPr lang="nl-BE" dirty="0"/>
              <a:t>-team instaat voor de concrete, operationele implementatie op de werkvloer van de </a:t>
            </a:r>
            <a:r>
              <a:rPr lang="nl-BE" dirty="0" err="1"/>
              <a:t>FOD’s</a:t>
            </a:r>
            <a:r>
              <a:rPr lang="nl-BE" dirty="0"/>
              <a:t>. </a:t>
            </a:r>
          </a:p>
          <a:p>
            <a:pPr marL="0" lvl="0" indent="0" algn="l" rtl="0">
              <a:spcBef>
                <a:spcPts val="0"/>
              </a:spcBef>
              <a:spcAft>
                <a:spcPts val="0"/>
              </a:spcAft>
              <a:buNone/>
            </a:pPr>
            <a:r>
              <a:rPr lang="nl-BE" dirty="0"/>
              <a:t>Het </a:t>
            </a:r>
            <a:r>
              <a:rPr lang="nl-BE" dirty="0" err="1"/>
              <a:t>Core</a:t>
            </a:r>
            <a:r>
              <a:rPr lang="nl-BE" dirty="0"/>
              <a:t> Team is bewust '</a:t>
            </a:r>
            <a:r>
              <a:rPr lang="nl-BE" dirty="0" err="1"/>
              <a:t>lean</a:t>
            </a:r>
            <a:r>
              <a:rPr lang="nl-BE" dirty="0"/>
              <a:t>' gehouden en bestaat uit doorgelichte topspecialisten om continuïteit en discretie te garanderen</a:t>
            </a:r>
            <a:endParaRPr dirty="0"/>
          </a:p>
        </p:txBody>
      </p:sp>
      <p:sp>
        <p:nvSpPr>
          <p:cNvPr id="123" name="Google Shape;123;p10:notes">
            <a:extLst>
              <a:ext uri="{FF2B5EF4-FFF2-40B4-BE49-F238E27FC236}">
                <a16:creationId xmlns:a16="http://schemas.microsoft.com/office/drawing/2014/main" id="{4C679DB0-5B10-3311-1CF6-6D414C8001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50780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1588C-594F-E769-EE8B-5F69D05C3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41738-570A-5AC6-4774-8D490F2ADAFF}"/>
              </a:ext>
            </a:extLst>
          </p:cNvPr>
          <p:cNvSpPr>
            <a:spLocks noGrp="1" noRot="1" noChangeAspect="1"/>
          </p:cNvSpPr>
          <p:nvPr>
            <p:ph type="sldImg"/>
          </p:nvPr>
        </p:nvSpPr>
        <p:spPr/>
        <p:txBody>
          <a:bodyPr/>
          <a:lstStyle/>
          <a:p>
            <a:endParaRPr lang="nl-BE"/>
          </a:p>
        </p:txBody>
      </p:sp>
      <p:sp>
        <p:nvSpPr>
          <p:cNvPr id="3" name="Notes Placeholder 2">
            <a:extLst>
              <a:ext uri="{FF2B5EF4-FFF2-40B4-BE49-F238E27FC236}">
                <a16:creationId xmlns:a16="http://schemas.microsoft.com/office/drawing/2014/main" id="{2EE88369-A28E-BB74-61E3-88F6020917D7}"/>
              </a:ext>
            </a:extLst>
          </p:cNvPr>
          <p:cNvSpPr>
            <a:spLocks noGrp="1"/>
          </p:cNvSpPr>
          <p:nvPr>
            <p:ph type="body" idx="1"/>
          </p:nvPr>
        </p:nvSpPr>
        <p:spPr/>
        <p:txBody>
          <a:bodyPr/>
          <a:lstStyle/>
          <a:p>
            <a:pPr lvl="0">
              <a:defRPr/>
            </a:pPr>
            <a:endParaRPr lang="nl-BE" b="1">
              <a:solidFill>
                <a:schemeClr val="bg1"/>
              </a:solidFill>
            </a:endParaRPr>
          </a:p>
          <a:p>
            <a:pPr lvl="0">
              <a:defRPr/>
            </a:pPr>
            <a:r>
              <a:rPr lang="nl-BE" b="1">
                <a:solidFill>
                  <a:schemeClr val="bg1"/>
                </a:solidFill>
              </a:rPr>
              <a:t>Governance, Strategie &amp; Sturing</a:t>
            </a:r>
          </a:p>
          <a:p>
            <a:pPr lvl="0">
              <a:defRPr/>
            </a:pPr>
            <a:endParaRPr lang="nl-BE" b="1">
              <a:solidFill>
                <a:schemeClr val="bg1"/>
              </a:solidFill>
            </a:endParaRPr>
          </a:p>
          <a:p>
            <a:pPr lvl="0">
              <a:defRPr/>
            </a:pPr>
            <a:r>
              <a:rPr lang="nl-BE" b="1">
                <a:solidFill>
                  <a:schemeClr val="bg1"/>
                </a:solidFill>
              </a:rPr>
              <a:t>Belangrijke pijlers:</a:t>
            </a:r>
          </a:p>
          <a:p>
            <a:pPr lvl="0">
              <a:defRPr/>
            </a:pPr>
            <a:r>
              <a:rPr lang="nl-BE" b="1">
                <a:solidFill>
                  <a:schemeClr val="bg1"/>
                </a:solidFill>
              </a:rPr>
              <a:t>Cybersecurity (CISO as a Service)</a:t>
            </a:r>
            <a:br>
              <a:rPr lang="nl-BE" b="1">
                <a:solidFill>
                  <a:schemeClr val="bg1"/>
                </a:solidFill>
              </a:rPr>
            </a:br>
            <a:r>
              <a:rPr lang="nl-BE" b="1">
                <a:solidFill>
                  <a:schemeClr val="bg1"/>
                </a:solidFill>
              </a:rPr>
              <a:t>Data Strategie</a:t>
            </a:r>
          </a:p>
          <a:p>
            <a:pPr lvl="0">
              <a:defRPr/>
            </a:pPr>
            <a:r>
              <a:rPr lang="nl-BE" b="1">
                <a:solidFill>
                  <a:schemeClr val="bg1"/>
                </a:solidFill>
              </a:rPr>
              <a:t>Innovatie &amp; Artificiële Intelligentie (AI)</a:t>
            </a:r>
          </a:p>
          <a:p>
            <a:pPr lvl="0">
              <a:defRPr/>
            </a:pPr>
            <a:r>
              <a:rPr lang="nl-BE" b="1">
                <a:solidFill>
                  <a:schemeClr val="bg1"/>
                </a:solidFill>
              </a:rPr>
              <a:t>Harmonisatie &amp; </a:t>
            </a:r>
            <a:r>
              <a:rPr lang="nl-BE" b="1" err="1">
                <a:solidFill>
                  <a:schemeClr val="bg1"/>
                </a:solidFill>
              </a:rPr>
              <a:t>Hergebruik:Wallet</a:t>
            </a:r>
            <a:r>
              <a:rPr lang="nl-BE" b="1">
                <a:solidFill>
                  <a:schemeClr val="bg1"/>
                </a:solidFill>
              </a:rPr>
              <a:t> als </a:t>
            </a:r>
            <a:r>
              <a:rPr lang="nl-BE" b="1" err="1">
                <a:solidFill>
                  <a:schemeClr val="bg1"/>
                </a:solidFill>
              </a:rPr>
              <a:t>herbr</a:t>
            </a:r>
            <a:r>
              <a:rPr lang="nl-BE" b="1">
                <a:solidFill>
                  <a:schemeClr val="bg1"/>
                </a:solidFill>
              </a:rPr>
              <a:t> </a:t>
            </a:r>
            <a:r>
              <a:rPr lang="nl-BE" b="1" err="1">
                <a:solidFill>
                  <a:schemeClr val="bg1"/>
                </a:solidFill>
              </a:rPr>
              <a:t>comp</a:t>
            </a:r>
            <a:endParaRPr lang="nl-BE" b="1">
              <a:solidFill>
                <a:schemeClr val="bg1"/>
              </a:solidFill>
            </a:endParaRPr>
          </a:p>
          <a:p>
            <a:pPr lvl="0">
              <a:defRPr/>
            </a:pPr>
            <a:endParaRPr lang="nl-BE" sz="1600">
              <a:solidFill>
                <a:schemeClr val="bg2"/>
              </a:solidFill>
            </a:endParaRPr>
          </a:p>
          <a:p>
            <a:endParaRPr lang="nl-BE"/>
          </a:p>
        </p:txBody>
      </p:sp>
      <p:sp>
        <p:nvSpPr>
          <p:cNvPr id="4" name="Slide Number Placeholder 3">
            <a:extLst>
              <a:ext uri="{FF2B5EF4-FFF2-40B4-BE49-F238E27FC236}">
                <a16:creationId xmlns:a16="http://schemas.microsoft.com/office/drawing/2014/main" id="{60A4A1D1-4313-83B4-D272-9BEE6DE69B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BCF80-27EB-4596-8F5B-426A2A64C64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942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4794C7B0-B3DE-7B49-565D-82D29864FDA0}"/>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A1AE7C12-C7BB-B72C-BB6F-E9DC66E7EB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a:t>Naast cybersecurity is data onze belangrijkste grondstof. </a:t>
            </a:r>
          </a:p>
          <a:p>
            <a:pPr marL="0" lvl="0" indent="0" algn="l" rtl="0">
              <a:spcBef>
                <a:spcPts val="0"/>
              </a:spcBef>
              <a:spcAft>
                <a:spcPts val="0"/>
              </a:spcAft>
              <a:buNone/>
            </a:pPr>
            <a:r>
              <a:rPr lang="nl-BE"/>
              <a:t>Eind vorig jaar hebben we de contouren geschetst van de </a:t>
            </a:r>
            <a:r>
              <a:rPr lang="nl-BE" i="1"/>
              <a:t>Federale Datastrategie met een horizon richting 2035</a:t>
            </a:r>
            <a:r>
              <a:rPr lang="nl-BE"/>
              <a:t>. </a:t>
            </a:r>
          </a:p>
          <a:p>
            <a:pPr marL="0" lvl="0" indent="0" algn="l" rtl="0">
              <a:spcBef>
                <a:spcPts val="0"/>
              </a:spcBef>
              <a:spcAft>
                <a:spcPts val="0"/>
              </a:spcAft>
              <a:buNone/>
            </a:pPr>
            <a:r>
              <a:rPr lang="nl-BE"/>
              <a:t>Het doel is helder: data mag niet langer opgesloten zitten in silo's van afzonderlijke administraties. </a:t>
            </a:r>
          </a:p>
          <a:p>
            <a:pPr marL="0" lvl="0" indent="0" algn="l" rtl="0">
              <a:spcBef>
                <a:spcPts val="0"/>
              </a:spcBef>
              <a:spcAft>
                <a:spcPts val="0"/>
              </a:spcAft>
              <a:buNone/>
            </a:pPr>
            <a:r>
              <a:rPr lang="nl-BE"/>
              <a:t>De overheid moet zorgen voor veilige, kwalitatieve en herbruikbare data. </a:t>
            </a:r>
          </a:p>
          <a:p>
            <a:pPr marL="0" lvl="0" indent="0" algn="l" rtl="0">
              <a:spcBef>
                <a:spcPts val="0"/>
              </a:spcBef>
              <a:spcAft>
                <a:spcPts val="0"/>
              </a:spcAft>
              <a:buNone/>
            </a:pPr>
            <a:r>
              <a:rPr lang="nl-BE"/>
              <a:t>Door data als een transversaal goed te benaderen, verhogen we de efficiëntie van onze dienstverlening drastisch en leggen we de basis voor een </a:t>
            </a:r>
            <a:r>
              <a:rPr lang="nl-BE" err="1"/>
              <a:t>datagedreven</a:t>
            </a:r>
            <a:r>
              <a:rPr lang="nl-BE"/>
              <a:t> overheid waarin beleidsbeslissingen worden genomen op basis van feiten en sluitende cijfers.</a:t>
            </a:r>
            <a:endParaRPr/>
          </a:p>
        </p:txBody>
      </p:sp>
      <p:sp>
        <p:nvSpPr>
          <p:cNvPr id="123" name="Google Shape;123;p10:notes">
            <a:extLst>
              <a:ext uri="{FF2B5EF4-FFF2-40B4-BE49-F238E27FC236}">
                <a16:creationId xmlns:a16="http://schemas.microsoft.com/office/drawing/2014/main" id="{89DEFF6F-68C1-638C-7E92-395BFBE67E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4031287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E4625CE1-71DF-6AC3-47CD-E9D5E69EA983}"/>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FE5FB410-AE5F-0327-FED6-C04EE7AB51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a:t>Om deze strategie concreet vorm te geven, is eind 2025 een taskforce opgericht. </a:t>
            </a:r>
          </a:p>
          <a:p>
            <a:pPr marL="0" lvl="0" indent="0" algn="l" rtl="0">
              <a:spcBef>
                <a:spcPts val="0"/>
              </a:spcBef>
              <a:spcAft>
                <a:spcPts val="0"/>
              </a:spcAft>
              <a:buNone/>
            </a:pPr>
            <a:r>
              <a:rPr lang="nl-BE"/>
              <a:t>Hierin zitten de belangrijkste actoren rond de tafel: de vijf grote federale bronbeheerders, waaronder uiteraard ook de FOD Financiën, de drie dienstenintegratoren (BOSA, KSZ en eHealth) en specifieke data-experts.</a:t>
            </a:r>
            <a:endParaRPr/>
          </a:p>
        </p:txBody>
      </p:sp>
      <p:sp>
        <p:nvSpPr>
          <p:cNvPr id="123" name="Google Shape;123;p10:notes">
            <a:extLst>
              <a:ext uri="{FF2B5EF4-FFF2-40B4-BE49-F238E27FC236}">
                <a16:creationId xmlns:a16="http://schemas.microsoft.com/office/drawing/2014/main" id="{6CDB6659-7F0F-70CE-D91E-12C751C4E3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3491768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22FB70F1-261B-4A9A-C607-B711A7A6D3FA}"/>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28E6D8FF-4320-3252-30DA-7DE9606348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Hun eerste opdracht is de oplevering van de geïntegreerde federale datastrategie in dit lopende kwartaal (Q2 2026).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Daarna volgt de logische stap om dit te aligneren met de gewesten in Q3, om zo dubbel werk en tegenstrijdige standaarden tussen de federale overheid en de regio's te vermijden.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In Q4 verbreden we dit naar de publiek-private interactie.</a:t>
            </a:r>
          </a:p>
          <a:p>
            <a:pPr marL="0" lvl="0" indent="0" algn="l" rtl="0">
              <a:spcBef>
                <a:spcPts val="0"/>
              </a:spcBef>
              <a:spcAft>
                <a:spcPts val="0"/>
              </a:spcAft>
              <a:buNone/>
            </a:pPr>
            <a:endParaRPr/>
          </a:p>
        </p:txBody>
      </p:sp>
      <p:sp>
        <p:nvSpPr>
          <p:cNvPr id="123" name="Google Shape;123;p10:notes">
            <a:extLst>
              <a:ext uri="{FF2B5EF4-FFF2-40B4-BE49-F238E27FC236}">
                <a16:creationId xmlns:a16="http://schemas.microsoft.com/office/drawing/2014/main" id="{2E385881-E107-1A43-1F84-EE3D80FACC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4151963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39187787-AC6F-A6AA-9B42-9B13D2DF65AD}"/>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CCF4DEB8-125A-7D0E-5794-41F44E1903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a:t>Om de continuïteit en de effectieve uitvoering van dit plan te bewaken, voorzien we de aanstelling van een </a:t>
            </a:r>
            <a:r>
              <a:rPr lang="nl-BE" i="1"/>
              <a:t>Federale Chief Data </a:t>
            </a:r>
            <a:r>
              <a:rPr lang="nl-BE" i="1" err="1"/>
              <a:t>Officer</a:t>
            </a:r>
            <a:r>
              <a:rPr lang="nl-BE"/>
              <a:t> (CDO).</a:t>
            </a:r>
          </a:p>
          <a:p>
            <a:pPr marL="0" lvl="0" indent="0" algn="l" rtl="0">
              <a:spcBef>
                <a:spcPts val="0"/>
              </a:spcBef>
              <a:spcAft>
                <a:spcPts val="0"/>
              </a:spcAft>
              <a:buNone/>
            </a:pPr>
            <a:r>
              <a:rPr lang="nl-BE"/>
              <a:t>Deze persoon wordt de strategische eigenaar van de datastrategie en zal het CDO-netwerk tussen de verschillende </a:t>
            </a:r>
            <a:r>
              <a:rPr lang="nl-BE" err="1"/>
              <a:t>FOD's</a:t>
            </a:r>
            <a:r>
              <a:rPr lang="nl-BE"/>
              <a:t> uitbouwen.</a:t>
            </a:r>
          </a:p>
          <a:p>
            <a:pPr marL="0" lvl="0" indent="0" algn="l" rtl="0">
              <a:spcBef>
                <a:spcPts val="0"/>
              </a:spcBef>
              <a:spcAft>
                <a:spcPts val="0"/>
              </a:spcAft>
              <a:buNone/>
            </a:pPr>
            <a:endParaRPr/>
          </a:p>
        </p:txBody>
      </p:sp>
      <p:sp>
        <p:nvSpPr>
          <p:cNvPr id="123" name="Google Shape;123;p10:notes">
            <a:extLst>
              <a:ext uri="{FF2B5EF4-FFF2-40B4-BE49-F238E27FC236}">
                <a16:creationId xmlns:a16="http://schemas.microsoft.com/office/drawing/2014/main" id="{C040D638-4A5F-D0A1-5B90-ADE23F034E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265687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3A239-74FC-4C85-023F-1F9A55F0B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2B7AC-D00B-F27A-C391-B7A97E56C678}"/>
              </a:ext>
            </a:extLst>
          </p:cNvPr>
          <p:cNvSpPr>
            <a:spLocks noGrp="1" noRot="1" noChangeAspect="1"/>
          </p:cNvSpPr>
          <p:nvPr>
            <p:ph type="sldImg"/>
          </p:nvPr>
        </p:nvSpPr>
        <p:spPr/>
        <p:txBody>
          <a:bodyPr/>
          <a:lstStyle/>
          <a:p>
            <a:endParaRPr lang="en-BE" dirty="0"/>
          </a:p>
        </p:txBody>
      </p:sp>
      <p:sp>
        <p:nvSpPr>
          <p:cNvPr id="3" name="Notes Placeholder 2">
            <a:extLst>
              <a:ext uri="{FF2B5EF4-FFF2-40B4-BE49-F238E27FC236}">
                <a16:creationId xmlns:a16="http://schemas.microsoft.com/office/drawing/2014/main" id="{8844001A-85E7-604C-D461-3E3A39BF476C}"/>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3C1FD72D-F1FC-7056-AB6F-9740F4F67C6C}"/>
              </a:ext>
            </a:extLst>
          </p:cNvPr>
          <p:cNvSpPr>
            <a:spLocks noGrp="1"/>
          </p:cNvSpPr>
          <p:nvPr>
            <p:ph type="sldNum" sz="quarter" idx="5"/>
          </p:nvPr>
        </p:nvSpPr>
        <p:spPr/>
        <p:txBody>
          <a:bodyPr/>
          <a:lstStyle/>
          <a:p>
            <a:pPr>
              <a:defRPr/>
            </a:pPr>
            <a:fld id="{B9A4C6B6-9186-44B6-AEB1-8528D7C6E6ED}" type="slidenum">
              <a:rPr lang="en-US" smtClean="0"/>
              <a:pPr>
                <a:defRPr/>
              </a:pPr>
              <a:t>11</a:t>
            </a:fld>
            <a:endParaRPr lang="en-US" dirty="0"/>
          </a:p>
        </p:txBody>
      </p:sp>
    </p:spTree>
    <p:extLst>
      <p:ext uri="{BB962C8B-B14F-4D97-AF65-F5344CB8AC3E}">
        <p14:creationId xmlns:p14="http://schemas.microsoft.com/office/powerpoint/2010/main" val="3998148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09A1A4B3-1762-B689-FEBB-636347CD7388}"/>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5A4C2174-F4C6-BE72-9A55-C509C23722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l-BE" dirty="0"/>
              <a:t>Op deze slide ziet u hoe de </a:t>
            </a:r>
            <a:r>
              <a:rPr lang="nl-BE" dirty="0" err="1"/>
              <a:t>datagovernance</a:t>
            </a:r>
            <a:r>
              <a:rPr lang="nl-BE" dirty="0"/>
              <a:t> naadloos aansluit op de bestaande en nieuwe overlegorganen. Dit zorgt ervoor dat beslissingen over data-architectuur en data-infrastructuur direct gekoppeld zijn aan de algemene budgettaire en strategische validatie van IT-projecten.</a:t>
            </a:r>
            <a:endParaRPr lang="nl-BE" b="1" dirty="0"/>
          </a:p>
          <a:p>
            <a:pPr marL="0" lvl="0" indent="0" algn="l" rtl="0">
              <a:spcBef>
                <a:spcPts val="0"/>
              </a:spcBef>
              <a:spcAft>
                <a:spcPts val="0"/>
              </a:spcAft>
              <a:buNone/>
            </a:pPr>
            <a:endParaRPr dirty="0"/>
          </a:p>
        </p:txBody>
      </p:sp>
      <p:sp>
        <p:nvSpPr>
          <p:cNvPr id="123" name="Google Shape;123;p10:notes">
            <a:extLst>
              <a:ext uri="{FF2B5EF4-FFF2-40B4-BE49-F238E27FC236}">
                <a16:creationId xmlns:a16="http://schemas.microsoft.com/office/drawing/2014/main" id="{462801BA-0934-7C24-087C-2D2E759C7F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1265338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C3ED3-C2AE-8BA1-127C-90EED9D03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6A108-8369-7BE8-6904-043DB82517F6}"/>
              </a:ext>
            </a:extLst>
          </p:cNvPr>
          <p:cNvSpPr>
            <a:spLocks noGrp="1" noRot="1" noChangeAspect="1"/>
          </p:cNvSpPr>
          <p:nvPr>
            <p:ph type="sldImg"/>
          </p:nvPr>
        </p:nvSpPr>
        <p:spPr/>
        <p:txBody>
          <a:bodyPr/>
          <a:lstStyle/>
          <a:p>
            <a:endParaRPr lang="nl-BE"/>
          </a:p>
        </p:txBody>
      </p:sp>
      <p:sp>
        <p:nvSpPr>
          <p:cNvPr id="3" name="Notes Placeholder 2">
            <a:extLst>
              <a:ext uri="{FF2B5EF4-FFF2-40B4-BE49-F238E27FC236}">
                <a16:creationId xmlns:a16="http://schemas.microsoft.com/office/drawing/2014/main" id="{25831009-9025-76D3-B77B-EE0A377C02B7}"/>
              </a:ext>
            </a:extLst>
          </p:cNvPr>
          <p:cNvSpPr>
            <a:spLocks noGrp="1"/>
          </p:cNvSpPr>
          <p:nvPr>
            <p:ph type="body" idx="1"/>
          </p:nvPr>
        </p:nvSpPr>
        <p:spPr/>
        <p:txBody>
          <a:bodyPr/>
          <a:lstStyle/>
          <a:p>
            <a:pPr lvl="0">
              <a:defRPr/>
            </a:pPr>
            <a:r>
              <a:rPr lang="nl-BE"/>
              <a:t>Naast data kunnen we niet om Artificiële Intelligentie heen. </a:t>
            </a:r>
          </a:p>
          <a:p>
            <a:pPr lvl="0">
              <a:defRPr/>
            </a:pPr>
            <a:r>
              <a:rPr lang="nl-BE"/>
              <a:t>AI biedt enorme kansen om de efficiëntie van de interne werking van onze overheidsdiensten te verhogen. </a:t>
            </a:r>
          </a:p>
          <a:p>
            <a:pPr lvl="0">
              <a:defRPr/>
            </a:pPr>
            <a:r>
              <a:rPr lang="nl-BE"/>
              <a:t>Maar we moeten dit doen binnen een strikt budgettair, ethisch en wettelijk kader</a:t>
            </a:r>
          </a:p>
        </p:txBody>
      </p:sp>
      <p:sp>
        <p:nvSpPr>
          <p:cNvPr id="4" name="Slide Number Placeholder 3">
            <a:extLst>
              <a:ext uri="{FF2B5EF4-FFF2-40B4-BE49-F238E27FC236}">
                <a16:creationId xmlns:a16="http://schemas.microsoft.com/office/drawing/2014/main" id="{30AEA671-4FC1-CD12-24B0-260C7DE812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BCF80-27EB-4596-8F5B-426A2A64C64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154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0D5E8670-90BC-A032-A92F-5A1695BF630F}"/>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99F71C07-70AD-7C47-60B5-671B55ED55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10:notes">
            <a:extLst>
              <a:ext uri="{FF2B5EF4-FFF2-40B4-BE49-F238E27FC236}">
                <a16:creationId xmlns:a16="http://schemas.microsoft.com/office/drawing/2014/main" id="{3940A0D7-665A-54CC-38E1-9000E68E82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702844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8570CA74-DB3C-D219-F012-2340B09FC3E8}"/>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1CC71534-A9BE-6D26-C57E-DEF6FE2B89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Onze federale AI-strategie rust op drie pijlers: volledige compliantie met de Europese AI-Act , de operationalisering van het Federale AI-Charter dat inmiddels door meer dan 40 federale organisaties is ondertekend , en het principe van </a:t>
            </a:r>
            <a:r>
              <a:rPr lang="nl-BE" i="1"/>
              <a:t>'Human in </a:t>
            </a:r>
            <a:r>
              <a:rPr lang="nl-BE" i="1" err="1"/>
              <a:t>the</a:t>
            </a:r>
            <a:r>
              <a:rPr lang="nl-BE" i="1"/>
              <a:t> loop'</a:t>
            </a:r>
            <a:r>
              <a:rPr lang="nl-BE"/>
              <a:t>. AI is een ondersteunend element om processen te versnellen, maar de finale controle en de eindverantwoordelijkheid blijven te allen tijde bij de mens liggen. Dit minimaliseert de operationele en juridische risico's.</a:t>
            </a:r>
          </a:p>
          <a:p>
            <a:pPr marL="0" lvl="0" indent="0" algn="l" rtl="0">
              <a:spcBef>
                <a:spcPts val="0"/>
              </a:spcBef>
              <a:spcAft>
                <a:spcPts val="0"/>
              </a:spcAft>
              <a:buNone/>
            </a:pPr>
            <a:endParaRPr/>
          </a:p>
        </p:txBody>
      </p:sp>
      <p:sp>
        <p:nvSpPr>
          <p:cNvPr id="123" name="Google Shape;123;p10:notes">
            <a:extLst>
              <a:ext uri="{FF2B5EF4-FFF2-40B4-BE49-F238E27FC236}">
                <a16:creationId xmlns:a16="http://schemas.microsoft.com/office/drawing/2014/main" id="{7D012644-5707-92D4-0F8E-7FA63BBC6C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4057840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6738850F-5A7D-8CE5-B92D-DD549DA66AD1}"/>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E10CFB33-7819-89B5-19C6-6591D13F10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l-BE"/>
              <a:t>Vanuit financieel oogpunt is dit wellicht de belangrijkste slide over AI. </a:t>
            </a:r>
          </a:p>
          <a:p>
            <a:r>
              <a:rPr lang="nl-BE"/>
              <a:t>Tot nog toe zagen we her en der geïsoleerde, ad-hoc AI-experimenten binnen verschillende overheidsdiensten. </a:t>
            </a:r>
          </a:p>
          <a:p>
            <a:r>
              <a:rPr lang="nl-BE"/>
              <a:t>Dat is duur en inefficiënt. BOSA neemt hier de rol op van centrale motor om dit te transformeren naar een gecoördineerde, schaalbare aanpak. </a:t>
            </a:r>
          </a:p>
          <a:p>
            <a:r>
              <a:rPr lang="nl-BE"/>
              <a:t>Hoe doen we dat? Door het opzetten van een centraal Federaal AI-register conform de AI Act , maar vooral via de 'Do-Tank' en de ontwikkeling van </a:t>
            </a:r>
            <a:r>
              <a:rPr lang="nl-BE" i="1"/>
              <a:t>centrale componenten</a:t>
            </a:r>
            <a:r>
              <a:rPr lang="nl-BE"/>
              <a:t>. </a:t>
            </a:r>
          </a:p>
          <a:p>
            <a:r>
              <a:rPr lang="nl-BE"/>
              <a:t>Ontwikkeling van generieke AI-bouwstenen die hergebruikt kunnen worden door alle </a:t>
            </a:r>
            <a:r>
              <a:rPr lang="nl-BE" err="1"/>
              <a:t>FOD’s</a:t>
            </a:r>
            <a:r>
              <a:rPr lang="nl-BE"/>
              <a:t>. </a:t>
            </a:r>
          </a:p>
          <a:p>
            <a:r>
              <a:rPr lang="nl-BE"/>
              <a:t>We geven strikt prioriteit aan transversale </a:t>
            </a:r>
            <a:r>
              <a:rPr lang="nl-BE" err="1"/>
              <a:t>use</a:t>
            </a:r>
            <a:r>
              <a:rPr lang="nl-BE"/>
              <a:t> cases die over meerdere beleidsdomeinen heen bruikbaar zijn. </a:t>
            </a:r>
          </a:p>
          <a:p>
            <a:r>
              <a:rPr lang="nl-BE"/>
              <a:t>Dit voorkomt dat elke FOD apart dure licenties of </a:t>
            </a:r>
            <a:r>
              <a:rPr lang="nl-BE" err="1"/>
              <a:t>software-ontwikkeling</a:t>
            </a:r>
            <a:r>
              <a:rPr lang="nl-BE"/>
              <a:t> moet financieren</a:t>
            </a:r>
          </a:p>
          <a:p>
            <a:pPr marL="0" lvl="0" indent="0" algn="l" rtl="0">
              <a:spcBef>
                <a:spcPts val="0"/>
              </a:spcBef>
              <a:spcAft>
                <a:spcPts val="0"/>
              </a:spcAft>
              <a:buNone/>
            </a:pPr>
            <a:endParaRPr/>
          </a:p>
        </p:txBody>
      </p:sp>
      <p:sp>
        <p:nvSpPr>
          <p:cNvPr id="123" name="Google Shape;123;p10:notes">
            <a:extLst>
              <a:ext uri="{FF2B5EF4-FFF2-40B4-BE49-F238E27FC236}">
                <a16:creationId xmlns:a16="http://schemas.microsoft.com/office/drawing/2014/main" id="{7267DF91-7241-8664-4171-A1C48FEEBF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919832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5765913D-5C67-C156-399C-1BA7166B8129}"/>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7B27E4BC-2086-7D51-685E-13D371CD05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l-BE"/>
              <a:t>Wat levert dit concreet op? We focussen op drie domeinen van transversale toepassingen: administratieve processen zoals het automatisch samenvatten en analyseren van complexe dossiers; AI voor onze eigen IT-ontwikkeling via automatische codegeneratie en softwaretests ; en beslissingsondersteuning, bijvoorbeeld bij de geautomatiseerde controle van aanbestedingsbestekken of bij geavanceerde fraudedetectie in de fiscale en sociale sfeer. </a:t>
            </a:r>
          </a:p>
          <a:p>
            <a:endParaRPr lang="nl-BE"/>
          </a:p>
          <a:p>
            <a:r>
              <a:rPr lang="nl-BE"/>
              <a:t>Als je bijvoorbeeld inzoomt op het gebruik van AI voor IT-ontwikkeling en ondersteuning, is de verwachte impact niet min: we mikken op een </a:t>
            </a:r>
            <a:r>
              <a:rPr lang="nl-BE" b="0"/>
              <a:t>productiviteitswinst van 10%, wat een financieel potentieel vertegenwoordigt van meer dan 15 miljoen euro per jaar</a:t>
            </a:r>
            <a:r>
              <a:rPr lang="nl-BE"/>
              <a:t>. Bovendien versterkt en versnelt deze technologie de business case voor de internalisering van federale IT-profielen, waardoor we op termijn minder afhankelijk worden van dure externe IT-consultants.</a:t>
            </a:r>
          </a:p>
        </p:txBody>
      </p:sp>
      <p:sp>
        <p:nvSpPr>
          <p:cNvPr id="123" name="Google Shape;123;p10:notes">
            <a:extLst>
              <a:ext uri="{FF2B5EF4-FFF2-40B4-BE49-F238E27FC236}">
                <a16:creationId xmlns:a16="http://schemas.microsoft.com/office/drawing/2014/main" id="{BCD30255-1145-25D9-9C70-6CAB4671E4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3580213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54A51-C407-D691-8D58-495AFDB3D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99DDF-BC06-FFDD-72E9-6E4FF46FE62C}"/>
              </a:ext>
            </a:extLst>
          </p:cNvPr>
          <p:cNvSpPr>
            <a:spLocks noGrp="1" noRot="1" noChangeAspect="1"/>
          </p:cNvSpPr>
          <p:nvPr>
            <p:ph type="sldImg"/>
          </p:nvPr>
        </p:nvSpPr>
        <p:spPr/>
        <p:txBody>
          <a:bodyPr/>
          <a:lstStyle/>
          <a:p>
            <a:endParaRPr lang="nl-BE"/>
          </a:p>
        </p:txBody>
      </p:sp>
      <p:sp>
        <p:nvSpPr>
          <p:cNvPr id="3" name="Notes Placeholder 2">
            <a:extLst>
              <a:ext uri="{FF2B5EF4-FFF2-40B4-BE49-F238E27FC236}">
                <a16:creationId xmlns:a16="http://schemas.microsoft.com/office/drawing/2014/main" id="{5F65EA8E-B006-2B09-C467-FAAF1D3E3A4C}"/>
              </a:ext>
            </a:extLst>
          </p:cNvPr>
          <p:cNvSpPr>
            <a:spLocks noGrp="1"/>
          </p:cNvSpPr>
          <p:nvPr>
            <p:ph type="body" idx="1"/>
          </p:nvPr>
        </p:nvSpPr>
        <p:spPr/>
        <p:txBody>
          <a:bodyPr/>
          <a:lstStyle/>
          <a:p>
            <a:pPr lvl="0">
              <a:defRPr/>
            </a:pPr>
            <a:r>
              <a:rPr lang="nl-BE"/>
              <a:t>Een ander paradepaardje dat illustreert hoe we schaalvoordelen realiseren is </a:t>
            </a:r>
            <a:r>
              <a:rPr lang="nl-BE" i="1"/>
              <a:t>MyGov.be</a:t>
            </a:r>
            <a:r>
              <a:rPr lang="nl-BE"/>
              <a:t>, onze federale app die dienst doet als de toegangspoort tot de </a:t>
            </a:r>
            <a:r>
              <a:rPr lang="nl-BE" i="1"/>
              <a:t>European Digital Identity Wallet</a:t>
            </a:r>
            <a:r>
              <a:rPr lang="nl-BE"/>
              <a:t>. </a:t>
            </a:r>
          </a:p>
          <a:p>
            <a:pPr lvl="0">
              <a:defRPr/>
            </a:pPr>
            <a:r>
              <a:rPr lang="nl-BE"/>
              <a:t>Sinds de lancering als digitale sleutel in oktober 2025 kent de app een enorm succes : we tellen inmiddels meer dan 630.000 gebruikers. </a:t>
            </a:r>
          </a:p>
        </p:txBody>
      </p:sp>
      <p:sp>
        <p:nvSpPr>
          <p:cNvPr id="4" name="Slide Number Placeholder 3">
            <a:extLst>
              <a:ext uri="{FF2B5EF4-FFF2-40B4-BE49-F238E27FC236}">
                <a16:creationId xmlns:a16="http://schemas.microsoft.com/office/drawing/2014/main" id="{30D49ED0-BFC9-99A0-1689-65BE3E9121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BCF80-27EB-4596-8F5B-426A2A64C64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706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6773954B-4B54-8197-5D29-C43355C6206F}"/>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31B28804-5402-C685-39B4-640B6AF955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a:t>Via de app kunnen burgers attesten consulteren, hun My eBox raadplegen en online procedures opstarten, ...</a:t>
            </a:r>
            <a:endParaRPr/>
          </a:p>
        </p:txBody>
      </p:sp>
      <p:sp>
        <p:nvSpPr>
          <p:cNvPr id="123" name="Google Shape;123;p10:notes">
            <a:extLst>
              <a:ext uri="{FF2B5EF4-FFF2-40B4-BE49-F238E27FC236}">
                <a16:creationId xmlns:a16="http://schemas.microsoft.com/office/drawing/2014/main" id="{DBB213D5-A55D-B4B8-CD19-26EADBBCFE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3752295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EADCD354-B5D0-1FFC-1CBB-E83446A50770}"/>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946A65C4-AE08-6957-EDA2-14725DAF18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l-BE"/>
              <a:t>Dankzij de open architectuur koppelen we moeiteloos met de brondatabanken van Justitie, Binnenlandse Zaken, Financiën en de sociale zekerheid. </a:t>
            </a:r>
          </a:p>
          <a:p>
            <a:r>
              <a:rPr lang="nl-BE"/>
              <a:t>Dit is een directe valorisatie van bestaande federale data-infrastructuur, vertaald naar een efficiënte en moderne burgerdienst.</a:t>
            </a:r>
            <a:endParaRPr lang="en-US" sz="1200" noProof="0"/>
          </a:p>
          <a:p>
            <a:endParaRPr lang="en-US" sz="1200" noProof="0"/>
          </a:p>
          <a:p>
            <a:r>
              <a:rPr lang="nl-BE"/>
              <a:t>MyGov.be is een antwoord op een </a:t>
            </a:r>
            <a:r>
              <a:rPr lang="nl-BE" b="1"/>
              <a:t>verscheidenheid aan zakelijke behoeften</a:t>
            </a:r>
            <a:r>
              <a:rPr lang="nl-BE"/>
              <a:t>:</a:t>
            </a:r>
          </a:p>
          <a:p>
            <a:endParaRPr lang="nl-BE"/>
          </a:p>
          <a:p>
            <a:r>
              <a:rPr lang="nl-BE"/>
              <a:t>het versterken van digitale transformatiecapaciteiten op </a:t>
            </a:r>
            <a:r>
              <a:rPr lang="nl-BE" b="1"/>
              <a:t>mobiele apparaten</a:t>
            </a:r>
            <a:endParaRPr lang="nl-BE"/>
          </a:p>
          <a:p>
            <a:r>
              <a:rPr lang="nl-BE"/>
              <a:t>het maximaliseren van ROI door </a:t>
            </a:r>
            <a:r>
              <a:rPr lang="nl-BE" b="1"/>
              <a:t>hergebruik van bestaande bouwstenen</a:t>
            </a:r>
            <a:endParaRPr lang="nl-BE"/>
          </a:p>
          <a:p>
            <a:r>
              <a:rPr lang="nl-BE"/>
              <a:t>het overnemen van </a:t>
            </a:r>
            <a:r>
              <a:rPr lang="nl-BE" b="1"/>
              <a:t>Europese wetgeving</a:t>
            </a:r>
          </a:p>
          <a:p>
            <a:endParaRPr lang="nl-BE"/>
          </a:p>
          <a:p>
            <a:r>
              <a:rPr lang="nl-BE"/>
              <a:t>Het bevat een open/</a:t>
            </a:r>
            <a:r>
              <a:rPr lang="nl-BE" err="1"/>
              <a:t>pluggable</a:t>
            </a:r>
            <a:r>
              <a:rPr lang="nl-BE"/>
              <a:t> architectuur die </a:t>
            </a:r>
            <a:r>
              <a:rPr lang="nl-BE" b="1"/>
              <a:t>verschillende werkingsmodi in de applicatie</a:t>
            </a:r>
            <a:r>
              <a:rPr lang="nl-BE"/>
              <a:t> mogelijk maakt, naadloos en transparant voor de eindgebruiker.</a:t>
            </a:r>
          </a:p>
          <a:p>
            <a:pPr marL="0" lvl="0" indent="0" algn="l" rtl="0">
              <a:spcBef>
                <a:spcPts val="0"/>
              </a:spcBef>
              <a:spcAft>
                <a:spcPts val="0"/>
              </a:spcAft>
              <a:buNone/>
            </a:pPr>
            <a:endParaRPr/>
          </a:p>
        </p:txBody>
      </p:sp>
      <p:sp>
        <p:nvSpPr>
          <p:cNvPr id="123" name="Google Shape;123;p10:notes">
            <a:extLst>
              <a:ext uri="{FF2B5EF4-FFF2-40B4-BE49-F238E27FC236}">
                <a16:creationId xmlns:a16="http://schemas.microsoft.com/office/drawing/2014/main" id="{106EC44E-126E-3A3E-CEAE-83071E2C71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815516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4C1A53C0-DAD3-B7A9-6ED5-C82EBDFED71E}"/>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395A8367-0C9C-3577-1398-8D7B9C58CD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a:t>Deze app heeft geen miljoenen gekost aan compleet nieuwe systemen; het is een integratieplatform dat maximaal rendeert op </a:t>
            </a:r>
            <a:r>
              <a:rPr lang="nl-BE" i="1"/>
              <a:t>bestaande</a:t>
            </a:r>
            <a:r>
              <a:rPr lang="nl-BE"/>
              <a:t> BOSA-bouwstenen. </a:t>
            </a:r>
          </a:p>
          <a:p>
            <a:pPr marL="0" lvl="0" indent="0" algn="l" rtl="0">
              <a:spcBef>
                <a:spcPts val="0"/>
              </a:spcBef>
              <a:spcAft>
                <a:spcPts val="0"/>
              </a:spcAft>
              <a:buNone/>
            </a:pPr>
            <a:r>
              <a:rPr lang="nl-BE"/>
              <a:t>Het maakt gebruik van het Federal Service Platform (FSP) voor data-uitwisseling , de FAS/CSAM voor authenticatie , de eBox voor communicatie en de Federal Trust Services voor digitaal tekenen. </a:t>
            </a:r>
          </a:p>
          <a:p>
            <a:pPr marL="0" lvl="0" indent="0" algn="l" rtl="0">
              <a:spcBef>
                <a:spcPts val="0"/>
              </a:spcBef>
              <a:spcAft>
                <a:spcPts val="0"/>
              </a:spcAft>
              <a:buNone/>
            </a:pPr>
            <a:r>
              <a:rPr lang="nl-BE"/>
              <a:t>Dit maximaliseert de Return on Investment (ROI) van deze platformen. </a:t>
            </a:r>
            <a:endParaRPr/>
          </a:p>
        </p:txBody>
      </p:sp>
      <p:sp>
        <p:nvSpPr>
          <p:cNvPr id="123" name="Google Shape;123;p10:notes">
            <a:extLst>
              <a:ext uri="{FF2B5EF4-FFF2-40B4-BE49-F238E27FC236}">
                <a16:creationId xmlns:a16="http://schemas.microsoft.com/office/drawing/2014/main" id="{B22095DC-E710-2CAE-2480-F6AC0109A1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211364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995C8-396C-C026-CBCB-B6A2B63A0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6F7F8-2FD1-DB1E-F0F5-33AC0F736653}"/>
              </a:ext>
            </a:extLst>
          </p:cNvPr>
          <p:cNvSpPr>
            <a:spLocks noGrp="1" noRot="1" noChangeAspect="1"/>
          </p:cNvSpPr>
          <p:nvPr>
            <p:ph type="sldImg"/>
          </p:nvPr>
        </p:nvSpPr>
        <p:spPr/>
        <p:txBody>
          <a:bodyPr/>
          <a:lstStyle/>
          <a:p>
            <a:endParaRPr lang="en-BE" dirty="0"/>
          </a:p>
        </p:txBody>
      </p:sp>
      <p:sp>
        <p:nvSpPr>
          <p:cNvPr id="3" name="Notes Placeholder 2">
            <a:extLst>
              <a:ext uri="{FF2B5EF4-FFF2-40B4-BE49-F238E27FC236}">
                <a16:creationId xmlns:a16="http://schemas.microsoft.com/office/drawing/2014/main" id="{A5E1F73C-7143-6743-9662-A99DA305D253}"/>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47BF2D7B-A604-CBC1-0BB5-2F32678F104A}"/>
              </a:ext>
            </a:extLst>
          </p:cNvPr>
          <p:cNvSpPr>
            <a:spLocks noGrp="1"/>
          </p:cNvSpPr>
          <p:nvPr>
            <p:ph type="sldNum" sz="quarter" idx="5"/>
          </p:nvPr>
        </p:nvSpPr>
        <p:spPr/>
        <p:txBody>
          <a:bodyPr/>
          <a:lstStyle/>
          <a:p>
            <a:pPr>
              <a:defRPr/>
            </a:pPr>
            <a:fld id="{B9A4C6B6-9186-44B6-AEB1-8528D7C6E6ED}" type="slidenum">
              <a:rPr lang="en-US" smtClean="0"/>
              <a:pPr>
                <a:defRPr/>
              </a:pPr>
              <a:t>12</a:t>
            </a:fld>
            <a:endParaRPr lang="en-US" dirty="0"/>
          </a:p>
        </p:txBody>
      </p:sp>
    </p:spTree>
    <p:extLst>
      <p:ext uri="{BB962C8B-B14F-4D97-AF65-F5344CB8AC3E}">
        <p14:creationId xmlns:p14="http://schemas.microsoft.com/office/powerpoint/2010/main" val="3760933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CEC04958-9C70-D3CC-63D7-7E1869EBF6DB}"/>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D2734B45-55F7-57A8-91B8-6CC6605CC3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a:t>Het actieplan voor 2026-2027 voorziet de evolutie naar een volwaardig gecertificeerde Europese Wallet. </a:t>
            </a:r>
          </a:p>
          <a:p>
            <a:pPr marL="0" lvl="0" indent="0" algn="l" rtl="0">
              <a:spcBef>
                <a:spcPts val="0"/>
              </a:spcBef>
              <a:spcAft>
                <a:spcPts val="0"/>
              </a:spcAft>
              <a:buNone/>
            </a:pPr>
            <a:r>
              <a:rPr lang="nl-BE"/>
              <a:t>We breiden de documenten uit met onder andere de Europese ziekteverzekeringskaart en zorgen voor de wettelijke verankering zodat de digitale documenten exact dezelfde rechtsgeldigheid krijgen als de fysieke kaarten.</a:t>
            </a:r>
            <a:endParaRPr/>
          </a:p>
        </p:txBody>
      </p:sp>
      <p:sp>
        <p:nvSpPr>
          <p:cNvPr id="123" name="Google Shape;123;p10:notes">
            <a:extLst>
              <a:ext uri="{FF2B5EF4-FFF2-40B4-BE49-F238E27FC236}">
                <a16:creationId xmlns:a16="http://schemas.microsoft.com/office/drawing/2014/main" id="{58850A93-C5FF-ADE8-CFFD-B960277011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10748458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177084D0-6FEA-9B79-35B9-7126518649D9}"/>
            </a:ext>
          </a:extLst>
        </p:cNvPr>
        <p:cNvGrpSpPr/>
        <p:nvPr/>
      </p:nvGrpSpPr>
      <p:grpSpPr>
        <a:xfrm>
          <a:off x="0" y="0"/>
          <a:ext cx="0" cy="0"/>
          <a:chOff x="0" y="0"/>
          <a:chExt cx="0" cy="0"/>
        </a:xfrm>
      </p:grpSpPr>
      <p:sp>
        <p:nvSpPr>
          <p:cNvPr id="122" name="Google Shape;122;p10:notes">
            <a:extLst>
              <a:ext uri="{FF2B5EF4-FFF2-40B4-BE49-F238E27FC236}">
                <a16:creationId xmlns:a16="http://schemas.microsoft.com/office/drawing/2014/main" id="{6DBD0F11-E9D6-5052-402C-EAF43786B9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BE"/>
              <a:t>Tot slot kijken we over de grenzen van de publieke sector heen. </a:t>
            </a:r>
          </a:p>
          <a:p>
            <a:pPr marL="0" lvl="0" indent="0" algn="l" rtl="0">
              <a:spcBef>
                <a:spcPts val="0"/>
              </a:spcBef>
              <a:spcAft>
                <a:spcPts val="0"/>
              </a:spcAft>
              <a:buNone/>
            </a:pPr>
            <a:r>
              <a:rPr lang="nl-BE"/>
              <a:t>De Europese </a:t>
            </a:r>
            <a:r>
              <a:rPr lang="nl-BE" err="1"/>
              <a:t>eIDAS</a:t>
            </a:r>
            <a:r>
              <a:rPr lang="nl-BE"/>
              <a:t> V2-verordening verplicht dat deze Wallet ook in de private en commerciële sector gebruikt kan worden. </a:t>
            </a:r>
          </a:p>
          <a:p>
            <a:pPr marL="0" lvl="0" indent="0" algn="l" rtl="0">
              <a:spcBef>
                <a:spcPts val="0"/>
              </a:spcBef>
              <a:spcAft>
                <a:spcPts val="0"/>
              </a:spcAft>
              <a:buNone/>
            </a:pPr>
            <a:r>
              <a:rPr lang="nl-BE"/>
              <a:t>Denk aan digitaal </a:t>
            </a:r>
            <a:r>
              <a:rPr lang="nl-BE" err="1"/>
              <a:t>onboarden</a:t>
            </a:r>
            <a:r>
              <a:rPr lang="nl-BE"/>
              <a:t> bij banken zonder kantoorbezoek , het huren van een wagen of inchecken bij hotels , het veilig ondertekenen van commerciële contracten , of eenvoudige privacy-vriendelijke toepassingen zoals anonieme leeftijdsverificatie</a:t>
            </a:r>
          </a:p>
          <a:p>
            <a:pPr marL="0" lvl="0" indent="0" algn="l" rtl="0">
              <a:spcBef>
                <a:spcPts val="0"/>
              </a:spcBef>
              <a:spcAft>
                <a:spcPts val="0"/>
              </a:spcAft>
              <a:buNone/>
            </a:pPr>
            <a:endParaRPr lang="nl-BE"/>
          </a:p>
          <a:p>
            <a:pPr marL="0" lvl="0" indent="0" algn="l" rtl="0">
              <a:spcBef>
                <a:spcPts val="0"/>
              </a:spcBef>
              <a:spcAft>
                <a:spcPts val="0"/>
              </a:spcAft>
              <a:buNone/>
            </a:pPr>
            <a:r>
              <a:rPr lang="nl-BE" b="1"/>
              <a:t>Samengevat: door strakke governance via de DSB , centrale schaalvoordelen via </a:t>
            </a:r>
            <a:r>
              <a:rPr lang="nl-BE" b="1" err="1"/>
              <a:t>CISOaaS</a:t>
            </a:r>
            <a:r>
              <a:rPr lang="nl-BE" b="1"/>
              <a:t> en de AI Do-Tank , en maximale valorisatie van onze platformen zoals MyGov.be, bouwen we aan een digitale overheid die niet alleen performanter is voor de burger, maar die ook financieel en operationeel perfect beheersbaar en doelmatig is. </a:t>
            </a:r>
            <a:endParaRPr b="1"/>
          </a:p>
        </p:txBody>
      </p:sp>
      <p:sp>
        <p:nvSpPr>
          <p:cNvPr id="123" name="Google Shape;123;p10:notes">
            <a:extLst>
              <a:ext uri="{FF2B5EF4-FFF2-40B4-BE49-F238E27FC236}">
                <a16:creationId xmlns:a16="http://schemas.microsoft.com/office/drawing/2014/main" id="{9EC1CADE-099C-76BE-20D8-3651683753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BE"/>
          </a:p>
        </p:txBody>
      </p:sp>
    </p:spTree>
    <p:extLst>
      <p:ext uri="{BB962C8B-B14F-4D97-AF65-F5344CB8AC3E}">
        <p14:creationId xmlns:p14="http://schemas.microsoft.com/office/powerpoint/2010/main" val="4256687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85DF24-349C-7943-85C2-AF58457A3461}"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776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9EC01-12E6-4068-1474-1284868AA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6715A1-01AD-4643-B34D-E83DFC74CEBB}"/>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226776E8-6CC7-2C68-34A1-FD795295A409}"/>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D666DAFE-85F6-8A76-30E0-B59E7E62A8E6}"/>
              </a:ext>
            </a:extLst>
          </p:cNvPr>
          <p:cNvSpPr>
            <a:spLocks noGrp="1"/>
          </p:cNvSpPr>
          <p:nvPr>
            <p:ph type="sldNum" sz="quarter" idx="5"/>
          </p:nvPr>
        </p:nvSpPr>
        <p:spPr/>
        <p:txBody>
          <a:bodyPr/>
          <a:lstStyle/>
          <a:p>
            <a:pPr>
              <a:defRPr/>
            </a:pPr>
            <a:fld id="{B9A4C6B6-9186-44B6-AEB1-8528D7C6E6ED}" type="slidenum">
              <a:rPr lang="en-US" smtClean="0"/>
              <a:pPr>
                <a:defRPr/>
              </a:pPr>
              <a:t>13</a:t>
            </a:fld>
            <a:endParaRPr lang="en-US"/>
          </a:p>
        </p:txBody>
      </p:sp>
    </p:spTree>
    <p:extLst>
      <p:ext uri="{BB962C8B-B14F-4D97-AF65-F5344CB8AC3E}">
        <p14:creationId xmlns:p14="http://schemas.microsoft.com/office/powerpoint/2010/main" val="907422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a:defRPr/>
            </a:pPr>
            <a:fld id="{B9A4C6B6-9186-44B6-AEB1-8528D7C6E6ED}" type="slidenum">
              <a:rPr lang="en-US" smtClean="0"/>
              <a:pPr>
                <a:defRPr/>
              </a:pPr>
              <a:t>14</a:t>
            </a:fld>
            <a:endParaRPr lang="en-US"/>
          </a:p>
        </p:txBody>
      </p:sp>
    </p:spTree>
    <p:extLst>
      <p:ext uri="{BB962C8B-B14F-4D97-AF65-F5344CB8AC3E}">
        <p14:creationId xmlns:p14="http://schemas.microsoft.com/office/powerpoint/2010/main" val="1678459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AA03C-5C41-B739-BACC-E19BB2746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57DD8-01C1-CE7F-E63C-E4F87FFCDC9F}"/>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1D8B5102-B37F-5D98-19FD-507D753ADD08}"/>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FD71309B-8867-AFC5-86B0-A045994D431B}"/>
              </a:ext>
            </a:extLst>
          </p:cNvPr>
          <p:cNvSpPr>
            <a:spLocks noGrp="1"/>
          </p:cNvSpPr>
          <p:nvPr>
            <p:ph type="sldNum" sz="quarter" idx="5"/>
          </p:nvPr>
        </p:nvSpPr>
        <p:spPr/>
        <p:txBody>
          <a:bodyPr/>
          <a:lstStyle/>
          <a:p>
            <a:pPr>
              <a:defRPr/>
            </a:pPr>
            <a:fld id="{B9A4C6B6-9186-44B6-AEB1-8528D7C6E6ED}" type="slidenum">
              <a:rPr lang="en-US" smtClean="0"/>
              <a:pPr>
                <a:defRPr/>
              </a:pPr>
              <a:t>15</a:t>
            </a:fld>
            <a:endParaRPr lang="en-US"/>
          </a:p>
        </p:txBody>
      </p:sp>
    </p:spTree>
    <p:extLst>
      <p:ext uri="{BB962C8B-B14F-4D97-AF65-F5344CB8AC3E}">
        <p14:creationId xmlns:p14="http://schemas.microsoft.com/office/powerpoint/2010/main" val="95121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BEDA6-FFAE-458B-1FF7-A5BC5BF0B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7689D-3F20-1112-6696-EDA9234BC42A}"/>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0EF48034-E26A-BD0C-BF73-1C72378D01E0}"/>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C4D105A5-FDA3-02B0-9A33-7D5BA986927F}"/>
              </a:ext>
            </a:extLst>
          </p:cNvPr>
          <p:cNvSpPr>
            <a:spLocks noGrp="1"/>
          </p:cNvSpPr>
          <p:nvPr>
            <p:ph type="sldNum" sz="quarter" idx="5"/>
          </p:nvPr>
        </p:nvSpPr>
        <p:spPr/>
        <p:txBody>
          <a:bodyPr/>
          <a:lstStyle/>
          <a:p>
            <a:pPr>
              <a:defRPr/>
            </a:pPr>
            <a:fld id="{B9A4C6B6-9186-44B6-AEB1-8528D7C6E6ED}" type="slidenum">
              <a:rPr lang="en-US" smtClean="0"/>
              <a:pPr>
                <a:defRPr/>
              </a:pPr>
              <a:t>16</a:t>
            </a:fld>
            <a:endParaRPr lang="en-US"/>
          </a:p>
        </p:txBody>
      </p:sp>
    </p:spTree>
    <p:extLst>
      <p:ext uri="{BB962C8B-B14F-4D97-AF65-F5344CB8AC3E}">
        <p14:creationId xmlns:p14="http://schemas.microsoft.com/office/powerpoint/2010/main" val="222241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7AF1D-DFAC-492B-4239-057593B80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7F4FF-F965-1420-83C7-AF150BC9FAB0}"/>
              </a:ext>
            </a:extLst>
          </p:cNvPr>
          <p:cNvSpPr>
            <a:spLocks noGrp="1" noRot="1" noChangeAspect="1"/>
          </p:cNvSpPr>
          <p:nvPr>
            <p:ph type="sldImg"/>
          </p:nvPr>
        </p:nvSpPr>
        <p:spPr/>
        <p:txBody>
          <a:bodyPr/>
          <a:lstStyle/>
          <a:p>
            <a:endParaRPr lang="en-BE"/>
          </a:p>
        </p:txBody>
      </p:sp>
      <p:sp>
        <p:nvSpPr>
          <p:cNvPr id="3" name="Notes Placeholder 2">
            <a:extLst>
              <a:ext uri="{FF2B5EF4-FFF2-40B4-BE49-F238E27FC236}">
                <a16:creationId xmlns:a16="http://schemas.microsoft.com/office/drawing/2014/main" id="{E4DFF3AC-A98A-0FCF-DA81-47E1F1B71624}"/>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55ACEFC2-7E58-E407-8A4B-2C322C29A880}"/>
              </a:ext>
            </a:extLst>
          </p:cNvPr>
          <p:cNvSpPr>
            <a:spLocks noGrp="1"/>
          </p:cNvSpPr>
          <p:nvPr>
            <p:ph type="sldNum" sz="quarter" idx="5"/>
          </p:nvPr>
        </p:nvSpPr>
        <p:spPr/>
        <p:txBody>
          <a:bodyPr/>
          <a:lstStyle/>
          <a:p>
            <a:pPr>
              <a:defRPr/>
            </a:pPr>
            <a:fld id="{B9A4C6B6-9186-44B6-AEB1-8528D7C6E6ED}" type="slidenum">
              <a:rPr lang="en-US" smtClean="0"/>
              <a:pPr>
                <a:defRPr/>
              </a:pPr>
              <a:t>17</a:t>
            </a:fld>
            <a:endParaRPr lang="en-US"/>
          </a:p>
        </p:txBody>
      </p:sp>
    </p:spTree>
    <p:extLst>
      <p:ext uri="{BB962C8B-B14F-4D97-AF65-F5344CB8AC3E}">
        <p14:creationId xmlns:p14="http://schemas.microsoft.com/office/powerpoint/2010/main" val="1511513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8.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8.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jpe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a:t>Click to edit Master subtitle style</a:t>
            </a:r>
            <a:endParaRPr lang="fr-BE" dirty="0"/>
          </a:p>
        </p:txBody>
      </p:sp>
      <p:grpSp>
        <p:nvGrpSpPr>
          <p:cNvPr id="6" name="Group 11"/>
          <p:cNvGrpSpPr>
            <a:grpSpLocks/>
          </p:cNvGrpSpPr>
          <p:nvPr userDrawn="1"/>
        </p:nvGrpSpPr>
        <p:grpSpPr bwMode="auto">
          <a:xfrm>
            <a:off x="6888087" y="3436545"/>
            <a:ext cx="5571705" cy="2800767"/>
            <a:chOff x="4496909" y="2676525"/>
            <a:chExt cx="4178779"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fr-BE" altLang="en-US"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@FrRobben</a:t>
              </a:r>
            </a:p>
            <a:p>
              <a:pPr>
                <a:defRPr/>
              </a:pPr>
              <a:endParaRPr lang="fr-BE" altLang="en-US" sz="1600" dirty="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a:solidFill>
                    <a:schemeClr val="tx1"/>
                  </a:solidFill>
                  <a:latin typeface="+mn-lt"/>
                  <a:ea typeface="+mn-ea"/>
                  <a:cs typeface="Arial" pitchFamily="34" charset="0"/>
                  <a:sym typeface="Arial" pitchFamily="34" charset="0"/>
                </a:rPr>
                <a:t>https://www.frankrobben.be</a:t>
              </a:r>
              <a:endParaRPr lang="fr-BE" altLang="en-US" sz="1600" kern="1200" dirty="0">
                <a:solidFill>
                  <a:schemeClr val="tx1"/>
                </a:solidFill>
                <a:latin typeface="+mn-lt"/>
                <a:ea typeface="+mn-ea"/>
                <a:cs typeface="Arial" pitchFamily="34" charset="0"/>
              </a:endParaRPr>
            </a:p>
            <a:p>
              <a:pPr>
                <a:defRPr/>
              </a:pPr>
              <a:r>
                <a:rPr lang="nl-BE" altLang="en-US" sz="1600" dirty="0">
                  <a:latin typeface="+mn-lt"/>
                  <a:cs typeface="Arial" pitchFamily="34" charset="0"/>
                  <a:sym typeface="Arial" pitchFamily="34" charset="0"/>
                </a:rPr>
                <a:t>https://www.ksz.fgov.be</a:t>
              </a: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https://www.ehealth.fgov.be</a:t>
              </a:r>
            </a:p>
          </p:txBody>
        </p:sp>
      </p:grpSp>
      <p:pic>
        <p:nvPicPr>
          <p:cNvPr id="8" name="Picture 13">
            <a:extLst>
              <a:ext uri="{FF2B5EF4-FFF2-40B4-BE49-F238E27FC236}">
                <a16:creationId xmlns:a16="http://schemas.microsoft.com/office/drawing/2014/main" id="{3DBD84FE-60AA-46AC-A701-3E717886BB62}"/>
              </a:ext>
            </a:extLst>
          </p:cNvPr>
          <p:cNvPicPr>
            <a:picLocks noChangeAspect="1"/>
          </p:cNvPicPr>
          <p:nvPr userDrawn="1"/>
        </p:nvPicPr>
        <p:blipFill>
          <a:blip r:embed="rId3"/>
          <a:stretch>
            <a:fillRect/>
          </a:stretch>
        </p:blipFill>
        <p:spPr>
          <a:xfrm>
            <a:off x="6999187" y="4941168"/>
            <a:ext cx="256082" cy="256082"/>
          </a:xfrm>
          <a:prstGeom prst="rect">
            <a:avLst/>
          </a:prstGeom>
        </p:spPr>
      </p:pic>
    </p:spTree>
    <p:extLst>
      <p:ext uri="{BB962C8B-B14F-4D97-AF65-F5344CB8AC3E}">
        <p14:creationId xmlns:p14="http://schemas.microsoft.com/office/powerpoint/2010/main" val="267343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A blue sky with white clouds&#10;&#10;AI-generated content may be incorrect.">
            <a:extLst>
              <a:ext uri="{FF2B5EF4-FFF2-40B4-BE49-F238E27FC236}">
                <a16:creationId xmlns:a16="http://schemas.microsoft.com/office/drawing/2014/main" id="{91074A8D-4D78-3720-A539-B72DAEF97F08}"/>
              </a:ext>
            </a:extLst>
          </p:cNvPr>
          <p:cNvPicPr>
            <a:picLocks noChangeAspect="1"/>
          </p:cNvPicPr>
          <p:nvPr userDrawn="1"/>
        </p:nvPicPr>
        <p:blipFill>
          <a:blip r:embed="rId2"/>
          <a:stretch>
            <a:fillRect/>
          </a:stretch>
        </p:blipFill>
        <p:spPr>
          <a:xfrm>
            <a:off x="0" y="4872300"/>
            <a:ext cx="12192000" cy="1985700"/>
          </a:xfrm>
          <a:prstGeom prst="rect">
            <a:avLst/>
          </a:prstGeom>
        </p:spPr>
      </p:pic>
      <p:sp>
        <p:nvSpPr>
          <p:cNvPr id="3" name="Title 2">
            <a:extLst>
              <a:ext uri="{FF2B5EF4-FFF2-40B4-BE49-F238E27FC236}">
                <a16:creationId xmlns:a16="http://schemas.microsoft.com/office/drawing/2014/main" id="{E7B90D63-BBFD-A3C4-9156-96B370EBC9E4}"/>
              </a:ext>
            </a:extLst>
          </p:cNvPr>
          <p:cNvSpPr>
            <a:spLocks noGrp="1"/>
          </p:cNvSpPr>
          <p:nvPr>
            <p:ph type="title"/>
          </p:nvPr>
        </p:nvSpPr>
        <p:spPr>
          <a:xfrm>
            <a:off x="838200" y="5167312"/>
            <a:ext cx="10515600" cy="1325563"/>
          </a:xfrm>
        </p:spPr>
        <p:txBody>
          <a:bodyPr>
            <a:normAutofit/>
          </a:bodyPr>
          <a:lstStyle>
            <a:lvl1pPr>
              <a:defRPr sz="4000">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E19A513-8546-F9BC-87C5-31ADD09A3D16}"/>
              </a:ext>
            </a:extLst>
          </p:cNvPr>
          <p:cNvSpPr>
            <a:spLocks noGrp="1"/>
          </p:cNvSpPr>
          <p:nvPr>
            <p:ph type="pic" sz="quarter" idx="10"/>
          </p:nvPr>
        </p:nvSpPr>
        <p:spPr>
          <a:xfrm>
            <a:off x="0" y="0"/>
            <a:ext cx="12192000" cy="4872038"/>
          </a:xfrm>
        </p:spPr>
        <p:txBody>
          <a:bodyPr/>
          <a:lstStyle/>
          <a:p>
            <a:endParaRPr lang="en-BE"/>
          </a:p>
        </p:txBody>
      </p:sp>
    </p:spTree>
    <p:extLst>
      <p:ext uri="{BB962C8B-B14F-4D97-AF65-F5344CB8AC3E}">
        <p14:creationId xmlns:p14="http://schemas.microsoft.com/office/powerpoint/2010/main" val="209531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eneral - Title and Conten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606DF7B-D13D-7BD1-C605-8873324E6BEA}"/>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8C334D67-6D41-8530-F693-3BDF1F5C33E8}"/>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sp>
        <p:nvSpPr>
          <p:cNvPr id="6" name="Slide Number Placeholder 5">
            <a:extLst>
              <a:ext uri="{FF2B5EF4-FFF2-40B4-BE49-F238E27FC236}">
                <a16:creationId xmlns:a16="http://schemas.microsoft.com/office/drawing/2014/main" id="{B149459F-FA09-8A18-ED00-74FE3E8CA49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10515600" cy="4102154"/>
          </a:xfrm>
        </p:spPr>
        <p:txBody>
          <a:bodyPr>
            <a:normAutofit/>
          </a:bodyPr>
          <a:lstStyle>
            <a:lvl1pPr marL="0" indent="0">
              <a:buClr>
                <a:srgbClr val="0079B7"/>
              </a:buClr>
              <a:buFont typeface="Roboto" pitchFamily="2" charset="0"/>
              <a:buNone/>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blue and green logo&#10;&#10;AI-generated content may be incorrect.">
            <a:extLst>
              <a:ext uri="{FF2B5EF4-FFF2-40B4-BE49-F238E27FC236}">
                <a16:creationId xmlns:a16="http://schemas.microsoft.com/office/drawing/2014/main" id="{34CAE1ED-37A5-2B9E-D99A-E117E8C4A6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3091092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 Text">
    <p:spTree>
      <p:nvGrpSpPr>
        <p:cNvPr id="1" name=""/>
        <p:cNvGrpSpPr/>
        <p:nvPr/>
      </p:nvGrpSpPr>
      <p:grpSpPr>
        <a:xfrm>
          <a:off x="0" y="0"/>
          <a:ext cx="0" cy="0"/>
          <a:chOff x="0" y="0"/>
          <a:chExt cx="0" cy="0"/>
        </a:xfrm>
      </p:grpSpPr>
      <p:pic>
        <p:nvPicPr>
          <p:cNvPr id="15" name="Picture 14" descr="A blue circle with a white line&#10;&#10;AI-generated content may be incorrect.">
            <a:extLst>
              <a:ext uri="{FF2B5EF4-FFF2-40B4-BE49-F238E27FC236}">
                <a16:creationId xmlns:a16="http://schemas.microsoft.com/office/drawing/2014/main" id="{B7A55403-821E-E9B5-F8AF-B93C8FC2892F}"/>
              </a:ext>
            </a:extLst>
          </p:cNvPr>
          <p:cNvPicPr>
            <a:picLocks noChangeAspect="1"/>
          </p:cNvPicPr>
          <p:nvPr userDrawn="1"/>
        </p:nvPicPr>
        <p:blipFill>
          <a:blip r:embed="rId2"/>
          <a:stretch>
            <a:fillRect/>
          </a:stretch>
        </p:blipFill>
        <p:spPr>
          <a:xfrm>
            <a:off x="-2059" y="0"/>
            <a:ext cx="6188067"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541789"/>
            <a:ext cx="4303643" cy="1049506"/>
          </a:xfrm>
          <a:prstGeom prst="rect">
            <a:avLst/>
          </a:prstGeom>
        </p:spPr>
        <p:txBody>
          <a:bodyPr anchor="t">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AD13215-431D-0C8F-7E84-0408DE846DD5}"/>
              </a:ext>
            </a:extLst>
          </p:cNvPr>
          <p:cNvSpPr>
            <a:spLocks noGrp="1"/>
          </p:cNvSpPr>
          <p:nvPr>
            <p:ph idx="1"/>
          </p:nvPr>
        </p:nvSpPr>
        <p:spPr>
          <a:xfrm>
            <a:off x="6650181" y="541789"/>
            <a:ext cx="5035137" cy="5907158"/>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AACFD26E-4EDA-887C-AD7B-968959573412}"/>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8" name="Slide Number Placeholder 5">
            <a:extLst>
              <a:ext uri="{FF2B5EF4-FFF2-40B4-BE49-F238E27FC236}">
                <a16:creationId xmlns:a16="http://schemas.microsoft.com/office/drawing/2014/main" id="{0130951B-C3EB-E8DC-3313-EBF8F1C6C3FE}"/>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6" name="Footer Placeholder 4">
            <a:extLst>
              <a:ext uri="{FF2B5EF4-FFF2-40B4-BE49-F238E27FC236}">
                <a16:creationId xmlns:a16="http://schemas.microsoft.com/office/drawing/2014/main" id="{08AE1931-AB3F-CF39-64E2-62B9F34659C7}"/>
              </a:ext>
            </a:extLst>
          </p:cNvPr>
          <p:cNvSpPr>
            <a:spLocks noGrp="1"/>
          </p:cNvSpPr>
          <p:nvPr>
            <p:ph type="ftr" sz="quarter" idx="11"/>
          </p:nvPr>
        </p:nvSpPr>
        <p:spPr>
          <a:xfrm>
            <a:off x="7244988" y="635067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10" name="Picture 9" descr="A blue and green logo&#10;&#10;AI-generated content may be incorrect.">
            <a:extLst>
              <a:ext uri="{FF2B5EF4-FFF2-40B4-BE49-F238E27FC236}">
                <a16:creationId xmlns:a16="http://schemas.microsoft.com/office/drawing/2014/main" id="{01612CA5-9F13-FE3B-7F80-6193E560E4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0181" y="6377471"/>
            <a:ext cx="540000" cy="304375"/>
          </a:xfrm>
          <a:prstGeom prst="rect">
            <a:avLst/>
          </a:prstGeom>
        </p:spPr>
      </p:pic>
    </p:spTree>
    <p:extLst>
      <p:ext uri="{BB962C8B-B14F-4D97-AF65-F5344CB8AC3E}">
        <p14:creationId xmlns:p14="http://schemas.microsoft.com/office/powerpoint/2010/main" val="190869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blue sky with white clouds&#10;&#10;AI-generated content may be incorrect.">
            <a:extLst>
              <a:ext uri="{FF2B5EF4-FFF2-40B4-BE49-F238E27FC236}">
                <a16:creationId xmlns:a16="http://schemas.microsoft.com/office/drawing/2014/main" id="{91074A8D-4D78-3720-A539-B72DAEF97F08}"/>
              </a:ext>
            </a:extLst>
          </p:cNvPr>
          <p:cNvPicPr>
            <a:picLocks noChangeAspect="1"/>
          </p:cNvPicPr>
          <p:nvPr userDrawn="1"/>
        </p:nvPicPr>
        <p:blipFill>
          <a:blip r:embed="rId2"/>
          <a:stretch>
            <a:fillRect/>
          </a:stretch>
        </p:blipFill>
        <p:spPr>
          <a:xfrm>
            <a:off x="0" y="4872300"/>
            <a:ext cx="12192000" cy="1985700"/>
          </a:xfrm>
          <a:prstGeom prst="rect">
            <a:avLst/>
          </a:prstGeom>
        </p:spPr>
      </p:pic>
      <p:sp>
        <p:nvSpPr>
          <p:cNvPr id="3" name="Title 2">
            <a:extLst>
              <a:ext uri="{FF2B5EF4-FFF2-40B4-BE49-F238E27FC236}">
                <a16:creationId xmlns:a16="http://schemas.microsoft.com/office/drawing/2014/main" id="{E7B90D63-BBFD-A3C4-9156-96B370EBC9E4}"/>
              </a:ext>
            </a:extLst>
          </p:cNvPr>
          <p:cNvSpPr>
            <a:spLocks noGrp="1"/>
          </p:cNvSpPr>
          <p:nvPr>
            <p:ph type="title"/>
          </p:nvPr>
        </p:nvSpPr>
        <p:spPr>
          <a:xfrm>
            <a:off x="838200" y="5167312"/>
            <a:ext cx="10515600" cy="1325563"/>
          </a:xfrm>
        </p:spPr>
        <p:txBody>
          <a:bodyPr>
            <a:normAutofit/>
          </a:bodyPr>
          <a:lstStyle>
            <a:lvl1pPr>
              <a:defRPr sz="4000">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E19A513-8546-F9BC-87C5-31ADD09A3D16}"/>
              </a:ext>
            </a:extLst>
          </p:cNvPr>
          <p:cNvSpPr>
            <a:spLocks noGrp="1"/>
          </p:cNvSpPr>
          <p:nvPr>
            <p:ph type="pic" sz="quarter" idx="10"/>
          </p:nvPr>
        </p:nvSpPr>
        <p:spPr>
          <a:xfrm>
            <a:off x="0" y="0"/>
            <a:ext cx="12192000" cy="4872038"/>
          </a:xfrm>
        </p:spPr>
        <p:txBody>
          <a:bodyPr/>
          <a:lstStyle/>
          <a:p>
            <a:endParaRPr lang="en-BE"/>
          </a:p>
        </p:txBody>
      </p:sp>
    </p:spTree>
    <p:extLst>
      <p:ext uri="{BB962C8B-B14F-4D97-AF65-F5344CB8AC3E}">
        <p14:creationId xmlns:p14="http://schemas.microsoft.com/office/powerpoint/2010/main" val="3791048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 Title and Conten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606DF7B-D13D-7BD1-C605-8873324E6BEA}"/>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8C334D67-6D41-8530-F693-3BDF1F5C33E8}"/>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sp>
        <p:nvSpPr>
          <p:cNvPr id="6" name="Slide Number Placeholder 5">
            <a:extLst>
              <a:ext uri="{FF2B5EF4-FFF2-40B4-BE49-F238E27FC236}">
                <a16:creationId xmlns:a16="http://schemas.microsoft.com/office/drawing/2014/main" id="{B149459F-FA09-8A18-ED00-74FE3E8CA49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10515600"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blue and green logo&#10;&#10;AI-generated content may be incorrect.">
            <a:extLst>
              <a:ext uri="{FF2B5EF4-FFF2-40B4-BE49-F238E27FC236}">
                <a16:creationId xmlns:a16="http://schemas.microsoft.com/office/drawing/2014/main" id="{34CAE1ED-37A5-2B9E-D99A-E117E8C4A6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1569714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s - content &amp;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5395332"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Freeform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673395" y="662645"/>
            <a:ext cx="5518605" cy="602488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sp>
        <p:nvSpPr>
          <p:cNvPr id="5" name="Footer Placeholder 4">
            <a:extLst>
              <a:ext uri="{FF2B5EF4-FFF2-40B4-BE49-F238E27FC236}">
                <a16:creationId xmlns:a16="http://schemas.microsoft.com/office/drawing/2014/main" id="{736D4933-CF22-B124-583C-5A3CCCB1BA51}"/>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6" name="Picture 5" descr="A blue and green logo&#10;&#10;AI-generated content may be incorrect.">
            <a:extLst>
              <a:ext uri="{FF2B5EF4-FFF2-40B4-BE49-F238E27FC236}">
                <a16:creationId xmlns:a16="http://schemas.microsoft.com/office/drawing/2014/main" id="{3543FC40-3A02-CE44-97DF-95AD0875B1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
        <p:nvSpPr>
          <p:cNvPr id="41" name="Oval 40">
            <a:extLst>
              <a:ext uri="{FF2B5EF4-FFF2-40B4-BE49-F238E27FC236}">
                <a16:creationId xmlns:a16="http://schemas.microsoft.com/office/drawing/2014/main" id="{CF4481ED-9614-3331-A823-64E412A29E36}"/>
              </a:ext>
            </a:extLst>
          </p:cNvPr>
          <p:cNvSpPr/>
          <p:nvPr userDrawn="1"/>
        </p:nvSpPr>
        <p:spPr>
          <a:xfrm>
            <a:off x="1150099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42" name="Slide Number Placeholder 5">
            <a:extLst>
              <a:ext uri="{FF2B5EF4-FFF2-40B4-BE49-F238E27FC236}">
                <a16:creationId xmlns:a16="http://schemas.microsoft.com/office/drawing/2014/main" id="{418F8EE5-3FC3-9AB6-C698-DB25EB8EDE10}"/>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4205453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E22B7C-4539-51EF-E09B-77697BCDC4B9}"/>
              </a:ext>
            </a:extLst>
          </p:cNvPr>
          <p:cNvSpPr>
            <a:spLocks noGrp="1"/>
          </p:cNvSpPr>
          <p:nvPr>
            <p:ph sz="half" idx="1"/>
          </p:nvPr>
        </p:nvSpPr>
        <p:spPr>
          <a:xfrm>
            <a:off x="838200" y="2074809"/>
            <a:ext cx="5181600" cy="4102154"/>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A8FB3B1-3A7B-4363-90A1-B4EEF4600FA7}"/>
              </a:ext>
            </a:extLst>
          </p:cNvPr>
          <p:cNvSpPr>
            <a:spLocks noGrp="1"/>
          </p:cNvSpPr>
          <p:nvPr>
            <p:ph sz="half" idx="2"/>
          </p:nvPr>
        </p:nvSpPr>
        <p:spPr>
          <a:xfrm>
            <a:off x="6172200" y="2074809"/>
            <a:ext cx="5181600" cy="4102154"/>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sky with white clouds&#10;&#10;AI-generated content may be incorrect.">
            <a:extLst>
              <a:ext uri="{FF2B5EF4-FFF2-40B4-BE49-F238E27FC236}">
                <a16:creationId xmlns:a16="http://schemas.microsoft.com/office/drawing/2014/main" id="{0961CFFA-7701-BAF9-FED6-D56D48DB2CDC}"/>
              </a:ext>
            </a:extLst>
          </p:cNvPr>
          <p:cNvPicPr>
            <a:picLocks noChangeAspect="1"/>
          </p:cNvPicPr>
          <p:nvPr userDrawn="1"/>
        </p:nvPicPr>
        <p:blipFill>
          <a:blip r:embed="rId2"/>
          <a:srcRect b="15816"/>
          <a:stretch/>
        </p:blipFill>
        <p:spPr>
          <a:xfrm>
            <a:off x="0" y="0"/>
            <a:ext cx="12192000" cy="1690688"/>
          </a:xfrm>
          <a:prstGeom prst="rect">
            <a:avLst/>
          </a:prstGeom>
        </p:spPr>
      </p:pic>
      <p:sp>
        <p:nvSpPr>
          <p:cNvPr id="9" name="Title 1">
            <a:extLst>
              <a:ext uri="{FF2B5EF4-FFF2-40B4-BE49-F238E27FC236}">
                <a16:creationId xmlns:a16="http://schemas.microsoft.com/office/drawing/2014/main" id="{3F8BBFDC-262E-EEB3-D09F-616A1BA5BFBE}"/>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14" name="Oval 13">
            <a:extLst>
              <a:ext uri="{FF2B5EF4-FFF2-40B4-BE49-F238E27FC236}">
                <a16:creationId xmlns:a16="http://schemas.microsoft.com/office/drawing/2014/main" id="{8A14FCD4-1E56-82B1-68D1-8F32988173F1}"/>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5" name="Slide Number Placeholder 5">
            <a:extLst>
              <a:ext uri="{FF2B5EF4-FFF2-40B4-BE49-F238E27FC236}">
                <a16:creationId xmlns:a16="http://schemas.microsoft.com/office/drawing/2014/main" id="{1A82169E-BB14-6D86-6F10-50DB0C4E9AC1}"/>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Footer Placeholder 4">
            <a:extLst>
              <a:ext uri="{FF2B5EF4-FFF2-40B4-BE49-F238E27FC236}">
                <a16:creationId xmlns:a16="http://schemas.microsoft.com/office/drawing/2014/main" id="{F014E7C8-F66F-BBA3-2AB7-0D0A027401C0}"/>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11" name="Picture 10" descr="A blue and green logo&#10;&#10;AI-generated content may be incorrect.">
            <a:extLst>
              <a:ext uri="{FF2B5EF4-FFF2-40B4-BE49-F238E27FC236}">
                <a16:creationId xmlns:a16="http://schemas.microsoft.com/office/drawing/2014/main" id="{EC3714FE-4C04-4034-0506-D5839E5BC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1947026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606DF7B-D13D-7BD1-C605-8873324E6BEA}"/>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149459F-FA09-8A18-ED00-74FE3E8CA49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4" name="Chart Placeholder 3">
            <a:extLst>
              <a:ext uri="{FF2B5EF4-FFF2-40B4-BE49-F238E27FC236}">
                <a16:creationId xmlns:a16="http://schemas.microsoft.com/office/drawing/2014/main" id="{E42699C6-12F3-3D11-C8A9-9E4FCAC0BF95}"/>
              </a:ext>
            </a:extLst>
          </p:cNvPr>
          <p:cNvSpPr>
            <a:spLocks noGrp="1"/>
          </p:cNvSpPr>
          <p:nvPr>
            <p:ph type="chart" sz="quarter" idx="13" hasCustomPrompt="1"/>
          </p:nvPr>
        </p:nvSpPr>
        <p:spPr>
          <a:xfrm>
            <a:off x="2636837" y="1948070"/>
            <a:ext cx="6918325" cy="3856038"/>
          </a:xfrm>
        </p:spPr>
        <p:txBody>
          <a:bodyPr/>
          <a:lstStyle>
            <a:lvl1pPr marL="0" indent="0">
              <a:buNone/>
              <a:defRPr>
                <a:solidFill>
                  <a:schemeClr val="bg2"/>
                </a:solidFill>
              </a:defRPr>
            </a:lvl1pPr>
          </a:lstStyle>
          <a:p>
            <a:r>
              <a:rPr lang="en-US" dirty="0"/>
              <a:t>Click to insert a chart</a:t>
            </a:r>
          </a:p>
        </p:txBody>
      </p:sp>
      <p:sp>
        <p:nvSpPr>
          <p:cNvPr id="10" name="Footer Placeholder 4">
            <a:extLst>
              <a:ext uri="{FF2B5EF4-FFF2-40B4-BE49-F238E27FC236}">
                <a16:creationId xmlns:a16="http://schemas.microsoft.com/office/drawing/2014/main" id="{48B02151-1C9C-D396-0185-0D5874F0143E}"/>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11" name="Picture 10" descr="A blue and green logo&#10;&#10;AI-generated content may be incorrect.">
            <a:extLst>
              <a:ext uri="{FF2B5EF4-FFF2-40B4-BE49-F238E27FC236}">
                <a16:creationId xmlns:a16="http://schemas.microsoft.com/office/drawing/2014/main" id="{5E0E42ED-4211-6CBD-89AE-C64790F01A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642493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Picture">
    <p:spTree>
      <p:nvGrpSpPr>
        <p:cNvPr id="1" name=""/>
        <p:cNvGrpSpPr/>
        <p:nvPr/>
      </p:nvGrpSpPr>
      <p:grpSpPr>
        <a:xfrm>
          <a:off x="0" y="0"/>
          <a:ext cx="0" cy="0"/>
          <a:chOff x="0" y="0"/>
          <a:chExt cx="0" cy="0"/>
        </a:xfrm>
      </p:grpSpPr>
      <p:pic>
        <p:nvPicPr>
          <p:cNvPr id="15" name="Picture 14" descr="A blue circle with a white line&#10;&#10;AI-generated content may be incorrect.">
            <a:extLst>
              <a:ext uri="{FF2B5EF4-FFF2-40B4-BE49-F238E27FC236}">
                <a16:creationId xmlns:a16="http://schemas.microsoft.com/office/drawing/2014/main" id="{B7A55403-821E-E9B5-F8AF-B93C8FC2892F}"/>
              </a:ext>
            </a:extLst>
          </p:cNvPr>
          <p:cNvPicPr>
            <a:picLocks noChangeAspect="1"/>
          </p:cNvPicPr>
          <p:nvPr userDrawn="1"/>
        </p:nvPicPr>
        <p:blipFill>
          <a:blip r:embed="rId2"/>
          <a:stretch>
            <a:fillRect/>
          </a:stretch>
        </p:blipFill>
        <p:spPr>
          <a:xfrm>
            <a:off x="-2059" y="0"/>
            <a:ext cx="6188067" cy="6858000"/>
          </a:xfrm>
          <a:prstGeom prst="rect">
            <a:avLst/>
          </a:prstGeom>
        </p:spPr>
      </p:pic>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482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bg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 name="Oval 6">
            <a:extLst>
              <a:ext uri="{FF2B5EF4-FFF2-40B4-BE49-F238E27FC236}">
                <a16:creationId xmlns:a16="http://schemas.microsoft.com/office/drawing/2014/main" id="{1E85C9FA-B6D6-751A-8E76-843E51A2EDC6}"/>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8" name="Slide Number Placeholder 5">
            <a:extLst>
              <a:ext uri="{FF2B5EF4-FFF2-40B4-BE49-F238E27FC236}">
                <a16:creationId xmlns:a16="http://schemas.microsoft.com/office/drawing/2014/main" id="{0200166A-2728-C42E-7258-31D59FD75C25}"/>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4" name="Title 1">
            <a:extLst>
              <a:ext uri="{FF2B5EF4-FFF2-40B4-BE49-F238E27FC236}">
                <a16:creationId xmlns:a16="http://schemas.microsoft.com/office/drawing/2014/main" id="{EC8FE843-7D08-0A23-5933-AC17319A688A}"/>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95412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 Picture">
    <p:spTree>
      <p:nvGrpSpPr>
        <p:cNvPr id="1" name=""/>
        <p:cNvGrpSpPr/>
        <p:nvPr/>
      </p:nvGrpSpPr>
      <p:grpSpPr>
        <a:xfrm>
          <a:off x="0" y="0"/>
          <a:ext cx="0" cy="0"/>
          <a:chOff x="0" y="0"/>
          <a:chExt cx="0" cy="0"/>
        </a:xfrm>
      </p:grpSpPr>
      <p:pic>
        <p:nvPicPr>
          <p:cNvPr id="15" name="Picture 14" descr="A blue circle with a white line&#10;&#10;AI-generated content may be incorrect.">
            <a:extLst>
              <a:ext uri="{FF2B5EF4-FFF2-40B4-BE49-F238E27FC236}">
                <a16:creationId xmlns:a16="http://schemas.microsoft.com/office/drawing/2014/main" id="{B7A55403-821E-E9B5-F8AF-B93C8FC2892F}"/>
              </a:ext>
            </a:extLst>
          </p:cNvPr>
          <p:cNvPicPr>
            <a:picLocks noChangeAspect="1"/>
          </p:cNvPicPr>
          <p:nvPr userDrawn="1"/>
        </p:nvPicPr>
        <p:blipFill>
          <a:blip r:embed="rId2"/>
          <a:stretch>
            <a:fillRect/>
          </a:stretch>
        </p:blipFill>
        <p:spPr>
          <a:xfrm>
            <a:off x="-2059" y="0"/>
            <a:ext cx="6188067" cy="6858000"/>
          </a:xfrm>
          <a:prstGeom prst="rect">
            <a:avLst/>
          </a:prstGeom>
        </p:spPr>
      </p:pic>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482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46112" y="6448947"/>
            <a:ext cx="4681736"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G-Cloud | ICT community of the Belgian federal government</a:t>
            </a:r>
          </a:p>
        </p:txBody>
      </p:sp>
      <p:sp>
        <p:nvSpPr>
          <p:cNvPr id="7" name="Oval 6">
            <a:extLst>
              <a:ext uri="{FF2B5EF4-FFF2-40B4-BE49-F238E27FC236}">
                <a16:creationId xmlns:a16="http://schemas.microsoft.com/office/drawing/2014/main" id="{1E85C9FA-B6D6-751A-8E76-843E51A2EDC6}"/>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8" name="Slide Number Placeholder 5">
            <a:extLst>
              <a:ext uri="{FF2B5EF4-FFF2-40B4-BE49-F238E27FC236}">
                <a16:creationId xmlns:a16="http://schemas.microsoft.com/office/drawing/2014/main" id="{0200166A-2728-C42E-7258-31D59FD75C25}"/>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4" name="Title 1">
            <a:extLst>
              <a:ext uri="{FF2B5EF4-FFF2-40B4-BE49-F238E27FC236}">
                <a16:creationId xmlns:a16="http://schemas.microsoft.com/office/drawing/2014/main" id="{EC8FE843-7D08-0A23-5933-AC17319A688A}"/>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64106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95400" y="1052736"/>
            <a:ext cx="108870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5" name="Title Placeholder 1"/>
          <p:cNvSpPr>
            <a:spLocks noGrp="1"/>
          </p:cNvSpPr>
          <p:nvPr>
            <p:ph type="title"/>
          </p:nvPr>
        </p:nvSpPr>
        <p:spPr>
          <a:xfrm>
            <a:off x="695400" y="188640"/>
            <a:ext cx="10887000" cy="792088"/>
          </a:xfrm>
          <a:prstGeom prst="rect">
            <a:avLst/>
          </a:prstGeom>
        </p:spPr>
        <p:txBody>
          <a:bodyPr vert="horz" lIns="91440" tIns="45720" rIns="91440" bIns="45720" rtlCol="0" anchor="ctr">
            <a:normAutofit/>
          </a:bodyPr>
          <a:lstStyle>
            <a:lvl1pPr>
              <a:defRPr>
                <a:solidFill>
                  <a:srgbClr val="0087BE"/>
                </a:solidFill>
              </a:defRPr>
            </a:lvl1pPr>
          </a:lstStyle>
          <a:p>
            <a:r>
              <a:rPr lang="en-US" dirty="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xt">
    <p:spTree>
      <p:nvGrpSpPr>
        <p:cNvPr id="1" name=""/>
        <p:cNvGrpSpPr/>
        <p:nvPr/>
      </p:nvGrpSpPr>
      <p:grpSpPr>
        <a:xfrm>
          <a:off x="0" y="0"/>
          <a:ext cx="0" cy="0"/>
          <a:chOff x="0" y="0"/>
          <a:chExt cx="0" cy="0"/>
        </a:xfrm>
      </p:grpSpPr>
      <p:pic>
        <p:nvPicPr>
          <p:cNvPr id="15" name="Picture 14" descr="A blue circle with a white line&#10;&#10;AI-generated content may be incorrect.">
            <a:extLst>
              <a:ext uri="{FF2B5EF4-FFF2-40B4-BE49-F238E27FC236}">
                <a16:creationId xmlns:a16="http://schemas.microsoft.com/office/drawing/2014/main" id="{B7A55403-821E-E9B5-F8AF-B93C8FC2892F}"/>
              </a:ext>
            </a:extLst>
          </p:cNvPr>
          <p:cNvPicPr>
            <a:picLocks noChangeAspect="1"/>
          </p:cNvPicPr>
          <p:nvPr userDrawn="1"/>
        </p:nvPicPr>
        <p:blipFill>
          <a:blip r:embed="rId2"/>
          <a:stretch>
            <a:fillRect/>
          </a:stretch>
        </p:blipFill>
        <p:spPr>
          <a:xfrm>
            <a:off x="-2059" y="0"/>
            <a:ext cx="6188067"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541789"/>
            <a:ext cx="4303643" cy="1049506"/>
          </a:xfrm>
          <a:prstGeom prst="rect">
            <a:avLst/>
          </a:prstGeom>
        </p:spPr>
        <p:txBody>
          <a:bodyPr anchor="t">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AD13215-431D-0C8F-7E84-0408DE846DD5}"/>
              </a:ext>
            </a:extLst>
          </p:cNvPr>
          <p:cNvSpPr>
            <a:spLocks noGrp="1"/>
          </p:cNvSpPr>
          <p:nvPr>
            <p:ph idx="1"/>
          </p:nvPr>
        </p:nvSpPr>
        <p:spPr>
          <a:xfrm>
            <a:off x="6650181" y="541789"/>
            <a:ext cx="5035137" cy="5907158"/>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AACFD26E-4EDA-887C-AD7B-968959573412}"/>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8" name="Slide Number Placeholder 5">
            <a:extLst>
              <a:ext uri="{FF2B5EF4-FFF2-40B4-BE49-F238E27FC236}">
                <a16:creationId xmlns:a16="http://schemas.microsoft.com/office/drawing/2014/main" id="{0130951B-C3EB-E8DC-3313-EBF8F1C6C3FE}"/>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6" name="Footer Placeholder 4">
            <a:extLst>
              <a:ext uri="{FF2B5EF4-FFF2-40B4-BE49-F238E27FC236}">
                <a16:creationId xmlns:a16="http://schemas.microsoft.com/office/drawing/2014/main" id="{08AE1931-AB3F-CF39-64E2-62B9F34659C7}"/>
              </a:ext>
            </a:extLst>
          </p:cNvPr>
          <p:cNvSpPr>
            <a:spLocks noGrp="1"/>
          </p:cNvSpPr>
          <p:nvPr>
            <p:ph type="ftr" sz="quarter" idx="11"/>
          </p:nvPr>
        </p:nvSpPr>
        <p:spPr>
          <a:xfrm>
            <a:off x="7244988" y="635067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10" name="Picture 9" descr="A blue and green logo&#10;&#10;AI-generated content may be incorrect.">
            <a:extLst>
              <a:ext uri="{FF2B5EF4-FFF2-40B4-BE49-F238E27FC236}">
                <a16:creationId xmlns:a16="http://schemas.microsoft.com/office/drawing/2014/main" id="{01612CA5-9F13-FE3B-7F80-6193E560E4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0181" y="6377471"/>
            <a:ext cx="540000" cy="304375"/>
          </a:xfrm>
          <a:prstGeom prst="rect">
            <a:avLst/>
          </a:prstGeom>
        </p:spPr>
      </p:pic>
    </p:spTree>
    <p:extLst>
      <p:ext uri="{BB962C8B-B14F-4D97-AF65-F5344CB8AC3E}">
        <p14:creationId xmlns:p14="http://schemas.microsoft.com/office/powerpoint/2010/main" val="1393206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6C099B-0C3A-8B2E-F2D6-5C595BEBA653}"/>
              </a:ext>
            </a:extLst>
          </p:cNvPr>
          <p:cNvSpPr>
            <a:spLocks noGrp="1"/>
          </p:cNvSpPr>
          <p:nvPr>
            <p:ph type="body" idx="1"/>
          </p:nvPr>
        </p:nvSpPr>
        <p:spPr>
          <a:xfrm>
            <a:off x="839788" y="1858291"/>
            <a:ext cx="5157787" cy="6467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AF544F5-CF70-F5D4-0258-9E5978B1B768}"/>
              </a:ext>
            </a:extLst>
          </p:cNvPr>
          <p:cNvSpPr>
            <a:spLocks noGrp="1"/>
          </p:cNvSpPr>
          <p:nvPr>
            <p:ph sz="half" idx="2"/>
          </p:nvPr>
        </p:nvSpPr>
        <p:spPr>
          <a:xfrm>
            <a:off x="839788" y="2505075"/>
            <a:ext cx="5157787" cy="3684588"/>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0C7B5CE-BA3E-DFBE-F031-49192BEB23F2}"/>
              </a:ext>
            </a:extLst>
          </p:cNvPr>
          <p:cNvSpPr>
            <a:spLocks noGrp="1"/>
          </p:cNvSpPr>
          <p:nvPr>
            <p:ph type="body" sz="quarter" idx="3"/>
          </p:nvPr>
        </p:nvSpPr>
        <p:spPr>
          <a:xfrm>
            <a:off x="6172200" y="1858291"/>
            <a:ext cx="5183188" cy="6467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0CF936-5768-A6BA-22E7-F51D0EA6AA95}"/>
              </a:ext>
            </a:extLst>
          </p:cNvPr>
          <p:cNvSpPr>
            <a:spLocks noGrp="1"/>
          </p:cNvSpPr>
          <p:nvPr>
            <p:ph sz="quarter" idx="4"/>
          </p:nvPr>
        </p:nvSpPr>
        <p:spPr>
          <a:xfrm>
            <a:off x="6172200" y="2505075"/>
            <a:ext cx="5183188" cy="3684588"/>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blue sky with white clouds&#10;&#10;AI-generated content may be incorrect.">
            <a:extLst>
              <a:ext uri="{FF2B5EF4-FFF2-40B4-BE49-F238E27FC236}">
                <a16:creationId xmlns:a16="http://schemas.microsoft.com/office/drawing/2014/main" id="{35D228C1-EC05-F840-8A80-17E790F08691}"/>
              </a:ext>
            </a:extLst>
          </p:cNvPr>
          <p:cNvPicPr>
            <a:picLocks noChangeAspect="1"/>
          </p:cNvPicPr>
          <p:nvPr userDrawn="1"/>
        </p:nvPicPr>
        <p:blipFill>
          <a:blip r:embed="rId2"/>
          <a:srcRect b="15816"/>
          <a:stretch/>
        </p:blipFill>
        <p:spPr>
          <a:xfrm>
            <a:off x="0" y="0"/>
            <a:ext cx="12192000" cy="1690688"/>
          </a:xfrm>
          <a:prstGeom prst="rect">
            <a:avLst/>
          </a:prstGeom>
        </p:spPr>
      </p:pic>
      <p:sp>
        <p:nvSpPr>
          <p:cNvPr id="11" name="Title 1">
            <a:extLst>
              <a:ext uri="{FF2B5EF4-FFF2-40B4-BE49-F238E27FC236}">
                <a16:creationId xmlns:a16="http://schemas.microsoft.com/office/drawing/2014/main" id="{9E09ECF5-96DB-4221-7217-03A7D93613A0}"/>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16" name="Oval 15">
            <a:extLst>
              <a:ext uri="{FF2B5EF4-FFF2-40B4-BE49-F238E27FC236}">
                <a16:creationId xmlns:a16="http://schemas.microsoft.com/office/drawing/2014/main" id="{91BFE1D1-5C67-5BEB-AA9A-A0A92011B8A3}"/>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7" name="Slide Number Placeholder 5">
            <a:extLst>
              <a:ext uri="{FF2B5EF4-FFF2-40B4-BE49-F238E27FC236}">
                <a16:creationId xmlns:a16="http://schemas.microsoft.com/office/drawing/2014/main" id="{257E8D97-D510-1A2D-E912-41B7B0DF55CC}"/>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8" name="Footer Placeholder 4">
            <a:extLst>
              <a:ext uri="{FF2B5EF4-FFF2-40B4-BE49-F238E27FC236}">
                <a16:creationId xmlns:a16="http://schemas.microsoft.com/office/drawing/2014/main" id="{29A97F3F-C58C-7C6B-D870-9D3067ECC56C}"/>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9" name="Picture 8" descr="A blue and green logo&#10;&#10;AI-generated content may be incorrect.">
            <a:extLst>
              <a:ext uri="{FF2B5EF4-FFF2-40B4-BE49-F238E27FC236}">
                <a16:creationId xmlns:a16="http://schemas.microsoft.com/office/drawing/2014/main" id="{60C65506-6F8B-F200-5C5C-EACD2E11FF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3594530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ternative_Title and Content and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30873" b="63689"/>
          <a:stretch/>
        </p:blipFill>
        <p:spPr>
          <a:xfrm>
            <a:off x="0" y="1"/>
            <a:ext cx="12192000" cy="109212"/>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638346"/>
            <a:ext cx="10515600" cy="835823"/>
          </a:xfrm>
          <a:prstGeom prst="rect">
            <a:avLst/>
          </a:prstGeom>
        </p:spPr>
        <p:txBody>
          <a:bodyPr anchor="t">
            <a:normAutofit/>
          </a:bodyPr>
          <a:lstStyle>
            <a:lvl1pPr>
              <a:defRPr sz="3200">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1909470"/>
            <a:ext cx="5395332"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Picture Placeholder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486409" y="309891"/>
            <a:ext cx="5705591" cy="622902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cxnSp>
        <p:nvCxnSpPr>
          <p:cNvPr id="9" name="Straight Connector 8">
            <a:extLst>
              <a:ext uri="{FF2B5EF4-FFF2-40B4-BE49-F238E27FC236}">
                <a16:creationId xmlns:a16="http://schemas.microsoft.com/office/drawing/2014/main" id="{FB821677-D534-17CA-AEC4-9BAA64F5E406}"/>
              </a:ext>
            </a:extLst>
          </p:cNvPr>
          <p:cNvCxnSpPr>
            <a:cxnSpLocks/>
          </p:cNvCxnSpPr>
          <p:nvPr userDrawn="1"/>
        </p:nvCxnSpPr>
        <p:spPr>
          <a:xfrm flipH="1">
            <a:off x="887232" y="437668"/>
            <a:ext cx="487858" cy="0"/>
          </a:xfrm>
          <a:prstGeom prst="line">
            <a:avLst/>
          </a:prstGeom>
          <a:ln w="38100">
            <a:solidFill>
              <a:srgbClr val="0079B7"/>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3DF8A812-82F2-FD50-5646-E4CAF2160607}"/>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8" name="Slide Number Placeholder 5">
            <a:extLst>
              <a:ext uri="{FF2B5EF4-FFF2-40B4-BE49-F238E27FC236}">
                <a16:creationId xmlns:a16="http://schemas.microsoft.com/office/drawing/2014/main" id="{41E480BD-13BF-F398-83AC-5577D2BC47C4}"/>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4FA15890-E49D-3DC1-BACE-5CA5506E9FC7}"/>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6" name="Picture 5" descr="A blue and green logo&#10;&#10;AI-generated content may be incorrect.">
            <a:extLst>
              <a:ext uri="{FF2B5EF4-FFF2-40B4-BE49-F238E27FC236}">
                <a16:creationId xmlns:a16="http://schemas.microsoft.com/office/drawing/2014/main" id="{F1F25EAE-68BC-49E6-41CB-7EC481BD47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82589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ternative2_Title and Content and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30873" b="63689"/>
          <a:stretch/>
        </p:blipFill>
        <p:spPr>
          <a:xfrm>
            <a:off x="0" y="6748788"/>
            <a:ext cx="12192000" cy="109212"/>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647545"/>
            <a:ext cx="10515600" cy="783440"/>
          </a:xfrm>
          <a:prstGeom prst="rect">
            <a:avLst/>
          </a:prstGeom>
        </p:spPr>
        <p:txBody>
          <a:bodyPr anchor="t">
            <a:normAutofit/>
          </a:bodyPr>
          <a:lstStyle>
            <a:lvl1pPr>
              <a:defRPr sz="3200">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1773044"/>
            <a:ext cx="5395332" cy="4238580"/>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Picture Placeholder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486409" y="309891"/>
            <a:ext cx="5705591" cy="622902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cxnSp>
        <p:nvCxnSpPr>
          <p:cNvPr id="9" name="Straight Connector 8">
            <a:extLst>
              <a:ext uri="{FF2B5EF4-FFF2-40B4-BE49-F238E27FC236}">
                <a16:creationId xmlns:a16="http://schemas.microsoft.com/office/drawing/2014/main" id="{392D2B88-28C0-FF16-502D-F3B80D7AC395}"/>
              </a:ext>
            </a:extLst>
          </p:cNvPr>
          <p:cNvCxnSpPr>
            <a:cxnSpLocks/>
          </p:cNvCxnSpPr>
          <p:nvPr userDrawn="1"/>
        </p:nvCxnSpPr>
        <p:spPr>
          <a:xfrm flipH="1">
            <a:off x="887232" y="437668"/>
            <a:ext cx="487858" cy="0"/>
          </a:xfrm>
          <a:prstGeom prst="line">
            <a:avLst/>
          </a:prstGeom>
          <a:ln w="38100">
            <a:solidFill>
              <a:srgbClr val="0079B7"/>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D412EA7C-97D3-5510-6118-0E46D7D7A615}"/>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5" name="Slide Number Placeholder 5">
            <a:extLst>
              <a:ext uri="{FF2B5EF4-FFF2-40B4-BE49-F238E27FC236}">
                <a16:creationId xmlns:a16="http://schemas.microsoft.com/office/drawing/2014/main" id="{128E7ABC-5373-B84B-4E0F-917221397DB6}"/>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0D0231BD-3DE5-AEE2-E588-26F8724F032D}"/>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6" name="Picture 5" descr="A blue and green logo&#10;&#10;AI-generated content may be incorrect.">
            <a:extLst>
              <a:ext uri="{FF2B5EF4-FFF2-40B4-BE49-F238E27FC236}">
                <a16:creationId xmlns:a16="http://schemas.microsoft.com/office/drawing/2014/main" id="{7ED9310B-375E-7B09-6494-83543A31A6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3757207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Pic - Gree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bg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bg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 name="Oval 7">
            <a:extLst>
              <a:ext uri="{FF2B5EF4-FFF2-40B4-BE49-F238E27FC236}">
                <a16:creationId xmlns:a16="http://schemas.microsoft.com/office/drawing/2014/main" id="{2EB4A119-DB7C-C37A-58FE-D96B471723CD}"/>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0" name="Slide Number Placeholder 5">
            <a:extLst>
              <a:ext uri="{FF2B5EF4-FFF2-40B4-BE49-F238E27FC236}">
                <a16:creationId xmlns:a16="http://schemas.microsoft.com/office/drawing/2014/main" id="{F9F4F7D0-3A5D-7A5A-6AFA-FF41FA6A65ED}"/>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4214879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428" b="7428"/>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D6BC2538-1F69-22B6-F64F-4E7E1CA517EC}"/>
              </a:ext>
            </a:extLst>
          </p:cNvPr>
          <p:cNvSpPr>
            <a:spLocks noGrp="1"/>
          </p:cNvSpPr>
          <p:nvPr>
            <p:ph idx="1"/>
          </p:nvPr>
        </p:nvSpPr>
        <p:spPr>
          <a:xfrm>
            <a:off x="838200" y="2074809"/>
            <a:ext cx="10515600" cy="4102154"/>
          </a:xfrm>
        </p:spPr>
        <p:txBody>
          <a:bodyPr>
            <a:normAutofit/>
          </a:bodyPr>
          <a:lstStyle>
            <a:lvl1pPr marL="177800" indent="-177800">
              <a:buClr>
                <a:srgbClr val="91C139"/>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rgbClr val="91C139"/>
              </a:buClr>
              <a:buFont typeface="Arial" panose="020B0604020202020204" pitchFamily="34" charset="0"/>
              <a:buChar char="•"/>
              <a:defRPr sz="1800">
                <a:solidFill>
                  <a:schemeClr val="bg2">
                    <a:lumMod val="10000"/>
                  </a:schemeClr>
                </a:solidFill>
              </a:defRPr>
            </a:lvl2pPr>
            <a:lvl3pPr marL="1143000" indent="-228600">
              <a:buClr>
                <a:srgbClr val="91C139"/>
              </a:buClr>
              <a:buFont typeface="Arial" panose="020B0604020202020204" pitchFamily="34" charset="0"/>
              <a:buChar char="•"/>
              <a:defRPr sz="1600">
                <a:solidFill>
                  <a:schemeClr val="bg2">
                    <a:lumMod val="10000"/>
                  </a:schemeClr>
                </a:solidFill>
              </a:defRPr>
            </a:lvl3pPr>
            <a:lvl4pPr marL="1600200" indent="-228600">
              <a:buClr>
                <a:srgbClr val="91C139"/>
              </a:buClr>
              <a:buFont typeface="Arial" panose="020B0604020202020204" pitchFamily="34" charset="0"/>
              <a:buChar char="•"/>
              <a:defRPr sz="1400">
                <a:solidFill>
                  <a:schemeClr val="bg2">
                    <a:lumMod val="10000"/>
                  </a:schemeClr>
                </a:solidFill>
              </a:defRPr>
            </a:lvl4pPr>
            <a:lvl5pPr marL="2057400" indent="-228600">
              <a:buClr>
                <a:srgbClr val="91C139"/>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DF666430-2BC2-FE49-6A2E-71AC52C00B8C}"/>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4" name="Slide Number Placeholder 5">
            <a:extLst>
              <a:ext uri="{FF2B5EF4-FFF2-40B4-BE49-F238E27FC236}">
                <a16:creationId xmlns:a16="http://schemas.microsoft.com/office/drawing/2014/main" id="{E995BB24-E7E2-7DE3-5268-BF99D0FC0BEB}"/>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51CBC1E1-BC30-738F-2317-DD99C90C9467}"/>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6" name="Picture 5" descr="A blue and green logo&#10;&#10;AI-generated content may be incorrect.">
            <a:extLst>
              <a:ext uri="{FF2B5EF4-FFF2-40B4-BE49-F238E27FC236}">
                <a16:creationId xmlns:a16="http://schemas.microsoft.com/office/drawing/2014/main" id="{2A9B0FD4-5940-544E-B25D-857EC68C7C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333064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Pic - Re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bg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bg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 name="Oval 5">
            <a:extLst>
              <a:ext uri="{FF2B5EF4-FFF2-40B4-BE49-F238E27FC236}">
                <a16:creationId xmlns:a16="http://schemas.microsoft.com/office/drawing/2014/main" id="{D9C28A9E-D264-AA21-4957-D1BE85B40DCB}"/>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7" name="Slide Number Placeholder 5">
            <a:extLst>
              <a:ext uri="{FF2B5EF4-FFF2-40B4-BE49-F238E27FC236}">
                <a16:creationId xmlns:a16="http://schemas.microsoft.com/office/drawing/2014/main" id="{693D5E4C-307B-1032-E5F9-5B0927B6427B}"/>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617956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R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474" b="7474"/>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7D73FAF2-7CFE-DB4B-43B3-4A55DE10741C}"/>
              </a:ext>
            </a:extLst>
          </p:cNvPr>
          <p:cNvSpPr>
            <a:spLocks noGrp="1"/>
          </p:cNvSpPr>
          <p:nvPr>
            <p:ph idx="1"/>
          </p:nvPr>
        </p:nvSpPr>
        <p:spPr>
          <a:xfrm>
            <a:off x="838200" y="2074809"/>
            <a:ext cx="10515600" cy="4102154"/>
          </a:xfrm>
        </p:spPr>
        <p:txBody>
          <a:bodyPr>
            <a:normAutofit/>
          </a:bodyPr>
          <a:lstStyle>
            <a:lvl1pPr marL="177800" indent="-177800">
              <a:buClr>
                <a:srgbClr val="EC2826"/>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rgbClr val="EC2826"/>
              </a:buClr>
              <a:buFont typeface="Arial" panose="020B0604020202020204" pitchFamily="34" charset="0"/>
              <a:buChar char="•"/>
              <a:defRPr sz="1800">
                <a:solidFill>
                  <a:schemeClr val="bg2">
                    <a:lumMod val="10000"/>
                  </a:schemeClr>
                </a:solidFill>
              </a:defRPr>
            </a:lvl2pPr>
            <a:lvl3pPr marL="1143000" indent="-228600">
              <a:buClr>
                <a:srgbClr val="EC2826"/>
              </a:buClr>
              <a:buFont typeface="Arial" panose="020B0604020202020204" pitchFamily="34" charset="0"/>
              <a:buChar char="•"/>
              <a:defRPr sz="1600">
                <a:solidFill>
                  <a:schemeClr val="bg2">
                    <a:lumMod val="10000"/>
                  </a:schemeClr>
                </a:solidFill>
              </a:defRPr>
            </a:lvl3pPr>
            <a:lvl4pPr marL="1600200" indent="-228600">
              <a:buClr>
                <a:srgbClr val="EC2826"/>
              </a:buClr>
              <a:buFont typeface="Arial" panose="020B0604020202020204" pitchFamily="34" charset="0"/>
              <a:buChar char="•"/>
              <a:defRPr sz="1400">
                <a:solidFill>
                  <a:schemeClr val="bg2">
                    <a:lumMod val="10000"/>
                  </a:schemeClr>
                </a:solidFill>
              </a:defRPr>
            </a:lvl4pPr>
            <a:lvl5pPr marL="2057400" indent="-228600">
              <a:buClr>
                <a:srgbClr val="EC2826"/>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BF31AFFD-35D1-EF21-BFFD-5CDD8762B5EC}"/>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4" name="Slide Number Placeholder 5">
            <a:extLst>
              <a:ext uri="{FF2B5EF4-FFF2-40B4-BE49-F238E27FC236}">
                <a16:creationId xmlns:a16="http://schemas.microsoft.com/office/drawing/2014/main" id="{4BAC7A77-3544-D4ED-EBF0-8E94B8ED57D9}"/>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A5E06AC5-B59C-E816-B41A-0AC22782A9B2}"/>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6" name="Picture 5" descr="A blue and green logo&#10;&#10;AI-generated content may be incorrect.">
            <a:extLst>
              <a:ext uri="{FF2B5EF4-FFF2-40B4-BE49-F238E27FC236}">
                <a16:creationId xmlns:a16="http://schemas.microsoft.com/office/drawing/2014/main" id="{8DAA9575-375B-C0C2-DA60-A702DB9017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348624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Pic - Yellow">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tx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tx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Oval 5">
            <a:extLst>
              <a:ext uri="{FF2B5EF4-FFF2-40B4-BE49-F238E27FC236}">
                <a16:creationId xmlns:a16="http://schemas.microsoft.com/office/drawing/2014/main" id="{41BEAD09-4421-A8F4-B5FA-AB35B1A8BE2D}"/>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7" name="Slide Number Placeholder 5">
            <a:extLst>
              <a:ext uri="{FF2B5EF4-FFF2-40B4-BE49-F238E27FC236}">
                <a16:creationId xmlns:a16="http://schemas.microsoft.com/office/drawing/2014/main" id="{6FFD9963-92A9-4AAC-C63C-FE5251DD6BA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3240516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393" b="7393"/>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35FEE566-77A5-2C94-50B1-7616B599E593}"/>
              </a:ext>
            </a:extLst>
          </p:cNvPr>
          <p:cNvSpPr>
            <a:spLocks noGrp="1"/>
          </p:cNvSpPr>
          <p:nvPr>
            <p:ph idx="1"/>
          </p:nvPr>
        </p:nvSpPr>
        <p:spPr>
          <a:xfrm>
            <a:off x="838200" y="2074809"/>
            <a:ext cx="10515600" cy="4102154"/>
          </a:xfrm>
        </p:spPr>
        <p:txBody>
          <a:bodyPr>
            <a:normAutofit/>
          </a:bodyPr>
          <a:lstStyle>
            <a:lvl1pPr marL="177800" indent="-177800">
              <a:buClr>
                <a:srgbClr val="FDE700"/>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rgbClr val="FDE700"/>
              </a:buClr>
              <a:buFont typeface="Arial" panose="020B0604020202020204" pitchFamily="34" charset="0"/>
              <a:buChar char="•"/>
              <a:defRPr sz="1800">
                <a:solidFill>
                  <a:schemeClr val="bg2">
                    <a:lumMod val="10000"/>
                  </a:schemeClr>
                </a:solidFill>
              </a:defRPr>
            </a:lvl2pPr>
            <a:lvl3pPr marL="1143000" indent="-228600">
              <a:buClr>
                <a:srgbClr val="FDE700"/>
              </a:buClr>
              <a:buFont typeface="Arial" panose="020B0604020202020204" pitchFamily="34" charset="0"/>
              <a:buChar char="•"/>
              <a:defRPr sz="1600">
                <a:solidFill>
                  <a:schemeClr val="bg2">
                    <a:lumMod val="10000"/>
                  </a:schemeClr>
                </a:solidFill>
              </a:defRPr>
            </a:lvl3pPr>
            <a:lvl4pPr marL="1600200" indent="-228600">
              <a:buClr>
                <a:srgbClr val="FDE700"/>
              </a:buClr>
              <a:buFont typeface="Arial" panose="020B0604020202020204" pitchFamily="34" charset="0"/>
              <a:buChar char="•"/>
              <a:defRPr sz="1400">
                <a:solidFill>
                  <a:schemeClr val="bg2">
                    <a:lumMod val="10000"/>
                  </a:schemeClr>
                </a:solidFill>
              </a:defRPr>
            </a:lvl4pPr>
            <a:lvl5pPr marL="2057400" indent="-228600">
              <a:buClr>
                <a:srgbClr val="FDE700"/>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33F73673-8BD7-C378-F4C6-19A865B27B0F}"/>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4" name="Slide Number Placeholder 5">
            <a:extLst>
              <a:ext uri="{FF2B5EF4-FFF2-40B4-BE49-F238E27FC236}">
                <a16:creationId xmlns:a16="http://schemas.microsoft.com/office/drawing/2014/main" id="{E49343C0-4EBF-6AF0-30B9-7A30C3663AB0}"/>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3CA33165-74AC-1893-7594-FF6372F8277E}"/>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6" name="Picture 5" descr="A blue and green logo&#10;&#10;AI-generated content may be incorrect.">
            <a:extLst>
              <a:ext uri="{FF2B5EF4-FFF2-40B4-BE49-F238E27FC236}">
                <a16:creationId xmlns:a16="http://schemas.microsoft.com/office/drawing/2014/main" id="{CFA347E4-F0A3-FA15-B363-EC3C2107D2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35891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07368" y="1063627"/>
            <a:ext cx="5589149" cy="5245697"/>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6" name="Content Placeholder 5"/>
          <p:cNvSpPr>
            <a:spLocks noGrp="1"/>
          </p:cNvSpPr>
          <p:nvPr>
            <p:ph sz="quarter" idx="4" hasCustomPrompt="1"/>
          </p:nvPr>
        </p:nvSpPr>
        <p:spPr>
          <a:xfrm>
            <a:off x="6193371" y="1063626"/>
            <a:ext cx="5589149" cy="5234811"/>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
        <p:nvSpPr>
          <p:cNvPr id="7" name="Title Placeholder 1"/>
          <p:cNvSpPr>
            <a:spLocks noGrp="1"/>
          </p:cNvSpPr>
          <p:nvPr>
            <p:ph type="title"/>
          </p:nvPr>
        </p:nvSpPr>
        <p:spPr>
          <a:xfrm>
            <a:off x="407368" y="124161"/>
            <a:ext cx="11449277" cy="838861"/>
          </a:xfrm>
          <a:prstGeom prst="rect">
            <a:avLst/>
          </a:prstGeom>
        </p:spPr>
        <p:txBody>
          <a:bodyPr vert="horz" lIns="91440" tIns="45720" rIns="91440" bIns="45720" rtlCol="0" anchor="ctr">
            <a:normAutofit/>
          </a:bodyPr>
          <a:lstStyle>
            <a:lvl1pPr>
              <a:defRPr>
                <a:solidFill>
                  <a:schemeClr val="bg1">
                    <a:lumMod val="50000"/>
                  </a:schemeClr>
                </a:solidFill>
              </a:defRPr>
            </a:lvl1pPr>
          </a:lstStyle>
          <a:p>
            <a:r>
              <a:rPr lang="en-US" dirty="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Pic - Grey">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tx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tx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Oval 5">
            <a:extLst>
              <a:ext uri="{FF2B5EF4-FFF2-40B4-BE49-F238E27FC236}">
                <a16:creationId xmlns:a16="http://schemas.microsoft.com/office/drawing/2014/main" id="{2A51243D-3BC0-61C2-C0F9-6CC87A35D472}"/>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7" name="Slide Number Placeholder 5">
            <a:extLst>
              <a:ext uri="{FF2B5EF4-FFF2-40B4-BE49-F238E27FC236}">
                <a16:creationId xmlns:a16="http://schemas.microsoft.com/office/drawing/2014/main" id="{4939E9DF-FDFE-8240-727D-66C2D9237BE5}"/>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1239752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 Gre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357" b="7357"/>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38BCC5B-F3D2-D986-F8C7-8A3A46614EED}"/>
              </a:ext>
            </a:extLst>
          </p:cNvPr>
          <p:cNvSpPr>
            <a:spLocks noGrp="1"/>
          </p:cNvSpPr>
          <p:nvPr>
            <p:ph idx="1"/>
          </p:nvPr>
        </p:nvSpPr>
        <p:spPr>
          <a:xfrm>
            <a:off x="838200" y="2074809"/>
            <a:ext cx="10515600" cy="4102154"/>
          </a:xfrm>
        </p:spPr>
        <p:txBody>
          <a:bodyPr>
            <a:normAutofit/>
          </a:bodyPr>
          <a:lstStyle>
            <a:lvl1pPr marL="177800" indent="-177800">
              <a:buClr>
                <a:schemeClr val="bg1">
                  <a:lumMod val="65000"/>
                </a:schemeClr>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bg1">
                  <a:lumMod val="65000"/>
                </a:schemeClr>
              </a:buClr>
              <a:buFont typeface="Arial" panose="020B0604020202020204" pitchFamily="34" charset="0"/>
              <a:buChar char="•"/>
              <a:defRPr sz="1800">
                <a:solidFill>
                  <a:schemeClr val="bg2">
                    <a:lumMod val="10000"/>
                  </a:schemeClr>
                </a:solidFill>
              </a:defRPr>
            </a:lvl2pPr>
            <a:lvl3pPr marL="1143000" indent="-228600">
              <a:buClr>
                <a:schemeClr val="bg1">
                  <a:lumMod val="65000"/>
                </a:schemeClr>
              </a:buClr>
              <a:buFont typeface="Arial" panose="020B0604020202020204" pitchFamily="34" charset="0"/>
              <a:buChar char="•"/>
              <a:defRPr sz="1600">
                <a:solidFill>
                  <a:schemeClr val="bg2">
                    <a:lumMod val="10000"/>
                  </a:schemeClr>
                </a:solidFill>
              </a:defRPr>
            </a:lvl3pPr>
            <a:lvl4pPr marL="1600200" indent="-228600">
              <a:buClr>
                <a:schemeClr val="bg1">
                  <a:lumMod val="65000"/>
                </a:schemeClr>
              </a:buClr>
              <a:buFont typeface="Arial" panose="020B0604020202020204" pitchFamily="34" charset="0"/>
              <a:buChar char="•"/>
              <a:defRPr sz="1400">
                <a:solidFill>
                  <a:schemeClr val="bg2">
                    <a:lumMod val="10000"/>
                  </a:schemeClr>
                </a:solidFill>
              </a:defRPr>
            </a:lvl4pPr>
            <a:lvl5pPr marL="2057400" indent="-228600">
              <a:buClr>
                <a:schemeClr val="bg1">
                  <a:lumMod val="6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val 11">
            <a:extLst>
              <a:ext uri="{FF2B5EF4-FFF2-40B4-BE49-F238E27FC236}">
                <a16:creationId xmlns:a16="http://schemas.microsoft.com/office/drawing/2014/main" id="{D542CE5A-AAC9-5EC3-4FA1-97487EDB7BD1}"/>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3" name="Slide Number Placeholder 5">
            <a:extLst>
              <a:ext uri="{FF2B5EF4-FFF2-40B4-BE49-F238E27FC236}">
                <a16:creationId xmlns:a16="http://schemas.microsoft.com/office/drawing/2014/main" id="{E5BEDEC6-9230-643A-7FE4-2B7800A9FA3F}"/>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6" name="Footer Placeholder 4">
            <a:extLst>
              <a:ext uri="{FF2B5EF4-FFF2-40B4-BE49-F238E27FC236}">
                <a16:creationId xmlns:a16="http://schemas.microsoft.com/office/drawing/2014/main" id="{EBDC3526-9758-1075-EAFC-0A0F2EC37F20}"/>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dirty="0"/>
              <a:t>G-Cloud | De Community van de </a:t>
            </a:r>
            <a:r>
              <a:rPr lang="en-US" dirty="0" err="1"/>
              <a:t>overheid</a:t>
            </a:r>
            <a:endParaRPr lang="en-US" dirty="0"/>
          </a:p>
        </p:txBody>
      </p:sp>
      <p:pic>
        <p:nvPicPr>
          <p:cNvPr id="9" name="Picture 8" descr="A blue and green logo&#10;&#10;AI-generated content may be incorrect.">
            <a:extLst>
              <a:ext uri="{FF2B5EF4-FFF2-40B4-BE49-F238E27FC236}">
                <a16:creationId xmlns:a16="http://schemas.microsoft.com/office/drawing/2014/main" id="{DC8C81ED-1F3E-1E3C-B30D-02200DCBF6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101005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F448B0-6D41-B09B-1429-BDBAC07DA04A}"/>
              </a:ext>
            </a:extLst>
          </p:cNvPr>
          <p:cNvPicPr>
            <a:picLocks noChangeAspect="1"/>
          </p:cNvPicPr>
          <p:nvPr userDrawn="1"/>
        </p:nvPicPr>
        <p:blipFill>
          <a:blip r:embed="rId2">
            <a:extLst>
              <a:ext uri="{28A0092B-C50C-407E-A947-70E740481C1C}">
                <a14:useLocalDpi xmlns:a14="http://schemas.microsoft.com/office/drawing/2010/main" val="0"/>
              </a:ext>
            </a:extLst>
          </a:blip>
          <a:srcRect l="8821" r="8364"/>
          <a:stretch/>
        </p:blipFill>
        <p:spPr>
          <a:xfrm>
            <a:off x="-9886" y="10"/>
            <a:ext cx="7572605" cy="6857990"/>
          </a:xfrm>
          <a:prstGeom prst="rect">
            <a:avLst/>
          </a:prstGeom>
        </p:spPr>
      </p:pic>
      <p:cxnSp>
        <p:nvCxnSpPr>
          <p:cNvPr id="4" name="Straight Connector 3">
            <a:extLst>
              <a:ext uri="{FF2B5EF4-FFF2-40B4-BE49-F238E27FC236}">
                <a16:creationId xmlns:a16="http://schemas.microsoft.com/office/drawing/2014/main" id="{DF221563-1420-2EC1-694A-C2DF672E45CA}"/>
              </a:ext>
            </a:extLst>
          </p:cNvPr>
          <p:cNvCxnSpPr/>
          <p:nvPr userDrawn="1"/>
        </p:nvCxnSpPr>
        <p:spPr>
          <a:xfrm>
            <a:off x="8229600" y="949910"/>
            <a:ext cx="834501"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
        <p:nvSpPr>
          <p:cNvPr id="6" name="Text Placeholder 5">
            <a:extLst>
              <a:ext uri="{FF2B5EF4-FFF2-40B4-BE49-F238E27FC236}">
                <a16:creationId xmlns:a16="http://schemas.microsoft.com/office/drawing/2014/main" id="{1C22B496-6C42-7686-CD2F-CF9173886AD8}"/>
              </a:ext>
            </a:extLst>
          </p:cNvPr>
          <p:cNvSpPr>
            <a:spLocks noGrp="1"/>
          </p:cNvSpPr>
          <p:nvPr>
            <p:ph type="body" sz="quarter" idx="10"/>
          </p:nvPr>
        </p:nvSpPr>
        <p:spPr>
          <a:xfrm>
            <a:off x="8229600" y="1406818"/>
            <a:ext cx="3231472" cy="134937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BE" dirty="0"/>
          </a:p>
        </p:txBody>
      </p:sp>
      <p:sp>
        <p:nvSpPr>
          <p:cNvPr id="8" name="Content Placeholder 7">
            <a:extLst>
              <a:ext uri="{FF2B5EF4-FFF2-40B4-BE49-F238E27FC236}">
                <a16:creationId xmlns:a16="http://schemas.microsoft.com/office/drawing/2014/main" id="{6259D463-F316-1241-FBF3-ADD69503DC11}"/>
              </a:ext>
            </a:extLst>
          </p:cNvPr>
          <p:cNvSpPr>
            <a:spLocks noGrp="1"/>
          </p:cNvSpPr>
          <p:nvPr>
            <p:ph sz="quarter" idx="11" hasCustomPrompt="1"/>
          </p:nvPr>
        </p:nvSpPr>
        <p:spPr>
          <a:xfrm>
            <a:off x="8229600" y="5753225"/>
            <a:ext cx="3231471" cy="842885"/>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contact information</a:t>
            </a:r>
          </a:p>
        </p:txBody>
      </p:sp>
      <p:sp>
        <p:nvSpPr>
          <p:cNvPr id="7" name="Oval 6">
            <a:extLst>
              <a:ext uri="{FF2B5EF4-FFF2-40B4-BE49-F238E27FC236}">
                <a16:creationId xmlns:a16="http://schemas.microsoft.com/office/drawing/2014/main" id="{258722A3-19D0-20B7-23A6-AF5E28759A64}"/>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9" name="Slide Number Placeholder 5">
            <a:extLst>
              <a:ext uri="{FF2B5EF4-FFF2-40B4-BE49-F238E27FC236}">
                <a16:creationId xmlns:a16="http://schemas.microsoft.com/office/drawing/2014/main" id="{39E5AB7B-5DD9-49B8-7149-AAF518F3B87B}"/>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48554645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81F6-020B-4130-9258-78653AA23AD9}"/>
              </a:ext>
            </a:extLst>
          </p:cNvPr>
          <p:cNvSpPr>
            <a:spLocks noGrp="1"/>
          </p:cNvSpPr>
          <p:nvPr>
            <p:ph type="ctrTitle"/>
          </p:nvPr>
        </p:nvSpPr>
        <p:spPr>
          <a:xfrm>
            <a:off x="2692400" y="1122363"/>
            <a:ext cx="7975600" cy="2387600"/>
          </a:xfrm>
          <a:ln>
            <a:noFill/>
          </a:ln>
        </p:spPr>
        <p:txBody>
          <a:bodyPr anchor="b"/>
          <a:lstStyle>
            <a:lvl1pPr algn="l">
              <a:defRPr sz="6000">
                <a:solidFill>
                  <a:schemeClr val="tx1"/>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7EAB7778-6D79-4DF6-A6C4-F669A2F95E01}"/>
              </a:ext>
            </a:extLst>
          </p:cNvPr>
          <p:cNvSpPr>
            <a:spLocks noGrp="1"/>
          </p:cNvSpPr>
          <p:nvPr>
            <p:ph type="subTitle" idx="1"/>
          </p:nvPr>
        </p:nvSpPr>
        <p:spPr>
          <a:xfrm>
            <a:off x="2692399" y="3602038"/>
            <a:ext cx="7975600" cy="1655762"/>
          </a:xfrm>
        </p:spPr>
        <p:txBody>
          <a:bodyPr>
            <a:normAutofit/>
          </a:bodyPr>
          <a:lstStyle>
            <a:lvl1pPr marL="0" indent="0" algn="l">
              <a:buNone/>
              <a:defRPr sz="2800" b="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cxnSp>
        <p:nvCxnSpPr>
          <p:cNvPr id="12" name="Straight Connector 11">
            <a:extLst>
              <a:ext uri="{FF2B5EF4-FFF2-40B4-BE49-F238E27FC236}">
                <a16:creationId xmlns:a16="http://schemas.microsoft.com/office/drawing/2014/main" id="{ECFEAA23-DDAF-4ECF-8706-562D6DF86456}"/>
              </a:ext>
            </a:extLst>
          </p:cNvPr>
          <p:cNvCxnSpPr>
            <a:cxnSpLocks/>
          </p:cNvCxnSpPr>
          <p:nvPr userDrawn="1"/>
        </p:nvCxnSpPr>
        <p:spPr>
          <a:xfrm>
            <a:off x="1769533" y="1828800"/>
            <a:ext cx="0" cy="5029200"/>
          </a:xfrm>
          <a:prstGeom prst="line">
            <a:avLst/>
          </a:prstGeom>
          <a:ln w="5080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FA6F8242-4BB9-4292-937E-562A121F545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 y="0"/>
            <a:ext cx="3487103" cy="1173480"/>
          </a:xfrm>
          <a:prstGeom prst="rect">
            <a:avLst/>
          </a:prstGeom>
        </p:spPr>
      </p:pic>
    </p:spTree>
    <p:extLst>
      <p:ext uri="{BB962C8B-B14F-4D97-AF65-F5344CB8AC3E}">
        <p14:creationId xmlns:p14="http://schemas.microsoft.com/office/powerpoint/2010/main" val="1834886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Al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A6F8242-4BB9-4292-937E-562A121F545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 y="0"/>
            <a:ext cx="3487103" cy="1173480"/>
          </a:xfrm>
          <a:prstGeom prst="rect">
            <a:avLst/>
          </a:prstGeom>
        </p:spPr>
      </p:pic>
      <p:pic>
        <p:nvPicPr>
          <p:cNvPr id="7" name="Graphic 6">
            <a:extLst>
              <a:ext uri="{FF2B5EF4-FFF2-40B4-BE49-F238E27FC236}">
                <a16:creationId xmlns:a16="http://schemas.microsoft.com/office/drawing/2014/main" id="{E3E8BA1A-D532-4BB0-95AC-828E6AD91651}"/>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139" b="51180"/>
          <a:stretch/>
        </p:blipFill>
        <p:spPr>
          <a:xfrm>
            <a:off x="0" y="3509963"/>
            <a:ext cx="5745441" cy="3348037"/>
          </a:xfrm>
          <a:prstGeom prst="rect">
            <a:avLst/>
          </a:prstGeom>
        </p:spPr>
      </p:pic>
      <p:pic>
        <p:nvPicPr>
          <p:cNvPr id="10" name="Graphic 9">
            <a:extLst>
              <a:ext uri="{FF2B5EF4-FFF2-40B4-BE49-F238E27FC236}">
                <a16:creationId xmlns:a16="http://schemas.microsoft.com/office/drawing/2014/main" id="{4BA03052-2DBD-45CD-8AA4-36802A11A87D}"/>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139" b="29877"/>
          <a:stretch/>
        </p:blipFill>
        <p:spPr>
          <a:xfrm rot="10800000">
            <a:off x="6446561" y="0"/>
            <a:ext cx="5745438" cy="4809068"/>
          </a:xfrm>
          <a:prstGeom prst="rect">
            <a:avLst/>
          </a:prstGeom>
        </p:spPr>
      </p:pic>
      <p:pic>
        <p:nvPicPr>
          <p:cNvPr id="11" name="Graphic 10">
            <a:extLst>
              <a:ext uri="{FF2B5EF4-FFF2-40B4-BE49-F238E27FC236}">
                <a16:creationId xmlns:a16="http://schemas.microsoft.com/office/drawing/2014/main" id="{788B7EA4-D0C8-4CD4-BFFC-71BE0A5A16D6}"/>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l="81513" b="16223"/>
          <a:stretch/>
        </p:blipFill>
        <p:spPr>
          <a:xfrm rot="16200000">
            <a:off x="8685997" y="3351994"/>
            <a:ext cx="1266571" cy="5745438"/>
          </a:xfrm>
          <a:prstGeom prst="rect">
            <a:avLst/>
          </a:prstGeom>
        </p:spPr>
      </p:pic>
      <p:sp>
        <p:nvSpPr>
          <p:cNvPr id="2" name="Title 1">
            <a:extLst>
              <a:ext uri="{FF2B5EF4-FFF2-40B4-BE49-F238E27FC236}">
                <a16:creationId xmlns:a16="http://schemas.microsoft.com/office/drawing/2014/main" id="{9EE581F6-020B-4130-9258-78653AA23AD9}"/>
              </a:ext>
            </a:extLst>
          </p:cNvPr>
          <p:cNvSpPr>
            <a:spLocks noGrp="1"/>
          </p:cNvSpPr>
          <p:nvPr>
            <p:ph type="ctrTitle"/>
          </p:nvPr>
        </p:nvSpPr>
        <p:spPr>
          <a:xfrm>
            <a:off x="2692400" y="1122363"/>
            <a:ext cx="7975600" cy="2387600"/>
          </a:xfrm>
          <a:ln>
            <a:noFill/>
          </a:ln>
        </p:spPr>
        <p:txBody>
          <a:bodyPr anchor="b"/>
          <a:lstStyle>
            <a:lvl1pPr algn="l">
              <a:defRPr sz="6000">
                <a:solidFill>
                  <a:schemeClr val="tx1"/>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7EAB7778-6D79-4DF6-A6C4-F669A2F95E01}"/>
              </a:ext>
            </a:extLst>
          </p:cNvPr>
          <p:cNvSpPr>
            <a:spLocks noGrp="1"/>
          </p:cNvSpPr>
          <p:nvPr>
            <p:ph type="subTitle" idx="1"/>
          </p:nvPr>
        </p:nvSpPr>
        <p:spPr>
          <a:xfrm>
            <a:off x="2692399" y="3602038"/>
            <a:ext cx="7975600" cy="1655762"/>
          </a:xfrm>
        </p:spPr>
        <p:txBody>
          <a:bodyPr>
            <a:normAutofit/>
          </a:bodyPr>
          <a:lstStyle>
            <a:lvl1pPr marL="0" indent="0" algn="l">
              <a:buNone/>
              <a:defRPr sz="2800" b="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Tree>
    <p:extLst>
      <p:ext uri="{BB962C8B-B14F-4D97-AF65-F5344CB8AC3E}">
        <p14:creationId xmlns:p14="http://schemas.microsoft.com/office/powerpoint/2010/main" val="3310006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6D8CF-CC50-45AF-B893-788C9B5CF1A0}"/>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19BF5ED4-3321-43A2-BF8F-CC9F5E7CEF48}"/>
              </a:ext>
            </a:extLst>
          </p:cNvPr>
          <p:cNvSpPr>
            <a:spLocks noGrp="1"/>
          </p:cNvSpPr>
          <p:nvPr>
            <p:ph idx="1"/>
          </p:nvPr>
        </p:nvSpPr>
        <p:spPr>
          <a:xfrm>
            <a:off x="838200" y="1825625"/>
            <a:ext cx="10515600" cy="3948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7B736B28-74B1-4F52-849F-4513B32A2BC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FFFFFF">
                    <a:tint val="75000"/>
                  </a:srgbClr>
                </a:solidFill>
                <a:effectLst/>
                <a:uLnTx/>
                <a:uFillTx/>
                <a:latin typeface="Open Sans"/>
                <a:ea typeface="+mn-ea"/>
                <a:cs typeface="+mn-cs"/>
              </a:rPr>
              <a:t>20.08.21</a:t>
            </a:r>
          </a:p>
        </p:txBody>
      </p:sp>
      <p:sp>
        <p:nvSpPr>
          <p:cNvPr id="5" name="Footer Placeholder 4">
            <a:extLst>
              <a:ext uri="{FF2B5EF4-FFF2-40B4-BE49-F238E27FC236}">
                <a16:creationId xmlns:a16="http://schemas.microsoft.com/office/drawing/2014/main" id="{02FA7C6B-8B0F-4AD6-AA84-F354571E8B7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
        <p:nvSpPr>
          <p:cNvPr id="6" name="Slide Number Placeholder 5">
            <a:extLst>
              <a:ext uri="{FF2B5EF4-FFF2-40B4-BE49-F238E27FC236}">
                <a16:creationId xmlns:a16="http://schemas.microsoft.com/office/drawing/2014/main" id="{D12BD542-D6E5-405E-A8FD-3237DD4033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3BCF5-A822-4033-88D0-CE017647B4F5}" type="slidenum">
              <a:rPr kumimoji="0" lang="nl-BE" sz="1200" b="0" i="0" u="none" strike="noStrike" kern="1200" cap="none" spc="0" normalizeH="0" baseline="0" noProof="0" smtClean="0">
                <a:ln>
                  <a:noFill/>
                </a:ln>
                <a:solidFill>
                  <a:srgbClr val="FFFFFF">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Tree>
    <p:extLst>
      <p:ext uri="{BB962C8B-B14F-4D97-AF65-F5344CB8AC3E}">
        <p14:creationId xmlns:p14="http://schemas.microsoft.com/office/powerpoint/2010/main" val="1286024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E9A7E-1032-436E-9F71-B93878F4E832}"/>
              </a:ext>
            </a:extLst>
          </p:cNvPr>
          <p:cNvSpPr>
            <a:spLocks noGrp="1"/>
          </p:cNvSpPr>
          <p:nvPr>
            <p:ph type="title"/>
          </p:nvPr>
        </p:nvSpPr>
        <p:spPr>
          <a:xfrm>
            <a:off x="831850" y="1709738"/>
            <a:ext cx="10515600" cy="2852737"/>
          </a:xfrm>
        </p:spPr>
        <p:txBody>
          <a:bodyPr anchor="b"/>
          <a:lstStyle>
            <a:lvl1pPr>
              <a:defRPr sz="6000">
                <a:solidFill>
                  <a:schemeClr val="tx2"/>
                </a:solidFill>
              </a:defRPr>
            </a:lvl1pPr>
          </a:lstStyle>
          <a:p>
            <a:r>
              <a:rPr lang="en-US"/>
              <a:t>Click to edit Master title style</a:t>
            </a:r>
            <a:endParaRPr lang="nl-BE"/>
          </a:p>
        </p:txBody>
      </p:sp>
      <p:sp>
        <p:nvSpPr>
          <p:cNvPr id="3" name="Text Placeholder 2">
            <a:extLst>
              <a:ext uri="{FF2B5EF4-FFF2-40B4-BE49-F238E27FC236}">
                <a16:creationId xmlns:a16="http://schemas.microsoft.com/office/drawing/2014/main" id="{DD4F41FB-FBC7-4B45-BB62-7FFB37619F98}"/>
              </a:ext>
            </a:extLst>
          </p:cNvPr>
          <p:cNvSpPr>
            <a:spLocks noGrp="1"/>
          </p:cNvSpPr>
          <p:nvPr>
            <p:ph type="body" idx="1"/>
          </p:nvPr>
        </p:nvSpPr>
        <p:spPr>
          <a:xfrm>
            <a:off x="831850" y="4589464"/>
            <a:ext cx="10515600" cy="139647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BFBC5B-CF5F-4F8C-BEA1-FC5F52EC101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FFFFFF">
                    <a:tint val="75000"/>
                  </a:srgbClr>
                </a:solidFill>
                <a:effectLst/>
                <a:uLnTx/>
                <a:uFillTx/>
                <a:latin typeface="Open Sans"/>
                <a:ea typeface="+mn-ea"/>
                <a:cs typeface="+mn-cs"/>
              </a:rPr>
              <a:t>20.08.21</a:t>
            </a:r>
          </a:p>
        </p:txBody>
      </p:sp>
      <p:sp>
        <p:nvSpPr>
          <p:cNvPr id="5" name="Footer Placeholder 4">
            <a:extLst>
              <a:ext uri="{FF2B5EF4-FFF2-40B4-BE49-F238E27FC236}">
                <a16:creationId xmlns:a16="http://schemas.microsoft.com/office/drawing/2014/main" id="{5FEE0626-8A08-4071-87E4-EED8E8A2864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
        <p:nvSpPr>
          <p:cNvPr id="6" name="Slide Number Placeholder 5">
            <a:extLst>
              <a:ext uri="{FF2B5EF4-FFF2-40B4-BE49-F238E27FC236}">
                <a16:creationId xmlns:a16="http://schemas.microsoft.com/office/drawing/2014/main" id="{657BCCF1-8FCF-4954-841C-43BDDE6401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3BCF5-A822-4033-88D0-CE017647B4F5}" type="slidenum">
              <a:rPr kumimoji="0" lang="nl-BE" sz="1200" b="0" i="0" u="none" strike="noStrike" kern="1200" cap="none" spc="0" normalizeH="0" baseline="0" noProof="0" smtClean="0">
                <a:ln>
                  <a:noFill/>
                </a:ln>
                <a:solidFill>
                  <a:srgbClr val="FFFFFF">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pic>
        <p:nvPicPr>
          <p:cNvPr id="9" name="Graphic 8">
            <a:extLst>
              <a:ext uri="{FF2B5EF4-FFF2-40B4-BE49-F238E27FC236}">
                <a16:creationId xmlns:a16="http://schemas.microsoft.com/office/drawing/2014/main" id="{6AF87C94-1E5B-47AA-B5FF-FDB40D5C363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353800" y="5990589"/>
            <a:ext cx="731520" cy="731520"/>
          </a:xfrm>
          <a:prstGeom prst="rect">
            <a:avLst/>
          </a:prstGeom>
        </p:spPr>
      </p:pic>
      <p:cxnSp>
        <p:nvCxnSpPr>
          <p:cNvPr id="10" name="Straight Connector 9">
            <a:extLst>
              <a:ext uri="{FF2B5EF4-FFF2-40B4-BE49-F238E27FC236}">
                <a16:creationId xmlns:a16="http://schemas.microsoft.com/office/drawing/2014/main" id="{0B779DA2-CC16-48C0-949E-FB656E682DB0}"/>
              </a:ext>
            </a:extLst>
          </p:cNvPr>
          <p:cNvCxnSpPr>
            <a:cxnSpLocks/>
          </p:cNvCxnSpPr>
          <p:nvPr userDrawn="1"/>
        </p:nvCxnSpPr>
        <p:spPr>
          <a:xfrm flipH="1">
            <a:off x="0" y="804970"/>
            <a:ext cx="3699933" cy="0"/>
          </a:xfrm>
          <a:prstGeom prst="line">
            <a:avLst/>
          </a:prstGeom>
          <a:ln w="5080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508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6A5F2-C20F-48CD-B3EC-F35C10A6889F}"/>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40379C4C-C84B-46D5-8B77-9B5C3B92A3AD}"/>
              </a:ext>
            </a:extLst>
          </p:cNvPr>
          <p:cNvSpPr>
            <a:spLocks noGrp="1"/>
          </p:cNvSpPr>
          <p:nvPr>
            <p:ph sz="half" idx="1"/>
          </p:nvPr>
        </p:nvSpPr>
        <p:spPr>
          <a:xfrm>
            <a:off x="838200" y="1825625"/>
            <a:ext cx="5181600" cy="39740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F0CD97BA-7BBB-47F2-9790-0583C8D41FE9}"/>
              </a:ext>
            </a:extLst>
          </p:cNvPr>
          <p:cNvSpPr>
            <a:spLocks noGrp="1"/>
          </p:cNvSpPr>
          <p:nvPr>
            <p:ph sz="half" idx="2"/>
          </p:nvPr>
        </p:nvSpPr>
        <p:spPr>
          <a:xfrm>
            <a:off x="6172200" y="1825625"/>
            <a:ext cx="5181600" cy="39740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id="{D7D50040-D1DC-43C9-878C-3EB5B5D5E55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FFFFFF">
                    <a:tint val="75000"/>
                  </a:srgbClr>
                </a:solidFill>
                <a:effectLst/>
                <a:uLnTx/>
                <a:uFillTx/>
                <a:latin typeface="Open Sans"/>
                <a:ea typeface="+mn-ea"/>
                <a:cs typeface="+mn-cs"/>
              </a:rPr>
              <a:t>20.08.21</a:t>
            </a:r>
          </a:p>
        </p:txBody>
      </p:sp>
      <p:sp>
        <p:nvSpPr>
          <p:cNvPr id="6" name="Footer Placeholder 5">
            <a:extLst>
              <a:ext uri="{FF2B5EF4-FFF2-40B4-BE49-F238E27FC236}">
                <a16:creationId xmlns:a16="http://schemas.microsoft.com/office/drawing/2014/main" id="{AD901A94-9617-4146-9325-AC19BA83FEB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
        <p:nvSpPr>
          <p:cNvPr id="7" name="Slide Number Placeholder 6">
            <a:extLst>
              <a:ext uri="{FF2B5EF4-FFF2-40B4-BE49-F238E27FC236}">
                <a16:creationId xmlns:a16="http://schemas.microsoft.com/office/drawing/2014/main" id="{3AF3FD32-71D0-4681-82CF-AA49431AB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3BCF5-A822-4033-88D0-CE017647B4F5}" type="slidenum">
              <a:rPr kumimoji="0" lang="nl-BE" sz="1200" b="0" i="0" u="none" strike="noStrike" kern="1200" cap="none" spc="0" normalizeH="0" baseline="0" noProof="0" smtClean="0">
                <a:ln>
                  <a:noFill/>
                </a:ln>
                <a:solidFill>
                  <a:srgbClr val="FFFFFF">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Tree>
    <p:extLst>
      <p:ext uri="{BB962C8B-B14F-4D97-AF65-F5344CB8AC3E}">
        <p14:creationId xmlns:p14="http://schemas.microsoft.com/office/powerpoint/2010/main" val="1008703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5008-2B77-4B5C-9D76-9CB4C19FD2CA}"/>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7A6C3D5A-9068-4598-BBB8-9C5EF4AB16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DAA334-072A-45CA-A31F-CBA3BE340752}"/>
              </a:ext>
            </a:extLst>
          </p:cNvPr>
          <p:cNvSpPr>
            <a:spLocks noGrp="1"/>
          </p:cNvSpPr>
          <p:nvPr>
            <p:ph sz="half" idx="2"/>
          </p:nvPr>
        </p:nvSpPr>
        <p:spPr>
          <a:xfrm>
            <a:off x="839788" y="2505075"/>
            <a:ext cx="5157787" cy="3269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4C9AA62D-2053-4986-8911-AFF0F9ABE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9B9279-DE26-4013-A7D6-7BBDC1945BF4}"/>
              </a:ext>
            </a:extLst>
          </p:cNvPr>
          <p:cNvSpPr>
            <a:spLocks noGrp="1"/>
          </p:cNvSpPr>
          <p:nvPr>
            <p:ph sz="quarter" idx="4"/>
          </p:nvPr>
        </p:nvSpPr>
        <p:spPr>
          <a:xfrm>
            <a:off x="6172200" y="2505075"/>
            <a:ext cx="5183188" cy="3269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id="{D234DA17-97DD-4E0B-BBD4-30C5B58019D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FFFFFF">
                    <a:tint val="75000"/>
                  </a:srgbClr>
                </a:solidFill>
                <a:effectLst/>
                <a:uLnTx/>
                <a:uFillTx/>
                <a:latin typeface="Open Sans"/>
                <a:ea typeface="+mn-ea"/>
                <a:cs typeface="+mn-cs"/>
              </a:rPr>
              <a:t>20.08.21</a:t>
            </a:r>
          </a:p>
        </p:txBody>
      </p:sp>
      <p:sp>
        <p:nvSpPr>
          <p:cNvPr id="8" name="Footer Placeholder 7">
            <a:extLst>
              <a:ext uri="{FF2B5EF4-FFF2-40B4-BE49-F238E27FC236}">
                <a16:creationId xmlns:a16="http://schemas.microsoft.com/office/drawing/2014/main" id="{12757E49-B1DA-4769-B1F6-EAD0D85ED4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
        <p:nvSpPr>
          <p:cNvPr id="9" name="Slide Number Placeholder 8">
            <a:extLst>
              <a:ext uri="{FF2B5EF4-FFF2-40B4-BE49-F238E27FC236}">
                <a16:creationId xmlns:a16="http://schemas.microsoft.com/office/drawing/2014/main" id="{B4ED28B2-4D01-4F8B-BC6D-F284E62CD9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3BCF5-A822-4033-88D0-CE017647B4F5}" type="slidenum">
              <a:rPr kumimoji="0" lang="nl-BE" sz="1200" b="0" i="0" u="none" strike="noStrike" kern="1200" cap="none" spc="0" normalizeH="0" baseline="0" noProof="0" smtClean="0">
                <a:ln>
                  <a:noFill/>
                </a:ln>
                <a:solidFill>
                  <a:srgbClr val="FFFFFF">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Tree>
    <p:extLst>
      <p:ext uri="{BB962C8B-B14F-4D97-AF65-F5344CB8AC3E}">
        <p14:creationId xmlns:p14="http://schemas.microsoft.com/office/powerpoint/2010/main" val="3077860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68542-7177-47D4-A03D-FAD8A9F13323}"/>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C02D0216-A650-4C2D-97A8-108271D401D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FFFFFF">
                    <a:tint val="75000"/>
                  </a:srgbClr>
                </a:solidFill>
                <a:effectLst/>
                <a:uLnTx/>
                <a:uFillTx/>
                <a:latin typeface="Open Sans"/>
                <a:ea typeface="+mn-ea"/>
                <a:cs typeface="+mn-cs"/>
              </a:rPr>
              <a:t>20.08.21</a:t>
            </a:r>
          </a:p>
        </p:txBody>
      </p:sp>
      <p:sp>
        <p:nvSpPr>
          <p:cNvPr id="4" name="Footer Placeholder 3">
            <a:extLst>
              <a:ext uri="{FF2B5EF4-FFF2-40B4-BE49-F238E27FC236}">
                <a16:creationId xmlns:a16="http://schemas.microsoft.com/office/drawing/2014/main" id="{76A4C747-7DED-4CEF-9C8A-5178A125ECB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
        <p:nvSpPr>
          <p:cNvPr id="5" name="Slide Number Placeholder 4">
            <a:extLst>
              <a:ext uri="{FF2B5EF4-FFF2-40B4-BE49-F238E27FC236}">
                <a16:creationId xmlns:a16="http://schemas.microsoft.com/office/drawing/2014/main" id="{333AD754-E594-4BD6-B086-1D871DE909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3BCF5-A822-4033-88D0-CE017647B4F5}" type="slidenum">
              <a:rPr kumimoji="0" lang="nl-BE" sz="1200" b="0" i="0" u="none" strike="noStrike" kern="1200" cap="none" spc="0" normalizeH="0" baseline="0" noProof="0" smtClean="0">
                <a:ln>
                  <a:noFill/>
                </a:ln>
                <a:solidFill>
                  <a:srgbClr val="FFFFFF">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Tree>
    <p:extLst>
      <p:ext uri="{BB962C8B-B14F-4D97-AF65-F5344CB8AC3E}">
        <p14:creationId xmlns:p14="http://schemas.microsoft.com/office/powerpoint/2010/main" val="198772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4" name="Title Placeholder 1"/>
          <p:cNvSpPr>
            <a:spLocks noGrp="1"/>
          </p:cNvSpPr>
          <p:nvPr>
            <p:ph type="title"/>
          </p:nvPr>
        </p:nvSpPr>
        <p:spPr>
          <a:xfrm>
            <a:off x="407368" y="188640"/>
            <a:ext cx="11305256" cy="864096"/>
          </a:xfrm>
          <a:prstGeom prst="rect">
            <a:avLst/>
          </a:prstGeom>
        </p:spPr>
        <p:txBody>
          <a:bodyPr vert="horz" lIns="91440" tIns="45720" rIns="91440" bIns="45720" rtlCol="0" anchor="ctr">
            <a:normAutofit/>
          </a:bodyPr>
          <a:lstStyle>
            <a:lvl1pPr>
              <a:defRPr>
                <a:solidFill>
                  <a:srgbClr val="0087BE"/>
                </a:solidFill>
              </a:defRPr>
            </a:lvl1pPr>
          </a:lstStyle>
          <a:p>
            <a:r>
              <a:rPr lang="en-US" dirty="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C3AFD-877F-46F5-85F8-F1897CDDFF7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FFFFFF">
                    <a:tint val="75000"/>
                  </a:srgbClr>
                </a:solidFill>
                <a:effectLst/>
                <a:uLnTx/>
                <a:uFillTx/>
                <a:latin typeface="Open Sans"/>
                <a:ea typeface="+mn-ea"/>
                <a:cs typeface="+mn-cs"/>
              </a:rPr>
              <a:t>20.08.21</a:t>
            </a:r>
          </a:p>
        </p:txBody>
      </p:sp>
      <p:sp>
        <p:nvSpPr>
          <p:cNvPr id="3" name="Footer Placeholder 2">
            <a:extLst>
              <a:ext uri="{FF2B5EF4-FFF2-40B4-BE49-F238E27FC236}">
                <a16:creationId xmlns:a16="http://schemas.microsoft.com/office/drawing/2014/main" id="{1B69C332-6AE6-4DDD-808A-B0C1F1B04A0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6FACCC55-E3D8-4C6F-BBBF-E6E534EC43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3BCF5-A822-4033-88D0-CE017647B4F5}" type="slidenum">
              <a:rPr kumimoji="0" lang="nl-BE" sz="1200" b="0" i="0" u="none" strike="noStrike" kern="1200" cap="none" spc="0" normalizeH="0" baseline="0" noProof="0" smtClean="0">
                <a:ln>
                  <a:noFill/>
                </a:ln>
                <a:solidFill>
                  <a:srgbClr val="FFFFFF">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Tree>
    <p:extLst>
      <p:ext uri="{BB962C8B-B14F-4D97-AF65-F5344CB8AC3E}">
        <p14:creationId xmlns:p14="http://schemas.microsoft.com/office/powerpoint/2010/main" val="1329647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BD85-F79C-4DB3-8BC2-B0A5587A11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id="{666D9B68-1F19-42A0-BF4A-AAB4D97F81FF}"/>
              </a:ext>
            </a:extLst>
          </p:cNvPr>
          <p:cNvSpPr>
            <a:spLocks noGrp="1"/>
          </p:cNvSpPr>
          <p:nvPr>
            <p:ph idx="1"/>
          </p:nvPr>
        </p:nvSpPr>
        <p:spPr>
          <a:xfrm>
            <a:off x="5183188" y="987426"/>
            <a:ext cx="6169024" cy="47868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id="{43B448F8-DFC3-4173-89CA-C5A131FABB42}"/>
              </a:ext>
            </a:extLst>
          </p:cNvPr>
          <p:cNvSpPr>
            <a:spLocks noGrp="1"/>
          </p:cNvSpPr>
          <p:nvPr>
            <p:ph type="body" sz="half" idx="2"/>
          </p:nvPr>
        </p:nvSpPr>
        <p:spPr>
          <a:xfrm>
            <a:off x="839788" y="2057400"/>
            <a:ext cx="3932237" cy="37168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108B59-8EB2-4E61-91FF-A23996DF2EE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FFFFFF">
                    <a:tint val="75000"/>
                  </a:srgbClr>
                </a:solidFill>
                <a:effectLst/>
                <a:uLnTx/>
                <a:uFillTx/>
                <a:latin typeface="Open Sans"/>
                <a:ea typeface="+mn-ea"/>
                <a:cs typeface="+mn-cs"/>
              </a:rPr>
              <a:t>20.08.21</a:t>
            </a:r>
          </a:p>
        </p:txBody>
      </p:sp>
      <p:sp>
        <p:nvSpPr>
          <p:cNvPr id="6" name="Footer Placeholder 5">
            <a:extLst>
              <a:ext uri="{FF2B5EF4-FFF2-40B4-BE49-F238E27FC236}">
                <a16:creationId xmlns:a16="http://schemas.microsoft.com/office/drawing/2014/main" id="{1BA6B842-4926-4521-87C9-6BA723E2370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
        <p:nvSpPr>
          <p:cNvPr id="7" name="Slide Number Placeholder 6">
            <a:extLst>
              <a:ext uri="{FF2B5EF4-FFF2-40B4-BE49-F238E27FC236}">
                <a16:creationId xmlns:a16="http://schemas.microsoft.com/office/drawing/2014/main" id="{23731CB4-2170-4762-9447-6851D4702A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3BCF5-A822-4033-88D0-CE017647B4F5}" type="slidenum">
              <a:rPr kumimoji="0" lang="nl-BE" sz="1200" b="0" i="0" u="none" strike="noStrike" kern="1200" cap="none" spc="0" normalizeH="0" baseline="0" noProof="0" smtClean="0">
                <a:ln>
                  <a:noFill/>
                </a:ln>
                <a:solidFill>
                  <a:srgbClr val="FFFFFF">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Tree>
    <p:extLst>
      <p:ext uri="{BB962C8B-B14F-4D97-AF65-F5344CB8AC3E}">
        <p14:creationId xmlns:p14="http://schemas.microsoft.com/office/powerpoint/2010/main" val="2712621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7574-D5C0-450E-9FD7-EE94BB226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id="{F4129843-8BBE-4F31-A779-81DBD546B80D}"/>
              </a:ext>
            </a:extLst>
          </p:cNvPr>
          <p:cNvSpPr>
            <a:spLocks noGrp="1"/>
          </p:cNvSpPr>
          <p:nvPr>
            <p:ph type="pic" idx="1"/>
          </p:nvPr>
        </p:nvSpPr>
        <p:spPr>
          <a:xfrm>
            <a:off x="5494867" y="770467"/>
            <a:ext cx="5300134" cy="4560358"/>
          </a:xfrm>
          <a:noFill/>
          <a:ln>
            <a:noFill/>
          </a:ln>
          <a:effectLst>
            <a:outerShdw dist="381000" dir="2700000" algn="tl" rotWithShape="0">
              <a:schemeClr val="accent5"/>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BE"/>
          </a:p>
        </p:txBody>
      </p:sp>
      <p:sp>
        <p:nvSpPr>
          <p:cNvPr id="4" name="Text Placeholder 3">
            <a:extLst>
              <a:ext uri="{FF2B5EF4-FFF2-40B4-BE49-F238E27FC236}">
                <a16:creationId xmlns:a16="http://schemas.microsoft.com/office/drawing/2014/main" id="{DFC22698-3703-4ACD-BAC2-DCE64ED42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8C9371-0967-4736-BD9E-06397624B60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srgbClr val="FFFFFF">
                    <a:tint val="75000"/>
                  </a:srgbClr>
                </a:solidFill>
                <a:effectLst/>
                <a:uLnTx/>
                <a:uFillTx/>
                <a:latin typeface="Open Sans"/>
                <a:ea typeface="+mn-ea"/>
                <a:cs typeface="+mn-cs"/>
              </a:rPr>
              <a:t>20.08.21</a:t>
            </a:r>
          </a:p>
        </p:txBody>
      </p:sp>
      <p:sp>
        <p:nvSpPr>
          <p:cNvPr id="6" name="Footer Placeholder 5">
            <a:extLst>
              <a:ext uri="{FF2B5EF4-FFF2-40B4-BE49-F238E27FC236}">
                <a16:creationId xmlns:a16="http://schemas.microsoft.com/office/drawing/2014/main" id="{F24923DA-D423-4EC0-99E1-BC1D02C9C3A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
        <p:nvSpPr>
          <p:cNvPr id="7" name="Slide Number Placeholder 6">
            <a:extLst>
              <a:ext uri="{FF2B5EF4-FFF2-40B4-BE49-F238E27FC236}">
                <a16:creationId xmlns:a16="http://schemas.microsoft.com/office/drawing/2014/main" id="{32140468-A184-4BFC-965A-AC8C461044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3BCF5-A822-4033-88D0-CE017647B4F5}" type="slidenum">
              <a:rPr kumimoji="0" lang="nl-BE" sz="1200" b="0" i="0" u="none" strike="noStrike" kern="1200" cap="none" spc="0" normalizeH="0" baseline="0" noProof="0" smtClean="0">
                <a:ln>
                  <a:noFill/>
                </a:ln>
                <a:solidFill>
                  <a:srgbClr val="FFFFFF">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Tree>
    <p:extLst>
      <p:ext uri="{BB962C8B-B14F-4D97-AF65-F5344CB8AC3E}">
        <p14:creationId xmlns:p14="http://schemas.microsoft.com/office/powerpoint/2010/main" val="1893365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orange image 1">
    <p:bg>
      <p:bgPr>
        <a:solidFill>
          <a:schemeClr val="bg1"/>
        </a:solidFill>
        <a:effectLst/>
      </p:bgPr>
    </p:bg>
    <p:spTree>
      <p:nvGrpSpPr>
        <p:cNvPr id="1" name=""/>
        <p:cNvGrpSpPr/>
        <p:nvPr/>
      </p:nvGrpSpPr>
      <p:grpSpPr>
        <a:xfrm>
          <a:off x="0" y="0"/>
          <a:ext cx="0" cy="0"/>
          <a:chOff x="0" y="0"/>
          <a:chExt cx="0" cy="0"/>
        </a:xfrm>
      </p:grpSpPr>
      <p:grpSp>
        <p:nvGrpSpPr>
          <p:cNvPr id="20" name="Groep 19">
            <a:extLst>
              <a:ext uri="{FF2B5EF4-FFF2-40B4-BE49-F238E27FC236}">
                <a16:creationId xmlns:a16="http://schemas.microsoft.com/office/drawing/2014/main" id="{73F90EFE-FD98-0DE8-5118-60152C1A0C2D}"/>
              </a:ext>
            </a:extLst>
          </p:cNvPr>
          <p:cNvGrpSpPr/>
          <p:nvPr userDrawn="1"/>
        </p:nvGrpSpPr>
        <p:grpSpPr>
          <a:xfrm>
            <a:off x="1080460" y="5993905"/>
            <a:ext cx="10026742" cy="346546"/>
            <a:chOff x="1080460" y="5681485"/>
            <a:chExt cx="10026742" cy="346546"/>
          </a:xfrm>
        </p:grpSpPr>
        <p:pic>
          <p:nvPicPr>
            <p:cNvPr id="21" name="Afbeelding 20">
              <a:extLst>
                <a:ext uri="{FF2B5EF4-FFF2-40B4-BE49-F238E27FC236}">
                  <a16:creationId xmlns:a16="http://schemas.microsoft.com/office/drawing/2014/main" id="{DAA468D4-CF50-7A4F-6CAE-9F7DABB0BA0E}"/>
                </a:ext>
              </a:extLst>
            </p:cNvPr>
            <p:cNvPicPr>
              <a:picLocks noChangeAspect="1"/>
            </p:cNvPicPr>
            <p:nvPr userDrawn="1"/>
          </p:nvPicPr>
          <p:blipFill>
            <a:blip r:embed="rId2"/>
            <a:srcRect/>
            <a:stretch/>
          </p:blipFill>
          <p:spPr>
            <a:xfrm>
              <a:off x="1080460" y="5681485"/>
              <a:ext cx="954523" cy="334216"/>
            </a:xfrm>
            <a:prstGeom prst="rect">
              <a:avLst/>
            </a:prstGeom>
          </p:spPr>
        </p:pic>
        <p:pic>
          <p:nvPicPr>
            <p:cNvPr id="22" name="Afbeelding 21">
              <a:extLst>
                <a:ext uri="{FF2B5EF4-FFF2-40B4-BE49-F238E27FC236}">
                  <a16:creationId xmlns:a16="http://schemas.microsoft.com/office/drawing/2014/main" id="{331D1534-0AA4-ED76-4283-9FF881CD33B2}"/>
                </a:ext>
              </a:extLst>
            </p:cNvPr>
            <p:cNvPicPr>
              <a:picLocks noChangeAspect="1"/>
            </p:cNvPicPr>
            <p:nvPr userDrawn="1"/>
          </p:nvPicPr>
          <p:blipFill>
            <a:blip r:embed="rId3"/>
            <a:srcRect/>
            <a:stretch/>
          </p:blipFill>
          <p:spPr>
            <a:xfrm>
              <a:off x="10128002" y="5811968"/>
              <a:ext cx="979200" cy="216063"/>
            </a:xfrm>
            <a:prstGeom prst="rect">
              <a:avLst/>
            </a:prstGeom>
          </p:spPr>
        </p:pic>
      </p:grpSp>
      <p:sp>
        <p:nvSpPr>
          <p:cNvPr id="2" name="Rechthoek 1">
            <a:extLst>
              <a:ext uri="{FF2B5EF4-FFF2-40B4-BE49-F238E27FC236}">
                <a16:creationId xmlns:a16="http://schemas.microsoft.com/office/drawing/2014/main" id="{A995E106-A80B-49B0-A023-EE9D35D09D23}"/>
              </a:ext>
            </a:extLst>
          </p:cNvPr>
          <p:cNvSpPr/>
          <p:nvPr userDrawn="1"/>
        </p:nvSpPr>
        <p:spPr>
          <a:xfrm>
            <a:off x="3" y="5"/>
            <a:ext cx="9212890" cy="3049857"/>
          </a:xfrm>
          <a:prstGeom prst="rect">
            <a:avLst/>
          </a:prstGeom>
          <a:gradFill>
            <a:gsLst>
              <a:gs pos="0">
                <a:srgbClr val="F9B448"/>
              </a:gs>
              <a:gs pos="70000">
                <a:srgbClr val="F0855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982133" y="406455"/>
            <a:ext cx="6137392" cy="909472"/>
          </a:xfrm>
          <a:prstGeom prst="rect">
            <a:avLst/>
          </a:prstGeom>
        </p:spPr>
        <p:txBody>
          <a:bodyPr vert="horz" lIns="91440" tIns="45720" rIns="91440" bIns="45720" rtlCol="0" anchor="b" anchorCtr="0">
            <a:normAutofit/>
          </a:bodyPr>
          <a:lstStyle>
            <a:lvl1pPr marL="0" indent="0" algn="l">
              <a:buFontTx/>
              <a:buNone/>
              <a:defRPr sz="25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err="1"/>
              <a:t>Title</a:t>
            </a:r>
            <a:r>
              <a:rPr lang="nl-NL"/>
              <a:t> </a:t>
            </a:r>
            <a:r>
              <a:rPr lang="nl-NL" err="1"/>
              <a:t>presentation</a:t>
            </a:r>
            <a:endParaRPr lang="nl-NL"/>
          </a:p>
        </p:txBody>
      </p:sp>
      <p:sp>
        <p:nvSpPr>
          <p:cNvPr id="3" name="Text Placeholder 2">
            <a:extLst>
              <a:ext uri="{FF2B5EF4-FFF2-40B4-BE49-F238E27FC236}">
                <a16:creationId xmlns:a16="http://schemas.microsoft.com/office/drawing/2014/main" id="{C48B4649-B98B-CA6C-DAF0-432C0DB31865}"/>
              </a:ext>
            </a:extLst>
          </p:cNvPr>
          <p:cNvSpPr>
            <a:spLocks noGrp="1"/>
          </p:cNvSpPr>
          <p:nvPr>
            <p:ph idx="10" hasCustomPrompt="1"/>
          </p:nvPr>
        </p:nvSpPr>
        <p:spPr>
          <a:xfrm>
            <a:off x="982135" y="1701231"/>
            <a:ext cx="6137391" cy="291258"/>
          </a:xfrm>
          <a:prstGeom prst="rect">
            <a:avLst/>
          </a:prstGeom>
        </p:spPr>
        <p:txBody>
          <a:bodyPr vert="horz" lIns="91440" tIns="45720" rIns="91440" bIns="45720" rtlCol="0">
            <a:normAutofit/>
          </a:bodyPr>
          <a:lstStyle>
            <a:lvl1pPr marL="0" indent="0" algn="l">
              <a:lnSpc>
                <a:spcPct val="100000"/>
              </a:lnSpc>
              <a:spcBef>
                <a:spcPts val="300"/>
              </a:spcBef>
              <a:buFontTx/>
              <a:buNone/>
              <a:defRPr sz="14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Name</a:t>
            </a:r>
          </a:p>
        </p:txBody>
      </p:sp>
      <p:sp>
        <p:nvSpPr>
          <p:cNvPr id="12" name="Text Placeholder 2">
            <a:extLst>
              <a:ext uri="{FF2B5EF4-FFF2-40B4-BE49-F238E27FC236}">
                <a16:creationId xmlns:a16="http://schemas.microsoft.com/office/drawing/2014/main" id="{9FC4D3E8-8C44-21AA-31B2-89110D554F96}"/>
              </a:ext>
            </a:extLst>
          </p:cNvPr>
          <p:cNvSpPr>
            <a:spLocks noGrp="1"/>
          </p:cNvSpPr>
          <p:nvPr>
            <p:ph idx="11" hasCustomPrompt="1"/>
          </p:nvPr>
        </p:nvSpPr>
        <p:spPr>
          <a:xfrm>
            <a:off x="982134" y="2006220"/>
            <a:ext cx="6137391" cy="353348"/>
          </a:xfrm>
          <a:prstGeom prst="rect">
            <a:avLst/>
          </a:prstGeom>
        </p:spPr>
        <p:txBody>
          <a:bodyPr vert="horz" lIns="91440" tIns="45720" rIns="91440" bIns="45720" rtlCol="0">
            <a:normAutofit/>
          </a:bodyPr>
          <a:lstStyle>
            <a:lvl1pPr marL="0" indent="0" algn="l">
              <a:lnSpc>
                <a:spcPct val="100000"/>
              </a:lnSpc>
              <a:spcBef>
                <a:spcPts val="300"/>
              </a:spcBef>
              <a:buFontTx/>
              <a:buNone/>
              <a:defRPr sz="1000" b="0"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Date</a:t>
            </a:r>
          </a:p>
        </p:txBody>
      </p:sp>
      <p:pic>
        <p:nvPicPr>
          <p:cNvPr id="16" name="Afbeelding 15" descr="Afbeelding met persoon, kleding, computer, computer&#10;&#10;Automatisch gegenereerde beschrijving">
            <a:extLst>
              <a:ext uri="{FF2B5EF4-FFF2-40B4-BE49-F238E27FC236}">
                <a16:creationId xmlns:a16="http://schemas.microsoft.com/office/drawing/2014/main" id="{CE0C835D-0FE8-C86D-3BB7-D82770D3DF76}"/>
              </a:ext>
            </a:extLst>
          </p:cNvPr>
          <p:cNvPicPr>
            <a:picLocks noChangeAspect="1"/>
          </p:cNvPicPr>
          <p:nvPr userDrawn="1"/>
        </p:nvPicPr>
        <p:blipFill>
          <a:blip r:embed="rId4"/>
          <a:stretch>
            <a:fillRect/>
          </a:stretch>
        </p:blipFill>
        <p:spPr>
          <a:xfrm>
            <a:off x="9149174" y="0"/>
            <a:ext cx="3049857" cy="3049857"/>
          </a:xfrm>
          <a:prstGeom prst="rect">
            <a:avLst/>
          </a:prstGeom>
        </p:spPr>
      </p:pic>
    </p:spTree>
    <p:extLst>
      <p:ext uri="{BB962C8B-B14F-4D97-AF65-F5344CB8AC3E}">
        <p14:creationId xmlns:p14="http://schemas.microsoft.com/office/powerpoint/2010/main" val="15802371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orange image 2">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995E106-A80B-49B0-A023-EE9D35D09D23}"/>
              </a:ext>
            </a:extLst>
          </p:cNvPr>
          <p:cNvSpPr/>
          <p:nvPr userDrawn="1"/>
        </p:nvSpPr>
        <p:spPr>
          <a:xfrm>
            <a:off x="2" y="5"/>
            <a:ext cx="9312809" cy="3049857"/>
          </a:xfrm>
          <a:prstGeom prst="rect">
            <a:avLst/>
          </a:prstGeom>
          <a:gradFill>
            <a:gsLst>
              <a:gs pos="0">
                <a:srgbClr val="F9B448"/>
              </a:gs>
              <a:gs pos="70000">
                <a:srgbClr val="F0855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982133" y="406401"/>
            <a:ext cx="6137392" cy="909472"/>
          </a:xfrm>
          <a:prstGeom prst="rect">
            <a:avLst/>
          </a:prstGeom>
        </p:spPr>
        <p:txBody>
          <a:bodyPr vert="horz" lIns="91440" tIns="45720" rIns="91440" bIns="45720" rtlCol="0" anchor="b" anchorCtr="0">
            <a:normAutofit/>
          </a:bodyPr>
          <a:lstStyle>
            <a:lvl1pPr marL="0" indent="0" algn="l">
              <a:buFontTx/>
              <a:buNone/>
              <a:defRPr sz="25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err="1"/>
              <a:t>Title</a:t>
            </a:r>
            <a:r>
              <a:rPr lang="nl-NL"/>
              <a:t> </a:t>
            </a:r>
            <a:r>
              <a:rPr lang="nl-NL" err="1"/>
              <a:t>presentation</a:t>
            </a:r>
            <a:endParaRPr lang="nl-NL"/>
          </a:p>
        </p:txBody>
      </p:sp>
      <p:sp>
        <p:nvSpPr>
          <p:cNvPr id="3" name="Text Placeholder 2">
            <a:extLst>
              <a:ext uri="{FF2B5EF4-FFF2-40B4-BE49-F238E27FC236}">
                <a16:creationId xmlns:a16="http://schemas.microsoft.com/office/drawing/2014/main" id="{C48B4649-B98B-CA6C-DAF0-432C0DB31865}"/>
              </a:ext>
            </a:extLst>
          </p:cNvPr>
          <p:cNvSpPr>
            <a:spLocks noGrp="1"/>
          </p:cNvSpPr>
          <p:nvPr>
            <p:ph idx="10" hasCustomPrompt="1"/>
          </p:nvPr>
        </p:nvSpPr>
        <p:spPr>
          <a:xfrm>
            <a:off x="982135" y="1701231"/>
            <a:ext cx="6137391" cy="291258"/>
          </a:xfrm>
          <a:prstGeom prst="rect">
            <a:avLst/>
          </a:prstGeom>
        </p:spPr>
        <p:txBody>
          <a:bodyPr vert="horz" lIns="91440" tIns="45720" rIns="91440" bIns="45720" rtlCol="0">
            <a:normAutofit/>
          </a:bodyPr>
          <a:lstStyle>
            <a:lvl1pPr marL="0" indent="0" algn="l">
              <a:lnSpc>
                <a:spcPct val="100000"/>
              </a:lnSpc>
              <a:spcBef>
                <a:spcPts val="300"/>
              </a:spcBef>
              <a:buFontTx/>
              <a:buNone/>
              <a:defRPr sz="14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Name</a:t>
            </a:r>
          </a:p>
        </p:txBody>
      </p:sp>
      <p:sp>
        <p:nvSpPr>
          <p:cNvPr id="12" name="Text Placeholder 2">
            <a:extLst>
              <a:ext uri="{FF2B5EF4-FFF2-40B4-BE49-F238E27FC236}">
                <a16:creationId xmlns:a16="http://schemas.microsoft.com/office/drawing/2014/main" id="{9FC4D3E8-8C44-21AA-31B2-89110D554F96}"/>
              </a:ext>
            </a:extLst>
          </p:cNvPr>
          <p:cNvSpPr>
            <a:spLocks noGrp="1"/>
          </p:cNvSpPr>
          <p:nvPr>
            <p:ph idx="11" hasCustomPrompt="1"/>
          </p:nvPr>
        </p:nvSpPr>
        <p:spPr>
          <a:xfrm>
            <a:off x="982134" y="2006220"/>
            <a:ext cx="6137391" cy="353348"/>
          </a:xfrm>
          <a:prstGeom prst="rect">
            <a:avLst/>
          </a:prstGeom>
        </p:spPr>
        <p:txBody>
          <a:bodyPr vert="horz" lIns="91440" tIns="45720" rIns="91440" bIns="45720" rtlCol="0">
            <a:normAutofit/>
          </a:bodyPr>
          <a:lstStyle>
            <a:lvl1pPr marL="0" indent="0" algn="l">
              <a:lnSpc>
                <a:spcPct val="100000"/>
              </a:lnSpc>
              <a:spcBef>
                <a:spcPts val="300"/>
              </a:spcBef>
              <a:buFontTx/>
              <a:buNone/>
              <a:defRPr sz="1000" b="0"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Date</a:t>
            </a:r>
          </a:p>
        </p:txBody>
      </p:sp>
      <p:pic>
        <p:nvPicPr>
          <p:cNvPr id="13" name="Afbeelding 12" descr="Afbeelding met persoon, kleding, Menselijk gezicht, overdekt&#10;&#10;Automatisch gegenereerde beschrijving">
            <a:extLst>
              <a:ext uri="{FF2B5EF4-FFF2-40B4-BE49-F238E27FC236}">
                <a16:creationId xmlns:a16="http://schemas.microsoft.com/office/drawing/2014/main" id="{6B07B5C6-8865-9431-CA5B-F5A46D742C85}"/>
              </a:ext>
            </a:extLst>
          </p:cNvPr>
          <p:cNvPicPr>
            <a:picLocks noChangeAspect="1"/>
          </p:cNvPicPr>
          <p:nvPr userDrawn="1"/>
        </p:nvPicPr>
        <p:blipFill>
          <a:blip r:embed="rId2"/>
          <a:stretch>
            <a:fillRect/>
          </a:stretch>
        </p:blipFill>
        <p:spPr>
          <a:xfrm>
            <a:off x="9145172" y="-4000"/>
            <a:ext cx="3053862" cy="3053862"/>
          </a:xfrm>
          <a:prstGeom prst="rect">
            <a:avLst/>
          </a:prstGeom>
        </p:spPr>
      </p:pic>
      <p:grpSp>
        <p:nvGrpSpPr>
          <p:cNvPr id="18" name="Groep 17">
            <a:extLst>
              <a:ext uri="{FF2B5EF4-FFF2-40B4-BE49-F238E27FC236}">
                <a16:creationId xmlns:a16="http://schemas.microsoft.com/office/drawing/2014/main" id="{A0B07A59-3707-D337-FBD6-CB2462BA72AE}"/>
              </a:ext>
            </a:extLst>
          </p:cNvPr>
          <p:cNvGrpSpPr/>
          <p:nvPr userDrawn="1"/>
        </p:nvGrpSpPr>
        <p:grpSpPr>
          <a:xfrm>
            <a:off x="1080460" y="5993905"/>
            <a:ext cx="10026742" cy="346546"/>
            <a:chOff x="1080460" y="5681485"/>
            <a:chExt cx="10026742" cy="346546"/>
          </a:xfrm>
        </p:grpSpPr>
        <p:pic>
          <p:nvPicPr>
            <p:cNvPr id="19" name="Afbeelding 18">
              <a:extLst>
                <a:ext uri="{FF2B5EF4-FFF2-40B4-BE49-F238E27FC236}">
                  <a16:creationId xmlns:a16="http://schemas.microsoft.com/office/drawing/2014/main" id="{2CCE8EAD-9E83-FD04-F3F1-0561BCDFF320}"/>
                </a:ext>
              </a:extLst>
            </p:cNvPr>
            <p:cNvPicPr>
              <a:picLocks noChangeAspect="1"/>
            </p:cNvPicPr>
            <p:nvPr userDrawn="1"/>
          </p:nvPicPr>
          <p:blipFill>
            <a:blip r:embed="rId3"/>
            <a:srcRect/>
            <a:stretch/>
          </p:blipFill>
          <p:spPr>
            <a:xfrm>
              <a:off x="1080460" y="5681485"/>
              <a:ext cx="954523" cy="334216"/>
            </a:xfrm>
            <a:prstGeom prst="rect">
              <a:avLst/>
            </a:prstGeom>
          </p:spPr>
        </p:pic>
        <p:pic>
          <p:nvPicPr>
            <p:cNvPr id="20" name="Afbeelding 19">
              <a:extLst>
                <a:ext uri="{FF2B5EF4-FFF2-40B4-BE49-F238E27FC236}">
                  <a16:creationId xmlns:a16="http://schemas.microsoft.com/office/drawing/2014/main" id="{3DCB09A6-0C8C-5CFD-6233-4B9949FB5ECC}"/>
                </a:ext>
              </a:extLst>
            </p:cNvPr>
            <p:cNvPicPr>
              <a:picLocks noChangeAspect="1"/>
            </p:cNvPicPr>
            <p:nvPr userDrawn="1"/>
          </p:nvPicPr>
          <p:blipFill>
            <a:blip r:embed="rId4"/>
            <a:srcRect/>
            <a:stretch/>
          </p:blipFill>
          <p:spPr>
            <a:xfrm>
              <a:off x="10128002" y="5811968"/>
              <a:ext cx="979200" cy="216063"/>
            </a:xfrm>
            <a:prstGeom prst="rect">
              <a:avLst/>
            </a:prstGeom>
          </p:spPr>
        </p:pic>
      </p:grpSp>
    </p:spTree>
    <p:extLst>
      <p:ext uri="{BB962C8B-B14F-4D97-AF65-F5344CB8AC3E}">
        <p14:creationId xmlns:p14="http://schemas.microsoft.com/office/powerpoint/2010/main" val="1609959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orange image 3">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995E106-A80B-49B0-A023-EE9D35D09D23}"/>
              </a:ext>
            </a:extLst>
          </p:cNvPr>
          <p:cNvSpPr/>
          <p:nvPr userDrawn="1"/>
        </p:nvSpPr>
        <p:spPr>
          <a:xfrm>
            <a:off x="2" y="5"/>
            <a:ext cx="9296397" cy="3049857"/>
          </a:xfrm>
          <a:prstGeom prst="rect">
            <a:avLst/>
          </a:prstGeom>
          <a:gradFill>
            <a:gsLst>
              <a:gs pos="0">
                <a:srgbClr val="F9B448"/>
              </a:gs>
              <a:gs pos="70000">
                <a:srgbClr val="F0855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982133" y="406401"/>
            <a:ext cx="6137392" cy="909472"/>
          </a:xfrm>
          <a:prstGeom prst="rect">
            <a:avLst/>
          </a:prstGeom>
        </p:spPr>
        <p:txBody>
          <a:bodyPr vert="horz" lIns="91440" tIns="45720" rIns="91440" bIns="45720" rtlCol="0" anchor="b" anchorCtr="0">
            <a:normAutofit/>
          </a:bodyPr>
          <a:lstStyle>
            <a:lvl1pPr marL="0" indent="0" algn="l">
              <a:buFontTx/>
              <a:buNone/>
              <a:defRPr sz="25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err="1"/>
              <a:t>Title</a:t>
            </a:r>
            <a:r>
              <a:rPr lang="nl-NL"/>
              <a:t> </a:t>
            </a:r>
            <a:r>
              <a:rPr lang="nl-NL" err="1"/>
              <a:t>presentation</a:t>
            </a:r>
            <a:endParaRPr lang="nl-NL"/>
          </a:p>
        </p:txBody>
      </p:sp>
      <p:sp>
        <p:nvSpPr>
          <p:cNvPr id="3" name="Text Placeholder 2">
            <a:extLst>
              <a:ext uri="{FF2B5EF4-FFF2-40B4-BE49-F238E27FC236}">
                <a16:creationId xmlns:a16="http://schemas.microsoft.com/office/drawing/2014/main" id="{C48B4649-B98B-CA6C-DAF0-432C0DB31865}"/>
              </a:ext>
            </a:extLst>
          </p:cNvPr>
          <p:cNvSpPr>
            <a:spLocks noGrp="1"/>
          </p:cNvSpPr>
          <p:nvPr>
            <p:ph idx="10" hasCustomPrompt="1"/>
          </p:nvPr>
        </p:nvSpPr>
        <p:spPr>
          <a:xfrm>
            <a:off x="982135" y="1701231"/>
            <a:ext cx="6137391" cy="291258"/>
          </a:xfrm>
          <a:prstGeom prst="rect">
            <a:avLst/>
          </a:prstGeom>
        </p:spPr>
        <p:txBody>
          <a:bodyPr vert="horz" lIns="91440" tIns="45720" rIns="91440" bIns="45720" rtlCol="0">
            <a:normAutofit/>
          </a:bodyPr>
          <a:lstStyle>
            <a:lvl1pPr marL="0" indent="0" algn="l">
              <a:lnSpc>
                <a:spcPct val="100000"/>
              </a:lnSpc>
              <a:spcBef>
                <a:spcPts val="300"/>
              </a:spcBef>
              <a:buFontTx/>
              <a:buNone/>
              <a:defRPr sz="14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Name</a:t>
            </a:r>
          </a:p>
        </p:txBody>
      </p:sp>
      <p:sp>
        <p:nvSpPr>
          <p:cNvPr id="12" name="Text Placeholder 2">
            <a:extLst>
              <a:ext uri="{FF2B5EF4-FFF2-40B4-BE49-F238E27FC236}">
                <a16:creationId xmlns:a16="http://schemas.microsoft.com/office/drawing/2014/main" id="{9FC4D3E8-8C44-21AA-31B2-89110D554F96}"/>
              </a:ext>
            </a:extLst>
          </p:cNvPr>
          <p:cNvSpPr>
            <a:spLocks noGrp="1"/>
          </p:cNvSpPr>
          <p:nvPr>
            <p:ph idx="11" hasCustomPrompt="1"/>
          </p:nvPr>
        </p:nvSpPr>
        <p:spPr>
          <a:xfrm>
            <a:off x="982134" y="2006220"/>
            <a:ext cx="6137391" cy="353348"/>
          </a:xfrm>
          <a:prstGeom prst="rect">
            <a:avLst/>
          </a:prstGeom>
        </p:spPr>
        <p:txBody>
          <a:bodyPr vert="horz" lIns="91440" tIns="45720" rIns="91440" bIns="45720" rtlCol="0">
            <a:normAutofit/>
          </a:bodyPr>
          <a:lstStyle>
            <a:lvl1pPr marL="0" indent="0" algn="l">
              <a:lnSpc>
                <a:spcPct val="100000"/>
              </a:lnSpc>
              <a:spcBef>
                <a:spcPts val="300"/>
              </a:spcBef>
              <a:buFontTx/>
              <a:buNone/>
              <a:defRPr sz="1000" b="0"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Date</a:t>
            </a:r>
          </a:p>
        </p:txBody>
      </p:sp>
      <p:pic>
        <p:nvPicPr>
          <p:cNvPr id="16" name="Afbeelding 15" descr="Afbeelding met persoon, kleding, Menselijk gezicht, bril&#10;&#10;Automatisch gegenereerde beschrijving">
            <a:extLst>
              <a:ext uri="{FF2B5EF4-FFF2-40B4-BE49-F238E27FC236}">
                <a16:creationId xmlns:a16="http://schemas.microsoft.com/office/drawing/2014/main" id="{17F0F267-9C24-9627-C8C8-FB7EB9FFBF6D}"/>
              </a:ext>
            </a:extLst>
          </p:cNvPr>
          <p:cNvPicPr>
            <a:picLocks noChangeAspect="1"/>
          </p:cNvPicPr>
          <p:nvPr userDrawn="1"/>
        </p:nvPicPr>
        <p:blipFill>
          <a:blip r:embed="rId2"/>
          <a:stretch>
            <a:fillRect/>
          </a:stretch>
        </p:blipFill>
        <p:spPr>
          <a:xfrm>
            <a:off x="9149177" y="5"/>
            <a:ext cx="3049857" cy="3049857"/>
          </a:xfrm>
          <a:prstGeom prst="rect">
            <a:avLst/>
          </a:prstGeom>
        </p:spPr>
      </p:pic>
      <p:grpSp>
        <p:nvGrpSpPr>
          <p:cNvPr id="20" name="Groep 19">
            <a:extLst>
              <a:ext uri="{FF2B5EF4-FFF2-40B4-BE49-F238E27FC236}">
                <a16:creationId xmlns:a16="http://schemas.microsoft.com/office/drawing/2014/main" id="{2329E868-85DA-3CAD-D081-69D2D0A7FAE4}"/>
              </a:ext>
            </a:extLst>
          </p:cNvPr>
          <p:cNvGrpSpPr/>
          <p:nvPr userDrawn="1"/>
        </p:nvGrpSpPr>
        <p:grpSpPr>
          <a:xfrm>
            <a:off x="1080460" y="5993905"/>
            <a:ext cx="10026742" cy="346546"/>
            <a:chOff x="1080460" y="5681485"/>
            <a:chExt cx="10026742" cy="346546"/>
          </a:xfrm>
        </p:grpSpPr>
        <p:pic>
          <p:nvPicPr>
            <p:cNvPr id="21" name="Afbeelding 20">
              <a:extLst>
                <a:ext uri="{FF2B5EF4-FFF2-40B4-BE49-F238E27FC236}">
                  <a16:creationId xmlns:a16="http://schemas.microsoft.com/office/drawing/2014/main" id="{740AA889-A5A6-C427-99EA-4873BFFDC839}"/>
                </a:ext>
              </a:extLst>
            </p:cNvPr>
            <p:cNvPicPr>
              <a:picLocks noChangeAspect="1"/>
            </p:cNvPicPr>
            <p:nvPr userDrawn="1"/>
          </p:nvPicPr>
          <p:blipFill>
            <a:blip r:embed="rId3"/>
            <a:srcRect/>
            <a:stretch/>
          </p:blipFill>
          <p:spPr>
            <a:xfrm>
              <a:off x="1080460" y="5681485"/>
              <a:ext cx="954523" cy="334216"/>
            </a:xfrm>
            <a:prstGeom prst="rect">
              <a:avLst/>
            </a:prstGeom>
          </p:spPr>
        </p:pic>
        <p:pic>
          <p:nvPicPr>
            <p:cNvPr id="22" name="Afbeelding 21">
              <a:extLst>
                <a:ext uri="{FF2B5EF4-FFF2-40B4-BE49-F238E27FC236}">
                  <a16:creationId xmlns:a16="http://schemas.microsoft.com/office/drawing/2014/main" id="{1EF79D08-FAE6-5B5F-F572-84E1078BE6A5}"/>
                </a:ext>
              </a:extLst>
            </p:cNvPr>
            <p:cNvPicPr>
              <a:picLocks noChangeAspect="1"/>
            </p:cNvPicPr>
            <p:nvPr userDrawn="1"/>
          </p:nvPicPr>
          <p:blipFill>
            <a:blip r:embed="rId4"/>
            <a:srcRect/>
            <a:stretch/>
          </p:blipFill>
          <p:spPr>
            <a:xfrm>
              <a:off x="10128002" y="5811968"/>
              <a:ext cx="979200" cy="216063"/>
            </a:xfrm>
            <a:prstGeom prst="rect">
              <a:avLst/>
            </a:prstGeom>
          </p:spPr>
        </p:pic>
      </p:grpSp>
    </p:spTree>
    <p:extLst>
      <p:ext uri="{BB962C8B-B14F-4D97-AF65-F5344CB8AC3E}">
        <p14:creationId xmlns:p14="http://schemas.microsoft.com/office/powerpoint/2010/main" val="1072903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orange image 4">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995E106-A80B-49B0-A023-EE9D35D09D23}"/>
              </a:ext>
            </a:extLst>
          </p:cNvPr>
          <p:cNvSpPr/>
          <p:nvPr userDrawn="1"/>
        </p:nvSpPr>
        <p:spPr>
          <a:xfrm>
            <a:off x="2" y="5"/>
            <a:ext cx="9265917" cy="3049857"/>
          </a:xfrm>
          <a:prstGeom prst="rect">
            <a:avLst/>
          </a:prstGeom>
          <a:gradFill>
            <a:gsLst>
              <a:gs pos="0">
                <a:srgbClr val="F9B448"/>
              </a:gs>
              <a:gs pos="70000">
                <a:srgbClr val="F0855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982133" y="406401"/>
            <a:ext cx="6137392" cy="909472"/>
          </a:xfrm>
          <a:prstGeom prst="rect">
            <a:avLst/>
          </a:prstGeom>
        </p:spPr>
        <p:txBody>
          <a:bodyPr vert="horz" lIns="91440" tIns="45720" rIns="91440" bIns="45720" rtlCol="0" anchor="b" anchorCtr="0">
            <a:normAutofit/>
          </a:bodyPr>
          <a:lstStyle>
            <a:lvl1pPr marL="0" indent="0" algn="l">
              <a:buFontTx/>
              <a:buNone/>
              <a:defRPr sz="25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err="1"/>
              <a:t>Title</a:t>
            </a:r>
            <a:r>
              <a:rPr lang="nl-NL"/>
              <a:t> </a:t>
            </a:r>
            <a:r>
              <a:rPr lang="nl-NL" err="1"/>
              <a:t>presentation</a:t>
            </a:r>
            <a:endParaRPr lang="nl-NL"/>
          </a:p>
        </p:txBody>
      </p:sp>
      <p:sp>
        <p:nvSpPr>
          <p:cNvPr id="3" name="Text Placeholder 2">
            <a:extLst>
              <a:ext uri="{FF2B5EF4-FFF2-40B4-BE49-F238E27FC236}">
                <a16:creationId xmlns:a16="http://schemas.microsoft.com/office/drawing/2014/main" id="{C48B4649-B98B-CA6C-DAF0-432C0DB31865}"/>
              </a:ext>
            </a:extLst>
          </p:cNvPr>
          <p:cNvSpPr>
            <a:spLocks noGrp="1"/>
          </p:cNvSpPr>
          <p:nvPr>
            <p:ph idx="10" hasCustomPrompt="1"/>
          </p:nvPr>
        </p:nvSpPr>
        <p:spPr>
          <a:xfrm>
            <a:off x="982135" y="1701231"/>
            <a:ext cx="6137391" cy="291258"/>
          </a:xfrm>
          <a:prstGeom prst="rect">
            <a:avLst/>
          </a:prstGeom>
        </p:spPr>
        <p:txBody>
          <a:bodyPr vert="horz" lIns="91440" tIns="45720" rIns="91440" bIns="45720" rtlCol="0">
            <a:normAutofit/>
          </a:bodyPr>
          <a:lstStyle>
            <a:lvl1pPr marL="0" indent="0" algn="l">
              <a:lnSpc>
                <a:spcPct val="100000"/>
              </a:lnSpc>
              <a:spcBef>
                <a:spcPts val="300"/>
              </a:spcBef>
              <a:buFontTx/>
              <a:buNone/>
              <a:defRPr sz="14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Name</a:t>
            </a:r>
          </a:p>
        </p:txBody>
      </p:sp>
      <p:sp>
        <p:nvSpPr>
          <p:cNvPr id="12" name="Text Placeholder 2">
            <a:extLst>
              <a:ext uri="{FF2B5EF4-FFF2-40B4-BE49-F238E27FC236}">
                <a16:creationId xmlns:a16="http://schemas.microsoft.com/office/drawing/2014/main" id="{9FC4D3E8-8C44-21AA-31B2-89110D554F96}"/>
              </a:ext>
            </a:extLst>
          </p:cNvPr>
          <p:cNvSpPr>
            <a:spLocks noGrp="1"/>
          </p:cNvSpPr>
          <p:nvPr>
            <p:ph idx="11" hasCustomPrompt="1"/>
          </p:nvPr>
        </p:nvSpPr>
        <p:spPr>
          <a:xfrm>
            <a:off x="982134" y="2006220"/>
            <a:ext cx="6137391" cy="353348"/>
          </a:xfrm>
          <a:prstGeom prst="rect">
            <a:avLst/>
          </a:prstGeom>
        </p:spPr>
        <p:txBody>
          <a:bodyPr vert="horz" lIns="91440" tIns="45720" rIns="91440" bIns="45720" rtlCol="0">
            <a:normAutofit/>
          </a:bodyPr>
          <a:lstStyle>
            <a:lvl1pPr marL="0" indent="0" algn="l">
              <a:lnSpc>
                <a:spcPct val="100000"/>
              </a:lnSpc>
              <a:spcBef>
                <a:spcPts val="300"/>
              </a:spcBef>
              <a:buFontTx/>
              <a:buNone/>
              <a:defRPr sz="1000" b="0"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Date</a:t>
            </a:r>
          </a:p>
        </p:txBody>
      </p:sp>
      <p:pic>
        <p:nvPicPr>
          <p:cNvPr id="13" name="Afbeelding 12" descr="Afbeelding met persoon, Menselijk gezicht, kleding, bril&#10;&#10;Automatisch gegenereerde beschrijving">
            <a:extLst>
              <a:ext uri="{FF2B5EF4-FFF2-40B4-BE49-F238E27FC236}">
                <a16:creationId xmlns:a16="http://schemas.microsoft.com/office/drawing/2014/main" id="{4F5F2837-EDD4-B38B-3672-21DEC4D4CDDC}"/>
              </a:ext>
            </a:extLst>
          </p:cNvPr>
          <p:cNvPicPr>
            <a:picLocks noChangeAspect="1"/>
          </p:cNvPicPr>
          <p:nvPr userDrawn="1"/>
        </p:nvPicPr>
        <p:blipFill>
          <a:blip r:embed="rId2"/>
          <a:stretch>
            <a:fillRect/>
          </a:stretch>
        </p:blipFill>
        <p:spPr>
          <a:xfrm>
            <a:off x="9151034" y="0"/>
            <a:ext cx="3048000" cy="3048000"/>
          </a:xfrm>
          <a:prstGeom prst="rect">
            <a:avLst/>
          </a:prstGeom>
        </p:spPr>
      </p:pic>
      <p:grpSp>
        <p:nvGrpSpPr>
          <p:cNvPr id="18" name="Groep 17">
            <a:extLst>
              <a:ext uri="{FF2B5EF4-FFF2-40B4-BE49-F238E27FC236}">
                <a16:creationId xmlns:a16="http://schemas.microsoft.com/office/drawing/2014/main" id="{75601733-5C4B-8227-77D7-09A25F9F18BB}"/>
              </a:ext>
            </a:extLst>
          </p:cNvPr>
          <p:cNvGrpSpPr/>
          <p:nvPr userDrawn="1"/>
        </p:nvGrpSpPr>
        <p:grpSpPr>
          <a:xfrm>
            <a:off x="1080460" y="5993905"/>
            <a:ext cx="10026742" cy="346546"/>
            <a:chOff x="1080460" y="5681485"/>
            <a:chExt cx="10026742" cy="346546"/>
          </a:xfrm>
        </p:grpSpPr>
        <p:pic>
          <p:nvPicPr>
            <p:cNvPr id="19" name="Afbeelding 18">
              <a:extLst>
                <a:ext uri="{FF2B5EF4-FFF2-40B4-BE49-F238E27FC236}">
                  <a16:creationId xmlns:a16="http://schemas.microsoft.com/office/drawing/2014/main" id="{DCE3D262-46DB-E86F-CB88-A05A15D1BEE5}"/>
                </a:ext>
              </a:extLst>
            </p:cNvPr>
            <p:cNvPicPr>
              <a:picLocks noChangeAspect="1"/>
            </p:cNvPicPr>
            <p:nvPr userDrawn="1"/>
          </p:nvPicPr>
          <p:blipFill>
            <a:blip r:embed="rId3"/>
            <a:srcRect/>
            <a:stretch/>
          </p:blipFill>
          <p:spPr>
            <a:xfrm>
              <a:off x="1080460" y="5681485"/>
              <a:ext cx="954523" cy="334216"/>
            </a:xfrm>
            <a:prstGeom prst="rect">
              <a:avLst/>
            </a:prstGeom>
          </p:spPr>
        </p:pic>
        <p:pic>
          <p:nvPicPr>
            <p:cNvPr id="20" name="Afbeelding 19">
              <a:extLst>
                <a:ext uri="{FF2B5EF4-FFF2-40B4-BE49-F238E27FC236}">
                  <a16:creationId xmlns:a16="http://schemas.microsoft.com/office/drawing/2014/main" id="{A839F842-D855-6419-78E6-A3A8260FB7ED}"/>
                </a:ext>
              </a:extLst>
            </p:cNvPr>
            <p:cNvPicPr>
              <a:picLocks noChangeAspect="1"/>
            </p:cNvPicPr>
            <p:nvPr userDrawn="1"/>
          </p:nvPicPr>
          <p:blipFill>
            <a:blip r:embed="rId4"/>
            <a:srcRect/>
            <a:stretch/>
          </p:blipFill>
          <p:spPr>
            <a:xfrm>
              <a:off x="10128002" y="5811968"/>
              <a:ext cx="979200" cy="216063"/>
            </a:xfrm>
            <a:prstGeom prst="rect">
              <a:avLst/>
            </a:prstGeom>
          </p:spPr>
        </p:pic>
      </p:grpSp>
    </p:spTree>
    <p:extLst>
      <p:ext uri="{BB962C8B-B14F-4D97-AF65-F5344CB8AC3E}">
        <p14:creationId xmlns:p14="http://schemas.microsoft.com/office/powerpoint/2010/main" val="676061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orange">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7D9E06-2556-8132-A4C3-07415F797CAD}"/>
              </a:ext>
            </a:extLst>
          </p:cNvPr>
          <p:cNvSpPr/>
          <p:nvPr userDrawn="1"/>
        </p:nvSpPr>
        <p:spPr>
          <a:xfrm>
            <a:off x="0" y="0"/>
            <a:ext cx="12192000" cy="6858000"/>
          </a:xfrm>
          <a:prstGeom prst="rect">
            <a:avLst/>
          </a:prstGeom>
          <a:solidFill>
            <a:srgbClr val="F085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5" name="Groep 4">
            <a:extLst>
              <a:ext uri="{FF2B5EF4-FFF2-40B4-BE49-F238E27FC236}">
                <a16:creationId xmlns:a16="http://schemas.microsoft.com/office/drawing/2014/main" id="{CC6B8883-30FB-1E57-0311-E1351F3DE984}"/>
              </a:ext>
            </a:extLst>
          </p:cNvPr>
          <p:cNvGrpSpPr/>
          <p:nvPr userDrawn="1"/>
        </p:nvGrpSpPr>
        <p:grpSpPr>
          <a:xfrm>
            <a:off x="1080461" y="522745"/>
            <a:ext cx="10026739" cy="346546"/>
            <a:chOff x="1080461" y="5681485"/>
            <a:chExt cx="10026739" cy="346546"/>
          </a:xfrm>
        </p:grpSpPr>
        <p:pic>
          <p:nvPicPr>
            <p:cNvPr id="7" name="Afbeelding 6">
              <a:extLst>
                <a:ext uri="{FF2B5EF4-FFF2-40B4-BE49-F238E27FC236}">
                  <a16:creationId xmlns:a16="http://schemas.microsoft.com/office/drawing/2014/main" id="{D2898AB7-C061-ADF0-BD5E-339FCFF9B1BA}"/>
                </a:ext>
              </a:extLst>
            </p:cNvPr>
            <p:cNvPicPr>
              <a:picLocks noChangeAspect="1"/>
            </p:cNvPicPr>
            <p:nvPr userDrawn="1"/>
          </p:nvPicPr>
          <p:blipFill>
            <a:blip r:embed="rId2"/>
            <a:srcRect/>
            <a:stretch/>
          </p:blipFill>
          <p:spPr>
            <a:xfrm>
              <a:off x="1080461" y="5681485"/>
              <a:ext cx="954520" cy="334216"/>
            </a:xfrm>
            <a:prstGeom prst="rect">
              <a:avLst/>
            </a:prstGeom>
          </p:spPr>
        </p:pic>
        <p:pic>
          <p:nvPicPr>
            <p:cNvPr id="9" name="Afbeelding 8">
              <a:extLst>
                <a:ext uri="{FF2B5EF4-FFF2-40B4-BE49-F238E27FC236}">
                  <a16:creationId xmlns:a16="http://schemas.microsoft.com/office/drawing/2014/main" id="{F99D91D9-54F9-E6BD-11FD-84F1B60B9CE4}"/>
                </a:ext>
              </a:extLst>
            </p:cNvPr>
            <p:cNvPicPr>
              <a:picLocks noChangeAspect="1"/>
            </p:cNvPicPr>
            <p:nvPr userDrawn="1"/>
          </p:nvPicPr>
          <p:blipFill>
            <a:blip r:embed="rId3"/>
            <a:srcRect/>
            <a:stretch/>
          </p:blipFill>
          <p:spPr>
            <a:xfrm>
              <a:off x="10128003" y="5811968"/>
              <a:ext cx="979197" cy="216063"/>
            </a:xfrm>
            <a:prstGeom prst="rect">
              <a:avLst/>
            </a:prstGeom>
          </p:spPr>
        </p:pic>
      </p:grpSp>
      <p:sp>
        <p:nvSpPr>
          <p:cNvPr id="3" name="Text Placeholder 2">
            <a:extLst>
              <a:ext uri="{FF2B5EF4-FFF2-40B4-BE49-F238E27FC236}">
                <a16:creationId xmlns:a16="http://schemas.microsoft.com/office/drawing/2014/main" id="{E430F578-3D55-8153-9D14-E990FE38B10F}"/>
              </a:ext>
            </a:extLst>
          </p:cNvPr>
          <p:cNvSpPr>
            <a:spLocks noGrp="1"/>
          </p:cNvSpPr>
          <p:nvPr>
            <p:ph idx="10" hasCustomPrompt="1"/>
          </p:nvPr>
        </p:nvSpPr>
        <p:spPr>
          <a:xfrm>
            <a:off x="0" y="1180795"/>
            <a:ext cx="12191999" cy="596238"/>
          </a:xfrm>
          <a:prstGeom prst="rect">
            <a:avLst/>
          </a:prstGeom>
        </p:spPr>
        <p:txBody>
          <a:bodyPr vert="horz" lIns="91440" tIns="45720" rIns="91440" bIns="45720" rtlCol="0">
            <a:noAutofit/>
          </a:bodyPr>
          <a:lstStyle>
            <a:lvl1pPr marL="0" indent="0" algn="ctr">
              <a:buFont typeface="+mj-lt"/>
              <a:buNone/>
              <a:defRPr sz="40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Agenda</a:t>
            </a:r>
          </a:p>
        </p:txBody>
      </p:sp>
      <p:grpSp>
        <p:nvGrpSpPr>
          <p:cNvPr id="12" name="Groep 11">
            <a:extLst>
              <a:ext uri="{FF2B5EF4-FFF2-40B4-BE49-F238E27FC236}">
                <a16:creationId xmlns:a16="http://schemas.microsoft.com/office/drawing/2014/main" id="{2E20D2CF-078E-BEFE-BC86-7840DDBA647E}"/>
              </a:ext>
            </a:extLst>
          </p:cNvPr>
          <p:cNvGrpSpPr/>
          <p:nvPr userDrawn="1"/>
        </p:nvGrpSpPr>
        <p:grpSpPr>
          <a:xfrm>
            <a:off x="4303552" y="2448000"/>
            <a:ext cx="7888448" cy="4412609"/>
            <a:chOff x="5179156" y="3343892"/>
            <a:chExt cx="7012844" cy="3514108"/>
          </a:xfrm>
        </p:grpSpPr>
        <p:sp>
          <p:nvSpPr>
            <p:cNvPr id="6" name="Rechthoek 5">
              <a:extLst>
                <a:ext uri="{FF2B5EF4-FFF2-40B4-BE49-F238E27FC236}">
                  <a16:creationId xmlns:a16="http://schemas.microsoft.com/office/drawing/2014/main" id="{708C6881-C37D-8549-07B3-D352EEBC2575}"/>
                </a:ext>
              </a:extLst>
            </p:cNvPr>
            <p:cNvSpPr/>
            <p:nvPr userDrawn="1"/>
          </p:nvSpPr>
          <p:spPr>
            <a:xfrm>
              <a:off x="5179156" y="3343892"/>
              <a:ext cx="4191796" cy="3514108"/>
            </a:xfrm>
            <a:prstGeom prst="rect">
              <a:avLst/>
            </a:prstGeom>
            <a:solidFill>
              <a:srgbClr val="F9B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0" name="Rechthoek 9">
              <a:extLst>
                <a:ext uri="{FF2B5EF4-FFF2-40B4-BE49-F238E27FC236}">
                  <a16:creationId xmlns:a16="http://schemas.microsoft.com/office/drawing/2014/main" id="{0E0513CE-6DF1-6CF6-4423-9FDA7C41188A}"/>
                </a:ext>
              </a:extLst>
            </p:cNvPr>
            <p:cNvSpPr/>
            <p:nvPr userDrawn="1"/>
          </p:nvSpPr>
          <p:spPr>
            <a:xfrm>
              <a:off x="10701692" y="3343892"/>
              <a:ext cx="1490308" cy="3514108"/>
            </a:xfrm>
            <a:prstGeom prst="rect">
              <a:avLst/>
            </a:prstGeom>
            <a:solidFill>
              <a:srgbClr val="EA4F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gr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5072255" y="2768693"/>
            <a:ext cx="3325126" cy="3849894"/>
          </a:xfrm>
          <a:prstGeom prst="rect">
            <a:avLst/>
          </a:prstGeom>
        </p:spPr>
        <p:txBody>
          <a:bodyPr vert="horz" lIns="91440" tIns="45720" rIns="90000" bIns="45720" rtlCol="0">
            <a:normAutofit/>
          </a:bodyPr>
          <a:lstStyle>
            <a:lvl1pPr marL="0" indent="-252000" algn="l">
              <a:buClr>
                <a:srgbClr val="F08552"/>
              </a:buClr>
              <a:buFont typeface="Wingdings" pitchFamily="2" charset="2"/>
              <a:buChar char="§"/>
              <a:defRPr sz="18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Item</a:t>
            </a:r>
          </a:p>
          <a:p>
            <a:pPr lvl="0"/>
            <a:r>
              <a:rPr lang="nl-NL"/>
              <a:t>Item</a:t>
            </a:r>
          </a:p>
          <a:p>
            <a:pPr lvl="0"/>
            <a:r>
              <a:rPr lang="nl-NL"/>
              <a:t>Item</a:t>
            </a:r>
          </a:p>
        </p:txBody>
      </p:sp>
      <p:pic>
        <p:nvPicPr>
          <p:cNvPr id="14" name="Afbeelding 13" descr="Afbeelding met kleding, persoon, overdekt, computer&#10;&#10;Automatisch gegenereerde beschrijving">
            <a:extLst>
              <a:ext uri="{FF2B5EF4-FFF2-40B4-BE49-F238E27FC236}">
                <a16:creationId xmlns:a16="http://schemas.microsoft.com/office/drawing/2014/main" id="{6AC5D7C2-6B52-17C5-F40B-3A884E050E5B}"/>
              </a:ext>
            </a:extLst>
          </p:cNvPr>
          <p:cNvPicPr>
            <a:picLocks noChangeAspect="1"/>
          </p:cNvPicPr>
          <p:nvPr userDrawn="1"/>
        </p:nvPicPr>
        <p:blipFill>
          <a:blip r:embed="rId4"/>
          <a:srcRect l="1313" b="1313"/>
          <a:stretch/>
        </p:blipFill>
        <p:spPr>
          <a:xfrm>
            <a:off x="-1" y="2445391"/>
            <a:ext cx="4412607" cy="4412609"/>
          </a:xfrm>
          <a:prstGeom prst="rect">
            <a:avLst/>
          </a:prstGeom>
        </p:spPr>
      </p:pic>
    </p:spTree>
    <p:extLst>
      <p:ext uri="{BB962C8B-B14F-4D97-AF65-F5344CB8AC3E}">
        <p14:creationId xmlns:p14="http://schemas.microsoft.com/office/powerpoint/2010/main" val="1322700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orange">
    <p:bg>
      <p:bgPr>
        <a:solidFill>
          <a:srgbClr val="F08552"/>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1569158" y="2670720"/>
            <a:ext cx="9053689" cy="758285"/>
          </a:xfrm>
          <a:prstGeom prst="rect">
            <a:avLst/>
          </a:prstGeom>
        </p:spPr>
        <p:txBody>
          <a:bodyPr vert="horz" lIns="91440" tIns="45720" rIns="91440" bIns="45720" rtlCol="0">
            <a:normAutofit/>
          </a:bodyPr>
          <a:lstStyle>
            <a:lvl1pPr marL="0" indent="0" algn="ctr">
              <a:buFontTx/>
              <a:buNone/>
              <a:defRPr sz="35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err="1"/>
              <a:t>Subsection</a:t>
            </a:r>
            <a:endParaRPr lang="nl-NL"/>
          </a:p>
        </p:txBody>
      </p:sp>
      <p:grpSp>
        <p:nvGrpSpPr>
          <p:cNvPr id="5" name="Groep 4">
            <a:extLst>
              <a:ext uri="{FF2B5EF4-FFF2-40B4-BE49-F238E27FC236}">
                <a16:creationId xmlns:a16="http://schemas.microsoft.com/office/drawing/2014/main" id="{CC6B8883-30FB-1E57-0311-E1351F3DE984}"/>
              </a:ext>
            </a:extLst>
          </p:cNvPr>
          <p:cNvGrpSpPr/>
          <p:nvPr userDrawn="1"/>
        </p:nvGrpSpPr>
        <p:grpSpPr>
          <a:xfrm>
            <a:off x="1080461" y="522745"/>
            <a:ext cx="10026739" cy="346546"/>
            <a:chOff x="1080461" y="5681485"/>
            <a:chExt cx="10026739" cy="346546"/>
          </a:xfrm>
        </p:grpSpPr>
        <p:pic>
          <p:nvPicPr>
            <p:cNvPr id="7" name="Afbeelding 6">
              <a:extLst>
                <a:ext uri="{FF2B5EF4-FFF2-40B4-BE49-F238E27FC236}">
                  <a16:creationId xmlns:a16="http://schemas.microsoft.com/office/drawing/2014/main" id="{D2898AB7-C061-ADF0-BD5E-339FCFF9B1BA}"/>
                </a:ext>
              </a:extLst>
            </p:cNvPr>
            <p:cNvPicPr>
              <a:picLocks noChangeAspect="1"/>
            </p:cNvPicPr>
            <p:nvPr userDrawn="1"/>
          </p:nvPicPr>
          <p:blipFill>
            <a:blip r:embed="rId2"/>
            <a:srcRect/>
            <a:stretch/>
          </p:blipFill>
          <p:spPr>
            <a:xfrm>
              <a:off x="1080461" y="5681485"/>
              <a:ext cx="954520" cy="334216"/>
            </a:xfrm>
            <a:prstGeom prst="rect">
              <a:avLst/>
            </a:prstGeom>
          </p:spPr>
        </p:pic>
        <p:pic>
          <p:nvPicPr>
            <p:cNvPr id="9" name="Afbeelding 8">
              <a:extLst>
                <a:ext uri="{FF2B5EF4-FFF2-40B4-BE49-F238E27FC236}">
                  <a16:creationId xmlns:a16="http://schemas.microsoft.com/office/drawing/2014/main" id="{F99D91D9-54F9-E6BD-11FD-84F1B60B9CE4}"/>
                </a:ext>
              </a:extLst>
            </p:cNvPr>
            <p:cNvPicPr>
              <a:picLocks noChangeAspect="1"/>
            </p:cNvPicPr>
            <p:nvPr userDrawn="1"/>
          </p:nvPicPr>
          <p:blipFill>
            <a:blip r:embed="rId3"/>
            <a:srcRect/>
            <a:stretch/>
          </p:blipFill>
          <p:spPr>
            <a:xfrm>
              <a:off x="10128003" y="5811968"/>
              <a:ext cx="979197" cy="216063"/>
            </a:xfrm>
            <a:prstGeom prst="rect">
              <a:avLst/>
            </a:prstGeom>
          </p:spPr>
        </p:pic>
      </p:grpSp>
    </p:spTree>
    <p:extLst>
      <p:ext uri="{BB962C8B-B14F-4D97-AF65-F5344CB8AC3E}">
        <p14:creationId xmlns:p14="http://schemas.microsoft.com/office/powerpoint/2010/main" val="2325062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slide orang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9AE506-6E44-2CFC-9520-82D55D2AFC4A}"/>
              </a:ext>
            </a:extLst>
          </p:cNvPr>
          <p:cNvSpPr>
            <a:spLocks noGrp="1"/>
          </p:cNvSpPr>
          <p:nvPr>
            <p:ph type="title" hasCustomPrompt="1"/>
          </p:nvPr>
        </p:nvSpPr>
        <p:spPr>
          <a:xfrm>
            <a:off x="2366900" y="272868"/>
            <a:ext cx="9053688" cy="842785"/>
          </a:xfrm>
          <a:prstGeom prst="rect">
            <a:avLst/>
          </a:prstGeom>
        </p:spPr>
        <p:txBody>
          <a:bodyPr vert="horz" lIns="0" tIns="0" rIns="0" bIns="0" rtlCol="0" anchor="b" anchorCtr="0">
            <a:normAutofit/>
          </a:bodyPr>
          <a:lstStyle>
            <a:lvl1pPr>
              <a:defRPr sz="2700" b="1" i="0" baseline="0"/>
            </a:lvl1pPr>
          </a:lstStyle>
          <a:p>
            <a:r>
              <a:rPr lang="nl-NL" err="1"/>
              <a:t>Title</a:t>
            </a:r>
            <a:endParaRPr lang="en-US"/>
          </a:p>
        </p:txBody>
      </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1181100" y="1358913"/>
            <a:ext cx="10239489" cy="4601625"/>
          </a:xfrm>
          <a:prstGeom prst="rect">
            <a:avLst/>
          </a:prstGeom>
        </p:spPr>
        <p:txBody>
          <a:bodyPr vert="horz" lIns="91440" tIns="45720" rIns="91440" bIns="45720" rtlCol="0">
            <a:normAutofit/>
          </a:bodyPr>
          <a:lstStyle>
            <a:lvl1pPr>
              <a:defRPr sz="2000" b="1" i="0" baseline="0">
                <a:solidFill>
                  <a:srgbClr val="F08552"/>
                </a:solidFill>
              </a:defRPr>
            </a:lvl1pPr>
            <a:lvl2pPr>
              <a:defRPr sz="1800" baseline="0"/>
            </a:lvl2pPr>
            <a:lvl3pPr>
              <a:defRPr sz="1600" baseline="0"/>
            </a:lvl3pPr>
            <a:lvl4pPr>
              <a:defRPr sz="1400" baseline="0"/>
            </a:lvl4pPr>
            <a:lvl5pPr>
              <a:defRPr sz="1200" baseline="0"/>
            </a:lvl5pPr>
          </a:lstStyle>
          <a:p>
            <a:pPr lvl="0"/>
            <a:r>
              <a:rPr lang="nl-NL" err="1"/>
              <a:t>Subtitle</a:t>
            </a:r>
            <a:endParaRPr lang="nl-NL"/>
          </a:p>
          <a:p>
            <a:pPr lvl="1"/>
            <a:r>
              <a:rPr lang="nl-NL" err="1"/>
              <a:t>Text</a:t>
            </a:r>
            <a:r>
              <a:rPr lang="nl-NL"/>
              <a:t> level 1</a:t>
            </a:r>
          </a:p>
          <a:p>
            <a:pPr lvl="2"/>
            <a:r>
              <a:rPr lang="nl-NL" err="1"/>
              <a:t>Text</a:t>
            </a:r>
            <a:r>
              <a:rPr lang="nl-NL"/>
              <a:t> level 2</a:t>
            </a:r>
          </a:p>
          <a:p>
            <a:pPr lvl="3"/>
            <a:r>
              <a:rPr lang="nl-NL" err="1"/>
              <a:t>Text</a:t>
            </a:r>
            <a:r>
              <a:rPr lang="nl-NL"/>
              <a:t> level 3</a:t>
            </a:r>
          </a:p>
        </p:txBody>
      </p:sp>
      <p:pic>
        <p:nvPicPr>
          <p:cNvPr id="6" name="Afbeelding 5" descr="Afbeelding met schermopname, geel, Rechthoek, sinaasappel&#10;&#10;Automatisch gegenereerde beschrijving">
            <a:extLst>
              <a:ext uri="{FF2B5EF4-FFF2-40B4-BE49-F238E27FC236}">
                <a16:creationId xmlns:a16="http://schemas.microsoft.com/office/drawing/2014/main" id="{C0FF9301-187D-4FE9-48A0-AE6E187A5E67}"/>
              </a:ext>
            </a:extLst>
          </p:cNvPr>
          <p:cNvPicPr>
            <a:picLocks noChangeAspect="1"/>
          </p:cNvPicPr>
          <p:nvPr userDrawn="1"/>
        </p:nvPicPr>
        <p:blipFill>
          <a:blip r:embed="rId2"/>
          <a:stretch>
            <a:fillRect/>
          </a:stretch>
        </p:blipFill>
        <p:spPr>
          <a:xfrm>
            <a:off x="-22573" y="-42206"/>
            <a:ext cx="2221089" cy="1081699"/>
          </a:xfrm>
          <a:prstGeom prst="rect">
            <a:avLst/>
          </a:prstGeom>
        </p:spPr>
      </p:pic>
      <p:pic>
        <p:nvPicPr>
          <p:cNvPr id="3" name="Afbeelding 2">
            <a:extLst>
              <a:ext uri="{FF2B5EF4-FFF2-40B4-BE49-F238E27FC236}">
                <a16:creationId xmlns:a16="http://schemas.microsoft.com/office/drawing/2014/main" id="{9F2EF194-EDE1-03E9-BFBA-7EFEED5087CA}"/>
              </a:ext>
            </a:extLst>
          </p:cNvPr>
          <p:cNvPicPr>
            <a:picLocks noChangeAspect="1"/>
          </p:cNvPicPr>
          <p:nvPr userDrawn="1"/>
        </p:nvPicPr>
        <p:blipFill>
          <a:blip r:embed="rId3"/>
          <a:srcRect/>
          <a:stretch/>
        </p:blipFill>
        <p:spPr>
          <a:xfrm>
            <a:off x="10695164" y="6287618"/>
            <a:ext cx="725424" cy="254000"/>
          </a:xfrm>
          <a:prstGeom prst="rect">
            <a:avLst/>
          </a:prstGeom>
        </p:spPr>
      </p:pic>
    </p:spTree>
    <p:extLst>
      <p:ext uri="{BB962C8B-B14F-4D97-AF65-F5344CB8AC3E}">
        <p14:creationId xmlns:p14="http://schemas.microsoft.com/office/powerpoint/2010/main" val="144510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slide orange bis">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1113840" y="727205"/>
            <a:ext cx="10306749" cy="5205111"/>
          </a:xfrm>
          <a:prstGeom prst="rect">
            <a:avLst/>
          </a:prstGeom>
        </p:spPr>
        <p:txBody>
          <a:bodyPr vert="horz" lIns="91440" tIns="45720" rIns="91440" bIns="45720" rtlCol="0">
            <a:normAutofit/>
          </a:bodyPr>
          <a:lstStyle>
            <a:lvl1pPr>
              <a:defRPr sz="2000" b="1" i="0" baseline="0">
                <a:solidFill>
                  <a:srgbClr val="F08552"/>
                </a:solidFill>
              </a:defRPr>
            </a:lvl1pPr>
            <a:lvl2pPr>
              <a:defRPr sz="1800" baseline="0"/>
            </a:lvl2pPr>
            <a:lvl3pPr>
              <a:defRPr sz="1600" baseline="0"/>
            </a:lvl3pPr>
            <a:lvl4pPr>
              <a:defRPr sz="1400" baseline="0"/>
            </a:lvl4pPr>
            <a:lvl5pPr>
              <a:defRPr sz="1200" baseline="0"/>
            </a:lvl5pPr>
          </a:lstStyle>
          <a:p>
            <a:pPr lvl="0"/>
            <a:r>
              <a:rPr lang="nl-NL" err="1"/>
              <a:t>Subtitle</a:t>
            </a:r>
            <a:endParaRPr lang="nl-NL"/>
          </a:p>
          <a:p>
            <a:pPr lvl="1"/>
            <a:r>
              <a:rPr lang="nl-NL" err="1"/>
              <a:t>Text</a:t>
            </a:r>
            <a:r>
              <a:rPr lang="nl-NL"/>
              <a:t> level 1</a:t>
            </a:r>
          </a:p>
          <a:p>
            <a:pPr lvl="2"/>
            <a:r>
              <a:rPr lang="nl-NL" err="1"/>
              <a:t>Text</a:t>
            </a:r>
            <a:r>
              <a:rPr lang="nl-NL"/>
              <a:t> level 2</a:t>
            </a:r>
          </a:p>
          <a:p>
            <a:pPr lvl="3"/>
            <a:r>
              <a:rPr lang="nl-NL" err="1"/>
              <a:t>Text</a:t>
            </a:r>
            <a:r>
              <a:rPr lang="nl-NL"/>
              <a:t> level 3</a:t>
            </a:r>
          </a:p>
        </p:txBody>
      </p:sp>
      <p:pic>
        <p:nvPicPr>
          <p:cNvPr id="3" name="Afbeelding 2">
            <a:extLst>
              <a:ext uri="{FF2B5EF4-FFF2-40B4-BE49-F238E27FC236}">
                <a16:creationId xmlns:a16="http://schemas.microsoft.com/office/drawing/2014/main" id="{C125B680-B97F-B030-31EB-B9897A799A27}"/>
              </a:ext>
            </a:extLst>
          </p:cNvPr>
          <p:cNvPicPr>
            <a:picLocks noChangeAspect="1"/>
          </p:cNvPicPr>
          <p:nvPr userDrawn="1"/>
        </p:nvPicPr>
        <p:blipFill>
          <a:blip r:embed="rId2"/>
          <a:srcRect/>
          <a:stretch/>
        </p:blipFill>
        <p:spPr>
          <a:xfrm>
            <a:off x="10695164" y="6287618"/>
            <a:ext cx="725424" cy="254000"/>
          </a:xfrm>
          <a:prstGeom prst="rect">
            <a:avLst/>
          </a:prstGeom>
        </p:spPr>
      </p:pic>
    </p:spTree>
    <p:extLst>
      <p:ext uri="{BB962C8B-B14F-4D97-AF65-F5344CB8AC3E}">
        <p14:creationId xmlns:p14="http://schemas.microsoft.com/office/powerpoint/2010/main" val="1427218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slide orange_2 columns">
    <p:spTree>
      <p:nvGrpSpPr>
        <p:cNvPr id="1" name=""/>
        <p:cNvGrpSpPr/>
        <p:nvPr/>
      </p:nvGrpSpPr>
      <p:grpSpPr>
        <a:xfrm>
          <a:off x="0" y="0"/>
          <a:ext cx="0" cy="0"/>
          <a:chOff x="0" y="0"/>
          <a:chExt cx="0" cy="0"/>
        </a:xfrm>
      </p:grpSpPr>
      <p:pic>
        <p:nvPicPr>
          <p:cNvPr id="6" name="Afbeelding 5" descr="Afbeelding met schermopname, geel, Rechthoek, sinaasappel&#10;&#10;Automatisch gegenereerde beschrijving">
            <a:extLst>
              <a:ext uri="{FF2B5EF4-FFF2-40B4-BE49-F238E27FC236}">
                <a16:creationId xmlns:a16="http://schemas.microsoft.com/office/drawing/2014/main" id="{C0FF9301-187D-4FE9-48A0-AE6E187A5E67}"/>
              </a:ext>
            </a:extLst>
          </p:cNvPr>
          <p:cNvPicPr>
            <a:picLocks noChangeAspect="1"/>
          </p:cNvPicPr>
          <p:nvPr userDrawn="1"/>
        </p:nvPicPr>
        <p:blipFill>
          <a:blip r:embed="rId2"/>
          <a:stretch>
            <a:fillRect/>
          </a:stretch>
        </p:blipFill>
        <p:spPr>
          <a:xfrm>
            <a:off x="-22573" y="-42206"/>
            <a:ext cx="2221089" cy="1081699"/>
          </a:xfrm>
          <a:prstGeom prst="rect">
            <a:avLst/>
          </a:prstGeom>
        </p:spPr>
      </p:pic>
      <p:pic>
        <p:nvPicPr>
          <p:cNvPr id="3" name="Afbeelding 2">
            <a:extLst>
              <a:ext uri="{FF2B5EF4-FFF2-40B4-BE49-F238E27FC236}">
                <a16:creationId xmlns:a16="http://schemas.microsoft.com/office/drawing/2014/main" id="{9F2EF194-EDE1-03E9-BFBA-7EFEED5087CA}"/>
              </a:ext>
            </a:extLst>
          </p:cNvPr>
          <p:cNvPicPr>
            <a:picLocks noChangeAspect="1"/>
          </p:cNvPicPr>
          <p:nvPr userDrawn="1"/>
        </p:nvPicPr>
        <p:blipFill>
          <a:blip r:embed="rId3"/>
          <a:srcRect/>
          <a:stretch/>
        </p:blipFill>
        <p:spPr>
          <a:xfrm>
            <a:off x="10695164" y="6287618"/>
            <a:ext cx="725424" cy="254000"/>
          </a:xfrm>
          <a:prstGeom prst="rect">
            <a:avLst/>
          </a:prstGeom>
        </p:spPr>
      </p:pic>
      <p:sp>
        <p:nvSpPr>
          <p:cNvPr id="2" name="Text Placeholder 2">
            <a:extLst>
              <a:ext uri="{FF2B5EF4-FFF2-40B4-BE49-F238E27FC236}">
                <a16:creationId xmlns:a16="http://schemas.microsoft.com/office/drawing/2014/main" id="{09CB2F3B-C923-A0F3-A18A-4EB3EB616B9B}"/>
              </a:ext>
            </a:extLst>
          </p:cNvPr>
          <p:cNvSpPr>
            <a:spLocks noGrp="1"/>
          </p:cNvSpPr>
          <p:nvPr>
            <p:ph idx="10" hasCustomPrompt="1"/>
          </p:nvPr>
        </p:nvSpPr>
        <p:spPr>
          <a:xfrm>
            <a:off x="6740588" y="2148837"/>
            <a:ext cx="4680000" cy="3811701"/>
          </a:xfrm>
          <a:prstGeom prst="rect">
            <a:avLst/>
          </a:prstGeom>
        </p:spPr>
        <p:txBody>
          <a:bodyPr vert="horz" lIns="91440" tIns="45720" rIns="91440" bIns="45720" rtlCol="0">
            <a:normAutofit/>
          </a:bodyPr>
          <a:lstStyle>
            <a:lvl1pPr>
              <a:defRPr sz="1600" b="0" i="0" baseline="0">
                <a:solidFill>
                  <a:schemeClr val="tx1"/>
                </a:solidFill>
              </a:defRPr>
            </a:lvl1pPr>
            <a:lvl2pPr>
              <a:defRPr sz="1400" baseline="0"/>
            </a:lvl2pPr>
            <a:lvl3pPr>
              <a:defRPr sz="1200" baseline="0"/>
            </a:lvl3pPr>
            <a:lvl4pPr>
              <a:defRPr sz="1400" baseline="0"/>
            </a:lvl4pPr>
            <a:lvl5pPr>
              <a:defRPr sz="1200" baseline="0"/>
            </a:lvl5pPr>
          </a:lstStyle>
          <a:p>
            <a:pPr lvl="0"/>
            <a:r>
              <a:rPr lang="nl-NL" err="1"/>
              <a:t>Text</a:t>
            </a:r>
            <a:r>
              <a:rPr lang="nl-NL"/>
              <a:t> level 1</a:t>
            </a:r>
          </a:p>
          <a:p>
            <a:pPr lvl="1"/>
            <a:r>
              <a:rPr lang="nl-NL" err="1"/>
              <a:t>Text</a:t>
            </a:r>
            <a:r>
              <a:rPr lang="nl-NL"/>
              <a:t> level 2</a:t>
            </a:r>
          </a:p>
          <a:p>
            <a:pPr lvl="2"/>
            <a:r>
              <a:rPr lang="nl-NL" err="1"/>
              <a:t>Text</a:t>
            </a:r>
            <a:r>
              <a:rPr lang="nl-NL"/>
              <a:t> level 3</a:t>
            </a:r>
          </a:p>
        </p:txBody>
      </p:sp>
      <p:cxnSp>
        <p:nvCxnSpPr>
          <p:cNvPr id="9" name="Rechte verbindingslijn 8">
            <a:extLst>
              <a:ext uri="{FF2B5EF4-FFF2-40B4-BE49-F238E27FC236}">
                <a16:creationId xmlns:a16="http://schemas.microsoft.com/office/drawing/2014/main" id="{7766C3AB-BA61-046E-CF48-29A4450EA182}"/>
              </a:ext>
            </a:extLst>
          </p:cNvPr>
          <p:cNvCxnSpPr/>
          <p:nvPr userDrawn="1"/>
        </p:nvCxnSpPr>
        <p:spPr>
          <a:xfrm>
            <a:off x="6297301" y="1358913"/>
            <a:ext cx="0" cy="4601625"/>
          </a:xfrm>
          <a:prstGeom prst="line">
            <a:avLst/>
          </a:prstGeom>
          <a:ln w="19050">
            <a:gradFill>
              <a:gsLst>
                <a:gs pos="0">
                  <a:schemeClr val="bg1"/>
                </a:gs>
                <a:gs pos="48000">
                  <a:schemeClr val="bg1">
                    <a:lumMod val="75000"/>
                  </a:schemeClr>
                </a:gs>
                <a:gs pos="98000">
                  <a:schemeClr val="bg1"/>
                </a:gs>
              </a:gsLst>
              <a:lin ang="5400000" scaled="1"/>
            </a:gradFill>
          </a:ln>
        </p:spPr>
        <p:style>
          <a:lnRef idx="2">
            <a:schemeClr val="accent1"/>
          </a:lnRef>
          <a:fillRef idx="0">
            <a:schemeClr val="accent1"/>
          </a:fillRef>
          <a:effectRef idx="1">
            <a:schemeClr val="accent1"/>
          </a:effectRef>
          <a:fontRef idx="minor">
            <a:schemeClr val="tx1"/>
          </a:fontRef>
        </p:style>
      </p:cxnSp>
      <p:sp>
        <p:nvSpPr>
          <p:cNvPr id="4" name="Text Placeholder 2">
            <a:extLst>
              <a:ext uri="{FF2B5EF4-FFF2-40B4-BE49-F238E27FC236}">
                <a16:creationId xmlns:a16="http://schemas.microsoft.com/office/drawing/2014/main" id="{B9D19899-53D8-53EF-4077-97801D4CF617}"/>
              </a:ext>
            </a:extLst>
          </p:cNvPr>
          <p:cNvSpPr>
            <a:spLocks noGrp="1"/>
          </p:cNvSpPr>
          <p:nvPr>
            <p:ph idx="11" hasCustomPrompt="1"/>
          </p:nvPr>
        </p:nvSpPr>
        <p:spPr>
          <a:xfrm>
            <a:off x="6740588" y="1357216"/>
            <a:ext cx="4680000" cy="582777"/>
          </a:xfrm>
          <a:prstGeom prst="rect">
            <a:avLst/>
          </a:prstGeom>
        </p:spPr>
        <p:txBody>
          <a:bodyPr vert="horz" lIns="91440" tIns="45720" rIns="91440" bIns="45720" rtlCol="0">
            <a:normAutofit/>
          </a:bodyPr>
          <a:lstStyle>
            <a:lvl1pPr marL="0" indent="0">
              <a:spcBef>
                <a:spcPts val="0"/>
              </a:spcBef>
              <a:buNone/>
              <a:defRPr sz="2000" b="1" i="0" baseline="0">
                <a:solidFill>
                  <a:srgbClr val="F08552"/>
                </a:solidFill>
              </a:defRPr>
            </a:lvl1pPr>
            <a:lvl2pPr>
              <a:defRPr sz="1800" baseline="0"/>
            </a:lvl2pPr>
            <a:lvl3pPr>
              <a:defRPr sz="1600" baseline="0"/>
            </a:lvl3pPr>
            <a:lvl4pPr>
              <a:defRPr sz="1400" baseline="0"/>
            </a:lvl4pPr>
            <a:lvl5pPr>
              <a:defRPr sz="1200" baseline="0"/>
            </a:lvl5pPr>
          </a:lstStyle>
          <a:p>
            <a:pPr lvl="0"/>
            <a:r>
              <a:rPr lang="nl-NL" err="1"/>
              <a:t>Title</a:t>
            </a:r>
            <a:endParaRPr lang="nl-NL"/>
          </a:p>
        </p:txBody>
      </p:sp>
      <p:sp>
        <p:nvSpPr>
          <p:cNvPr id="5" name="Text Placeholder 2">
            <a:extLst>
              <a:ext uri="{FF2B5EF4-FFF2-40B4-BE49-F238E27FC236}">
                <a16:creationId xmlns:a16="http://schemas.microsoft.com/office/drawing/2014/main" id="{EBD6C2F5-1C41-20C1-9ADC-261F5B11AA48}"/>
              </a:ext>
            </a:extLst>
          </p:cNvPr>
          <p:cNvSpPr>
            <a:spLocks noGrp="1"/>
          </p:cNvSpPr>
          <p:nvPr>
            <p:ph idx="12" hasCustomPrompt="1"/>
          </p:nvPr>
        </p:nvSpPr>
        <p:spPr>
          <a:xfrm>
            <a:off x="1174015" y="2148837"/>
            <a:ext cx="4680000" cy="3811701"/>
          </a:xfrm>
          <a:prstGeom prst="rect">
            <a:avLst/>
          </a:prstGeom>
        </p:spPr>
        <p:txBody>
          <a:bodyPr vert="horz" lIns="91440" tIns="45720" rIns="91440" bIns="45720" rtlCol="0">
            <a:normAutofit/>
          </a:bodyPr>
          <a:lstStyle>
            <a:lvl1pPr>
              <a:defRPr sz="1600" b="0" i="0" baseline="0">
                <a:solidFill>
                  <a:schemeClr val="tx1"/>
                </a:solidFill>
              </a:defRPr>
            </a:lvl1pPr>
            <a:lvl2pPr>
              <a:defRPr sz="1400" baseline="0"/>
            </a:lvl2pPr>
            <a:lvl3pPr>
              <a:defRPr sz="1200" baseline="0"/>
            </a:lvl3pPr>
            <a:lvl4pPr>
              <a:defRPr sz="1400" baseline="0"/>
            </a:lvl4pPr>
            <a:lvl5pPr>
              <a:defRPr sz="1200" baseline="0"/>
            </a:lvl5pPr>
          </a:lstStyle>
          <a:p>
            <a:pPr lvl="0"/>
            <a:r>
              <a:rPr lang="nl-NL" err="1"/>
              <a:t>Text</a:t>
            </a:r>
            <a:r>
              <a:rPr lang="nl-NL"/>
              <a:t> level 1</a:t>
            </a:r>
          </a:p>
          <a:p>
            <a:pPr lvl="1"/>
            <a:r>
              <a:rPr lang="nl-NL" err="1"/>
              <a:t>Text</a:t>
            </a:r>
            <a:r>
              <a:rPr lang="nl-NL"/>
              <a:t> level 2</a:t>
            </a:r>
          </a:p>
          <a:p>
            <a:pPr lvl="2"/>
            <a:r>
              <a:rPr lang="nl-NL" err="1"/>
              <a:t>Text</a:t>
            </a:r>
            <a:r>
              <a:rPr lang="nl-NL"/>
              <a:t> level 3</a:t>
            </a:r>
          </a:p>
        </p:txBody>
      </p:sp>
      <p:sp>
        <p:nvSpPr>
          <p:cNvPr id="10" name="Text Placeholder 2">
            <a:extLst>
              <a:ext uri="{FF2B5EF4-FFF2-40B4-BE49-F238E27FC236}">
                <a16:creationId xmlns:a16="http://schemas.microsoft.com/office/drawing/2014/main" id="{AA7F99D3-15B2-CE1C-7CA7-212899CAFD1B}"/>
              </a:ext>
            </a:extLst>
          </p:cNvPr>
          <p:cNvSpPr>
            <a:spLocks noGrp="1"/>
          </p:cNvSpPr>
          <p:nvPr>
            <p:ph idx="13" hasCustomPrompt="1"/>
          </p:nvPr>
        </p:nvSpPr>
        <p:spPr>
          <a:xfrm>
            <a:off x="1174015" y="1357216"/>
            <a:ext cx="4680000" cy="582777"/>
          </a:xfrm>
          <a:prstGeom prst="rect">
            <a:avLst/>
          </a:prstGeom>
        </p:spPr>
        <p:txBody>
          <a:bodyPr vert="horz" lIns="91440" tIns="45720" rIns="91440" bIns="45720" rtlCol="0">
            <a:normAutofit/>
          </a:bodyPr>
          <a:lstStyle>
            <a:lvl1pPr marL="0" indent="0">
              <a:spcBef>
                <a:spcPts val="0"/>
              </a:spcBef>
              <a:buNone/>
              <a:defRPr sz="2000" b="1" i="0" baseline="0">
                <a:solidFill>
                  <a:srgbClr val="F08552"/>
                </a:solidFill>
              </a:defRPr>
            </a:lvl1pPr>
            <a:lvl2pPr>
              <a:defRPr sz="1800" baseline="0"/>
            </a:lvl2pPr>
            <a:lvl3pPr>
              <a:defRPr sz="1600" baseline="0"/>
            </a:lvl3pPr>
            <a:lvl4pPr>
              <a:defRPr sz="1400" baseline="0"/>
            </a:lvl4pPr>
            <a:lvl5pPr>
              <a:defRPr sz="1200" baseline="0"/>
            </a:lvl5pPr>
          </a:lstStyle>
          <a:p>
            <a:pPr lvl="0"/>
            <a:r>
              <a:rPr lang="nl-NL" err="1"/>
              <a:t>Title</a:t>
            </a:r>
            <a:endParaRPr lang="nl-NL"/>
          </a:p>
        </p:txBody>
      </p:sp>
    </p:spTree>
    <p:extLst>
      <p:ext uri="{BB962C8B-B14F-4D97-AF65-F5344CB8AC3E}">
        <p14:creationId xmlns:p14="http://schemas.microsoft.com/office/powerpoint/2010/main" val="20420719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slide orange bis_2 columns">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125B680-B97F-B030-31EB-B9897A799A27}"/>
              </a:ext>
            </a:extLst>
          </p:cNvPr>
          <p:cNvPicPr>
            <a:picLocks noChangeAspect="1"/>
          </p:cNvPicPr>
          <p:nvPr userDrawn="1"/>
        </p:nvPicPr>
        <p:blipFill>
          <a:blip r:embed="rId2"/>
          <a:srcRect/>
          <a:stretch/>
        </p:blipFill>
        <p:spPr>
          <a:xfrm>
            <a:off x="10695164" y="6287618"/>
            <a:ext cx="725424" cy="254000"/>
          </a:xfrm>
          <a:prstGeom prst="rect">
            <a:avLst/>
          </a:prstGeom>
        </p:spPr>
      </p:pic>
      <p:cxnSp>
        <p:nvCxnSpPr>
          <p:cNvPr id="4" name="Rechte verbindingslijn 3">
            <a:extLst>
              <a:ext uri="{FF2B5EF4-FFF2-40B4-BE49-F238E27FC236}">
                <a16:creationId xmlns:a16="http://schemas.microsoft.com/office/drawing/2014/main" id="{799BF420-BE44-16E0-511B-863A277468D4}"/>
              </a:ext>
            </a:extLst>
          </p:cNvPr>
          <p:cNvCxnSpPr>
            <a:cxnSpLocks/>
          </p:cNvCxnSpPr>
          <p:nvPr userDrawn="1"/>
        </p:nvCxnSpPr>
        <p:spPr>
          <a:xfrm>
            <a:off x="6263702" y="718833"/>
            <a:ext cx="0" cy="5213483"/>
          </a:xfrm>
          <a:prstGeom prst="line">
            <a:avLst/>
          </a:prstGeom>
          <a:ln w="19050">
            <a:gradFill>
              <a:gsLst>
                <a:gs pos="0">
                  <a:schemeClr val="bg1"/>
                </a:gs>
                <a:gs pos="49000">
                  <a:schemeClr val="bg1">
                    <a:lumMod val="75000"/>
                  </a:schemeClr>
                </a:gs>
                <a:gs pos="98000">
                  <a:schemeClr val="bg1"/>
                </a:gs>
              </a:gsLst>
              <a:lin ang="5400000" scaled="1"/>
            </a:gradFill>
          </a:ln>
        </p:spPr>
        <p:style>
          <a:lnRef idx="2">
            <a:schemeClr val="accent1"/>
          </a:lnRef>
          <a:fillRef idx="0">
            <a:schemeClr val="accent1"/>
          </a:fillRef>
          <a:effectRef idx="1">
            <a:schemeClr val="accent1"/>
          </a:effectRef>
          <a:fontRef idx="minor">
            <a:schemeClr val="tx1"/>
          </a:fontRef>
        </p:style>
      </p:cxnSp>
      <p:sp>
        <p:nvSpPr>
          <p:cNvPr id="5" name="Text Placeholder 2">
            <a:extLst>
              <a:ext uri="{FF2B5EF4-FFF2-40B4-BE49-F238E27FC236}">
                <a16:creationId xmlns:a16="http://schemas.microsoft.com/office/drawing/2014/main" id="{62E92700-DFF4-68A6-EF86-3102F45ED9E2}"/>
              </a:ext>
            </a:extLst>
          </p:cNvPr>
          <p:cNvSpPr>
            <a:spLocks noGrp="1"/>
          </p:cNvSpPr>
          <p:nvPr>
            <p:ph idx="11" hasCustomPrompt="1"/>
          </p:nvPr>
        </p:nvSpPr>
        <p:spPr>
          <a:xfrm>
            <a:off x="6740588" y="1521375"/>
            <a:ext cx="4679994" cy="4410940"/>
          </a:xfrm>
          <a:prstGeom prst="rect">
            <a:avLst/>
          </a:prstGeom>
        </p:spPr>
        <p:txBody>
          <a:bodyPr vert="horz" lIns="91440" tIns="45720" rIns="91440" bIns="45720" rtlCol="0">
            <a:normAutofit/>
          </a:bodyPr>
          <a:lstStyle>
            <a:lvl1pPr>
              <a:defRPr sz="1600" b="0" i="0" baseline="0">
                <a:solidFill>
                  <a:schemeClr val="tx1"/>
                </a:solidFill>
              </a:defRPr>
            </a:lvl1pPr>
            <a:lvl2pPr>
              <a:defRPr sz="1400" baseline="0"/>
            </a:lvl2pPr>
            <a:lvl3pPr>
              <a:defRPr sz="1200" baseline="0"/>
            </a:lvl3pPr>
            <a:lvl4pPr>
              <a:defRPr sz="1400" baseline="0"/>
            </a:lvl4pPr>
            <a:lvl5pPr>
              <a:defRPr sz="1200" baseline="0"/>
            </a:lvl5pPr>
          </a:lstStyle>
          <a:p>
            <a:pPr lvl="0"/>
            <a:r>
              <a:rPr lang="nl-NL" err="1"/>
              <a:t>Text</a:t>
            </a:r>
            <a:r>
              <a:rPr lang="nl-NL"/>
              <a:t> level 1</a:t>
            </a:r>
          </a:p>
          <a:p>
            <a:pPr lvl="1"/>
            <a:r>
              <a:rPr lang="nl-NL" err="1"/>
              <a:t>Text</a:t>
            </a:r>
            <a:r>
              <a:rPr lang="nl-NL"/>
              <a:t> level 2</a:t>
            </a:r>
          </a:p>
          <a:p>
            <a:pPr lvl="2"/>
            <a:r>
              <a:rPr lang="nl-NL" err="1"/>
              <a:t>Text</a:t>
            </a:r>
            <a:r>
              <a:rPr lang="nl-NL"/>
              <a:t> level 3</a:t>
            </a:r>
          </a:p>
        </p:txBody>
      </p:sp>
      <p:sp>
        <p:nvSpPr>
          <p:cNvPr id="7" name="Text Placeholder 2">
            <a:extLst>
              <a:ext uri="{FF2B5EF4-FFF2-40B4-BE49-F238E27FC236}">
                <a16:creationId xmlns:a16="http://schemas.microsoft.com/office/drawing/2014/main" id="{583655C5-4EF4-F155-FB00-0922705EF9D8}"/>
              </a:ext>
            </a:extLst>
          </p:cNvPr>
          <p:cNvSpPr>
            <a:spLocks noGrp="1"/>
          </p:cNvSpPr>
          <p:nvPr>
            <p:ph idx="12" hasCustomPrompt="1"/>
          </p:nvPr>
        </p:nvSpPr>
        <p:spPr>
          <a:xfrm>
            <a:off x="6740588" y="729754"/>
            <a:ext cx="4680000" cy="582777"/>
          </a:xfrm>
          <a:prstGeom prst="rect">
            <a:avLst/>
          </a:prstGeom>
        </p:spPr>
        <p:txBody>
          <a:bodyPr vert="horz" lIns="91440" tIns="45720" rIns="91440" bIns="45720" rtlCol="0">
            <a:normAutofit/>
          </a:bodyPr>
          <a:lstStyle>
            <a:lvl1pPr marL="0" indent="0">
              <a:spcBef>
                <a:spcPts val="0"/>
              </a:spcBef>
              <a:buNone/>
              <a:defRPr sz="2000" b="1" i="0" baseline="0">
                <a:solidFill>
                  <a:srgbClr val="F08552"/>
                </a:solidFill>
              </a:defRPr>
            </a:lvl1pPr>
            <a:lvl2pPr>
              <a:defRPr sz="1800" baseline="0"/>
            </a:lvl2pPr>
            <a:lvl3pPr>
              <a:defRPr sz="1600" baseline="0"/>
            </a:lvl3pPr>
            <a:lvl4pPr>
              <a:defRPr sz="1400" baseline="0"/>
            </a:lvl4pPr>
            <a:lvl5pPr>
              <a:defRPr sz="1200" baseline="0"/>
            </a:lvl5pPr>
          </a:lstStyle>
          <a:p>
            <a:pPr lvl="0"/>
            <a:r>
              <a:rPr lang="nl-NL" err="1"/>
              <a:t>Title</a:t>
            </a:r>
            <a:endParaRPr lang="nl-NL"/>
          </a:p>
        </p:txBody>
      </p:sp>
      <p:sp>
        <p:nvSpPr>
          <p:cNvPr id="9" name="Text Placeholder 2">
            <a:extLst>
              <a:ext uri="{FF2B5EF4-FFF2-40B4-BE49-F238E27FC236}">
                <a16:creationId xmlns:a16="http://schemas.microsoft.com/office/drawing/2014/main" id="{7658A5E3-CB6E-2AD5-75F2-C4F4C106E4ED}"/>
              </a:ext>
            </a:extLst>
          </p:cNvPr>
          <p:cNvSpPr>
            <a:spLocks noGrp="1"/>
          </p:cNvSpPr>
          <p:nvPr>
            <p:ph idx="13" hasCustomPrompt="1"/>
          </p:nvPr>
        </p:nvSpPr>
        <p:spPr>
          <a:xfrm>
            <a:off x="1113841" y="1521374"/>
            <a:ext cx="4680000" cy="4410941"/>
          </a:xfrm>
          <a:prstGeom prst="rect">
            <a:avLst/>
          </a:prstGeom>
        </p:spPr>
        <p:txBody>
          <a:bodyPr vert="horz" lIns="91440" tIns="45720" rIns="91440" bIns="45720" rtlCol="0">
            <a:normAutofit/>
          </a:bodyPr>
          <a:lstStyle>
            <a:lvl1pPr>
              <a:defRPr sz="1600" b="0" i="0" baseline="0">
                <a:solidFill>
                  <a:schemeClr val="tx1"/>
                </a:solidFill>
              </a:defRPr>
            </a:lvl1pPr>
            <a:lvl2pPr>
              <a:defRPr sz="1400" baseline="0"/>
            </a:lvl2pPr>
            <a:lvl3pPr>
              <a:defRPr sz="1200" baseline="0"/>
            </a:lvl3pPr>
            <a:lvl4pPr>
              <a:defRPr sz="1400" baseline="0"/>
            </a:lvl4pPr>
            <a:lvl5pPr>
              <a:defRPr sz="1200" baseline="0"/>
            </a:lvl5pPr>
          </a:lstStyle>
          <a:p>
            <a:pPr lvl="0"/>
            <a:r>
              <a:rPr lang="nl-NL" err="1"/>
              <a:t>Text</a:t>
            </a:r>
            <a:r>
              <a:rPr lang="nl-NL"/>
              <a:t> level 1</a:t>
            </a:r>
          </a:p>
          <a:p>
            <a:pPr lvl="1"/>
            <a:r>
              <a:rPr lang="nl-NL" err="1"/>
              <a:t>Text</a:t>
            </a:r>
            <a:r>
              <a:rPr lang="nl-NL"/>
              <a:t> level 2</a:t>
            </a:r>
          </a:p>
          <a:p>
            <a:pPr lvl="2"/>
            <a:r>
              <a:rPr lang="nl-NL" err="1"/>
              <a:t>Text</a:t>
            </a:r>
            <a:r>
              <a:rPr lang="nl-NL"/>
              <a:t> level 3</a:t>
            </a:r>
          </a:p>
        </p:txBody>
      </p:sp>
      <p:sp>
        <p:nvSpPr>
          <p:cNvPr id="10" name="Text Placeholder 2">
            <a:extLst>
              <a:ext uri="{FF2B5EF4-FFF2-40B4-BE49-F238E27FC236}">
                <a16:creationId xmlns:a16="http://schemas.microsoft.com/office/drawing/2014/main" id="{5BA8A98E-B4A1-82D8-760E-8A7E72C1578A}"/>
              </a:ext>
            </a:extLst>
          </p:cNvPr>
          <p:cNvSpPr>
            <a:spLocks noGrp="1"/>
          </p:cNvSpPr>
          <p:nvPr>
            <p:ph idx="14" hasCustomPrompt="1"/>
          </p:nvPr>
        </p:nvSpPr>
        <p:spPr>
          <a:xfrm>
            <a:off x="1113841" y="729754"/>
            <a:ext cx="4680000" cy="582777"/>
          </a:xfrm>
          <a:prstGeom prst="rect">
            <a:avLst/>
          </a:prstGeom>
        </p:spPr>
        <p:txBody>
          <a:bodyPr vert="horz" lIns="91440" tIns="45720" rIns="91440" bIns="45720" rtlCol="0">
            <a:normAutofit/>
          </a:bodyPr>
          <a:lstStyle>
            <a:lvl1pPr marL="0" indent="0">
              <a:spcBef>
                <a:spcPts val="0"/>
              </a:spcBef>
              <a:buNone/>
              <a:defRPr sz="2000" b="1" i="0" baseline="0">
                <a:solidFill>
                  <a:srgbClr val="F08552"/>
                </a:solidFill>
              </a:defRPr>
            </a:lvl1pPr>
            <a:lvl2pPr>
              <a:defRPr sz="1800" baseline="0"/>
            </a:lvl2pPr>
            <a:lvl3pPr>
              <a:defRPr sz="1600" baseline="0"/>
            </a:lvl3pPr>
            <a:lvl4pPr>
              <a:defRPr sz="1400" baseline="0"/>
            </a:lvl4pPr>
            <a:lvl5pPr>
              <a:defRPr sz="1200" baseline="0"/>
            </a:lvl5pPr>
          </a:lstStyle>
          <a:p>
            <a:pPr lvl="0"/>
            <a:r>
              <a:rPr lang="nl-NL" err="1"/>
              <a:t>Title</a:t>
            </a:r>
            <a:endParaRPr lang="nl-NL"/>
          </a:p>
        </p:txBody>
      </p:sp>
    </p:spTree>
    <p:extLst>
      <p:ext uri="{BB962C8B-B14F-4D97-AF65-F5344CB8AC3E}">
        <p14:creationId xmlns:p14="http://schemas.microsoft.com/office/powerpoint/2010/main" val="3817452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blue image 1">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995E106-A80B-49B0-A023-EE9D35D09D23}"/>
              </a:ext>
            </a:extLst>
          </p:cNvPr>
          <p:cNvSpPr/>
          <p:nvPr userDrawn="1"/>
        </p:nvSpPr>
        <p:spPr>
          <a:xfrm>
            <a:off x="2" y="5"/>
            <a:ext cx="9250677" cy="3049857"/>
          </a:xfrm>
          <a:prstGeom prst="rect">
            <a:avLst/>
          </a:prstGeom>
          <a:gradFill>
            <a:gsLst>
              <a:gs pos="0">
                <a:schemeClr val="accent5"/>
              </a:gs>
              <a:gs pos="69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982133" y="406401"/>
            <a:ext cx="6137392" cy="909472"/>
          </a:xfrm>
          <a:prstGeom prst="rect">
            <a:avLst/>
          </a:prstGeom>
        </p:spPr>
        <p:txBody>
          <a:bodyPr vert="horz" lIns="91440" tIns="45720" rIns="91440" bIns="45720" rtlCol="0" anchor="b" anchorCtr="0">
            <a:normAutofit/>
          </a:bodyPr>
          <a:lstStyle>
            <a:lvl1pPr marL="0" indent="0" algn="l">
              <a:buFontTx/>
              <a:buNone/>
              <a:defRPr sz="25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err="1"/>
              <a:t>Title</a:t>
            </a:r>
            <a:r>
              <a:rPr lang="nl-NL"/>
              <a:t> </a:t>
            </a:r>
            <a:r>
              <a:rPr lang="nl-NL" err="1"/>
              <a:t>presentation</a:t>
            </a:r>
            <a:endParaRPr lang="nl-NL"/>
          </a:p>
        </p:txBody>
      </p:sp>
      <p:sp>
        <p:nvSpPr>
          <p:cNvPr id="3" name="Text Placeholder 2">
            <a:extLst>
              <a:ext uri="{FF2B5EF4-FFF2-40B4-BE49-F238E27FC236}">
                <a16:creationId xmlns:a16="http://schemas.microsoft.com/office/drawing/2014/main" id="{C48B4649-B98B-CA6C-DAF0-432C0DB31865}"/>
              </a:ext>
            </a:extLst>
          </p:cNvPr>
          <p:cNvSpPr>
            <a:spLocks noGrp="1"/>
          </p:cNvSpPr>
          <p:nvPr>
            <p:ph idx="10" hasCustomPrompt="1"/>
          </p:nvPr>
        </p:nvSpPr>
        <p:spPr>
          <a:xfrm>
            <a:off x="982135" y="1701231"/>
            <a:ext cx="6137391" cy="291258"/>
          </a:xfrm>
          <a:prstGeom prst="rect">
            <a:avLst/>
          </a:prstGeom>
        </p:spPr>
        <p:txBody>
          <a:bodyPr vert="horz" lIns="91440" tIns="45720" rIns="91440" bIns="45720" rtlCol="0">
            <a:normAutofit/>
          </a:bodyPr>
          <a:lstStyle>
            <a:lvl1pPr marL="0" indent="0" algn="l">
              <a:lnSpc>
                <a:spcPct val="100000"/>
              </a:lnSpc>
              <a:spcBef>
                <a:spcPts val="300"/>
              </a:spcBef>
              <a:buFontTx/>
              <a:buNone/>
              <a:defRPr sz="14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Name</a:t>
            </a:r>
          </a:p>
        </p:txBody>
      </p:sp>
      <p:sp>
        <p:nvSpPr>
          <p:cNvPr id="12" name="Text Placeholder 2">
            <a:extLst>
              <a:ext uri="{FF2B5EF4-FFF2-40B4-BE49-F238E27FC236}">
                <a16:creationId xmlns:a16="http://schemas.microsoft.com/office/drawing/2014/main" id="{9FC4D3E8-8C44-21AA-31B2-89110D554F96}"/>
              </a:ext>
            </a:extLst>
          </p:cNvPr>
          <p:cNvSpPr>
            <a:spLocks noGrp="1"/>
          </p:cNvSpPr>
          <p:nvPr>
            <p:ph idx="11" hasCustomPrompt="1"/>
          </p:nvPr>
        </p:nvSpPr>
        <p:spPr>
          <a:xfrm>
            <a:off x="982134" y="2006220"/>
            <a:ext cx="6137391" cy="353348"/>
          </a:xfrm>
          <a:prstGeom prst="rect">
            <a:avLst/>
          </a:prstGeom>
        </p:spPr>
        <p:txBody>
          <a:bodyPr vert="horz" lIns="91440" tIns="45720" rIns="91440" bIns="45720" rtlCol="0">
            <a:normAutofit/>
          </a:bodyPr>
          <a:lstStyle>
            <a:lvl1pPr marL="0" indent="0" algn="l">
              <a:lnSpc>
                <a:spcPct val="100000"/>
              </a:lnSpc>
              <a:spcBef>
                <a:spcPts val="300"/>
              </a:spcBef>
              <a:buFontTx/>
              <a:buNone/>
              <a:defRPr sz="1000" b="0"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Date</a:t>
            </a:r>
          </a:p>
        </p:txBody>
      </p:sp>
      <p:pic>
        <p:nvPicPr>
          <p:cNvPr id="11" name="Afbeelding 10" descr="Afbeelding met persoon, kleding, computer, computer&#10;&#10;Automatisch gegenereerde beschrijving">
            <a:extLst>
              <a:ext uri="{FF2B5EF4-FFF2-40B4-BE49-F238E27FC236}">
                <a16:creationId xmlns:a16="http://schemas.microsoft.com/office/drawing/2014/main" id="{FFD07A26-3038-B052-91FA-CCD20050DDF0}"/>
              </a:ext>
            </a:extLst>
          </p:cNvPr>
          <p:cNvPicPr>
            <a:picLocks noChangeAspect="1"/>
          </p:cNvPicPr>
          <p:nvPr userDrawn="1"/>
        </p:nvPicPr>
        <p:blipFill>
          <a:blip r:embed="rId2"/>
          <a:stretch>
            <a:fillRect/>
          </a:stretch>
        </p:blipFill>
        <p:spPr>
          <a:xfrm>
            <a:off x="9149174" y="0"/>
            <a:ext cx="3049857" cy="3049857"/>
          </a:xfrm>
          <a:prstGeom prst="rect">
            <a:avLst/>
          </a:prstGeom>
        </p:spPr>
      </p:pic>
      <p:grpSp>
        <p:nvGrpSpPr>
          <p:cNvPr id="17" name="Groep 16">
            <a:extLst>
              <a:ext uri="{FF2B5EF4-FFF2-40B4-BE49-F238E27FC236}">
                <a16:creationId xmlns:a16="http://schemas.microsoft.com/office/drawing/2014/main" id="{DFDD7EFB-FF53-794C-4274-32245229226D}"/>
              </a:ext>
            </a:extLst>
          </p:cNvPr>
          <p:cNvGrpSpPr/>
          <p:nvPr userDrawn="1"/>
        </p:nvGrpSpPr>
        <p:grpSpPr>
          <a:xfrm>
            <a:off x="1080460" y="5993905"/>
            <a:ext cx="10026742" cy="346546"/>
            <a:chOff x="1080460" y="5681485"/>
            <a:chExt cx="10026742" cy="346546"/>
          </a:xfrm>
        </p:grpSpPr>
        <p:pic>
          <p:nvPicPr>
            <p:cNvPr id="18" name="Afbeelding 17">
              <a:extLst>
                <a:ext uri="{FF2B5EF4-FFF2-40B4-BE49-F238E27FC236}">
                  <a16:creationId xmlns:a16="http://schemas.microsoft.com/office/drawing/2014/main" id="{C13885B8-B46A-D468-4346-76059C3B0871}"/>
                </a:ext>
              </a:extLst>
            </p:cNvPr>
            <p:cNvPicPr>
              <a:picLocks noChangeAspect="1"/>
            </p:cNvPicPr>
            <p:nvPr userDrawn="1"/>
          </p:nvPicPr>
          <p:blipFill>
            <a:blip r:embed="rId3"/>
            <a:srcRect/>
            <a:stretch/>
          </p:blipFill>
          <p:spPr>
            <a:xfrm>
              <a:off x="1080460" y="5681485"/>
              <a:ext cx="954523" cy="334216"/>
            </a:xfrm>
            <a:prstGeom prst="rect">
              <a:avLst/>
            </a:prstGeom>
          </p:spPr>
        </p:pic>
        <p:pic>
          <p:nvPicPr>
            <p:cNvPr id="19" name="Afbeelding 18">
              <a:extLst>
                <a:ext uri="{FF2B5EF4-FFF2-40B4-BE49-F238E27FC236}">
                  <a16:creationId xmlns:a16="http://schemas.microsoft.com/office/drawing/2014/main" id="{A35736B8-2940-CB94-239F-08C610C5B4DD}"/>
                </a:ext>
              </a:extLst>
            </p:cNvPr>
            <p:cNvPicPr>
              <a:picLocks noChangeAspect="1"/>
            </p:cNvPicPr>
            <p:nvPr userDrawn="1"/>
          </p:nvPicPr>
          <p:blipFill>
            <a:blip r:embed="rId4"/>
            <a:srcRect/>
            <a:stretch/>
          </p:blipFill>
          <p:spPr>
            <a:xfrm>
              <a:off x="10128002" y="5811968"/>
              <a:ext cx="979200" cy="216063"/>
            </a:xfrm>
            <a:prstGeom prst="rect">
              <a:avLst/>
            </a:prstGeom>
          </p:spPr>
        </p:pic>
      </p:grpSp>
    </p:spTree>
    <p:extLst>
      <p:ext uri="{BB962C8B-B14F-4D97-AF65-F5344CB8AC3E}">
        <p14:creationId xmlns:p14="http://schemas.microsoft.com/office/powerpoint/2010/main" val="4206473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blue image 2">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995E106-A80B-49B0-A023-EE9D35D09D23}"/>
              </a:ext>
            </a:extLst>
          </p:cNvPr>
          <p:cNvSpPr/>
          <p:nvPr userDrawn="1"/>
        </p:nvSpPr>
        <p:spPr>
          <a:xfrm>
            <a:off x="2" y="5"/>
            <a:ext cx="9243057" cy="3049857"/>
          </a:xfrm>
          <a:prstGeom prst="rect">
            <a:avLst/>
          </a:prstGeom>
          <a:gradFill>
            <a:gsLst>
              <a:gs pos="0">
                <a:schemeClr val="accent5"/>
              </a:gs>
              <a:gs pos="69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982133" y="406401"/>
            <a:ext cx="6137392" cy="909472"/>
          </a:xfrm>
          <a:prstGeom prst="rect">
            <a:avLst/>
          </a:prstGeom>
        </p:spPr>
        <p:txBody>
          <a:bodyPr vert="horz" lIns="91440" tIns="45720" rIns="91440" bIns="45720" rtlCol="0" anchor="b" anchorCtr="0">
            <a:normAutofit/>
          </a:bodyPr>
          <a:lstStyle>
            <a:lvl1pPr marL="0" indent="0" algn="l">
              <a:buFontTx/>
              <a:buNone/>
              <a:defRPr sz="25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err="1"/>
              <a:t>Title</a:t>
            </a:r>
            <a:r>
              <a:rPr lang="nl-NL"/>
              <a:t> </a:t>
            </a:r>
            <a:r>
              <a:rPr lang="nl-NL" err="1"/>
              <a:t>presentation</a:t>
            </a:r>
            <a:endParaRPr lang="nl-NL"/>
          </a:p>
        </p:txBody>
      </p:sp>
      <p:sp>
        <p:nvSpPr>
          <p:cNvPr id="3" name="Text Placeholder 2">
            <a:extLst>
              <a:ext uri="{FF2B5EF4-FFF2-40B4-BE49-F238E27FC236}">
                <a16:creationId xmlns:a16="http://schemas.microsoft.com/office/drawing/2014/main" id="{C48B4649-B98B-CA6C-DAF0-432C0DB31865}"/>
              </a:ext>
            </a:extLst>
          </p:cNvPr>
          <p:cNvSpPr>
            <a:spLocks noGrp="1"/>
          </p:cNvSpPr>
          <p:nvPr>
            <p:ph idx="10" hasCustomPrompt="1"/>
          </p:nvPr>
        </p:nvSpPr>
        <p:spPr>
          <a:xfrm>
            <a:off x="982135" y="1701231"/>
            <a:ext cx="6137391" cy="291258"/>
          </a:xfrm>
          <a:prstGeom prst="rect">
            <a:avLst/>
          </a:prstGeom>
        </p:spPr>
        <p:txBody>
          <a:bodyPr vert="horz" lIns="91440" tIns="45720" rIns="91440" bIns="45720" rtlCol="0">
            <a:normAutofit/>
          </a:bodyPr>
          <a:lstStyle>
            <a:lvl1pPr marL="0" indent="0" algn="l">
              <a:lnSpc>
                <a:spcPct val="100000"/>
              </a:lnSpc>
              <a:spcBef>
                <a:spcPts val="300"/>
              </a:spcBef>
              <a:buFontTx/>
              <a:buNone/>
              <a:defRPr sz="14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Name</a:t>
            </a:r>
          </a:p>
        </p:txBody>
      </p:sp>
      <p:sp>
        <p:nvSpPr>
          <p:cNvPr id="12" name="Text Placeholder 2">
            <a:extLst>
              <a:ext uri="{FF2B5EF4-FFF2-40B4-BE49-F238E27FC236}">
                <a16:creationId xmlns:a16="http://schemas.microsoft.com/office/drawing/2014/main" id="{9FC4D3E8-8C44-21AA-31B2-89110D554F96}"/>
              </a:ext>
            </a:extLst>
          </p:cNvPr>
          <p:cNvSpPr>
            <a:spLocks noGrp="1"/>
          </p:cNvSpPr>
          <p:nvPr>
            <p:ph idx="11" hasCustomPrompt="1"/>
          </p:nvPr>
        </p:nvSpPr>
        <p:spPr>
          <a:xfrm>
            <a:off x="982134" y="2006220"/>
            <a:ext cx="6137391" cy="353348"/>
          </a:xfrm>
          <a:prstGeom prst="rect">
            <a:avLst/>
          </a:prstGeom>
        </p:spPr>
        <p:txBody>
          <a:bodyPr vert="horz" lIns="91440" tIns="45720" rIns="91440" bIns="45720" rtlCol="0">
            <a:normAutofit/>
          </a:bodyPr>
          <a:lstStyle>
            <a:lvl1pPr marL="0" indent="0" algn="l">
              <a:lnSpc>
                <a:spcPct val="100000"/>
              </a:lnSpc>
              <a:spcBef>
                <a:spcPts val="300"/>
              </a:spcBef>
              <a:buFontTx/>
              <a:buNone/>
              <a:defRPr sz="1000" b="0"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Date</a:t>
            </a:r>
          </a:p>
        </p:txBody>
      </p:sp>
      <p:pic>
        <p:nvPicPr>
          <p:cNvPr id="11" name="Afbeelding 10" descr="Afbeelding met persoon, kleding, Menselijk gezicht, overdekt&#10;&#10;Automatisch gegenereerde beschrijving">
            <a:extLst>
              <a:ext uri="{FF2B5EF4-FFF2-40B4-BE49-F238E27FC236}">
                <a16:creationId xmlns:a16="http://schemas.microsoft.com/office/drawing/2014/main" id="{0CA06C41-7E66-69D9-01C6-F20D0F74FD1B}"/>
              </a:ext>
            </a:extLst>
          </p:cNvPr>
          <p:cNvPicPr>
            <a:picLocks noChangeAspect="1"/>
          </p:cNvPicPr>
          <p:nvPr userDrawn="1"/>
        </p:nvPicPr>
        <p:blipFill>
          <a:blip r:embed="rId2"/>
          <a:stretch>
            <a:fillRect/>
          </a:stretch>
        </p:blipFill>
        <p:spPr>
          <a:xfrm>
            <a:off x="9145172" y="-4000"/>
            <a:ext cx="3053862" cy="3053862"/>
          </a:xfrm>
          <a:prstGeom prst="rect">
            <a:avLst/>
          </a:prstGeom>
        </p:spPr>
      </p:pic>
      <p:grpSp>
        <p:nvGrpSpPr>
          <p:cNvPr id="17" name="Groep 16">
            <a:extLst>
              <a:ext uri="{FF2B5EF4-FFF2-40B4-BE49-F238E27FC236}">
                <a16:creationId xmlns:a16="http://schemas.microsoft.com/office/drawing/2014/main" id="{D9F64C3F-CBCF-2179-7AD1-8489FFB123BB}"/>
              </a:ext>
            </a:extLst>
          </p:cNvPr>
          <p:cNvGrpSpPr/>
          <p:nvPr userDrawn="1"/>
        </p:nvGrpSpPr>
        <p:grpSpPr>
          <a:xfrm>
            <a:off x="1080460" y="5993905"/>
            <a:ext cx="10026742" cy="346546"/>
            <a:chOff x="1080460" y="5681485"/>
            <a:chExt cx="10026742" cy="346546"/>
          </a:xfrm>
        </p:grpSpPr>
        <p:pic>
          <p:nvPicPr>
            <p:cNvPr id="18" name="Afbeelding 17">
              <a:extLst>
                <a:ext uri="{FF2B5EF4-FFF2-40B4-BE49-F238E27FC236}">
                  <a16:creationId xmlns:a16="http://schemas.microsoft.com/office/drawing/2014/main" id="{8FDB648D-0884-7155-BC2A-167947CB08CE}"/>
                </a:ext>
              </a:extLst>
            </p:cNvPr>
            <p:cNvPicPr>
              <a:picLocks noChangeAspect="1"/>
            </p:cNvPicPr>
            <p:nvPr userDrawn="1"/>
          </p:nvPicPr>
          <p:blipFill>
            <a:blip r:embed="rId3"/>
            <a:srcRect/>
            <a:stretch/>
          </p:blipFill>
          <p:spPr>
            <a:xfrm>
              <a:off x="1080460" y="5681485"/>
              <a:ext cx="954523" cy="334216"/>
            </a:xfrm>
            <a:prstGeom prst="rect">
              <a:avLst/>
            </a:prstGeom>
          </p:spPr>
        </p:pic>
        <p:pic>
          <p:nvPicPr>
            <p:cNvPr id="19" name="Afbeelding 18">
              <a:extLst>
                <a:ext uri="{FF2B5EF4-FFF2-40B4-BE49-F238E27FC236}">
                  <a16:creationId xmlns:a16="http://schemas.microsoft.com/office/drawing/2014/main" id="{DCB86030-E983-8825-B684-F1F03335EAB3}"/>
                </a:ext>
              </a:extLst>
            </p:cNvPr>
            <p:cNvPicPr>
              <a:picLocks noChangeAspect="1"/>
            </p:cNvPicPr>
            <p:nvPr userDrawn="1"/>
          </p:nvPicPr>
          <p:blipFill>
            <a:blip r:embed="rId4"/>
            <a:srcRect/>
            <a:stretch/>
          </p:blipFill>
          <p:spPr>
            <a:xfrm>
              <a:off x="10128002" y="5811968"/>
              <a:ext cx="979200" cy="216063"/>
            </a:xfrm>
            <a:prstGeom prst="rect">
              <a:avLst/>
            </a:prstGeom>
          </p:spPr>
        </p:pic>
      </p:grpSp>
    </p:spTree>
    <p:extLst>
      <p:ext uri="{BB962C8B-B14F-4D97-AF65-F5344CB8AC3E}">
        <p14:creationId xmlns:p14="http://schemas.microsoft.com/office/powerpoint/2010/main" val="16938640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blue image 3">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995E106-A80B-49B0-A023-EE9D35D09D23}"/>
              </a:ext>
            </a:extLst>
          </p:cNvPr>
          <p:cNvSpPr/>
          <p:nvPr userDrawn="1"/>
        </p:nvSpPr>
        <p:spPr>
          <a:xfrm>
            <a:off x="2" y="5"/>
            <a:ext cx="9265917" cy="3049857"/>
          </a:xfrm>
          <a:prstGeom prst="rect">
            <a:avLst/>
          </a:prstGeom>
          <a:gradFill>
            <a:gsLst>
              <a:gs pos="0">
                <a:schemeClr val="accent5"/>
              </a:gs>
              <a:gs pos="69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982133" y="406401"/>
            <a:ext cx="6137392" cy="909472"/>
          </a:xfrm>
          <a:prstGeom prst="rect">
            <a:avLst/>
          </a:prstGeom>
        </p:spPr>
        <p:txBody>
          <a:bodyPr vert="horz" lIns="91440" tIns="45720" rIns="91440" bIns="45720" rtlCol="0" anchor="b" anchorCtr="0">
            <a:normAutofit/>
          </a:bodyPr>
          <a:lstStyle>
            <a:lvl1pPr marL="0" indent="0" algn="l">
              <a:buFontTx/>
              <a:buNone/>
              <a:defRPr sz="25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err="1"/>
              <a:t>Title</a:t>
            </a:r>
            <a:r>
              <a:rPr lang="nl-NL"/>
              <a:t> </a:t>
            </a:r>
            <a:r>
              <a:rPr lang="nl-NL" err="1"/>
              <a:t>presentation</a:t>
            </a:r>
            <a:endParaRPr lang="nl-NL"/>
          </a:p>
        </p:txBody>
      </p:sp>
      <p:sp>
        <p:nvSpPr>
          <p:cNvPr id="3" name="Text Placeholder 2">
            <a:extLst>
              <a:ext uri="{FF2B5EF4-FFF2-40B4-BE49-F238E27FC236}">
                <a16:creationId xmlns:a16="http://schemas.microsoft.com/office/drawing/2014/main" id="{C48B4649-B98B-CA6C-DAF0-432C0DB31865}"/>
              </a:ext>
            </a:extLst>
          </p:cNvPr>
          <p:cNvSpPr>
            <a:spLocks noGrp="1"/>
          </p:cNvSpPr>
          <p:nvPr>
            <p:ph idx="10" hasCustomPrompt="1"/>
          </p:nvPr>
        </p:nvSpPr>
        <p:spPr>
          <a:xfrm>
            <a:off x="982135" y="1701231"/>
            <a:ext cx="6137391" cy="291258"/>
          </a:xfrm>
          <a:prstGeom prst="rect">
            <a:avLst/>
          </a:prstGeom>
        </p:spPr>
        <p:txBody>
          <a:bodyPr vert="horz" lIns="91440" tIns="45720" rIns="91440" bIns="45720" rtlCol="0">
            <a:normAutofit/>
          </a:bodyPr>
          <a:lstStyle>
            <a:lvl1pPr marL="0" indent="0" algn="l">
              <a:lnSpc>
                <a:spcPct val="100000"/>
              </a:lnSpc>
              <a:spcBef>
                <a:spcPts val="300"/>
              </a:spcBef>
              <a:buFontTx/>
              <a:buNone/>
              <a:defRPr sz="14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Name</a:t>
            </a:r>
          </a:p>
        </p:txBody>
      </p:sp>
      <p:sp>
        <p:nvSpPr>
          <p:cNvPr id="12" name="Text Placeholder 2">
            <a:extLst>
              <a:ext uri="{FF2B5EF4-FFF2-40B4-BE49-F238E27FC236}">
                <a16:creationId xmlns:a16="http://schemas.microsoft.com/office/drawing/2014/main" id="{9FC4D3E8-8C44-21AA-31B2-89110D554F96}"/>
              </a:ext>
            </a:extLst>
          </p:cNvPr>
          <p:cNvSpPr>
            <a:spLocks noGrp="1"/>
          </p:cNvSpPr>
          <p:nvPr>
            <p:ph idx="11" hasCustomPrompt="1"/>
          </p:nvPr>
        </p:nvSpPr>
        <p:spPr>
          <a:xfrm>
            <a:off x="982134" y="2006220"/>
            <a:ext cx="6137391" cy="353348"/>
          </a:xfrm>
          <a:prstGeom prst="rect">
            <a:avLst/>
          </a:prstGeom>
        </p:spPr>
        <p:txBody>
          <a:bodyPr vert="horz" lIns="91440" tIns="45720" rIns="91440" bIns="45720" rtlCol="0">
            <a:normAutofit/>
          </a:bodyPr>
          <a:lstStyle>
            <a:lvl1pPr marL="0" indent="0" algn="l">
              <a:lnSpc>
                <a:spcPct val="100000"/>
              </a:lnSpc>
              <a:spcBef>
                <a:spcPts val="300"/>
              </a:spcBef>
              <a:buFontTx/>
              <a:buNone/>
              <a:defRPr sz="1000" b="0"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Date</a:t>
            </a:r>
          </a:p>
        </p:txBody>
      </p:sp>
      <p:pic>
        <p:nvPicPr>
          <p:cNvPr id="11" name="Afbeelding 10" descr="Afbeelding met persoon, kleding, Menselijk gezicht, bril&#10;&#10;Automatisch gegenereerde beschrijving">
            <a:extLst>
              <a:ext uri="{FF2B5EF4-FFF2-40B4-BE49-F238E27FC236}">
                <a16:creationId xmlns:a16="http://schemas.microsoft.com/office/drawing/2014/main" id="{C953C673-2425-0E3D-DAEF-C9D42A61233F}"/>
              </a:ext>
            </a:extLst>
          </p:cNvPr>
          <p:cNvPicPr>
            <a:picLocks noChangeAspect="1"/>
          </p:cNvPicPr>
          <p:nvPr userDrawn="1"/>
        </p:nvPicPr>
        <p:blipFill>
          <a:blip r:embed="rId2"/>
          <a:stretch>
            <a:fillRect/>
          </a:stretch>
        </p:blipFill>
        <p:spPr>
          <a:xfrm>
            <a:off x="9149177" y="5"/>
            <a:ext cx="3049857" cy="3049857"/>
          </a:xfrm>
          <a:prstGeom prst="rect">
            <a:avLst/>
          </a:prstGeom>
        </p:spPr>
      </p:pic>
      <p:grpSp>
        <p:nvGrpSpPr>
          <p:cNvPr id="17" name="Groep 16">
            <a:extLst>
              <a:ext uri="{FF2B5EF4-FFF2-40B4-BE49-F238E27FC236}">
                <a16:creationId xmlns:a16="http://schemas.microsoft.com/office/drawing/2014/main" id="{51CEDE7A-F4BA-F8A2-0E02-3BEE6E3ADACE}"/>
              </a:ext>
            </a:extLst>
          </p:cNvPr>
          <p:cNvGrpSpPr/>
          <p:nvPr userDrawn="1"/>
        </p:nvGrpSpPr>
        <p:grpSpPr>
          <a:xfrm>
            <a:off x="1080460" y="5993905"/>
            <a:ext cx="10026742" cy="346546"/>
            <a:chOff x="1080460" y="5681485"/>
            <a:chExt cx="10026742" cy="346546"/>
          </a:xfrm>
        </p:grpSpPr>
        <p:pic>
          <p:nvPicPr>
            <p:cNvPr id="18" name="Afbeelding 17">
              <a:extLst>
                <a:ext uri="{FF2B5EF4-FFF2-40B4-BE49-F238E27FC236}">
                  <a16:creationId xmlns:a16="http://schemas.microsoft.com/office/drawing/2014/main" id="{6BB28398-165C-91F8-C7E0-5E97BAC9CF91}"/>
                </a:ext>
              </a:extLst>
            </p:cNvPr>
            <p:cNvPicPr>
              <a:picLocks noChangeAspect="1"/>
            </p:cNvPicPr>
            <p:nvPr userDrawn="1"/>
          </p:nvPicPr>
          <p:blipFill>
            <a:blip r:embed="rId3"/>
            <a:srcRect/>
            <a:stretch/>
          </p:blipFill>
          <p:spPr>
            <a:xfrm>
              <a:off x="1080460" y="5681485"/>
              <a:ext cx="954523" cy="334216"/>
            </a:xfrm>
            <a:prstGeom prst="rect">
              <a:avLst/>
            </a:prstGeom>
          </p:spPr>
        </p:pic>
        <p:pic>
          <p:nvPicPr>
            <p:cNvPr id="19" name="Afbeelding 18">
              <a:extLst>
                <a:ext uri="{FF2B5EF4-FFF2-40B4-BE49-F238E27FC236}">
                  <a16:creationId xmlns:a16="http://schemas.microsoft.com/office/drawing/2014/main" id="{02D18EAD-FDF7-5598-352D-809949B7562F}"/>
                </a:ext>
              </a:extLst>
            </p:cNvPr>
            <p:cNvPicPr>
              <a:picLocks noChangeAspect="1"/>
            </p:cNvPicPr>
            <p:nvPr userDrawn="1"/>
          </p:nvPicPr>
          <p:blipFill>
            <a:blip r:embed="rId4"/>
            <a:srcRect/>
            <a:stretch/>
          </p:blipFill>
          <p:spPr>
            <a:xfrm>
              <a:off x="10128002" y="5811968"/>
              <a:ext cx="979200" cy="216063"/>
            </a:xfrm>
            <a:prstGeom prst="rect">
              <a:avLst/>
            </a:prstGeom>
          </p:spPr>
        </p:pic>
      </p:grpSp>
    </p:spTree>
    <p:extLst>
      <p:ext uri="{BB962C8B-B14F-4D97-AF65-F5344CB8AC3E}">
        <p14:creationId xmlns:p14="http://schemas.microsoft.com/office/powerpoint/2010/main" val="11534622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blue image 4">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995E106-A80B-49B0-A023-EE9D35D09D23}"/>
              </a:ext>
            </a:extLst>
          </p:cNvPr>
          <p:cNvSpPr/>
          <p:nvPr userDrawn="1"/>
        </p:nvSpPr>
        <p:spPr>
          <a:xfrm>
            <a:off x="2" y="5"/>
            <a:ext cx="9235438" cy="3049857"/>
          </a:xfrm>
          <a:prstGeom prst="rect">
            <a:avLst/>
          </a:prstGeom>
          <a:gradFill>
            <a:gsLst>
              <a:gs pos="0">
                <a:schemeClr val="accent5"/>
              </a:gs>
              <a:gs pos="70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982133" y="406401"/>
            <a:ext cx="6137392" cy="909472"/>
          </a:xfrm>
          <a:prstGeom prst="rect">
            <a:avLst/>
          </a:prstGeom>
        </p:spPr>
        <p:txBody>
          <a:bodyPr vert="horz" lIns="91440" tIns="45720" rIns="91440" bIns="45720" rtlCol="0" anchor="b" anchorCtr="0">
            <a:normAutofit/>
          </a:bodyPr>
          <a:lstStyle>
            <a:lvl1pPr marL="0" indent="0" algn="l">
              <a:buFontTx/>
              <a:buNone/>
              <a:defRPr sz="25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err="1"/>
              <a:t>Title</a:t>
            </a:r>
            <a:r>
              <a:rPr lang="nl-NL"/>
              <a:t> </a:t>
            </a:r>
            <a:r>
              <a:rPr lang="nl-NL" err="1"/>
              <a:t>presentation</a:t>
            </a:r>
            <a:endParaRPr lang="nl-NL"/>
          </a:p>
        </p:txBody>
      </p:sp>
      <p:sp>
        <p:nvSpPr>
          <p:cNvPr id="3" name="Text Placeholder 2">
            <a:extLst>
              <a:ext uri="{FF2B5EF4-FFF2-40B4-BE49-F238E27FC236}">
                <a16:creationId xmlns:a16="http://schemas.microsoft.com/office/drawing/2014/main" id="{C48B4649-B98B-CA6C-DAF0-432C0DB31865}"/>
              </a:ext>
            </a:extLst>
          </p:cNvPr>
          <p:cNvSpPr>
            <a:spLocks noGrp="1"/>
          </p:cNvSpPr>
          <p:nvPr>
            <p:ph idx="10" hasCustomPrompt="1"/>
          </p:nvPr>
        </p:nvSpPr>
        <p:spPr>
          <a:xfrm>
            <a:off x="982135" y="1701231"/>
            <a:ext cx="6137391" cy="291258"/>
          </a:xfrm>
          <a:prstGeom prst="rect">
            <a:avLst/>
          </a:prstGeom>
        </p:spPr>
        <p:txBody>
          <a:bodyPr vert="horz" lIns="91440" tIns="45720" rIns="91440" bIns="45720" rtlCol="0">
            <a:normAutofit/>
          </a:bodyPr>
          <a:lstStyle>
            <a:lvl1pPr marL="0" indent="0" algn="l">
              <a:lnSpc>
                <a:spcPct val="100000"/>
              </a:lnSpc>
              <a:spcBef>
                <a:spcPts val="300"/>
              </a:spcBef>
              <a:buFontTx/>
              <a:buNone/>
              <a:defRPr sz="14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Name</a:t>
            </a:r>
          </a:p>
        </p:txBody>
      </p:sp>
      <p:sp>
        <p:nvSpPr>
          <p:cNvPr id="12" name="Text Placeholder 2">
            <a:extLst>
              <a:ext uri="{FF2B5EF4-FFF2-40B4-BE49-F238E27FC236}">
                <a16:creationId xmlns:a16="http://schemas.microsoft.com/office/drawing/2014/main" id="{9FC4D3E8-8C44-21AA-31B2-89110D554F96}"/>
              </a:ext>
            </a:extLst>
          </p:cNvPr>
          <p:cNvSpPr>
            <a:spLocks noGrp="1"/>
          </p:cNvSpPr>
          <p:nvPr>
            <p:ph idx="11" hasCustomPrompt="1"/>
          </p:nvPr>
        </p:nvSpPr>
        <p:spPr>
          <a:xfrm>
            <a:off x="982134" y="2006220"/>
            <a:ext cx="6137391" cy="353348"/>
          </a:xfrm>
          <a:prstGeom prst="rect">
            <a:avLst/>
          </a:prstGeom>
        </p:spPr>
        <p:txBody>
          <a:bodyPr vert="horz" lIns="91440" tIns="45720" rIns="91440" bIns="45720" rtlCol="0">
            <a:normAutofit/>
          </a:bodyPr>
          <a:lstStyle>
            <a:lvl1pPr marL="0" indent="0" algn="l">
              <a:lnSpc>
                <a:spcPct val="100000"/>
              </a:lnSpc>
              <a:spcBef>
                <a:spcPts val="300"/>
              </a:spcBef>
              <a:buFontTx/>
              <a:buNone/>
              <a:defRPr sz="1000" b="0"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Date</a:t>
            </a:r>
          </a:p>
        </p:txBody>
      </p:sp>
      <p:pic>
        <p:nvPicPr>
          <p:cNvPr id="14" name="Afbeelding 13" descr="Afbeelding met persoon, Menselijk gezicht, kleding, bril&#10;&#10;Automatisch gegenereerde beschrijving">
            <a:extLst>
              <a:ext uri="{FF2B5EF4-FFF2-40B4-BE49-F238E27FC236}">
                <a16:creationId xmlns:a16="http://schemas.microsoft.com/office/drawing/2014/main" id="{898C8534-859D-6355-17C8-6F312819A98B}"/>
              </a:ext>
            </a:extLst>
          </p:cNvPr>
          <p:cNvPicPr>
            <a:picLocks noChangeAspect="1"/>
          </p:cNvPicPr>
          <p:nvPr userDrawn="1"/>
        </p:nvPicPr>
        <p:blipFill>
          <a:blip r:embed="rId2"/>
          <a:stretch>
            <a:fillRect/>
          </a:stretch>
        </p:blipFill>
        <p:spPr>
          <a:xfrm>
            <a:off x="9151034" y="0"/>
            <a:ext cx="3048000" cy="3048000"/>
          </a:xfrm>
          <a:prstGeom prst="rect">
            <a:avLst/>
          </a:prstGeom>
        </p:spPr>
      </p:pic>
      <p:grpSp>
        <p:nvGrpSpPr>
          <p:cNvPr id="19" name="Groep 18">
            <a:extLst>
              <a:ext uri="{FF2B5EF4-FFF2-40B4-BE49-F238E27FC236}">
                <a16:creationId xmlns:a16="http://schemas.microsoft.com/office/drawing/2014/main" id="{52F7CC5D-380F-3059-C9C5-9CF6BC2500C0}"/>
              </a:ext>
            </a:extLst>
          </p:cNvPr>
          <p:cNvGrpSpPr/>
          <p:nvPr userDrawn="1"/>
        </p:nvGrpSpPr>
        <p:grpSpPr>
          <a:xfrm>
            <a:off x="1080460" y="5993905"/>
            <a:ext cx="10026742" cy="346546"/>
            <a:chOff x="1080460" y="5681485"/>
            <a:chExt cx="10026742" cy="346546"/>
          </a:xfrm>
        </p:grpSpPr>
        <p:pic>
          <p:nvPicPr>
            <p:cNvPr id="20" name="Afbeelding 19">
              <a:extLst>
                <a:ext uri="{FF2B5EF4-FFF2-40B4-BE49-F238E27FC236}">
                  <a16:creationId xmlns:a16="http://schemas.microsoft.com/office/drawing/2014/main" id="{AB981B6D-0DCE-E18A-2964-8F6F3A5E9498}"/>
                </a:ext>
              </a:extLst>
            </p:cNvPr>
            <p:cNvPicPr>
              <a:picLocks noChangeAspect="1"/>
            </p:cNvPicPr>
            <p:nvPr userDrawn="1"/>
          </p:nvPicPr>
          <p:blipFill>
            <a:blip r:embed="rId3"/>
            <a:srcRect/>
            <a:stretch/>
          </p:blipFill>
          <p:spPr>
            <a:xfrm>
              <a:off x="1080460" y="5681485"/>
              <a:ext cx="954523" cy="334216"/>
            </a:xfrm>
            <a:prstGeom prst="rect">
              <a:avLst/>
            </a:prstGeom>
          </p:spPr>
        </p:pic>
        <p:pic>
          <p:nvPicPr>
            <p:cNvPr id="21" name="Afbeelding 20">
              <a:extLst>
                <a:ext uri="{FF2B5EF4-FFF2-40B4-BE49-F238E27FC236}">
                  <a16:creationId xmlns:a16="http://schemas.microsoft.com/office/drawing/2014/main" id="{36F05938-1162-E106-DD20-635278F9B53B}"/>
                </a:ext>
              </a:extLst>
            </p:cNvPr>
            <p:cNvPicPr>
              <a:picLocks noChangeAspect="1"/>
            </p:cNvPicPr>
            <p:nvPr userDrawn="1"/>
          </p:nvPicPr>
          <p:blipFill>
            <a:blip r:embed="rId4"/>
            <a:srcRect/>
            <a:stretch/>
          </p:blipFill>
          <p:spPr>
            <a:xfrm>
              <a:off x="10128002" y="5811968"/>
              <a:ext cx="979200" cy="216063"/>
            </a:xfrm>
            <a:prstGeom prst="rect">
              <a:avLst/>
            </a:prstGeom>
          </p:spPr>
        </p:pic>
      </p:grpSp>
    </p:spTree>
    <p:extLst>
      <p:ext uri="{BB962C8B-B14F-4D97-AF65-F5344CB8AC3E}">
        <p14:creationId xmlns:p14="http://schemas.microsoft.com/office/powerpoint/2010/main" val="4149719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blue">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37D9E06-2556-8132-A4C3-07415F797CAD}"/>
              </a:ext>
            </a:extLst>
          </p:cNvPr>
          <p:cNvSpPr/>
          <p:nvPr userDrawn="1"/>
        </p:nvSpPr>
        <p:spPr>
          <a:xfrm>
            <a:off x="0" y="0"/>
            <a:ext cx="12192000" cy="6858000"/>
          </a:xfrm>
          <a:prstGeom prst="rect">
            <a:avLst/>
          </a:prstGeom>
          <a:solidFill>
            <a:srgbClr val="3C4E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5" name="Groep 4">
            <a:extLst>
              <a:ext uri="{FF2B5EF4-FFF2-40B4-BE49-F238E27FC236}">
                <a16:creationId xmlns:a16="http://schemas.microsoft.com/office/drawing/2014/main" id="{CC6B8883-30FB-1E57-0311-E1351F3DE984}"/>
              </a:ext>
            </a:extLst>
          </p:cNvPr>
          <p:cNvGrpSpPr/>
          <p:nvPr userDrawn="1"/>
        </p:nvGrpSpPr>
        <p:grpSpPr>
          <a:xfrm>
            <a:off x="1080461" y="522745"/>
            <a:ext cx="10026739" cy="346546"/>
            <a:chOff x="1080461" y="5681485"/>
            <a:chExt cx="10026739" cy="346546"/>
          </a:xfrm>
        </p:grpSpPr>
        <p:pic>
          <p:nvPicPr>
            <p:cNvPr id="7" name="Afbeelding 6">
              <a:extLst>
                <a:ext uri="{FF2B5EF4-FFF2-40B4-BE49-F238E27FC236}">
                  <a16:creationId xmlns:a16="http://schemas.microsoft.com/office/drawing/2014/main" id="{D2898AB7-C061-ADF0-BD5E-339FCFF9B1BA}"/>
                </a:ext>
              </a:extLst>
            </p:cNvPr>
            <p:cNvPicPr>
              <a:picLocks noChangeAspect="1"/>
            </p:cNvPicPr>
            <p:nvPr userDrawn="1"/>
          </p:nvPicPr>
          <p:blipFill>
            <a:blip r:embed="rId2"/>
            <a:srcRect/>
            <a:stretch/>
          </p:blipFill>
          <p:spPr>
            <a:xfrm>
              <a:off x="1080461" y="5681485"/>
              <a:ext cx="954520" cy="334216"/>
            </a:xfrm>
            <a:prstGeom prst="rect">
              <a:avLst/>
            </a:prstGeom>
          </p:spPr>
        </p:pic>
        <p:pic>
          <p:nvPicPr>
            <p:cNvPr id="9" name="Afbeelding 8">
              <a:extLst>
                <a:ext uri="{FF2B5EF4-FFF2-40B4-BE49-F238E27FC236}">
                  <a16:creationId xmlns:a16="http://schemas.microsoft.com/office/drawing/2014/main" id="{F99D91D9-54F9-E6BD-11FD-84F1B60B9CE4}"/>
                </a:ext>
              </a:extLst>
            </p:cNvPr>
            <p:cNvPicPr>
              <a:picLocks noChangeAspect="1"/>
            </p:cNvPicPr>
            <p:nvPr userDrawn="1"/>
          </p:nvPicPr>
          <p:blipFill>
            <a:blip r:embed="rId3"/>
            <a:srcRect/>
            <a:stretch/>
          </p:blipFill>
          <p:spPr>
            <a:xfrm>
              <a:off x="10128003" y="5811968"/>
              <a:ext cx="979197" cy="216063"/>
            </a:xfrm>
            <a:prstGeom prst="rect">
              <a:avLst/>
            </a:prstGeom>
          </p:spPr>
        </p:pic>
      </p:grpSp>
      <p:sp>
        <p:nvSpPr>
          <p:cNvPr id="3" name="Text Placeholder 2">
            <a:extLst>
              <a:ext uri="{FF2B5EF4-FFF2-40B4-BE49-F238E27FC236}">
                <a16:creationId xmlns:a16="http://schemas.microsoft.com/office/drawing/2014/main" id="{E430F578-3D55-8153-9D14-E990FE38B10F}"/>
              </a:ext>
            </a:extLst>
          </p:cNvPr>
          <p:cNvSpPr>
            <a:spLocks noGrp="1"/>
          </p:cNvSpPr>
          <p:nvPr>
            <p:ph idx="10" hasCustomPrompt="1"/>
          </p:nvPr>
        </p:nvSpPr>
        <p:spPr>
          <a:xfrm>
            <a:off x="0" y="1180795"/>
            <a:ext cx="12191999" cy="596238"/>
          </a:xfrm>
          <a:prstGeom prst="rect">
            <a:avLst/>
          </a:prstGeom>
        </p:spPr>
        <p:txBody>
          <a:bodyPr vert="horz" lIns="91440" tIns="45720" rIns="91440" bIns="45720" rtlCol="0">
            <a:noAutofit/>
          </a:bodyPr>
          <a:lstStyle>
            <a:lvl1pPr marL="0" indent="0" algn="ctr">
              <a:buFont typeface="+mj-lt"/>
              <a:buNone/>
              <a:defRPr sz="40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Agenda</a:t>
            </a:r>
          </a:p>
        </p:txBody>
      </p:sp>
      <p:grpSp>
        <p:nvGrpSpPr>
          <p:cNvPr id="12" name="Groep 11">
            <a:extLst>
              <a:ext uri="{FF2B5EF4-FFF2-40B4-BE49-F238E27FC236}">
                <a16:creationId xmlns:a16="http://schemas.microsoft.com/office/drawing/2014/main" id="{2E20D2CF-078E-BEFE-BC86-7840DDBA647E}"/>
              </a:ext>
            </a:extLst>
          </p:cNvPr>
          <p:cNvGrpSpPr/>
          <p:nvPr userDrawn="1"/>
        </p:nvGrpSpPr>
        <p:grpSpPr>
          <a:xfrm>
            <a:off x="4303552" y="2448000"/>
            <a:ext cx="7888448" cy="4412609"/>
            <a:chOff x="5179156" y="3343892"/>
            <a:chExt cx="7012844" cy="3514108"/>
          </a:xfrm>
        </p:grpSpPr>
        <p:sp>
          <p:nvSpPr>
            <p:cNvPr id="6" name="Rechthoek 5">
              <a:extLst>
                <a:ext uri="{FF2B5EF4-FFF2-40B4-BE49-F238E27FC236}">
                  <a16:creationId xmlns:a16="http://schemas.microsoft.com/office/drawing/2014/main" id="{708C6881-C37D-8549-07B3-D352EEBC2575}"/>
                </a:ext>
              </a:extLst>
            </p:cNvPr>
            <p:cNvSpPr/>
            <p:nvPr userDrawn="1"/>
          </p:nvSpPr>
          <p:spPr>
            <a:xfrm>
              <a:off x="5179156" y="3343892"/>
              <a:ext cx="4191796" cy="3514108"/>
            </a:xfrm>
            <a:prstGeom prst="rect">
              <a:avLst/>
            </a:prstGeom>
            <a:solidFill>
              <a:srgbClr val="F9B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0" name="Rechthoek 9">
              <a:extLst>
                <a:ext uri="{FF2B5EF4-FFF2-40B4-BE49-F238E27FC236}">
                  <a16:creationId xmlns:a16="http://schemas.microsoft.com/office/drawing/2014/main" id="{0E0513CE-6DF1-6CF6-4423-9FDA7C41188A}"/>
                </a:ext>
              </a:extLst>
            </p:cNvPr>
            <p:cNvSpPr/>
            <p:nvPr userDrawn="1"/>
          </p:nvSpPr>
          <p:spPr>
            <a:xfrm>
              <a:off x="10701692" y="3343892"/>
              <a:ext cx="1490308" cy="3514108"/>
            </a:xfrm>
            <a:prstGeom prst="rect">
              <a:avLst/>
            </a:prstGeom>
            <a:solidFill>
              <a:srgbClr val="F085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gr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5072255" y="2768693"/>
            <a:ext cx="3325126" cy="3849894"/>
          </a:xfrm>
          <a:prstGeom prst="rect">
            <a:avLst/>
          </a:prstGeom>
        </p:spPr>
        <p:txBody>
          <a:bodyPr vert="horz" lIns="91440" tIns="45720" rIns="90000" bIns="45720" rtlCol="0">
            <a:normAutofit/>
          </a:bodyPr>
          <a:lstStyle>
            <a:lvl1pPr marL="0" indent="-252000" algn="l">
              <a:buClr>
                <a:srgbClr val="3C4E83"/>
              </a:buClr>
              <a:buFont typeface="Wingdings" pitchFamily="2" charset="2"/>
              <a:buChar char="§"/>
              <a:defRPr sz="18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a:t>Item</a:t>
            </a:r>
          </a:p>
          <a:p>
            <a:pPr lvl="0"/>
            <a:r>
              <a:rPr lang="nl-NL"/>
              <a:t>Item</a:t>
            </a:r>
          </a:p>
          <a:p>
            <a:pPr lvl="0"/>
            <a:r>
              <a:rPr lang="nl-NL"/>
              <a:t>Item</a:t>
            </a:r>
          </a:p>
        </p:txBody>
      </p:sp>
      <p:pic>
        <p:nvPicPr>
          <p:cNvPr id="14" name="Afbeelding 13" descr="Afbeelding met kleding, persoon, overdekt, computer&#10;&#10;Automatisch gegenereerde beschrijving">
            <a:extLst>
              <a:ext uri="{FF2B5EF4-FFF2-40B4-BE49-F238E27FC236}">
                <a16:creationId xmlns:a16="http://schemas.microsoft.com/office/drawing/2014/main" id="{6AC5D7C2-6B52-17C5-F40B-3A884E050E5B}"/>
              </a:ext>
            </a:extLst>
          </p:cNvPr>
          <p:cNvPicPr>
            <a:picLocks noChangeAspect="1"/>
          </p:cNvPicPr>
          <p:nvPr userDrawn="1"/>
        </p:nvPicPr>
        <p:blipFill>
          <a:blip r:embed="rId4"/>
          <a:srcRect l="1313" b="1313"/>
          <a:stretch/>
        </p:blipFill>
        <p:spPr>
          <a:xfrm>
            <a:off x="-1" y="2445391"/>
            <a:ext cx="4412607" cy="4412609"/>
          </a:xfrm>
          <a:prstGeom prst="rect">
            <a:avLst/>
          </a:prstGeom>
        </p:spPr>
      </p:pic>
    </p:spTree>
    <p:extLst>
      <p:ext uri="{BB962C8B-B14F-4D97-AF65-F5344CB8AC3E}">
        <p14:creationId xmlns:p14="http://schemas.microsoft.com/office/powerpoint/2010/main" val="2678975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blue">
    <p:bg>
      <p:bgPr>
        <a:solidFill>
          <a:srgbClr val="3C4E83"/>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1569158" y="2670720"/>
            <a:ext cx="9053689" cy="758285"/>
          </a:xfrm>
          <a:prstGeom prst="rect">
            <a:avLst/>
          </a:prstGeom>
        </p:spPr>
        <p:txBody>
          <a:bodyPr vert="horz" lIns="91440" tIns="45720" rIns="91440" bIns="45720" rtlCol="0">
            <a:normAutofit/>
          </a:bodyPr>
          <a:lstStyle>
            <a:lvl1pPr marL="0" indent="0" algn="ctr">
              <a:buFontTx/>
              <a:buNone/>
              <a:defRPr sz="3500" b="1" i="0" baseline="0">
                <a:solidFill>
                  <a:schemeClr val="bg1"/>
                </a:solidFill>
              </a:defRPr>
            </a:lvl1pPr>
            <a:lvl2pPr>
              <a:defRPr sz="1800" baseline="0"/>
            </a:lvl2pPr>
            <a:lvl3pPr>
              <a:defRPr sz="1600" baseline="0"/>
            </a:lvl3pPr>
            <a:lvl4pPr>
              <a:defRPr sz="1400" baseline="0"/>
            </a:lvl4pPr>
            <a:lvl5pPr>
              <a:defRPr sz="1200" baseline="0"/>
            </a:lvl5pPr>
          </a:lstStyle>
          <a:p>
            <a:pPr lvl="0"/>
            <a:r>
              <a:rPr lang="nl-NL" err="1"/>
              <a:t>Subsection</a:t>
            </a:r>
            <a:endParaRPr lang="nl-NL"/>
          </a:p>
        </p:txBody>
      </p:sp>
      <p:grpSp>
        <p:nvGrpSpPr>
          <p:cNvPr id="9" name="Groep 8">
            <a:extLst>
              <a:ext uri="{FF2B5EF4-FFF2-40B4-BE49-F238E27FC236}">
                <a16:creationId xmlns:a16="http://schemas.microsoft.com/office/drawing/2014/main" id="{67BC5749-FF57-83CC-4D66-E3FDD314BD61}"/>
              </a:ext>
            </a:extLst>
          </p:cNvPr>
          <p:cNvGrpSpPr/>
          <p:nvPr userDrawn="1"/>
        </p:nvGrpSpPr>
        <p:grpSpPr>
          <a:xfrm>
            <a:off x="1080461" y="522745"/>
            <a:ext cx="10026739" cy="346546"/>
            <a:chOff x="1080461" y="5681485"/>
            <a:chExt cx="10026739" cy="346546"/>
          </a:xfrm>
        </p:grpSpPr>
        <p:pic>
          <p:nvPicPr>
            <p:cNvPr id="10" name="Afbeelding 9">
              <a:extLst>
                <a:ext uri="{FF2B5EF4-FFF2-40B4-BE49-F238E27FC236}">
                  <a16:creationId xmlns:a16="http://schemas.microsoft.com/office/drawing/2014/main" id="{D64F2CDE-AD7E-CA8B-057A-94225A3A8A68}"/>
                </a:ext>
              </a:extLst>
            </p:cNvPr>
            <p:cNvPicPr>
              <a:picLocks noChangeAspect="1"/>
            </p:cNvPicPr>
            <p:nvPr userDrawn="1"/>
          </p:nvPicPr>
          <p:blipFill>
            <a:blip r:embed="rId2"/>
            <a:srcRect/>
            <a:stretch/>
          </p:blipFill>
          <p:spPr>
            <a:xfrm>
              <a:off x="1080461" y="5681485"/>
              <a:ext cx="954520" cy="334216"/>
            </a:xfrm>
            <a:prstGeom prst="rect">
              <a:avLst/>
            </a:prstGeom>
          </p:spPr>
        </p:pic>
        <p:pic>
          <p:nvPicPr>
            <p:cNvPr id="11" name="Afbeelding 10">
              <a:extLst>
                <a:ext uri="{FF2B5EF4-FFF2-40B4-BE49-F238E27FC236}">
                  <a16:creationId xmlns:a16="http://schemas.microsoft.com/office/drawing/2014/main" id="{CC566D3C-C6CA-C67D-9F5E-BC94FFD4A8EE}"/>
                </a:ext>
              </a:extLst>
            </p:cNvPr>
            <p:cNvPicPr>
              <a:picLocks noChangeAspect="1"/>
            </p:cNvPicPr>
            <p:nvPr userDrawn="1"/>
          </p:nvPicPr>
          <p:blipFill>
            <a:blip r:embed="rId3"/>
            <a:srcRect/>
            <a:stretch/>
          </p:blipFill>
          <p:spPr>
            <a:xfrm>
              <a:off x="10128003" y="5811968"/>
              <a:ext cx="979197" cy="216063"/>
            </a:xfrm>
            <a:prstGeom prst="rect">
              <a:avLst/>
            </a:prstGeom>
          </p:spPr>
        </p:pic>
      </p:grpSp>
    </p:spTree>
    <p:extLst>
      <p:ext uri="{BB962C8B-B14F-4D97-AF65-F5344CB8AC3E}">
        <p14:creationId xmlns:p14="http://schemas.microsoft.com/office/powerpoint/2010/main" val="3083615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slide blu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D9AE506-6E44-2CFC-9520-82D55D2AFC4A}"/>
              </a:ext>
            </a:extLst>
          </p:cNvPr>
          <p:cNvSpPr>
            <a:spLocks noGrp="1"/>
          </p:cNvSpPr>
          <p:nvPr>
            <p:ph type="title" hasCustomPrompt="1"/>
          </p:nvPr>
        </p:nvSpPr>
        <p:spPr>
          <a:xfrm>
            <a:off x="2366900" y="272868"/>
            <a:ext cx="9053688" cy="842785"/>
          </a:xfrm>
          <a:prstGeom prst="rect">
            <a:avLst/>
          </a:prstGeom>
        </p:spPr>
        <p:txBody>
          <a:bodyPr vert="horz" lIns="0" tIns="0" rIns="0" bIns="0" rtlCol="0" anchor="b" anchorCtr="0">
            <a:normAutofit/>
          </a:bodyPr>
          <a:lstStyle>
            <a:lvl1pPr>
              <a:defRPr sz="2700" b="1" i="0" baseline="0">
                <a:solidFill>
                  <a:srgbClr val="3C4E83"/>
                </a:solidFill>
              </a:defRPr>
            </a:lvl1pPr>
          </a:lstStyle>
          <a:p>
            <a:r>
              <a:rPr lang="nl-NL" err="1"/>
              <a:t>Title</a:t>
            </a:r>
            <a:endParaRPr lang="en-US"/>
          </a:p>
        </p:txBody>
      </p:sp>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1180800" y="1358913"/>
            <a:ext cx="10252189" cy="4601625"/>
          </a:xfrm>
          <a:prstGeom prst="rect">
            <a:avLst/>
          </a:prstGeom>
        </p:spPr>
        <p:txBody>
          <a:bodyPr vert="horz" lIns="91440" tIns="45720" rIns="91440" bIns="45720" rtlCol="0">
            <a:normAutofit/>
          </a:bodyPr>
          <a:lstStyle>
            <a:lvl1pPr>
              <a:buClr>
                <a:srgbClr val="3C4E83"/>
              </a:buClr>
              <a:defRPr sz="2000" b="1" i="0" baseline="0">
                <a:solidFill>
                  <a:srgbClr val="3C4E83"/>
                </a:solidFill>
              </a:defRPr>
            </a:lvl1pPr>
            <a:lvl2pPr>
              <a:buClr>
                <a:srgbClr val="3C4E83"/>
              </a:buClr>
              <a:defRPr sz="1800" baseline="0"/>
            </a:lvl2pPr>
            <a:lvl3pPr>
              <a:buClr>
                <a:srgbClr val="3C4E83"/>
              </a:buClr>
              <a:defRPr sz="1600" baseline="0"/>
            </a:lvl3pPr>
            <a:lvl4pPr>
              <a:buClr>
                <a:srgbClr val="3C4E83"/>
              </a:buClr>
              <a:defRPr sz="1400" baseline="0"/>
            </a:lvl4pPr>
            <a:lvl5pPr>
              <a:defRPr sz="1200" baseline="0"/>
            </a:lvl5pPr>
          </a:lstStyle>
          <a:p>
            <a:pPr lvl="0"/>
            <a:r>
              <a:rPr lang="nl-NL" err="1"/>
              <a:t>Subtitle</a:t>
            </a:r>
            <a:endParaRPr lang="nl-NL"/>
          </a:p>
          <a:p>
            <a:pPr lvl="1"/>
            <a:r>
              <a:rPr lang="nl-NL" err="1"/>
              <a:t>Text</a:t>
            </a:r>
            <a:r>
              <a:rPr lang="nl-NL"/>
              <a:t> level 1</a:t>
            </a:r>
          </a:p>
          <a:p>
            <a:pPr lvl="2"/>
            <a:r>
              <a:rPr lang="nl-NL" err="1"/>
              <a:t>Text</a:t>
            </a:r>
            <a:r>
              <a:rPr lang="nl-NL"/>
              <a:t> level 2</a:t>
            </a:r>
          </a:p>
          <a:p>
            <a:pPr lvl="3"/>
            <a:r>
              <a:rPr lang="nl-NL" err="1"/>
              <a:t>Text</a:t>
            </a:r>
            <a:r>
              <a:rPr lang="nl-NL"/>
              <a:t> level 3</a:t>
            </a:r>
          </a:p>
        </p:txBody>
      </p:sp>
      <p:pic>
        <p:nvPicPr>
          <p:cNvPr id="9" name="Afbeelding 8" descr="Afbeelding met schermopname, blauw, Rechthoek, Elektrisch blauw&#10;&#10;Automatisch gegenereerde beschrijving">
            <a:extLst>
              <a:ext uri="{FF2B5EF4-FFF2-40B4-BE49-F238E27FC236}">
                <a16:creationId xmlns:a16="http://schemas.microsoft.com/office/drawing/2014/main" id="{A9295A2E-2276-3F34-71A8-2F4F7E4661B7}"/>
              </a:ext>
            </a:extLst>
          </p:cNvPr>
          <p:cNvPicPr>
            <a:picLocks noChangeAspect="1"/>
          </p:cNvPicPr>
          <p:nvPr userDrawn="1"/>
        </p:nvPicPr>
        <p:blipFill>
          <a:blip r:embed="rId2"/>
          <a:stretch>
            <a:fillRect/>
          </a:stretch>
        </p:blipFill>
        <p:spPr>
          <a:xfrm>
            <a:off x="-19085" y="-24862"/>
            <a:ext cx="2217601" cy="1080000"/>
          </a:xfrm>
          <a:prstGeom prst="rect">
            <a:avLst/>
          </a:prstGeom>
        </p:spPr>
      </p:pic>
      <p:pic>
        <p:nvPicPr>
          <p:cNvPr id="3" name="Afbeelding 2">
            <a:extLst>
              <a:ext uri="{FF2B5EF4-FFF2-40B4-BE49-F238E27FC236}">
                <a16:creationId xmlns:a16="http://schemas.microsoft.com/office/drawing/2014/main" id="{DC38AAB8-B5CF-7058-B8CD-E18B96C67E01}"/>
              </a:ext>
            </a:extLst>
          </p:cNvPr>
          <p:cNvPicPr>
            <a:picLocks noChangeAspect="1"/>
          </p:cNvPicPr>
          <p:nvPr userDrawn="1"/>
        </p:nvPicPr>
        <p:blipFill>
          <a:blip r:embed="rId3"/>
          <a:srcRect/>
          <a:stretch/>
        </p:blipFill>
        <p:spPr>
          <a:xfrm>
            <a:off x="10695164" y="6287618"/>
            <a:ext cx="725424" cy="254000"/>
          </a:xfrm>
          <a:prstGeom prst="rect">
            <a:avLst/>
          </a:prstGeom>
        </p:spPr>
      </p:pic>
    </p:spTree>
    <p:extLst>
      <p:ext uri="{BB962C8B-B14F-4D97-AF65-F5344CB8AC3E}">
        <p14:creationId xmlns:p14="http://schemas.microsoft.com/office/powerpoint/2010/main" val="524783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9E2E1-3E13-47B7-AA27-DA85A3C51615}"/>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63552" y="1340939"/>
            <a:ext cx="4524132" cy="4176122"/>
          </a:xfrm>
          <a:prstGeom prst="rect">
            <a:avLst/>
          </a:prstGeom>
          <a:solidFill>
            <a:schemeClr val="accent5">
              <a:lumMod val="75000"/>
            </a:schemeClr>
          </a:solidFill>
          <a:ln>
            <a:noFill/>
          </a:ln>
        </p:spPr>
      </p:pic>
      <p:grpSp>
        <p:nvGrpSpPr>
          <p:cNvPr id="2" name="Groep 1">
            <a:extLst>
              <a:ext uri="{FF2B5EF4-FFF2-40B4-BE49-F238E27FC236}">
                <a16:creationId xmlns:a16="http://schemas.microsoft.com/office/drawing/2014/main" id="{5E2B3136-00DF-4573-9093-6A7D553D0DEA}"/>
              </a:ext>
            </a:extLst>
          </p:cNvPr>
          <p:cNvGrpSpPr/>
          <p:nvPr userDrawn="1"/>
        </p:nvGrpSpPr>
        <p:grpSpPr>
          <a:xfrm>
            <a:off x="6888088" y="1772816"/>
            <a:ext cx="4624520" cy="2800767"/>
            <a:chOff x="6110430" y="2132863"/>
            <a:chExt cx="4624520" cy="2800767"/>
          </a:xfrm>
        </p:grpSpPr>
        <p:grpSp>
          <p:nvGrpSpPr>
            <p:cNvPr id="5" name="Group 11">
              <a:extLst>
                <a:ext uri="{FF2B5EF4-FFF2-40B4-BE49-F238E27FC236}">
                  <a16:creationId xmlns:a16="http://schemas.microsoft.com/office/drawing/2014/main" id="{485B8703-CEF2-472C-A197-7EFD9FA821D8}"/>
                </a:ext>
              </a:extLst>
            </p:cNvPr>
            <p:cNvGrpSpPr>
              <a:grpSpLocks/>
            </p:cNvGrpSpPr>
            <p:nvPr userDrawn="1"/>
          </p:nvGrpSpPr>
          <p:grpSpPr bwMode="auto">
            <a:xfrm>
              <a:off x="6110430" y="2132863"/>
              <a:ext cx="4624520" cy="2800767"/>
              <a:chOff x="4406900" y="2676525"/>
              <a:chExt cx="4268788" cy="2802021"/>
            </a:xfrm>
          </p:grpSpPr>
          <p:pic>
            <p:nvPicPr>
              <p:cNvPr id="6" name="Picture 10">
                <a:extLst>
                  <a:ext uri="{FF2B5EF4-FFF2-40B4-BE49-F238E27FC236}">
                    <a16:creationId xmlns:a16="http://schemas.microsoft.com/office/drawing/2014/main" id="{50EDC845-FFB1-4EAF-9B2D-EF90AE4006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a:extLst>
                  <a:ext uri="{FF2B5EF4-FFF2-40B4-BE49-F238E27FC236}">
                    <a16:creationId xmlns:a16="http://schemas.microsoft.com/office/drawing/2014/main" id="{665A9F1E-01F2-488D-A770-4728805B23D2}"/>
                  </a:ext>
                </a:extLst>
              </p:cNvPr>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a:latin typeface="+mn-lt"/>
                    <a:cs typeface="Arial" pitchFamily="34" charset="0"/>
                    <a:sym typeface="Arial" pitchFamily="34" charset="0"/>
                  </a:rPr>
                  <a:t>https://www.ehealth.fgov.be</a:t>
                </a:r>
              </a:p>
            </p:txBody>
          </p:sp>
        </p:grpSp>
        <p:pic>
          <p:nvPicPr>
            <p:cNvPr id="9" name="Picture 13">
              <a:extLst>
                <a:ext uri="{FF2B5EF4-FFF2-40B4-BE49-F238E27FC236}">
                  <a16:creationId xmlns:a16="http://schemas.microsoft.com/office/drawing/2014/main" id="{810890A6-46E3-4C1D-AEF3-CEB1D3E621F1}"/>
                </a:ext>
              </a:extLst>
            </p:cNvPr>
            <p:cNvPicPr>
              <a:picLocks noChangeAspect="1"/>
            </p:cNvPicPr>
            <p:nvPr userDrawn="1"/>
          </p:nvPicPr>
          <p:blipFill>
            <a:blip r:embed="rId5"/>
            <a:stretch>
              <a:fillRect/>
            </a:stretch>
          </p:blipFill>
          <p:spPr>
            <a:xfrm>
              <a:off x="6188733" y="3645024"/>
              <a:ext cx="256082" cy="256082"/>
            </a:xfrm>
            <a:prstGeom prst="rect">
              <a:avLst/>
            </a:prstGeom>
          </p:spPr>
        </p:pic>
      </p:grpSp>
    </p:spTree>
    <p:extLst>
      <p:ext uri="{BB962C8B-B14F-4D97-AF65-F5344CB8AC3E}">
        <p14:creationId xmlns:p14="http://schemas.microsoft.com/office/powerpoint/2010/main" val="746969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slide blue bis">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28B5612-2D66-49EF-BE26-DD9EAF6C2F9A}"/>
              </a:ext>
            </a:extLst>
          </p:cNvPr>
          <p:cNvSpPr>
            <a:spLocks noGrp="1"/>
          </p:cNvSpPr>
          <p:nvPr>
            <p:ph idx="1" hasCustomPrompt="1"/>
          </p:nvPr>
        </p:nvSpPr>
        <p:spPr>
          <a:xfrm>
            <a:off x="1113840" y="726747"/>
            <a:ext cx="10306749" cy="5205569"/>
          </a:xfrm>
          <a:prstGeom prst="rect">
            <a:avLst/>
          </a:prstGeom>
        </p:spPr>
        <p:txBody>
          <a:bodyPr vert="horz" lIns="91440" tIns="45720" rIns="91440" bIns="45720" rtlCol="0">
            <a:normAutofit/>
          </a:bodyPr>
          <a:lstStyle>
            <a:lvl1pPr>
              <a:buClr>
                <a:srgbClr val="3C4E83"/>
              </a:buClr>
              <a:defRPr sz="2000" b="1" i="0" baseline="0">
                <a:solidFill>
                  <a:srgbClr val="3C4E83"/>
                </a:solidFill>
              </a:defRPr>
            </a:lvl1pPr>
            <a:lvl2pPr>
              <a:buClr>
                <a:srgbClr val="3C4E83"/>
              </a:buClr>
              <a:defRPr sz="1800" baseline="0"/>
            </a:lvl2pPr>
            <a:lvl3pPr>
              <a:buClr>
                <a:srgbClr val="3C4E83"/>
              </a:buClr>
              <a:defRPr sz="1600" baseline="0"/>
            </a:lvl3pPr>
            <a:lvl4pPr>
              <a:buClr>
                <a:srgbClr val="3C4E83"/>
              </a:buClr>
              <a:defRPr sz="1400" baseline="0"/>
            </a:lvl4pPr>
            <a:lvl5pPr>
              <a:defRPr sz="1200" baseline="0"/>
            </a:lvl5pPr>
          </a:lstStyle>
          <a:p>
            <a:pPr lvl="0"/>
            <a:r>
              <a:rPr lang="nl-NL" err="1"/>
              <a:t>Subtitle</a:t>
            </a:r>
            <a:endParaRPr lang="nl-NL"/>
          </a:p>
          <a:p>
            <a:pPr lvl="1"/>
            <a:r>
              <a:rPr lang="nl-NL" err="1"/>
              <a:t>Text</a:t>
            </a:r>
            <a:r>
              <a:rPr lang="nl-NL"/>
              <a:t> level 1</a:t>
            </a:r>
          </a:p>
          <a:p>
            <a:pPr lvl="2"/>
            <a:r>
              <a:rPr lang="nl-NL" err="1"/>
              <a:t>Text</a:t>
            </a:r>
            <a:r>
              <a:rPr lang="nl-NL"/>
              <a:t> level 2</a:t>
            </a:r>
          </a:p>
          <a:p>
            <a:pPr lvl="3"/>
            <a:r>
              <a:rPr lang="nl-NL" err="1"/>
              <a:t>Text</a:t>
            </a:r>
            <a:r>
              <a:rPr lang="nl-NL"/>
              <a:t> level 3</a:t>
            </a:r>
          </a:p>
        </p:txBody>
      </p:sp>
      <p:pic>
        <p:nvPicPr>
          <p:cNvPr id="3" name="Afbeelding 2">
            <a:extLst>
              <a:ext uri="{FF2B5EF4-FFF2-40B4-BE49-F238E27FC236}">
                <a16:creationId xmlns:a16="http://schemas.microsoft.com/office/drawing/2014/main" id="{BA899AC7-23CA-359B-4C66-742F5123C5ED}"/>
              </a:ext>
            </a:extLst>
          </p:cNvPr>
          <p:cNvPicPr>
            <a:picLocks noChangeAspect="1"/>
          </p:cNvPicPr>
          <p:nvPr userDrawn="1"/>
        </p:nvPicPr>
        <p:blipFill>
          <a:blip r:embed="rId2"/>
          <a:srcRect/>
          <a:stretch/>
        </p:blipFill>
        <p:spPr>
          <a:xfrm>
            <a:off x="10695164" y="6287618"/>
            <a:ext cx="725424" cy="254000"/>
          </a:xfrm>
          <a:prstGeom prst="rect">
            <a:avLst/>
          </a:prstGeom>
        </p:spPr>
      </p:pic>
    </p:spTree>
    <p:extLst>
      <p:ext uri="{BB962C8B-B14F-4D97-AF65-F5344CB8AC3E}">
        <p14:creationId xmlns:p14="http://schemas.microsoft.com/office/powerpoint/2010/main" val="23613235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slide blue_2 columns">
    <p:spTree>
      <p:nvGrpSpPr>
        <p:cNvPr id="1" name=""/>
        <p:cNvGrpSpPr/>
        <p:nvPr/>
      </p:nvGrpSpPr>
      <p:grpSpPr>
        <a:xfrm>
          <a:off x="0" y="0"/>
          <a:ext cx="0" cy="0"/>
          <a:chOff x="0" y="0"/>
          <a:chExt cx="0" cy="0"/>
        </a:xfrm>
      </p:grpSpPr>
      <p:pic>
        <p:nvPicPr>
          <p:cNvPr id="9" name="Afbeelding 8" descr="Afbeelding met schermopname, blauw, Rechthoek, Elektrisch blauw&#10;&#10;Automatisch gegenereerde beschrijving">
            <a:extLst>
              <a:ext uri="{FF2B5EF4-FFF2-40B4-BE49-F238E27FC236}">
                <a16:creationId xmlns:a16="http://schemas.microsoft.com/office/drawing/2014/main" id="{A9295A2E-2276-3F34-71A8-2F4F7E4661B7}"/>
              </a:ext>
            </a:extLst>
          </p:cNvPr>
          <p:cNvPicPr>
            <a:picLocks noChangeAspect="1"/>
          </p:cNvPicPr>
          <p:nvPr userDrawn="1"/>
        </p:nvPicPr>
        <p:blipFill>
          <a:blip r:embed="rId2"/>
          <a:stretch>
            <a:fillRect/>
          </a:stretch>
        </p:blipFill>
        <p:spPr>
          <a:xfrm>
            <a:off x="-19085" y="-24862"/>
            <a:ext cx="2217601" cy="1080000"/>
          </a:xfrm>
          <a:prstGeom prst="rect">
            <a:avLst/>
          </a:prstGeom>
        </p:spPr>
      </p:pic>
      <p:pic>
        <p:nvPicPr>
          <p:cNvPr id="3" name="Afbeelding 2">
            <a:extLst>
              <a:ext uri="{FF2B5EF4-FFF2-40B4-BE49-F238E27FC236}">
                <a16:creationId xmlns:a16="http://schemas.microsoft.com/office/drawing/2014/main" id="{DC38AAB8-B5CF-7058-B8CD-E18B96C67E01}"/>
              </a:ext>
            </a:extLst>
          </p:cNvPr>
          <p:cNvPicPr>
            <a:picLocks noChangeAspect="1"/>
          </p:cNvPicPr>
          <p:nvPr userDrawn="1"/>
        </p:nvPicPr>
        <p:blipFill>
          <a:blip r:embed="rId3"/>
          <a:srcRect/>
          <a:stretch/>
        </p:blipFill>
        <p:spPr>
          <a:xfrm>
            <a:off x="10695164" y="6287618"/>
            <a:ext cx="725424" cy="254000"/>
          </a:xfrm>
          <a:prstGeom prst="rect">
            <a:avLst/>
          </a:prstGeom>
        </p:spPr>
      </p:pic>
      <p:sp>
        <p:nvSpPr>
          <p:cNvPr id="5" name="Text Placeholder 2">
            <a:extLst>
              <a:ext uri="{FF2B5EF4-FFF2-40B4-BE49-F238E27FC236}">
                <a16:creationId xmlns:a16="http://schemas.microsoft.com/office/drawing/2014/main" id="{2E85141C-9147-AE44-830E-2CAE316765BD}"/>
              </a:ext>
            </a:extLst>
          </p:cNvPr>
          <p:cNvSpPr>
            <a:spLocks noGrp="1"/>
          </p:cNvSpPr>
          <p:nvPr>
            <p:ph idx="10" hasCustomPrompt="1"/>
          </p:nvPr>
        </p:nvSpPr>
        <p:spPr>
          <a:xfrm>
            <a:off x="6740588" y="2148837"/>
            <a:ext cx="4680000" cy="3811701"/>
          </a:xfrm>
          <a:prstGeom prst="rect">
            <a:avLst/>
          </a:prstGeom>
        </p:spPr>
        <p:txBody>
          <a:bodyPr vert="horz" lIns="91440" tIns="45720" rIns="91440" bIns="45720" rtlCol="0">
            <a:normAutofit/>
          </a:bodyPr>
          <a:lstStyle>
            <a:lvl1pPr>
              <a:buClr>
                <a:srgbClr val="3C4E83"/>
              </a:buClr>
              <a:defRPr sz="1600" b="0" i="0" baseline="0">
                <a:solidFill>
                  <a:schemeClr val="tx1"/>
                </a:solidFill>
              </a:defRPr>
            </a:lvl1pPr>
            <a:lvl2pPr>
              <a:buClr>
                <a:srgbClr val="3C4E83"/>
              </a:buClr>
              <a:defRPr sz="1400" baseline="0"/>
            </a:lvl2pPr>
            <a:lvl3pPr>
              <a:buClr>
                <a:srgbClr val="3C4E83"/>
              </a:buClr>
              <a:defRPr sz="1200" baseline="0"/>
            </a:lvl3pPr>
            <a:lvl4pPr>
              <a:defRPr sz="1400" baseline="0"/>
            </a:lvl4pPr>
            <a:lvl5pPr>
              <a:defRPr sz="1200" baseline="0"/>
            </a:lvl5pPr>
          </a:lstStyle>
          <a:p>
            <a:pPr lvl="0"/>
            <a:r>
              <a:rPr lang="nl-NL" err="1"/>
              <a:t>Text</a:t>
            </a:r>
            <a:r>
              <a:rPr lang="nl-NL"/>
              <a:t> level 1</a:t>
            </a:r>
          </a:p>
          <a:p>
            <a:pPr lvl="1"/>
            <a:r>
              <a:rPr lang="nl-NL" err="1"/>
              <a:t>Text</a:t>
            </a:r>
            <a:r>
              <a:rPr lang="nl-NL"/>
              <a:t> level 2</a:t>
            </a:r>
          </a:p>
          <a:p>
            <a:pPr lvl="2"/>
            <a:r>
              <a:rPr lang="nl-NL" err="1"/>
              <a:t>Text</a:t>
            </a:r>
            <a:r>
              <a:rPr lang="nl-NL"/>
              <a:t> level 3</a:t>
            </a:r>
          </a:p>
        </p:txBody>
      </p:sp>
      <p:cxnSp>
        <p:nvCxnSpPr>
          <p:cNvPr id="6" name="Rechte verbindingslijn 5">
            <a:extLst>
              <a:ext uri="{FF2B5EF4-FFF2-40B4-BE49-F238E27FC236}">
                <a16:creationId xmlns:a16="http://schemas.microsoft.com/office/drawing/2014/main" id="{EA58AC07-03A9-C192-F15E-929775D5E4B4}"/>
              </a:ext>
            </a:extLst>
          </p:cNvPr>
          <p:cNvCxnSpPr/>
          <p:nvPr userDrawn="1"/>
        </p:nvCxnSpPr>
        <p:spPr>
          <a:xfrm>
            <a:off x="6297301" y="1358913"/>
            <a:ext cx="0" cy="4601625"/>
          </a:xfrm>
          <a:prstGeom prst="line">
            <a:avLst/>
          </a:prstGeom>
          <a:ln w="19050">
            <a:gradFill>
              <a:gsLst>
                <a:gs pos="0">
                  <a:schemeClr val="bg1"/>
                </a:gs>
                <a:gs pos="48000">
                  <a:schemeClr val="bg1">
                    <a:lumMod val="75000"/>
                  </a:schemeClr>
                </a:gs>
                <a:gs pos="98000">
                  <a:schemeClr val="bg1"/>
                </a:gs>
              </a:gsLst>
              <a:lin ang="5400000" scaled="1"/>
            </a:gradFill>
          </a:ln>
        </p:spPr>
        <p:style>
          <a:lnRef idx="2">
            <a:schemeClr val="accent1"/>
          </a:lnRef>
          <a:fillRef idx="0">
            <a:schemeClr val="accent1"/>
          </a:fillRef>
          <a:effectRef idx="1">
            <a:schemeClr val="accent1"/>
          </a:effectRef>
          <a:fontRef idx="minor">
            <a:schemeClr val="tx1"/>
          </a:fontRef>
        </p:style>
      </p:cxnSp>
      <p:sp>
        <p:nvSpPr>
          <p:cNvPr id="10" name="Text Placeholder 2">
            <a:extLst>
              <a:ext uri="{FF2B5EF4-FFF2-40B4-BE49-F238E27FC236}">
                <a16:creationId xmlns:a16="http://schemas.microsoft.com/office/drawing/2014/main" id="{55F2F7A9-4432-1FE6-71A0-465EDCB6BA97}"/>
              </a:ext>
            </a:extLst>
          </p:cNvPr>
          <p:cNvSpPr>
            <a:spLocks noGrp="1"/>
          </p:cNvSpPr>
          <p:nvPr>
            <p:ph idx="11" hasCustomPrompt="1"/>
          </p:nvPr>
        </p:nvSpPr>
        <p:spPr>
          <a:xfrm>
            <a:off x="6740588" y="1357216"/>
            <a:ext cx="4680000" cy="582777"/>
          </a:xfrm>
          <a:prstGeom prst="rect">
            <a:avLst/>
          </a:prstGeom>
        </p:spPr>
        <p:txBody>
          <a:bodyPr vert="horz" lIns="91440" tIns="45720" rIns="91440" bIns="45720" rtlCol="0">
            <a:normAutofit/>
          </a:bodyPr>
          <a:lstStyle>
            <a:lvl1pPr marL="0" indent="0">
              <a:spcBef>
                <a:spcPts val="0"/>
              </a:spcBef>
              <a:buNone/>
              <a:defRPr sz="2000" b="1" i="0" baseline="0">
                <a:solidFill>
                  <a:srgbClr val="3C4E83"/>
                </a:solidFill>
              </a:defRPr>
            </a:lvl1pPr>
            <a:lvl2pPr>
              <a:defRPr sz="1800" baseline="0"/>
            </a:lvl2pPr>
            <a:lvl3pPr>
              <a:defRPr sz="1600" baseline="0"/>
            </a:lvl3pPr>
            <a:lvl4pPr>
              <a:defRPr sz="1400" baseline="0"/>
            </a:lvl4pPr>
            <a:lvl5pPr>
              <a:defRPr sz="1200" baseline="0"/>
            </a:lvl5pPr>
          </a:lstStyle>
          <a:p>
            <a:pPr lvl="0"/>
            <a:r>
              <a:rPr lang="nl-NL" err="1"/>
              <a:t>Title</a:t>
            </a:r>
            <a:endParaRPr lang="nl-NL"/>
          </a:p>
        </p:txBody>
      </p:sp>
      <p:sp>
        <p:nvSpPr>
          <p:cNvPr id="11" name="Text Placeholder 2">
            <a:extLst>
              <a:ext uri="{FF2B5EF4-FFF2-40B4-BE49-F238E27FC236}">
                <a16:creationId xmlns:a16="http://schemas.microsoft.com/office/drawing/2014/main" id="{A851EF46-BB16-3AD6-C2B5-4C5C82033C07}"/>
              </a:ext>
            </a:extLst>
          </p:cNvPr>
          <p:cNvSpPr>
            <a:spLocks noGrp="1"/>
          </p:cNvSpPr>
          <p:nvPr>
            <p:ph idx="12" hasCustomPrompt="1"/>
          </p:nvPr>
        </p:nvSpPr>
        <p:spPr>
          <a:xfrm>
            <a:off x="1174015" y="2148837"/>
            <a:ext cx="4680000" cy="3811701"/>
          </a:xfrm>
          <a:prstGeom prst="rect">
            <a:avLst/>
          </a:prstGeom>
        </p:spPr>
        <p:txBody>
          <a:bodyPr vert="horz" lIns="91440" tIns="45720" rIns="91440" bIns="45720" rtlCol="0">
            <a:normAutofit/>
          </a:bodyPr>
          <a:lstStyle>
            <a:lvl1pPr>
              <a:buClr>
                <a:srgbClr val="3C4E83"/>
              </a:buClr>
              <a:defRPr sz="1600" b="0" i="0" baseline="0">
                <a:solidFill>
                  <a:schemeClr val="tx1"/>
                </a:solidFill>
              </a:defRPr>
            </a:lvl1pPr>
            <a:lvl2pPr>
              <a:buClr>
                <a:srgbClr val="3C4E83"/>
              </a:buClr>
              <a:defRPr sz="1400" baseline="0"/>
            </a:lvl2pPr>
            <a:lvl3pPr>
              <a:buClr>
                <a:srgbClr val="3C4E83"/>
              </a:buClr>
              <a:defRPr sz="1200" baseline="0"/>
            </a:lvl3pPr>
            <a:lvl4pPr>
              <a:defRPr sz="1400" baseline="0"/>
            </a:lvl4pPr>
            <a:lvl5pPr>
              <a:defRPr sz="1200" baseline="0"/>
            </a:lvl5pPr>
          </a:lstStyle>
          <a:p>
            <a:pPr lvl="0"/>
            <a:r>
              <a:rPr lang="nl-NL" err="1"/>
              <a:t>Text</a:t>
            </a:r>
            <a:r>
              <a:rPr lang="nl-NL"/>
              <a:t> level 1</a:t>
            </a:r>
          </a:p>
          <a:p>
            <a:pPr lvl="1"/>
            <a:r>
              <a:rPr lang="nl-NL" err="1"/>
              <a:t>Text</a:t>
            </a:r>
            <a:r>
              <a:rPr lang="nl-NL"/>
              <a:t> level 2</a:t>
            </a:r>
          </a:p>
          <a:p>
            <a:pPr lvl="2"/>
            <a:r>
              <a:rPr lang="nl-NL" err="1"/>
              <a:t>Text</a:t>
            </a:r>
            <a:r>
              <a:rPr lang="nl-NL"/>
              <a:t> level 3</a:t>
            </a:r>
          </a:p>
        </p:txBody>
      </p:sp>
      <p:sp>
        <p:nvSpPr>
          <p:cNvPr id="12" name="Text Placeholder 2">
            <a:extLst>
              <a:ext uri="{FF2B5EF4-FFF2-40B4-BE49-F238E27FC236}">
                <a16:creationId xmlns:a16="http://schemas.microsoft.com/office/drawing/2014/main" id="{77345B7C-528D-94AB-6544-5023A6B2563B}"/>
              </a:ext>
            </a:extLst>
          </p:cNvPr>
          <p:cNvSpPr>
            <a:spLocks noGrp="1"/>
          </p:cNvSpPr>
          <p:nvPr>
            <p:ph idx="13" hasCustomPrompt="1"/>
          </p:nvPr>
        </p:nvSpPr>
        <p:spPr>
          <a:xfrm>
            <a:off x="1174015" y="1357216"/>
            <a:ext cx="4680000" cy="582777"/>
          </a:xfrm>
          <a:prstGeom prst="rect">
            <a:avLst/>
          </a:prstGeom>
        </p:spPr>
        <p:txBody>
          <a:bodyPr vert="horz" lIns="91440" tIns="45720" rIns="91440" bIns="45720" rtlCol="0">
            <a:normAutofit/>
          </a:bodyPr>
          <a:lstStyle>
            <a:lvl1pPr marL="0" indent="0">
              <a:spcBef>
                <a:spcPts val="0"/>
              </a:spcBef>
              <a:buNone/>
              <a:defRPr sz="2000" b="1" i="0" baseline="0">
                <a:solidFill>
                  <a:srgbClr val="3C4E83"/>
                </a:solidFill>
              </a:defRPr>
            </a:lvl1pPr>
            <a:lvl2pPr>
              <a:defRPr sz="1800" baseline="0"/>
            </a:lvl2pPr>
            <a:lvl3pPr>
              <a:defRPr sz="1600" baseline="0"/>
            </a:lvl3pPr>
            <a:lvl4pPr>
              <a:defRPr sz="1400" baseline="0"/>
            </a:lvl4pPr>
            <a:lvl5pPr>
              <a:defRPr sz="1200" baseline="0"/>
            </a:lvl5pPr>
          </a:lstStyle>
          <a:p>
            <a:pPr lvl="0"/>
            <a:r>
              <a:rPr lang="nl-NL" err="1"/>
              <a:t>Title</a:t>
            </a:r>
            <a:endParaRPr lang="nl-NL"/>
          </a:p>
        </p:txBody>
      </p:sp>
    </p:spTree>
    <p:extLst>
      <p:ext uri="{BB962C8B-B14F-4D97-AF65-F5344CB8AC3E}">
        <p14:creationId xmlns:p14="http://schemas.microsoft.com/office/powerpoint/2010/main" val="3558087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slide blue bis_2 columns">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A899AC7-23CA-359B-4C66-742F5123C5ED}"/>
              </a:ext>
            </a:extLst>
          </p:cNvPr>
          <p:cNvPicPr>
            <a:picLocks noChangeAspect="1"/>
          </p:cNvPicPr>
          <p:nvPr userDrawn="1"/>
        </p:nvPicPr>
        <p:blipFill>
          <a:blip r:embed="rId2"/>
          <a:srcRect/>
          <a:stretch/>
        </p:blipFill>
        <p:spPr>
          <a:xfrm>
            <a:off x="10695164" y="6287618"/>
            <a:ext cx="725424" cy="254000"/>
          </a:xfrm>
          <a:prstGeom prst="rect">
            <a:avLst/>
          </a:prstGeom>
        </p:spPr>
      </p:pic>
      <p:cxnSp>
        <p:nvCxnSpPr>
          <p:cNvPr id="5" name="Rechte verbindingslijn 4">
            <a:extLst>
              <a:ext uri="{FF2B5EF4-FFF2-40B4-BE49-F238E27FC236}">
                <a16:creationId xmlns:a16="http://schemas.microsoft.com/office/drawing/2014/main" id="{9BCCFEAD-757E-C18C-4982-196D38A1BCD5}"/>
              </a:ext>
            </a:extLst>
          </p:cNvPr>
          <p:cNvCxnSpPr>
            <a:cxnSpLocks/>
          </p:cNvCxnSpPr>
          <p:nvPr userDrawn="1"/>
        </p:nvCxnSpPr>
        <p:spPr>
          <a:xfrm>
            <a:off x="6263702" y="718833"/>
            <a:ext cx="0" cy="5213483"/>
          </a:xfrm>
          <a:prstGeom prst="line">
            <a:avLst/>
          </a:prstGeom>
          <a:ln w="19050">
            <a:gradFill>
              <a:gsLst>
                <a:gs pos="0">
                  <a:schemeClr val="bg1"/>
                </a:gs>
                <a:gs pos="49000">
                  <a:schemeClr val="bg1">
                    <a:lumMod val="75000"/>
                  </a:schemeClr>
                </a:gs>
                <a:gs pos="98000">
                  <a:schemeClr val="bg1"/>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Text Placeholder 2">
            <a:extLst>
              <a:ext uri="{FF2B5EF4-FFF2-40B4-BE49-F238E27FC236}">
                <a16:creationId xmlns:a16="http://schemas.microsoft.com/office/drawing/2014/main" id="{525E33E7-7CED-3AE0-2EE3-17A90430C466}"/>
              </a:ext>
            </a:extLst>
          </p:cNvPr>
          <p:cNvSpPr>
            <a:spLocks noGrp="1"/>
          </p:cNvSpPr>
          <p:nvPr>
            <p:ph idx="11" hasCustomPrompt="1"/>
          </p:nvPr>
        </p:nvSpPr>
        <p:spPr>
          <a:xfrm>
            <a:off x="6740588" y="1521375"/>
            <a:ext cx="4679994" cy="4410940"/>
          </a:xfrm>
          <a:prstGeom prst="rect">
            <a:avLst/>
          </a:prstGeom>
        </p:spPr>
        <p:txBody>
          <a:bodyPr vert="horz" lIns="91440" tIns="45720" rIns="91440" bIns="45720" rtlCol="0">
            <a:normAutofit/>
          </a:bodyPr>
          <a:lstStyle>
            <a:lvl1pPr>
              <a:buClr>
                <a:srgbClr val="3C4E83"/>
              </a:buClr>
              <a:defRPr sz="1600" b="0" i="0" baseline="0">
                <a:solidFill>
                  <a:schemeClr val="tx1"/>
                </a:solidFill>
              </a:defRPr>
            </a:lvl1pPr>
            <a:lvl2pPr>
              <a:buClr>
                <a:srgbClr val="3C4E83"/>
              </a:buClr>
              <a:defRPr sz="1400" baseline="0"/>
            </a:lvl2pPr>
            <a:lvl3pPr>
              <a:buClr>
                <a:srgbClr val="3C4E83"/>
              </a:buClr>
              <a:defRPr sz="1200" baseline="0"/>
            </a:lvl3pPr>
            <a:lvl4pPr>
              <a:defRPr sz="1400" baseline="0"/>
            </a:lvl4pPr>
            <a:lvl5pPr>
              <a:defRPr sz="1200" baseline="0"/>
            </a:lvl5pPr>
          </a:lstStyle>
          <a:p>
            <a:pPr lvl="0"/>
            <a:r>
              <a:rPr lang="nl-NL" err="1"/>
              <a:t>Text</a:t>
            </a:r>
            <a:r>
              <a:rPr lang="nl-NL"/>
              <a:t> level 1</a:t>
            </a:r>
          </a:p>
          <a:p>
            <a:pPr lvl="1"/>
            <a:r>
              <a:rPr lang="nl-NL" err="1"/>
              <a:t>Text</a:t>
            </a:r>
            <a:r>
              <a:rPr lang="nl-NL"/>
              <a:t> level 2</a:t>
            </a:r>
          </a:p>
          <a:p>
            <a:pPr lvl="2"/>
            <a:r>
              <a:rPr lang="nl-NL" err="1"/>
              <a:t>Text</a:t>
            </a:r>
            <a:r>
              <a:rPr lang="nl-NL"/>
              <a:t> level 3</a:t>
            </a:r>
          </a:p>
        </p:txBody>
      </p:sp>
      <p:sp>
        <p:nvSpPr>
          <p:cNvPr id="7" name="Text Placeholder 2">
            <a:extLst>
              <a:ext uri="{FF2B5EF4-FFF2-40B4-BE49-F238E27FC236}">
                <a16:creationId xmlns:a16="http://schemas.microsoft.com/office/drawing/2014/main" id="{AEE09AFB-0AC5-C625-D62B-F9827C00285F}"/>
              </a:ext>
            </a:extLst>
          </p:cNvPr>
          <p:cNvSpPr>
            <a:spLocks noGrp="1"/>
          </p:cNvSpPr>
          <p:nvPr>
            <p:ph idx="12" hasCustomPrompt="1"/>
          </p:nvPr>
        </p:nvSpPr>
        <p:spPr>
          <a:xfrm>
            <a:off x="6740588" y="729754"/>
            <a:ext cx="4680000" cy="582777"/>
          </a:xfrm>
          <a:prstGeom prst="rect">
            <a:avLst/>
          </a:prstGeom>
        </p:spPr>
        <p:txBody>
          <a:bodyPr vert="horz" lIns="91440" tIns="45720" rIns="91440" bIns="45720" rtlCol="0">
            <a:normAutofit/>
          </a:bodyPr>
          <a:lstStyle>
            <a:lvl1pPr marL="0" indent="0">
              <a:spcBef>
                <a:spcPts val="0"/>
              </a:spcBef>
              <a:buNone/>
              <a:defRPr sz="2000" b="1" i="0" baseline="0">
                <a:solidFill>
                  <a:srgbClr val="3C4E83"/>
                </a:solidFill>
              </a:defRPr>
            </a:lvl1pPr>
            <a:lvl2pPr>
              <a:defRPr sz="1800" baseline="0"/>
            </a:lvl2pPr>
            <a:lvl3pPr>
              <a:defRPr sz="1600" baseline="0"/>
            </a:lvl3pPr>
            <a:lvl4pPr>
              <a:defRPr sz="1400" baseline="0"/>
            </a:lvl4pPr>
            <a:lvl5pPr>
              <a:defRPr sz="1200" baseline="0"/>
            </a:lvl5pPr>
          </a:lstStyle>
          <a:p>
            <a:pPr lvl="0"/>
            <a:r>
              <a:rPr lang="nl-NL" err="1"/>
              <a:t>Title</a:t>
            </a:r>
            <a:endParaRPr lang="nl-NL"/>
          </a:p>
        </p:txBody>
      </p:sp>
      <p:sp>
        <p:nvSpPr>
          <p:cNvPr id="9" name="Text Placeholder 2">
            <a:extLst>
              <a:ext uri="{FF2B5EF4-FFF2-40B4-BE49-F238E27FC236}">
                <a16:creationId xmlns:a16="http://schemas.microsoft.com/office/drawing/2014/main" id="{F5D10748-0E9A-BDF6-C93F-B34D20B23043}"/>
              </a:ext>
            </a:extLst>
          </p:cNvPr>
          <p:cNvSpPr>
            <a:spLocks noGrp="1"/>
          </p:cNvSpPr>
          <p:nvPr>
            <p:ph idx="13" hasCustomPrompt="1"/>
          </p:nvPr>
        </p:nvSpPr>
        <p:spPr>
          <a:xfrm>
            <a:off x="1113841" y="1521374"/>
            <a:ext cx="4680000" cy="4410941"/>
          </a:xfrm>
          <a:prstGeom prst="rect">
            <a:avLst/>
          </a:prstGeom>
        </p:spPr>
        <p:txBody>
          <a:bodyPr vert="horz" lIns="91440" tIns="45720" rIns="91440" bIns="45720" rtlCol="0">
            <a:normAutofit/>
          </a:bodyPr>
          <a:lstStyle>
            <a:lvl1pPr>
              <a:buClr>
                <a:srgbClr val="3C4E83"/>
              </a:buClr>
              <a:defRPr sz="1600" b="0" i="0" baseline="0">
                <a:solidFill>
                  <a:schemeClr val="tx1"/>
                </a:solidFill>
              </a:defRPr>
            </a:lvl1pPr>
            <a:lvl2pPr>
              <a:buClr>
                <a:srgbClr val="3C4E83"/>
              </a:buClr>
              <a:defRPr sz="1400" baseline="0"/>
            </a:lvl2pPr>
            <a:lvl3pPr>
              <a:buClr>
                <a:srgbClr val="3C4E83"/>
              </a:buClr>
              <a:defRPr sz="1200" baseline="0"/>
            </a:lvl3pPr>
            <a:lvl4pPr>
              <a:defRPr sz="1400" baseline="0"/>
            </a:lvl4pPr>
            <a:lvl5pPr>
              <a:defRPr sz="1200" baseline="0"/>
            </a:lvl5pPr>
          </a:lstStyle>
          <a:p>
            <a:pPr lvl="0"/>
            <a:r>
              <a:rPr lang="nl-NL" err="1"/>
              <a:t>Text</a:t>
            </a:r>
            <a:r>
              <a:rPr lang="nl-NL"/>
              <a:t> level 1</a:t>
            </a:r>
          </a:p>
          <a:p>
            <a:pPr lvl="1"/>
            <a:r>
              <a:rPr lang="nl-NL" err="1"/>
              <a:t>Text</a:t>
            </a:r>
            <a:r>
              <a:rPr lang="nl-NL"/>
              <a:t> level 2</a:t>
            </a:r>
          </a:p>
          <a:p>
            <a:pPr lvl="2"/>
            <a:r>
              <a:rPr lang="nl-NL" err="1"/>
              <a:t>Text</a:t>
            </a:r>
            <a:r>
              <a:rPr lang="nl-NL"/>
              <a:t> level 3</a:t>
            </a:r>
          </a:p>
        </p:txBody>
      </p:sp>
      <p:sp>
        <p:nvSpPr>
          <p:cNvPr id="10" name="Text Placeholder 2">
            <a:extLst>
              <a:ext uri="{FF2B5EF4-FFF2-40B4-BE49-F238E27FC236}">
                <a16:creationId xmlns:a16="http://schemas.microsoft.com/office/drawing/2014/main" id="{78D8E53E-BB2B-6EA4-6A2B-7976023AB20A}"/>
              </a:ext>
            </a:extLst>
          </p:cNvPr>
          <p:cNvSpPr>
            <a:spLocks noGrp="1"/>
          </p:cNvSpPr>
          <p:nvPr>
            <p:ph idx="14" hasCustomPrompt="1"/>
          </p:nvPr>
        </p:nvSpPr>
        <p:spPr>
          <a:xfrm>
            <a:off x="1113841" y="729754"/>
            <a:ext cx="4680000" cy="582777"/>
          </a:xfrm>
          <a:prstGeom prst="rect">
            <a:avLst/>
          </a:prstGeom>
        </p:spPr>
        <p:txBody>
          <a:bodyPr vert="horz" lIns="91440" tIns="45720" rIns="91440" bIns="45720" rtlCol="0">
            <a:normAutofit/>
          </a:bodyPr>
          <a:lstStyle>
            <a:lvl1pPr marL="0" indent="0">
              <a:spcBef>
                <a:spcPts val="0"/>
              </a:spcBef>
              <a:buNone/>
              <a:defRPr sz="2000" b="1" i="0" baseline="0">
                <a:solidFill>
                  <a:srgbClr val="3C4E83"/>
                </a:solidFill>
              </a:defRPr>
            </a:lvl1pPr>
            <a:lvl2pPr>
              <a:defRPr sz="1800" baseline="0"/>
            </a:lvl2pPr>
            <a:lvl3pPr>
              <a:defRPr sz="1600" baseline="0"/>
            </a:lvl3pPr>
            <a:lvl4pPr>
              <a:defRPr sz="1400" baseline="0"/>
            </a:lvl4pPr>
            <a:lvl5pPr>
              <a:defRPr sz="1200" baseline="0"/>
            </a:lvl5pPr>
          </a:lstStyle>
          <a:p>
            <a:pPr lvl="0"/>
            <a:r>
              <a:rPr lang="nl-NL" err="1"/>
              <a:t>Title</a:t>
            </a:r>
            <a:endParaRPr lang="nl-NL"/>
          </a:p>
        </p:txBody>
      </p:sp>
    </p:spTree>
    <p:extLst>
      <p:ext uri="{BB962C8B-B14F-4D97-AF65-F5344CB8AC3E}">
        <p14:creationId xmlns:p14="http://schemas.microsoft.com/office/powerpoint/2010/main" val="2282548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sual elements 1">
    <p:bg>
      <p:bgPr>
        <a:solidFill>
          <a:schemeClr val="bg1"/>
        </a:solidFill>
        <a:effectLst/>
      </p:bgPr>
    </p:bg>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6409D14A-1ACC-9206-94B7-03CCBF4C66AC}"/>
              </a:ext>
            </a:extLst>
          </p:cNvPr>
          <p:cNvGrpSpPr/>
          <p:nvPr userDrawn="1"/>
        </p:nvGrpSpPr>
        <p:grpSpPr>
          <a:xfrm>
            <a:off x="0" y="0"/>
            <a:ext cx="12192000" cy="3514108"/>
            <a:chOff x="0" y="0"/>
            <a:chExt cx="12192000" cy="3514108"/>
          </a:xfrm>
        </p:grpSpPr>
        <p:sp>
          <p:nvSpPr>
            <p:cNvPr id="17" name="Rechthoek 16">
              <a:extLst>
                <a:ext uri="{FF2B5EF4-FFF2-40B4-BE49-F238E27FC236}">
                  <a16:creationId xmlns:a16="http://schemas.microsoft.com/office/drawing/2014/main" id="{7F7A2426-5FB7-2D88-4B93-FD7F479244EF}"/>
                </a:ext>
              </a:extLst>
            </p:cNvPr>
            <p:cNvSpPr/>
            <p:nvPr userDrawn="1"/>
          </p:nvSpPr>
          <p:spPr>
            <a:xfrm>
              <a:off x="3368040" y="0"/>
              <a:ext cx="6002912" cy="35141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9" name="Rechthoek 18">
              <a:extLst>
                <a:ext uri="{FF2B5EF4-FFF2-40B4-BE49-F238E27FC236}">
                  <a16:creationId xmlns:a16="http://schemas.microsoft.com/office/drawing/2014/main" id="{6110F6B2-31C5-7476-E1C5-AD9DED9EF2D4}"/>
                </a:ext>
              </a:extLst>
            </p:cNvPr>
            <p:cNvSpPr/>
            <p:nvPr userDrawn="1"/>
          </p:nvSpPr>
          <p:spPr>
            <a:xfrm>
              <a:off x="10701692" y="0"/>
              <a:ext cx="1490308" cy="35141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7" name="Afbeelding 6" descr="Afbeelding met persoon, kleding, computer, overdekt&#10;&#10;Automatisch gegenereerde beschrijving">
              <a:extLst>
                <a:ext uri="{FF2B5EF4-FFF2-40B4-BE49-F238E27FC236}">
                  <a16:creationId xmlns:a16="http://schemas.microsoft.com/office/drawing/2014/main" id="{4C911CFC-8417-4DC8-9208-8648D26FBDA4}"/>
                </a:ext>
              </a:extLst>
            </p:cNvPr>
            <p:cNvPicPr>
              <a:picLocks noChangeAspect="1"/>
            </p:cNvPicPr>
            <p:nvPr userDrawn="1"/>
          </p:nvPicPr>
          <p:blipFill>
            <a:blip r:embed="rId2"/>
            <a:stretch>
              <a:fillRect/>
            </a:stretch>
          </p:blipFill>
          <p:spPr>
            <a:xfrm>
              <a:off x="0" y="0"/>
              <a:ext cx="3514108" cy="3514108"/>
            </a:xfrm>
            <a:prstGeom prst="rect">
              <a:avLst/>
            </a:prstGeom>
          </p:spPr>
        </p:pic>
      </p:grpSp>
      <p:grpSp>
        <p:nvGrpSpPr>
          <p:cNvPr id="14" name="Groep 13">
            <a:extLst>
              <a:ext uri="{FF2B5EF4-FFF2-40B4-BE49-F238E27FC236}">
                <a16:creationId xmlns:a16="http://schemas.microsoft.com/office/drawing/2014/main" id="{8782DA19-BCEE-7C9D-5079-3C3DF230446D}"/>
              </a:ext>
            </a:extLst>
          </p:cNvPr>
          <p:cNvGrpSpPr/>
          <p:nvPr userDrawn="1"/>
        </p:nvGrpSpPr>
        <p:grpSpPr>
          <a:xfrm>
            <a:off x="1080460" y="5993905"/>
            <a:ext cx="10026742" cy="346546"/>
            <a:chOff x="1080460" y="5681485"/>
            <a:chExt cx="10026742" cy="346546"/>
          </a:xfrm>
        </p:grpSpPr>
        <p:pic>
          <p:nvPicPr>
            <p:cNvPr id="15" name="Afbeelding 14">
              <a:extLst>
                <a:ext uri="{FF2B5EF4-FFF2-40B4-BE49-F238E27FC236}">
                  <a16:creationId xmlns:a16="http://schemas.microsoft.com/office/drawing/2014/main" id="{A5C4DD67-C57F-F586-F2F0-14339404ABB0}"/>
                </a:ext>
              </a:extLst>
            </p:cNvPr>
            <p:cNvPicPr>
              <a:picLocks noChangeAspect="1"/>
            </p:cNvPicPr>
            <p:nvPr userDrawn="1"/>
          </p:nvPicPr>
          <p:blipFill>
            <a:blip r:embed="rId3"/>
            <a:srcRect/>
            <a:stretch/>
          </p:blipFill>
          <p:spPr>
            <a:xfrm>
              <a:off x="1080460" y="5681485"/>
              <a:ext cx="954523" cy="334216"/>
            </a:xfrm>
            <a:prstGeom prst="rect">
              <a:avLst/>
            </a:prstGeom>
          </p:spPr>
        </p:pic>
        <p:pic>
          <p:nvPicPr>
            <p:cNvPr id="16" name="Afbeelding 15">
              <a:extLst>
                <a:ext uri="{FF2B5EF4-FFF2-40B4-BE49-F238E27FC236}">
                  <a16:creationId xmlns:a16="http://schemas.microsoft.com/office/drawing/2014/main" id="{DEFB2CA7-FA08-F31F-3F1F-98F2B9840EEE}"/>
                </a:ext>
              </a:extLst>
            </p:cNvPr>
            <p:cNvPicPr>
              <a:picLocks noChangeAspect="1"/>
            </p:cNvPicPr>
            <p:nvPr userDrawn="1"/>
          </p:nvPicPr>
          <p:blipFill>
            <a:blip r:embed="rId4"/>
            <a:srcRect/>
            <a:stretch/>
          </p:blipFill>
          <p:spPr>
            <a:xfrm>
              <a:off x="10128002" y="5811968"/>
              <a:ext cx="979200" cy="216063"/>
            </a:xfrm>
            <a:prstGeom prst="rect">
              <a:avLst/>
            </a:prstGeom>
          </p:spPr>
        </p:pic>
      </p:grpSp>
    </p:spTree>
    <p:extLst>
      <p:ext uri="{BB962C8B-B14F-4D97-AF65-F5344CB8AC3E}">
        <p14:creationId xmlns:p14="http://schemas.microsoft.com/office/powerpoint/2010/main" val="39998592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sual elements 2">
    <p:bg>
      <p:bgPr>
        <a:solidFill>
          <a:schemeClr val="bg1"/>
        </a:solidFill>
        <a:effectLst/>
      </p:bgPr>
    </p:bg>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626101EF-0846-070D-DD26-0553472BBFE0}"/>
              </a:ext>
            </a:extLst>
          </p:cNvPr>
          <p:cNvGrpSpPr/>
          <p:nvPr userDrawn="1"/>
        </p:nvGrpSpPr>
        <p:grpSpPr>
          <a:xfrm>
            <a:off x="0" y="0"/>
            <a:ext cx="12192000" cy="3514108"/>
            <a:chOff x="0" y="0"/>
            <a:chExt cx="12192000" cy="3514108"/>
          </a:xfrm>
        </p:grpSpPr>
        <p:sp>
          <p:nvSpPr>
            <p:cNvPr id="17" name="Rechthoek 16">
              <a:extLst>
                <a:ext uri="{FF2B5EF4-FFF2-40B4-BE49-F238E27FC236}">
                  <a16:creationId xmlns:a16="http://schemas.microsoft.com/office/drawing/2014/main" id="{7F7A2426-5FB7-2D88-4B93-FD7F479244EF}"/>
                </a:ext>
              </a:extLst>
            </p:cNvPr>
            <p:cNvSpPr/>
            <p:nvPr userDrawn="1"/>
          </p:nvSpPr>
          <p:spPr>
            <a:xfrm>
              <a:off x="3390900" y="1"/>
              <a:ext cx="5980052" cy="351410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9" name="Rechthoek 18">
              <a:extLst>
                <a:ext uri="{FF2B5EF4-FFF2-40B4-BE49-F238E27FC236}">
                  <a16:creationId xmlns:a16="http://schemas.microsoft.com/office/drawing/2014/main" id="{6110F6B2-31C5-7476-E1C5-AD9DED9EF2D4}"/>
                </a:ext>
              </a:extLst>
            </p:cNvPr>
            <p:cNvSpPr/>
            <p:nvPr userDrawn="1"/>
          </p:nvSpPr>
          <p:spPr>
            <a:xfrm>
              <a:off x="10701692" y="0"/>
              <a:ext cx="1490308" cy="35141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8" name="Afbeelding 7" descr="Afbeelding met persoon, kleding, computer, overdekt&#10;&#10;Automatisch gegenereerde beschrijving">
              <a:extLst>
                <a:ext uri="{FF2B5EF4-FFF2-40B4-BE49-F238E27FC236}">
                  <a16:creationId xmlns:a16="http://schemas.microsoft.com/office/drawing/2014/main" id="{3EB8D584-E6ED-BD2C-4D51-5FCD95204190}"/>
                </a:ext>
              </a:extLst>
            </p:cNvPr>
            <p:cNvPicPr>
              <a:picLocks noChangeAspect="1"/>
            </p:cNvPicPr>
            <p:nvPr userDrawn="1"/>
          </p:nvPicPr>
          <p:blipFill>
            <a:blip r:embed="rId2"/>
            <a:stretch>
              <a:fillRect/>
            </a:stretch>
          </p:blipFill>
          <p:spPr>
            <a:xfrm>
              <a:off x="0" y="0"/>
              <a:ext cx="3514108" cy="3514108"/>
            </a:xfrm>
            <a:prstGeom prst="rect">
              <a:avLst/>
            </a:prstGeom>
          </p:spPr>
        </p:pic>
      </p:grpSp>
      <p:grpSp>
        <p:nvGrpSpPr>
          <p:cNvPr id="13" name="Groep 12">
            <a:extLst>
              <a:ext uri="{FF2B5EF4-FFF2-40B4-BE49-F238E27FC236}">
                <a16:creationId xmlns:a16="http://schemas.microsoft.com/office/drawing/2014/main" id="{EE9B99B0-81BF-D31D-8D9C-E44068B58A1B}"/>
              </a:ext>
            </a:extLst>
          </p:cNvPr>
          <p:cNvGrpSpPr/>
          <p:nvPr userDrawn="1"/>
        </p:nvGrpSpPr>
        <p:grpSpPr>
          <a:xfrm>
            <a:off x="1080460" y="5993905"/>
            <a:ext cx="10026742" cy="346546"/>
            <a:chOff x="1080460" y="5681485"/>
            <a:chExt cx="10026742" cy="346546"/>
          </a:xfrm>
        </p:grpSpPr>
        <p:pic>
          <p:nvPicPr>
            <p:cNvPr id="14" name="Afbeelding 13">
              <a:extLst>
                <a:ext uri="{FF2B5EF4-FFF2-40B4-BE49-F238E27FC236}">
                  <a16:creationId xmlns:a16="http://schemas.microsoft.com/office/drawing/2014/main" id="{C6920C46-BF34-0C9F-2BC9-37DCB611014C}"/>
                </a:ext>
              </a:extLst>
            </p:cNvPr>
            <p:cNvPicPr>
              <a:picLocks noChangeAspect="1"/>
            </p:cNvPicPr>
            <p:nvPr userDrawn="1"/>
          </p:nvPicPr>
          <p:blipFill>
            <a:blip r:embed="rId3"/>
            <a:srcRect/>
            <a:stretch/>
          </p:blipFill>
          <p:spPr>
            <a:xfrm>
              <a:off x="1080460" y="5681485"/>
              <a:ext cx="954523" cy="334216"/>
            </a:xfrm>
            <a:prstGeom prst="rect">
              <a:avLst/>
            </a:prstGeom>
          </p:spPr>
        </p:pic>
        <p:pic>
          <p:nvPicPr>
            <p:cNvPr id="15" name="Afbeelding 14">
              <a:extLst>
                <a:ext uri="{FF2B5EF4-FFF2-40B4-BE49-F238E27FC236}">
                  <a16:creationId xmlns:a16="http://schemas.microsoft.com/office/drawing/2014/main" id="{4290243F-4152-AF77-88D7-1DF7D69E7D97}"/>
                </a:ext>
              </a:extLst>
            </p:cNvPr>
            <p:cNvPicPr>
              <a:picLocks noChangeAspect="1"/>
            </p:cNvPicPr>
            <p:nvPr userDrawn="1"/>
          </p:nvPicPr>
          <p:blipFill>
            <a:blip r:embed="rId4"/>
            <a:srcRect/>
            <a:stretch/>
          </p:blipFill>
          <p:spPr>
            <a:xfrm>
              <a:off x="10128002" y="5811968"/>
              <a:ext cx="979200" cy="216063"/>
            </a:xfrm>
            <a:prstGeom prst="rect">
              <a:avLst/>
            </a:prstGeom>
          </p:spPr>
        </p:pic>
      </p:grpSp>
    </p:spTree>
    <p:extLst>
      <p:ext uri="{BB962C8B-B14F-4D97-AF65-F5344CB8AC3E}">
        <p14:creationId xmlns:p14="http://schemas.microsoft.com/office/powerpoint/2010/main" val="35101459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sual elements 3">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79F00384-7C37-1FFF-2F8B-D8761D57A68B}"/>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6" name="Groep 5">
            <a:extLst>
              <a:ext uri="{FF2B5EF4-FFF2-40B4-BE49-F238E27FC236}">
                <a16:creationId xmlns:a16="http://schemas.microsoft.com/office/drawing/2014/main" id="{68F47DE2-B9F2-FF4E-9DE0-A9FF8B14C8C0}"/>
              </a:ext>
            </a:extLst>
          </p:cNvPr>
          <p:cNvGrpSpPr/>
          <p:nvPr userDrawn="1"/>
        </p:nvGrpSpPr>
        <p:grpSpPr>
          <a:xfrm>
            <a:off x="0" y="0"/>
            <a:ext cx="12192000" cy="3514108"/>
            <a:chOff x="0" y="0"/>
            <a:chExt cx="12192000" cy="3514108"/>
          </a:xfrm>
        </p:grpSpPr>
        <p:sp>
          <p:nvSpPr>
            <p:cNvPr id="17" name="Rechthoek 16">
              <a:extLst>
                <a:ext uri="{FF2B5EF4-FFF2-40B4-BE49-F238E27FC236}">
                  <a16:creationId xmlns:a16="http://schemas.microsoft.com/office/drawing/2014/main" id="{7F7A2426-5FB7-2D88-4B93-FD7F479244EF}"/>
                </a:ext>
              </a:extLst>
            </p:cNvPr>
            <p:cNvSpPr/>
            <p:nvPr userDrawn="1"/>
          </p:nvSpPr>
          <p:spPr>
            <a:xfrm>
              <a:off x="3352800" y="0"/>
              <a:ext cx="6018152" cy="35141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9" name="Rechthoek 18">
              <a:extLst>
                <a:ext uri="{FF2B5EF4-FFF2-40B4-BE49-F238E27FC236}">
                  <a16:creationId xmlns:a16="http://schemas.microsoft.com/office/drawing/2014/main" id="{6110F6B2-31C5-7476-E1C5-AD9DED9EF2D4}"/>
                </a:ext>
              </a:extLst>
            </p:cNvPr>
            <p:cNvSpPr/>
            <p:nvPr userDrawn="1"/>
          </p:nvSpPr>
          <p:spPr>
            <a:xfrm>
              <a:off x="10701692" y="0"/>
              <a:ext cx="1490308" cy="351410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 name="Afbeelding 1" descr="Afbeelding met persoon, kleding, computer, overdekt&#10;&#10;Automatisch gegenereerde beschrijving">
              <a:extLst>
                <a:ext uri="{FF2B5EF4-FFF2-40B4-BE49-F238E27FC236}">
                  <a16:creationId xmlns:a16="http://schemas.microsoft.com/office/drawing/2014/main" id="{7189F13C-DF8C-F317-900D-86FFDC48DF9B}"/>
                </a:ext>
              </a:extLst>
            </p:cNvPr>
            <p:cNvPicPr>
              <a:picLocks noChangeAspect="1"/>
            </p:cNvPicPr>
            <p:nvPr userDrawn="1"/>
          </p:nvPicPr>
          <p:blipFill>
            <a:blip r:embed="rId2"/>
            <a:stretch>
              <a:fillRect/>
            </a:stretch>
          </p:blipFill>
          <p:spPr>
            <a:xfrm>
              <a:off x="0" y="0"/>
              <a:ext cx="3514108" cy="3514108"/>
            </a:xfrm>
            <a:prstGeom prst="rect">
              <a:avLst/>
            </a:prstGeom>
          </p:spPr>
        </p:pic>
      </p:grpSp>
      <p:grpSp>
        <p:nvGrpSpPr>
          <p:cNvPr id="11" name="Groep 10">
            <a:extLst>
              <a:ext uri="{FF2B5EF4-FFF2-40B4-BE49-F238E27FC236}">
                <a16:creationId xmlns:a16="http://schemas.microsoft.com/office/drawing/2014/main" id="{77B30A68-A86E-F8CD-434C-8356052CB95A}"/>
              </a:ext>
            </a:extLst>
          </p:cNvPr>
          <p:cNvGrpSpPr/>
          <p:nvPr userDrawn="1"/>
        </p:nvGrpSpPr>
        <p:grpSpPr>
          <a:xfrm>
            <a:off x="1080461" y="5993905"/>
            <a:ext cx="10026739" cy="346546"/>
            <a:chOff x="1080461" y="5681485"/>
            <a:chExt cx="10026739" cy="346546"/>
          </a:xfrm>
        </p:grpSpPr>
        <p:pic>
          <p:nvPicPr>
            <p:cNvPr id="12" name="Afbeelding 11">
              <a:extLst>
                <a:ext uri="{FF2B5EF4-FFF2-40B4-BE49-F238E27FC236}">
                  <a16:creationId xmlns:a16="http://schemas.microsoft.com/office/drawing/2014/main" id="{7B82EA54-4A19-3B91-47F4-C659E7B36569}"/>
                </a:ext>
              </a:extLst>
            </p:cNvPr>
            <p:cNvPicPr>
              <a:picLocks noChangeAspect="1"/>
            </p:cNvPicPr>
            <p:nvPr userDrawn="1"/>
          </p:nvPicPr>
          <p:blipFill>
            <a:blip r:embed="rId3"/>
            <a:srcRect/>
            <a:stretch/>
          </p:blipFill>
          <p:spPr>
            <a:xfrm>
              <a:off x="1080461" y="5681485"/>
              <a:ext cx="954520" cy="334216"/>
            </a:xfrm>
            <a:prstGeom prst="rect">
              <a:avLst/>
            </a:prstGeom>
          </p:spPr>
        </p:pic>
        <p:pic>
          <p:nvPicPr>
            <p:cNvPr id="13" name="Afbeelding 12">
              <a:extLst>
                <a:ext uri="{FF2B5EF4-FFF2-40B4-BE49-F238E27FC236}">
                  <a16:creationId xmlns:a16="http://schemas.microsoft.com/office/drawing/2014/main" id="{FABF6A86-8EC9-607A-613B-1B89986C6C59}"/>
                </a:ext>
              </a:extLst>
            </p:cNvPr>
            <p:cNvPicPr>
              <a:picLocks noChangeAspect="1"/>
            </p:cNvPicPr>
            <p:nvPr userDrawn="1"/>
          </p:nvPicPr>
          <p:blipFill>
            <a:blip r:embed="rId4"/>
            <a:srcRect/>
            <a:stretch/>
          </p:blipFill>
          <p:spPr>
            <a:xfrm>
              <a:off x="10128003" y="5811968"/>
              <a:ext cx="979197" cy="216063"/>
            </a:xfrm>
            <a:prstGeom prst="rect">
              <a:avLst/>
            </a:prstGeom>
          </p:spPr>
        </p:pic>
      </p:grpSp>
    </p:spTree>
    <p:extLst>
      <p:ext uri="{BB962C8B-B14F-4D97-AF65-F5344CB8AC3E}">
        <p14:creationId xmlns:p14="http://schemas.microsoft.com/office/powerpoint/2010/main" val="1318818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sual elements 4">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79F00384-7C37-1FFF-2F8B-D8761D57A68B}"/>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6" name="Groep 5">
            <a:extLst>
              <a:ext uri="{FF2B5EF4-FFF2-40B4-BE49-F238E27FC236}">
                <a16:creationId xmlns:a16="http://schemas.microsoft.com/office/drawing/2014/main" id="{DCD3A512-C980-CCA6-88DE-5AE7F5739891}"/>
              </a:ext>
            </a:extLst>
          </p:cNvPr>
          <p:cNvGrpSpPr/>
          <p:nvPr userDrawn="1"/>
        </p:nvGrpSpPr>
        <p:grpSpPr>
          <a:xfrm>
            <a:off x="0" y="0"/>
            <a:ext cx="12192000" cy="3514108"/>
            <a:chOff x="0" y="0"/>
            <a:chExt cx="12192000" cy="3514108"/>
          </a:xfrm>
        </p:grpSpPr>
        <p:sp>
          <p:nvSpPr>
            <p:cNvPr id="17" name="Rechthoek 16">
              <a:extLst>
                <a:ext uri="{FF2B5EF4-FFF2-40B4-BE49-F238E27FC236}">
                  <a16:creationId xmlns:a16="http://schemas.microsoft.com/office/drawing/2014/main" id="{7F7A2426-5FB7-2D88-4B93-FD7F479244EF}"/>
                </a:ext>
              </a:extLst>
            </p:cNvPr>
            <p:cNvSpPr/>
            <p:nvPr userDrawn="1"/>
          </p:nvSpPr>
          <p:spPr>
            <a:xfrm>
              <a:off x="3390900" y="0"/>
              <a:ext cx="5980052" cy="35141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9" name="Rechthoek 18">
              <a:extLst>
                <a:ext uri="{FF2B5EF4-FFF2-40B4-BE49-F238E27FC236}">
                  <a16:creationId xmlns:a16="http://schemas.microsoft.com/office/drawing/2014/main" id="{6110F6B2-31C5-7476-E1C5-AD9DED9EF2D4}"/>
                </a:ext>
              </a:extLst>
            </p:cNvPr>
            <p:cNvSpPr/>
            <p:nvPr userDrawn="1"/>
          </p:nvSpPr>
          <p:spPr>
            <a:xfrm>
              <a:off x="10701692" y="0"/>
              <a:ext cx="1490308" cy="35141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 name="Afbeelding 1" descr="Afbeelding met persoon, kleding, computer, overdekt&#10;&#10;Automatisch gegenereerde beschrijving">
              <a:extLst>
                <a:ext uri="{FF2B5EF4-FFF2-40B4-BE49-F238E27FC236}">
                  <a16:creationId xmlns:a16="http://schemas.microsoft.com/office/drawing/2014/main" id="{74758312-0F0D-6F60-5608-69CF857BBE38}"/>
                </a:ext>
              </a:extLst>
            </p:cNvPr>
            <p:cNvPicPr>
              <a:picLocks noChangeAspect="1"/>
            </p:cNvPicPr>
            <p:nvPr userDrawn="1"/>
          </p:nvPicPr>
          <p:blipFill>
            <a:blip r:embed="rId2"/>
            <a:stretch>
              <a:fillRect/>
            </a:stretch>
          </p:blipFill>
          <p:spPr>
            <a:xfrm>
              <a:off x="0" y="0"/>
              <a:ext cx="3514108" cy="3514108"/>
            </a:xfrm>
            <a:prstGeom prst="rect">
              <a:avLst/>
            </a:prstGeom>
          </p:spPr>
        </p:pic>
      </p:grpSp>
      <p:grpSp>
        <p:nvGrpSpPr>
          <p:cNvPr id="10" name="Groep 9">
            <a:extLst>
              <a:ext uri="{FF2B5EF4-FFF2-40B4-BE49-F238E27FC236}">
                <a16:creationId xmlns:a16="http://schemas.microsoft.com/office/drawing/2014/main" id="{FE3CE531-F353-2543-5F0A-77BAA24B5776}"/>
              </a:ext>
            </a:extLst>
          </p:cNvPr>
          <p:cNvGrpSpPr/>
          <p:nvPr userDrawn="1"/>
        </p:nvGrpSpPr>
        <p:grpSpPr>
          <a:xfrm>
            <a:off x="1080461" y="5993905"/>
            <a:ext cx="10026739" cy="346546"/>
            <a:chOff x="1080461" y="5681485"/>
            <a:chExt cx="10026739" cy="346546"/>
          </a:xfrm>
        </p:grpSpPr>
        <p:pic>
          <p:nvPicPr>
            <p:cNvPr id="11" name="Afbeelding 10">
              <a:extLst>
                <a:ext uri="{FF2B5EF4-FFF2-40B4-BE49-F238E27FC236}">
                  <a16:creationId xmlns:a16="http://schemas.microsoft.com/office/drawing/2014/main" id="{9EB6872D-BCA9-CB76-31D1-F16B5A3AD27C}"/>
                </a:ext>
              </a:extLst>
            </p:cNvPr>
            <p:cNvPicPr>
              <a:picLocks noChangeAspect="1"/>
            </p:cNvPicPr>
            <p:nvPr userDrawn="1"/>
          </p:nvPicPr>
          <p:blipFill>
            <a:blip r:embed="rId3"/>
            <a:srcRect/>
            <a:stretch/>
          </p:blipFill>
          <p:spPr>
            <a:xfrm>
              <a:off x="1080461" y="5681485"/>
              <a:ext cx="954520" cy="334216"/>
            </a:xfrm>
            <a:prstGeom prst="rect">
              <a:avLst/>
            </a:prstGeom>
          </p:spPr>
        </p:pic>
        <p:pic>
          <p:nvPicPr>
            <p:cNvPr id="12" name="Afbeelding 11">
              <a:extLst>
                <a:ext uri="{FF2B5EF4-FFF2-40B4-BE49-F238E27FC236}">
                  <a16:creationId xmlns:a16="http://schemas.microsoft.com/office/drawing/2014/main" id="{7C8B9C86-C1C5-40FF-24D1-BD8B99726A5C}"/>
                </a:ext>
              </a:extLst>
            </p:cNvPr>
            <p:cNvPicPr>
              <a:picLocks noChangeAspect="1"/>
            </p:cNvPicPr>
            <p:nvPr userDrawn="1"/>
          </p:nvPicPr>
          <p:blipFill>
            <a:blip r:embed="rId4"/>
            <a:srcRect/>
            <a:stretch/>
          </p:blipFill>
          <p:spPr>
            <a:xfrm>
              <a:off x="10128003" y="5811968"/>
              <a:ext cx="979197" cy="216063"/>
            </a:xfrm>
            <a:prstGeom prst="rect">
              <a:avLst/>
            </a:prstGeom>
          </p:spPr>
        </p:pic>
      </p:grpSp>
    </p:spTree>
    <p:extLst>
      <p:ext uri="{BB962C8B-B14F-4D97-AF65-F5344CB8AC3E}">
        <p14:creationId xmlns:p14="http://schemas.microsoft.com/office/powerpoint/2010/main" val="15232501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isual elements 5">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79F00384-7C37-1FFF-2F8B-D8761D57A68B}"/>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grpSp>
        <p:nvGrpSpPr>
          <p:cNvPr id="6" name="Groep 5">
            <a:extLst>
              <a:ext uri="{FF2B5EF4-FFF2-40B4-BE49-F238E27FC236}">
                <a16:creationId xmlns:a16="http://schemas.microsoft.com/office/drawing/2014/main" id="{0CE9DC32-116D-B62E-EFFB-086C1D1FEB2F}"/>
              </a:ext>
            </a:extLst>
          </p:cNvPr>
          <p:cNvGrpSpPr/>
          <p:nvPr userDrawn="1"/>
        </p:nvGrpSpPr>
        <p:grpSpPr>
          <a:xfrm>
            <a:off x="0" y="0"/>
            <a:ext cx="12192000" cy="3514108"/>
            <a:chOff x="0" y="0"/>
            <a:chExt cx="12192000" cy="3514108"/>
          </a:xfrm>
        </p:grpSpPr>
        <p:sp>
          <p:nvSpPr>
            <p:cNvPr id="17" name="Rechthoek 16">
              <a:extLst>
                <a:ext uri="{FF2B5EF4-FFF2-40B4-BE49-F238E27FC236}">
                  <a16:creationId xmlns:a16="http://schemas.microsoft.com/office/drawing/2014/main" id="{7F7A2426-5FB7-2D88-4B93-FD7F479244EF}"/>
                </a:ext>
              </a:extLst>
            </p:cNvPr>
            <p:cNvSpPr/>
            <p:nvPr userDrawn="1"/>
          </p:nvSpPr>
          <p:spPr>
            <a:xfrm>
              <a:off x="3314700" y="0"/>
              <a:ext cx="6056252" cy="351410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9" name="Rechthoek 18">
              <a:extLst>
                <a:ext uri="{FF2B5EF4-FFF2-40B4-BE49-F238E27FC236}">
                  <a16:creationId xmlns:a16="http://schemas.microsoft.com/office/drawing/2014/main" id="{6110F6B2-31C5-7476-E1C5-AD9DED9EF2D4}"/>
                </a:ext>
              </a:extLst>
            </p:cNvPr>
            <p:cNvSpPr/>
            <p:nvPr userDrawn="1"/>
          </p:nvSpPr>
          <p:spPr>
            <a:xfrm>
              <a:off x="10701692" y="0"/>
              <a:ext cx="1490308" cy="35141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2" name="Afbeelding 1" descr="Afbeelding met persoon, kleding, computer, overdekt&#10;&#10;Automatisch gegenereerde beschrijving">
              <a:extLst>
                <a:ext uri="{FF2B5EF4-FFF2-40B4-BE49-F238E27FC236}">
                  <a16:creationId xmlns:a16="http://schemas.microsoft.com/office/drawing/2014/main" id="{33C5A60D-87B3-6F77-F419-C584AC4B3549}"/>
                </a:ext>
              </a:extLst>
            </p:cNvPr>
            <p:cNvPicPr>
              <a:picLocks noChangeAspect="1"/>
            </p:cNvPicPr>
            <p:nvPr userDrawn="1"/>
          </p:nvPicPr>
          <p:blipFill>
            <a:blip r:embed="rId2"/>
            <a:stretch>
              <a:fillRect/>
            </a:stretch>
          </p:blipFill>
          <p:spPr>
            <a:xfrm>
              <a:off x="0" y="0"/>
              <a:ext cx="3514108" cy="3514108"/>
            </a:xfrm>
            <a:prstGeom prst="rect">
              <a:avLst/>
            </a:prstGeom>
          </p:spPr>
        </p:pic>
      </p:grpSp>
      <p:grpSp>
        <p:nvGrpSpPr>
          <p:cNvPr id="10" name="Groep 9">
            <a:extLst>
              <a:ext uri="{FF2B5EF4-FFF2-40B4-BE49-F238E27FC236}">
                <a16:creationId xmlns:a16="http://schemas.microsoft.com/office/drawing/2014/main" id="{77A5ED2F-85D5-448B-1407-582AE95B0D50}"/>
              </a:ext>
            </a:extLst>
          </p:cNvPr>
          <p:cNvGrpSpPr/>
          <p:nvPr userDrawn="1"/>
        </p:nvGrpSpPr>
        <p:grpSpPr>
          <a:xfrm>
            <a:off x="1080461" y="5993905"/>
            <a:ext cx="10026739" cy="346546"/>
            <a:chOff x="1080461" y="5681485"/>
            <a:chExt cx="10026739" cy="346546"/>
          </a:xfrm>
        </p:grpSpPr>
        <p:pic>
          <p:nvPicPr>
            <p:cNvPr id="11" name="Afbeelding 10">
              <a:extLst>
                <a:ext uri="{FF2B5EF4-FFF2-40B4-BE49-F238E27FC236}">
                  <a16:creationId xmlns:a16="http://schemas.microsoft.com/office/drawing/2014/main" id="{2EEDF61D-2C45-0EDB-7AFB-3A83810D91DE}"/>
                </a:ext>
              </a:extLst>
            </p:cNvPr>
            <p:cNvPicPr>
              <a:picLocks noChangeAspect="1"/>
            </p:cNvPicPr>
            <p:nvPr userDrawn="1"/>
          </p:nvPicPr>
          <p:blipFill>
            <a:blip r:embed="rId3"/>
            <a:srcRect/>
            <a:stretch/>
          </p:blipFill>
          <p:spPr>
            <a:xfrm>
              <a:off x="1080461" y="5681485"/>
              <a:ext cx="954520" cy="334216"/>
            </a:xfrm>
            <a:prstGeom prst="rect">
              <a:avLst/>
            </a:prstGeom>
          </p:spPr>
        </p:pic>
        <p:pic>
          <p:nvPicPr>
            <p:cNvPr id="12" name="Afbeelding 11">
              <a:extLst>
                <a:ext uri="{FF2B5EF4-FFF2-40B4-BE49-F238E27FC236}">
                  <a16:creationId xmlns:a16="http://schemas.microsoft.com/office/drawing/2014/main" id="{C8BFE575-D46F-15CE-AECF-AF90FFCACC6D}"/>
                </a:ext>
              </a:extLst>
            </p:cNvPr>
            <p:cNvPicPr>
              <a:picLocks noChangeAspect="1"/>
            </p:cNvPicPr>
            <p:nvPr userDrawn="1"/>
          </p:nvPicPr>
          <p:blipFill>
            <a:blip r:embed="rId4"/>
            <a:srcRect/>
            <a:stretch/>
          </p:blipFill>
          <p:spPr>
            <a:xfrm>
              <a:off x="10128003" y="5811968"/>
              <a:ext cx="979197" cy="216063"/>
            </a:xfrm>
            <a:prstGeom prst="rect">
              <a:avLst/>
            </a:prstGeom>
          </p:spPr>
        </p:pic>
      </p:grpSp>
    </p:spTree>
    <p:extLst>
      <p:ext uri="{BB962C8B-B14F-4D97-AF65-F5344CB8AC3E}">
        <p14:creationId xmlns:p14="http://schemas.microsoft.com/office/powerpoint/2010/main" val="15097138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slide 1">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persoon, Menselijk gezicht, overdekt, kleding&#10;&#10;Automatisch gegenereerde beschrijving">
            <a:extLst>
              <a:ext uri="{FF2B5EF4-FFF2-40B4-BE49-F238E27FC236}">
                <a16:creationId xmlns:a16="http://schemas.microsoft.com/office/drawing/2014/main" id="{F0B5DF46-FFF3-B3D8-FAD8-550683B4EFA0}"/>
              </a:ext>
            </a:extLst>
          </p:cNvPr>
          <p:cNvPicPr>
            <a:picLocks noChangeAspect="1"/>
          </p:cNvPicPr>
          <p:nvPr userDrawn="1"/>
        </p:nvPicPr>
        <p:blipFill>
          <a:blip r:embed="rId2"/>
          <a:srcRect r="492"/>
          <a:stretch/>
        </p:blipFill>
        <p:spPr>
          <a:xfrm>
            <a:off x="-1" y="-11293"/>
            <a:ext cx="12192001" cy="4594586"/>
          </a:xfrm>
          <a:prstGeom prst="rect">
            <a:avLst/>
          </a:prstGeom>
        </p:spPr>
      </p:pic>
      <p:sp>
        <p:nvSpPr>
          <p:cNvPr id="10" name="Rechthoek 9">
            <a:extLst>
              <a:ext uri="{FF2B5EF4-FFF2-40B4-BE49-F238E27FC236}">
                <a16:creationId xmlns:a16="http://schemas.microsoft.com/office/drawing/2014/main" id="{F6532811-9FAA-B18E-1AF2-B0410D8EA076}"/>
              </a:ext>
            </a:extLst>
          </p:cNvPr>
          <p:cNvSpPr/>
          <p:nvPr userDrawn="1"/>
        </p:nvSpPr>
        <p:spPr>
          <a:xfrm>
            <a:off x="0" y="4583293"/>
            <a:ext cx="12192000" cy="22747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ext Placeholder 2">
            <a:extLst>
              <a:ext uri="{FF2B5EF4-FFF2-40B4-BE49-F238E27FC236}">
                <a16:creationId xmlns:a16="http://schemas.microsoft.com/office/drawing/2014/main" id="{F086B3FC-B4B0-669B-BB48-369F59E63229}"/>
              </a:ext>
            </a:extLst>
          </p:cNvPr>
          <p:cNvSpPr>
            <a:spLocks noGrp="1"/>
          </p:cNvSpPr>
          <p:nvPr>
            <p:ph idx="1" hasCustomPrompt="1"/>
          </p:nvPr>
        </p:nvSpPr>
        <p:spPr>
          <a:xfrm>
            <a:off x="1145866" y="5194425"/>
            <a:ext cx="10252189" cy="1104776"/>
          </a:xfrm>
          <a:prstGeom prst="rect">
            <a:avLst/>
          </a:prstGeom>
        </p:spPr>
        <p:txBody>
          <a:bodyPr vert="horz" lIns="91440" tIns="45720" rIns="91440" bIns="45720" rtlCol="0">
            <a:normAutofit/>
          </a:bodyPr>
          <a:lstStyle>
            <a:lvl1pPr marL="230400" indent="-230400">
              <a:buClr>
                <a:schemeClr val="bg1"/>
              </a:buClr>
              <a:buFont typeface="Wingdings" pitchFamily="2" charset="2"/>
              <a:buChar char="§"/>
              <a:defRPr sz="1800" b="1" i="0" baseline="0">
                <a:solidFill>
                  <a:schemeClr val="bg1"/>
                </a:solidFill>
              </a:defRPr>
            </a:lvl1pPr>
            <a:lvl2pPr>
              <a:buClr>
                <a:srgbClr val="3C4E83"/>
              </a:buClr>
              <a:defRPr sz="1800" baseline="0"/>
            </a:lvl2pPr>
            <a:lvl3pPr>
              <a:buClr>
                <a:srgbClr val="3C4E83"/>
              </a:buClr>
              <a:defRPr sz="1600" baseline="0"/>
            </a:lvl3pPr>
            <a:lvl4pPr>
              <a:buClr>
                <a:srgbClr val="3C4E83"/>
              </a:buClr>
              <a:defRPr sz="1400" baseline="0"/>
            </a:lvl4pPr>
            <a:lvl5pPr>
              <a:defRPr sz="1200" baseline="0"/>
            </a:lvl5pPr>
          </a:lstStyle>
          <a:p>
            <a:pPr lvl="0"/>
            <a:r>
              <a:rPr lang="nl-NL" err="1"/>
              <a:t>Text</a:t>
            </a:r>
            <a:endParaRPr lang="nl-NL"/>
          </a:p>
          <a:p>
            <a:pPr lvl="0"/>
            <a:r>
              <a:rPr lang="nl-NL" err="1"/>
              <a:t>Text</a:t>
            </a:r>
            <a:endParaRPr lang="nl-NL"/>
          </a:p>
          <a:p>
            <a:pPr lvl="0"/>
            <a:r>
              <a:rPr lang="nl-NL" err="1"/>
              <a:t>Text</a:t>
            </a:r>
            <a:endParaRPr lang="nl-NL"/>
          </a:p>
        </p:txBody>
      </p:sp>
    </p:spTree>
    <p:extLst>
      <p:ext uri="{BB962C8B-B14F-4D97-AF65-F5344CB8AC3E}">
        <p14:creationId xmlns:p14="http://schemas.microsoft.com/office/powerpoint/2010/main" val="3700532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slide 2">
    <p:bg>
      <p:bgPr>
        <a:solidFill>
          <a:schemeClr val="bg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F6532811-9FAA-B18E-1AF2-B0410D8EA076}"/>
              </a:ext>
            </a:extLst>
          </p:cNvPr>
          <p:cNvSpPr/>
          <p:nvPr userDrawn="1"/>
        </p:nvSpPr>
        <p:spPr>
          <a:xfrm>
            <a:off x="0" y="4583293"/>
            <a:ext cx="12192000" cy="227471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4" name="Afbeelding 3" descr="Afbeelding met persoon, Menselijk gezicht, kleding, person&#10;&#10;Automatisch gegenereerde beschrijving">
            <a:extLst>
              <a:ext uri="{FF2B5EF4-FFF2-40B4-BE49-F238E27FC236}">
                <a16:creationId xmlns:a16="http://schemas.microsoft.com/office/drawing/2014/main" id="{9F549247-ACC2-2549-CE33-E05DD7F3C912}"/>
              </a:ext>
            </a:extLst>
          </p:cNvPr>
          <p:cNvPicPr>
            <a:picLocks noChangeAspect="1"/>
          </p:cNvPicPr>
          <p:nvPr userDrawn="1"/>
        </p:nvPicPr>
        <p:blipFill>
          <a:blip r:embed="rId2"/>
          <a:srcRect r="-247"/>
          <a:stretch/>
        </p:blipFill>
        <p:spPr>
          <a:xfrm>
            <a:off x="-1" y="-1"/>
            <a:ext cx="12222115" cy="4583293"/>
          </a:xfrm>
          <a:prstGeom prst="rect">
            <a:avLst/>
          </a:prstGeom>
        </p:spPr>
      </p:pic>
      <p:sp>
        <p:nvSpPr>
          <p:cNvPr id="2" name="Text Placeholder 2">
            <a:extLst>
              <a:ext uri="{FF2B5EF4-FFF2-40B4-BE49-F238E27FC236}">
                <a16:creationId xmlns:a16="http://schemas.microsoft.com/office/drawing/2014/main" id="{E8F7D499-EC2D-CDFB-C502-61ED8B1F375B}"/>
              </a:ext>
            </a:extLst>
          </p:cNvPr>
          <p:cNvSpPr>
            <a:spLocks noGrp="1"/>
          </p:cNvSpPr>
          <p:nvPr>
            <p:ph idx="1" hasCustomPrompt="1"/>
          </p:nvPr>
        </p:nvSpPr>
        <p:spPr>
          <a:xfrm>
            <a:off x="1145866" y="5194425"/>
            <a:ext cx="10252189" cy="1104776"/>
          </a:xfrm>
          <a:prstGeom prst="rect">
            <a:avLst/>
          </a:prstGeom>
        </p:spPr>
        <p:txBody>
          <a:bodyPr vert="horz" lIns="91440" tIns="45720" rIns="91440" bIns="45720" rtlCol="0">
            <a:normAutofit/>
          </a:bodyPr>
          <a:lstStyle>
            <a:lvl1pPr marL="230400" indent="-230400">
              <a:buClr>
                <a:srgbClr val="3C4E83"/>
              </a:buClr>
              <a:buFont typeface="Wingdings" pitchFamily="2" charset="2"/>
              <a:buChar char="§"/>
              <a:defRPr sz="1800" b="1" i="0" baseline="0">
                <a:solidFill>
                  <a:srgbClr val="3C4E83"/>
                </a:solidFill>
              </a:defRPr>
            </a:lvl1pPr>
            <a:lvl2pPr>
              <a:buClr>
                <a:srgbClr val="3C4E83"/>
              </a:buClr>
              <a:defRPr sz="1800" baseline="0"/>
            </a:lvl2pPr>
            <a:lvl3pPr>
              <a:buClr>
                <a:srgbClr val="3C4E83"/>
              </a:buClr>
              <a:defRPr sz="1600" baseline="0"/>
            </a:lvl3pPr>
            <a:lvl4pPr>
              <a:buClr>
                <a:srgbClr val="3C4E83"/>
              </a:buClr>
              <a:defRPr sz="1400" baseline="0"/>
            </a:lvl4pPr>
            <a:lvl5pPr>
              <a:defRPr sz="1200" baseline="0"/>
            </a:lvl5pPr>
          </a:lstStyle>
          <a:p>
            <a:pPr lvl="0"/>
            <a:r>
              <a:rPr lang="nl-NL" err="1"/>
              <a:t>Text</a:t>
            </a:r>
            <a:endParaRPr lang="nl-NL"/>
          </a:p>
          <a:p>
            <a:pPr lvl="0"/>
            <a:r>
              <a:rPr lang="nl-NL" err="1"/>
              <a:t>Text</a:t>
            </a:r>
            <a:endParaRPr lang="nl-NL"/>
          </a:p>
          <a:p>
            <a:pPr lvl="0"/>
            <a:r>
              <a:rPr lang="nl-NL" err="1"/>
              <a:t>Text</a:t>
            </a:r>
            <a:endParaRPr lang="nl-NL"/>
          </a:p>
        </p:txBody>
      </p:sp>
    </p:spTree>
    <p:extLst>
      <p:ext uri="{BB962C8B-B14F-4D97-AF65-F5344CB8AC3E}">
        <p14:creationId xmlns:p14="http://schemas.microsoft.com/office/powerpoint/2010/main" val="88218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12" name="Text Placeholder 11"/>
          <p:cNvSpPr>
            <a:spLocks noGrp="1"/>
          </p:cNvSpPr>
          <p:nvPr>
            <p:ph type="body" sz="quarter" idx="13"/>
          </p:nvPr>
        </p:nvSpPr>
        <p:spPr>
          <a:xfrm>
            <a:off x="527381" y="1052736"/>
            <a:ext cx="11664619" cy="5472608"/>
          </a:xfrm>
        </p:spPr>
        <p:txBody>
          <a:bodyPr/>
          <a:lstStyle>
            <a:lvl1pPr>
              <a:defRPr sz="26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16671681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slide 3">
    <p:bg>
      <p:bgPr>
        <a:solidFill>
          <a:schemeClr val="bg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F6532811-9FAA-B18E-1AF2-B0410D8EA076}"/>
              </a:ext>
            </a:extLst>
          </p:cNvPr>
          <p:cNvSpPr/>
          <p:nvPr userDrawn="1"/>
        </p:nvSpPr>
        <p:spPr>
          <a:xfrm>
            <a:off x="0" y="4583293"/>
            <a:ext cx="12192000" cy="2274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9" name="Afbeelding 8" descr="Afbeelding met persoon, Menselijk gezicht, kleding, overdekt&#10;&#10;Automatisch gegenereerde beschrijving">
            <a:extLst>
              <a:ext uri="{FF2B5EF4-FFF2-40B4-BE49-F238E27FC236}">
                <a16:creationId xmlns:a16="http://schemas.microsoft.com/office/drawing/2014/main" id="{4C5828D1-AED9-123B-9704-AB63E04A1609}"/>
              </a:ext>
            </a:extLst>
          </p:cNvPr>
          <p:cNvPicPr>
            <a:picLocks noChangeAspect="1"/>
          </p:cNvPicPr>
          <p:nvPr userDrawn="1"/>
        </p:nvPicPr>
        <p:blipFill>
          <a:blip r:embed="rId2"/>
          <a:stretch>
            <a:fillRect/>
          </a:stretch>
        </p:blipFill>
        <p:spPr>
          <a:xfrm>
            <a:off x="-1" y="-1"/>
            <a:ext cx="12192001" cy="4584700"/>
          </a:xfrm>
          <a:prstGeom prst="rect">
            <a:avLst/>
          </a:prstGeom>
        </p:spPr>
      </p:pic>
      <p:sp>
        <p:nvSpPr>
          <p:cNvPr id="4" name="Text Placeholder 2">
            <a:extLst>
              <a:ext uri="{FF2B5EF4-FFF2-40B4-BE49-F238E27FC236}">
                <a16:creationId xmlns:a16="http://schemas.microsoft.com/office/drawing/2014/main" id="{3C476813-9641-B3FF-AA4C-C8A33A482932}"/>
              </a:ext>
            </a:extLst>
          </p:cNvPr>
          <p:cNvSpPr>
            <a:spLocks noGrp="1"/>
          </p:cNvSpPr>
          <p:nvPr>
            <p:ph idx="1" hasCustomPrompt="1"/>
          </p:nvPr>
        </p:nvSpPr>
        <p:spPr>
          <a:xfrm>
            <a:off x="1145866" y="5194425"/>
            <a:ext cx="10252189" cy="1104776"/>
          </a:xfrm>
          <a:prstGeom prst="rect">
            <a:avLst/>
          </a:prstGeom>
        </p:spPr>
        <p:txBody>
          <a:bodyPr vert="horz" lIns="91440" tIns="45720" rIns="91440" bIns="45720" rtlCol="0">
            <a:normAutofit/>
          </a:bodyPr>
          <a:lstStyle>
            <a:lvl1pPr marL="230400" indent="-230400">
              <a:buClr>
                <a:schemeClr val="bg1"/>
              </a:buClr>
              <a:buFont typeface="Wingdings" pitchFamily="2" charset="2"/>
              <a:buChar char="§"/>
              <a:defRPr sz="1800" b="1" i="0" baseline="0">
                <a:solidFill>
                  <a:schemeClr val="bg1"/>
                </a:solidFill>
              </a:defRPr>
            </a:lvl1pPr>
            <a:lvl2pPr>
              <a:buClr>
                <a:srgbClr val="3C4E83"/>
              </a:buClr>
              <a:defRPr sz="1800" baseline="0"/>
            </a:lvl2pPr>
            <a:lvl3pPr>
              <a:buClr>
                <a:srgbClr val="3C4E83"/>
              </a:buClr>
              <a:defRPr sz="1600" baseline="0"/>
            </a:lvl3pPr>
            <a:lvl4pPr>
              <a:buClr>
                <a:srgbClr val="3C4E83"/>
              </a:buClr>
              <a:defRPr sz="1400" baseline="0"/>
            </a:lvl4pPr>
            <a:lvl5pPr>
              <a:defRPr sz="1200" baseline="0"/>
            </a:lvl5pPr>
          </a:lstStyle>
          <a:p>
            <a:pPr lvl="0"/>
            <a:r>
              <a:rPr lang="nl-NL" err="1"/>
              <a:t>Text</a:t>
            </a:r>
            <a:endParaRPr lang="nl-NL"/>
          </a:p>
          <a:p>
            <a:pPr lvl="0"/>
            <a:r>
              <a:rPr lang="nl-NL" err="1"/>
              <a:t>Text</a:t>
            </a:r>
            <a:endParaRPr lang="nl-NL"/>
          </a:p>
          <a:p>
            <a:pPr lvl="0"/>
            <a:r>
              <a:rPr lang="nl-NL" err="1"/>
              <a:t>Text</a:t>
            </a:r>
            <a:endParaRPr lang="nl-NL"/>
          </a:p>
        </p:txBody>
      </p:sp>
    </p:spTree>
    <p:extLst>
      <p:ext uri="{BB962C8B-B14F-4D97-AF65-F5344CB8AC3E}">
        <p14:creationId xmlns:p14="http://schemas.microsoft.com/office/powerpoint/2010/main" val="2986531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slide 4">
    <p:bg>
      <p:bgPr>
        <a:solidFill>
          <a:schemeClr val="bg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F6532811-9FAA-B18E-1AF2-B0410D8EA076}"/>
              </a:ext>
            </a:extLst>
          </p:cNvPr>
          <p:cNvSpPr/>
          <p:nvPr userDrawn="1"/>
        </p:nvSpPr>
        <p:spPr>
          <a:xfrm>
            <a:off x="0" y="4583293"/>
            <a:ext cx="12192000" cy="227471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800"/>
          </a:p>
        </p:txBody>
      </p:sp>
      <p:pic>
        <p:nvPicPr>
          <p:cNvPr id="5" name="Afbeelding 4" descr="Afbeelding met overdekt, muur, persoon, computer&#10;&#10;Automatisch gegenereerde beschrijving">
            <a:extLst>
              <a:ext uri="{FF2B5EF4-FFF2-40B4-BE49-F238E27FC236}">
                <a16:creationId xmlns:a16="http://schemas.microsoft.com/office/drawing/2014/main" id="{F39536A6-509B-2FA9-7CD2-979A60DB58EB}"/>
              </a:ext>
            </a:extLst>
          </p:cNvPr>
          <p:cNvPicPr>
            <a:picLocks noChangeAspect="1"/>
          </p:cNvPicPr>
          <p:nvPr userDrawn="1"/>
        </p:nvPicPr>
        <p:blipFill>
          <a:blip r:embed="rId2"/>
          <a:stretch>
            <a:fillRect/>
          </a:stretch>
        </p:blipFill>
        <p:spPr>
          <a:xfrm>
            <a:off x="-1" y="-1"/>
            <a:ext cx="12192001" cy="4584700"/>
          </a:xfrm>
          <a:prstGeom prst="rect">
            <a:avLst/>
          </a:prstGeom>
        </p:spPr>
      </p:pic>
      <p:sp>
        <p:nvSpPr>
          <p:cNvPr id="2" name="Text Placeholder 2">
            <a:extLst>
              <a:ext uri="{FF2B5EF4-FFF2-40B4-BE49-F238E27FC236}">
                <a16:creationId xmlns:a16="http://schemas.microsoft.com/office/drawing/2014/main" id="{511AA73A-6750-BB33-8650-76CE362525B8}"/>
              </a:ext>
            </a:extLst>
          </p:cNvPr>
          <p:cNvSpPr>
            <a:spLocks noGrp="1"/>
          </p:cNvSpPr>
          <p:nvPr>
            <p:ph idx="1" hasCustomPrompt="1"/>
          </p:nvPr>
        </p:nvSpPr>
        <p:spPr>
          <a:xfrm>
            <a:off x="1145866" y="5194425"/>
            <a:ext cx="10252189" cy="1104776"/>
          </a:xfrm>
          <a:prstGeom prst="rect">
            <a:avLst/>
          </a:prstGeom>
        </p:spPr>
        <p:txBody>
          <a:bodyPr vert="horz" lIns="91440" tIns="45720" rIns="91440" bIns="45720" rtlCol="0">
            <a:normAutofit/>
          </a:bodyPr>
          <a:lstStyle>
            <a:lvl1pPr marL="230400" indent="-230400">
              <a:buClr>
                <a:schemeClr val="bg1"/>
              </a:buClr>
              <a:buFont typeface="Wingdings" pitchFamily="2" charset="2"/>
              <a:buChar char="§"/>
              <a:defRPr sz="1800" b="1" i="0" baseline="0">
                <a:solidFill>
                  <a:schemeClr val="bg1"/>
                </a:solidFill>
              </a:defRPr>
            </a:lvl1pPr>
            <a:lvl2pPr>
              <a:buClr>
                <a:srgbClr val="3C4E83"/>
              </a:buClr>
              <a:defRPr sz="1800" baseline="0"/>
            </a:lvl2pPr>
            <a:lvl3pPr>
              <a:buClr>
                <a:srgbClr val="3C4E83"/>
              </a:buClr>
              <a:defRPr sz="1600" baseline="0"/>
            </a:lvl3pPr>
            <a:lvl4pPr>
              <a:buClr>
                <a:srgbClr val="3C4E83"/>
              </a:buClr>
              <a:defRPr sz="1400" baseline="0"/>
            </a:lvl4pPr>
            <a:lvl5pPr>
              <a:defRPr sz="1200" baseline="0"/>
            </a:lvl5pPr>
          </a:lstStyle>
          <a:p>
            <a:pPr lvl="0"/>
            <a:r>
              <a:rPr lang="nl-NL" err="1"/>
              <a:t>Text</a:t>
            </a:r>
            <a:endParaRPr lang="nl-NL"/>
          </a:p>
          <a:p>
            <a:pPr lvl="0"/>
            <a:r>
              <a:rPr lang="nl-NL" err="1"/>
              <a:t>Text</a:t>
            </a:r>
            <a:endParaRPr lang="nl-NL"/>
          </a:p>
          <a:p>
            <a:pPr lvl="0"/>
            <a:r>
              <a:rPr lang="nl-NL" err="1"/>
              <a:t>Text</a:t>
            </a:r>
            <a:endParaRPr lang="nl-NL"/>
          </a:p>
        </p:txBody>
      </p:sp>
    </p:spTree>
    <p:extLst>
      <p:ext uri="{BB962C8B-B14F-4D97-AF65-F5344CB8AC3E}">
        <p14:creationId xmlns:p14="http://schemas.microsoft.com/office/powerpoint/2010/main" val="129130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a:prstGeom prst="rect">
            <a:avLst/>
          </a:prstGeo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6"/>
          <p:cNvSpPr>
            <a:spLocks noGrp="1"/>
          </p:cNvSpPr>
          <p:nvPr>
            <p:ph type="sldNum" sz="quarter" idx="10"/>
          </p:nvPr>
        </p:nvSpPr>
        <p:spPr>
          <a:xfrm>
            <a:off x="11152759" y="6536343"/>
            <a:ext cx="642189" cy="21600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353B685-A2AB-4518-B31A-1C8B277EB988}" type="slidenum">
              <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364C9D"/>
                </a:solidFill>
                <a:effectLst/>
                <a:uLnTx/>
                <a:uFillTx/>
                <a:latin typeface="Calibri"/>
                <a:ea typeface="+mn-ea"/>
                <a:cs typeface="+mn-cs"/>
              </a:rPr>
              <a:t>14/01/2017</a:t>
            </a:r>
            <a:endParaRPr kumimoji="0" lang="en-GB" sz="1200" b="0" i="0" u="none" strike="noStrike" kern="1200" cap="none" spc="0" normalizeH="0" baseline="0" noProof="0">
              <a:ln>
                <a:noFill/>
              </a:ln>
              <a:solidFill>
                <a:srgbClr val="364C9D"/>
              </a:solidFill>
              <a:effectLst/>
              <a:uLnTx/>
              <a:uFillTx/>
              <a:latin typeface="Calibri"/>
              <a:ea typeface="+mn-ea"/>
              <a:cs typeface="+mn-cs"/>
            </a:endParaRPr>
          </a:p>
        </p:txBody>
      </p:sp>
      <p:sp>
        <p:nvSpPr>
          <p:cNvPr id="7" name="Title 1"/>
          <p:cNvSpPr>
            <a:spLocks noGrp="1"/>
          </p:cNvSpPr>
          <p:nvPr>
            <p:ph type="title"/>
          </p:nvPr>
        </p:nvSpPr>
        <p:spPr>
          <a:xfrm>
            <a:off x="1631504" y="137200"/>
            <a:ext cx="10392019" cy="656430"/>
          </a:xfrm>
        </p:spPr>
        <p:txBody>
          <a:bodyPr/>
          <a:lstStyle/>
          <a:p>
            <a:r>
              <a:rPr lang="en-US" dirty="0"/>
              <a:t>Click to edit Master title style</a:t>
            </a:r>
            <a:endParaRPr lang="fr-BE" dirty="0"/>
          </a:p>
        </p:txBody>
      </p:sp>
    </p:spTree>
    <p:extLst>
      <p:ext uri="{BB962C8B-B14F-4D97-AF65-F5344CB8AC3E}">
        <p14:creationId xmlns:p14="http://schemas.microsoft.com/office/powerpoint/2010/main" val="366843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2739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6.sv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599" y="188640"/>
            <a:ext cx="10962851" cy="759611"/>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9" r:id="rId6"/>
    <p:sldLayoutId id="2147483940" r:id="rId7"/>
    <p:sldLayoutId id="2147483941" r:id="rId8"/>
    <p:sldLayoutId id="2147483944" r:id="rId9"/>
    <p:sldLayoutId id="2147483945" r:id="rId10"/>
    <p:sldLayoutId id="2147483946" r:id="rId11"/>
    <p:sldLayoutId id="2147483949" r:id="rId12"/>
  </p:sldLayoutIdLst>
  <p:hf hdr="0" ftr="0" dt="0"/>
  <p:txStyles>
    <p:titleStyle>
      <a:lvl1pPr algn="ctr" defTabSz="914384" rtl="0" eaLnBrk="1" latinLnBrk="0" hangingPunct="1">
        <a:spcBef>
          <a:spcPct val="0"/>
        </a:spcBef>
        <a:buNone/>
        <a:defRPr sz="3599" kern="1200">
          <a:solidFill>
            <a:schemeClr val="bg1">
              <a:lumMod val="50000"/>
            </a:schemeClr>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D6499C-6DEE-82AD-4EC1-EECFCBABA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a:extLst>
              <a:ext uri="{FF2B5EF4-FFF2-40B4-BE49-F238E27FC236}">
                <a16:creationId xmlns:a16="http://schemas.microsoft.com/office/drawing/2014/main" id="{D2A4B600-ED48-A7CC-8EB1-BE2F925779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Footer Placeholder 4">
            <a:extLst>
              <a:ext uri="{FF2B5EF4-FFF2-40B4-BE49-F238E27FC236}">
                <a16:creationId xmlns:a16="http://schemas.microsoft.com/office/drawing/2014/main" id="{3946E251-C4D8-0F1F-7536-78FC647B877F}"/>
              </a:ext>
            </a:extLst>
          </p:cNvPr>
          <p:cNvSpPr>
            <a:spLocks noGrp="1"/>
          </p:cNvSpPr>
          <p:nvPr>
            <p:ph type="ftr" sz="quarter" idx="3"/>
          </p:nvPr>
        </p:nvSpPr>
        <p:spPr>
          <a:xfrm>
            <a:off x="838200" y="6356350"/>
            <a:ext cx="4815724" cy="365125"/>
          </a:xfrm>
          <a:prstGeom prst="rect">
            <a:avLst/>
          </a:prstGeom>
        </p:spPr>
        <p:txBody>
          <a:bodyPr anchor="ctr"/>
          <a:lstStyle>
            <a:lvl1pPr algn="l">
              <a:defRPr sz="1050" b="1">
                <a:latin typeface="Roboto" panose="02000000000000000000" pitchFamily="2" charset="0"/>
                <a:ea typeface="Roboto" panose="02000000000000000000" pitchFamily="2" charset="0"/>
                <a:cs typeface="Roboto" panose="02000000000000000000" pitchFamily="2" charset="0"/>
              </a:defRPr>
            </a:lvl1pPr>
          </a:lstStyle>
          <a:p>
            <a:r>
              <a:rPr lang="en-US" dirty="0"/>
              <a:t>G-Cloud | De Community van de </a:t>
            </a:r>
            <a:r>
              <a:rPr lang="en-US" dirty="0" err="1"/>
              <a:t>overheid</a:t>
            </a:r>
            <a:endParaRPr lang="en-US" dirty="0"/>
          </a:p>
        </p:txBody>
      </p:sp>
      <p:sp>
        <p:nvSpPr>
          <p:cNvPr id="5" name="Slide Number Placeholder 5">
            <a:extLst>
              <a:ext uri="{FF2B5EF4-FFF2-40B4-BE49-F238E27FC236}">
                <a16:creationId xmlns:a16="http://schemas.microsoft.com/office/drawing/2014/main" id="{C199CF56-EB6B-A06E-8FEE-637BE599DEE0}"/>
              </a:ext>
            </a:extLst>
          </p:cNvPr>
          <p:cNvSpPr>
            <a:spLocks noGrp="1"/>
          </p:cNvSpPr>
          <p:nvPr>
            <p:ph type="sldNum" sz="quarter" idx="4"/>
          </p:nvPr>
        </p:nvSpPr>
        <p:spPr>
          <a:xfrm>
            <a:off x="9127132" y="6356350"/>
            <a:ext cx="2743200" cy="365125"/>
          </a:xfrm>
          <a:prstGeom prst="rect">
            <a:avLst/>
          </a:prstGeom>
        </p:spPr>
        <p:txBody>
          <a:bodyPr anchor="ctr"/>
          <a:lstStyle>
            <a:lvl1pPr algn="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a:p>
        </p:txBody>
      </p:sp>
    </p:spTree>
    <p:extLst>
      <p:ext uri="{BB962C8B-B14F-4D97-AF65-F5344CB8AC3E}">
        <p14:creationId xmlns:p14="http://schemas.microsoft.com/office/powerpoint/2010/main" val="194259288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50"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Lst>
  <p:hf hd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3DD26B-B914-4EAC-9939-B47F6EF27F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id="{0B9798BA-32B7-4CA1-AFA2-6A8584CC9112}"/>
              </a:ext>
            </a:extLst>
          </p:cNvPr>
          <p:cNvSpPr>
            <a:spLocks noGrp="1"/>
          </p:cNvSpPr>
          <p:nvPr>
            <p:ph type="body" idx="1"/>
          </p:nvPr>
        </p:nvSpPr>
        <p:spPr>
          <a:xfrm>
            <a:off x="838200" y="1825625"/>
            <a:ext cx="10515600" cy="4164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50ED21A8-457C-4FDB-982B-D5550630CA06}"/>
              </a:ext>
            </a:extLst>
          </p:cNvPr>
          <p:cNvSpPr>
            <a:spLocks noGrp="1"/>
          </p:cNvSpPr>
          <p:nvPr>
            <p:ph type="dt" sz="half" idx="2"/>
          </p:nvPr>
        </p:nvSpPr>
        <p:spPr>
          <a:xfrm>
            <a:off x="9766913" y="6356349"/>
            <a:ext cx="71522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753531-74F9-46DB-8226-2C37E7D3FBBB}" type="datetime3">
              <a:rPr kumimoji="0" lang="nl-BE" sz="1050" b="0" i="0" u="none" strike="noStrike" kern="1200" cap="none" spc="0" normalizeH="0" baseline="0" noProof="0" smtClean="0">
                <a:ln>
                  <a:noFill/>
                </a:ln>
                <a:solidFill>
                  <a:srgbClr val="FFFFFF">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21.05.26</a:t>
            </a:fld>
            <a:endParaRPr kumimoji="0" lang="nl-BE" sz="1050" b="0" i="0" u="none" strike="noStrike" kern="1200" cap="none" spc="0" normalizeH="0" baseline="0" noProof="0">
              <a:ln>
                <a:noFill/>
              </a:ln>
              <a:solidFill>
                <a:srgbClr val="FFFFFF">
                  <a:tint val="75000"/>
                </a:srgbClr>
              </a:solidFill>
              <a:effectLst/>
              <a:uLnTx/>
              <a:uFillTx/>
              <a:latin typeface="Open Sans"/>
              <a:ea typeface="+mn-ea"/>
              <a:cs typeface="+mn-cs"/>
            </a:endParaRPr>
          </a:p>
        </p:txBody>
      </p:sp>
      <p:sp>
        <p:nvSpPr>
          <p:cNvPr id="5" name="Footer Placeholder 4">
            <a:extLst>
              <a:ext uri="{FF2B5EF4-FFF2-40B4-BE49-F238E27FC236}">
                <a16:creationId xmlns:a16="http://schemas.microsoft.com/office/drawing/2014/main" id="{5CB302D5-6185-4C20-ABA8-233BA23F7405}"/>
              </a:ext>
            </a:extLst>
          </p:cNvPr>
          <p:cNvSpPr>
            <a:spLocks noGrp="1"/>
          </p:cNvSpPr>
          <p:nvPr>
            <p:ph type="ftr" sz="quarter" idx="3"/>
          </p:nvPr>
        </p:nvSpPr>
        <p:spPr>
          <a:xfrm>
            <a:off x="838200" y="6356350"/>
            <a:ext cx="7366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sp>
        <p:nvSpPr>
          <p:cNvPr id="6" name="Slide Number Placeholder 5">
            <a:extLst>
              <a:ext uri="{FF2B5EF4-FFF2-40B4-BE49-F238E27FC236}">
                <a16:creationId xmlns:a16="http://schemas.microsoft.com/office/drawing/2014/main" id="{FCF30EE3-729E-4E77-8DE2-9A17D5759354}"/>
              </a:ext>
            </a:extLst>
          </p:cNvPr>
          <p:cNvSpPr>
            <a:spLocks noGrp="1"/>
          </p:cNvSpPr>
          <p:nvPr>
            <p:ph type="sldNum" sz="quarter" idx="4"/>
          </p:nvPr>
        </p:nvSpPr>
        <p:spPr>
          <a:xfrm>
            <a:off x="10482142" y="6356350"/>
            <a:ext cx="71522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EDAD88-78F8-43C4-9AF1-FA54ECAE1AE2}" type="slidenum">
              <a:rPr kumimoji="0" lang="nl-BE" sz="1200" b="0" i="0" u="none" strike="noStrike" kern="1200" cap="none" spc="0" normalizeH="0" baseline="0" noProof="0" smtClean="0">
                <a:ln>
                  <a:noFill/>
                </a:ln>
                <a:solidFill>
                  <a:srgbClr val="FFFFFF">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l-BE" sz="1200" b="0" i="0" u="none" strike="noStrike" kern="1200" cap="none" spc="0" normalizeH="0" baseline="0" noProof="0">
              <a:ln>
                <a:noFill/>
              </a:ln>
              <a:solidFill>
                <a:srgbClr val="FFFFFF">
                  <a:tint val="75000"/>
                </a:srgbClr>
              </a:solidFill>
              <a:effectLst/>
              <a:uLnTx/>
              <a:uFillTx/>
              <a:latin typeface="Open Sans"/>
              <a:ea typeface="+mn-ea"/>
              <a:cs typeface="+mn-cs"/>
            </a:endParaRPr>
          </a:p>
        </p:txBody>
      </p:sp>
      <p:pic>
        <p:nvPicPr>
          <p:cNvPr id="19" name="Graphic 18">
            <a:extLst>
              <a:ext uri="{FF2B5EF4-FFF2-40B4-BE49-F238E27FC236}">
                <a16:creationId xmlns:a16="http://schemas.microsoft.com/office/drawing/2014/main" id="{772EA197-7EA9-47D4-A571-0C33C8BFED8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53800" y="5990589"/>
            <a:ext cx="731520" cy="731520"/>
          </a:xfrm>
          <a:prstGeom prst="rect">
            <a:avLst/>
          </a:prstGeom>
        </p:spPr>
      </p:pic>
      <p:cxnSp>
        <p:nvCxnSpPr>
          <p:cNvPr id="10" name="Straight Connector 9">
            <a:extLst>
              <a:ext uri="{FF2B5EF4-FFF2-40B4-BE49-F238E27FC236}">
                <a16:creationId xmlns:a16="http://schemas.microsoft.com/office/drawing/2014/main" id="{412E5033-EAEA-FF45-BCF8-795059E125A0}"/>
              </a:ext>
            </a:extLst>
          </p:cNvPr>
          <p:cNvCxnSpPr>
            <a:cxnSpLocks/>
          </p:cNvCxnSpPr>
          <p:nvPr userDrawn="1"/>
        </p:nvCxnSpPr>
        <p:spPr>
          <a:xfrm>
            <a:off x="179243" y="-69574"/>
            <a:ext cx="0" cy="7007087"/>
          </a:xfrm>
          <a:prstGeom prst="line">
            <a:avLst/>
          </a:prstGeom>
          <a:ln w="381000">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1316003"/>
      </p:ext>
    </p:extLst>
  </p:cSld>
  <p:clrMap bg1="dk1" tx1="lt1" bg2="dk2"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656687"/>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 id="2147483988" r:id="rId26"/>
    <p:sldLayoutId id="2147483989" r:id="rId27"/>
    <p:sldLayoutId id="2147483990" r:id="rId28"/>
    <p:sldLayoutId id="2147483991" r:id="rId29"/>
  </p:sldLayoutIdLst>
  <p:txStyles>
    <p:titleStyle>
      <a:lvl1pPr algn="l" defTabSz="914400" rtl="0" eaLnBrk="1" latinLnBrk="0" hangingPunct="1">
        <a:lnSpc>
          <a:spcPct val="90000"/>
        </a:lnSpc>
        <a:spcBef>
          <a:spcPct val="0"/>
        </a:spcBef>
        <a:buNone/>
        <a:defRPr sz="3000" b="1" i="0" kern="1200" baseline="0">
          <a:solidFill>
            <a:srgbClr val="F08552"/>
          </a:solidFill>
          <a:latin typeface="IBM Plex Sans"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F08552"/>
        </a:buClr>
        <a:buFont typeface="Wingdings" pitchFamily="2" charset="2"/>
        <a:buChar char="§"/>
        <a:defRPr sz="2500" kern="1200" baseline="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Clr>
          <a:srgbClr val="F08552"/>
        </a:buClr>
        <a:buFont typeface="Wingdings" pitchFamily="2" charset="2"/>
        <a:buChar char="§"/>
        <a:defRPr sz="2000" kern="1200" baseline="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Clr>
          <a:srgbClr val="F08552"/>
        </a:buClr>
        <a:buFont typeface="Wingdings" pitchFamily="2" charset="2"/>
        <a:buChar char="§"/>
        <a:defRPr sz="1800" kern="1200" baseline="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Clr>
          <a:srgbClr val="F08552"/>
        </a:buClr>
        <a:buFont typeface="Wingdings" pitchFamily="2" charset="2"/>
        <a:buChar char="§"/>
        <a:defRPr sz="1600" kern="1200" baseline="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Clr>
          <a:srgbClr val="F08552"/>
        </a:buClr>
        <a:buFont typeface="Wingdings" pitchFamily="2" charset="2"/>
        <a:buChar char="§"/>
        <a:defRPr sz="1400" kern="1200" baseline="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1.xml"/><Relationship Id="rId5" Type="http://schemas.openxmlformats.org/officeDocument/2006/relationships/image" Target="../media/image41.emf"/><Relationship Id="rId4" Type="http://schemas.openxmlformats.org/officeDocument/2006/relationships/image" Target="../media/image40.emf"/></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35.xml"/><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63.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35.xml"/><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78.png"/><Relationship Id="rId5" Type="http://schemas.openxmlformats.org/officeDocument/2006/relationships/image" Target="../media/image76.png"/><Relationship Id="rId4" Type="http://schemas.openxmlformats.org/officeDocument/2006/relationships/image" Target="../media/image56.png"/><Relationship Id="rId9" Type="http://schemas.openxmlformats.org/officeDocument/2006/relationships/image" Target="../media/image81.emf"/></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37.xml"/><Relationship Id="rId5" Type="http://schemas.openxmlformats.org/officeDocument/2006/relationships/image" Target="../media/image81.emf"/><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hyperlink" Target="https://gcloudbelgium.sharepoint.com/sites/BeConnected/GCloudBrd/Pages/Start.aspx" TargetMode="External"/><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C3211D-8A1A-E4E6-DC77-C6D695E66927}"/>
              </a:ext>
            </a:extLst>
          </p:cNvPr>
          <p:cNvSpPr>
            <a:spLocks noGrp="1"/>
          </p:cNvSpPr>
          <p:nvPr>
            <p:ph type="title"/>
          </p:nvPr>
        </p:nvSpPr>
        <p:spPr/>
        <p:txBody>
          <a:bodyPr>
            <a:noAutofit/>
          </a:bodyPr>
          <a:lstStyle/>
          <a:p>
            <a:r>
              <a:rPr lang="en-BE" b="1" noProof="0" dirty="0">
                <a:latin typeface="Roboto" panose="02000000000000000000" pitchFamily="2" charset="0"/>
                <a:ea typeface="Roboto"/>
                <a:cs typeface="Roboto" panose="02000000000000000000" pitchFamily="2" charset="0"/>
              </a:rPr>
              <a:t>G-CLOUD</a:t>
            </a:r>
            <a:r>
              <a:rPr lang="en-BE" noProof="0" dirty="0">
                <a:latin typeface="Roboto" panose="02000000000000000000" pitchFamily="2" charset="0"/>
                <a:ea typeface="Roboto"/>
                <a:cs typeface="Roboto" panose="02000000000000000000" pitchFamily="2" charset="0"/>
              </a:rPr>
              <a:t>, THE </a:t>
            </a:r>
            <a:r>
              <a:rPr lang="en-BE" dirty="0">
                <a:latin typeface="Roboto" panose="02000000000000000000" pitchFamily="2" charset="0"/>
                <a:ea typeface="Roboto"/>
                <a:cs typeface="Roboto" panose="02000000000000000000" pitchFamily="2" charset="0"/>
              </a:rPr>
              <a:t>DIGITAL </a:t>
            </a:r>
            <a:r>
              <a:rPr lang="en-BE" noProof="0" dirty="0">
                <a:latin typeface="Roboto" panose="02000000000000000000" pitchFamily="2" charset="0"/>
                <a:ea typeface="Roboto"/>
                <a:cs typeface="Roboto" panose="02000000000000000000" pitchFamily="2" charset="0"/>
              </a:rPr>
              <a:t>COMMUNITY</a:t>
            </a:r>
            <a:br>
              <a:rPr lang="en-BE" noProof="0" dirty="0">
                <a:latin typeface="Roboto" panose="02000000000000000000" pitchFamily="2" charset="0"/>
                <a:ea typeface="Roboto"/>
                <a:cs typeface="Roboto" panose="02000000000000000000" pitchFamily="2" charset="0"/>
              </a:rPr>
            </a:br>
            <a:r>
              <a:rPr lang="en-BE" noProof="0" dirty="0">
                <a:latin typeface="Roboto" panose="02000000000000000000" pitchFamily="2" charset="0"/>
                <a:ea typeface="Roboto"/>
                <a:cs typeface="Roboto" panose="02000000000000000000" pitchFamily="2" charset="0"/>
              </a:rPr>
              <a:t>OF THE (FEDERAL) GOVERNMENT </a:t>
            </a:r>
          </a:p>
        </p:txBody>
      </p:sp>
      <p:pic>
        <p:nvPicPr>
          <p:cNvPr id="8" name="Picture Placeholder 7">
            <a:extLst>
              <a:ext uri="{FF2B5EF4-FFF2-40B4-BE49-F238E27FC236}">
                <a16:creationId xmlns:a16="http://schemas.microsoft.com/office/drawing/2014/main" id="{8039D424-E789-E076-A686-349DBD3510CA}"/>
              </a:ext>
            </a:extLst>
          </p:cNvPr>
          <p:cNvPicPr>
            <a:picLocks noGrp="1" noChangeAspect="1"/>
          </p:cNvPicPr>
          <p:nvPr>
            <p:ph type="pic" sz="quarter" idx="10"/>
          </p:nvPr>
        </p:nvPicPr>
        <p:blipFill>
          <a:blip r:embed="rId2"/>
          <a:srcRect l="5781" r="5781"/>
          <a:stretch>
            <a:fillRect/>
          </a:stretch>
        </p:blipFill>
        <p:spPr>
          <a:xfrm>
            <a:off x="0" y="0"/>
            <a:ext cx="12192000" cy="4872038"/>
          </a:xfrm>
          <a:prstGeom prst="rect">
            <a:avLst/>
          </a:prstGeom>
        </p:spPr>
      </p:pic>
      <p:sp>
        <p:nvSpPr>
          <p:cNvPr id="2" name="Slide Version">
            <a:extLst>
              <a:ext uri="{FF2B5EF4-FFF2-40B4-BE49-F238E27FC236}">
                <a16:creationId xmlns:a16="http://schemas.microsoft.com/office/drawing/2014/main" id="{CAE9AA2C-4CB5-A9B1-8556-A2F51D0CAA6D}"/>
              </a:ext>
            </a:extLst>
          </p:cNvPr>
          <p:cNvSpPr txBox="1">
            <a:spLocks/>
          </p:cNvSpPr>
          <p:nvPr/>
        </p:nvSpPr>
        <p:spPr>
          <a:xfrm>
            <a:off x="5413" y="6741368"/>
            <a:ext cx="978019" cy="100608"/>
          </a:xfrm>
          <a:prstGeom prst="rect">
            <a:avLst/>
          </a:prstGeom>
        </p:spPr>
        <p:txBody>
          <a:bodyPr lIns="36000" tIns="0" rIns="0" bIns="0" anchor="b" anchorCtr="0"/>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fontAlgn="auto">
              <a:spcBef>
                <a:spcPts val="0"/>
              </a:spcBef>
              <a:spcAft>
                <a:spcPts val="0"/>
              </a:spcAft>
              <a:defRPr/>
            </a:pPr>
            <a:r>
              <a:rPr lang="en-BE" sz="600" noProof="0" dirty="0">
                <a:solidFill>
                  <a:schemeClr val="bg1">
                    <a:lumMod val="85000"/>
                  </a:schemeClr>
                </a:solidFill>
                <a:latin typeface="Roboto" panose="02000000000000000000" pitchFamily="2" charset="0"/>
                <a:ea typeface="Roboto"/>
                <a:cs typeface="Roboto" panose="02000000000000000000" pitchFamily="2" charset="0"/>
              </a:rPr>
              <a:t>Slide version 2026-05-15</a:t>
            </a:r>
          </a:p>
        </p:txBody>
      </p:sp>
    </p:spTree>
    <p:extLst>
      <p:ext uri="{BB962C8B-B14F-4D97-AF65-F5344CB8AC3E}">
        <p14:creationId xmlns:p14="http://schemas.microsoft.com/office/powerpoint/2010/main" val="497762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D3DF7-A367-8DBB-4B70-355AF5B873D9}"/>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C53DEA2A-FC92-42F0-1DFE-3F8DA8AB50DD}"/>
              </a:ext>
            </a:extLst>
          </p:cNvPr>
          <p:cNvSpPr>
            <a:spLocks noGrp="1"/>
          </p:cNvSpPr>
          <p:nvPr>
            <p:ph type="title"/>
          </p:nvPr>
        </p:nvSpPr>
        <p:spPr/>
        <p:txBody>
          <a:bodyPr>
            <a:noAutofit/>
          </a:bodyPr>
          <a:lstStyle/>
          <a:p>
            <a:pPr algn="l"/>
            <a:r>
              <a:rPr lang="en-BE" b="1" noProof="0" dirty="0"/>
              <a:t>G-Cloud: some current challenges</a:t>
            </a:r>
            <a:br>
              <a:rPr lang="en-BE" sz="2000" b="1" noProof="0" dirty="0"/>
            </a:br>
            <a:endParaRPr lang="en-BE" sz="1400" noProof="0" dirty="0"/>
          </a:p>
        </p:txBody>
      </p:sp>
      <p:sp>
        <p:nvSpPr>
          <p:cNvPr id="3" name="Slide Number Placeholder 2">
            <a:extLst>
              <a:ext uri="{FF2B5EF4-FFF2-40B4-BE49-F238E27FC236}">
                <a16:creationId xmlns:a16="http://schemas.microsoft.com/office/drawing/2014/main" id="{AB711546-CDD4-A516-562E-54B8DBB677D2}"/>
              </a:ext>
            </a:extLst>
          </p:cNvPr>
          <p:cNvSpPr>
            <a:spLocks noGrp="1"/>
          </p:cNvSpPr>
          <p:nvPr>
            <p:ph type="sldNum" sz="quarter" idx="12"/>
          </p:nvPr>
        </p:nvSpPr>
        <p:spPr/>
        <p:txBody>
          <a:bodyPr/>
          <a:lstStyle/>
          <a:p>
            <a:fld id="{C0BCAE97-BDA2-4C4F-8B4C-9CEEEC6B7DFE}" type="slidenum">
              <a:rPr lang="en-BE" noProof="0" smtClean="0"/>
              <a:pPr/>
              <a:t>10</a:t>
            </a:fld>
            <a:endParaRPr lang="en-BE" noProof="0" dirty="0"/>
          </a:p>
        </p:txBody>
      </p:sp>
      <p:sp>
        <p:nvSpPr>
          <p:cNvPr id="5" name="Tijdelijke aanduiding voor inhoud 4">
            <a:extLst>
              <a:ext uri="{FF2B5EF4-FFF2-40B4-BE49-F238E27FC236}">
                <a16:creationId xmlns:a16="http://schemas.microsoft.com/office/drawing/2014/main" id="{4627B576-6C2B-79C7-1070-CB1FDEA03EFB}"/>
              </a:ext>
            </a:extLst>
          </p:cNvPr>
          <p:cNvSpPr>
            <a:spLocks noGrp="1"/>
          </p:cNvSpPr>
          <p:nvPr>
            <p:ph idx="1"/>
          </p:nvPr>
        </p:nvSpPr>
        <p:spPr/>
        <p:txBody>
          <a:bodyPr>
            <a:normAutofit fontScale="92500" lnSpcReduction="20000"/>
          </a:bodyPr>
          <a:lstStyle/>
          <a:p>
            <a:pPr marL="514350" indent="-514350">
              <a:buFont typeface="+mj-lt"/>
              <a:buAutoNum type="arabicPeriod"/>
            </a:pPr>
            <a:r>
              <a:rPr lang="en-BE" sz="2800" b="1" dirty="0">
                <a:solidFill>
                  <a:schemeClr val="accent1">
                    <a:lumMod val="75000"/>
                  </a:schemeClr>
                </a:solidFill>
                <a:latin typeface="+mn-lt"/>
              </a:rPr>
              <a:t>Diversity</a:t>
            </a:r>
            <a:r>
              <a:rPr lang="en-BE" sz="2800" dirty="0">
                <a:solidFill>
                  <a:schemeClr val="accent1">
                    <a:lumMod val="75000"/>
                  </a:schemeClr>
                </a:solidFill>
                <a:latin typeface="+mn-lt"/>
              </a:rPr>
              <a:t> of organizations, processes &amp; requirements</a:t>
            </a:r>
          </a:p>
          <a:p>
            <a:pPr marL="514350" indent="-514350">
              <a:buFont typeface="+mj-lt"/>
              <a:buAutoNum type="arabicPeriod"/>
            </a:pPr>
            <a:r>
              <a:rPr lang="en-BE" sz="2800" dirty="0">
                <a:solidFill>
                  <a:schemeClr val="accent1">
                    <a:lumMod val="75000"/>
                  </a:schemeClr>
                </a:solidFill>
                <a:latin typeface="+mn-lt"/>
              </a:rPr>
              <a:t>Smart balance between harmonization, </a:t>
            </a:r>
            <a:r>
              <a:rPr lang="en-BE" sz="2800" dirty="0" err="1">
                <a:solidFill>
                  <a:schemeClr val="accent1">
                    <a:lumMod val="75000"/>
                  </a:schemeClr>
                </a:solidFill>
                <a:latin typeface="+mn-lt"/>
              </a:rPr>
              <a:t>meeti</a:t>
            </a:r>
            <a:r>
              <a:rPr lang="nl-BE" sz="2800" dirty="0">
                <a:solidFill>
                  <a:schemeClr val="accent1">
                    <a:lumMod val="75000"/>
                  </a:schemeClr>
                </a:solidFill>
                <a:latin typeface="+mn-lt"/>
              </a:rPr>
              <a:t>n</a:t>
            </a:r>
            <a:r>
              <a:rPr lang="en-BE" sz="2800" dirty="0">
                <a:solidFill>
                  <a:schemeClr val="accent1">
                    <a:lumMod val="75000"/>
                  </a:schemeClr>
                </a:solidFill>
                <a:latin typeface="+mn-lt"/>
              </a:rPr>
              <a:t>g specific needs &amp; innovation =&gt;</a:t>
            </a:r>
            <a:r>
              <a:rPr lang="en-BE" sz="2800" b="1" dirty="0">
                <a:solidFill>
                  <a:schemeClr val="accent1">
                    <a:lumMod val="75000"/>
                  </a:schemeClr>
                </a:solidFill>
                <a:latin typeface="+mn-lt"/>
              </a:rPr>
              <a:t> modular, service oriented architecture</a:t>
            </a:r>
            <a:r>
              <a:rPr lang="en-BE" sz="2800" dirty="0">
                <a:solidFill>
                  <a:schemeClr val="accent1">
                    <a:lumMod val="75000"/>
                  </a:schemeClr>
                </a:solidFill>
                <a:latin typeface="+mn-lt"/>
              </a:rPr>
              <a:t> </a:t>
            </a:r>
          </a:p>
          <a:p>
            <a:pPr marL="514350" indent="-514350">
              <a:buFont typeface="+mj-lt"/>
              <a:buAutoNum type="arabicPeriod"/>
            </a:pPr>
            <a:r>
              <a:rPr lang="en-BE" sz="2800" b="1" dirty="0">
                <a:solidFill>
                  <a:schemeClr val="accent1">
                    <a:lumMod val="75000"/>
                  </a:schemeClr>
                </a:solidFill>
                <a:latin typeface="+mn-lt"/>
              </a:rPr>
              <a:t>Avoid</a:t>
            </a:r>
            <a:r>
              <a:rPr lang="en-BE" sz="2800" dirty="0">
                <a:solidFill>
                  <a:schemeClr val="accent1">
                    <a:lumMod val="75000"/>
                  </a:schemeClr>
                </a:solidFill>
                <a:latin typeface="+mn-lt"/>
              </a:rPr>
              <a:t> unnecessary </a:t>
            </a:r>
            <a:r>
              <a:rPr lang="en-BE" sz="2800" b="1" dirty="0">
                <a:solidFill>
                  <a:schemeClr val="accent1">
                    <a:lumMod val="75000"/>
                  </a:schemeClr>
                </a:solidFill>
                <a:latin typeface="+mn-lt"/>
              </a:rPr>
              <a:t>duplication </a:t>
            </a:r>
            <a:r>
              <a:rPr lang="en-BE" sz="2800" dirty="0">
                <a:solidFill>
                  <a:schemeClr val="accent1">
                    <a:lumMod val="75000"/>
                  </a:schemeClr>
                </a:solidFill>
                <a:latin typeface="+mn-lt"/>
              </a:rPr>
              <a:t>=&gt;</a:t>
            </a:r>
            <a:r>
              <a:rPr lang="en-BE" sz="2800" b="1" dirty="0">
                <a:solidFill>
                  <a:schemeClr val="accent1">
                    <a:lumMod val="75000"/>
                  </a:schemeClr>
                </a:solidFill>
                <a:latin typeface="+mn-lt"/>
              </a:rPr>
              <a:t> more comply</a:t>
            </a:r>
            <a:r>
              <a:rPr lang="en-BE" sz="2800" dirty="0">
                <a:solidFill>
                  <a:schemeClr val="accent1">
                    <a:lumMod val="75000"/>
                  </a:schemeClr>
                </a:solidFill>
                <a:latin typeface="+mn-lt"/>
              </a:rPr>
              <a:t>, less explain</a:t>
            </a:r>
          </a:p>
          <a:p>
            <a:pPr marL="514350" indent="-514350">
              <a:buFont typeface="+mj-lt"/>
              <a:buAutoNum type="arabicPeriod"/>
            </a:pPr>
            <a:r>
              <a:rPr lang="en-BE" sz="2800" dirty="0">
                <a:solidFill>
                  <a:schemeClr val="accent1">
                    <a:lumMod val="75000"/>
                  </a:schemeClr>
                </a:solidFill>
                <a:latin typeface="+mn-lt"/>
              </a:rPr>
              <a:t>Build </a:t>
            </a:r>
            <a:r>
              <a:rPr lang="en-BE" sz="2800" b="1" dirty="0">
                <a:solidFill>
                  <a:schemeClr val="accent1">
                    <a:lumMod val="75000"/>
                  </a:schemeClr>
                </a:solidFill>
                <a:latin typeface="+mn-lt"/>
              </a:rPr>
              <a:t>strategic resilience</a:t>
            </a:r>
          </a:p>
          <a:p>
            <a:pPr marL="514350" indent="-514350">
              <a:buFont typeface="+mj-lt"/>
              <a:buAutoNum type="arabicPeriod"/>
            </a:pPr>
            <a:r>
              <a:rPr lang="en-BE" sz="2800" dirty="0">
                <a:solidFill>
                  <a:schemeClr val="accent1">
                    <a:lumMod val="75000"/>
                  </a:schemeClr>
                </a:solidFill>
                <a:latin typeface="+mn-lt"/>
              </a:rPr>
              <a:t>Growing </a:t>
            </a:r>
            <a:r>
              <a:rPr lang="en-BE" sz="2800" b="1" dirty="0">
                <a:solidFill>
                  <a:schemeClr val="accent1">
                    <a:lumMod val="75000"/>
                  </a:schemeClr>
                </a:solidFill>
                <a:latin typeface="+mn-lt"/>
              </a:rPr>
              <a:t>unpredictability</a:t>
            </a:r>
            <a:r>
              <a:rPr lang="en-BE" sz="2800" dirty="0">
                <a:solidFill>
                  <a:schemeClr val="accent1">
                    <a:lumMod val="75000"/>
                  </a:schemeClr>
                </a:solidFill>
                <a:latin typeface="+mn-lt"/>
              </a:rPr>
              <a:t> of external markets</a:t>
            </a:r>
          </a:p>
          <a:p>
            <a:pPr marL="514350" indent="-514350">
              <a:buFont typeface="+mj-lt"/>
              <a:buAutoNum type="arabicPeriod"/>
            </a:pPr>
            <a:r>
              <a:rPr lang="en-BE" sz="2800" dirty="0">
                <a:solidFill>
                  <a:schemeClr val="accent1">
                    <a:lumMod val="75000"/>
                  </a:schemeClr>
                </a:solidFill>
                <a:latin typeface="+mn-lt"/>
              </a:rPr>
              <a:t>Align </a:t>
            </a:r>
            <a:r>
              <a:rPr lang="en-BE" sz="2800" b="1" dirty="0">
                <a:solidFill>
                  <a:schemeClr val="accent1">
                    <a:lumMod val="75000"/>
                  </a:schemeClr>
                </a:solidFill>
                <a:latin typeface="+mn-lt"/>
              </a:rPr>
              <a:t>agility &amp; flexibility </a:t>
            </a:r>
            <a:r>
              <a:rPr lang="en-BE" sz="2800" dirty="0">
                <a:solidFill>
                  <a:schemeClr val="accent1">
                    <a:lumMod val="75000"/>
                  </a:schemeClr>
                </a:solidFill>
                <a:latin typeface="+mn-lt"/>
              </a:rPr>
              <a:t>with procedures</a:t>
            </a:r>
          </a:p>
          <a:p>
            <a:pPr marL="514350" indent="-514350">
              <a:buFont typeface="+mj-lt"/>
              <a:buAutoNum type="arabicPeriod"/>
            </a:pPr>
            <a:r>
              <a:rPr lang="en-BE" sz="2800" dirty="0">
                <a:solidFill>
                  <a:schemeClr val="accent1">
                    <a:lumMod val="75000"/>
                  </a:schemeClr>
                </a:solidFill>
                <a:latin typeface="+mn-lt"/>
              </a:rPr>
              <a:t>Common </a:t>
            </a:r>
            <a:r>
              <a:rPr lang="en-BE" sz="2800" b="1" dirty="0">
                <a:solidFill>
                  <a:schemeClr val="accent1">
                    <a:lumMod val="75000"/>
                  </a:schemeClr>
                </a:solidFill>
                <a:latin typeface="+mn-lt"/>
              </a:rPr>
              <a:t>data strategy</a:t>
            </a:r>
          </a:p>
          <a:p>
            <a:pPr marL="514350" indent="-514350">
              <a:buFont typeface="+mj-lt"/>
              <a:buAutoNum type="arabicPeriod"/>
            </a:pPr>
            <a:r>
              <a:rPr lang="en-BE" sz="2800" dirty="0">
                <a:solidFill>
                  <a:schemeClr val="accent1">
                    <a:lumMod val="75000"/>
                  </a:schemeClr>
                </a:solidFill>
                <a:latin typeface="+mn-lt"/>
              </a:rPr>
              <a:t>Realistic </a:t>
            </a:r>
            <a:r>
              <a:rPr lang="en-BE" sz="2800" dirty="0" err="1">
                <a:solidFill>
                  <a:schemeClr val="accent1">
                    <a:lumMod val="75000"/>
                  </a:schemeClr>
                </a:solidFill>
                <a:latin typeface="+mn-lt"/>
              </a:rPr>
              <a:t>valorization</a:t>
            </a:r>
            <a:r>
              <a:rPr lang="en-BE" sz="2800" dirty="0">
                <a:solidFill>
                  <a:schemeClr val="accent1">
                    <a:lumMod val="75000"/>
                  </a:schemeClr>
                </a:solidFill>
                <a:latin typeface="+mn-lt"/>
              </a:rPr>
              <a:t> of </a:t>
            </a:r>
            <a:r>
              <a:rPr lang="en-BE" sz="2800" dirty="0" err="1">
                <a:solidFill>
                  <a:schemeClr val="accent1">
                    <a:lumMod val="75000"/>
                  </a:schemeClr>
                </a:solidFill>
                <a:latin typeface="+mn-lt"/>
              </a:rPr>
              <a:t>possibil</a:t>
            </a:r>
            <a:r>
              <a:rPr lang="nl-BE" sz="2800" dirty="0">
                <a:solidFill>
                  <a:schemeClr val="accent1">
                    <a:lumMod val="75000"/>
                  </a:schemeClr>
                </a:solidFill>
                <a:latin typeface="+mn-lt"/>
              </a:rPr>
              <a:t>i</a:t>
            </a:r>
            <a:r>
              <a:rPr lang="en-BE" sz="2800" dirty="0">
                <a:solidFill>
                  <a:schemeClr val="accent1">
                    <a:lumMod val="75000"/>
                  </a:schemeClr>
                </a:solidFill>
                <a:latin typeface="+mn-lt"/>
              </a:rPr>
              <a:t>ties of </a:t>
            </a:r>
            <a:r>
              <a:rPr lang="en-BE" sz="2800" b="1" dirty="0">
                <a:solidFill>
                  <a:schemeClr val="accent1">
                    <a:lumMod val="75000"/>
                  </a:schemeClr>
                </a:solidFill>
                <a:latin typeface="+mn-lt"/>
              </a:rPr>
              <a:t>AI</a:t>
            </a:r>
          </a:p>
          <a:p>
            <a:pPr marL="514350" indent="-514350">
              <a:buFont typeface="+mj-lt"/>
              <a:buAutoNum type="arabicPeriod"/>
            </a:pPr>
            <a:r>
              <a:rPr lang="en-BE" sz="2800" dirty="0">
                <a:solidFill>
                  <a:schemeClr val="accent1">
                    <a:lumMod val="75000"/>
                  </a:schemeClr>
                </a:solidFill>
                <a:latin typeface="+mn-lt"/>
              </a:rPr>
              <a:t>Internalisation of skills =&gt; </a:t>
            </a:r>
            <a:r>
              <a:rPr lang="en-BE" sz="2800" b="1" dirty="0">
                <a:solidFill>
                  <a:schemeClr val="accent1">
                    <a:lumMod val="75000"/>
                  </a:schemeClr>
                </a:solidFill>
                <a:latin typeface="+mn-lt"/>
              </a:rPr>
              <a:t>valorisation of competence </a:t>
            </a:r>
            <a:r>
              <a:rPr lang="en-BE" sz="2800" b="1" dirty="0" err="1">
                <a:solidFill>
                  <a:schemeClr val="accent1">
                    <a:lumMod val="75000"/>
                  </a:schemeClr>
                </a:solidFill>
                <a:latin typeface="+mn-lt"/>
              </a:rPr>
              <a:t>centers</a:t>
            </a:r>
            <a:endParaRPr lang="en-BE" sz="2800" b="1" dirty="0">
              <a:solidFill>
                <a:schemeClr val="accent1">
                  <a:lumMod val="75000"/>
                </a:schemeClr>
              </a:solidFill>
              <a:latin typeface="+mn-lt"/>
            </a:endParaRPr>
          </a:p>
          <a:p>
            <a:endParaRPr lang="nl-BE" dirty="0"/>
          </a:p>
        </p:txBody>
      </p:sp>
      <p:sp>
        <p:nvSpPr>
          <p:cNvPr id="6" name="Sensoring">
            <a:extLst>
              <a:ext uri="{FF2B5EF4-FFF2-40B4-BE49-F238E27FC236}">
                <a16:creationId xmlns:a16="http://schemas.microsoft.com/office/drawing/2014/main" id="{574B0F8F-23FD-4112-6629-C558B5670087}"/>
              </a:ext>
            </a:extLst>
          </p:cNvPr>
          <p:cNvSpPr txBox="1">
            <a:spLocks/>
          </p:cNvSpPr>
          <p:nvPr/>
        </p:nvSpPr>
        <p:spPr>
          <a:xfrm>
            <a:off x="1415479" y="1913758"/>
            <a:ext cx="9649346" cy="43200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endParaRPr lang="en-BE" sz="2800" noProof="0" dirty="0">
              <a:solidFill>
                <a:schemeClr val="accent1">
                  <a:lumMod val="75000"/>
                </a:schemeClr>
              </a:solidFill>
            </a:endParaRPr>
          </a:p>
        </p:txBody>
      </p:sp>
      <p:sp>
        <p:nvSpPr>
          <p:cNvPr id="2" name="Sensoring">
            <a:extLst>
              <a:ext uri="{FF2B5EF4-FFF2-40B4-BE49-F238E27FC236}">
                <a16:creationId xmlns:a16="http://schemas.microsoft.com/office/drawing/2014/main" id="{76D9ACB9-8E57-69DB-CA6C-F640DFA0954B}"/>
              </a:ext>
            </a:extLst>
          </p:cNvPr>
          <p:cNvSpPr txBox="1">
            <a:spLocks/>
          </p:cNvSpPr>
          <p:nvPr/>
        </p:nvSpPr>
        <p:spPr>
          <a:xfrm>
            <a:off x="1415480" y="2420888"/>
            <a:ext cx="9649346" cy="43200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endParaRPr lang="en-BE" sz="2800" noProof="0" dirty="0">
              <a:solidFill>
                <a:schemeClr val="accent1">
                  <a:lumMod val="75000"/>
                </a:schemeClr>
              </a:solidFill>
            </a:endParaRPr>
          </a:p>
        </p:txBody>
      </p:sp>
      <p:sp>
        <p:nvSpPr>
          <p:cNvPr id="9" name="Sensoring">
            <a:extLst>
              <a:ext uri="{FF2B5EF4-FFF2-40B4-BE49-F238E27FC236}">
                <a16:creationId xmlns:a16="http://schemas.microsoft.com/office/drawing/2014/main" id="{6BB365A4-CCBB-ED0F-E87E-68894C8641E4}"/>
              </a:ext>
            </a:extLst>
          </p:cNvPr>
          <p:cNvSpPr txBox="1">
            <a:spLocks/>
          </p:cNvSpPr>
          <p:nvPr/>
        </p:nvSpPr>
        <p:spPr>
          <a:xfrm>
            <a:off x="1415480" y="2924944"/>
            <a:ext cx="9649346" cy="43200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endParaRPr lang="en-BE" sz="2800" noProof="0" dirty="0">
              <a:solidFill>
                <a:schemeClr val="accent1">
                  <a:lumMod val="75000"/>
                </a:schemeClr>
              </a:solidFill>
            </a:endParaRPr>
          </a:p>
        </p:txBody>
      </p:sp>
      <p:sp>
        <p:nvSpPr>
          <p:cNvPr id="7" name="Sensoring">
            <a:extLst>
              <a:ext uri="{FF2B5EF4-FFF2-40B4-BE49-F238E27FC236}">
                <a16:creationId xmlns:a16="http://schemas.microsoft.com/office/drawing/2014/main" id="{B72F274B-2749-7585-92FA-67AF8F345314}"/>
              </a:ext>
            </a:extLst>
          </p:cNvPr>
          <p:cNvSpPr txBox="1">
            <a:spLocks/>
          </p:cNvSpPr>
          <p:nvPr/>
        </p:nvSpPr>
        <p:spPr>
          <a:xfrm>
            <a:off x="1415480" y="3429000"/>
            <a:ext cx="9649346" cy="43200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endParaRPr lang="en-BE" sz="2800" noProof="0" dirty="0">
              <a:solidFill>
                <a:schemeClr val="accent1">
                  <a:lumMod val="75000"/>
                </a:schemeClr>
              </a:solidFill>
            </a:endParaRPr>
          </a:p>
        </p:txBody>
      </p:sp>
      <p:sp>
        <p:nvSpPr>
          <p:cNvPr id="12" name="Sensoring">
            <a:extLst>
              <a:ext uri="{FF2B5EF4-FFF2-40B4-BE49-F238E27FC236}">
                <a16:creationId xmlns:a16="http://schemas.microsoft.com/office/drawing/2014/main" id="{6592ED47-3589-A8AB-90F8-C8683064FC46}"/>
              </a:ext>
            </a:extLst>
          </p:cNvPr>
          <p:cNvSpPr txBox="1">
            <a:spLocks/>
          </p:cNvSpPr>
          <p:nvPr/>
        </p:nvSpPr>
        <p:spPr>
          <a:xfrm>
            <a:off x="1415479" y="3933524"/>
            <a:ext cx="9649346" cy="43200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endParaRPr lang="en-BE" sz="2800" noProof="0" dirty="0">
              <a:solidFill>
                <a:schemeClr val="accent1">
                  <a:lumMod val="75000"/>
                </a:schemeClr>
              </a:solidFill>
            </a:endParaRPr>
          </a:p>
        </p:txBody>
      </p:sp>
      <p:sp>
        <p:nvSpPr>
          <p:cNvPr id="4" name="Sensoring">
            <a:extLst>
              <a:ext uri="{FF2B5EF4-FFF2-40B4-BE49-F238E27FC236}">
                <a16:creationId xmlns:a16="http://schemas.microsoft.com/office/drawing/2014/main" id="{DE76FAD7-111F-C09F-D3A3-FB0BC499F3F2}"/>
              </a:ext>
            </a:extLst>
          </p:cNvPr>
          <p:cNvSpPr txBox="1">
            <a:spLocks/>
          </p:cNvSpPr>
          <p:nvPr/>
        </p:nvSpPr>
        <p:spPr>
          <a:xfrm>
            <a:off x="1415479" y="5517280"/>
            <a:ext cx="9649346" cy="43200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endParaRPr lang="en-BE" sz="2800" b="1" noProof="0" dirty="0">
              <a:solidFill>
                <a:schemeClr val="accent1">
                  <a:lumMod val="75000"/>
                </a:schemeClr>
              </a:solidFill>
            </a:endParaRPr>
          </a:p>
        </p:txBody>
      </p:sp>
      <p:sp>
        <p:nvSpPr>
          <p:cNvPr id="10" name="Sensoring">
            <a:extLst>
              <a:ext uri="{FF2B5EF4-FFF2-40B4-BE49-F238E27FC236}">
                <a16:creationId xmlns:a16="http://schemas.microsoft.com/office/drawing/2014/main" id="{F4CF4BAE-279E-1660-5DB8-D48C25DC9368}"/>
              </a:ext>
            </a:extLst>
          </p:cNvPr>
          <p:cNvSpPr txBox="1">
            <a:spLocks/>
          </p:cNvSpPr>
          <p:nvPr/>
        </p:nvSpPr>
        <p:spPr>
          <a:xfrm>
            <a:off x="1415479" y="4437580"/>
            <a:ext cx="9649346" cy="43200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endParaRPr lang="en-BE" sz="2800" b="1" noProof="0" dirty="0">
              <a:solidFill>
                <a:schemeClr val="accent1">
                  <a:lumMod val="75000"/>
                </a:schemeClr>
              </a:solidFill>
            </a:endParaRPr>
          </a:p>
        </p:txBody>
      </p:sp>
      <p:sp>
        <p:nvSpPr>
          <p:cNvPr id="11" name="Sensoring">
            <a:extLst>
              <a:ext uri="{FF2B5EF4-FFF2-40B4-BE49-F238E27FC236}">
                <a16:creationId xmlns:a16="http://schemas.microsoft.com/office/drawing/2014/main" id="{2C420701-DB98-98D3-CC56-1043FDC5A24B}"/>
              </a:ext>
            </a:extLst>
          </p:cNvPr>
          <p:cNvSpPr txBox="1">
            <a:spLocks/>
          </p:cNvSpPr>
          <p:nvPr/>
        </p:nvSpPr>
        <p:spPr>
          <a:xfrm>
            <a:off x="1415479" y="4941636"/>
            <a:ext cx="9649346" cy="43200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endParaRPr lang="en-BE" sz="2800" b="1" noProof="0" dirty="0">
              <a:solidFill>
                <a:schemeClr val="accent1">
                  <a:lumMod val="75000"/>
                </a:schemeClr>
              </a:solidFill>
            </a:endParaRPr>
          </a:p>
        </p:txBody>
      </p:sp>
    </p:spTree>
    <p:extLst>
      <p:ext uri="{BB962C8B-B14F-4D97-AF65-F5344CB8AC3E}">
        <p14:creationId xmlns:p14="http://schemas.microsoft.com/office/powerpoint/2010/main" val="2193397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9A7C4-D07E-3E36-D26F-BCD0CBC45744}"/>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C4CF623E-A01C-BAB1-61BF-3EAA70CAC23E}"/>
              </a:ext>
            </a:extLst>
          </p:cNvPr>
          <p:cNvSpPr>
            <a:spLocks noGrp="1"/>
          </p:cNvSpPr>
          <p:nvPr>
            <p:ph type="title"/>
          </p:nvPr>
        </p:nvSpPr>
        <p:spPr>
          <a:xfrm>
            <a:off x="252534" y="3352127"/>
            <a:ext cx="4825752" cy="2903615"/>
          </a:xfrm>
        </p:spPr>
        <p:txBody>
          <a:bodyPr>
            <a:noAutofit/>
          </a:bodyPr>
          <a:lstStyle/>
          <a:p>
            <a:pPr algn="l"/>
            <a:r>
              <a:rPr lang="en-BE" b="1" noProof="0" dirty="0"/>
              <a:t> </a:t>
            </a:r>
            <a:br>
              <a:rPr lang="en-BE" sz="4400" noProof="0" dirty="0">
                <a:solidFill>
                  <a:srgbClr val="6AC0F1"/>
                </a:solidFill>
              </a:rPr>
            </a:br>
            <a:r>
              <a:rPr lang="en-BE" sz="4400" noProof="0" dirty="0">
                <a:solidFill>
                  <a:srgbClr val="6AC0F1"/>
                </a:solidFill>
              </a:rPr>
              <a:t>HIGHLIGHT ON CRUCIAL G-CLOUD ACTIVITIES </a:t>
            </a:r>
          </a:p>
        </p:txBody>
      </p:sp>
      <p:sp>
        <p:nvSpPr>
          <p:cNvPr id="3" name="Slide Number Placeholder 2">
            <a:extLst>
              <a:ext uri="{FF2B5EF4-FFF2-40B4-BE49-F238E27FC236}">
                <a16:creationId xmlns:a16="http://schemas.microsoft.com/office/drawing/2014/main" id="{275AB740-E4C3-E526-FAFF-3E607CBD0C85}"/>
              </a:ext>
            </a:extLst>
          </p:cNvPr>
          <p:cNvSpPr>
            <a:spLocks noGrp="1"/>
          </p:cNvSpPr>
          <p:nvPr>
            <p:ph type="sldNum" sz="quarter" idx="12"/>
          </p:nvPr>
        </p:nvSpPr>
        <p:spPr/>
        <p:txBody>
          <a:bodyPr/>
          <a:lstStyle/>
          <a:p>
            <a:fld id="{C0BCAE97-BDA2-4C4F-8B4C-9CEEEC6B7DFE}" type="slidenum">
              <a:rPr lang="en-BE" noProof="0" smtClean="0"/>
              <a:pPr/>
              <a:t>11</a:t>
            </a:fld>
            <a:endParaRPr lang="en-BE" noProof="0" dirty="0"/>
          </a:p>
        </p:txBody>
      </p:sp>
      <p:pic>
        <p:nvPicPr>
          <p:cNvPr id="1067" name="Picture 1066">
            <a:extLst>
              <a:ext uri="{FF2B5EF4-FFF2-40B4-BE49-F238E27FC236}">
                <a16:creationId xmlns:a16="http://schemas.microsoft.com/office/drawing/2014/main" id="{FE5F612C-37DA-F89C-BD3C-284EB02B680B}"/>
              </a:ext>
            </a:extLst>
          </p:cNvPr>
          <p:cNvPicPr>
            <a:picLocks noChangeAspect="1"/>
          </p:cNvPicPr>
          <p:nvPr/>
        </p:nvPicPr>
        <p:blipFill>
          <a:blip r:embed="rId3"/>
          <a:stretch>
            <a:fillRect/>
          </a:stretch>
        </p:blipFill>
        <p:spPr>
          <a:xfrm>
            <a:off x="7085520" y="1609482"/>
            <a:ext cx="4093191" cy="3485291"/>
          </a:xfrm>
          <a:prstGeom prst="rect">
            <a:avLst/>
          </a:prstGeom>
        </p:spPr>
      </p:pic>
      <p:sp>
        <p:nvSpPr>
          <p:cNvPr id="1068" name="Title 1">
            <a:extLst>
              <a:ext uri="{FF2B5EF4-FFF2-40B4-BE49-F238E27FC236}">
                <a16:creationId xmlns:a16="http://schemas.microsoft.com/office/drawing/2014/main" id="{141BF6B0-594A-114E-35D1-440F9992EFC5}"/>
              </a:ext>
            </a:extLst>
          </p:cNvPr>
          <p:cNvSpPr txBox="1">
            <a:spLocks/>
          </p:cNvSpPr>
          <p:nvPr/>
        </p:nvSpPr>
        <p:spPr>
          <a:xfrm>
            <a:off x="517694" y="116632"/>
            <a:ext cx="5257800" cy="640101"/>
          </a:xfrm>
          <a:prstGeom prst="rect">
            <a:avLst/>
          </a:prstGeom>
        </p:spPr>
        <p:txBody>
          <a:bodyPr vert="horz" lIns="91440" tIns="45720" rIns="91440" bIns="45720" rtlCol="0" anchor="t">
            <a:noAutofit/>
          </a:bodyPr>
          <a:lstStyle>
            <a:lvl1pPr algn="ctr" defTabSz="914384" rtl="0" eaLnBrk="1" latinLnBrk="0" hangingPunct="1">
              <a:spcBef>
                <a:spcPct val="0"/>
              </a:spcBef>
              <a:buNone/>
              <a:defRPr sz="3200" kern="1200">
                <a:solidFill>
                  <a:schemeClr val="bg1"/>
                </a:solidFill>
                <a:latin typeface="+mn-lt"/>
                <a:ea typeface="+mj-ea"/>
                <a:cs typeface="Arial" panose="020B0604020202020204" pitchFamily="34" charset="0"/>
              </a:defRPr>
            </a:lvl1pPr>
          </a:lstStyle>
          <a:p>
            <a:pPr fontAlgn="auto">
              <a:spcAft>
                <a:spcPts val="0"/>
              </a:spcAft>
            </a:pPr>
            <a:r>
              <a:rPr lang="en-BE" sz="4000" b="1" noProof="0" dirty="0"/>
              <a:t>Focus</a:t>
            </a:r>
          </a:p>
        </p:txBody>
      </p:sp>
    </p:spTree>
    <p:extLst>
      <p:ext uri="{BB962C8B-B14F-4D97-AF65-F5344CB8AC3E}">
        <p14:creationId xmlns:p14="http://schemas.microsoft.com/office/powerpoint/2010/main" val="1908726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256AE-CC47-CA19-D8E1-870623126DF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0328C6-1C9C-85E5-EAA3-680E0AC2350F}"/>
              </a:ext>
            </a:extLst>
          </p:cNvPr>
          <p:cNvSpPr>
            <a:spLocks noGrp="1"/>
          </p:cNvSpPr>
          <p:nvPr>
            <p:ph type="sldNum" sz="quarter" idx="12"/>
          </p:nvPr>
        </p:nvSpPr>
        <p:spPr>
          <a:xfrm>
            <a:off x="11500994" y="6376243"/>
            <a:ext cx="369338" cy="365125"/>
          </a:xfrm>
        </p:spPr>
        <p:txBody>
          <a:bodyPr/>
          <a:lstStyle/>
          <a:p>
            <a:fld id="{C0BCAE97-BDA2-4C4F-8B4C-9CEEEC6B7DFE}" type="slidenum">
              <a:rPr lang="en-BE" noProof="0" smtClean="0"/>
              <a:pPr/>
              <a:t>12</a:t>
            </a:fld>
            <a:endParaRPr lang="en-BE" noProof="0" dirty="0"/>
          </a:p>
        </p:txBody>
      </p:sp>
      <p:sp>
        <p:nvSpPr>
          <p:cNvPr id="23" name="Title 1">
            <a:extLst>
              <a:ext uri="{FF2B5EF4-FFF2-40B4-BE49-F238E27FC236}">
                <a16:creationId xmlns:a16="http://schemas.microsoft.com/office/drawing/2014/main" id="{D944D05E-3FD6-E7A6-1E46-590E11391919}"/>
              </a:ext>
            </a:extLst>
          </p:cNvPr>
          <p:cNvSpPr>
            <a:spLocks noGrp="1"/>
          </p:cNvSpPr>
          <p:nvPr>
            <p:ph type="title"/>
          </p:nvPr>
        </p:nvSpPr>
        <p:spPr>
          <a:xfrm>
            <a:off x="838199" y="106703"/>
            <a:ext cx="11102267" cy="1397277"/>
          </a:xfrm>
        </p:spPr>
        <p:txBody>
          <a:bodyPr>
            <a:noAutofit/>
          </a:bodyPr>
          <a:lstStyle/>
          <a:p>
            <a:pPr algn="l"/>
            <a:r>
              <a:rPr lang="en-BE" b="1" noProof="0" dirty="0"/>
              <a:t>G-Cloud: information &amp; cybersecurity</a:t>
            </a:r>
            <a:endParaRPr lang="en-BE" sz="2000" noProof="0" dirty="0"/>
          </a:p>
        </p:txBody>
      </p:sp>
      <p:grpSp>
        <p:nvGrpSpPr>
          <p:cNvPr id="1063" name="FOCUS">
            <a:extLst>
              <a:ext uri="{FF2B5EF4-FFF2-40B4-BE49-F238E27FC236}">
                <a16:creationId xmlns:a16="http://schemas.microsoft.com/office/drawing/2014/main" id="{94ABABB2-AF75-BBCC-16EF-C2403DC5DB0A}"/>
              </a:ext>
            </a:extLst>
          </p:cNvPr>
          <p:cNvGrpSpPr/>
          <p:nvPr/>
        </p:nvGrpSpPr>
        <p:grpSpPr>
          <a:xfrm rot="20191723">
            <a:off x="11248612" y="101112"/>
            <a:ext cx="745915" cy="1146563"/>
            <a:chOff x="9910771" y="1457666"/>
            <a:chExt cx="745915" cy="1146563"/>
          </a:xfrm>
        </p:grpSpPr>
        <p:sp>
          <p:nvSpPr>
            <p:cNvPr id="1058" name="Oval 1057">
              <a:extLst>
                <a:ext uri="{FF2B5EF4-FFF2-40B4-BE49-F238E27FC236}">
                  <a16:creationId xmlns:a16="http://schemas.microsoft.com/office/drawing/2014/main" id="{2FD957C3-3315-B535-2C59-7165248749C0}"/>
                </a:ext>
              </a:extLst>
            </p:cNvPr>
            <p:cNvSpPr/>
            <p:nvPr/>
          </p:nvSpPr>
          <p:spPr>
            <a:xfrm rot="20140081">
              <a:off x="9910771" y="1461884"/>
              <a:ext cx="723387" cy="72338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BE" b="1" noProof="0" dirty="0"/>
                <a:t>FOCUS</a:t>
              </a:r>
            </a:p>
          </p:txBody>
        </p:sp>
        <p:sp>
          <p:nvSpPr>
            <p:cNvPr id="1059" name="Oval 1058">
              <a:extLst>
                <a:ext uri="{FF2B5EF4-FFF2-40B4-BE49-F238E27FC236}">
                  <a16:creationId xmlns:a16="http://schemas.microsoft.com/office/drawing/2014/main" id="{FC50AE9F-6B26-8B1F-53A8-804821B49995}"/>
                </a:ext>
              </a:extLst>
            </p:cNvPr>
            <p:cNvSpPr/>
            <p:nvPr/>
          </p:nvSpPr>
          <p:spPr>
            <a:xfrm rot="20140081">
              <a:off x="9910771" y="1457666"/>
              <a:ext cx="723387" cy="723387"/>
            </a:xfrm>
            <a:prstGeom prst="ellipse">
              <a:avLst/>
            </a:prstGeom>
            <a:noFill/>
            <a:ln w="85725"/>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BE" sz="1400" b="1" noProof="0" dirty="0"/>
            </a:p>
          </p:txBody>
        </p:sp>
        <p:grpSp>
          <p:nvGrpSpPr>
            <p:cNvPr id="1062" name="Group 1061">
              <a:extLst>
                <a:ext uri="{FF2B5EF4-FFF2-40B4-BE49-F238E27FC236}">
                  <a16:creationId xmlns:a16="http://schemas.microsoft.com/office/drawing/2014/main" id="{89798191-032E-7F92-F265-EA3BEDEE9468}"/>
                </a:ext>
              </a:extLst>
            </p:cNvPr>
            <p:cNvGrpSpPr/>
            <p:nvPr/>
          </p:nvGrpSpPr>
          <p:grpSpPr>
            <a:xfrm rot="19687140">
              <a:off x="10539440" y="2105121"/>
              <a:ext cx="117246" cy="499108"/>
              <a:chOff x="10659713" y="2038756"/>
              <a:chExt cx="117246" cy="499108"/>
            </a:xfrm>
          </p:grpSpPr>
          <p:sp>
            <p:nvSpPr>
              <p:cNvPr id="1060" name="Rectangle: Rounded Corners 1059">
                <a:extLst>
                  <a:ext uri="{FF2B5EF4-FFF2-40B4-BE49-F238E27FC236}">
                    <a16:creationId xmlns:a16="http://schemas.microsoft.com/office/drawing/2014/main" id="{A2889582-69A6-EEEE-404E-4743BFA82B2D}"/>
                  </a:ext>
                </a:extLst>
              </p:cNvPr>
              <p:cNvSpPr/>
              <p:nvPr/>
            </p:nvSpPr>
            <p:spPr>
              <a:xfrm>
                <a:off x="10695476" y="2038756"/>
                <a:ext cx="45720"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061" name="Rectangle: Rounded Corners 1060">
                <a:extLst>
                  <a:ext uri="{FF2B5EF4-FFF2-40B4-BE49-F238E27FC236}">
                    <a16:creationId xmlns:a16="http://schemas.microsoft.com/office/drawing/2014/main" id="{460D6AE4-B321-DBAB-1540-8AE44A5E449A}"/>
                  </a:ext>
                </a:extLst>
              </p:cNvPr>
              <p:cNvSpPr/>
              <p:nvPr/>
            </p:nvSpPr>
            <p:spPr>
              <a:xfrm>
                <a:off x="10659713" y="2249572"/>
                <a:ext cx="117246"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grpSp>
      </p:grpSp>
      <p:sp>
        <p:nvSpPr>
          <p:cNvPr id="8" name="Sensoring">
            <a:extLst>
              <a:ext uri="{FF2B5EF4-FFF2-40B4-BE49-F238E27FC236}">
                <a16:creationId xmlns:a16="http://schemas.microsoft.com/office/drawing/2014/main" id="{70EA981D-1CB6-7A5A-9232-42226C187EFE}"/>
              </a:ext>
            </a:extLst>
          </p:cNvPr>
          <p:cNvSpPr txBox="1">
            <a:spLocks/>
          </p:cNvSpPr>
          <p:nvPr/>
        </p:nvSpPr>
        <p:spPr>
          <a:xfrm>
            <a:off x="857794" y="1985975"/>
            <a:ext cx="9846717" cy="39896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2000" b="1" noProof="0" dirty="0">
                <a:solidFill>
                  <a:schemeClr val="tx1">
                    <a:lumMod val="50000"/>
                    <a:lumOff val="50000"/>
                  </a:schemeClr>
                </a:solidFill>
              </a:rPr>
              <a:t>SECURITY SERVICES WITHIN G-CLOUD EVOLVE &amp; ADAPT …</a:t>
            </a:r>
          </a:p>
        </p:txBody>
      </p:sp>
      <p:sp>
        <p:nvSpPr>
          <p:cNvPr id="16" name="Content Placeholder 2">
            <a:extLst>
              <a:ext uri="{FF2B5EF4-FFF2-40B4-BE49-F238E27FC236}">
                <a16:creationId xmlns:a16="http://schemas.microsoft.com/office/drawing/2014/main" id="{F295E59C-AED6-05B3-8B73-606C0FFACD2C}"/>
              </a:ext>
            </a:extLst>
          </p:cNvPr>
          <p:cNvSpPr txBox="1">
            <a:spLocks/>
          </p:cNvSpPr>
          <p:nvPr/>
        </p:nvSpPr>
        <p:spPr>
          <a:xfrm>
            <a:off x="5807968" y="2866932"/>
            <a:ext cx="5916474" cy="1858212"/>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ts val="1200"/>
              </a:spcBef>
              <a:spcAft>
                <a:spcPts val="0"/>
              </a:spcAft>
              <a:defRPr/>
            </a:pPr>
            <a:r>
              <a:rPr lang="en-BE" noProof="0" dirty="0">
                <a:solidFill>
                  <a:srgbClr val="E8E8E8">
                    <a:lumMod val="25000"/>
                  </a:srgbClr>
                </a:solidFill>
                <a:latin typeface="+mn-lt"/>
              </a:rPr>
              <a:t>T</a:t>
            </a:r>
            <a:r>
              <a:rPr kumimoji="0" lang="en-BE" b="0" i="0" u="none" strike="noStrike" kern="1200" cap="none" spc="0" normalizeH="0" baseline="0" noProof="0" dirty="0">
                <a:ln>
                  <a:noFill/>
                </a:ln>
                <a:solidFill>
                  <a:srgbClr val="E8E8E8">
                    <a:lumMod val="25000"/>
                  </a:srgbClr>
                </a:solidFill>
                <a:effectLst/>
                <a:uLnTx/>
                <a:uFillTx/>
                <a:latin typeface="+mn-lt"/>
                <a:ea typeface="Open Sans" panose="020B0606030504020204" pitchFamily="34" charset="0"/>
                <a:cs typeface="Open Sans" panose="020B0606030504020204" pitchFamily="34" charset="0"/>
              </a:rPr>
              <a:t>o cope with </a:t>
            </a:r>
            <a:r>
              <a:rPr kumimoji="0" lang="en-BE" b="1" i="0" u="none" strike="noStrike" kern="1200" cap="none" spc="0" normalizeH="0" baseline="0" noProof="0" dirty="0">
                <a:ln>
                  <a:noFill/>
                </a:ln>
                <a:solidFill>
                  <a:schemeClr val="accent1">
                    <a:lumMod val="75000"/>
                  </a:schemeClr>
                </a:solidFill>
                <a:effectLst/>
                <a:uLnTx/>
                <a:uFillTx/>
                <a:latin typeface="+mn-lt"/>
                <a:ea typeface="Open Sans" panose="020B0606030504020204" pitchFamily="34" charset="0"/>
                <a:cs typeface="Open Sans" panose="020B0606030504020204" pitchFamily="34" charset="0"/>
              </a:rPr>
              <a:t>growing security risks</a:t>
            </a:r>
            <a:r>
              <a:rPr kumimoji="0" lang="en-BE" b="0" i="0" u="none" strike="noStrike" kern="1200" cap="none" spc="0" normalizeH="0" baseline="0" noProof="0" dirty="0">
                <a:ln>
                  <a:noFill/>
                </a:ln>
                <a:solidFill>
                  <a:schemeClr val="accent1">
                    <a:lumMod val="75000"/>
                  </a:schemeClr>
                </a:solidFill>
                <a:effectLst/>
                <a:uLnTx/>
                <a:uFillTx/>
                <a:latin typeface="+mn-lt"/>
                <a:ea typeface="Open Sans" panose="020B0606030504020204" pitchFamily="34" charset="0"/>
                <a:cs typeface="Open Sans" panose="020B0606030504020204" pitchFamily="34" charset="0"/>
              </a:rPr>
              <a:t> </a:t>
            </a:r>
          </a:p>
          <a:p>
            <a:pPr fontAlgn="auto">
              <a:spcBef>
                <a:spcPts val="1200"/>
              </a:spcBef>
              <a:spcAft>
                <a:spcPts val="0"/>
              </a:spcAft>
              <a:defRPr/>
            </a:pPr>
            <a:r>
              <a:rPr lang="en-BE" noProof="0" dirty="0">
                <a:solidFill>
                  <a:srgbClr val="E8E8E8">
                    <a:lumMod val="25000"/>
                  </a:srgbClr>
                </a:solidFill>
                <a:latin typeface="+mn-lt"/>
              </a:rPr>
              <a:t>T</a:t>
            </a:r>
            <a:r>
              <a:rPr kumimoji="0" lang="en-BE" b="0" i="0" u="none" strike="noStrike" kern="1200" cap="none" spc="0" normalizeH="0" baseline="0" noProof="0" dirty="0">
                <a:ln>
                  <a:noFill/>
                </a:ln>
                <a:solidFill>
                  <a:srgbClr val="E8E8E8">
                    <a:lumMod val="25000"/>
                  </a:srgbClr>
                </a:solidFill>
                <a:effectLst/>
                <a:uLnTx/>
                <a:uFillTx/>
                <a:latin typeface="+mn-lt"/>
                <a:ea typeface="Open Sans" panose="020B0606030504020204" pitchFamily="34" charset="0"/>
                <a:cs typeface="Open Sans" panose="020B0606030504020204" pitchFamily="34" charset="0"/>
              </a:rPr>
              <a:t>o include </a:t>
            </a:r>
            <a:r>
              <a:rPr kumimoji="0" lang="en-BE" b="1" i="0" u="none" strike="noStrike" kern="1200" cap="none" spc="0" normalizeH="0" baseline="0" noProof="0" dirty="0">
                <a:ln>
                  <a:noFill/>
                </a:ln>
                <a:solidFill>
                  <a:schemeClr val="accent1">
                    <a:lumMod val="75000"/>
                  </a:schemeClr>
                </a:solidFill>
                <a:effectLst/>
                <a:uLnTx/>
                <a:uFillTx/>
                <a:latin typeface="+mn-lt"/>
                <a:ea typeface="Open Sans" panose="020B0606030504020204" pitchFamily="34" charset="0"/>
                <a:cs typeface="Open Sans" panose="020B0606030504020204" pitchFamily="34" charset="0"/>
              </a:rPr>
              <a:t>protection of new services </a:t>
            </a:r>
          </a:p>
          <a:p>
            <a:pPr fontAlgn="auto">
              <a:spcBef>
                <a:spcPts val="1200"/>
              </a:spcBef>
              <a:spcAft>
                <a:spcPts val="0"/>
              </a:spcAft>
              <a:defRPr/>
            </a:pPr>
            <a:r>
              <a:rPr kumimoji="0" lang="en-BE" b="0" i="0" u="none" strike="noStrike" kern="1200" cap="none" spc="0" normalizeH="0" baseline="0" noProof="0" dirty="0">
                <a:ln>
                  <a:noFill/>
                </a:ln>
                <a:solidFill>
                  <a:srgbClr val="E8E8E8">
                    <a:lumMod val="25000"/>
                  </a:srgbClr>
                </a:solidFill>
                <a:effectLst/>
                <a:uLnTx/>
                <a:uFillTx/>
                <a:latin typeface="+mn-lt"/>
                <a:ea typeface="Open Sans" panose="020B0606030504020204" pitchFamily="34" charset="0"/>
                <a:cs typeface="Open Sans" panose="020B0606030504020204" pitchFamily="34" charset="0"/>
              </a:rPr>
              <a:t>To </a:t>
            </a:r>
            <a:r>
              <a:rPr kumimoji="0" lang="en-BE" b="1" i="0" u="none" strike="noStrike" kern="1200" cap="none" spc="0" normalizeH="0" baseline="0" noProof="0" dirty="0">
                <a:ln>
                  <a:noFill/>
                </a:ln>
                <a:solidFill>
                  <a:schemeClr val="accent1">
                    <a:lumMod val="75000"/>
                  </a:schemeClr>
                </a:solidFill>
                <a:effectLst/>
                <a:uLnTx/>
                <a:uFillTx/>
                <a:latin typeface="+mn-lt"/>
                <a:ea typeface="Open Sans" panose="020B0606030504020204" pitchFamily="34" charset="0"/>
                <a:cs typeface="Open Sans" panose="020B0606030504020204" pitchFamily="34" charset="0"/>
              </a:rPr>
              <a:t>cooperate with partners </a:t>
            </a:r>
            <a:r>
              <a:rPr kumimoji="0" lang="en-BE" b="0" i="0" u="none" strike="noStrike" kern="1200" cap="none" spc="0" normalizeH="0" baseline="0" noProof="0" dirty="0">
                <a:ln>
                  <a:noFill/>
                </a:ln>
                <a:solidFill>
                  <a:srgbClr val="E8E8E8">
                    <a:lumMod val="25000"/>
                  </a:srgbClr>
                </a:solidFill>
                <a:effectLst/>
                <a:uLnTx/>
                <a:uFillTx/>
                <a:latin typeface="+mn-lt"/>
                <a:ea typeface="Open Sans" panose="020B0606030504020204" pitchFamily="34" charset="0"/>
                <a:cs typeface="Open Sans" panose="020B0606030504020204" pitchFamily="34" charset="0"/>
              </a:rPr>
              <a:t>(e.g. CCB)</a:t>
            </a:r>
          </a:p>
          <a:p>
            <a:pPr fontAlgn="auto">
              <a:spcBef>
                <a:spcPts val="1200"/>
              </a:spcBef>
              <a:spcAft>
                <a:spcPts val="0"/>
              </a:spcAft>
              <a:defRPr/>
            </a:pPr>
            <a:r>
              <a:rPr lang="en-BE" noProof="0" dirty="0">
                <a:solidFill>
                  <a:srgbClr val="E8E8E8">
                    <a:lumMod val="25000"/>
                  </a:srgbClr>
                </a:solidFill>
                <a:latin typeface="+mn-lt"/>
              </a:rPr>
              <a:t>To cover a </a:t>
            </a:r>
            <a:r>
              <a:rPr lang="en-BE" b="1" noProof="0" dirty="0">
                <a:solidFill>
                  <a:schemeClr val="accent1">
                    <a:lumMod val="75000"/>
                  </a:schemeClr>
                </a:solidFill>
                <a:latin typeface="+mn-lt"/>
              </a:rPr>
              <a:t>broad range of institutions</a:t>
            </a:r>
          </a:p>
        </p:txBody>
      </p:sp>
      <p:pic>
        <p:nvPicPr>
          <p:cNvPr id="18" name="Picture 17">
            <a:extLst>
              <a:ext uri="{FF2B5EF4-FFF2-40B4-BE49-F238E27FC236}">
                <a16:creationId xmlns:a16="http://schemas.microsoft.com/office/drawing/2014/main" id="{3B3494BF-622C-A6B2-4798-A21E107245AB}"/>
              </a:ext>
            </a:extLst>
          </p:cNvPr>
          <p:cNvPicPr>
            <a:picLocks noChangeAspect="1"/>
          </p:cNvPicPr>
          <p:nvPr/>
        </p:nvPicPr>
        <p:blipFill>
          <a:blip r:embed="rId3"/>
          <a:stretch>
            <a:fillRect/>
          </a:stretch>
        </p:blipFill>
        <p:spPr>
          <a:xfrm>
            <a:off x="857794" y="2816696"/>
            <a:ext cx="4590134" cy="2169556"/>
          </a:xfrm>
          <a:prstGeom prst="rect">
            <a:avLst/>
          </a:prstGeom>
        </p:spPr>
      </p:pic>
    </p:spTree>
    <p:extLst>
      <p:ext uri="{BB962C8B-B14F-4D97-AF65-F5344CB8AC3E}">
        <p14:creationId xmlns:p14="http://schemas.microsoft.com/office/powerpoint/2010/main" val="239139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80689-54E1-E929-0491-26C57364D70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174588-E9BD-6578-5B3D-5A90F561DDC8}"/>
              </a:ext>
            </a:extLst>
          </p:cNvPr>
          <p:cNvSpPr>
            <a:spLocks noGrp="1"/>
          </p:cNvSpPr>
          <p:nvPr>
            <p:ph type="sldNum" sz="quarter" idx="12"/>
          </p:nvPr>
        </p:nvSpPr>
        <p:spPr>
          <a:xfrm>
            <a:off x="11500994" y="6376243"/>
            <a:ext cx="369338" cy="365125"/>
          </a:xfrm>
        </p:spPr>
        <p:txBody>
          <a:bodyPr/>
          <a:lstStyle/>
          <a:p>
            <a:fld id="{C0BCAE97-BDA2-4C4F-8B4C-9CEEEC6B7DFE}" type="slidenum">
              <a:rPr lang="en-BE" noProof="0" smtClean="0"/>
              <a:pPr/>
              <a:t>13</a:t>
            </a:fld>
            <a:endParaRPr lang="en-BE" noProof="0" dirty="0"/>
          </a:p>
        </p:txBody>
      </p:sp>
      <p:sp>
        <p:nvSpPr>
          <p:cNvPr id="23" name="Title 1">
            <a:extLst>
              <a:ext uri="{FF2B5EF4-FFF2-40B4-BE49-F238E27FC236}">
                <a16:creationId xmlns:a16="http://schemas.microsoft.com/office/drawing/2014/main" id="{DEEDA270-066E-3736-BC9A-7DEE22E4E70D}"/>
              </a:ext>
            </a:extLst>
          </p:cNvPr>
          <p:cNvSpPr>
            <a:spLocks noGrp="1"/>
          </p:cNvSpPr>
          <p:nvPr>
            <p:ph type="title"/>
          </p:nvPr>
        </p:nvSpPr>
        <p:spPr>
          <a:xfrm>
            <a:off x="838199" y="106703"/>
            <a:ext cx="11102267" cy="1397277"/>
          </a:xfrm>
        </p:spPr>
        <p:txBody>
          <a:bodyPr>
            <a:noAutofit/>
          </a:bodyPr>
          <a:lstStyle/>
          <a:p>
            <a:pPr algn="l"/>
            <a:r>
              <a:rPr lang="en-BE" b="1" noProof="0" dirty="0"/>
              <a:t>G-Cloud: information &amp; cybersecurity</a:t>
            </a:r>
            <a:endParaRPr lang="en-BE" sz="2000" noProof="0" dirty="0"/>
          </a:p>
        </p:txBody>
      </p:sp>
      <p:sp>
        <p:nvSpPr>
          <p:cNvPr id="7" name="Sensoring">
            <a:extLst>
              <a:ext uri="{FF2B5EF4-FFF2-40B4-BE49-F238E27FC236}">
                <a16:creationId xmlns:a16="http://schemas.microsoft.com/office/drawing/2014/main" id="{0C9D1EAB-36B1-7D6E-17FF-3CB4C8209225}"/>
              </a:ext>
            </a:extLst>
          </p:cNvPr>
          <p:cNvSpPr txBox="1">
            <a:spLocks/>
          </p:cNvSpPr>
          <p:nvPr/>
        </p:nvSpPr>
        <p:spPr>
          <a:xfrm>
            <a:off x="839416" y="1694691"/>
            <a:ext cx="10279498" cy="34218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2400" b="1" noProof="0" dirty="0">
                <a:solidFill>
                  <a:schemeClr val="accent1">
                    <a:lumMod val="75000"/>
                  </a:schemeClr>
                </a:solidFill>
              </a:rPr>
              <a:t>MAXIMUM RISK MITIGATION</a:t>
            </a:r>
          </a:p>
        </p:txBody>
      </p:sp>
      <p:grpSp>
        <p:nvGrpSpPr>
          <p:cNvPr id="1063" name="FOCUS">
            <a:extLst>
              <a:ext uri="{FF2B5EF4-FFF2-40B4-BE49-F238E27FC236}">
                <a16:creationId xmlns:a16="http://schemas.microsoft.com/office/drawing/2014/main" id="{4525B628-FBBB-C1A5-AC9A-BECEEF6B2F01}"/>
              </a:ext>
            </a:extLst>
          </p:cNvPr>
          <p:cNvGrpSpPr/>
          <p:nvPr/>
        </p:nvGrpSpPr>
        <p:grpSpPr>
          <a:xfrm rot="20191723">
            <a:off x="11248612" y="101112"/>
            <a:ext cx="745915" cy="1146563"/>
            <a:chOff x="9910771" y="1457666"/>
            <a:chExt cx="745915" cy="1146563"/>
          </a:xfrm>
        </p:grpSpPr>
        <p:sp>
          <p:nvSpPr>
            <p:cNvPr id="1058" name="Oval 1057">
              <a:extLst>
                <a:ext uri="{FF2B5EF4-FFF2-40B4-BE49-F238E27FC236}">
                  <a16:creationId xmlns:a16="http://schemas.microsoft.com/office/drawing/2014/main" id="{D2777B5E-99AD-FE68-12AC-61344BDB2136}"/>
                </a:ext>
              </a:extLst>
            </p:cNvPr>
            <p:cNvSpPr/>
            <p:nvPr/>
          </p:nvSpPr>
          <p:spPr>
            <a:xfrm rot="20140081">
              <a:off x="9910771" y="1461884"/>
              <a:ext cx="723387" cy="72338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BE" b="1" noProof="0" dirty="0"/>
                <a:t>FOCUS</a:t>
              </a:r>
            </a:p>
          </p:txBody>
        </p:sp>
        <p:sp>
          <p:nvSpPr>
            <p:cNvPr id="1059" name="Oval 1058">
              <a:extLst>
                <a:ext uri="{FF2B5EF4-FFF2-40B4-BE49-F238E27FC236}">
                  <a16:creationId xmlns:a16="http://schemas.microsoft.com/office/drawing/2014/main" id="{82E5C1CB-AA0F-21BA-A16C-35382EF3F356}"/>
                </a:ext>
              </a:extLst>
            </p:cNvPr>
            <p:cNvSpPr/>
            <p:nvPr/>
          </p:nvSpPr>
          <p:spPr>
            <a:xfrm rot="20140081">
              <a:off x="9910771" y="1457666"/>
              <a:ext cx="723387" cy="723387"/>
            </a:xfrm>
            <a:prstGeom prst="ellipse">
              <a:avLst/>
            </a:prstGeom>
            <a:noFill/>
            <a:ln w="85725"/>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BE" sz="1400" b="1" noProof="0" dirty="0"/>
            </a:p>
          </p:txBody>
        </p:sp>
        <p:grpSp>
          <p:nvGrpSpPr>
            <p:cNvPr id="1062" name="Group 1061">
              <a:extLst>
                <a:ext uri="{FF2B5EF4-FFF2-40B4-BE49-F238E27FC236}">
                  <a16:creationId xmlns:a16="http://schemas.microsoft.com/office/drawing/2014/main" id="{64B1C3E9-69C5-79F1-D1E6-C4B5EE27EB2C}"/>
                </a:ext>
              </a:extLst>
            </p:cNvPr>
            <p:cNvGrpSpPr/>
            <p:nvPr/>
          </p:nvGrpSpPr>
          <p:grpSpPr>
            <a:xfrm rot="19687140">
              <a:off x="10539440" y="2105121"/>
              <a:ext cx="117246" cy="499108"/>
              <a:chOff x="10659713" y="2038756"/>
              <a:chExt cx="117246" cy="499108"/>
            </a:xfrm>
          </p:grpSpPr>
          <p:sp>
            <p:nvSpPr>
              <p:cNvPr id="1060" name="Rectangle: Rounded Corners 1059">
                <a:extLst>
                  <a:ext uri="{FF2B5EF4-FFF2-40B4-BE49-F238E27FC236}">
                    <a16:creationId xmlns:a16="http://schemas.microsoft.com/office/drawing/2014/main" id="{C277A61C-09C0-F33D-D4CD-EAF108E921BA}"/>
                  </a:ext>
                </a:extLst>
              </p:cNvPr>
              <p:cNvSpPr/>
              <p:nvPr/>
            </p:nvSpPr>
            <p:spPr>
              <a:xfrm>
                <a:off x="10695476" y="2038756"/>
                <a:ext cx="45720"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061" name="Rectangle: Rounded Corners 1060">
                <a:extLst>
                  <a:ext uri="{FF2B5EF4-FFF2-40B4-BE49-F238E27FC236}">
                    <a16:creationId xmlns:a16="http://schemas.microsoft.com/office/drawing/2014/main" id="{E56AF876-8CB1-78AC-F949-410336F01FE3}"/>
                  </a:ext>
                </a:extLst>
              </p:cNvPr>
              <p:cNvSpPr/>
              <p:nvPr/>
            </p:nvSpPr>
            <p:spPr>
              <a:xfrm>
                <a:off x="10659713" y="2249572"/>
                <a:ext cx="117246"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grpSp>
      </p:grpSp>
      <p:pic>
        <p:nvPicPr>
          <p:cNvPr id="19" name="Picture 18" descr="A diagram of a program&#10;&#10;AI-generated content may be incorrect.">
            <a:extLst>
              <a:ext uri="{FF2B5EF4-FFF2-40B4-BE49-F238E27FC236}">
                <a16:creationId xmlns:a16="http://schemas.microsoft.com/office/drawing/2014/main" id="{7F0E2F2A-229F-6345-26E5-25667ED022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014" y="3369569"/>
            <a:ext cx="3605650" cy="2979050"/>
          </a:xfrm>
          <a:prstGeom prst="rect">
            <a:avLst/>
          </a:prstGeom>
        </p:spPr>
      </p:pic>
      <p:sp>
        <p:nvSpPr>
          <p:cNvPr id="20" name="Sensoring">
            <a:extLst>
              <a:ext uri="{FF2B5EF4-FFF2-40B4-BE49-F238E27FC236}">
                <a16:creationId xmlns:a16="http://schemas.microsoft.com/office/drawing/2014/main" id="{EB9BCC37-5875-CA3D-6112-E65F10C6BFCD}"/>
              </a:ext>
            </a:extLst>
          </p:cNvPr>
          <p:cNvSpPr txBox="1">
            <a:spLocks/>
          </p:cNvSpPr>
          <p:nvPr/>
        </p:nvSpPr>
        <p:spPr>
          <a:xfrm>
            <a:off x="1631504" y="3297475"/>
            <a:ext cx="3317364" cy="327709"/>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1">
              <a:lnSpc>
                <a:spcPct val="100000"/>
              </a:lnSpc>
              <a:spcBef>
                <a:spcPts val="600"/>
              </a:spcBef>
            </a:pPr>
            <a:r>
              <a:rPr lang="en-BE" sz="1800" b="1" noProof="0" dirty="0">
                <a:solidFill>
                  <a:schemeClr val="accent1">
                    <a:lumMod val="75000"/>
                  </a:schemeClr>
                </a:solidFill>
              </a:rPr>
              <a:t>NIS2</a:t>
            </a:r>
            <a:r>
              <a:rPr lang="en-BE" sz="1800" noProof="0" dirty="0">
                <a:solidFill>
                  <a:schemeClr val="bg1">
                    <a:lumMod val="50000"/>
                  </a:schemeClr>
                </a:solidFill>
              </a:rPr>
              <a:t> regulation</a:t>
            </a:r>
          </a:p>
        </p:txBody>
      </p:sp>
      <p:sp>
        <p:nvSpPr>
          <p:cNvPr id="21" name="Sensoring">
            <a:extLst>
              <a:ext uri="{FF2B5EF4-FFF2-40B4-BE49-F238E27FC236}">
                <a16:creationId xmlns:a16="http://schemas.microsoft.com/office/drawing/2014/main" id="{13156A05-2410-1B8A-55C3-88E0C074D51B}"/>
              </a:ext>
            </a:extLst>
          </p:cNvPr>
          <p:cNvSpPr txBox="1">
            <a:spLocks/>
          </p:cNvSpPr>
          <p:nvPr/>
        </p:nvSpPr>
        <p:spPr>
          <a:xfrm>
            <a:off x="4948868" y="3297475"/>
            <a:ext cx="3929252" cy="327709"/>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600"/>
              </a:spcBef>
              <a:buFont typeface="Wingdings" panose="05000000000000000000" pitchFamily="2" charset="2"/>
              <a:buChar char="è"/>
            </a:pPr>
            <a:r>
              <a:rPr lang="en-BE" sz="1800" noProof="0" dirty="0">
                <a:solidFill>
                  <a:schemeClr val="bg1">
                    <a:lumMod val="50000"/>
                  </a:schemeClr>
                </a:solidFill>
              </a:rPr>
              <a:t>Obligations by EU</a:t>
            </a:r>
          </a:p>
          <a:p>
            <a:pPr marL="0" lvl="1" indent="0">
              <a:lnSpc>
                <a:spcPct val="100000"/>
              </a:lnSpc>
              <a:spcBef>
                <a:spcPts val="600"/>
              </a:spcBef>
              <a:buNone/>
            </a:pPr>
            <a:endParaRPr lang="en-BE" sz="1800" noProof="0" dirty="0">
              <a:solidFill>
                <a:schemeClr val="bg1">
                  <a:lumMod val="50000"/>
                </a:schemeClr>
              </a:solidFill>
            </a:endParaRPr>
          </a:p>
        </p:txBody>
      </p:sp>
      <p:sp>
        <p:nvSpPr>
          <p:cNvPr id="22" name="Sensoring">
            <a:extLst>
              <a:ext uri="{FF2B5EF4-FFF2-40B4-BE49-F238E27FC236}">
                <a16:creationId xmlns:a16="http://schemas.microsoft.com/office/drawing/2014/main" id="{8D733952-AA24-EE73-C399-807E4DCEC300}"/>
              </a:ext>
            </a:extLst>
          </p:cNvPr>
          <p:cNvSpPr txBox="1">
            <a:spLocks/>
          </p:cNvSpPr>
          <p:nvPr/>
        </p:nvSpPr>
        <p:spPr>
          <a:xfrm>
            <a:off x="1631504" y="3625184"/>
            <a:ext cx="3317364" cy="327709"/>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1">
              <a:lnSpc>
                <a:spcPct val="100000"/>
              </a:lnSpc>
              <a:spcBef>
                <a:spcPts val="600"/>
              </a:spcBef>
            </a:pPr>
            <a:r>
              <a:rPr lang="en-BE" sz="1800" b="1" noProof="0" dirty="0" err="1">
                <a:solidFill>
                  <a:schemeClr val="accent1">
                    <a:lumMod val="75000"/>
                  </a:schemeClr>
                </a:solidFill>
              </a:rPr>
              <a:t>CyFun</a:t>
            </a:r>
            <a:r>
              <a:rPr lang="en-BE" sz="1800" noProof="0" dirty="0">
                <a:solidFill>
                  <a:schemeClr val="bg1">
                    <a:lumMod val="50000"/>
                  </a:schemeClr>
                </a:solidFill>
              </a:rPr>
              <a:t> </a:t>
            </a:r>
            <a:r>
              <a:rPr lang="en-BE" sz="1200" noProof="0" dirty="0">
                <a:solidFill>
                  <a:schemeClr val="bg1">
                    <a:lumMod val="50000"/>
                  </a:schemeClr>
                </a:solidFill>
              </a:rPr>
              <a:t>(Cyber Fundamentals)</a:t>
            </a:r>
            <a:r>
              <a:rPr lang="en-BE" sz="1800" noProof="0" dirty="0">
                <a:solidFill>
                  <a:schemeClr val="bg1">
                    <a:lumMod val="50000"/>
                  </a:schemeClr>
                </a:solidFill>
              </a:rPr>
              <a:t>, ISO 27K</a:t>
            </a:r>
          </a:p>
        </p:txBody>
      </p:sp>
      <p:sp>
        <p:nvSpPr>
          <p:cNvPr id="24" name="Sensoring">
            <a:extLst>
              <a:ext uri="{FF2B5EF4-FFF2-40B4-BE49-F238E27FC236}">
                <a16:creationId xmlns:a16="http://schemas.microsoft.com/office/drawing/2014/main" id="{98C971F5-FAA6-E329-AB4A-F9C906C482BF}"/>
              </a:ext>
            </a:extLst>
          </p:cNvPr>
          <p:cNvSpPr txBox="1">
            <a:spLocks/>
          </p:cNvSpPr>
          <p:nvPr/>
        </p:nvSpPr>
        <p:spPr>
          <a:xfrm>
            <a:off x="4948868" y="3625184"/>
            <a:ext cx="3929252" cy="327709"/>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600"/>
              </a:spcBef>
              <a:buFont typeface="Wingdings" panose="05000000000000000000" pitchFamily="2" charset="2"/>
              <a:buChar char="è"/>
            </a:pPr>
            <a:r>
              <a:rPr lang="en-BE" sz="1800" noProof="0" dirty="0">
                <a:solidFill>
                  <a:schemeClr val="bg1">
                    <a:lumMod val="50000"/>
                  </a:schemeClr>
                </a:solidFill>
              </a:rPr>
              <a:t>Guidance by CCB</a:t>
            </a:r>
          </a:p>
          <a:p>
            <a:pPr marL="0" lvl="1" indent="0">
              <a:lnSpc>
                <a:spcPct val="100000"/>
              </a:lnSpc>
              <a:spcBef>
                <a:spcPts val="600"/>
              </a:spcBef>
              <a:buNone/>
            </a:pPr>
            <a:endParaRPr lang="en-BE" sz="1800" noProof="0" dirty="0">
              <a:solidFill>
                <a:schemeClr val="bg1">
                  <a:lumMod val="50000"/>
                </a:schemeClr>
              </a:solidFill>
            </a:endParaRPr>
          </a:p>
        </p:txBody>
      </p:sp>
      <p:sp>
        <p:nvSpPr>
          <p:cNvPr id="25" name="Sensoring">
            <a:extLst>
              <a:ext uri="{FF2B5EF4-FFF2-40B4-BE49-F238E27FC236}">
                <a16:creationId xmlns:a16="http://schemas.microsoft.com/office/drawing/2014/main" id="{BEE33BAD-7F28-2D9A-A9CA-97F610AB4AA8}"/>
              </a:ext>
            </a:extLst>
          </p:cNvPr>
          <p:cNvSpPr txBox="1">
            <a:spLocks/>
          </p:cNvSpPr>
          <p:nvPr/>
        </p:nvSpPr>
        <p:spPr>
          <a:xfrm>
            <a:off x="1631504" y="4017555"/>
            <a:ext cx="3317364" cy="279331"/>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1">
              <a:lnSpc>
                <a:spcPct val="100000"/>
              </a:lnSpc>
              <a:spcBef>
                <a:spcPts val="600"/>
              </a:spcBef>
            </a:pPr>
            <a:r>
              <a:rPr lang="en-BE" sz="1800" b="1" noProof="0" dirty="0">
                <a:solidFill>
                  <a:schemeClr val="accent1">
                    <a:lumMod val="75000"/>
                  </a:schemeClr>
                </a:solidFill>
                <a:sym typeface="Wingdings" panose="05000000000000000000" pitchFamily="2" charset="2"/>
              </a:rPr>
              <a:t>IAP+ and </a:t>
            </a:r>
            <a:r>
              <a:rPr lang="en-BE" sz="1800" b="1" noProof="0" dirty="0" err="1">
                <a:solidFill>
                  <a:schemeClr val="accent1">
                    <a:lumMod val="75000"/>
                  </a:schemeClr>
                </a:solidFill>
                <a:sym typeface="Wingdings" panose="05000000000000000000" pitchFamily="2" charset="2"/>
              </a:rPr>
              <a:t>SecaaS</a:t>
            </a:r>
            <a:r>
              <a:rPr lang="en-BE" sz="1800" b="1" noProof="0" dirty="0">
                <a:solidFill>
                  <a:schemeClr val="accent1">
                    <a:lumMod val="75000"/>
                  </a:schemeClr>
                </a:solidFill>
                <a:sym typeface="Wingdings" panose="05000000000000000000" pitchFamily="2" charset="2"/>
              </a:rPr>
              <a:t> 2</a:t>
            </a:r>
          </a:p>
        </p:txBody>
      </p:sp>
      <p:sp>
        <p:nvSpPr>
          <p:cNvPr id="26" name="Sensoring">
            <a:extLst>
              <a:ext uri="{FF2B5EF4-FFF2-40B4-BE49-F238E27FC236}">
                <a16:creationId xmlns:a16="http://schemas.microsoft.com/office/drawing/2014/main" id="{ADCC2B27-96A8-EF1F-6E44-15CD442213AB}"/>
              </a:ext>
            </a:extLst>
          </p:cNvPr>
          <p:cNvSpPr txBox="1">
            <a:spLocks/>
          </p:cNvSpPr>
          <p:nvPr/>
        </p:nvSpPr>
        <p:spPr>
          <a:xfrm>
            <a:off x="4948868" y="4017555"/>
            <a:ext cx="3929252" cy="579940"/>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600"/>
              </a:spcBef>
              <a:buFont typeface="Wingdings" panose="05000000000000000000" pitchFamily="2" charset="2"/>
              <a:buChar char="è"/>
            </a:pPr>
            <a:r>
              <a:rPr lang="en-BE" sz="1800" noProof="0" dirty="0">
                <a:solidFill>
                  <a:schemeClr val="bg1">
                    <a:lumMod val="50000"/>
                  </a:schemeClr>
                </a:solidFill>
                <a:sym typeface="Wingdings" panose="05000000000000000000" pitchFamily="2" charset="2"/>
              </a:rPr>
              <a:t>Recommended adoption of G-Cloud technical security services</a:t>
            </a:r>
          </a:p>
          <a:p>
            <a:pPr marL="0" lvl="1" indent="0">
              <a:lnSpc>
                <a:spcPct val="100000"/>
              </a:lnSpc>
              <a:spcBef>
                <a:spcPts val="600"/>
              </a:spcBef>
              <a:buNone/>
            </a:pPr>
            <a:endParaRPr lang="en-BE" sz="1800" noProof="0" dirty="0">
              <a:solidFill>
                <a:schemeClr val="bg1">
                  <a:lumMod val="50000"/>
                </a:schemeClr>
              </a:solidFill>
            </a:endParaRPr>
          </a:p>
        </p:txBody>
      </p:sp>
      <p:sp>
        <p:nvSpPr>
          <p:cNvPr id="27" name="Sensoring">
            <a:extLst>
              <a:ext uri="{FF2B5EF4-FFF2-40B4-BE49-F238E27FC236}">
                <a16:creationId xmlns:a16="http://schemas.microsoft.com/office/drawing/2014/main" id="{09949BAE-2DCB-55B9-4C64-D8ABA7A156DA}"/>
              </a:ext>
            </a:extLst>
          </p:cNvPr>
          <p:cNvSpPr txBox="1">
            <a:spLocks/>
          </p:cNvSpPr>
          <p:nvPr/>
        </p:nvSpPr>
        <p:spPr>
          <a:xfrm>
            <a:off x="1631504" y="4653856"/>
            <a:ext cx="3317364" cy="274818"/>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1">
              <a:lnSpc>
                <a:spcPct val="100000"/>
              </a:lnSpc>
              <a:spcBef>
                <a:spcPts val="600"/>
              </a:spcBef>
            </a:pPr>
            <a:r>
              <a:rPr lang="en-BE" sz="1800" noProof="0" dirty="0">
                <a:solidFill>
                  <a:schemeClr val="bg1">
                    <a:lumMod val="50000"/>
                  </a:schemeClr>
                </a:solidFill>
                <a:sym typeface="Wingdings" panose="05000000000000000000" pitchFamily="2" charset="2"/>
              </a:rPr>
              <a:t>Organizational </a:t>
            </a:r>
            <a:r>
              <a:rPr lang="en-BE" sz="1800" b="1" noProof="0" dirty="0">
                <a:solidFill>
                  <a:schemeClr val="accent1">
                    <a:lumMod val="75000"/>
                  </a:schemeClr>
                </a:solidFill>
                <a:sym typeface="Wingdings" panose="05000000000000000000" pitchFamily="2" charset="2"/>
              </a:rPr>
              <a:t>process strengthening</a:t>
            </a:r>
          </a:p>
        </p:txBody>
      </p:sp>
      <p:sp>
        <p:nvSpPr>
          <p:cNvPr id="28" name="Sensoring">
            <a:extLst>
              <a:ext uri="{FF2B5EF4-FFF2-40B4-BE49-F238E27FC236}">
                <a16:creationId xmlns:a16="http://schemas.microsoft.com/office/drawing/2014/main" id="{0C5C5036-6432-E250-AA63-8A9B89DDF972}"/>
              </a:ext>
            </a:extLst>
          </p:cNvPr>
          <p:cNvSpPr txBox="1">
            <a:spLocks/>
          </p:cNvSpPr>
          <p:nvPr/>
        </p:nvSpPr>
        <p:spPr>
          <a:xfrm>
            <a:off x="4948868" y="4653856"/>
            <a:ext cx="3929252" cy="274818"/>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600"/>
              </a:spcBef>
              <a:buFont typeface="Wingdings" panose="05000000000000000000" pitchFamily="2" charset="2"/>
              <a:buChar char="è"/>
            </a:pPr>
            <a:r>
              <a:rPr lang="en-BE" sz="1800" noProof="0" dirty="0">
                <a:solidFill>
                  <a:schemeClr val="bg1">
                    <a:lumMod val="50000"/>
                  </a:schemeClr>
                </a:solidFill>
                <a:sym typeface="Wingdings" panose="05000000000000000000" pitchFamily="2" charset="2"/>
              </a:rPr>
              <a:t>Responsibility of individual organizations</a:t>
            </a:r>
          </a:p>
          <a:p>
            <a:pPr marL="0" lvl="1" indent="0">
              <a:lnSpc>
                <a:spcPct val="100000"/>
              </a:lnSpc>
              <a:spcBef>
                <a:spcPts val="600"/>
              </a:spcBef>
              <a:buNone/>
            </a:pPr>
            <a:endParaRPr lang="en-BE" sz="1800" noProof="0" dirty="0">
              <a:solidFill>
                <a:schemeClr val="bg1">
                  <a:lumMod val="50000"/>
                </a:schemeClr>
              </a:solidFill>
            </a:endParaRPr>
          </a:p>
        </p:txBody>
      </p:sp>
      <p:sp>
        <p:nvSpPr>
          <p:cNvPr id="29" name="Sensoring">
            <a:extLst>
              <a:ext uri="{FF2B5EF4-FFF2-40B4-BE49-F238E27FC236}">
                <a16:creationId xmlns:a16="http://schemas.microsoft.com/office/drawing/2014/main" id="{9FC6F482-1114-8C90-3C1C-78092E5D5719}"/>
              </a:ext>
            </a:extLst>
          </p:cNvPr>
          <p:cNvSpPr txBox="1">
            <a:spLocks/>
          </p:cNvSpPr>
          <p:nvPr/>
        </p:nvSpPr>
        <p:spPr>
          <a:xfrm>
            <a:off x="1631504" y="5969117"/>
            <a:ext cx="3317364" cy="536387"/>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1">
              <a:lnSpc>
                <a:spcPct val="100000"/>
              </a:lnSpc>
              <a:spcBef>
                <a:spcPts val="600"/>
              </a:spcBef>
            </a:pPr>
            <a:r>
              <a:rPr lang="en-BE" sz="1800" noProof="0" dirty="0">
                <a:solidFill>
                  <a:schemeClr val="bg1">
                    <a:lumMod val="50000"/>
                  </a:schemeClr>
                </a:solidFill>
                <a:sym typeface="Wingdings" panose="05000000000000000000" pitchFamily="2" charset="2"/>
              </a:rPr>
              <a:t>Periodic </a:t>
            </a:r>
            <a:r>
              <a:rPr lang="en-BE" sz="1800" b="1" noProof="0" dirty="0">
                <a:solidFill>
                  <a:schemeClr val="accent1">
                    <a:lumMod val="75000"/>
                  </a:schemeClr>
                </a:solidFill>
                <a:sym typeface="Wingdings" panose="05000000000000000000" pitchFamily="2" charset="2"/>
              </a:rPr>
              <a:t>single audit principle </a:t>
            </a:r>
          </a:p>
        </p:txBody>
      </p:sp>
      <p:sp>
        <p:nvSpPr>
          <p:cNvPr id="30" name="Sensoring">
            <a:extLst>
              <a:ext uri="{FF2B5EF4-FFF2-40B4-BE49-F238E27FC236}">
                <a16:creationId xmlns:a16="http://schemas.microsoft.com/office/drawing/2014/main" id="{388AACF4-7AE1-8BD6-9B70-91CBBEDD3765}"/>
              </a:ext>
            </a:extLst>
          </p:cNvPr>
          <p:cNvSpPr txBox="1">
            <a:spLocks/>
          </p:cNvSpPr>
          <p:nvPr/>
        </p:nvSpPr>
        <p:spPr>
          <a:xfrm>
            <a:off x="4948868" y="5969117"/>
            <a:ext cx="3929252" cy="536387"/>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0"/>
              </a:spcBef>
              <a:buFont typeface="Wingdings" panose="05000000000000000000" pitchFamily="2" charset="2"/>
              <a:buChar char="è"/>
            </a:pPr>
            <a:r>
              <a:rPr lang="en-BE" sz="1800" noProof="0" dirty="0">
                <a:solidFill>
                  <a:schemeClr val="bg1">
                    <a:lumMod val="50000"/>
                  </a:schemeClr>
                </a:solidFill>
                <a:sym typeface="Wingdings" panose="05000000000000000000" pitchFamily="2" charset="2"/>
              </a:rPr>
              <a:t>CCB offers auditing services on approved G-Cloud security services </a:t>
            </a:r>
          </a:p>
          <a:p>
            <a:pPr marL="285750" lvl="1" indent="-285750">
              <a:lnSpc>
                <a:spcPct val="100000"/>
              </a:lnSpc>
              <a:spcBef>
                <a:spcPts val="600"/>
              </a:spcBef>
              <a:buFont typeface="Wingdings" panose="05000000000000000000" pitchFamily="2" charset="2"/>
              <a:buChar char="è"/>
            </a:pPr>
            <a:endParaRPr lang="en-BE" sz="1800" noProof="0" dirty="0">
              <a:solidFill>
                <a:schemeClr val="bg1">
                  <a:lumMod val="50000"/>
                </a:schemeClr>
              </a:solidFill>
            </a:endParaRPr>
          </a:p>
        </p:txBody>
      </p:sp>
      <p:sp>
        <p:nvSpPr>
          <p:cNvPr id="31" name="Sensoring">
            <a:extLst>
              <a:ext uri="{FF2B5EF4-FFF2-40B4-BE49-F238E27FC236}">
                <a16:creationId xmlns:a16="http://schemas.microsoft.com/office/drawing/2014/main" id="{16ABE030-F05C-4018-5ECF-5CCF4C775ADF}"/>
              </a:ext>
            </a:extLst>
          </p:cNvPr>
          <p:cNvSpPr txBox="1">
            <a:spLocks/>
          </p:cNvSpPr>
          <p:nvPr/>
        </p:nvSpPr>
        <p:spPr>
          <a:xfrm>
            <a:off x="1065697" y="2135444"/>
            <a:ext cx="11881320" cy="372156"/>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000" noProof="0" dirty="0">
                <a:solidFill>
                  <a:schemeClr val="tx1">
                    <a:lumMod val="50000"/>
                    <a:lumOff val="50000"/>
                  </a:schemeClr>
                </a:solidFill>
              </a:rPr>
              <a:t>Security requires an </a:t>
            </a:r>
            <a:r>
              <a:rPr lang="en-BE" sz="2000" b="1" noProof="0" dirty="0">
                <a:solidFill>
                  <a:schemeClr val="accent1">
                    <a:lumMod val="75000"/>
                  </a:schemeClr>
                </a:solidFill>
              </a:rPr>
              <a:t>integrated approach </a:t>
            </a:r>
            <a:r>
              <a:rPr lang="en-BE" sz="2000" noProof="0" dirty="0">
                <a:solidFill>
                  <a:schemeClr val="tx1">
                    <a:lumMod val="50000"/>
                    <a:lumOff val="50000"/>
                  </a:schemeClr>
                </a:solidFill>
              </a:rPr>
              <a:t>on </a:t>
            </a:r>
            <a:r>
              <a:rPr lang="en-BE" sz="2000" b="1" noProof="0" dirty="0">
                <a:solidFill>
                  <a:schemeClr val="accent1">
                    <a:lumMod val="75000"/>
                  </a:schemeClr>
                </a:solidFill>
              </a:rPr>
              <a:t>multiple levels</a:t>
            </a:r>
            <a:r>
              <a:rPr lang="en-BE" sz="2000" noProof="0" dirty="0">
                <a:solidFill>
                  <a:schemeClr val="tx1">
                    <a:lumMod val="50000"/>
                    <a:lumOff val="50000"/>
                  </a:schemeClr>
                </a:solidFill>
              </a:rPr>
              <a:t>, by </a:t>
            </a:r>
            <a:r>
              <a:rPr lang="en-BE" sz="2000" b="1" noProof="0" dirty="0">
                <a:solidFill>
                  <a:schemeClr val="accent1">
                    <a:lumMod val="75000"/>
                  </a:schemeClr>
                </a:solidFill>
              </a:rPr>
              <a:t>multiple stakeholders</a:t>
            </a:r>
            <a:endParaRPr lang="en-BE" sz="2000" noProof="0" dirty="0">
              <a:solidFill>
                <a:schemeClr val="accent1">
                  <a:lumMod val="75000"/>
                </a:schemeClr>
              </a:solidFill>
            </a:endParaRPr>
          </a:p>
        </p:txBody>
      </p:sp>
      <p:sp>
        <p:nvSpPr>
          <p:cNvPr id="1057" name="Sensoring">
            <a:extLst>
              <a:ext uri="{FF2B5EF4-FFF2-40B4-BE49-F238E27FC236}">
                <a16:creationId xmlns:a16="http://schemas.microsoft.com/office/drawing/2014/main" id="{F5A62FB8-4B74-C371-8BEC-C651D8F50F33}"/>
              </a:ext>
            </a:extLst>
          </p:cNvPr>
          <p:cNvSpPr txBox="1">
            <a:spLocks/>
          </p:cNvSpPr>
          <p:nvPr/>
        </p:nvSpPr>
        <p:spPr>
          <a:xfrm>
            <a:off x="1086282" y="2584830"/>
            <a:ext cx="10414712" cy="360508"/>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000" noProof="0" dirty="0">
                <a:solidFill>
                  <a:schemeClr val="tx1">
                    <a:lumMod val="50000"/>
                    <a:lumOff val="50000"/>
                  </a:schemeClr>
                </a:solidFill>
              </a:rPr>
              <a:t>G-Cloud provides </a:t>
            </a:r>
            <a:r>
              <a:rPr lang="en-BE" sz="2000" b="1" noProof="0" dirty="0">
                <a:solidFill>
                  <a:schemeClr val="accent1">
                    <a:lumMod val="75000"/>
                  </a:schemeClr>
                </a:solidFill>
              </a:rPr>
              <a:t>technical security services</a:t>
            </a:r>
            <a:r>
              <a:rPr lang="en-BE" sz="2000" noProof="0" dirty="0">
                <a:solidFill>
                  <a:schemeClr val="accent1">
                    <a:lumMod val="75000"/>
                  </a:schemeClr>
                </a:solidFill>
              </a:rPr>
              <a:t> and </a:t>
            </a:r>
            <a:r>
              <a:rPr lang="en-BE" sz="2000" b="1" noProof="0" dirty="0">
                <a:solidFill>
                  <a:schemeClr val="accent1">
                    <a:lumMod val="75000"/>
                  </a:schemeClr>
                </a:solidFill>
              </a:rPr>
              <a:t>solid collaboration recommendations</a:t>
            </a:r>
            <a:r>
              <a:rPr lang="en-BE" sz="2000" noProof="0" dirty="0">
                <a:solidFill>
                  <a:schemeClr val="tx1">
                    <a:lumMod val="50000"/>
                    <a:lumOff val="50000"/>
                  </a:schemeClr>
                </a:solidFill>
              </a:rPr>
              <a:t> </a:t>
            </a:r>
            <a:endParaRPr lang="en-BE" sz="2000" noProof="0" dirty="0">
              <a:solidFill>
                <a:schemeClr val="bg1">
                  <a:lumMod val="50000"/>
                </a:schemeClr>
              </a:solidFill>
              <a:sym typeface="Wingdings" panose="05000000000000000000" pitchFamily="2" charset="2"/>
            </a:endParaRPr>
          </a:p>
        </p:txBody>
      </p:sp>
      <p:sp>
        <p:nvSpPr>
          <p:cNvPr id="1064" name="Sensoring">
            <a:extLst>
              <a:ext uri="{FF2B5EF4-FFF2-40B4-BE49-F238E27FC236}">
                <a16:creationId xmlns:a16="http://schemas.microsoft.com/office/drawing/2014/main" id="{1C4A8AC6-242B-12C0-101C-73E8DC972740}"/>
              </a:ext>
            </a:extLst>
          </p:cNvPr>
          <p:cNvSpPr txBox="1">
            <a:spLocks/>
          </p:cNvSpPr>
          <p:nvPr/>
        </p:nvSpPr>
        <p:spPr>
          <a:xfrm>
            <a:off x="1631504" y="5321045"/>
            <a:ext cx="3317364" cy="626901"/>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1">
              <a:lnSpc>
                <a:spcPct val="100000"/>
              </a:lnSpc>
              <a:spcBef>
                <a:spcPts val="600"/>
              </a:spcBef>
            </a:pPr>
            <a:r>
              <a:rPr lang="en-BE" sz="1800" noProof="0" dirty="0">
                <a:solidFill>
                  <a:schemeClr val="bg1">
                    <a:lumMod val="50000"/>
                  </a:schemeClr>
                </a:solidFill>
                <a:sym typeface="Wingdings" panose="05000000000000000000" pitchFamily="2" charset="2"/>
              </a:rPr>
              <a:t>Repeated internal </a:t>
            </a:r>
            <a:r>
              <a:rPr lang="en-BE" sz="1800" b="1" noProof="0" dirty="0">
                <a:solidFill>
                  <a:schemeClr val="accent1">
                    <a:lumMod val="75000"/>
                  </a:schemeClr>
                </a:solidFill>
                <a:sym typeface="Wingdings" panose="05000000000000000000" pitchFamily="2" charset="2"/>
              </a:rPr>
              <a:t>security controls</a:t>
            </a:r>
          </a:p>
        </p:txBody>
      </p:sp>
      <p:sp>
        <p:nvSpPr>
          <p:cNvPr id="1065" name="Sensoring">
            <a:extLst>
              <a:ext uri="{FF2B5EF4-FFF2-40B4-BE49-F238E27FC236}">
                <a16:creationId xmlns:a16="http://schemas.microsoft.com/office/drawing/2014/main" id="{7825AA60-4EE1-7128-843E-B76052552C83}"/>
              </a:ext>
            </a:extLst>
          </p:cNvPr>
          <p:cNvSpPr txBox="1">
            <a:spLocks/>
          </p:cNvSpPr>
          <p:nvPr/>
        </p:nvSpPr>
        <p:spPr>
          <a:xfrm>
            <a:off x="4948868" y="5321045"/>
            <a:ext cx="3929252" cy="626901"/>
          </a:xfrm>
          <a:prstGeom prst="rect">
            <a:avLst/>
          </a:prstGeom>
          <a:ln w="6350">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600"/>
              </a:spcBef>
              <a:buFont typeface="Wingdings" panose="05000000000000000000" pitchFamily="2" charset="2"/>
              <a:buChar char="è"/>
            </a:pPr>
            <a:r>
              <a:rPr lang="en-BE" sz="1800" noProof="0" dirty="0">
                <a:solidFill>
                  <a:schemeClr val="bg1">
                    <a:lumMod val="50000"/>
                  </a:schemeClr>
                </a:solidFill>
                <a:sym typeface="Wingdings" panose="05000000000000000000" pitchFamily="2" charset="2"/>
              </a:rPr>
              <a:t>Responsibility of individual organizations</a:t>
            </a:r>
          </a:p>
        </p:txBody>
      </p:sp>
      <p:cxnSp>
        <p:nvCxnSpPr>
          <p:cNvPr id="1067" name="Straight Connector 1066">
            <a:extLst>
              <a:ext uri="{FF2B5EF4-FFF2-40B4-BE49-F238E27FC236}">
                <a16:creationId xmlns:a16="http://schemas.microsoft.com/office/drawing/2014/main" id="{39A6B2A0-0C58-3647-AE73-9F2679D4F58D}"/>
              </a:ext>
            </a:extLst>
          </p:cNvPr>
          <p:cNvCxnSpPr/>
          <p:nvPr/>
        </p:nvCxnSpPr>
        <p:spPr>
          <a:xfrm>
            <a:off x="1832563" y="3657515"/>
            <a:ext cx="64807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2A1B77C1-7837-421F-3555-B9C3D0608C9E}"/>
              </a:ext>
            </a:extLst>
          </p:cNvPr>
          <p:cNvCxnSpPr/>
          <p:nvPr/>
        </p:nvCxnSpPr>
        <p:spPr>
          <a:xfrm>
            <a:off x="1904571" y="4017555"/>
            <a:ext cx="64807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862C35C0-7A71-4DC4-1870-F1AD75843BBE}"/>
              </a:ext>
            </a:extLst>
          </p:cNvPr>
          <p:cNvCxnSpPr/>
          <p:nvPr/>
        </p:nvCxnSpPr>
        <p:spPr>
          <a:xfrm>
            <a:off x="1904571" y="4672973"/>
            <a:ext cx="64807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43C891AB-DE65-0859-D717-4190A0731B15}"/>
              </a:ext>
            </a:extLst>
          </p:cNvPr>
          <p:cNvCxnSpPr/>
          <p:nvPr/>
        </p:nvCxnSpPr>
        <p:spPr>
          <a:xfrm>
            <a:off x="1904571" y="5321045"/>
            <a:ext cx="64807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8DA98ED0-4A7B-326E-040A-456C61FA19AD}"/>
              </a:ext>
            </a:extLst>
          </p:cNvPr>
          <p:cNvCxnSpPr/>
          <p:nvPr/>
        </p:nvCxnSpPr>
        <p:spPr>
          <a:xfrm>
            <a:off x="1904571" y="5969117"/>
            <a:ext cx="6480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420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217E-F002-0B5C-F777-E53E3C0E144A}"/>
              </a:ext>
            </a:extLst>
          </p:cNvPr>
          <p:cNvSpPr>
            <a:spLocks noGrp="1"/>
          </p:cNvSpPr>
          <p:nvPr>
            <p:ph type="title"/>
          </p:nvPr>
        </p:nvSpPr>
        <p:spPr>
          <a:xfrm>
            <a:off x="838200" y="202001"/>
            <a:ext cx="11234464" cy="1315540"/>
          </a:xfrm>
        </p:spPr>
        <p:txBody>
          <a:bodyPr lIns="72000" rIns="72000">
            <a:noAutofit/>
          </a:bodyPr>
          <a:lstStyle/>
          <a:p>
            <a:pPr algn="l"/>
            <a:r>
              <a:rPr lang="en-BE" b="1" noProof="0" dirty="0"/>
              <a:t>G-Cloud: smart cloud strategy </a:t>
            </a:r>
            <a:br>
              <a:rPr lang="en-BE" noProof="0" dirty="0"/>
            </a:br>
            <a:br>
              <a:rPr lang="en-BE" sz="1600" noProof="0" dirty="0"/>
            </a:br>
            <a:r>
              <a:rPr lang="en-BE" sz="2000" noProof="0" dirty="0"/>
              <a:t>“</a:t>
            </a:r>
            <a:r>
              <a:rPr lang="en-BE" sz="2000" noProof="0" dirty="0">
                <a:latin typeface="Aptos" panose="02110004020202020204"/>
              </a:rPr>
              <a:t>Based on the Federal Smart Cloud Strategy the Cloud Centre Of Excellence coaches organizations in their choices to move to the best cloud options for their application landscape”</a:t>
            </a:r>
            <a:endParaRPr lang="en-BE" sz="2000" noProof="0" dirty="0"/>
          </a:p>
        </p:txBody>
      </p:sp>
      <p:sp>
        <p:nvSpPr>
          <p:cNvPr id="119" name="Slide Number Placeholder 118">
            <a:extLst>
              <a:ext uri="{FF2B5EF4-FFF2-40B4-BE49-F238E27FC236}">
                <a16:creationId xmlns:a16="http://schemas.microsoft.com/office/drawing/2014/main" id="{30DBCA99-C1BA-CCF6-1957-E36675A161DD}"/>
              </a:ext>
            </a:extLst>
          </p:cNvPr>
          <p:cNvSpPr>
            <a:spLocks noGrp="1"/>
          </p:cNvSpPr>
          <p:nvPr>
            <p:ph type="sldNum" sz="quarter" idx="12"/>
          </p:nvPr>
        </p:nvSpPr>
        <p:spPr>
          <a:xfrm>
            <a:off x="11500994" y="6376243"/>
            <a:ext cx="36933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BE"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BE"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6" name="Picture 85">
            <a:extLst>
              <a:ext uri="{FF2B5EF4-FFF2-40B4-BE49-F238E27FC236}">
                <a16:creationId xmlns:a16="http://schemas.microsoft.com/office/drawing/2014/main" id="{30F0F1A7-6C81-448B-2E8A-FF0B099B33AB}"/>
              </a:ext>
            </a:extLst>
          </p:cNvPr>
          <p:cNvPicPr>
            <a:picLocks noChangeAspect="1"/>
          </p:cNvPicPr>
          <p:nvPr/>
        </p:nvPicPr>
        <p:blipFill>
          <a:blip r:embed="rId3"/>
          <a:stretch>
            <a:fillRect/>
          </a:stretch>
        </p:blipFill>
        <p:spPr>
          <a:xfrm>
            <a:off x="1055440" y="1772817"/>
            <a:ext cx="9517608" cy="4763750"/>
          </a:xfrm>
          <a:prstGeom prst="rect">
            <a:avLst/>
          </a:prstGeom>
        </p:spPr>
      </p:pic>
    </p:spTree>
    <p:extLst>
      <p:ext uri="{BB962C8B-B14F-4D97-AF65-F5344CB8AC3E}">
        <p14:creationId xmlns:p14="http://schemas.microsoft.com/office/powerpoint/2010/main" val="1517800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45541-94C1-3068-93C5-C47E0B21656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EEA37D-1A51-8807-F815-D31B1E60384C}"/>
              </a:ext>
            </a:extLst>
          </p:cNvPr>
          <p:cNvSpPr>
            <a:spLocks noGrp="1"/>
          </p:cNvSpPr>
          <p:nvPr>
            <p:ph type="sldNum" sz="quarter" idx="12"/>
          </p:nvPr>
        </p:nvSpPr>
        <p:spPr>
          <a:xfrm>
            <a:off x="11500994" y="6376243"/>
            <a:ext cx="369338" cy="365125"/>
          </a:xfrm>
        </p:spPr>
        <p:txBody>
          <a:bodyPr/>
          <a:lstStyle/>
          <a:p>
            <a:fld id="{C0BCAE97-BDA2-4C4F-8B4C-9CEEEC6B7DFE}" type="slidenum">
              <a:rPr lang="en-BE" noProof="0" smtClean="0"/>
              <a:pPr/>
              <a:t>15</a:t>
            </a:fld>
            <a:endParaRPr lang="en-BE" noProof="0" dirty="0"/>
          </a:p>
        </p:txBody>
      </p:sp>
      <p:sp>
        <p:nvSpPr>
          <p:cNvPr id="23" name="Title 1">
            <a:extLst>
              <a:ext uri="{FF2B5EF4-FFF2-40B4-BE49-F238E27FC236}">
                <a16:creationId xmlns:a16="http://schemas.microsoft.com/office/drawing/2014/main" id="{41E9EBE7-AE4C-77A6-B812-194894C013EF}"/>
              </a:ext>
            </a:extLst>
          </p:cNvPr>
          <p:cNvSpPr>
            <a:spLocks noGrp="1"/>
          </p:cNvSpPr>
          <p:nvPr>
            <p:ph type="title"/>
          </p:nvPr>
        </p:nvSpPr>
        <p:spPr>
          <a:xfrm>
            <a:off x="718270" y="104397"/>
            <a:ext cx="11102267" cy="1397277"/>
          </a:xfrm>
        </p:spPr>
        <p:txBody>
          <a:bodyPr>
            <a:noAutofit/>
          </a:bodyPr>
          <a:lstStyle/>
          <a:p>
            <a:pPr algn="l"/>
            <a:r>
              <a:rPr lang="en-BE" b="1" noProof="0" dirty="0"/>
              <a:t>G-Cloud: response to structural volatility on hardware market</a:t>
            </a:r>
            <a:endParaRPr lang="en-BE" sz="2000" b="1" noProof="0" dirty="0"/>
          </a:p>
        </p:txBody>
      </p:sp>
      <p:sp>
        <p:nvSpPr>
          <p:cNvPr id="7" name="Sensoring">
            <a:extLst>
              <a:ext uri="{FF2B5EF4-FFF2-40B4-BE49-F238E27FC236}">
                <a16:creationId xmlns:a16="http://schemas.microsoft.com/office/drawing/2014/main" id="{176D76C2-7CEF-2927-0594-BA569828607E}"/>
              </a:ext>
            </a:extLst>
          </p:cNvPr>
          <p:cNvSpPr txBox="1">
            <a:spLocks/>
          </p:cNvSpPr>
          <p:nvPr/>
        </p:nvSpPr>
        <p:spPr>
          <a:xfrm>
            <a:off x="330006" y="1740483"/>
            <a:ext cx="11540326" cy="194682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2000" b="1" noProof="0" dirty="0">
                <a:solidFill>
                  <a:schemeClr val="accent1">
                    <a:lumMod val="75000"/>
                  </a:schemeClr>
                </a:solidFill>
              </a:rPr>
              <a:t>CONTEXT:</a:t>
            </a:r>
          </a:p>
          <a:p>
            <a:pPr marL="447675">
              <a:lnSpc>
                <a:spcPct val="100000"/>
              </a:lnSpc>
              <a:spcBef>
                <a:spcPts val="600"/>
              </a:spcBef>
            </a:pPr>
            <a:r>
              <a:rPr lang="en-BE" sz="2000" noProof="0" dirty="0">
                <a:solidFill>
                  <a:schemeClr val="bg1">
                    <a:lumMod val="50000"/>
                  </a:schemeClr>
                </a:solidFill>
              </a:rPr>
              <a:t>2020 - 2022: 		COVID period 	Temporary increase of hardware prices</a:t>
            </a:r>
          </a:p>
          <a:p>
            <a:pPr marL="447675">
              <a:lnSpc>
                <a:spcPct val="100000"/>
              </a:lnSpc>
              <a:spcBef>
                <a:spcPts val="600"/>
              </a:spcBef>
            </a:pPr>
            <a:r>
              <a:rPr lang="en-BE" sz="2000" noProof="0" dirty="0">
                <a:solidFill>
                  <a:schemeClr val="bg1">
                    <a:lumMod val="50000"/>
                  </a:schemeClr>
                </a:solidFill>
              </a:rPr>
              <a:t>2022 - 2023: 		post COVID 	Normalisation of hardware prices</a:t>
            </a:r>
          </a:p>
          <a:p>
            <a:pPr marL="447675">
              <a:lnSpc>
                <a:spcPct val="100000"/>
              </a:lnSpc>
              <a:spcBef>
                <a:spcPts val="600"/>
              </a:spcBef>
            </a:pPr>
            <a:r>
              <a:rPr lang="en-BE" sz="2000" noProof="0" dirty="0">
                <a:solidFill>
                  <a:schemeClr val="bg1">
                    <a:lumMod val="50000"/>
                  </a:schemeClr>
                </a:solidFill>
              </a:rPr>
              <a:t>2024 </a:t>
            </a:r>
            <a:r>
              <a:rPr lang="en-BE" sz="2000" noProof="0" dirty="0">
                <a:solidFill>
                  <a:schemeClr val="bg1">
                    <a:lumMod val="50000"/>
                  </a:schemeClr>
                </a:solidFill>
                <a:sym typeface="Wingdings" panose="05000000000000000000" pitchFamily="2" charset="2"/>
              </a:rPr>
              <a:t> … :		AI infra boom	</a:t>
            </a:r>
            <a:r>
              <a:rPr lang="en-BE" sz="2000" b="1" noProof="0" dirty="0">
                <a:solidFill>
                  <a:schemeClr val="accent1">
                    <a:lumMod val="75000"/>
                  </a:schemeClr>
                </a:solidFill>
                <a:sym typeface="Wingdings" panose="05000000000000000000" pitchFamily="2" charset="2"/>
              </a:rPr>
              <a:t>Structural hardware shortages</a:t>
            </a:r>
            <a:r>
              <a:rPr lang="en-BE" sz="2000" noProof="0" dirty="0">
                <a:solidFill>
                  <a:schemeClr val="accent1">
                    <a:lumMod val="75000"/>
                  </a:schemeClr>
                </a:solidFill>
                <a:sym typeface="Wingdings" panose="05000000000000000000" pitchFamily="2" charset="2"/>
              </a:rPr>
              <a:t> </a:t>
            </a:r>
            <a:r>
              <a:rPr lang="en-BE" sz="2000" noProof="0" dirty="0">
                <a:solidFill>
                  <a:schemeClr val="bg1">
                    <a:lumMod val="50000"/>
                  </a:schemeClr>
                </a:solidFill>
                <a:sym typeface="Wingdings" panose="05000000000000000000" pitchFamily="2" charset="2"/>
              </a:rPr>
              <a:t>and </a:t>
            </a:r>
            <a:r>
              <a:rPr lang="en-BE" sz="2000" b="1" noProof="0" dirty="0">
                <a:solidFill>
                  <a:schemeClr val="accent1">
                    <a:lumMod val="75000"/>
                  </a:schemeClr>
                </a:solidFill>
                <a:sym typeface="Wingdings" panose="05000000000000000000" pitchFamily="2" charset="2"/>
              </a:rPr>
              <a:t>increases of hardware prices</a:t>
            </a:r>
            <a:r>
              <a:rPr lang="en-BE" sz="2000" noProof="0" dirty="0">
                <a:solidFill>
                  <a:srgbClr val="0070C0"/>
                </a:solidFill>
                <a:sym typeface="Wingdings" panose="05000000000000000000" pitchFamily="2" charset="2"/>
              </a:rPr>
              <a:t>					</a:t>
            </a:r>
            <a:r>
              <a:rPr lang="en-BE" sz="2000" noProof="0" dirty="0">
                <a:solidFill>
                  <a:schemeClr val="accent1">
                    <a:lumMod val="75000"/>
                  </a:schemeClr>
                </a:solidFill>
                <a:sym typeface="Wingdings" panose="05000000000000000000" pitchFamily="2" charset="2"/>
              </a:rPr>
              <a:t> </a:t>
            </a:r>
            <a:r>
              <a:rPr lang="nl-BE" sz="2000" noProof="0" dirty="0">
                <a:solidFill>
                  <a:schemeClr val="accent1">
                    <a:lumMod val="75000"/>
                  </a:schemeClr>
                </a:solidFill>
                <a:sym typeface="Wingdings" panose="05000000000000000000" pitchFamily="2" charset="2"/>
              </a:rPr>
              <a:t>e</a:t>
            </a:r>
            <a:r>
              <a:rPr lang="en-BE" sz="2000" noProof="0" dirty="0" err="1">
                <a:solidFill>
                  <a:schemeClr val="accent1">
                    <a:lumMod val="75000"/>
                  </a:schemeClr>
                </a:solidFill>
                <a:sym typeface="Wingdings" panose="05000000000000000000" pitchFamily="2" charset="2"/>
              </a:rPr>
              <a:t>xpectation</a:t>
            </a:r>
            <a:r>
              <a:rPr lang="en-BE" sz="2000" noProof="0" dirty="0">
                <a:solidFill>
                  <a:schemeClr val="accent1">
                    <a:lumMod val="75000"/>
                  </a:schemeClr>
                </a:solidFill>
                <a:sym typeface="Wingdings" panose="05000000000000000000" pitchFamily="2" charset="2"/>
              </a:rPr>
              <a:t>: this will not disappear any time soon</a:t>
            </a:r>
          </a:p>
        </p:txBody>
      </p:sp>
      <p:grpSp>
        <p:nvGrpSpPr>
          <p:cNvPr id="1063" name="FOCUS">
            <a:extLst>
              <a:ext uri="{FF2B5EF4-FFF2-40B4-BE49-F238E27FC236}">
                <a16:creationId xmlns:a16="http://schemas.microsoft.com/office/drawing/2014/main" id="{A2E53D8D-8573-8B1D-2086-58659443C998}"/>
              </a:ext>
            </a:extLst>
          </p:cNvPr>
          <p:cNvGrpSpPr/>
          <p:nvPr/>
        </p:nvGrpSpPr>
        <p:grpSpPr>
          <a:xfrm rot="20191723">
            <a:off x="11248612" y="101112"/>
            <a:ext cx="745915" cy="1146563"/>
            <a:chOff x="9910771" y="1457666"/>
            <a:chExt cx="745915" cy="1146563"/>
          </a:xfrm>
        </p:grpSpPr>
        <p:sp>
          <p:nvSpPr>
            <p:cNvPr id="1058" name="Oval 1057">
              <a:extLst>
                <a:ext uri="{FF2B5EF4-FFF2-40B4-BE49-F238E27FC236}">
                  <a16:creationId xmlns:a16="http://schemas.microsoft.com/office/drawing/2014/main" id="{DEAC2AA4-A065-3C20-2AA2-DC7F32E48678}"/>
                </a:ext>
              </a:extLst>
            </p:cNvPr>
            <p:cNvSpPr/>
            <p:nvPr/>
          </p:nvSpPr>
          <p:spPr>
            <a:xfrm rot="20140081">
              <a:off x="9910771" y="1461884"/>
              <a:ext cx="723387" cy="72338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BE" b="1" noProof="0" dirty="0"/>
                <a:t>FOCUS</a:t>
              </a:r>
            </a:p>
          </p:txBody>
        </p:sp>
        <p:sp>
          <p:nvSpPr>
            <p:cNvPr id="1059" name="Oval 1058">
              <a:extLst>
                <a:ext uri="{FF2B5EF4-FFF2-40B4-BE49-F238E27FC236}">
                  <a16:creationId xmlns:a16="http://schemas.microsoft.com/office/drawing/2014/main" id="{EF3CEAAB-19E2-55DB-1B34-6B7923D48F70}"/>
                </a:ext>
              </a:extLst>
            </p:cNvPr>
            <p:cNvSpPr/>
            <p:nvPr/>
          </p:nvSpPr>
          <p:spPr>
            <a:xfrm rot="20140081">
              <a:off x="9910771" y="1457666"/>
              <a:ext cx="723387" cy="723387"/>
            </a:xfrm>
            <a:prstGeom prst="ellipse">
              <a:avLst/>
            </a:prstGeom>
            <a:noFill/>
            <a:ln w="85725"/>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BE" sz="1400" b="1" noProof="0" dirty="0"/>
            </a:p>
          </p:txBody>
        </p:sp>
        <p:grpSp>
          <p:nvGrpSpPr>
            <p:cNvPr id="1062" name="Group 1061">
              <a:extLst>
                <a:ext uri="{FF2B5EF4-FFF2-40B4-BE49-F238E27FC236}">
                  <a16:creationId xmlns:a16="http://schemas.microsoft.com/office/drawing/2014/main" id="{225D2DEC-379D-BE37-BA9C-E428F5D245D0}"/>
                </a:ext>
              </a:extLst>
            </p:cNvPr>
            <p:cNvGrpSpPr/>
            <p:nvPr/>
          </p:nvGrpSpPr>
          <p:grpSpPr>
            <a:xfrm rot="19687140">
              <a:off x="10539440" y="2105121"/>
              <a:ext cx="117246" cy="499108"/>
              <a:chOff x="10659713" y="2038756"/>
              <a:chExt cx="117246" cy="499108"/>
            </a:xfrm>
          </p:grpSpPr>
          <p:sp>
            <p:nvSpPr>
              <p:cNvPr id="1060" name="Rectangle: Rounded Corners 1059">
                <a:extLst>
                  <a:ext uri="{FF2B5EF4-FFF2-40B4-BE49-F238E27FC236}">
                    <a16:creationId xmlns:a16="http://schemas.microsoft.com/office/drawing/2014/main" id="{B4B70435-F6CE-2CB6-DFA1-533D2F61BA27}"/>
                  </a:ext>
                </a:extLst>
              </p:cNvPr>
              <p:cNvSpPr/>
              <p:nvPr/>
            </p:nvSpPr>
            <p:spPr>
              <a:xfrm>
                <a:off x="10695476" y="2038756"/>
                <a:ext cx="45720"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061" name="Rectangle: Rounded Corners 1060">
                <a:extLst>
                  <a:ext uri="{FF2B5EF4-FFF2-40B4-BE49-F238E27FC236}">
                    <a16:creationId xmlns:a16="http://schemas.microsoft.com/office/drawing/2014/main" id="{5A1A48D5-3227-04DD-5A02-E6A3CA8A78D7}"/>
                  </a:ext>
                </a:extLst>
              </p:cNvPr>
              <p:cNvSpPr/>
              <p:nvPr/>
            </p:nvSpPr>
            <p:spPr>
              <a:xfrm>
                <a:off x="10659713" y="2249572"/>
                <a:ext cx="117246"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grpSp>
      </p:grpSp>
      <p:sp>
        <p:nvSpPr>
          <p:cNvPr id="4" name="Sensoring">
            <a:extLst>
              <a:ext uri="{FF2B5EF4-FFF2-40B4-BE49-F238E27FC236}">
                <a16:creationId xmlns:a16="http://schemas.microsoft.com/office/drawing/2014/main" id="{C4A7AC9D-CAE6-2725-23B9-5CA5B3774BAB}"/>
              </a:ext>
            </a:extLst>
          </p:cNvPr>
          <p:cNvSpPr txBox="1">
            <a:spLocks/>
          </p:cNvSpPr>
          <p:nvPr/>
        </p:nvSpPr>
        <p:spPr>
          <a:xfrm>
            <a:off x="400140" y="3716452"/>
            <a:ext cx="11540326" cy="2232827"/>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2000" b="1" noProof="0" dirty="0">
                <a:solidFill>
                  <a:schemeClr val="accent1">
                    <a:lumMod val="75000"/>
                  </a:schemeClr>
                </a:solidFill>
              </a:rPr>
              <a:t>IMPACT AND RISKS:</a:t>
            </a:r>
          </a:p>
          <a:p>
            <a:pPr marL="355600">
              <a:lnSpc>
                <a:spcPct val="100000"/>
              </a:lnSpc>
              <a:spcBef>
                <a:spcPts val="600"/>
              </a:spcBef>
            </a:pPr>
            <a:r>
              <a:rPr lang="en-BE" sz="2000" noProof="0" dirty="0">
                <a:solidFill>
                  <a:schemeClr val="bg1">
                    <a:lumMod val="50000"/>
                  </a:schemeClr>
                </a:solidFill>
                <a:sym typeface="Wingdings" panose="05000000000000000000" pitchFamily="2" charset="2"/>
              </a:rPr>
              <a:t>Contractors cannot respect conditions of framework contractor (delivery time &amp; pricing guarantees)</a:t>
            </a:r>
          </a:p>
          <a:p>
            <a:pPr marL="355600">
              <a:lnSpc>
                <a:spcPct val="100000"/>
              </a:lnSpc>
              <a:spcBef>
                <a:spcPts val="600"/>
              </a:spcBef>
            </a:pPr>
            <a:r>
              <a:rPr lang="en-BE" sz="2000" noProof="0" dirty="0">
                <a:solidFill>
                  <a:schemeClr val="bg1">
                    <a:lumMod val="50000"/>
                  </a:schemeClr>
                </a:solidFill>
                <a:sym typeface="Wingdings" panose="05000000000000000000" pitchFamily="2" charset="2"/>
              </a:rPr>
              <a:t>Shortage on storage, CPUs, RAM, risks (on the mid to long term) to severely slow down:</a:t>
            </a:r>
          </a:p>
          <a:p>
            <a:pPr lvl="1">
              <a:lnSpc>
                <a:spcPct val="100000"/>
              </a:lnSpc>
              <a:spcBef>
                <a:spcPts val="600"/>
              </a:spcBef>
            </a:pPr>
            <a:r>
              <a:rPr lang="nl-BE" sz="2000" noProof="0" dirty="0">
                <a:solidFill>
                  <a:schemeClr val="bg1">
                    <a:lumMod val="50000"/>
                  </a:schemeClr>
                </a:solidFill>
                <a:sym typeface="Wingdings" panose="05000000000000000000" pitchFamily="2" charset="2"/>
              </a:rPr>
              <a:t>e</a:t>
            </a:r>
            <a:r>
              <a:rPr lang="en-BE" sz="2000" noProof="0" dirty="0" err="1">
                <a:solidFill>
                  <a:schemeClr val="bg1">
                    <a:lumMod val="50000"/>
                  </a:schemeClr>
                </a:solidFill>
                <a:sym typeface="Wingdings" panose="05000000000000000000" pitchFamily="2" charset="2"/>
              </a:rPr>
              <a:t>xtensions</a:t>
            </a:r>
            <a:r>
              <a:rPr lang="en-BE" sz="2000" noProof="0" dirty="0">
                <a:solidFill>
                  <a:schemeClr val="bg1">
                    <a:lumMod val="50000"/>
                  </a:schemeClr>
                </a:solidFill>
                <a:sym typeface="Wingdings" panose="05000000000000000000" pitchFamily="2" charset="2"/>
              </a:rPr>
              <a:t> and replacements of datacenter compute &amp; storage capacity</a:t>
            </a:r>
          </a:p>
          <a:p>
            <a:pPr lvl="1">
              <a:lnSpc>
                <a:spcPct val="100000"/>
              </a:lnSpc>
              <a:spcBef>
                <a:spcPts val="600"/>
              </a:spcBef>
            </a:pPr>
            <a:r>
              <a:rPr lang="nl-BE" sz="2000" noProof="0" dirty="0">
                <a:solidFill>
                  <a:schemeClr val="bg1">
                    <a:lumMod val="50000"/>
                  </a:schemeClr>
                </a:solidFill>
                <a:sym typeface="Wingdings" panose="05000000000000000000" pitchFamily="2" charset="2"/>
              </a:rPr>
              <a:t>e</a:t>
            </a:r>
            <a:r>
              <a:rPr lang="en-BE" sz="2000" noProof="0" dirty="0" err="1">
                <a:solidFill>
                  <a:schemeClr val="bg1">
                    <a:lumMod val="50000"/>
                  </a:schemeClr>
                </a:solidFill>
                <a:sym typeface="Wingdings" panose="05000000000000000000" pitchFamily="2" charset="2"/>
              </a:rPr>
              <a:t>volutions</a:t>
            </a:r>
            <a:r>
              <a:rPr lang="en-BE" sz="2000" noProof="0" dirty="0">
                <a:solidFill>
                  <a:schemeClr val="bg1">
                    <a:lumMod val="50000"/>
                  </a:schemeClr>
                </a:solidFill>
                <a:sym typeface="Wingdings" panose="05000000000000000000" pitchFamily="2" charset="2"/>
              </a:rPr>
              <a:t> and replacement  of personal compute equipment</a:t>
            </a:r>
            <a:endParaRPr lang="en-BE" sz="2000" noProof="0" dirty="0">
              <a:solidFill>
                <a:srgbClr val="0070C0"/>
              </a:solidFill>
              <a:sym typeface="Wingdings" panose="05000000000000000000" pitchFamily="2" charset="2"/>
            </a:endParaRPr>
          </a:p>
        </p:txBody>
      </p:sp>
    </p:spTree>
    <p:extLst>
      <p:ext uri="{BB962C8B-B14F-4D97-AF65-F5344CB8AC3E}">
        <p14:creationId xmlns:p14="http://schemas.microsoft.com/office/powerpoint/2010/main" val="61358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BFC3A-367B-5608-12C2-E50B5F9BFD7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77FFC6-76D1-0A66-0702-DC247F97F25B}"/>
              </a:ext>
            </a:extLst>
          </p:cNvPr>
          <p:cNvSpPr>
            <a:spLocks noGrp="1"/>
          </p:cNvSpPr>
          <p:nvPr>
            <p:ph type="sldNum" sz="quarter" idx="12"/>
          </p:nvPr>
        </p:nvSpPr>
        <p:spPr>
          <a:xfrm>
            <a:off x="11496600" y="6376243"/>
            <a:ext cx="369338" cy="365125"/>
          </a:xfrm>
        </p:spPr>
        <p:txBody>
          <a:bodyPr/>
          <a:lstStyle/>
          <a:p>
            <a:fld id="{C0BCAE97-BDA2-4C4F-8B4C-9CEEEC6B7DFE}" type="slidenum">
              <a:rPr lang="en-BE" noProof="0" smtClean="0"/>
              <a:pPr/>
              <a:t>16</a:t>
            </a:fld>
            <a:endParaRPr lang="en-BE" noProof="0" dirty="0"/>
          </a:p>
        </p:txBody>
      </p:sp>
      <p:sp>
        <p:nvSpPr>
          <p:cNvPr id="23" name="Title 1">
            <a:extLst>
              <a:ext uri="{FF2B5EF4-FFF2-40B4-BE49-F238E27FC236}">
                <a16:creationId xmlns:a16="http://schemas.microsoft.com/office/drawing/2014/main" id="{1A62A154-5827-4E75-3B79-1925658A1DD7}"/>
              </a:ext>
            </a:extLst>
          </p:cNvPr>
          <p:cNvSpPr>
            <a:spLocks noGrp="1"/>
          </p:cNvSpPr>
          <p:nvPr>
            <p:ph type="title"/>
          </p:nvPr>
        </p:nvSpPr>
        <p:spPr>
          <a:xfrm>
            <a:off x="718270" y="93795"/>
            <a:ext cx="11102267" cy="1397277"/>
          </a:xfrm>
        </p:spPr>
        <p:txBody>
          <a:bodyPr>
            <a:noAutofit/>
          </a:bodyPr>
          <a:lstStyle/>
          <a:p>
            <a:pPr algn="l"/>
            <a:r>
              <a:rPr lang="en-BE" b="1" noProof="0" dirty="0"/>
              <a:t>G-Cloud: response to structural volatility on hardware market</a:t>
            </a:r>
            <a:endParaRPr lang="en-BE" sz="2000" b="1" noProof="0" dirty="0"/>
          </a:p>
        </p:txBody>
      </p:sp>
      <p:grpSp>
        <p:nvGrpSpPr>
          <p:cNvPr id="1063" name="FOCUS">
            <a:extLst>
              <a:ext uri="{FF2B5EF4-FFF2-40B4-BE49-F238E27FC236}">
                <a16:creationId xmlns:a16="http://schemas.microsoft.com/office/drawing/2014/main" id="{8BAD090F-3292-E949-9F58-A552AAF655D4}"/>
              </a:ext>
            </a:extLst>
          </p:cNvPr>
          <p:cNvGrpSpPr/>
          <p:nvPr/>
        </p:nvGrpSpPr>
        <p:grpSpPr>
          <a:xfrm rot="20191723">
            <a:off x="11248612" y="101112"/>
            <a:ext cx="745915" cy="1146563"/>
            <a:chOff x="9910771" y="1457666"/>
            <a:chExt cx="745915" cy="1146563"/>
          </a:xfrm>
        </p:grpSpPr>
        <p:sp>
          <p:nvSpPr>
            <p:cNvPr id="1058" name="Oval 1057">
              <a:extLst>
                <a:ext uri="{FF2B5EF4-FFF2-40B4-BE49-F238E27FC236}">
                  <a16:creationId xmlns:a16="http://schemas.microsoft.com/office/drawing/2014/main" id="{67F6A7F6-609A-63E6-F416-0F84F34EC123}"/>
                </a:ext>
              </a:extLst>
            </p:cNvPr>
            <p:cNvSpPr/>
            <p:nvPr/>
          </p:nvSpPr>
          <p:spPr>
            <a:xfrm rot="20140081">
              <a:off x="9910771" y="1461884"/>
              <a:ext cx="723387" cy="72338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BE" b="1" noProof="0" dirty="0"/>
                <a:t>FOCUS</a:t>
              </a:r>
            </a:p>
          </p:txBody>
        </p:sp>
        <p:sp>
          <p:nvSpPr>
            <p:cNvPr id="1059" name="Oval 1058">
              <a:extLst>
                <a:ext uri="{FF2B5EF4-FFF2-40B4-BE49-F238E27FC236}">
                  <a16:creationId xmlns:a16="http://schemas.microsoft.com/office/drawing/2014/main" id="{1E5B05D4-6887-7C30-DCE9-9C5FF61CEF76}"/>
                </a:ext>
              </a:extLst>
            </p:cNvPr>
            <p:cNvSpPr/>
            <p:nvPr/>
          </p:nvSpPr>
          <p:spPr>
            <a:xfrm rot="20140081">
              <a:off x="9910771" y="1457666"/>
              <a:ext cx="723387" cy="723387"/>
            </a:xfrm>
            <a:prstGeom prst="ellipse">
              <a:avLst/>
            </a:prstGeom>
            <a:noFill/>
            <a:ln w="85725"/>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BE" sz="1400" b="1" noProof="0" dirty="0"/>
            </a:p>
          </p:txBody>
        </p:sp>
        <p:grpSp>
          <p:nvGrpSpPr>
            <p:cNvPr id="1062" name="Group 1061">
              <a:extLst>
                <a:ext uri="{FF2B5EF4-FFF2-40B4-BE49-F238E27FC236}">
                  <a16:creationId xmlns:a16="http://schemas.microsoft.com/office/drawing/2014/main" id="{56A456C3-BADB-6981-F2AD-E4A30B6C12CC}"/>
                </a:ext>
              </a:extLst>
            </p:cNvPr>
            <p:cNvGrpSpPr/>
            <p:nvPr/>
          </p:nvGrpSpPr>
          <p:grpSpPr>
            <a:xfrm rot="19687140">
              <a:off x="10539440" y="2105121"/>
              <a:ext cx="117246" cy="499108"/>
              <a:chOff x="10659713" y="2038756"/>
              <a:chExt cx="117246" cy="499108"/>
            </a:xfrm>
          </p:grpSpPr>
          <p:sp>
            <p:nvSpPr>
              <p:cNvPr id="1060" name="Rectangle: Rounded Corners 1059">
                <a:extLst>
                  <a:ext uri="{FF2B5EF4-FFF2-40B4-BE49-F238E27FC236}">
                    <a16:creationId xmlns:a16="http://schemas.microsoft.com/office/drawing/2014/main" id="{78C8308B-6D75-4635-7A5B-2431E6E1C722}"/>
                  </a:ext>
                </a:extLst>
              </p:cNvPr>
              <p:cNvSpPr/>
              <p:nvPr/>
            </p:nvSpPr>
            <p:spPr>
              <a:xfrm>
                <a:off x="10695476" y="2038756"/>
                <a:ext cx="45720"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061" name="Rectangle: Rounded Corners 1060">
                <a:extLst>
                  <a:ext uri="{FF2B5EF4-FFF2-40B4-BE49-F238E27FC236}">
                    <a16:creationId xmlns:a16="http://schemas.microsoft.com/office/drawing/2014/main" id="{D13B7E1F-ED62-E9AB-FD0C-D64ED49E43A0}"/>
                  </a:ext>
                </a:extLst>
              </p:cNvPr>
              <p:cNvSpPr/>
              <p:nvPr/>
            </p:nvSpPr>
            <p:spPr>
              <a:xfrm>
                <a:off x="10659713" y="2249572"/>
                <a:ext cx="117246"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grpSp>
      </p:grpSp>
      <p:sp>
        <p:nvSpPr>
          <p:cNvPr id="5" name="Sensoring">
            <a:extLst>
              <a:ext uri="{FF2B5EF4-FFF2-40B4-BE49-F238E27FC236}">
                <a16:creationId xmlns:a16="http://schemas.microsoft.com/office/drawing/2014/main" id="{32BDF16D-3E92-59D8-0AD3-3050187C3631}"/>
              </a:ext>
            </a:extLst>
          </p:cNvPr>
          <p:cNvSpPr txBox="1">
            <a:spLocks/>
          </p:cNvSpPr>
          <p:nvPr/>
        </p:nvSpPr>
        <p:spPr>
          <a:xfrm>
            <a:off x="528585" y="4746616"/>
            <a:ext cx="5117922" cy="41653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000" b="1" noProof="0" dirty="0">
                <a:solidFill>
                  <a:schemeClr val="accent1">
                    <a:lumMod val="75000"/>
                  </a:schemeClr>
                </a:solidFill>
              </a:rPr>
              <a:t>Launch of new “multi-contractor” tender </a:t>
            </a:r>
            <a:endParaRPr lang="en-BE" sz="2000" b="1" noProof="0" dirty="0">
              <a:solidFill>
                <a:schemeClr val="accent1">
                  <a:lumMod val="75000"/>
                </a:schemeClr>
              </a:solidFill>
              <a:sym typeface="Wingdings" panose="05000000000000000000" pitchFamily="2" charset="2"/>
            </a:endParaRPr>
          </a:p>
        </p:txBody>
      </p:sp>
      <p:sp>
        <p:nvSpPr>
          <p:cNvPr id="6" name="Sensoring">
            <a:extLst>
              <a:ext uri="{FF2B5EF4-FFF2-40B4-BE49-F238E27FC236}">
                <a16:creationId xmlns:a16="http://schemas.microsoft.com/office/drawing/2014/main" id="{8A2B0C1E-68AD-6DD0-07CF-88B9E6464E56}"/>
              </a:ext>
            </a:extLst>
          </p:cNvPr>
          <p:cNvSpPr txBox="1">
            <a:spLocks/>
          </p:cNvSpPr>
          <p:nvPr/>
        </p:nvSpPr>
        <p:spPr>
          <a:xfrm>
            <a:off x="5618409" y="4746616"/>
            <a:ext cx="6031813" cy="97181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2000" noProof="0" dirty="0">
                <a:solidFill>
                  <a:schemeClr val="bg1">
                    <a:lumMod val="50000"/>
                  </a:schemeClr>
                </a:solidFill>
                <a:sym typeface="Wingdings" panose="05000000000000000000" pitchFamily="2" charset="2"/>
              </a:rPr>
              <a:t>Increases competition between contractors to ensure the lowest price during the lifecycle of the contract</a:t>
            </a:r>
            <a:br>
              <a:rPr lang="en-BE" sz="2000" noProof="0" dirty="0">
                <a:solidFill>
                  <a:schemeClr val="bg1">
                    <a:lumMod val="50000"/>
                  </a:schemeClr>
                </a:solidFill>
                <a:sym typeface="Wingdings" panose="05000000000000000000" pitchFamily="2" charset="2"/>
              </a:rPr>
            </a:br>
            <a:r>
              <a:rPr lang="en-BE" sz="1400" noProof="0" dirty="0">
                <a:solidFill>
                  <a:schemeClr val="bg1">
                    <a:lumMod val="50000"/>
                  </a:schemeClr>
                </a:solidFill>
                <a:sym typeface="Wingdings" panose="05000000000000000000" pitchFamily="2" charset="2"/>
              </a:rPr>
              <a:t>(work in progress, details of approach will be communicated)</a:t>
            </a:r>
            <a:endParaRPr lang="en-BE" sz="2000" noProof="0" dirty="0">
              <a:solidFill>
                <a:schemeClr val="bg1">
                  <a:lumMod val="50000"/>
                </a:schemeClr>
              </a:solidFill>
              <a:sym typeface="Wingdings" panose="05000000000000000000" pitchFamily="2" charset="2"/>
            </a:endParaRPr>
          </a:p>
          <a:p>
            <a:pPr marL="0" indent="0">
              <a:lnSpc>
                <a:spcPct val="100000"/>
              </a:lnSpc>
              <a:spcBef>
                <a:spcPts val="600"/>
              </a:spcBef>
              <a:buNone/>
            </a:pPr>
            <a:endParaRPr lang="en-BE" sz="2000" noProof="0" dirty="0">
              <a:solidFill>
                <a:schemeClr val="bg1">
                  <a:lumMod val="50000"/>
                </a:schemeClr>
              </a:solidFill>
              <a:sym typeface="Wingdings" panose="05000000000000000000" pitchFamily="2" charset="2"/>
            </a:endParaRPr>
          </a:p>
          <a:p>
            <a:pPr marL="0" indent="0">
              <a:lnSpc>
                <a:spcPct val="100000"/>
              </a:lnSpc>
              <a:spcBef>
                <a:spcPts val="600"/>
              </a:spcBef>
              <a:buNone/>
            </a:pPr>
            <a:endParaRPr lang="en-BE" sz="2000" noProof="0" dirty="0">
              <a:solidFill>
                <a:srgbClr val="0070C0"/>
              </a:solidFill>
              <a:sym typeface="Wingdings" panose="05000000000000000000" pitchFamily="2" charset="2"/>
            </a:endParaRPr>
          </a:p>
        </p:txBody>
      </p:sp>
      <p:sp>
        <p:nvSpPr>
          <p:cNvPr id="8" name="Sensoring">
            <a:extLst>
              <a:ext uri="{FF2B5EF4-FFF2-40B4-BE49-F238E27FC236}">
                <a16:creationId xmlns:a16="http://schemas.microsoft.com/office/drawing/2014/main" id="{E1A50109-EFD4-53E6-9F75-A422B651A6F3}"/>
              </a:ext>
            </a:extLst>
          </p:cNvPr>
          <p:cNvSpPr txBox="1">
            <a:spLocks/>
          </p:cNvSpPr>
          <p:nvPr/>
        </p:nvSpPr>
        <p:spPr>
          <a:xfrm>
            <a:off x="268954" y="1725686"/>
            <a:ext cx="7267205" cy="41653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2000" b="1" noProof="0" dirty="0">
                <a:solidFill>
                  <a:schemeClr val="accent1">
                    <a:lumMod val="75000"/>
                  </a:schemeClr>
                </a:solidFill>
              </a:rPr>
              <a:t>MEASURES &amp; RECOMMENDATIONS TO MITIGATE THE RISKS:</a:t>
            </a:r>
          </a:p>
        </p:txBody>
      </p:sp>
      <p:sp>
        <p:nvSpPr>
          <p:cNvPr id="9" name="Sensoring">
            <a:extLst>
              <a:ext uri="{FF2B5EF4-FFF2-40B4-BE49-F238E27FC236}">
                <a16:creationId xmlns:a16="http://schemas.microsoft.com/office/drawing/2014/main" id="{4201FDCE-1DF0-442D-3EB6-347505C2D545}"/>
              </a:ext>
            </a:extLst>
          </p:cNvPr>
          <p:cNvSpPr txBox="1">
            <a:spLocks/>
          </p:cNvSpPr>
          <p:nvPr/>
        </p:nvSpPr>
        <p:spPr>
          <a:xfrm>
            <a:off x="546030" y="2299157"/>
            <a:ext cx="5117922" cy="41653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000" b="1" noProof="0" dirty="0">
                <a:solidFill>
                  <a:schemeClr val="accent1">
                    <a:lumMod val="75000"/>
                  </a:schemeClr>
                </a:solidFill>
              </a:rPr>
              <a:t>Prolongation of hardware lifecycle	</a:t>
            </a:r>
            <a:endParaRPr lang="en-BE" sz="2000" b="1" noProof="0" dirty="0">
              <a:solidFill>
                <a:schemeClr val="accent1">
                  <a:lumMod val="75000"/>
                </a:schemeClr>
              </a:solidFill>
              <a:sym typeface="Wingdings" panose="05000000000000000000" pitchFamily="2" charset="2"/>
            </a:endParaRPr>
          </a:p>
        </p:txBody>
      </p:sp>
      <p:sp>
        <p:nvSpPr>
          <p:cNvPr id="10" name="Sensoring">
            <a:extLst>
              <a:ext uri="{FF2B5EF4-FFF2-40B4-BE49-F238E27FC236}">
                <a16:creationId xmlns:a16="http://schemas.microsoft.com/office/drawing/2014/main" id="{4EF0F218-3E4B-8CCA-8782-9C1A162CFE98}"/>
              </a:ext>
            </a:extLst>
          </p:cNvPr>
          <p:cNvSpPr txBox="1">
            <a:spLocks/>
          </p:cNvSpPr>
          <p:nvPr/>
        </p:nvSpPr>
        <p:spPr>
          <a:xfrm>
            <a:off x="5670898" y="2299157"/>
            <a:ext cx="6031813" cy="97181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2000" noProof="0" dirty="0">
                <a:solidFill>
                  <a:schemeClr val="bg1">
                    <a:lumMod val="50000"/>
                  </a:schemeClr>
                </a:solidFill>
                <a:sym typeface="Wingdings" panose="05000000000000000000" pitchFamily="2" charset="2"/>
              </a:rPr>
              <a:t>Decreases the overall need for new hardware</a:t>
            </a:r>
            <a:br>
              <a:rPr lang="en-BE" sz="2000" noProof="0" dirty="0">
                <a:solidFill>
                  <a:schemeClr val="bg1">
                    <a:lumMod val="50000"/>
                  </a:schemeClr>
                </a:solidFill>
                <a:sym typeface="Wingdings" panose="05000000000000000000" pitchFamily="2" charset="2"/>
              </a:rPr>
            </a:br>
            <a:r>
              <a:rPr lang="en-BE" sz="1400" noProof="0" dirty="0">
                <a:solidFill>
                  <a:schemeClr val="bg1">
                    <a:lumMod val="50000"/>
                  </a:schemeClr>
                </a:solidFill>
                <a:sym typeface="Wingdings" panose="05000000000000000000" pitchFamily="2" charset="2"/>
              </a:rPr>
              <a:t>(to the extent possible, without compromising continuity)  </a:t>
            </a:r>
          </a:p>
        </p:txBody>
      </p:sp>
      <p:sp>
        <p:nvSpPr>
          <p:cNvPr id="11" name="Sensoring">
            <a:extLst>
              <a:ext uri="{FF2B5EF4-FFF2-40B4-BE49-F238E27FC236}">
                <a16:creationId xmlns:a16="http://schemas.microsoft.com/office/drawing/2014/main" id="{368BAEB8-F2E9-1251-CF00-DB3A2BC63847}"/>
              </a:ext>
            </a:extLst>
          </p:cNvPr>
          <p:cNvSpPr txBox="1">
            <a:spLocks/>
          </p:cNvSpPr>
          <p:nvPr/>
        </p:nvSpPr>
        <p:spPr>
          <a:xfrm>
            <a:off x="525992" y="3340117"/>
            <a:ext cx="5117922" cy="920587"/>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000" b="1" noProof="0" dirty="0">
                <a:solidFill>
                  <a:schemeClr val="accent1">
                    <a:lumMod val="75000"/>
                  </a:schemeClr>
                </a:solidFill>
              </a:rPr>
              <a:t>Prioritization of hardware renewals according to business criticality	</a:t>
            </a:r>
            <a:endParaRPr lang="en-BE" sz="2000" b="1" noProof="0" dirty="0">
              <a:solidFill>
                <a:schemeClr val="accent1">
                  <a:lumMod val="75000"/>
                </a:schemeClr>
              </a:solidFill>
              <a:sym typeface="Wingdings" panose="05000000000000000000" pitchFamily="2" charset="2"/>
            </a:endParaRPr>
          </a:p>
        </p:txBody>
      </p:sp>
      <p:sp>
        <p:nvSpPr>
          <p:cNvPr id="12" name="Sensoring">
            <a:extLst>
              <a:ext uri="{FF2B5EF4-FFF2-40B4-BE49-F238E27FC236}">
                <a16:creationId xmlns:a16="http://schemas.microsoft.com/office/drawing/2014/main" id="{FEB2AAAC-6EC3-AC94-2F8D-728F84A92CEE}"/>
              </a:ext>
            </a:extLst>
          </p:cNvPr>
          <p:cNvSpPr txBox="1">
            <a:spLocks/>
          </p:cNvSpPr>
          <p:nvPr/>
        </p:nvSpPr>
        <p:spPr>
          <a:xfrm>
            <a:off x="5650860" y="3318949"/>
            <a:ext cx="6031813" cy="97181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2000" noProof="0" dirty="0">
                <a:solidFill>
                  <a:schemeClr val="bg1">
                    <a:lumMod val="50000"/>
                  </a:schemeClr>
                </a:solidFill>
                <a:sym typeface="Wingdings" panose="05000000000000000000" pitchFamily="2" charset="2"/>
              </a:rPr>
              <a:t>Encourages organizations to prioritize their business processes to determine if hardware replacement can be delayed</a:t>
            </a:r>
          </a:p>
        </p:txBody>
      </p:sp>
      <p:cxnSp>
        <p:nvCxnSpPr>
          <p:cNvPr id="13" name="Straight Connector 12">
            <a:extLst>
              <a:ext uri="{FF2B5EF4-FFF2-40B4-BE49-F238E27FC236}">
                <a16:creationId xmlns:a16="http://schemas.microsoft.com/office/drawing/2014/main" id="{58850DAF-D6C5-71F4-ABDA-EC0C7B7A90A5}"/>
              </a:ext>
            </a:extLst>
          </p:cNvPr>
          <p:cNvCxnSpPr>
            <a:cxnSpLocks/>
          </p:cNvCxnSpPr>
          <p:nvPr/>
        </p:nvCxnSpPr>
        <p:spPr>
          <a:xfrm>
            <a:off x="377417" y="3245130"/>
            <a:ext cx="110936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0103AB-4891-02C5-EAD1-55BD6DD35517}"/>
              </a:ext>
            </a:extLst>
          </p:cNvPr>
          <p:cNvCxnSpPr>
            <a:cxnSpLocks/>
          </p:cNvCxnSpPr>
          <p:nvPr/>
        </p:nvCxnSpPr>
        <p:spPr>
          <a:xfrm>
            <a:off x="377417" y="4639883"/>
            <a:ext cx="1109362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03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94076-D15F-8D19-9D82-E56715EE643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B7DB53-AEBA-FB9A-580C-CDF231483B2D}"/>
              </a:ext>
            </a:extLst>
          </p:cNvPr>
          <p:cNvSpPr>
            <a:spLocks noGrp="1"/>
          </p:cNvSpPr>
          <p:nvPr>
            <p:ph type="sldNum" sz="quarter" idx="12"/>
          </p:nvPr>
        </p:nvSpPr>
        <p:spPr>
          <a:xfrm>
            <a:off x="11530184" y="6356902"/>
            <a:ext cx="327519" cy="365125"/>
          </a:xfrm>
        </p:spPr>
        <p:txBody>
          <a:bodyPr/>
          <a:lstStyle/>
          <a:p>
            <a:fld id="{C0BCAE97-BDA2-4C4F-8B4C-9CEEEC6B7DFE}" type="slidenum">
              <a:rPr lang="en-BE" noProof="0" smtClean="0"/>
              <a:pPr/>
              <a:t>17</a:t>
            </a:fld>
            <a:endParaRPr lang="en-BE" noProof="0" dirty="0"/>
          </a:p>
        </p:txBody>
      </p:sp>
      <p:sp>
        <p:nvSpPr>
          <p:cNvPr id="23" name="Title 1">
            <a:extLst>
              <a:ext uri="{FF2B5EF4-FFF2-40B4-BE49-F238E27FC236}">
                <a16:creationId xmlns:a16="http://schemas.microsoft.com/office/drawing/2014/main" id="{65377C1A-6129-C901-4C84-E54902EF7FEE}"/>
              </a:ext>
            </a:extLst>
          </p:cNvPr>
          <p:cNvSpPr>
            <a:spLocks noGrp="1"/>
          </p:cNvSpPr>
          <p:nvPr>
            <p:ph type="title"/>
          </p:nvPr>
        </p:nvSpPr>
        <p:spPr>
          <a:xfrm>
            <a:off x="838200" y="106703"/>
            <a:ext cx="9340375" cy="1397277"/>
          </a:xfrm>
        </p:spPr>
        <p:txBody>
          <a:bodyPr>
            <a:noAutofit/>
          </a:bodyPr>
          <a:lstStyle/>
          <a:p>
            <a:pPr algn="l"/>
            <a:r>
              <a:rPr lang="en-BE" b="1" noProof="0" dirty="0"/>
              <a:t>G-Cloud: strategic reuse</a:t>
            </a:r>
            <a:endParaRPr lang="en-BE" sz="1600" noProof="0" dirty="0"/>
          </a:p>
        </p:txBody>
      </p:sp>
      <p:grpSp>
        <p:nvGrpSpPr>
          <p:cNvPr id="1063" name="FOCUS">
            <a:extLst>
              <a:ext uri="{FF2B5EF4-FFF2-40B4-BE49-F238E27FC236}">
                <a16:creationId xmlns:a16="http://schemas.microsoft.com/office/drawing/2014/main" id="{E5DE44EF-AC95-F532-2E36-50F525C84E70}"/>
              </a:ext>
            </a:extLst>
          </p:cNvPr>
          <p:cNvGrpSpPr/>
          <p:nvPr/>
        </p:nvGrpSpPr>
        <p:grpSpPr>
          <a:xfrm rot="20191723">
            <a:off x="11248612" y="101112"/>
            <a:ext cx="745915" cy="1146563"/>
            <a:chOff x="9910771" y="1457666"/>
            <a:chExt cx="745915" cy="1146563"/>
          </a:xfrm>
        </p:grpSpPr>
        <p:sp>
          <p:nvSpPr>
            <p:cNvPr id="1058" name="Oval 1057">
              <a:extLst>
                <a:ext uri="{FF2B5EF4-FFF2-40B4-BE49-F238E27FC236}">
                  <a16:creationId xmlns:a16="http://schemas.microsoft.com/office/drawing/2014/main" id="{4EF78CB1-6F03-E8FC-096E-50CFABF890F8}"/>
                </a:ext>
              </a:extLst>
            </p:cNvPr>
            <p:cNvSpPr/>
            <p:nvPr/>
          </p:nvSpPr>
          <p:spPr>
            <a:xfrm rot="20140081">
              <a:off x="9910771" y="1461884"/>
              <a:ext cx="723387" cy="72338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BE" b="1" noProof="0" dirty="0"/>
                <a:t>FOCUS</a:t>
              </a:r>
            </a:p>
          </p:txBody>
        </p:sp>
        <p:sp>
          <p:nvSpPr>
            <p:cNvPr id="1059" name="Oval 1058">
              <a:extLst>
                <a:ext uri="{FF2B5EF4-FFF2-40B4-BE49-F238E27FC236}">
                  <a16:creationId xmlns:a16="http://schemas.microsoft.com/office/drawing/2014/main" id="{0BB87735-DD21-11D1-DF8A-0FDACD8FE859}"/>
                </a:ext>
              </a:extLst>
            </p:cNvPr>
            <p:cNvSpPr/>
            <p:nvPr/>
          </p:nvSpPr>
          <p:spPr>
            <a:xfrm rot="20140081">
              <a:off x="9910771" y="1457666"/>
              <a:ext cx="723387" cy="723387"/>
            </a:xfrm>
            <a:prstGeom prst="ellipse">
              <a:avLst/>
            </a:prstGeom>
            <a:noFill/>
            <a:ln w="85725"/>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BE" sz="1400" b="1" noProof="0" dirty="0"/>
            </a:p>
          </p:txBody>
        </p:sp>
        <p:grpSp>
          <p:nvGrpSpPr>
            <p:cNvPr id="1062" name="Group 1061">
              <a:extLst>
                <a:ext uri="{FF2B5EF4-FFF2-40B4-BE49-F238E27FC236}">
                  <a16:creationId xmlns:a16="http://schemas.microsoft.com/office/drawing/2014/main" id="{F2E4A2A5-49BF-4CF7-53BB-8F557C7F8C4D}"/>
                </a:ext>
              </a:extLst>
            </p:cNvPr>
            <p:cNvGrpSpPr/>
            <p:nvPr/>
          </p:nvGrpSpPr>
          <p:grpSpPr>
            <a:xfrm rot="19687140">
              <a:off x="10539440" y="2105121"/>
              <a:ext cx="117246" cy="499108"/>
              <a:chOff x="10659713" y="2038756"/>
              <a:chExt cx="117246" cy="499108"/>
            </a:xfrm>
          </p:grpSpPr>
          <p:sp>
            <p:nvSpPr>
              <p:cNvPr id="1060" name="Rectangle: Rounded Corners 1059">
                <a:extLst>
                  <a:ext uri="{FF2B5EF4-FFF2-40B4-BE49-F238E27FC236}">
                    <a16:creationId xmlns:a16="http://schemas.microsoft.com/office/drawing/2014/main" id="{17444A7D-2D33-75DA-1A07-AEA94F1A5B19}"/>
                  </a:ext>
                </a:extLst>
              </p:cNvPr>
              <p:cNvSpPr/>
              <p:nvPr/>
            </p:nvSpPr>
            <p:spPr>
              <a:xfrm>
                <a:off x="10695476" y="2038756"/>
                <a:ext cx="45720"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061" name="Rectangle: Rounded Corners 1060">
                <a:extLst>
                  <a:ext uri="{FF2B5EF4-FFF2-40B4-BE49-F238E27FC236}">
                    <a16:creationId xmlns:a16="http://schemas.microsoft.com/office/drawing/2014/main" id="{11FA1F90-331F-FC47-5FFF-594E4F674725}"/>
                  </a:ext>
                </a:extLst>
              </p:cNvPr>
              <p:cNvSpPr/>
              <p:nvPr/>
            </p:nvSpPr>
            <p:spPr>
              <a:xfrm>
                <a:off x="10659713" y="2249572"/>
                <a:ext cx="117246"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grpSp>
      </p:grpSp>
      <p:sp>
        <p:nvSpPr>
          <p:cNvPr id="9" name="Sensoring">
            <a:extLst>
              <a:ext uri="{FF2B5EF4-FFF2-40B4-BE49-F238E27FC236}">
                <a16:creationId xmlns:a16="http://schemas.microsoft.com/office/drawing/2014/main" id="{6E98E861-22E4-64FC-47A5-572824B1AA90}"/>
              </a:ext>
            </a:extLst>
          </p:cNvPr>
          <p:cNvSpPr txBox="1">
            <a:spLocks/>
          </p:cNvSpPr>
          <p:nvPr/>
        </p:nvSpPr>
        <p:spPr>
          <a:xfrm>
            <a:off x="608125" y="2204864"/>
            <a:ext cx="6207955" cy="127385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400" b="1" noProof="0" dirty="0">
                <a:solidFill>
                  <a:schemeClr val="accent1">
                    <a:lumMod val="75000"/>
                  </a:schemeClr>
                </a:solidFill>
              </a:rPr>
              <a:t>REUSE CATALOG:   </a:t>
            </a:r>
          </a:p>
          <a:p>
            <a:pPr marL="457200" lvl="1" indent="0">
              <a:lnSpc>
                <a:spcPct val="100000"/>
              </a:lnSpc>
              <a:spcBef>
                <a:spcPts val="600"/>
              </a:spcBef>
              <a:buNone/>
            </a:pPr>
            <a:r>
              <a:rPr lang="en-BE" sz="2000" noProof="0" dirty="0">
                <a:solidFill>
                  <a:schemeClr val="bg1">
                    <a:lumMod val="65000"/>
                  </a:schemeClr>
                </a:solidFill>
                <a:sym typeface="Wingdings" panose="05000000000000000000" pitchFamily="2" charset="2"/>
              </a:rPr>
              <a:t> find reusable components</a:t>
            </a:r>
          </a:p>
        </p:txBody>
      </p:sp>
      <p:sp>
        <p:nvSpPr>
          <p:cNvPr id="11" name="Sensoring">
            <a:extLst>
              <a:ext uri="{FF2B5EF4-FFF2-40B4-BE49-F238E27FC236}">
                <a16:creationId xmlns:a16="http://schemas.microsoft.com/office/drawing/2014/main" id="{2DE587D5-44B4-1F6D-D581-67F84102459E}"/>
              </a:ext>
            </a:extLst>
          </p:cNvPr>
          <p:cNvSpPr txBox="1">
            <a:spLocks/>
          </p:cNvSpPr>
          <p:nvPr/>
        </p:nvSpPr>
        <p:spPr>
          <a:xfrm>
            <a:off x="588088" y="3372512"/>
            <a:ext cx="6227992" cy="135263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400" b="1" noProof="0" dirty="0">
                <a:solidFill>
                  <a:schemeClr val="accent1">
                    <a:lumMod val="75000"/>
                  </a:schemeClr>
                </a:solidFill>
              </a:rPr>
              <a:t>BELGIF: </a:t>
            </a:r>
            <a:endParaRPr lang="en-BE" sz="1800" noProof="0" dirty="0">
              <a:solidFill>
                <a:schemeClr val="accent1">
                  <a:lumMod val="75000"/>
                </a:schemeClr>
              </a:solidFill>
            </a:endParaRPr>
          </a:p>
          <a:p>
            <a:pPr marL="457200" lvl="1" indent="0">
              <a:lnSpc>
                <a:spcPct val="100000"/>
              </a:lnSpc>
              <a:spcBef>
                <a:spcPts val="600"/>
              </a:spcBef>
              <a:buNone/>
            </a:pPr>
            <a:r>
              <a:rPr lang="en-BE" sz="2000" noProof="0" dirty="0">
                <a:solidFill>
                  <a:schemeClr val="bg1">
                    <a:lumMod val="65000"/>
                  </a:schemeClr>
                </a:solidFill>
                <a:sym typeface="Wingdings" panose="05000000000000000000" pitchFamily="2" charset="2"/>
              </a:rPr>
              <a:t> standardize protocols and vocabulary</a:t>
            </a:r>
          </a:p>
        </p:txBody>
      </p:sp>
      <p:cxnSp>
        <p:nvCxnSpPr>
          <p:cNvPr id="13" name="Straight Connector 12">
            <a:extLst>
              <a:ext uri="{FF2B5EF4-FFF2-40B4-BE49-F238E27FC236}">
                <a16:creationId xmlns:a16="http://schemas.microsoft.com/office/drawing/2014/main" id="{7070162B-FEE3-7B3B-3549-AAFB21C59CD1}"/>
              </a:ext>
            </a:extLst>
          </p:cNvPr>
          <p:cNvCxnSpPr>
            <a:cxnSpLocks/>
          </p:cNvCxnSpPr>
          <p:nvPr/>
        </p:nvCxnSpPr>
        <p:spPr>
          <a:xfrm>
            <a:off x="680133" y="3356992"/>
            <a:ext cx="5991931"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173EFCD-90AF-A14F-39B5-D3CFD848EEB1}"/>
              </a:ext>
            </a:extLst>
          </p:cNvPr>
          <p:cNvPicPr>
            <a:picLocks noChangeAspect="1"/>
          </p:cNvPicPr>
          <p:nvPr/>
        </p:nvPicPr>
        <p:blipFill>
          <a:blip r:embed="rId3"/>
          <a:srcRect r="12927"/>
          <a:stretch>
            <a:fillRect/>
          </a:stretch>
        </p:blipFill>
        <p:spPr>
          <a:xfrm>
            <a:off x="7737088" y="3656643"/>
            <a:ext cx="2696585" cy="690940"/>
          </a:xfrm>
          <a:prstGeom prst="rect">
            <a:avLst/>
          </a:prstGeom>
        </p:spPr>
      </p:pic>
      <p:grpSp>
        <p:nvGrpSpPr>
          <p:cNvPr id="29" name="Group 28">
            <a:extLst>
              <a:ext uri="{FF2B5EF4-FFF2-40B4-BE49-F238E27FC236}">
                <a16:creationId xmlns:a16="http://schemas.microsoft.com/office/drawing/2014/main" id="{2C4ADE4F-E034-5C5C-391C-93B236C68E6A}"/>
              </a:ext>
            </a:extLst>
          </p:cNvPr>
          <p:cNvGrpSpPr/>
          <p:nvPr/>
        </p:nvGrpSpPr>
        <p:grpSpPr>
          <a:xfrm>
            <a:off x="7737088" y="1844825"/>
            <a:ext cx="3975536" cy="1446884"/>
            <a:chOff x="7294934" y="2084804"/>
            <a:chExt cx="4716965" cy="1716725"/>
          </a:xfrm>
        </p:grpSpPr>
        <p:pic>
          <p:nvPicPr>
            <p:cNvPr id="25" name="Picture 24">
              <a:extLst>
                <a:ext uri="{FF2B5EF4-FFF2-40B4-BE49-F238E27FC236}">
                  <a16:creationId xmlns:a16="http://schemas.microsoft.com/office/drawing/2014/main" id="{269921F4-A298-013C-B1BB-B3BD3176F143}"/>
                </a:ext>
              </a:extLst>
            </p:cNvPr>
            <p:cNvPicPr>
              <a:picLocks noChangeAspect="1"/>
            </p:cNvPicPr>
            <p:nvPr/>
          </p:nvPicPr>
          <p:blipFill>
            <a:blip r:embed="rId4" cstate="screen">
              <a:extLst>
                <a:ext uri="{28A0092B-C50C-407E-A947-70E740481C1C}">
                  <a14:useLocalDpi xmlns:a14="http://schemas.microsoft.com/office/drawing/2010/main"/>
                </a:ext>
              </a:extLst>
            </a:blip>
            <a:srcRect l="1240" t="59818" r="33147" b="29656"/>
            <a:stretch>
              <a:fillRect/>
            </a:stretch>
          </p:blipFill>
          <p:spPr>
            <a:xfrm>
              <a:off x="7294934" y="2084804"/>
              <a:ext cx="4716757" cy="540469"/>
            </a:xfrm>
            <a:prstGeom prst="rect">
              <a:avLst/>
            </a:prstGeom>
          </p:spPr>
        </p:pic>
        <p:pic>
          <p:nvPicPr>
            <p:cNvPr id="4" name="Picture 3">
              <a:extLst>
                <a:ext uri="{FF2B5EF4-FFF2-40B4-BE49-F238E27FC236}">
                  <a16:creationId xmlns:a16="http://schemas.microsoft.com/office/drawing/2014/main" id="{8CF2EEE6-82F8-870E-7BA6-3584C551B963}"/>
                </a:ext>
              </a:extLst>
            </p:cNvPr>
            <p:cNvPicPr>
              <a:picLocks noChangeAspect="1"/>
            </p:cNvPicPr>
            <p:nvPr/>
          </p:nvPicPr>
          <p:blipFill>
            <a:blip r:embed="rId4" cstate="screen">
              <a:extLst>
                <a:ext uri="{28A0092B-C50C-407E-A947-70E740481C1C}">
                  <a14:useLocalDpi xmlns:a14="http://schemas.microsoft.com/office/drawing/2010/main"/>
                </a:ext>
              </a:extLst>
            </a:blip>
            <a:srcRect l="1240" t="74795" r="33147" b="2298"/>
            <a:stretch>
              <a:fillRect/>
            </a:stretch>
          </p:blipFill>
          <p:spPr>
            <a:xfrm>
              <a:off x="7294934" y="2625273"/>
              <a:ext cx="4716757" cy="1176256"/>
            </a:xfrm>
            <a:prstGeom prst="rect">
              <a:avLst/>
            </a:prstGeom>
          </p:spPr>
        </p:pic>
        <p:grpSp>
          <p:nvGrpSpPr>
            <p:cNvPr id="28" name="Group 27">
              <a:extLst>
                <a:ext uri="{FF2B5EF4-FFF2-40B4-BE49-F238E27FC236}">
                  <a16:creationId xmlns:a16="http://schemas.microsoft.com/office/drawing/2014/main" id="{08993156-5721-FB3B-68C2-6DED9F421384}"/>
                </a:ext>
              </a:extLst>
            </p:cNvPr>
            <p:cNvGrpSpPr/>
            <p:nvPr/>
          </p:nvGrpSpPr>
          <p:grpSpPr>
            <a:xfrm>
              <a:off x="10643746" y="2084804"/>
              <a:ext cx="1368153" cy="435143"/>
              <a:chOff x="6023994" y="2076365"/>
              <a:chExt cx="1368153" cy="435143"/>
            </a:xfrm>
          </p:grpSpPr>
          <p:sp>
            <p:nvSpPr>
              <p:cNvPr id="27" name="Rectangle 26">
                <a:extLst>
                  <a:ext uri="{FF2B5EF4-FFF2-40B4-BE49-F238E27FC236}">
                    <a16:creationId xmlns:a16="http://schemas.microsoft.com/office/drawing/2014/main" id="{E54F564C-A626-BF9E-3620-E5B5AF97C1FF}"/>
                  </a:ext>
                </a:extLst>
              </p:cNvPr>
              <p:cNvSpPr/>
              <p:nvPr/>
            </p:nvSpPr>
            <p:spPr>
              <a:xfrm>
                <a:off x="6023994" y="2076365"/>
                <a:ext cx="1368153" cy="435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pic>
            <p:nvPicPr>
              <p:cNvPr id="26" name="Picture 25">
                <a:extLst>
                  <a:ext uri="{FF2B5EF4-FFF2-40B4-BE49-F238E27FC236}">
                    <a16:creationId xmlns:a16="http://schemas.microsoft.com/office/drawing/2014/main" id="{F99603A7-D6CA-5FFD-2897-7F32532307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7820" y="2109469"/>
                <a:ext cx="318654" cy="402039"/>
              </a:xfrm>
              <a:prstGeom prst="rect">
                <a:avLst/>
              </a:prstGeom>
            </p:spPr>
          </p:pic>
        </p:grpSp>
        <p:sp>
          <p:nvSpPr>
            <p:cNvPr id="17" name="TextBox 16">
              <a:extLst>
                <a:ext uri="{FF2B5EF4-FFF2-40B4-BE49-F238E27FC236}">
                  <a16:creationId xmlns:a16="http://schemas.microsoft.com/office/drawing/2014/main" id="{45554ED9-BE82-A8D8-1C39-D139FE210B50}"/>
                </a:ext>
              </a:extLst>
            </p:cNvPr>
            <p:cNvSpPr txBox="1"/>
            <p:nvPr/>
          </p:nvSpPr>
          <p:spPr>
            <a:xfrm>
              <a:off x="11003787" y="2356186"/>
              <a:ext cx="936104" cy="163761"/>
            </a:xfrm>
            <a:prstGeom prst="rect">
              <a:avLst/>
            </a:prstGeom>
            <a:noFill/>
          </p:spPr>
          <p:txBody>
            <a:bodyPr wrap="square" lIns="0" rIns="0" anchor="ctr" anchorCtr="0">
              <a:noAutofit/>
            </a:bodyPr>
            <a:lstStyle/>
            <a:p>
              <a:pPr algn="ctr"/>
              <a:r>
                <a:rPr lang="en-BE" sz="1200" noProof="0" dirty="0">
                  <a:latin typeface="+mj-lt"/>
                </a:rPr>
                <a:t>ict-reuse.be</a:t>
              </a:r>
            </a:p>
          </p:txBody>
        </p:sp>
      </p:grpSp>
      <p:sp>
        <p:nvSpPr>
          <p:cNvPr id="1086" name="Rectangle 1085">
            <a:extLst>
              <a:ext uri="{FF2B5EF4-FFF2-40B4-BE49-F238E27FC236}">
                <a16:creationId xmlns:a16="http://schemas.microsoft.com/office/drawing/2014/main" id="{4403DB85-6B1F-AC18-68ED-281F9677C1CB}"/>
              </a:ext>
            </a:extLst>
          </p:cNvPr>
          <p:cNvSpPr/>
          <p:nvPr/>
        </p:nvSpPr>
        <p:spPr>
          <a:xfrm>
            <a:off x="119336" y="1797577"/>
            <a:ext cx="7344816" cy="366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BE" sz="2400" b="1" noProof="0" dirty="0">
                <a:solidFill>
                  <a:schemeClr val="accent1">
                    <a:lumMod val="75000"/>
                  </a:schemeClr>
                </a:solidFill>
              </a:rPr>
              <a:t>STRATEGIC, PROACTIVE &amp; DURABLE EFFORTS</a:t>
            </a:r>
          </a:p>
        </p:txBody>
      </p:sp>
      <p:sp>
        <p:nvSpPr>
          <p:cNvPr id="1087" name="Rectangle 1086">
            <a:extLst>
              <a:ext uri="{FF2B5EF4-FFF2-40B4-BE49-F238E27FC236}">
                <a16:creationId xmlns:a16="http://schemas.microsoft.com/office/drawing/2014/main" id="{30EB6615-7753-C956-C621-AB10D162CD4A}"/>
              </a:ext>
            </a:extLst>
          </p:cNvPr>
          <p:cNvSpPr/>
          <p:nvPr/>
        </p:nvSpPr>
        <p:spPr>
          <a:xfrm>
            <a:off x="119336" y="5963808"/>
            <a:ext cx="7344816" cy="3667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BE" sz="2400" b="1" noProof="0" dirty="0">
                <a:solidFill>
                  <a:schemeClr val="accent1">
                    <a:lumMod val="75000"/>
                  </a:schemeClr>
                </a:solidFill>
              </a:rPr>
              <a:t>FAST REACTION TIME…  COST &amp; EFFORT SAVINGS… </a:t>
            </a:r>
          </a:p>
        </p:txBody>
      </p:sp>
      <p:sp>
        <p:nvSpPr>
          <p:cNvPr id="1088" name="Arrow: Down 1087">
            <a:extLst>
              <a:ext uri="{FF2B5EF4-FFF2-40B4-BE49-F238E27FC236}">
                <a16:creationId xmlns:a16="http://schemas.microsoft.com/office/drawing/2014/main" id="{72F9386F-E701-B68D-B4DD-1A01A42DE2E8}"/>
              </a:ext>
            </a:extLst>
          </p:cNvPr>
          <p:cNvSpPr/>
          <p:nvPr/>
        </p:nvSpPr>
        <p:spPr>
          <a:xfrm>
            <a:off x="6816080" y="2300341"/>
            <a:ext cx="648072" cy="3570187"/>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cxnSp>
        <p:nvCxnSpPr>
          <p:cNvPr id="1091" name="Straight Connector 1090">
            <a:extLst>
              <a:ext uri="{FF2B5EF4-FFF2-40B4-BE49-F238E27FC236}">
                <a16:creationId xmlns:a16="http://schemas.microsoft.com/office/drawing/2014/main" id="{C659B9C1-006A-ACC3-9494-69D22F257CA6}"/>
              </a:ext>
            </a:extLst>
          </p:cNvPr>
          <p:cNvCxnSpPr>
            <a:cxnSpLocks/>
          </p:cNvCxnSpPr>
          <p:nvPr/>
        </p:nvCxnSpPr>
        <p:spPr>
          <a:xfrm>
            <a:off x="680133" y="4725144"/>
            <a:ext cx="5991931" cy="0"/>
          </a:xfrm>
          <a:prstGeom prst="line">
            <a:avLst/>
          </a:prstGeom>
        </p:spPr>
        <p:style>
          <a:lnRef idx="1">
            <a:schemeClr val="accent1"/>
          </a:lnRef>
          <a:fillRef idx="0">
            <a:schemeClr val="accent1"/>
          </a:fillRef>
          <a:effectRef idx="0">
            <a:schemeClr val="accent1"/>
          </a:effectRef>
          <a:fontRef idx="minor">
            <a:schemeClr val="tx1"/>
          </a:fontRef>
        </p:style>
      </p:cxnSp>
      <p:sp>
        <p:nvSpPr>
          <p:cNvPr id="1092" name="Sensoring">
            <a:extLst>
              <a:ext uri="{FF2B5EF4-FFF2-40B4-BE49-F238E27FC236}">
                <a16:creationId xmlns:a16="http://schemas.microsoft.com/office/drawing/2014/main" id="{8C8C7DD6-31F3-6427-B749-25F07546E216}"/>
              </a:ext>
            </a:extLst>
          </p:cNvPr>
          <p:cNvSpPr txBox="1">
            <a:spLocks/>
          </p:cNvSpPr>
          <p:nvPr/>
        </p:nvSpPr>
        <p:spPr>
          <a:xfrm>
            <a:off x="588088" y="4839472"/>
            <a:ext cx="6227992" cy="89378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400" b="1" noProof="0" dirty="0">
                <a:solidFill>
                  <a:schemeClr val="accent1">
                    <a:lumMod val="75000"/>
                  </a:schemeClr>
                </a:solidFill>
              </a:rPr>
              <a:t>API GATEWAY: </a:t>
            </a:r>
            <a:endParaRPr lang="en-BE" sz="1800" noProof="0" dirty="0">
              <a:solidFill>
                <a:schemeClr val="accent1">
                  <a:lumMod val="75000"/>
                </a:schemeClr>
              </a:solidFill>
            </a:endParaRPr>
          </a:p>
          <a:p>
            <a:pPr marL="457200" lvl="1" indent="0">
              <a:lnSpc>
                <a:spcPct val="100000"/>
              </a:lnSpc>
              <a:spcBef>
                <a:spcPts val="600"/>
              </a:spcBef>
              <a:buNone/>
            </a:pPr>
            <a:r>
              <a:rPr lang="en-BE" sz="2000" noProof="0" dirty="0">
                <a:solidFill>
                  <a:schemeClr val="bg1">
                    <a:lumMod val="65000"/>
                  </a:schemeClr>
                </a:solidFill>
                <a:sym typeface="Wingdings" panose="05000000000000000000" pitchFamily="2" charset="2"/>
              </a:rPr>
              <a:t> publish and use reusable data through API’s</a:t>
            </a:r>
          </a:p>
        </p:txBody>
      </p:sp>
      <p:pic>
        <p:nvPicPr>
          <p:cNvPr id="1104" name="Picture 1103">
            <a:extLst>
              <a:ext uri="{FF2B5EF4-FFF2-40B4-BE49-F238E27FC236}">
                <a16:creationId xmlns:a16="http://schemas.microsoft.com/office/drawing/2014/main" id="{2CEB7D15-640D-B804-FE17-E16EF2F7CACE}"/>
              </a:ext>
            </a:extLst>
          </p:cNvPr>
          <p:cNvPicPr>
            <a:picLocks noChangeAspect="1"/>
          </p:cNvPicPr>
          <p:nvPr/>
        </p:nvPicPr>
        <p:blipFill>
          <a:blip r:embed="rId6"/>
          <a:stretch>
            <a:fillRect/>
          </a:stretch>
        </p:blipFill>
        <p:spPr>
          <a:xfrm>
            <a:off x="7896200" y="4729363"/>
            <a:ext cx="1440160" cy="1700430"/>
          </a:xfrm>
          <a:prstGeom prst="rect">
            <a:avLst/>
          </a:prstGeom>
        </p:spPr>
      </p:pic>
    </p:spTree>
    <p:extLst>
      <p:ext uri="{BB962C8B-B14F-4D97-AF65-F5344CB8AC3E}">
        <p14:creationId xmlns:p14="http://schemas.microsoft.com/office/powerpoint/2010/main" val="1493255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D7801-3977-AD9F-2C74-EA2393EDDB3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045586-B57E-3C41-62C2-80C9853863BB}"/>
              </a:ext>
            </a:extLst>
          </p:cNvPr>
          <p:cNvSpPr>
            <a:spLocks noGrp="1"/>
          </p:cNvSpPr>
          <p:nvPr>
            <p:ph type="sldNum" sz="quarter" idx="12"/>
          </p:nvPr>
        </p:nvSpPr>
        <p:spPr>
          <a:xfrm>
            <a:off x="11496600" y="6353040"/>
            <a:ext cx="399702" cy="365125"/>
          </a:xfrm>
        </p:spPr>
        <p:txBody>
          <a:bodyPr/>
          <a:lstStyle/>
          <a:p>
            <a:fld id="{C0BCAE97-BDA2-4C4F-8B4C-9CEEEC6B7DFE}" type="slidenum">
              <a:rPr lang="en-BE" noProof="0" smtClean="0"/>
              <a:pPr/>
              <a:t>18</a:t>
            </a:fld>
            <a:endParaRPr lang="en-BE" noProof="0" dirty="0"/>
          </a:p>
        </p:txBody>
      </p:sp>
      <p:sp>
        <p:nvSpPr>
          <p:cNvPr id="23" name="Title 1">
            <a:extLst>
              <a:ext uri="{FF2B5EF4-FFF2-40B4-BE49-F238E27FC236}">
                <a16:creationId xmlns:a16="http://schemas.microsoft.com/office/drawing/2014/main" id="{83BF3E53-83E5-1FEF-FB9D-A814408104C2}"/>
              </a:ext>
            </a:extLst>
          </p:cNvPr>
          <p:cNvSpPr>
            <a:spLocks noGrp="1"/>
          </p:cNvSpPr>
          <p:nvPr>
            <p:ph type="title"/>
          </p:nvPr>
        </p:nvSpPr>
        <p:spPr>
          <a:xfrm>
            <a:off x="838199" y="106703"/>
            <a:ext cx="11199665" cy="1397277"/>
          </a:xfrm>
        </p:spPr>
        <p:txBody>
          <a:bodyPr>
            <a:noAutofit/>
          </a:bodyPr>
          <a:lstStyle/>
          <a:p>
            <a:pPr algn="l"/>
            <a:r>
              <a:rPr lang="en-BE" b="1" noProof="0" dirty="0"/>
              <a:t>G-Cloud: strategic reuse</a:t>
            </a:r>
            <a:br>
              <a:rPr lang="en-BE" sz="1600" b="1" noProof="0" dirty="0"/>
            </a:br>
            <a:br>
              <a:rPr lang="en-BE" sz="1600" b="1" noProof="0" dirty="0"/>
            </a:br>
            <a:r>
              <a:rPr lang="en-BE" sz="2000" noProof="0" dirty="0"/>
              <a:t>“Promoting and encouraging strategic reuse of data, software, architectural concepts and methodologies</a:t>
            </a:r>
            <a:br>
              <a:rPr lang="en-BE" sz="2000" noProof="0" dirty="0"/>
            </a:br>
            <a:r>
              <a:rPr lang="en-BE" sz="2000" noProof="0" dirty="0"/>
              <a:t>	across organizations paves the way to an interoperable Belgian Federal Government”</a:t>
            </a:r>
            <a:endParaRPr lang="en-BE" sz="1600" noProof="0" dirty="0"/>
          </a:p>
        </p:txBody>
      </p:sp>
      <p:grpSp>
        <p:nvGrpSpPr>
          <p:cNvPr id="1063" name="FOCUS">
            <a:extLst>
              <a:ext uri="{FF2B5EF4-FFF2-40B4-BE49-F238E27FC236}">
                <a16:creationId xmlns:a16="http://schemas.microsoft.com/office/drawing/2014/main" id="{E7253562-215E-58F2-7DEB-2702CBA9C679}"/>
              </a:ext>
            </a:extLst>
          </p:cNvPr>
          <p:cNvGrpSpPr/>
          <p:nvPr/>
        </p:nvGrpSpPr>
        <p:grpSpPr>
          <a:xfrm rot="20191723">
            <a:off x="11248612" y="101112"/>
            <a:ext cx="745915" cy="1146563"/>
            <a:chOff x="9910771" y="1457666"/>
            <a:chExt cx="745915" cy="1146563"/>
          </a:xfrm>
        </p:grpSpPr>
        <p:sp>
          <p:nvSpPr>
            <p:cNvPr id="1058" name="Oval 1057">
              <a:extLst>
                <a:ext uri="{FF2B5EF4-FFF2-40B4-BE49-F238E27FC236}">
                  <a16:creationId xmlns:a16="http://schemas.microsoft.com/office/drawing/2014/main" id="{3C97F8A9-124D-089B-B7CF-14AE00DD21E1}"/>
                </a:ext>
              </a:extLst>
            </p:cNvPr>
            <p:cNvSpPr/>
            <p:nvPr/>
          </p:nvSpPr>
          <p:spPr>
            <a:xfrm rot="20140081">
              <a:off x="9910771" y="1461884"/>
              <a:ext cx="723387" cy="72338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BE" b="1" noProof="0" dirty="0"/>
                <a:t>FOCUS</a:t>
              </a:r>
            </a:p>
          </p:txBody>
        </p:sp>
        <p:sp>
          <p:nvSpPr>
            <p:cNvPr id="1059" name="Oval 1058">
              <a:extLst>
                <a:ext uri="{FF2B5EF4-FFF2-40B4-BE49-F238E27FC236}">
                  <a16:creationId xmlns:a16="http://schemas.microsoft.com/office/drawing/2014/main" id="{354BABF8-7791-0FAB-F719-6354E7D1C361}"/>
                </a:ext>
              </a:extLst>
            </p:cNvPr>
            <p:cNvSpPr/>
            <p:nvPr/>
          </p:nvSpPr>
          <p:spPr>
            <a:xfrm rot="20140081">
              <a:off x="9910771" y="1457666"/>
              <a:ext cx="723387" cy="723387"/>
            </a:xfrm>
            <a:prstGeom prst="ellipse">
              <a:avLst/>
            </a:prstGeom>
            <a:noFill/>
            <a:ln w="85725"/>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BE" sz="1400" b="1" noProof="0" dirty="0"/>
            </a:p>
          </p:txBody>
        </p:sp>
        <p:grpSp>
          <p:nvGrpSpPr>
            <p:cNvPr id="1062" name="Group 1061">
              <a:extLst>
                <a:ext uri="{FF2B5EF4-FFF2-40B4-BE49-F238E27FC236}">
                  <a16:creationId xmlns:a16="http://schemas.microsoft.com/office/drawing/2014/main" id="{32B79954-BD69-039C-596B-77E4AB93CD5E}"/>
                </a:ext>
              </a:extLst>
            </p:cNvPr>
            <p:cNvGrpSpPr/>
            <p:nvPr/>
          </p:nvGrpSpPr>
          <p:grpSpPr>
            <a:xfrm rot="19687140">
              <a:off x="10539440" y="2105121"/>
              <a:ext cx="117246" cy="499108"/>
              <a:chOff x="10659713" y="2038756"/>
              <a:chExt cx="117246" cy="499108"/>
            </a:xfrm>
          </p:grpSpPr>
          <p:sp>
            <p:nvSpPr>
              <p:cNvPr id="1060" name="Rectangle: Rounded Corners 1059">
                <a:extLst>
                  <a:ext uri="{FF2B5EF4-FFF2-40B4-BE49-F238E27FC236}">
                    <a16:creationId xmlns:a16="http://schemas.microsoft.com/office/drawing/2014/main" id="{8C901E7B-6D8B-865C-B048-02873998407E}"/>
                  </a:ext>
                </a:extLst>
              </p:cNvPr>
              <p:cNvSpPr/>
              <p:nvPr/>
            </p:nvSpPr>
            <p:spPr>
              <a:xfrm>
                <a:off x="10695476" y="2038756"/>
                <a:ext cx="45720"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061" name="Rectangle: Rounded Corners 1060">
                <a:extLst>
                  <a:ext uri="{FF2B5EF4-FFF2-40B4-BE49-F238E27FC236}">
                    <a16:creationId xmlns:a16="http://schemas.microsoft.com/office/drawing/2014/main" id="{E6FDD9AD-A0D7-5D77-BB23-3DE15F4A2177}"/>
                  </a:ext>
                </a:extLst>
              </p:cNvPr>
              <p:cNvSpPr/>
              <p:nvPr/>
            </p:nvSpPr>
            <p:spPr>
              <a:xfrm>
                <a:off x="10659713" y="2249572"/>
                <a:ext cx="117246"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grpSp>
      </p:grpSp>
      <p:sp>
        <p:nvSpPr>
          <p:cNvPr id="9" name="Sensoring">
            <a:extLst>
              <a:ext uri="{FF2B5EF4-FFF2-40B4-BE49-F238E27FC236}">
                <a16:creationId xmlns:a16="http://schemas.microsoft.com/office/drawing/2014/main" id="{9C8494EC-7569-502A-8A1D-DFFF8DA88CA2}"/>
              </a:ext>
            </a:extLst>
          </p:cNvPr>
          <p:cNvSpPr txBox="1">
            <a:spLocks/>
          </p:cNvSpPr>
          <p:nvPr/>
        </p:nvSpPr>
        <p:spPr>
          <a:xfrm>
            <a:off x="4154152" y="1819522"/>
            <a:ext cx="7666386" cy="1273858"/>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000" b="1" noProof="0" dirty="0">
                <a:solidFill>
                  <a:schemeClr val="accent1">
                    <a:lumMod val="75000"/>
                  </a:schemeClr>
                </a:solidFill>
              </a:rPr>
              <a:t>Example 1: IDENTITY, USER &amp; ACCESS MANAGEMENT (IUAM)</a:t>
            </a:r>
            <a:br>
              <a:rPr lang="en-BE" sz="2000" b="1" noProof="0" dirty="0">
                <a:solidFill>
                  <a:schemeClr val="accent1">
                    <a:lumMod val="75000"/>
                  </a:schemeClr>
                </a:solidFill>
              </a:rPr>
            </a:br>
            <a:r>
              <a:rPr lang="en-BE" sz="1400" noProof="0" dirty="0">
                <a:solidFill>
                  <a:schemeClr val="accent1">
                    <a:lumMod val="75000"/>
                  </a:schemeClr>
                </a:solidFill>
              </a:rPr>
              <a:t>This architectural authorization model allows all applications inside the social security ecosystem to be highly secured, while allowing flexible application role management distributed to many different stakeholders. Different applications reuse software components, and operational processes are harmonized, while data control remains in hands of the authorized data owners</a:t>
            </a:r>
            <a:endParaRPr lang="en-BE" noProof="0" dirty="0">
              <a:solidFill>
                <a:schemeClr val="accent1">
                  <a:lumMod val="75000"/>
                </a:schemeClr>
              </a:solidFill>
              <a:sym typeface="Wingdings" panose="05000000000000000000" pitchFamily="2" charset="2"/>
            </a:endParaRPr>
          </a:p>
        </p:txBody>
      </p:sp>
      <p:sp>
        <p:nvSpPr>
          <p:cNvPr id="11" name="Sensoring">
            <a:extLst>
              <a:ext uri="{FF2B5EF4-FFF2-40B4-BE49-F238E27FC236}">
                <a16:creationId xmlns:a16="http://schemas.microsoft.com/office/drawing/2014/main" id="{EF410209-309B-AD15-E4FA-CE8E1C4D13CF}"/>
              </a:ext>
            </a:extLst>
          </p:cNvPr>
          <p:cNvSpPr txBox="1">
            <a:spLocks/>
          </p:cNvSpPr>
          <p:nvPr/>
        </p:nvSpPr>
        <p:spPr>
          <a:xfrm>
            <a:off x="4134115" y="3310429"/>
            <a:ext cx="7686423" cy="135263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000" b="1" noProof="0" dirty="0">
                <a:solidFill>
                  <a:schemeClr val="accent1">
                    <a:lumMod val="75000"/>
                  </a:schemeClr>
                </a:solidFill>
              </a:rPr>
              <a:t>Example 2: COVID</a:t>
            </a:r>
            <a:br>
              <a:rPr lang="en-BE" sz="2000" b="1" noProof="0" dirty="0">
                <a:solidFill>
                  <a:schemeClr val="accent1">
                    <a:lumMod val="75000"/>
                  </a:schemeClr>
                </a:solidFill>
              </a:rPr>
            </a:br>
            <a:r>
              <a:rPr lang="en-BE" sz="1400" noProof="0" dirty="0">
                <a:solidFill>
                  <a:schemeClr val="accent1">
                    <a:lumMod val="75000"/>
                  </a:schemeClr>
                </a:solidFill>
              </a:rPr>
              <a:t>During the outbreak of COVID in 2020 the business processes for the coordination of covid testing in Belgium between different stakeholders (test </a:t>
            </a:r>
            <a:r>
              <a:rPr lang="en-BE" sz="1400" noProof="0" dirty="0" err="1">
                <a:solidFill>
                  <a:schemeClr val="accent1">
                    <a:lumMod val="75000"/>
                  </a:schemeClr>
                </a:solidFill>
              </a:rPr>
              <a:t>centers</a:t>
            </a:r>
            <a:r>
              <a:rPr lang="en-BE" sz="1400" noProof="0" dirty="0">
                <a:solidFill>
                  <a:schemeClr val="accent1">
                    <a:lumMod val="75000"/>
                  </a:schemeClr>
                </a:solidFill>
              </a:rPr>
              <a:t>, laboratories, </a:t>
            </a:r>
            <a:r>
              <a:rPr lang="nl-BE" sz="1400" noProof="0" dirty="0">
                <a:solidFill>
                  <a:schemeClr val="accent1">
                    <a:lumMod val="75000"/>
                  </a:schemeClr>
                </a:solidFill>
              </a:rPr>
              <a:t>d</a:t>
            </a:r>
            <a:r>
              <a:rPr lang="en-BE" sz="1400" noProof="0" dirty="0" err="1">
                <a:solidFill>
                  <a:schemeClr val="accent1">
                    <a:lumMod val="75000"/>
                  </a:schemeClr>
                </a:solidFill>
              </a:rPr>
              <a:t>octors</a:t>
            </a:r>
            <a:r>
              <a:rPr lang="en-BE" sz="1400" noProof="0" dirty="0">
                <a:solidFill>
                  <a:schemeClr val="accent1">
                    <a:lumMod val="75000"/>
                  </a:schemeClr>
                </a:solidFill>
              </a:rPr>
              <a:t> an nurses, citizens, … ) could be put rapidly in place reusing many components and processes &amp; platforms of different service providers, among which:  IUAM, API gateway, </a:t>
            </a:r>
            <a:r>
              <a:rPr lang="nl-BE" sz="1400" noProof="0" dirty="0">
                <a:solidFill>
                  <a:schemeClr val="accent1">
                    <a:lumMod val="75000"/>
                  </a:schemeClr>
                </a:solidFill>
              </a:rPr>
              <a:t>e</a:t>
            </a:r>
            <a:r>
              <a:rPr lang="en-BE" sz="1400" noProof="0" dirty="0" err="1">
                <a:solidFill>
                  <a:schemeClr val="accent1">
                    <a:lumMod val="75000"/>
                  </a:schemeClr>
                </a:solidFill>
              </a:rPr>
              <a:t>ntities</a:t>
            </a:r>
            <a:r>
              <a:rPr lang="en-BE" sz="1400" noProof="0" dirty="0">
                <a:solidFill>
                  <a:schemeClr val="accent1">
                    <a:lumMod val="75000"/>
                  </a:schemeClr>
                </a:solidFill>
              </a:rPr>
              <a:t> prescription, DataEncryptor, </a:t>
            </a:r>
            <a:r>
              <a:rPr lang="nl-BE" sz="1400" noProof="0" dirty="0">
                <a:solidFill>
                  <a:schemeClr val="accent1">
                    <a:lumMod val="75000"/>
                  </a:schemeClr>
                </a:solidFill>
              </a:rPr>
              <a:t>a</a:t>
            </a:r>
            <a:r>
              <a:rPr lang="en-BE" sz="1400" noProof="0" dirty="0" err="1">
                <a:solidFill>
                  <a:schemeClr val="accent1">
                    <a:lumMod val="75000"/>
                  </a:schemeClr>
                </a:solidFill>
              </a:rPr>
              <a:t>ddress</a:t>
            </a:r>
            <a:r>
              <a:rPr lang="en-BE" sz="1400" noProof="0" dirty="0">
                <a:solidFill>
                  <a:schemeClr val="accent1">
                    <a:lumMod val="75000"/>
                  </a:schemeClr>
                </a:solidFill>
              </a:rPr>
              <a:t> book, </a:t>
            </a:r>
            <a:r>
              <a:rPr lang="en-BE" sz="1400" noProof="0" dirty="0" err="1">
                <a:solidFill>
                  <a:schemeClr val="accent1">
                    <a:lumMod val="75000"/>
                  </a:schemeClr>
                </a:solidFill>
              </a:rPr>
              <a:t>ConsultRN</a:t>
            </a:r>
            <a:r>
              <a:rPr lang="en-BE" sz="1400" noProof="0" dirty="0">
                <a:solidFill>
                  <a:schemeClr val="accent1">
                    <a:lumMod val="75000"/>
                  </a:schemeClr>
                </a:solidFill>
              </a:rPr>
              <a:t>, mandate  </a:t>
            </a:r>
            <a:r>
              <a:rPr lang="en-BE" sz="1400" b="1" noProof="0" dirty="0">
                <a:solidFill>
                  <a:schemeClr val="accent1">
                    <a:lumMod val="75000"/>
                  </a:schemeClr>
                </a:solidFill>
              </a:rPr>
              <a:t>	</a:t>
            </a:r>
            <a:endParaRPr lang="en-BE" b="1" noProof="0" dirty="0">
              <a:solidFill>
                <a:schemeClr val="accent1">
                  <a:lumMod val="75000"/>
                </a:schemeClr>
              </a:solidFill>
              <a:sym typeface="Wingdings" panose="05000000000000000000" pitchFamily="2" charset="2"/>
            </a:endParaRPr>
          </a:p>
        </p:txBody>
      </p:sp>
      <p:cxnSp>
        <p:nvCxnSpPr>
          <p:cNvPr id="13" name="Straight Connector 12">
            <a:extLst>
              <a:ext uri="{FF2B5EF4-FFF2-40B4-BE49-F238E27FC236}">
                <a16:creationId xmlns:a16="http://schemas.microsoft.com/office/drawing/2014/main" id="{9FED83BF-3507-2F0E-C94C-2084E79191C1}"/>
              </a:ext>
            </a:extLst>
          </p:cNvPr>
          <p:cNvCxnSpPr>
            <a:cxnSpLocks/>
          </p:cNvCxnSpPr>
          <p:nvPr/>
        </p:nvCxnSpPr>
        <p:spPr>
          <a:xfrm>
            <a:off x="4226159" y="3178438"/>
            <a:ext cx="75943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B460B8CA-21BC-5C12-9DFE-5B1447945B88}"/>
              </a:ext>
            </a:extLst>
          </p:cNvPr>
          <p:cNvCxnSpPr>
            <a:cxnSpLocks/>
          </p:cNvCxnSpPr>
          <p:nvPr/>
        </p:nvCxnSpPr>
        <p:spPr>
          <a:xfrm>
            <a:off x="4226159" y="4873588"/>
            <a:ext cx="7594378" cy="0"/>
          </a:xfrm>
          <a:prstGeom prst="line">
            <a:avLst/>
          </a:prstGeom>
        </p:spPr>
        <p:style>
          <a:lnRef idx="1">
            <a:schemeClr val="accent1"/>
          </a:lnRef>
          <a:fillRef idx="0">
            <a:schemeClr val="accent1"/>
          </a:fillRef>
          <a:effectRef idx="0">
            <a:schemeClr val="accent1"/>
          </a:effectRef>
          <a:fontRef idx="minor">
            <a:schemeClr val="tx1"/>
          </a:fontRef>
        </p:style>
      </p:cxnSp>
      <p:sp>
        <p:nvSpPr>
          <p:cNvPr id="1092" name="Sensoring">
            <a:extLst>
              <a:ext uri="{FF2B5EF4-FFF2-40B4-BE49-F238E27FC236}">
                <a16:creationId xmlns:a16="http://schemas.microsoft.com/office/drawing/2014/main" id="{D9E89A39-F97D-19F5-6770-DE2FB56477FF}"/>
              </a:ext>
            </a:extLst>
          </p:cNvPr>
          <p:cNvSpPr txBox="1">
            <a:spLocks/>
          </p:cNvSpPr>
          <p:nvPr/>
        </p:nvSpPr>
        <p:spPr>
          <a:xfrm>
            <a:off x="4134114" y="5043706"/>
            <a:ext cx="7686423" cy="89378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BE" sz="2000" b="1" noProof="0" dirty="0">
                <a:solidFill>
                  <a:schemeClr val="accent1">
                    <a:lumMod val="75000"/>
                  </a:schemeClr>
                </a:solidFill>
              </a:rPr>
              <a:t>Example 3: SINGLE PERMIT</a:t>
            </a:r>
            <a:br>
              <a:rPr lang="en-BE" sz="2000" b="1" noProof="0" dirty="0">
                <a:solidFill>
                  <a:schemeClr val="accent1">
                    <a:lumMod val="75000"/>
                  </a:schemeClr>
                </a:solidFill>
              </a:rPr>
            </a:br>
            <a:r>
              <a:rPr lang="en-BE" sz="1400" noProof="0" dirty="0">
                <a:solidFill>
                  <a:schemeClr val="accent1">
                    <a:lumMod val="75000"/>
                  </a:schemeClr>
                </a:solidFill>
              </a:rPr>
              <a:t>This business process allowing employees an</a:t>
            </a:r>
            <a:r>
              <a:rPr lang="nl-BE" sz="1400" noProof="0" dirty="0">
                <a:solidFill>
                  <a:schemeClr val="accent1">
                    <a:lumMod val="75000"/>
                  </a:schemeClr>
                </a:solidFill>
              </a:rPr>
              <a:t>d</a:t>
            </a:r>
            <a:r>
              <a:rPr lang="en-BE" sz="1400" noProof="0" dirty="0">
                <a:solidFill>
                  <a:schemeClr val="accent1">
                    <a:lumMod val="75000"/>
                  </a:schemeClr>
                </a:solidFill>
              </a:rPr>
              <a:t> employers to request the necessary residency permits for non-European citizens across the different Belgian regions. The process was built reusing components from Social Security (NSSO, CBSS) and FSP Foreign Affairs </a:t>
            </a:r>
            <a:endParaRPr lang="en-BE" noProof="0" dirty="0">
              <a:solidFill>
                <a:schemeClr val="accent1">
                  <a:lumMod val="75000"/>
                </a:schemeClr>
              </a:solidFill>
              <a:sym typeface="Wingdings" panose="05000000000000000000" pitchFamily="2" charset="2"/>
            </a:endParaRPr>
          </a:p>
        </p:txBody>
      </p:sp>
      <p:grpSp>
        <p:nvGrpSpPr>
          <p:cNvPr id="2" name="Group 1">
            <a:extLst>
              <a:ext uri="{FF2B5EF4-FFF2-40B4-BE49-F238E27FC236}">
                <a16:creationId xmlns:a16="http://schemas.microsoft.com/office/drawing/2014/main" id="{34959584-98F2-38F7-22B7-9504C7DA357F}"/>
              </a:ext>
            </a:extLst>
          </p:cNvPr>
          <p:cNvGrpSpPr/>
          <p:nvPr/>
        </p:nvGrpSpPr>
        <p:grpSpPr>
          <a:xfrm>
            <a:off x="371462" y="3481977"/>
            <a:ext cx="3535394" cy="916268"/>
            <a:chOff x="2115698" y="2734519"/>
            <a:chExt cx="8122849" cy="2105199"/>
          </a:xfrm>
        </p:grpSpPr>
        <p:sp>
          <p:nvSpPr>
            <p:cNvPr id="6" name="TextBox 5">
              <a:extLst>
                <a:ext uri="{FF2B5EF4-FFF2-40B4-BE49-F238E27FC236}">
                  <a16:creationId xmlns:a16="http://schemas.microsoft.com/office/drawing/2014/main" id="{907AC29D-97D0-D3E1-2A4D-37FFC8B2189B}"/>
                </a:ext>
              </a:extLst>
            </p:cNvPr>
            <p:cNvSpPr txBox="1"/>
            <p:nvPr/>
          </p:nvSpPr>
          <p:spPr>
            <a:xfrm>
              <a:off x="3807695" y="3123008"/>
              <a:ext cx="4911171" cy="1414282"/>
            </a:xfrm>
            <a:prstGeom prst="rect">
              <a:avLst/>
            </a:prstGeom>
            <a:solidFill>
              <a:schemeClr val="accent1">
                <a:lumMod val="75000"/>
              </a:schemeClr>
            </a:solidFill>
          </p:spPr>
          <p:txBody>
            <a:bodyPr wrap="square">
              <a:spAutoFit/>
            </a:bodyPr>
            <a:lstStyle/>
            <a:p>
              <a:pPr algn="ctr"/>
              <a:r>
                <a:rPr lang="en-BE" sz="1400" b="1" i="0" u="none" strike="noStrike" noProof="0" dirty="0">
                  <a:solidFill>
                    <a:schemeClr val="bg1"/>
                  </a:solidFill>
                  <a:effectLst/>
                </a:rPr>
                <a:t>Cost Reduction 2025</a:t>
              </a:r>
              <a:br>
                <a:rPr lang="en-BE" b="1" noProof="0" dirty="0">
                  <a:solidFill>
                    <a:schemeClr val="bg1"/>
                  </a:solidFill>
                </a:rPr>
              </a:br>
              <a:r>
                <a:rPr lang="en-US" sz="2000" b="1" noProof="0" dirty="0">
                  <a:solidFill>
                    <a:schemeClr val="bg1"/>
                  </a:solidFill>
                </a:rPr>
                <a:t>&gt; </a:t>
              </a:r>
              <a:r>
                <a:rPr lang="en-BE" sz="2000" b="1" i="0" u="none" strike="noStrike" noProof="0" dirty="0">
                  <a:solidFill>
                    <a:schemeClr val="bg1"/>
                  </a:solidFill>
                  <a:effectLst/>
                </a:rPr>
                <a:t>€ </a:t>
              </a:r>
              <a:r>
                <a:rPr lang="en-US" sz="2000" b="1" noProof="0" dirty="0">
                  <a:solidFill>
                    <a:schemeClr val="bg1"/>
                  </a:solidFill>
                </a:rPr>
                <a:t>45</a:t>
              </a:r>
              <a:r>
                <a:rPr lang="en-BE" sz="2000" b="1" i="0" u="none" strike="noStrike" noProof="0" dirty="0">
                  <a:solidFill>
                    <a:schemeClr val="bg1"/>
                  </a:solidFill>
                  <a:effectLst/>
                </a:rPr>
                <a:t>.000.000</a:t>
              </a:r>
              <a:r>
                <a:rPr lang="en-BE" sz="2000" b="1" i="0" noProof="0" dirty="0">
                  <a:solidFill>
                    <a:schemeClr val="bg1"/>
                  </a:solidFill>
                  <a:effectLst/>
                </a:rPr>
                <a:t>​</a:t>
              </a:r>
              <a:endParaRPr lang="en-BE" sz="2000" b="1" noProof="0" dirty="0">
                <a:solidFill>
                  <a:schemeClr val="bg1"/>
                </a:solidFill>
              </a:endParaRPr>
            </a:p>
          </p:txBody>
        </p:sp>
        <p:grpSp>
          <p:nvGrpSpPr>
            <p:cNvPr id="5" name="Group 4">
              <a:extLst>
                <a:ext uri="{FF2B5EF4-FFF2-40B4-BE49-F238E27FC236}">
                  <a16:creationId xmlns:a16="http://schemas.microsoft.com/office/drawing/2014/main" id="{DBD9EDD5-FA51-6287-4E38-10A4B1A4882B}"/>
                </a:ext>
              </a:extLst>
            </p:cNvPr>
            <p:cNvGrpSpPr/>
            <p:nvPr/>
          </p:nvGrpSpPr>
          <p:grpSpPr>
            <a:xfrm>
              <a:off x="2115698" y="2734519"/>
              <a:ext cx="8122849" cy="2105199"/>
              <a:chOff x="2115698" y="2277627"/>
              <a:chExt cx="8122849" cy="2105199"/>
            </a:xfrm>
          </p:grpSpPr>
          <p:sp>
            <p:nvSpPr>
              <p:cNvPr id="14" name="Oval 13">
                <a:extLst>
                  <a:ext uri="{FF2B5EF4-FFF2-40B4-BE49-F238E27FC236}">
                    <a16:creationId xmlns:a16="http://schemas.microsoft.com/office/drawing/2014/main" id="{916EB598-BD64-93EE-19E8-23E3C11A0569}"/>
                  </a:ext>
                </a:extLst>
              </p:cNvPr>
              <p:cNvSpPr/>
              <p:nvPr/>
            </p:nvSpPr>
            <p:spPr>
              <a:xfrm>
                <a:off x="2403654" y="2532271"/>
                <a:ext cx="1850073" cy="1850555"/>
              </a:xfrm>
              <a:prstGeom prst="ellipse">
                <a:avLst/>
              </a:prstGeom>
              <a:solidFill>
                <a:srgbClr val="FFFFFF"/>
              </a:solidFill>
              <a:ln w="38100" cap="flat" cmpd="sng" algn="ctr">
                <a:solidFill>
                  <a:schemeClr val="accent1">
                    <a:lumMod val="75000"/>
                  </a:schemeClr>
                </a:solidFill>
                <a:prstDash val="solid"/>
                <a:miter lim="800000"/>
              </a:ln>
              <a:effectLst/>
            </p:spPr>
            <p:txBody>
              <a:bodyPr lIns="243797" tIns="121899" rIns="243797" bIns="121899" rtlCol="0" anchor="ct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E" sz="100" b="0" i="0" u="none" strike="noStrike" kern="0" cap="none" spc="0" normalizeH="0" baseline="0" noProof="0" dirty="0">
                  <a:ln>
                    <a:noFill/>
                  </a:ln>
                  <a:solidFill>
                    <a:srgbClr val="EA4F5F"/>
                  </a:solidFill>
                  <a:effectLst/>
                  <a:uLnTx/>
                  <a:uFillTx/>
                  <a:latin typeface="Fira Sans SemiBold"/>
                  <a:ea typeface="Roboto" charset="0"/>
                  <a:cs typeface="Arial" panose="020B0604020202020204" pitchFamily="34" charset="0"/>
                </a:endParaRPr>
              </a:p>
            </p:txBody>
          </p:sp>
          <p:sp>
            <p:nvSpPr>
              <p:cNvPr id="15" name="Oval 14">
                <a:extLst>
                  <a:ext uri="{FF2B5EF4-FFF2-40B4-BE49-F238E27FC236}">
                    <a16:creationId xmlns:a16="http://schemas.microsoft.com/office/drawing/2014/main" id="{784623F1-6722-A968-4CD2-57BA598BC7B3}"/>
                  </a:ext>
                </a:extLst>
              </p:cNvPr>
              <p:cNvSpPr/>
              <p:nvPr/>
            </p:nvSpPr>
            <p:spPr>
              <a:xfrm>
                <a:off x="8229659" y="2528263"/>
                <a:ext cx="1850073" cy="1850556"/>
              </a:xfrm>
              <a:prstGeom prst="ellipse">
                <a:avLst/>
              </a:prstGeom>
              <a:solidFill>
                <a:schemeClr val="bg1"/>
              </a:solidFill>
              <a:ln w="38100" cap="flat" cmpd="sng" algn="ctr">
                <a:solidFill>
                  <a:schemeClr val="accent1">
                    <a:lumMod val="75000"/>
                  </a:schemeClr>
                </a:solidFill>
                <a:prstDash val="solid"/>
                <a:miter lim="800000"/>
              </a:ln>
              <a:effectLst/>
            </p:spPr>
            <p:txBody>
              <a:bodyPr lIns="243797" tIns="121899" rIns="243797" bIns="121899" rtlCol="0" anchor="ct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E" sz="100" b="0" i="0" u="none" strike="noStrike" kern="0" cap="none" spc="0" normalizeH="0" baseline="0" noProof="0" dirty="0">
                  <a:ln>
                    <a:noFill/>
                  </a:ln>
                  <a:solidFill>
                    <a:srgbClr val="EA4F5F"/>
                  </a:solidFill>
                  <a:effectLst/>
                  <a:uLnTx/>
                  <a:uFillTx/>
                  <a:latin typeface="Arial" panose="020B0604020202020204" pitchFamily="34" charset="0"/>
                  <a:ea typeface="Roboto" charset="0"/>
                  <a:cs typeface="Arial" panose="020B0604020202020204" pitchFamily="34" charset="0"/>
                </a:endParaRPr>
              </a:p>
            </p:txBody>
          </p:sp>
          <p:sp>
            <p:nvSpPr>
              <p:cNvPr id="16" name="Oval 15">
                <a:extLst>
                  <a:ext uri="{FF2B5EF4-FFF2-40B4-BE49-F238E27FC236}">
                    <a16:creationId xmlns:a16="http://schemas.microsoft.com/office/drawing/2014/main" id="{2C912FE4-70EE-877F-910F-E994DBEAEA03}"/>
                  </a:ext>
                </a:extLst>
              </p:cNvPr>
              <p:cNvSpPr>
                <a:spLocks noChangeArrowheads="1"/>
              </p:cNvSpPr>
              <p:nvPr/>
            </p:nvSpPr>
            <p:spPr bwMode="auto">
              <a:xfrm>
                <a:off x="2115698" y="2370101"/>
                <a:ext cx="776777" cy="776979"/>
              </a:xfrm>
              <a:prstGeom prst="ellipse">
                <a:avLst/>
              </a:prstGeom>
              <a:solidFill>
                <a:schemeClr val="accent1">
                  <a:lumMod val="75000"/>
                </a:schemeClr>
              </a:solidFill>
              <a:ln>
                <a:noFill/>
              </a:ln>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BE" sz="100" b="0" i="0" u="none" strike="noStrike" kern="0" cap="none" spc="0" normalizeH="0" baseline="0" noProof="0" dirty="0">
                  <a:ln>
                    <a:noFill/>
                  </a:ln>
                  <a:solidFill>
                    <a:srgbClr val="EA4F5F"/>
                  </a:solidFill>
                  <a:effectLst/>
                  <a:uLnTx/>
                  <a:uFillTx/>
                  <a:latin typeface="Arial" panose="020B0604020202020204" pitchFamily="34" charset="0"/>
                  <a:ea typeface="Roboto" charset="0"/>
                  <a:cs typeface="Arial" panose="020B0604020202020204" pitchFamily="34" charset="0"/>
                </a:endParaRPr>
              </a:p>
            </p:txBody>
          </p:sp>
          <p:sp>
            <p:nvSpPr>
              <p:cNvPr id="18" name="Oval 17">
                <a:extLst>
                  <a:ext uri="{FF2B5EF4-FFF2-40B4-BE49-F238E27FC236}">
                    <a16:creationId xmlns:a16="http://schemas.microsoft.com/office/drawing/2014/main" id="{513A4DAF-3D77-1E1F-5E65-D2F9D777934F}"/>
                  </a:ext>
                </a:extLst>
              </p:cNvPr>
              <p:cNvSpPr>
                <a:spLocks noChangeArrowheads="1"/>
              </p:cNvSpPr>
              <p:nvPr/>
            </p:nvSpPr>
            <p:spPr bwMode="auto">
              <a:xfrm>
                <a:off x="9461770" y="2277627"/>
                <a:ext cx="776777" cy="776977"/>
              </a:xfrm>
              <a:prstGeom prst="ellipse">
                <a:avLst/>
              </a:prstGeom>
              <a:solidFill>
                <a:schemeClr val="accent1">
                  <a:lumMod val="75000"/>
                </a:schemeClr>
              </a:solidFill>
              <a:ln>
                <a:noFill/>
              </a:ln>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BE" sz="100" b="0" i="0" u="none" strike="noStrike" kern="0" cap="none" spc="0" normalizeH="0" baseline="0" noProof="0" dirty="0">
                  <a:ln>
                    <a:noFill/>
                  </a:ln>
                  <a:solidFill>
                    <a:srgbClr val="EA4F5F"/>
                  </a:solidFill>
                  <a:effectLst/>
                  <a:uLnTx/>
                  <a:uFillTx/>
                  <a:latin typeface="Arial" panose="020B0604020202020204" pitchFamily="34" charset="0"/>
                  <a:ea typeface="Roboto" charset="0"/>
                  <a:cs typeface="Arial" panose="020B0604020202020204" pitchFamily="34" charset="0"/>
                </a:endParaRPr>
              </a:p>
            </p:txBody>
          </p:sp>
          <p:sp>
            <p:nvSpPr>
              <p:cNvPr id="20" name="TextBox 33">
                <a:extLst>
                  <a:ext uri="{FF2B5EF4-FFF2-40B4-BE49-F238E27FC236}">
                    <a16:creationId xmlns:a16="http://schemas.microsoft.com/office/drawing/2014/main" id="{3B81996B-89A6-66A2-17C1-FB416A5199AC}"/>
                  </a:ext>
                </a:extLst>
              </p:cNvPr>
              <p:cNvSpPr txBox="1"/>
              <p:nvPr/>
            </p:nvSpPr>
            <p:spPr>
              <a:xfrm>
                <a:off x="2698902" y="2950167"/>
                <a:ext cx="1388503" cy="848570"/>
              </a:xfrm>
              <a:prstGeom prst="rect">
                <a:avLst/>
              </a:prstGeom>
              <a:noFill/>
            </p:spPr>
            <p:txBody>
              <a:bodyPr wrap="none" lIns="0" tIns="0" rIns="0" bIns="0"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BE" sz="2400" b="1" i="0" u="none" strike="noStrike" kern="0" cap="none" spc="0" normalizeH="0" baseline="0" noProof="0" dirty="0">
                    <a:ln>
                      <a:noFill/>
                    </a:ln>
                    <a:solidFill>
                      <a:schemeClr val="accent1">
                        <a:lumMod val="75000"/>
                      </a:schemeClr>
                    </a:solidFill>
                    <a:effectLst/>
                    <a:uLnTx/>
                    <a:uFillTx/>
                    <a:latin typeface="Fira Sans SemiBold"/>
                    <a:ea typeface="Roboto" charset="0"/>
                    <a:cs typeface="Arial" panose="020B0604020202020204" pitchFamily="34" charset="0"/>
                  </a:rPr>
                  <a:t>66%</a:t>
                </a:r>
              </a:p>
            </p:txBody>
          </p:sp>
          <p:sp>
            <p:nvSpPr>
              <p:cNvPr id="21" name="TextBox 34">
                <a:extLst>
                  <a:ext uri="{FF2B5EF4-FFF2-40B4-BE49-F238E27FC236}">
                    <a16:creationId xmlns:a16="http://schemas.microsoft.com/office/drawing/2014/main" id="{37AAEEEB-68D6-45A3-7EF6-3A52CBE574C2}"/>
                  </a:ext>
                </a:extLst>
              </p:cNvPr>
              <p:cNvSpPr txBox="1"/>
              <p:nvPr/>
            </p:nvSpPr>
            <p:spPr>
              <a:xfrm>
                <a:off x="2807479" y="3809497"/>
                <a:ext cx="1042413" cy="325499"/>
              </a:xfrm>
              <a:prstGeom prst="rect">
                <a:avLst/>
              </a:prstGeom>
              <a:noFill/>
            </p:spPr>
            <p:txBody>
              <a:bodyPr wrap="none" lIns="0" tIns="0" rIns="0" bIns="0"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BE" sz="900" b="1" i="0" u="none" strike="noStrike" kern="0" cap="all" spc="53" normalizeH="0" baseline="0" noProof="0" dirty="0">
                    <a:ln>
                      <a:noFill/>
                    </a:ln>
                    <a:solidFill>
                      <a:schemeClr val="accent1">
                        <a:lumMod val="75000"/>
                      </a:schemeClr>
                    </a:solidFill>
                    <a:effectLst/>
                    <a:uLnTx/>
                    <a:uFillTx/>
                    <a:latin typeface="Fira Sans SemiBold"/>
                    <a:ea typeface="Roboto" charset="0"/>
                    <a:cs typeface="Arial" panose="020B0604020202020204" pitchFamily="34" charset="0"/>
                  </a:rPr>
                  <a:t>Reused</a:t>
                </a:r>
              </a:p>
            </p:txBody>
          </p:sp>
          <p:sp>
            <p:nvSpPr>
              <p:cNvPr id="25" name="TextBox 37">
                <a:extLst>
                  <a:ext uri="{FF2B5EF4-FFF2-40B4-BE49-F238E27FC236}">
                    <a16:creationId xmlns:a16="http://schemas.microsoft.com/office/drawing/2014/main" id="{764E05F2-6EDF-C2DA-5318-C8EC5C76EC8A}"/>
                  </a:ext>
                </a:extLst>
              </p:cNvPr>
              <p:cNvSpPr txBox="1"/>
              <p:nvPr/>
            </p:nvSpPr>
            <p:spPr>
              <a:xfrm>
                <a:off x="8576425" y="3030149"/>
                <a:ext cx="1366405" cy="848570"/>
              </a:xfrm>
              <a:prstGeom prst="rect">
                <a:avLst/>
              </a:prstGeom>
              <a:noFill/>
            </p:spPr>
            <p:txBody>
              <a:bodyPr wrap="none" lIns="0" tIns="0" rIns="0" bIns="0"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BE" sz="2400" b="1" i="0" u="none" strike="noStrike" kern="0" cap="none" spc="0" normalizeH="0" baseline="0" noProof="0" dirty="0">
                    <a:ln>
                      <a:noFill/>
                    </a:ln>
                    <a:solidFill>
                      <a:schemeClr val="accent1">
                        <a:lumMod val="75000"/>
                      </a:schemeClr>
                    </a:solidFill>
                    <a:effectLst/>
                    <a:uLnTx/>
                    <a:uFillTx/>
                    <a:latin typeface="Fira Sans SemiBold"/>
                    <a:ea typeface="Roboto" charset="0"/>
                    <a:cs typeface="Arial" panose="020B0604020202020204" pitchFamily="34" charset="0"/>
                  </a:rPr>
                  <a:t>54%</a:t>
                </a:r>
              </a:p>
            </p:txBody>
          </p:sp>
          <p:sp>
            <p:nvSpPr>
              <p:cNvPr id="26" name="TextBox 38">
                <a:extLst>
                  <a:ext uri="{FF2B5EF4-FFF2-40B4-BE49-F238E27FC236}">
                    <a16:creationId xmlns:a16="http://schemas.microsoft.com/office/drawing/2014/main" id="{C8BB12BA-6BEC-F88B-5A5C-7258DA3EBB7E}"/>
                  </a:ext>
                </a:extLst>
              </p:cNvPr>
              <p:cNvSpPr txBox="1"/>
              <p:nvPr/>
            </p:nvSpPr>
            <p:spPr>
              <a:xfrm>
                <a:off x="8916129" y="3926210"/>
                <a:ext cx="477129" cy="325498"/>
              </a:xfrm>
              <a:prstGeom prst="rect">
                <a:avLst/>
              </a:prstGeom>
              <a:noFill/>
            </p:spPr>
            <p:txBody>
              <a:bodyPr wrap="none" lIns="0" tIns="0" rIns="0" bIns="0"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BE" sz="900" b="1" i="0" u="none" strike="noStrike" kern="0" cap="all" spc="53" normalizeH="0" baseline="0" noProof="0" dirty="0">
                    <a:ln>
                      <a:noFill/>
                    </a:ln>
                    <a:solidFill>
                      <a:schemeClr val="accent1">
                        <a:lumMod val="75000"/>
                      </a:schemeClr>
                    </a:solidFill>
                    <a:effectLst/>
                    <a:uLnTx/>
                    <a:uFillTx/>
                    <a:latin typeface="Fira Sans SemiBold"/>
                    <a:ea typeface="Roboto" charset="0"/>
                    <a:cs typeface="Arial" panose="020B0604020202020204" pitchFamily="34" charset="0"/>
                  </a:rPr>
                  <a:t>ROI</a:t>
                </a:r>
              </a:p>
            </p:txBody>
          </p:sp>
          <p:pic>
            <p:nvPicPr>
              <p:cNvPr id="27" name="Picture 26" descr="Résultat de recherche d'images pour &quot;roi icon&quot;">
                <a:extLst>
                  <a:ext uri="{FF2B5EF4-FFF2-40B4-BE49-F238E27FC236}">
                    <a16:creationId xmlns:a16="http://schemas.microsoft.com/office/drawing/2014/main" id="{FAD6359A-30D1-D672-8E27-21B034F3873D}"/>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9584596" y="2404295"/>
                <a:ext cx="531118" cy="5311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Résultat de recherche d'images pour &quot;reuse icon&quot;">
                <a:extLst>
                  <a:ext uri="{FF2B5EF4-FFF2-40B4-BE49-F238E27FC236}">
                    <a16:creationId xmlns:a16="http://schemas.microsoft.com/office/drawing/2014/main" id="{9E6E2536-A06B-60B6-A5AE-B5C2AEF15CA5}"/>
                  </a:ext>
                </a:extLst>
              </p:cNvPr>
              <p:cNvPicPr>
                <a:picLocks noChangeAspect="1" noChangeArrowheads="1"/>
              </p:cNvPicPr>
              <p:nvPr/>
            </p:nvPicPr>
            <p:blipFill>
              <a:blip r:embed="rId4" cstate="screen">
                <a:biLevel thresh="25000"/>
                <a:extLst>
                  <a:ext uri="{28A0092B-C50C-407E-A947-70E740481C1C}">
                    <a14:useLocalDpi xmlns:a14="http://schemas.microsoft.com/office/drawing/2010/main"/>
                  </a:ext>
                </a:extLst>
              </a:blip>
              <a:srcRect/>
              <a:stretch>
                <a:fillRect/>
              </a:stretch>
            </p:blipFill>
            <p:spPr bwMode="auto">
              <a:xfrm>
                <a:off x="2240227" y="2483973"/>
                <a:ext cx="532340" cy="53234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18638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D62F3-6E9A-1ADF-65DE-F80799DEE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405C4-6F76-6EE5-C446-472ECDE72ED0}"/>
              </a:ext>
            </a:extLst>
          </p:cNvPr>
          <p:cNvSpPr>
            <a:spLocks noGrp="1"/>
          </p:cNvSpPr>
          <p:nvPr>
            <p:ph type="title"/>
          </p:nvPr>
        </p:nvSpPr>
        <p:spPr>
          <a:xfrm>
            <a:off x="838200" y="228255"/>
            <a:ext cx="10515600" cy="1090049"/>
          </a:xfrm>
        </p:spPr>
        <p:txBody>
          <a:bodyPr/>
          <a:lstStyle/>
          <a:p>
            <a:pPr algn="l"/>
            <a:r>
              <a:rPr lang="en-BE" b="1" noProof="0" dirty="0"/>
              <a:t>G-Cloud: concrete, measurable results!</a:t>
            </a:r>
          </a:p>
        </p:txBody>
      </p:sp>
      <p:sp>
        <p:nvSpPr>
          <p:cNvPr id="4" name="Slide Number Placeholder 3">
            <a:extLst>
              <a:ext uri="{FF2B5EF4-FFF2-40B4-BE49-F238E27FC236}">
                <a16:creationId xmlns:a16="http://schemas.microsoft.com/office/drawing/2014/main" id="{C8E56D98-3554-DB21-DE99-87A1ECF526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BE"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BE"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12361925-7C40-5389-1668-B6C03D1EB6F7}"/>
              </a:ext>
            </a:extLst>
          </p:cNvPr>
          <p:cNvSpPr txBox="1"/>
          <p:nvPr/>
        </p:nvSpPr>
        <p:spPr>
          <a:xfrm>
            <a:off x="2063552" y="6406940"/>
            <a:ext cx="54812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400" b="0" i="0" u="none" strike="noStrike" cap="none" normalizeH="0" baseline="0" noProof="0" dirty="0">
                <a:ln>
                  <a:noFill/>
                </a:ln>
                <a:solidFill>
                  <a:schemeClr val="accent1">
                    <a:lumMod val="75000"/>
                  </a:schemeClr>
                </a:solidFill>
                <a:effectLst/>
                <a:uLnTx/>
                <a:uFillTx/>
                <a:latin typeface="Roboto" panose="02000000000000000000" pitchFamily="2" charset="0"/>
                <a:ea typeface="Roboto"/>
                <a:cs typeface="+mn-cs"/>
              </a:rPr>
              <a:t>Discover the activity report: https://gcloud.belgium.be/fr/news</a:t>
            </a:r>
          </a:p>
        </p:txBody>
      </p:sp>
      <p:pic>
        <p:nvPicPr>
          <p:cNvPr id="3" name="Picture 2">
            <a:extLst>
              <a:ext uri="{FF2B5EF4-FFF2-40B4-BE49-F238E27FC236}">
                <a16:creationId xmlns:a16="http://schemas.microsoft.com/office/drawing/2014/main" id="{FE81F572-333F-95A7-8767-B8438FA3353F}"/>
              </a:ext>
            </a:extLst>
          </p:cNvPr>
          <p:cNvPicPr>
            <a:picLocks noChangeAspect="1"/>
          </p:cNvPicPr>
          <p:nvPr/>
        </p:nvPicPr>
        <p:blipFill>
          <a:blip r:embed="rId3"/>
          <a:stretch>
            <a:fillRect/>
          </a:stretch>
        </p:blipFill>
        <p:spPr>
          <a:xfrm>
            <a:off x="8299564" y="2694958"/>
            <a:ext cx="3208794" cy="2991022"/>
          </a:xfrm>
          <a:prstGeom prst="rect">
            <a:avLst/>
          </a:prstGeom>
          <a:ln>
            <a:solidFill>
              <a:srgbClr val="EEEEEE"/>
            </a:solidFill>
          </a:ln>
        </p:spPr>
      </p:pic>
      <p:sp>
        <p:nvSpPr>
          <p:cNvPr id="5" name="Rectangle 4">
            <a:extLst>
              <a:ext uri="{FF2B5EF4-FFF2-40B4-BE49-F238E27FC236}">
                <a16:creationId xmlns:a16="http://schemas.microsoft.com/office/drawing/2014/main" id="{3E6883C9-6555-6AB2-14EB-D00A3A604796}"/>
              </a:ext>
            </a:extLst>
          </p:cNvPr>
          <p:cNvSpPr/>
          <p:nvPr/>
        </p:nvSpPr>
        <p:spPr>
          <a:xfrm>
            <a:off x="9802593" y="4173073"/>
            <a:ext cx="1296144" cy="288032"/>
          </a:xfrm>
          <a:prstGeom prst="rect">
            <a:avLst/>
          </a:prstGeom>
          <a:noFill/>
          <a:ln w="952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cxnSp>
        <p:nvCxnSpPr>
          <p:cNvPr id="9" name="Straight Connector 8">
            <a:extLst>
              <a:ext uri="{FF2B5EF4-FFF2-40B4-BE49-F238E27FC236}">
                <a16:creationId xmlns:a16="http://schemas.microsoft.com/office/drawing/2014/main" id="{200AE0AD-23DC-EFB8-21AD-7EAE09D41CA9}"/>
              </a:ext>
            </a:extLst>
          </p:cNvPr>
          <p:cNvCxnSpPr>
            <a:cxnSpLocks/>
          </p:cNvCxnSpPr>
          <p:nvPr/>
        </p:nvCxnSpPr>
        <p:spPr>
          <a:xfrm flipH="1" flipV="1">
            <a:off x="8461615" y="2550942"/>
            <a:ext cx="1340978" cy="1622131"/>
          </a:xfrm>
          <a:prstGeom prst="line">
            <a:avLst/>
          </a:prstGeom>
          <a:noFill/>
          <a:ln w="9525">
            <a:prstDash val="dash"/>
          </a:ln>
        </p:spPr>
        <p:style>
          <a:lnRef idx="2">
            <a:schemeClr val="accent1">
              <a:shade val="15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202C3DB4-C419-38F8-7F0C-083776AF6233}"/>
              </a:ext>
            </a:extLst>
          </p:cNvPr>
          <p:cNvCxnSpPr>
            <a:cxnSpLocks/>
          </p:cNvCxnSpPr>
          <p:nvPr/>
        </p:nvCxnSpPr>
        <p:spPr>
          <a:xfrm flipV="1">
            <a:off x="11098737" y="2550942"/>
            <a:ext cx="255063" cy="1598304"/>
          </a:xfrm>
          <a:prstGeom prst="line">
            <a:avLst/>
          </a:prstGeom>
          <a:noFill/>
          <a:ln w="9525">
            <a:prstDash val="dash"/>
          </a:ln>
        </p:spPr>
        <p:style>
          <a:lnRef idx="2">
            <a:schemeClr val="accent1">
              <a:shade val="15000"/>
            </a:schemeClr>
          </a:lnRef>
          <a:fillRef idx="1">
            <a:schemeClr val="accent1"/>
          </a:fillRef>
          <a:effectRef idx="0">
            <a:schemeClr val="accent1"/>
          </a:effectRef>
          <a:fontRef idx="minor">
            <a:schemeClr val="lt1"/>
          </a:fontRef>
        </p:style>
      </p:cxnSp>
      <p:sp>
        <p:nvSpPr>
          <p:cNvPr id="15" name="Rectangle 14">
            <a:extLst>
              <a:ext uri="{FF2B5EF4-FFF2-40B4-BE49-F238E27FC236}">
                <a16:creationId xmlns:a16="http://schemas.microsoft.com/office/drawing/2014/main" id="{24CD8163-43C3-4353-B856-55D2E6005585}"/>
              </a:ext>
            </a:extLst>
          </p:cNvPr>
          <p:cNvSpPr/>
          <p:nvPr/>
        </p:nvSpPr>
        <p:spPr>
          <a:xfrm>
            <a:off x="8299564" y="5661248"/>
            <a:ext cx="3201430" cy="648072"/>
          </a:xfrm>
          <a:prstGeom prst="rect">
            <a:avLst/>
          </a:prstGeom>
          <a:noFill/>
          <a:ln>
            <a:solidFill>
              <a:srgbClr val="E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BE" sz="1200" b="1" noProof="0" dirty="0">
                <a:solidFill>
                  <a:schemeClr val="accent1">
                    <a:lumMod val="75000"/>
                  </a:schemeClr>
                </a:solidFill>
              </a:rPr>
              <a:t>Frame agreements (</a:t>
            </a:r>
            <a:r>
              <a:rPr lang="en-BE" sz="1200" b="1" noProof="0" dirty="0" err="1">
                <a:solidFill>
                  <a:schemeClr val="accent1">
                    <a:lumMod val="75000"/>
                  </a:schemeClr>
                </a:solidFill>
              </a:rPr>
              <a:t>aankoopcentrales</a:t>
            </a:r>
            <a:r>
              <a:rPr lang="en-BE" sz="1200" b="1" noProof="0" dirty="0">
                <a:solidFill>
                  <a:schemeClr val="accent1">
                    <a:lumMod val="75000"/>
                  </a:schemeClr>
                </a:solidFill>
              </a:rPr>
              <a:t>)</a:t>
            </a:r>
          </a:p>
          <a:p>
            <a:pPr algn="ctr"/>
            <a:r>
              <a:rPr lang="en-BE" sz="1200" b="1" noProof="0" dirty="0">
                <a:solidFill>
                  <a:schemeClr val="accent1">
                    <a:lumMod val="75000"/>
                  </a:schemeClr>
                </a:solidFill>
              </a:rPr>
              <a:t>remain the biggest measurable contributor</a:t>
            </a:r>
          </a:p>
          <a:p>
            <a:pPr algn="ctr"/>
            <a:r>
              <a:rPr lang="en-BE" sz="1200" b="1" noProof="0" dirty="0">
                <a:solidFill>
                  <a:schemeClr val="accent1">
                    <a:lumMod val="75000"/>
                  </a:schemeClr>
                </a:solidFill>
              </a:rPr>
              <a:t>to Federal cost-effectiveness on ICT</a:t>
            </a:r>
          </a:p>
        </p:txBody>
      </p:sp>
      <p:pic>
        <p:nvPicPr>
          <p:cNvPr id="16" name="Picture 15">
            <a:extLst>
              <a:ext uri="{FF2B5EF4-FFF2-40B4-BE49-F238E27FC236}">
                <a16:creationId xmlns:a16="http://schemas.microsoft.com/office/drawing/2014/main" id="{B2A707C2-6764-E70A-DB1F-C3B048B465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343" y="1844824"/>
            <a:ext cx="7632849" cy="4478153"/>
          </a:xfrm>
          <a:prstGeom prst="rect">
            <a:avLst/>
          </a:prstGeom>
          <a:noFill/>
        </p:spPr>
      </p:pic>
      <p:sp>
        <p:nvSpPr>
          <p:cNvPr id="17" name="TextBox 16">
            <a:extLst>
              <a:ext uri="{FF2B5EF4-FFF2-40B4-BE49-F238E27FC236}">
                <a16:creationId xmlns:a16="http://schemas.microsoft.com/office/drawing/2014/main" id="{8DB8E38F-8514-2C7B-0CA3-6D999ACEE4BD}"/>
              </a:ext>
            </a:extLst>
          </p:cNvPr>
          <p:cNvSpPr txBox="1"/>
          <p:nvPr/>
        </p:nvSpPr>
        <p:spPr>
          <a:xfrm>
            <a:off x="8299564" y="1844824"/>
            <a:ext cx="3208794" cy="769441"/>
          </a:xfrm>
          <a:prstGeom prst="rect">
            <a:avLst/>
          </a:prstGeom>
          <a:solidFill>
            <a:srgbClr val="4E82BD"/>
          </a:solidFill>
        </p:spPr>
        <p:txBody>
          <a:bodyPr wrap="square" rtlCol="0">
            <a:spAutoFit/>
          </a:bodyPr>
          <a:lstStyle/>
          <a:p>
            <a:pPr algn="ctr"/>
            <a:r>
              <a:rPr lang="en-BE" sz="2000" b="1" noProof="0" dirty="0" err="1">
                <a:solidFill>
                  <a:schemeClr val="bg1"/>
                </a:solidFill>
              </a:rPr>
              <a:t>Raamovereenkomsten</a:t>
            </a:r>
            <a:endParaRPr lang="en-BE" sz="2000" b="1" noProof="0" dirty="0">
              <a:solidFill>
                <a:schemeClr val="bg1"/>
              </a:solidFill>
            </a:endParaRPr>
          </a:p>
          <a:p>
            <a:pPr algn="ctr"/>
            <a:r>
              <a:rPr lang="en-BE" sz="2400" b="1" noProof="0" dirty="0">
                <a:solidFill>
                  <a:schemeClr val="bg1"/>
                </a:solidFill>
              </a:rPr>
              <a:t>€ 36.279.000</a:t>
            </a:r>
          </a:p>
        </p:txBody>
      </p:sp>
    </p:spTree>
    <p:extLst>
      <p:ext uri="{BB962C8B-B14F-4D97-AF65-F5344CB8AC3E}">
        <p14:creationId xmlns:p14="http://schemas.microsoft.com/office/powerpoint/2010/main" val="4127652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02609-A035-DCF2-E17F-4123AB45AE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83B286-016B-2CEB-8923-76F8084B5DF1}"/>
              </a:ext>
            </a:extLst>
          </p:cNvPr>
          <p:cNvSpPr>
            <a:spLocks noGrp="1"/>
          </p:cNvSpPr>
          <p:nvPr>
            <p:ph idx="1"/>
          </p:nvPr>
        </p:nvSpPr>
        <p:spPr>
          <a:xfrm>
            <a:off x="6240016" y="836712"/>
            <a:ext cx="5835457" cy="4896544"/>
          </a:xfrm>
        </p:spPr>
        <p:txBody>
          <a:bodyPr vert="horz" lIns="91440" tIns="45720" rIns="91440" bIns="45720" rtlCol="0" anchor="t" anchorCtr="0">
            <a:noAutofit/>
          </a:bodyPr>
          <a:lstStyle/>
          <a:p>
            <a:pPr fontAlgn="base">
              <a:spcBef>
                <a:spcPts val="1800"/>
              </a:spcBef>
              <a:spcAft>
                <a:spcPct val="0"/>
              </a:spcAft>
            </a:pPr>
            <a:r>
              <a:rPr lang="en-BE" sz="2400" noProof="0" dirty="0"/>
              <a:t>What is G-Cloud</a:t>
            </a:r>
            <a:r>
              <a:rPr lang="nl-BE" sz="2400" noProof="0" dirty="0"/>
              <a:t> </a:t>
            </a:r>
            <a:r>
              <a:rPr lang="en-BE" sz="2400" noProof="0" dirty="0"/>
              <a:t>?</a:t>
            </a:r>
            <a:endParaRPr lang="en-BE" noProof="0" dirty="0"/>
          </a:p>
          <a:p>
            <a:pPr fontAlgn="base">
              <a:spcBef>
                <a:spcPts val="1800"/>
              </a:spcBef>
              <a:spcAft>
                <a:spcPct val="0"/>
              </a:spcAft>
            </a:pPr>
            <a:r>
              <a:rPr lang="en-BE" sz="2400" noProof="0" dirty="0"/>
              <a:t>Organization and governance</a:t>
            </a:r>
            <a:endParaRPr lang="en-BE" noProof="0" dirty="0"/>
          </a:p>
          <a:p>
            <a:pPr fontAlgn="base">
              <a:spcBef>
                <a:spcPts val="1800"/>
              </a:spcBef>
              <a:spcAft>
                <a:spcPct val="0"/>
              </a:spcAft>
            </a:pPr>
            <a:r>
              <a:rPr lang="en-BE" sz="2400" noProof="0" dirty="0"/>
              <a:t>Sample of the G-Cloud portfolio</a:t>
            </a:r>
            <a:endParaRPr lang="en-BE" noProof="0" dirty="0"/>
          </a:p>
          <a:p>
            <a:pPr fontAlgn="base">
              <a:spcBef>
                <a:spcPts val="1800"/>
              </a:spcBef>
              <a:spcAft>
                <a:spcPct val="0"/>
              </a:spcAft>
            </a:pPr>
            <a:r>
              <a:rPr lang="en-BE" sz="2400" dirty="0"/>
              <a:t>Some c</a:t>
            </a:r>
            <a:r>
              <a:rPr lang="en-BE" sz="2400" noProof="0" dirty="0" err="1"/>
              <a:t>urrent</a:t>
            </a:r>
            <a:r>
              <a:rPr lang="en-BE" sz="2400" noProof="0" dirty="0"/>
              <a:t> challenges</a:t>
            </a:r>
            <a:endParaRPr lang="en-BE" noProof="0" dirty="0"/>
          </a:p>
          <a:p>
            <a:pPr fontAlgn="base">
              <a:spcBef>
                <a:spcPts val="1800"/>
              </a:spcBef>
              <a:spcAft>
                <a:spcPct val="0"/>
              </a:spcAft>
            </a:pPr>
            <a:r>
              <a:rPr lang="en-BE" sz="2400" noProof="0" dirty="0"/>
              <a:t>Focus on some initiatives</a:t>
            </a:r>
            <a:endParaRPr lang="en-BE" noProof="0" dirty="0"/>
          </a:p>
          <a:p>
            <a:pPr fontAlgn="base">
              <a:spcBef>
                <a:spcPts val="1800"/>
              </a:spcBef>
              <a:spcAft>
                <a:spcPct val="0"/>
              </a:spcAft>
            </a:pPr>
            <a:r>
              <a:rPr lang="en-BE" sz="2400" noProof="0" dirty="0"/>
              <a:t>Concrete, measurable results</a:t>
            </a:r>
            <a:r>
              <a:rPr lang="nl-BE" sz="2400" noProof="0" dirty="0"/>
              <a:t> </a:t>
            </a:r>
            <a:r>
              <a:rPr lang="en-BE" sz="2400" noProof="0" dirty="0"/>
              <a:t>!</a:t>
            </a:r>
          </a:p>
          <a:p>
            <a:pPr marL="457200" lvl="1" indent="0" fontAlgn="base">
              <a:spcAft>
                <a:spcPct val="0"/>
              </a:spcAft>
              <a:buNone/>
            </a:pPr>
            <a:endParaRPr lang="en-BE" noProof="0" dirty="0"/>
          </a:p>
        </p:txBody>
      </p:sp>
      <p:sp>
        <p:nvSpPr>
          <p:cNvPr id="56" name="Slide Number Placeholder 55">
            <a:extLst>
              <a:ext uri="{FF2B5EF4-FFF2-40B4-BE49-F238E27FC236}">
                <a16:creationId xmlns:a16="http://schemas.microsoft.com/office/drawing/2014/main" id="{17270BFE-B298-2432-5920-49F9AA23266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BE"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BE"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8" name="Title 1">
            <a:extLst>
              <a:ext uri="{FF2B5EF4-FFF2-40B4-BE49-F238E27FC236}">
                <a16:creationId xmlns:a16="http://schemas.microsoft.com/office/drawing/2014/main" id="{83CD49BC-A955-E443-2BBB-7F29E39D2E21}"/>
              </a:ext>
            </a:extLst>
          </p:cNvPr>
          <p:cNvSpPr>
            <a:spLocks noGrp="1"/>
          </p:cNvSpPr>
          <p:nvPr>
            <p:ph type="title"/>
          </p:nvPr>
        </p:nvSpPr>
        <p:spPr>
          <a:xfrm>
            <a:off x="1364472" y="5157192"/>
            <a:ext cx="3058026" cy="640101"/>
          </a:xfrm>
        </p:spPr>
        <p:txBody>
          <a:bodyPr>
            <a:noAutofit/>
          </a:bodyPr>
          <a:lstStyle/>
          <a:p>
            <a:r>
              <a:rPr lang="en-BE" sz="4000" b="1" noProof="0" dirty="0"/>
              <a:t>AGENDA</a:t>
            </a:r>
          </a:p>
        </p:txBody>
      </p:sp>
      <p:pic>
        <p:nvPicPr>
          <p:cNvPr id="2" name="Picture 1">
            <a:extLst>
              <a:ext uri="{FF2B5EF4-FFF2-40B4-BE49-F238E27FC236}">
                <a16:creationId xmlns:a16="http://schemas.microsoft.com/office/drawing/2014/main" id="{C2A7C782-D8B2-8220-FE74-BCE6DD584BA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43472" y="315312"/>
            <a:ext cx="3803969" cy="2143174"/>
          </a:xfrm>
          <a:prstGeom prst="rect">
            <a:avLst/>
          </a:prstGeom>
        </p:spPr>
      </p:pic>
    </p:spTree>
    <p:extLst>
      <p:ext uri="{BB962C8B-B14F-4D97-AF65-F5344CB8AC3E}">
        <p14:creationId xmlns:p14="http://schemas.microsoft.com/office/powerpoint/2010/main" val="3996239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3223A2-24F7-005E-F6FC-A6160562F3FC}"/>
              </a:ext>
            </a:extLst>
          </p:cNvPr>
          <p:cNvSpPr>
            <a:spLocks noGrp="1"/>
          </p:cNvSpPr>
          <p:nvPr>
            <p:ph type="body" sz="quarter" idx="10"/>
          </p:nvPr>
        </p:nvSpPr>
        <p:spPr/>
        <p:txBody>
          <a:bodyPr>
            <a:normAutofit/>
          </a:bodyPr>
          <a:lstStyle/>
          <a:p>
            <a:pPr>
              <a:lnSpc>
                <a:spcPct val="90000"/>
              </a:lnSpc>
              <a:spcAft>
                <a:spcPts val="600"/>
              </a:spcAft>
            </a:pPr>
            <a:r>
              <a:rPr lang="en-BE" noProof="0" dirty="0"/>
              <a:t>WE BUILD </a:t>
            </a:r>
            <a:br>
              <a:rPr lang="nl-BE" noProof="0" dirty="0"/>
            </a:br>
            <a:r>
              <a:rPr lang="en-BE" b="1" noProof="0" dirty="0"/>
              <a:t>G-CLOUD </a:t>
            </a:r>
            <a:r>
              <a:rPr lang="en-BE" noProof="0" dirty="0"/>
              <a:t>TOGETHER</a:t>
            </a:r>
          </a:p>
        </p:txBody>
      </p:sp>
      <p:sp>
        <p:nvSpPr>
          <p:cNvPr id="3" name="Content Placeholder 2">
            <a:extLst>
              <a:ext uri="{FF2B5EF4-FFF2-40B4-BE49-F238E27FC236}">
                <a16:creationId xmlns:a16="http://schemas.microsoft.com/office/drawing/2014/main" id="{F1019087-437E-C6DD-A3FB-D6756A98C77C}"/>
              </a:ext>
            </a:extLst>
          </p:cNvPr>
          <p:cNvSpPr>
            <a:spLocks noGrp="1"/>
          </p:cNvSpPr>
          <p:nvPr>
            <p:ph sz="quarter" idx="11"/>
          </p:nvPr>
        </p:nvSpPr>
        <p:spPr/>
        <p:txBody>
          <a:bodyPr>
            <a:normAutofit fontScale="92500" lnSpcReduction="10000"/>
          </a:bodyPr>
          <a:lstStyle/>
          <a:p>
            <a:pPr>
              <a:lnSpc>
                <a:spcPct val="90000"/>
              </a:lnSpc>
              <a:spcAft>
                <a:spcPts val="600"/>
              </a:spcAft>
            </a:pPr>
            <a:r>
              <a:rPr lang="en-BE" sz="2000" noProof="0" dirty="0">
                <a:latin typeface="Roboto" panose="02000000000000000000" pitchFamily="2" charset="0"/>
                <a:ea typeface="Roboto"/>
                <a:cs typeface="Roboto" panose="02000000000000000000" pitchFamily="2" charset="0"/>
              </a:rPr>
              <a:t>www.gcloud.belgium.be</a:t>
            </a:r>
          </a:p>
          <a:p>
            <a:pPr>
              <a:lnSpc>
                <a:spcPct val="90000"/>
              </a:lnSpc>
              <a:spcAft>
                <a:spcPts val="600"/>
              </a:spcAft>
            </a:pPr>
            <a:r>
              <a:rPr lang="en-BE" sz="2000" noProof="0" dirty="0">
                <a:latin typeface="Roboto" panose="02000000000000000000" pitchFamily="2" charset="0"/>
                <a:ea typeface="Roboto"/>
                <a:cs typeface="Roboto" panose="02000000000000000000" pitchFamily="2" charset="0"/>
              </a:rPr>
              <a:t>info@gcloud.belgium.be</a:t>
            </a:r>
          </a:p>
          <a:p>
            <a:endParaRPr lang="en-BE" noProof="0" dirty="0"/>
          </a:p>
        </p:txBody>
      </p:sp>
      <p:sp>
        <p:nvSpPr>
          <p:cNvPr id="4" name="Slide Number Placeholder 3">
            <a:extLst>
              <a:ext uri="{FF2B5EF4-FFF2-40B4-BE49-F238E27FC236}">
                <a16:creationId xmlns:a16="http://schemas.microsoft.com/office/drawing/2014/main" id="{2C8D8E5E-D4AF-49AF-96E1-54C24612C6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BE"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BE"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60218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3A7DA0E-F56E-4BA0-AB93-55DD5CDC1CDF}"/>
              </a:ext>
            </a:extLst>
          </p:cNvPr>
          <p:cNvSpPr>
            <a:spLocks noGrp="1"/>
          </p:cNvSpPr>
          <p:nvPr>
            <p:ph type="sldNum" sz="quarter" idx="4294967295"/>
          </p:nvPr>
        </p:nvSpPr>
        <p:spPr>
          <a:xfrm>
            <a:off x="4691360" y="6453346"/>
            <a:ext cx="2844800" cy="365125"/>
          </a:xfrm>
        </p:spPr>
        <p:txBody>
          <a:bodyPr/>
          <a:lstStyle/>
          <a:p>
            <a:r>
              <a:rPr lang="en-BE" noProof="0" dirty="0"/>
              <a:t> </a:t>
            </a:r>
            <a:fld id="{30A9230E-FFBB-4CCB-ABD7-198084EDE768}" type="slidenum">
              <a:rPr lang="en-BE" noProof="0" smtClean="0"/>
              <a:pPr/>
              <a:t>21</a:t>
            </a:fld>
            <a:r>
              <a:rPr lang="en-BE" noProof="0" dirty="0"/>
              <a:t> </a:t>
            </a:r>
          </a:p>
        </p:txBody>
      </p:sp>
    </p:spTree>
    <p:extLst>
      <p:ext uri="{BB962C8B-B14F-4D97-AF65-F5344CB8AC3E}">
        <p14:creationId xmlns:p14="http://schemas.microsoft.com/office/powerpoint/2010/main" val="2502004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6F17BF-D148-1558-EE8D-98A2224E24A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92AE38-D7D0-370A-0C90-011F35A0DB7E}"/>
              </a:ext>
            </a:extLst>
          </p:cNvPr>
          <p:cNvSpPr>
            <a:spLocks noGrp="1"/>
          </p:cNvSpPr>
          <p:nvPr>
            <p:ph type="sldNum" sz="quarter" idx="12"/>
          </p:nvPr>
        </p:nvSpPr>
        <p:spPr/>
        <p:txBody>
          <a:bodyPr/>
          <a:lstStyle/>
          <a:p>
            <a:fld id="{C0BCAE97-BDA2-4C4F-8B4C-9CEEEC6B7DFE}" type="slidenum">
              <a:rPr lang="en-BE" noProof="0" smtClean="0"/>
              <a:pPr/>
              <a:t>22</a:t>
            </a:fld>
            <a:endParaRPr lang="en-BE" noProof="0" dirty="0"/>
          </a:p>
        </p:txBody>
      </p:sp>
      <p:cxnSp>
        <p:nvCxnSpPr>
          <p:cNvPr id="14" name="Straight Connector 13">
            <a:extLst>
              <a:ext uri="{FF2B5EF4-FFF2-40B4-BE49-F238E27FC236}">
                <a16:creationId xmlns:a16="http://schemas.microsoft.com/office/drawing/2014/main" id="{896EB489-EBE4-DF1E-79F7-E388CF4077D8}"/>
              </a:ext>
            </a:extLst>
          </p:cNvPr>
          <p:cNvCxnSpPr>
            <a:cxnSpLocks/>
          </p:cNvCxnSpPr>
          <p:nvPr/>
        </p:nvCxnSpPr>
        <p:spPr>
          <a:xfrm>
            <a:off x="6240016" y="1988840"/>
            <a:ext cx="0" cy="4329431"/>
          </a:xfrm>
          <a:prstGeom prst="line">
            <a:avLst/>
          </a:prstGeom>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63AE8BC-23D7-F488-A8C5-4A6723657452}"/>
              </a:ext>
            </a:extLst>
          </p:cNvPr>
          <p:cNvSpPr>
            <a:spLocks noGrp="1"/>
          </p:cNvSpPr>
          <p:nvPr>
            <p:ph type="title"/>
          </p:nvPr>
        </p:nvSpPr>
        <p:spPr>
          <a:xfrm>
            <a:off x="838199" y="106703"/>
            <a:ext cx="11102267" cy="1397277"/>
          </a:xfrm>
        </p:spPr>
        <p:txBody>
          <a:bodyPr>
            <a:noAutofit/>
          </a:bodyPr>
          <a:lstStyle/>
          <a:p>
            <a:pPr algn="l"/>
            <a:r>
              <a:rPr lang="en-BE" b="1" noProof="0" dirty="0"/>
              <a:t>G-Cloud: synergy radar</a:t>
            </a:r>
            <a:endParaRPr lang="en-BE" sz="2000" noProof="0" dirty="0"/>
          </a:p>
        </p:txBody>
      </p:sp>
      <p:grpSp>
        <p:nvGrpSpPr>
          <p:cNvPr id="47" name="Group 46">
            <a:extLst>
              <a:ext uri="{FF2B5EF4-FFF2-40B4-BE49-F238E27FC236}">
                <a16:creationId xmlns:a16="http://schemas.microsoft.com/office/drawing/2014/main" id="{B43F0309-0831-370B-FB56-758D07F19DB3}"/>
              </a:ext>
            </a:extLst>
          </p:cNvPr>
          <p:cNvGrpSpPr/>
          <p:nvPr/>
        </p:nvGrpSpPr>
        <p:grpSpPr>
          <a:xfrm>
            <a:off x="10128448" y="-155608"/>
            <a:ext cx="1953006" cy="1874192"/>
            <a:chOff x="7564935" y="2320340"/>
            <a:chExt cx="4075681" cy="3911204"/>
          </a:xfrm>
        </p:grpSpPr>
        <p:pic>
          <p:nvPicPr>
            <p:cNvPr id="82" name="Picture 81">
              <a:extLst>
                <a:ext uri="{FF2B5EF4-FFF2-40B4-BE49-F238E27FC236}">
                  <a16:creationId xmlns:a16="http://schemas.microsoft.com/office/drawing/2014/main" id="{BDEE69F0-5A7D-6A52-2C59-7CE9E78F2AA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564935" y="3140968"/>
              <a:ext cx="3803969" cy="2143174"/>
            </a:xfrm>
            <a:prstGeom prst="rect">
              <a:avLst/>
            </a:prstGeom>
          </p:spPr>
        </p:pic>
        <p:grpSp>
          <p:nvGrpSpPr>
            <p:cNvPr id="15" name="Radar 1">
              <a:extLst>
                <a:ext uri="{FF2B5EF4-FFF2-40B4-BE49-F238E27FC236}">
                  <a16:creationId xmlns:a16="http://schemas.microsoft.com/office/drawing/2014/main" id="{B226F164-6BA6-88A3-AAE4-405F228D439E}"/>
                </a:ext>
              </a:extLst>
            </p:cNvPr>
            <p:cNvGrpSpPr/>
            <p:nvPr/>
          </p:nvGrpSpPr>
          <p:grpSpPr>
            <a:xfrm>
              <a:off x="8040216" y="2635587"/>
              <a:ext cx="3282002" cy="3282002"/>
              <a:chOff x="6694889" y="1500804"/>
              <a:chExt cx="4441410" cy="4441410"/>
            </a:xfrm>
          </p:grpSpPr>
          <p:sp>
            <p:nvSpPr>
              <p:cNvPr id="16" name="Oval 15">
                <a:extLst>
                  <a:ext uri="{FF2B5EF4-FFF2-40B4-BE49-F238E27FC236}">
                    <a16:creationId xmlns:a16="http://schemas.microsoft.com/office/drawing/2014/main" id="{D4A42121-BA53-E79B-C4F5-14997697C1D7}"/>
                  </a:ext>
                </a:extLst>
              </p:cNvPr>
              <p:cNvSpPr/>
              <p:nvPr/>
            </p:nvSpPr>
            <p:spPr>
              <a:xfrm>
                <a:off x="6694889" y="1500804"/>
                <a:ext cx="4441410" cy="444141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7" name="Oval 16">
                <a:extLst>
                  <a:ext uri="{FF2B5EF4-FFF2-40B4-BE49-F238E27FC236}">
                    <a16:creationId xmlns:a16="http://schemas.microsoft.com/office/drawing/2014/main" id="{FF330F2B-31B1-0DE1-F33D-3FA90649F973}"/>
                  </a:ext>
                </a:extLst>
              </p:cNvPr>
              <p:cNvSpPr/>
              <p:nvPr/>
            </p:nvSpPr>
            <p:spPr>
              <a:xfrm>
                <a:off x="7301014" y="2106929"/>
                <a:ext cx="3229160" cy="322916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8" name="Oval 17">
                <a:extLst>
                  <a:ext uri="{FF2B5EF4-FFF2-40B4-BE49-F238E27FC236}">
                    <a16:creationId xmlns:a16="http://schemas.microsoft.com/office/drawing/2014/main" id="{24BE815F-DE54-9A64-0DD9-0D6CBE29B006}"/>
                  </a:ext>
                </a:extLst>
              </p:cNvPr>
              <p:cNvSpPr/>
              <p:nvPr/>
            </p:nvSpPr>
            <p:spPr>
              <a:xfrm>
                <a:off x="7879381" y="2685296"/>
                <a:ext cx="2072426" cy="207242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9" name="Oval 18">
                <a:extLst>
                  <a:ext uri="{FF2B5EF4-FFF2-40B4-BE49-F238E27FC236}">
                    <a16:creationId xmlns:a16="http://schemas.microsoft.com/office/drawing/2014/main" id="{261C9205-6262-78A5-E852-E1AC31F46EBC}"/>
                  </a:ext>
                </a:extLst>
              </p:cNvPr>
              <p:cNvSpPr/>
              <p:nvPr/>
            </p:nvSpPr>
            <p:spPr>
              <a:xfrm>
                <a:off x="8503961" y="3309876"/>
                <a:ext cx="823266" cy="8232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cxnSp>
            <p:nvCxnSpPr>
              <p:cNvPr id="20" name="Straight Connector 19">
                <a:extLst>
                  <a:ext uri="{FF2B5EF4-FFF2-40B4-BE49-F238E27FC236}">
                    <a16:creationId xmlns:a16="http://schemas.microsoft.com/office/drawing/2014/main" id="{E41CCB02-A22A-A174-BF5B-F55E07F469BA}"/>
                  </a:ext>
                </a:extLst>
              </p:cNvPr>
              <p:cNvCxnSpPr>
                <a:cxnSpLocks/>
                <a:stCxn id="16" idx="0"/>
                <a:endCxn id="16" idx="4"/>
              </p:cNvCxnSpPr>
              <p:nvPr/>
            </p:nvCxnSpPr>
            <p:spPr>
              <a:xfrm>
                <a:off x="8915594" y="1500804"/>
                <a:ext cx="0" cy="4441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952EF4C-38F6-1F02-DB45-6A01D1B1419D}"/>
                  </a:ext>
                </a:extLst>
              </p:cNvPr>
              <p:cNvCxnSpPr>
                <a:cxnSpLocks/>
                <a:stCxn id="16" idx="2"/>
                <a:endCxn id="16" idx="6"/>
              </p:cNvCxnSpPr>
              <p:nvPr/>
            </p:nvCxnSpPr>
            <p:spPr>
              <a:xfrm>
                <a:off x="6694889" y="3721509"/>
                <a:ext cx="444141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3" name="radar light">
              <a:extLst>
                <a:ext uri="{FF2B5EF4-FFF2-40B4-BE49-F238E27FC236}">
                  <a16:creationId xmlns:a16="http://schemas.microsoft.com/office/drawing/2014/main" id="{9390C1E8-4614-0FC9-00E4-66F2471A9D4F}"/>
                </a:ext>
              </a:extLst>
            </p:cNvPr>
            <p:cNvGrpSpPr/>
            <p:nvPr/>
          </p:nvGrpSpPr>
          <p:grpSpPr>
            <a:xfrm>
              <a:off x="7726490" y="2320340"/>
              <a:ext cx="3914126" cy="3911204"/>
              <a:chOff x="7077352" y="795253"/>
              <a:chExt cx="4525267" cy="4521887"/>
            </a:xfrm>
          </p:grpSpPr>
          <p:sp>
            <p:nvSpPr>
              <p:cNvPr id="74" name="Rectangle 73">
                <a:extLst>
                  <a:ext uri="{FF2B5EF4-FFF2-40B4-BE49-F238E27FC236}">
                    <a16:creationId xmlns:a16="http://schemas.microsoft.com/office/drawing/2014/main" id="{76B9A77D-088B-1037-7DEA-8140AFD38887}"/>
                  </a:ext>
                </a:extLst>
              </p:cNvPr>
              <p:cNvSpPr/>
              <p:nvPr/>
            </p:nvSpPr>
            <p:spPr>
              <a:xfrm>
                <a:off x="7081019" y="795253"/>
                <a:ext cx="4521600" cy="452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75" name="radar light">
                <a:extLst>
                  <a:ext uri="{FF2B5EF4-FFF2-40B4-BE49-F238E27FC236}">
                    <a16:creationId xmlns:a16="http://schemas.microsoft.com/office/drawing/2014/main" id="{218E846E-85A6-8335-E157-29B02F4FAF49}"/>
                  </a:ext>
                </a:extLst>
              </p:cNvPr>
              <p:cNvSpPr/>
              <p:nvPr/>
            </p:nvSpPr>
            <p:spPr>
              <a:xfrm>
                <a:off x="7077352" y="796545"/>
                <a:ext cx="4520595" cy="4520595"/>
              </a:xfrm>
              <a:prstGeom prst="pie">
                <a:avLst>
                  <a:gd name="adj1" fmla="val 6932241"/>
                  <a:gd name="adj2" fmla="val 9007893"/>
                </a:avLst>
              </a:prstGeom>
              <a:solidFill>
                <a:srgbClr val="F5EE3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solidFill>
                    <a:schemeClr val="tx1"/>
                  </a:solidFill>
                </a:endParaRPr>
              </a:p>
            </p:txBody>
          </p:sp>
        </p:grpSp>
        <p:grpSp>
          <p:nvGrpSpPr>
            <p:cNvPr id="25" name="FLYING OBJECTS">
              <a:extLst>
                <a:ext uri="{FF2B5EF4-FFF2-40B4-BE49-F238E27FC236}">
                  <a16:creationId xmlns:a16="http://schemas.microsoft.com/office/drawing/2014/main" id="{3506498C-5003-F296-B150-675F470C0D1F}"/>
                </a:ext>
              </a:extLst>
            </p:cNvPr>
            <p:cNvGrpSpPr/>
            <p:nvPr/>
          </p:nvGrpSpPr>
          <p:grpSpPr>
            <a:xfrm>
              <a:off x="8051819" y="3016695"/>
              <a:ext cx="3167886" cy="2895917"/>
              <a:chOff x="8531645" y="3313393"/>
              <a:chExt cx="3167886" cy="2895917"/>
            </a:xfrm>
          </p:grpSpPr>
          <p:sp>
            <p:nvSpPr>
              <p:cNvPr id="26" name="Red">
                <a:extLst>
                  <a:ext uri="{FF2B5EF4-FFF2-40B4-BE49-F238E27FC236}">
                    <a16:creationId xmlns:a16="http://schemas.microsoft.com/office/drawing/2014/main" id="{CC345BF3-1E0E-04E3-0CA0-3CF2EEEE8845}"/>
                  </a:ext>
                </a:extLst>
              </p:cNvPr>
              <p:cNvSpPr>
                <a:spLocks noChangeAspect="1"/>
              </p:cNvSpPr>
              <p:nvPr/>
            </p:nvSpPr>
            <p:spPr>
              <a:xfrm>
                <a:off x="8613489" y="5459326"/>
                <a:ext cx="108000" cy="108000"/>
              </a:xfrm>
              <a:prstGeom prst="ellipse">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27" name="yellow">
                <a:extLst>
                  <a:ext uri="{FF2B5EF4-FFF2-40B4-BE49-F238E27FC236}">
                    <a16:creationId xmlns:a16="http://schemas.microsoft.com/office/drawing/2014/main" id="{AB96A391-F00F-0127-F5F6-B27C761BFF3B}"/>
                  </a:ext>
                </a:extLst>
              </p:cNvPr>
              <p:cNvSpPr>
                <a:spLocks noChangeAspect="1"/>
              </p:cNvSpPr>
              <p:nvPr/>
            </p:nvSpPr>
            <p:spPr>
              <a:xfrm>
                <a:off x="10328801" y="3883471"/>
                <a:ext cx="108000" cy="108000"/>
              </a:xfrm>
              <a:prstGeom prst="ellipse">
                <a:avLst/>
              </a:prstGeom>
              <a:solidFill>
                <a:srgbClr val="F5E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28" name="Grey">
                <a:extLst>
                  <a:ext uri="{FF2B5EF4-FFF2-40B4-BE49-F238E27FC236}">
                    <a16:creationId xmlns:a16="http://schemas.microsoft.com/office/drawing/2014/main" id="{63808F68-C22B-2A8B-F4FC-78DA874F2449}"/>
                  </a:ext>
                </a:extLst>
              </p:cNvPr>
              <p:cNvSpPr>
                <a:spLocks noChangeAspect="1"/>
              </p:cNvSpPr>
              <p:nvPr/>
            </p:nvSpPr>
            <p:spPr>
              <a:xfrm>
                <a:off x="10694501" y="5587956"/>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E" noProof="0" dirty="0"/>
              </a:p>
            </p:txBody>
          </p:sp>
          <p:sp>
            <p:nvSpPr>
              <p:cNvPr id="29" name="Green">
                <a:extLst>
                  <a:ext uri="{FF2B5EF4-FFF2-40B4-BE49-F238E27FC236}">
                    <a16:creationId xmlns:a16="http://schemas.microsoft.com/office/drawing/2014/main" id="{0B574A38-11ED-8779-B8E1-014D3DE69007}"/>
                  </a:ext>
                </a:extLst>
              </p:cNvPr>
              <p:cNvSpPr>
                <a:spLocks noChangeAspect="1"/>
              </p:cNvSpPr>
              <p:nvPr/>
            </p:nvSpPr>
            <p:spPr>
              <a:xfrm>
                <a:off x="10194524" y="5305152"/>
                <a:ext cx="108000" cy="108000"/>
              </a:xfrm>
              <a:prstGeom prst="ellipse">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30" name="yellow">
                <a:extLst>
                  <a:ext uri="{FF2B5EF4-FFF2-40B4-BE49-F238E27FC236}">
                    <a16:creationId xmlns:a16="http://schemas.microsoft.com/office/drawing/2014/main" id="{33BAF896-8DF9-2F50-7C5D-F0DD8C0C7DE6}"/>
                  </a:ext>
                </a:extLst>
              </p:cNvPr>
              <p:cNvSpPr>
                <a:spLocks noChangeAspect="1"/>
              </p:cNvSpPr>
              <p:nvPr/>
            </p:nvSpPr>
            <p:spPr>
              <a:xfrm>
                <a:off x="11591531" y="3486788"/>
                <a:ext cx="108000" cy="108000"/>
              </a:xfrm>
              <a:prstGeom prst="ellipse">
                <a:avLst/>
              </a:prstGeom>
              <a:solidFill>
                <a:srgbClr val="F5E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31" name="Red">
                <a:extLst>
                  <a:ext uri="{FF2B5EF4-FFF2-40B4-BE49-F238E27FC236}">
                    <a16:creationId xmlns:a16="http://schemas.microsoft.com/office/drawing/2014/main" id="{A2B27657-7F06-3B60-DD51-68917B200E44}"/>
                  </a:ext>
                </a:extLst>
              </p:cNvPr>
              <p:cNvSpPr>
                <a:spLocks noChangeAspect="1"/>
              </p:cNvSpPr>
              <p:nvPr/>
            </p:nvSpPr>
            <p:spPr>
              <a:xfrm>
                <a:off x="9915165" y="3313393"/>
                <a:ext cx="108000" cy="108000"/>
              </a:xfrm>
              <a:prstGeom prst="ellipse">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32" name="Green">
                <a:extLst>
                  <a:ext uri="{FF2B5EF4-FFF2-40B4-BE49-F238E27FC236}">
                    <a16:creationId xmlns:a16="http://schemas.microsoft.com/office/drawing/2014/main" id="{B0BF1731-8CD5-DA54-343D-262F4E265B05}"/>
                  </a:ext>
                </a:extLst>
              </p:cNvPr>
              <p:cNvSpPr>
                <a:spLocks noChangeAspect="1"/>
              </p:cNvSpPr>
              <p:nvPr/>
            </p:nvSpPr>
            <p:spPr>
              <a:xfrm>
                <a:off x="9361961" y="3444716"/>
                <a:ext cx="108000" cy="108000"/>
              </a:xfrm>
              <a:prstGeom prst="ellipse">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33" name="Red">
                <a:extLst>
                  <a:ext uri="{FF2B5EF4-FFF2-40B4-BE49-F238E27FC236}">
                    <a16:creationId xmlns:a16="http://schemas.microsoft.com/office/drawing/2014/main" id="{9FEA01B4-A63D-0AFA-0871-56A5C566A392}"/>
                  </a:ext>
                </a:extLst>
              </p:cNvPr>
              <p:cNvSpPr>
                <a:spLocks noChangeAspect="1"/>
              </p:cNvSpPr>
              <p:nvPr/>
            </p:nvSpPr>
            <p:spPr>
              <a:xfrm>
                <a:off x="10886897" y="362353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34" name="Grey">
                <a:extLst>
                  <a:ext uri="{FF2B5EF4-FFF2-40B4-BE49-F238E27FC236}">
                    <a16:creationId xmlns:a16="http://schemas.microsoft.com/office/drawing/2014/main" id="{423AA17D-C084-90C5-140C-FD9B73784671}"/>
                  </a:ext>
                </a:extLst>
              </p:cNvPr>
              <p:cNvSpPr>
                <a:spLocks noChangeAspect="1"/>
              </p:cNvSpPr>
              <p:nvPr/>
            </p:nvSpPr>
            <p:spPr>
              <a:xfrm>
                <a:off x="10041617" y="4599649"/>
                <a:ext cx="108000" cy="10800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E" noProof="0" dirty="0"/>
              </a:p>
            </p:txBody>
          </p:sp>
          <p:sp>
            <p:nvSpPr>
              <p:cNvPr id="35" name="Grey">
                <a:extLst>
                  <a:ext uri="{FF2B5EF4-FFF2-40B4-BE49-F238E27FC236}">
                    <a16:creationId xmlns:a16="http://schemas.microsoft.com/office/drawing/2014/main" id="{27A276F1-5147-B2DB-DCFE-6D934D228F3E}"/>
                  </a:ext>
                </a:extLst>
              </p:cNvPr>
              <p:cNvSpPr>
                <a:spLocks noChangeAspect="1"/>
              </p:cNvSpPr>
              <p:nvPr/>
            </p:nvSpPr>
            <p:spPr>
              <a:xfrm>
                <a:off x="8531645" y="3987407"/>
                <a:ext cx="108000" cy="108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E" noProof="0" dirty="0"/>
              </a:p>
            </p:txBody>
          </p:sp>
          <p:sp>
            <p:nvSpPr>
              <p:cNvPr id="36" name="Grey">
                <a:extLst>
                  <a:ext uri="{FF2B5EF4-FFF2-40B4-BE49-F238E27FC236}">
                    <a16:creationId xmlns:a16="http://schemas.microsoft.com/office/drawing/2014/main" id="{A7EB4D38-B67A-D6B2-B955-4E00CCEAA86C}"/>
                  </a:ext>
                </a:extLst>
              </p:cNvPr>
              <p:cNvSpPr>
                <a:spLocks noChangeAspect="1"/>
              </p:cNvSpPr>
              <p:nvPr/>
            </p:nvSpPr>
            <p:spPr>
              <a:xfrm>
                <a:off x="9437774" y="4313126"/>
                <a:ext cx="108000" cy="108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E" noProof="0" dirty="0"/>
              </a:p>
            </p:txBody>
          </p:sp>
          <p:sp>
            <p:nvSpPr>
              <p:cNvPr id="37" name="Green">
                <a:extLst>
                  <a:ext uri="{FF2B5EF4-FFF2-40B4-BE49-F238E27FC236}">
                    <a16:creationId xmlns:a16="http://schemas.microsoft.com/office/drawing/2014/main" id="{93594A2E-A6D5-F633-D2D2-976B71197A93}"/>
                  </a:ext>
                </a:extLst>
              </p:cNvPr>
              <p:cNvSpPr>
                <a:spLocks noChangeAspect="1"/>
              </p:cNvSpPr>
              <p:nvPr/>
            </p:nvSpPr>
            <p:spPr>
              <a:xfrm>
                <a:off x="9844275" y="5861560"/>
                <a:ext cx="108000" cy="108000"/>
              </a:xfrm>
              <a:prstGeom prst="ellipse">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38" name="Grey">
                <a:extLst>
                  <a:ext uri="{FF2B5EF4-FFF2-40B4-BE49-F238E27FC236}">
                    <a16:creationId xmlns:a16="http://schemas.microsoft.com/office/drawing/2014/main" id="{48A99A1B-490F-5DB8-2836-A8460444CB83}"/>
                  </a:ext>
                </a:extLst>
              </p:cNvPr>
              <p:cNvSpPr>
                <a:spLocks noChangeAspect="1"/>
              </p:cNvSpPr>
              <p:nvPr/>
            </p:nvSpPr>
            <p:spPr>
              <a:xfrm>
                <a:off x="10577577" y="6101310"/>
                <a:ext cx="108000" cy="108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E" noProof="0" dirty="0"/>
              </a:p>
            </p:txBody>
          </p:sp>
        </p:grpSp>
      </p:grpSp>
      <p:sp>
        <p:nvSpPr>
          <p:cNvPr id="22" name="Signal processing">
            <a:extLst>
              <a:ext uri="{FF2B5EF4-FFF2-40B4-BE49-F238E27FC236}">
                <a16:creationId xmlns:a16="http://schemas.microsoft.com/office/drawing/2014/main" id="{E8D97BC9-A581-68A5-52E8-AB78241E77DC}"/>
              </a:ext>
            </a:extLst>
          </p:cNvPr>
          <p:cNvSpPr txBox="1">
            <a:spLocks/>
          </p:cNvSpPr>
          <p:nvPr/>
        </p:nvSpPr>
        <p:spPr>
          <a:xfrm>
            <a:off x="623392" y="3126903"/>
            <a:ext cx="5606370" cy="1814265"/>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1800" b="1" noProof="0" dirty="0">
                <a:solidFill>
                  <a:schemeClr val="tx2"/>
                </a:solidFill>
              </a:rPr>
              <a:t>Mutual signal processing:</a:t>
            </a:r>
            <a:endParaRPr lang="en-BE" sz="1800" noProof="0" dirty="0">
              <a:solidFill>
                <a:schemeClr val="tx2"/>
              </a:solidFill>
            </a:endParaRPr>
          </a:p>
          <a:p>
            <a:pPr lvl="1">
              <a:lnSpc>
                <a:spcPct val="100000"/>
              </a:lnSpc>
              <a:spcBef>
                <a:spcPts val="600"/>
              </a:spcBef>
            </a:pPr>
            <a:r>
              <a:rPr lang="en-BE" sz="1800" noProof="0" dirty="0">
                <a:solidFill>
                  <a:schemeClr val="tx2"/>
                </a:solidFill>
              </a:rPr>
              <a:t>which domains are involved ?</a:t>
            </a:r>
          </a:p>
          <a:p>
            <a:pPr lvl="1">
              <a:lnSpc>
                <a:spcPct val="100000"/>
              </a:lnSpc>
              <a:spcBef>
                <a:spcPts val="600"/>
              </a:spcBef>
            </a:pPr>
            <a:r>
              <a:rPr lang="en-BE" sz="1800" noProof="0" dirty="0">
                <a:solidFill>
                  <a:schemeClr val="tx2"/>
                </a:solidFill>
              </a:rPr>
              <a:t>what’s the importance ? (for all / any of us)</a:t>
            </a:r>
          </a:p>
          <a:p>
            <a:pPr lvl="1">
              <a:lnSpc>
                <a:spcPct val="100000"/>
              </a:lnSpc>
              <a:spcBef>
                <a:spcPts val="600"/>
              </a:spcBef>
            </a:pPr>
            <a:r>
              <a:rPr lang="en-BE" sz="1800" noProof="0" dirty="0">
                <a:solidFill>
                  <a:schemeClr val="tx2"/>
                </a:solidFill>
              </a:rPr>
              <a:t>what mutual competences do we have ?</a:t>
            </a:r>
          </a:p>
          <a:p>
            <a:pPr lvl="1">
              <a:lnSpc>
                <a:spcPct val="100000"/>
              </a:lnSpc>
              <a:spcBef>
                <a:spcPts val="600"/>
              </a:spcBef>
            </a:pPr>
            <a:r>
              <a:rPr lang="en-BE" sz="1800" noProof="0" dirty="0">
                <a:solidFill>
                  <a:schemeClr val="tx2"/>
                </a:solidFill>
              </a:rPr>
              <a:t>define right activities to tackle it !!</a:t>
            </a:r>
          </a:p>
        </p:txBody>
      </p:sp>
      <p:sp>
        <p:nvSpPr>
          <p:cNvPr id="23" name="response">
            <a:extLst>
              <a:ext uri="{FF2B5EF4-FFF2-40B4-BE49-F238E27FC236}">
                <a16:creationId xmlns:a16="http://schemas.microsoft.com/office/drawing/2014/main" id="{3940748C-32F9-4988-0C35-B0DE168A0FDE}"/>
              </a:ext>
            </a:extLst>
          </p:cNvPr>
          <p:cNvSpPr txBox="1">
            <a:spLocks/>
          </p:cNvSpPr>
          <p:nvPr/>
        </p:nvSpPr>
        <p:spPr>
          <a:xfrm>
            <a:off x="623392" y="4949947"/>
            <a:ext cx="5606370" cy="143138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1800" b="1" noProof="0" dirty="0">
                <a:solidFill>
                  <a:schemeClr val="tx2"/>
                </a:solidFill>
              </a:rPr>
              <a:t>Aligned &amp; coordinated response:</a:t>
            </a:r>
          </a:p>
          <a:p>
            <a:pPr lvl="1">
              <a:lnSpc>
                <a:spcPct val="100000"/>
              </a:lnSpc>
              <a:spcBef>
                <a:spcPts val="600"/>
              </a:spcBef>
            </a:pPr>
            <a:r>
              <a:rPr lang="en-BE" sz="1800" noProof="0" dirty="0">
                <a:solidFill>
                  <a:schemeClr val="tx2"/>
                </a:solidFill>
              </a:rPr>
              <a:t>distribute roles to the right actors </a:t>
            </a:r>
          </a:p>
          <a:p>
            <a:pPr lvl="1">
              <a:lnSpc>
                <a:spcPct val="100000"/>
              </a:lnSpc>
              <a:spcBef>
                <a:spcPts val="600"/>
              </a:spcBef>
            </a:pPr>
            <a:r>
              <a:rPr lang="en-BE" sz="1800" noProof="0" dirty="0">
                <a:solidFill>
                  <a:schemeClr val="tx2"/>
                </a:solidFill>
              </a:rPr>
              <a:t>coordination of aligned durable responses</a:t>
            </a:r>
          </a:p>
          <a:p>
            <a:pPr lvl="1">
              <a:lnSpc>
                <a:spcPct val="100000"/>
              </a:lnSpc>
              <a:spcBef>
                <a:spcPts val="600"/>
              </a:spcBef>
            </a:pPr>
            <a:r>
              <a:rPr lang="en-BE" sz="1800" noProof="0" dirty="0">
                <a:solidFill>
                  <a:schemeClr val="tx2"/>
                </a:solidFill>
              </a:rPr>
              <a:t>follow-up &amp; reporting on active responses</a:t>
            </a:r>
          </a:p>
          <a:p>
            <a:pPr marL="0" indent="0">
              <a:lnSpc>
                <a:spcPct val="100000"/>
              </a:lnSpc>
              <a:spcBef>
                <a:spcPts val="600"/>
              </a:spcBef>
              <a:buFont typeface="Arial" panose="020B0604020202020204" pitchFamily="34" charset="0"/>
              <a:buNone/>
            </a:pPr>
            <a:endParaRPr lang="en-BE" sz="1800" b="1" noProof="0" dirty="0">
              <a:solidFill>
                <a:schemeClr val="tx2"/>
              </a:solidFill>
            </a:endParaRPr>
          </a:p>
        </p:txBody>
      </p:sp>
      <p:sp>
        <p:nvSpPr>
          <p:cNvPr id="100" name="Sensoring">
            <a:extLst>
              <a:ext uri="{FF2B5EF4-FFF2-40B4-BE49-F238E27FC236}">
                <a16:creationId xmlns:a16="http://schemas.microsoft.com/office/drawing/2014/main" id="{75DF9099-6BBC-EB18-5E27-120666D74139}"/>
              </a:ext>
            </a:extLst>
          </p:cNvPr>
          <p:cNvSpPr txBox="1">
            <a:spLocks/>
          </p:cNvSpPr>
          <p:nvPr/>
        </p:nvSpPr>
        <p:spPr>
          <a:xfrm>
            <a:off x="623392" y="1666664"/>
            <a:ext cx="5606370" cy="1402296"/>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1800" b="1" noProof="0" dirty="0">
                <a:solidFill>
                  <a:schemeClr val="tx2"/>
                </a:solidFill>
              </a:rPr>
              <a:t>Mutual </a:t>
            </a:r>
            <a:r>
              <a:rPr lang="en-BE" sz="1800" b="1" noProof="0" dirty="0" err="1">
                <a:solidFill>
                  <a:schemeClr val="tx2"/>
                </a:solidFill>
              </a:rPr>
              <a:t>sensoring</a:t>
            </a:r>
            <a:r>
              <a:rPr lang="en-BE" sz="1800" b="1" noProof="0" dirty="0">
                <a:solidFill>
                  <a:schemeClr val="tx2"/>
                </a:solidFill>
              </a:rPr>
              <a:t>:</a:t>
            </a:r>
            <a:endParaRPr lang="en-BE" sz="1800" noProof="0" dirty="0">
              <a:solidFill>
                <a:schemeClr val="tx2"/>
              </a:solidFill>
            </a:endParaRPr>
          </a:p>
          <a:p>
            <a:pPr lvl="1">
              <a:lnSpc>
                <a:spcPct val="100000"/>
              </a:lnSpc>
              <a:spcBef>
                <a:spcPts val="600"/>
              </a:spcBef>
            </a:pPr>
            <a:r>
              <a:rPr lang="en-BE" sz="1800" noProof="0" dirty="0">
                <a:solidFill>
                  <a:schemeClr val="tx2"/>
                </a:solidFill>
              </a:rPr>
              <a:t>what happens ?</a:t>
            </a:r>
          </a:p>
          <a:p>
            <a:pPr lvl="1">
              <a:lnSpc>
                <a:spcPct val="100000"/>
              </a:lnSpc>
              <a:spcBef>
                <a:spcPts val="600"/>
              </a:spcBef>
            </a:pPr>
            <a:r>
              <a:rPr lang="en-BE" sz="1800" noProof="0" dirty="0">
                <a:solidFill>
                  <a:schemeClr val="tx2"/>
                </a:solidFill>
              </a:rPr>
              <a:t>which needs arise ?</a:t>
            </a:r>
          </a:p>
          <a:p>
            <a:pPr lvl="1">
              <a:lnSpc>
                <a:spcPct val="100000"/>
              </a:lnSpc>
              <a:spcBef>
                <a:spcPts val="600"/>
              </a:spcBef>
            </a:pPr>
            <a:r>
              <a:rPr lang="en-BE" sz="1800" noProof="0" dirty="0">
                <a:solidFill>
                  <a:schemeClr val="tx2"/>
                </a:solidFill>
              </a:rPr>
              <a:t>what external evolutions we see ?</a:t>
            </a:r>
            <a:endParaRPr lang="en-BE" sz="1800" b="1" noProof="0" dirty="0">
              <a:solidFill>
                <a:schemeClr val="tx2"/>
              </a:solidFill>
            </a:endParaRPr>
          </a:p>
        </p:txBody>
      </p:sp>
      <p:sp>
        <p:nvSpPr>
          <p:cNvPr id="24" name="GOVERNANCE BODIES">
            <a:extLst>
              <a:ext uri="{FF2B5EF4-FFF2-40B4-BE49-F238E27FC236}">
                <a16:creationId xmlns:a16="http://schemas.microsoft.com/office/drawing/2014/main" id="{9263F443-1D09-1901-EA5E-502EC3591ED0}"/>
              </a:ext>
            </a:extLst>
          </p:cNvPr>
          <p:cNvSpPr txBox="1">
            <a:spLocks/>
          </p:cNvSpPr>
          <p:nvPr/>
        </p:nvSpPr>
        <p:spPr>
          <a:xfrm>
            <a:off x="6626755" y="1933187"/>
            <a:ext cx="4622048" cy="544406"/>
          </a:xfrm>
          <a:prstGeom prst="rect">
            <a:avLst/>
          </a:prstGeom>
        </p:spPr>
        <p:txBody>
          <a:bodyPr vert="horz" lIns="0" tIns="0" rIns="0" bIns="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BE" sz="1800" b="1" noProof="0" dirty="0">
                <a:solidFill>
                  <a:schemeClr val="tx2"/>
                </a:solidFill>
              </a:rPr>
              <a:t>COORDINATED BY </a:t>
            </a:r>
          </a:p>
          <a:p>
            <a:pPr marL="0" indent="0">
              <a:lnSpc>
                <a:spcPct val="100000"/>
              </a:lnSpc>
              <a:spcBef>
                <a:spcPts val="0"/>
              </a:spcBef>
              <a:buNone/>
            </a:pPr>
            <a:r>
              <a:rPr lang="en-BE" sz="1800" b="1" noProof="0" dirty="0">
                <a:solidFill>
                  <a:schemeClr val="tx2"/>
                </a:solidFill>
              </a:rPr>
              <a:t>G-CLOUD GOVERNANCE BODIES</a:t>
            </a:r>
          </a:p>
        </p:txBody>
      </p:sp>
      <p:sp>
        <p:nvSpPr>
          <p:cNvPr id="49" name="R2: Suppliers">
            <a:extLst>
              <a:ext uri="{FF2B5EF4-FFF2-40B4-BE49-F238E27FC236}">
                <a16:creationId xmlns:a16="http://schemas.microsoft.com/office/drawing/2014/main" id="{194176AA-F297-BCEB-F64E-E2B7718537EA}"/>
              </a:ext>
            </a:extLst>
          </p:cNvPr>
          <p:cNvSpPr txBox="1">
            <a:spLocks/>
          </p:cNvSpPr>
          <p:nvPr/>
        </p:nvSpPr>
        <p:spPr>
          <a:xfrm>
            <a:off x="7401451" y="2714498"/>
            <a:ext cx="4795998" cy="3341192"/>
          </a:xfrm>
          <a:prstGeom prst="rect">
            <a:avLst/>
          </a:prstGeom>
        </p:spPr>
        <p:txBody>
          <a:bodyPr vert="horz" lIns="91440" tIns="45720" rIns="91440" bIns="45720" rtlCol="0" anchor="t" anchorCtr="0">
            <a:noAutofit/>
          </a:bodyPr>
          <a:lstStyle>
            <a:defPPr>
              <a:defRPr lang="en-US"/>
            </a:defPPr>
            <a:lvl1pPr marL="177800" indent="-177800" defTabSz="914384" eaLnBrk="1" latinLnBrk="0" hangingPunct="1">
              <a:spcBef>
                <a:spcPts val="1800"/>
              </a:spcBef>
              <a:buClr>
                <a:srgbClr val="0079B7"/>
              </a:buClr>
              <a:buFont typeface="Roboto" pitchFamily="2" charset="0"/>
              <a:buChar char="|"/>
              <a:defRPr sz="24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lvl="1" indent="0" defTabSz="914384" eaLnBrk="1" latinLnBrk="0" hangingPunct="1">
              <a:spcBef>
                <a:spcPct val="20000"/>
              </a:spcBef>
              <a:buClr>
                <a:schemeClr val="tx1">
                  <a:lumMod val="85000"/>
                  <a:lumOff val="15000"/>
                </a:schemeClr>
              </a:buClr>
              <a:buFont typeface="Arial" panose="020B0604020202020204" pitchFamily="34" charset="0"/>
              <a:buNone/>
              <a:defRPr sz="1800">
                <a:solidFill>
                  <a:schemeClr val="bg2">
                    <a:lumMod val="10000"/>
                  </a:schemeClr>
                </a:solidFill>
                <a:latin typeface="+mn-lt"/>
                <a:cs typeface="+mn-cs"/>
              </a:defRPr>
            </a:lvl2pPr>
            <a:lvl3pPr marL="1143000" indent="-228600" defTabSz="914384" eaLnBrk="1" latinLnBrk="0" hangingPunct="1">
              <a:spcBef>
                <a:spcPct val="20000"/>
              </a:spcBef>
              <a:buClr>
                <a:schemeClr val="tx1">
                  <a:lumMod val="85000"/>
                  <a:lumOff val="15000"/>
                </a:schemeClr>
              </a:buClr>
              <a:buFont typeface="Arial" panose="020B0604020202020204" pitchFamily="34" charset="0"/>
              <a:buChar char="•"/>
              <a:defRPr sz="1600">
                <a:solidFill>
                  <a:schemeClr val="bg2">
                    <a:lumMod val="10000"/>
                  </a:schemeClr>
                </a:solidFill>
                <a:latin typeface="+mn-lt"/>
                <a:cs typeface="+mn-cs"/>
              </a:defRPr>
            </a:lvl3pPr>
            <a:lvl4pPr marL="1600200" indent="-228600" defTabSz="914384" eaLnBrk="1" latinLnBrk="0" hangingPunct="1">
              <a:spcBef>
                <a:spcPct val="20000"/>
              </a:spcBef>
              <a:buClr>
                <a:schemeClr val="tx1">
                  <a:lumMod val="85000"/>
                  <a:lumOff val="15000"/>
                </a:schemeClr>
              </a:buClr>
              <a:buFont typeface="Arial" panose="020B0604020202020204" pitchFamily="34" charset="0"/>
              <a:buChar char="•"/>
              <a:defRPr sz="1400">
                <a:solidFill>
                  <a:schemeClr val="bg2">
                    <a:lumMod val="10000"/>
                  </a:schemeClr>
                </a:solidFill>
                <a:latin typeface="+mn-lt"/>
                <a:cs typeface="+mn-cs"/>
              </a:defRPr>
            </a:lvl4pPr>
            <a:lvl5pPr marL="2057400" indent="-228600" defTabSz="914384" eaLnBrk="1" latinLnBrk="0" hangingPunct="1">
              <a:spcBef>
                <a:spcPct val="20000"/>
              </a:spcBef>
              <a:buClr>
                <a:schemeClr val="tx1">
                  <a:lumMod val="85000"/>
                  <a:lumOff val="15000"/>
                </a:schemeClr>
              </a:buClr>
              <a:buFont typeface="Arial" panose="020B0604020202020204" pitchFamily="34" charset="0"/>
              <a:buChar char="•"/>
              <a:defRPr sz="1400">
                <a:solidFill>
                  <a:schemeClr val="bg2">
                    <a:lumMod val="10000"/>
                  </a:schemeClr>
                </a:solidFill>
                <a:latin typeface="+mn-lt"/>
                <a:cs typeface="+mn-cs"/>
              </a:defRPr>
            </a:lvl5pPr>
            <a:lvl6pPr marL="2514557" indent="-228596" defTabSz="914384">
              <a:spcBef>
                <a:spcPct val="20000"/>
              </a:spcBef>
              <a:buFont typeface="Arial" panose="020B0604020202020204" pitchFamily="34" charset="0"/>
              <a:buChar char="•"/>
              <a:defRPr sz="2000">
                <a:latin typeface="+mn-lt"/>
                <a:cs typeface="+mn-cs"/>
              </a:defRPr>
            </a:lvl6pPr>
            <a:lvl7pPr marL="2971750" indent="-228596" defTabSz="914384">
              <a:spcBef>
                <a:spcPct val="20000"/>
              </a:spcBef>
              <a:buFont typeface="Arial" panose="020B0604020202020204" pitchFamily="34" charset="0"/>
              <a:buChar char="•"/>
              <a:defRPr sz="2000">
                <a:latin typeface="+mn-lt"/>
                <a:cs typeface="+mn-cs"/>
              </a:defRPr>
            </a:lvl7pPr>
            <a:lvl8pPr marL="3428941" indent="-228596" defTabSz="914384">
              <a:spcBef>
                <a:spcPct val="20000"/>
              </a:spcBef>
              <a:buFont typeface="Arial" panose="020B0604020202020204" pitchFamily="34" charset="0"/>
              <a:buChar char="•"/>
              <a:defRPr sz="2000">
                <a:latin typeface="+mn-lt"/>
                <a:cs typeface="+mn-cs"/>
              </a:defRPr>
            </a:lvl8pPr>
            <a:lvl9pPr marL="3886133" indent="-228596" defTabSz="914384">
              <a:spcBef>
                <a:spcPct val="20000"/>
              </a:spcBef>
              <a:buFont typeface="Arial" panose="020B0604020202020204" pitchFamily="34" charset="0"/>
              <a:buChar char="•"/>
              <a:defRPr sz="2000">
                <a:latin typeface="+mn-lt"/>
                <a:cs typeface="+mn-cs"/>
              </a:defRPr>
            </a:lvl9pPr>
          </a:lstStyle>
          <a:p>
            <a:r>
              <a:rPr lang="en-BE" sz="1800" noProof="0" dirty="0">
                <a:solidFill>
                  <a:schemeClr val="tx2"/>
                </a:solidFill>
                <a:latin typeface="+mn-lt"/>
              </a:rPr>
              <a:t>attribute different organizations </a:t>
            </a:r>
          </a:p>
          <a:p>
            <a:r>
              <a:rPr lang="en-BE" sz="1800" noProof="0" dirty="0">
                <a:solidFill>
                  <a:schemeClr val="tx2"/>
                </a:solidFill>
                <a:latin typeface="+mn-lt"/>
              </a:rPr>
              <a:t>with the best competencies</a:t>
            </a:r>
          </a:p>
          <a:p>
            <a:r>
              <a:rPr lang="en-BE" sz="1800" noProof="0" dirty="0">
                <a:solidFill>
                  <a:schemeClr val="tx2"/>
                </a:solidFill>
                <a:latin typeface="+mn-lt"/>
              </a:rPr>
              <a:t>through collaborative roles </a:t>
            </a:r>
          </a:p>
          <a:p>
            <a:r>
              <a:rPr lang="en-BE" sz="1800" noProof="0" dirty="0">
                <a:solidFill>
                  <a:schemeClr val="tx2"/>
                </a:solidFill>
                <a:latin typeface="+mn-lt"/>
              </a:rPr>
              <a:t>to different tasks</a:t>
            </a:r>
          </a:p>
          <a:p>
            <a:r>
              <a:rPr lang="en-BE" sz="1800" noProof="0" dirty="0">
                <a:solidFill>
                  <a:schemeClr val="tx2"/>
                </a:solidFill>
                <a:latin typeface="+mn-lt"/>
              </a:rPr>
              <a:t>to effectively complete </a:t>
            </a:r>
          </a:p>
          <a:p>
            <a:r>
              <a:rPr lang="en-BE" sz="1800" noProof="0" dirty="0">
                <a:solidFill>
                  <a:schemeClr val="tx2"/>
                </a:solidFill>
                <a:latin typeface="+mn-lt"/>
              </a:rPr>
              <a:t>diverse missions</a:t>
            </a:r>
          </a:p>
          <a:p>
            <a:r>
              <a:rPr lang="en-BE" sz="1800" noProof="0" dirty="0">
                <a:solidFill>
                  <a:schemeClr val="tx2"/>
                </a:solidFill>
                <a:latin typeface="+mn-lt"/>
              </a:rPr>
              <a:t>for all participants</a:t>
            </a:r>
          </a:p>
        </p:txBody>
      </p:sp>
      <p:sp>
        <p:nvSpPr>
          <p:cNvPr id="72" name="Arrow: Right 71">
            <a:extLst>
              <a:ext uri="{FF2B5EF4-FFF2-40B4-BE49-F238E27FC236}">
                <a16:creationId xmlns:a16="http://schemas.microsoft.com/office/drawing/2014/main" id="{B87B2BC5-1CED-8040-B0C3-69591C469188}"/>
              </a:ext>
            </a:extLst>
          </p:cNvPr>
          <p:cNvSpPr/>
          <p:nvPr/>
        </p:nvSpPr>
        <p:spPr>
          <a:xfrm>
            <a:off x="5951985" y="3501009"/>
            <a:ext cx="792088" cy="1261040"/>
          </a:xfrm>
          <a:prstGeom prst="right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Tree>
    <p:extLst>
      <p:ext uri="{BB962C8B-B14F-4D97-AF65-F5344CB8AC3E}">
        <p14:creationId xmlns:p14="http://schemas.microsoft.com/office/powerpoint/2010/main" val="409853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AAE1496-EFC2-C3F7-D96A-B2A265960DF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038452-C2A9-1991-F16A-F9F4708BC0CA}"/>
              </a:ext>
            </a:extLst>
          </p:cNvPr>
          <p:cNvSpPr>
            <a:spLocks noGrp="1"/>
          </p:cNvSpPr>
          <p:nvPr>
            <p:ph type="sldNum" sz="quarter" idx="12"/>
          </p:nvPr>
        </p:nvSpPr>
        <p:spPr/>
        <p:txBody>
          <a:bodyPr/>
          <a:lstStyle/>
          <a:p>
            <a:fld id="{C0BCAE97-BDA2-4C4F-8B4C-9CEEEC6B7DFE}" type="slidenum">
              <a:rPr lang="en-BE" noProof="0" smtClean="0"/>
              <a:pPr/>
              <a:t>23</a:t>
            </a:fld>
            <a:endParaRPr lang="en-BE" noProof="0" dirty="0"/>
          </a:p>
        </p:txBody>
      </p:sp>
      <p:sp>
        <p:nvSpPr>
          <p:cNvPr id="23" name="Title 1">
            <a:extLst>
              <a:ext uri="{FF2B5EF4-FFF2-40B4-BE49-F238E27FC236}">
                <a16:creationId xmlns:a16="http://schemas.microsoft.com/office/drawing/2014/main" id="{60E15D8A-0F30-14DE-5E3F-BC7A2F8B17BC}"/>
              </a:ext>
            </a:extLst>
          </p:cNvPr>
          <p:cNvSpPr>
            <a:spLocks noGrp="1"/>
          </p:cNvSpPr>
          <p:nvPr>
            <p:ph type="title"/>
          </p:nvPr>
        </p:nvSpPr>
        <p:spPr>
          <a:xfrm>
            <a:off x="838199" y="106703"/>
            <a:ext cx="11102267" cy="1397277"/>
          </a:xfrm>
        </p:spPr>
        <p:txBody>
          <a:bodyPr>
            <a:noAutofit/>
          </a:bodyPr>
          <a:lstStyle/>
          <a:p>
            <a:pPr algn="l"/>
            <a:r>
              <a:rPr lang="en-BE" b="1" noProof="0" dirty="0"/>
              <a:t>G-Cloud: continuous challenges, need continuous attention</a:t>
            </a:r>
            <a:endParaRPr lang="en-BE" sz="1400" noProof="0" dirty="0"/>
          </a:p>
        </p:txBody>
      </p:sp>
      <p:sp>
        <p:nvSpPr>
          <p:cNvPr id="5" name="Sensoring">
            <a:extLst>
              <a:ext uri="{FF2B5EF4-FFF2-40B4-BE49-F238E27FC236}">
                <a16:creationId xmlns:a16="http://schemas.microsoft.com/office/drawing/2014/main" id="{6E09F95A-5AED-72D3-FC9A-5ABED3046EC3}"/>
              </a:ext>
            </a:extLst>
          </p:cNvPr>
          <p:cNvSpPr txBox="1">
            <a:spLocks/>
          </p:cNvSpPr>
          <p:nvPr/>
        </p:nvSpPr>
        <p:spPr>
          <a:xfrm>
            <a:off x="206291" y="4252802"/>
            <a:ext cx="5904656" cy="1321612"/>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1800" b="1" noProof="0" dirty="0">
                <a:solidFill>
                  <a:schemeClr val="tx2"/>
                </a:solidFill>
              </a:rPr>
              <a:t>2. Legacy implementations, contracts &amp; competencies</a:t>
            </a:r>
          </a:p>
          <a:p>
            <a:pPr marL="274638" lvl="1" indent="0" algn="just">
              <a:lnSpc>
                <a:spcPct val="100000"/>
              </a:lnSpc>
              <a:spcBef>
                <a:spcPts val="600"/>
              </a:spcBef>
              <a:buNone/>
            </a:pPr>
            <a:r>
              <a:rPr lang="en-BE" b="1" noProof="0" dirty="0">
                <a:solidFill>
                  <a:schemeClr val="tx2"/>
                </a:solidFill>
              </a:rPr>
              <a:t>Phasing out legacy systems, contracts and competencies </a:t>
            </a:r>
            <a:r>
              <a:rPr lang="en-BE" noProof="0" dirty="0">
                <a:solidFill>
                  <a:schemeClr val="bg1">
                    <a:lumMod val="50000"/>
                  </a:schemeClr>
                </a:solidFill>
              </a:rPr>
              <a:t>requires a </a:t>
            </a:r>
            <a:r>
              <a:rPr lang="en-BE" b="1" noProof="0" dirty="0">
                <a:solidFill>
                  <a:schemeClr val="tx2"/>
                </a:solidFill>
              </a:rPr>
              <a:t>strategic </a:t>
            </a:r>
            <a:r>
              <a:rPr lang="en-BE" b="1" noProof="0" dirty="0" err="1">
                <a:solidFill>
                  <a:schemeClr val="tx2"/>
                </a:solidFill>
              </a:rPr>
              <a:t>longterm</a:t>
            </a:r>
            <a:r>
              <a:rPr lang="en-BE" b="1" noProof="0" dirty="0">
                <a:solidFill>
                  <a:schemeClr val="tx2"/>
                </a:solidFill>
              </a:rPr>
              <a:t> approach</a:t>
            </a:r>
            <a:r>
              <a:rPr lang="en-BE" noProof="0" dirty="0">
                <a:solidFill>
                  <a:schemeClr val="bg1">
                    <a:lumMod val="50000"/>
                  </a:schemeClr>
                </a:solidFill>
              </a:rPr>
              <a:t>, in respect of business continuity cost-efficiency and organizational aspects. </a:t>
            </a:r>
            <a:endParaRPr lang="en-BE" sz="1800" noProof="0" dirty="0">
              <a:solidFill>
                <a:schemeClr val="bg1">
                  <a:lumMod val="50000"/>
                </a:schemeClr>
              </a:solidFill>
            </a:endParaRPr>
          </a:p>
          <a:p>
            <a:pPr>
              <a:lnSpc>
                <a:spcPct val="100000"/>
              </a:lnSpc>
              <a:spcBef>
                <a:spcPts val="600"/>
              </a:spcBef>
              <a:buFontTx/>
              <a:buChar char="-"/>
            </a:pPr>
            <a:endParaRPr lang="en-BE" sz="800" noProof="0" dirty="0">
              <a:solidFill>
                <a:schemeClr val="bg1">
                  <a:lumMod val="50000"/>
                </a:schemeClr>
              </a:solidFill>
            </a:endParaRPr>
          </a:p>
        </p:txBody>
      </p:sp>
      <p:sp>
        <p:nvSpPr>
          <p:cNvPr id="6" name="Sensoring">
            <a:extLst>
              <a:ext uri="{FF2B5EF4-FFF2-40B4-BE49-F238E27FC236}">
                <a16:creationId xmlns:a16="http://schemas.microsoft.com/office/drawing/2014/main" id="{87FF0385-CD69-3578-C6BD-440680EE77C9}"/>
              </a:ext>
            </a:extLst>
          </p:cNvPr>
          <p:cNvSpPr txBox="1">
            <a:spLocks/>
          </p:cNvSpPr>
          <p:nvPr/>
        </p:nvSpPr>
        <p:spPr>
          <a:xfrm>
            <a:off x="191344" y="1772816"/>
            <a:ext cx="5688632" cy="1987625"/>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1800" b="1" noProof="0" dirty="0">
                <a:solidFill>
                  <a:schemeClr val="tx2"/>
                </a:solidFill>
              </a:rPr>
              <a:t>1. Diversity of organizations, processes &amp; requirements</a:t>
            </a:r>
          </a:p>
          <a:p>
            <a:pPr marL="274638" lvl="1" indent="0" algn="just">
              <a:lnSpc>
                <a:spcPct val="100000"/>
              </a:lnSpc>
              <a:spcBef>
                <a:spcPts val="600"/>
              </a:spcBef>
              <a:buNone/>
            </a:pPr>
            <a:r>
              <a:rPr lang="en-BE" noProof="0" dirty="0">
                <a:solidFill>
                  <a:schemeClr val="bg1">
                    <a:lumMod val="50000"/>
                  </a:schemeClr>
                </a:solidFill>
              </a:rPr>
              <a:t>Understanding the </a:t>
            </a:r>
            <a:r>
              <a:rPr lang="en-BE" b="1" dirty="0">
                <a:solidFill>
                  <a:schemeClr val="tx2"/>
                </a:solidFill>
              </a:rPr>
              <a:t>diverse landscape </a:t>
            </a:r>
            <a:r>
              <a:rPr lang="en-BE" noProof="0" dirty="0">
                <a:solidFill>
                  <a:schemeClr val="bg1">
                    <a:lumMod val="50000"/>
                  </a:schemeClr>
                </a:solidFill>
              </a:rPr>
              <a:t>within the federal government on levels of </a:t>
            </a:r>
            <a:r>
              <a:rPr lang="en-BE" b="1" dirty="0">
                <a:solidFill>
                  <a:schemeClr val="tx2"/>
                </a:solidFill>
              </a:rPr>
              <a:t>business &amp; IT processes</a:t>
            </a:r>
            <a:r>
              <a:rPr lang="en-BE" noProof="0" dirty="0">
                <a:solidFill>
                  <a:schemeClr val="bg1">
                    <a:lumMod val="50000"/>
                  </a:schemeClr>
                </a:solidFill>
              </a:rPr>
              <a:t>, used </a:t>
            </a:r>
            <a:r>
              <a:rPr lang="en-BE" b="1" dirty="0">
                <a:solidFill>
                  <a:schemeClr val="tx2"/>
                </a:solidFill>
              </a:rPr>
              <a:t>technology</a:t>
            </a:r>
            <a:r>
              <a:rPr lang="en-BE" noProof="0" dirty="0">
                <a:solidFill>
                  <a:schemeClr val="bg1">
                    <a:lumMod val="50000"/>
                  </a:schemeClr>
                </a:solidFill>
              </a:rPr>
              <a:t>, current </a:t>
            </a:r>
            <a:r>
              <a:rPr lang="en-BE" b="1" dirty="0">
                <a:solidFill>
                  <a:schemeClr val="tx2"/>
                </a:solidFill>
              </a:rPr>
              <a:t>competences</a:t>
            </a:r>
            <a:r>
              <a:rPr lang="en-BE" noProof="0" dirty="0">
                <a:solidFill>
                  <a:schemeClr val="bg1">
                    <a:lumMod val="50000"/>
                  </a:schemeClr>
                </a:solidFill>
              </a:rPr>
              <a:t> of people, requires </a:t>
            </a:r>
            <a:r>
              <a:rPr lang="en-BE" b="1" dirty="0">
                <a:solidFill>
                  <a:schemeClr val="tx2"/>
                </a:solidFill>
              </a:rPr>
              <a:t>continuous consultation and alignment </a:t>
            </a:r>
            <a:r>
              <a:rPr lang="en-BE" noProof="0" dirty="0">
                <a:solidFill>
                  <a:schemeClr val="bg1">
                    <a:lumMod val="50000"/>
                  </a:schemeClr>
                </a:solidFill>
              </a:rPr>
              <a:t>on multiple organizational levels, in order to identify and develop high </a:t>
            </a:r>
            <a:r>
              <a:rPr lang="en-BE" b="1" noProof="0" dirty="0">
                <a:solidFill>
                  <a:schemeClr val="tx2"/>
                </a:solidFill>
              </a:rPr>
              <a:t>quality solutions</a:t>
            </a:r>
            <a:r>
              <a:rPr lang="en-BE" noProof="0" dirty="0">
                <a:solidFill>
                  <a:schemeClr val="bg1">
                    <a:lumMod val="50000"/>
                  </a:schemeClr>
                </a:solidFill>
              </a:rPr>
              <a:t>, have the </a:t>
            </a:r>
            <a:r>
              <a:rPr lang="en-BE" b="1" noProof="0" dirty="0">
                <a:solidFill>
                  <a:schemeClr val="tx2"/>
                </a:solidFill>
              </a:rPr>
              <a:t>biggest possible reach</a:t>
            </a:r>
            <a:r>
              <a:rPr lang="en-BE" noProof="0" dirty="0">
                <a:solidFill>
                  <a:schemeClr val="tx2"/>
                </a:solidFill>
              </a:rPr>
              <a:t> </a:t>
            </a:r>
            <a:r>
              <a:rPr lang="en-BE" noProof="0" dirty="0">
                <a:solidFill>
                  <a:schemeClr val="bg1">
                    <a:lumMod val="50000"/>
                  </a:schemeClr>
                </a:solidFill>
              </a:rPr>
              <a:t>for the </a:t>
            </a:r>
            <a:r>
              <a:rPr lang="en-BE" b="1" noProof="0" dirty="0">
                <a:solidFill>
                  <a:schemeClr val="tx2"/>
                </a:solidFill>
              </a:rPr>
              <a:t>lowest cost</a:t>
            </a:r>
            <a:r>
              <a:rPr lang="nl-BE" b="1" dirty="0">
                <a:solidFill>
                  <a:schemeClr val="tx2"/>
                </a:solidFill>
              </a:rPr>
              <a:t>.</a:t>
            </a:r>
            <a:endParaRPr lang="en-BE" sz="1800" noProof="0" dirty="0">
              <a:solidFill>
                <a:schemeClr val="tx2"/>
              </a:solidFill>
            </a:endParaRPr>
          </a:p>
          <a:p>
            <a:pPr>
              <a:lnSpc>
                <a:spcPct val="100000"/>
              </a:lnSpc>
              <a:spcBef>
                <a:spcPts val="600"/>
              </a:spcBef>
              <a:buFontTx/>
              <a:buChar char="-"/>
            </a:pPr>
            <a:endParaRPr lang="en-BE" sz="800" noProof="0" dirty="0">
              <a:solidFill>
                <a:schemeClr val="bg1">
                  <a:lumMod val="50000"/>
                </a:schemeClr>
              </a:solidFill>
            </a:endParaRPr>
          </a:p>
        </p:txBody>
      </p:sp>
      <p:sp>
        <p:nvSpPr>
          <p:cNvPr id="2" name="Sensoring">
            <a:extLst>
              <a:ext uri="{FF2B5EF4-FFF2-40B4-BE49-F238E27FC236}">
                <a16:creationId xmlns:a16="http://schemas.microsoft.com/office/drawing/2014/main" id="{44A7CE43-7F89-549E-D6B7-41EFF731EA4B}"/>
              </a:ext>
            </a:extLst>
          </p:cNvPr>
          <p:cNvSpPr txBox="1">
            <a:spLocks/>
          </p:cNvSpPr>
          <p:nvPr/>
        </p:nvSpPr>
        <p:spPr>
          <a:xfrm>
            <a:off x="6110947" y="1751718"/>
            <a:ext cx="5904656" cy="2253346"/>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1800" b="1" noProof="0" dirty="0">
                <a:solidFill>
                  <a:schemeClr val="tx2"/>
                </a:solidFill>
              </a:rPr>
              <a:t>3. Growing unpredictability of external markets</a:t>
            </a:r>
            <a:endParaRPr lang="en-BE" sz="1800" noProof="0" dirty="0">
              <a:solidFill>
                <a:schemeClr val="tx2"/>
              </a:solidFill>
            </a:endParaRPr>
          </a:p>
          <a:p>
            <a:pPr marL="274638" lvl="1" indent="0" algn="just">
              <a:lnSpc>
                <a:spcPct val="100000"/>
              </a:lnSpc>
              <a:spcBef>
                <a:spcPts val="600"/>
              </a:spcBef>
              <a:buNone/>
            </a:pPr>
            <a:r>
              <a:rPr lang="en-BE" noProof="0" dirty="0">
                <a:solidFill>
                  <a:schemeClr val="tx1">
                    <a:lumMod val="50000"/>
                    <a:lumOff val="50000"/>
                  </a:schemeClr>
                </a:solidFill>
              </a:rPr>
              <a:t>Recent </a:t>
            </a:r>
            <a:r>
              <a:rPr lang="en-BE" b="1" noProof="0" dirty="0">
                <a:solidFill>
                  <a:schemeClr val="tx2"/>
                </a:solidFill>
              </a:rPr>
              <a:t>technological and geo-political evolutions</a:t>
            </a:r>
            <a:r>
              <a:rPr lang="en-BE" noProof="0" dirty="0">
                <a:solidFill>
                  <a:schemeClr val="tx2"/>
                </a:solidFill>
              </a:rPr>
              <a:t> </a:t>
            </a:r>
            <a:r>
              <a:rPr lang="en-BE" noProof="0" dirty="0">
                <a:solidFill>
                  <a:schemeClr val="tx1">
                    <a:lumMod val="50000"/>
                    <a:lumOff val="50000"/>
                  </a:schemeClr>
                </a:solidFill>
              </a:rPr>
              <a:t>makes external markets - on which we heavily depend - react adversely. </a:t>
            </a:r>
            <a:r>
              <a:rPr lang="en-BE" b="1" noProof="0" dirty="0">
                <a:solidFill>
                  <a:schemeClr val="tx2"/>
                </a:solidFill>
              </a:rPr>
              <a:t>Prices are unexpectedly augmented, materials get scarce</a:t>
            </a:r>
            <a:r>
              <a:rPr lang="en-BE" noProof="0" dirty="0">
                <a:solidFill>
                  <a:schemeClr val="tx2"/>
                </a:solidFill>
              </a:rPr>
              <a:t>.</a:t>
            </a:r>
          </a:p>
          <a:p>
            <a:pPr marL="274638" lvl="1" indent="0" algn="just">
              <a:lnSpc>
                <a:spcPct val="100000"/>
              </a:lnSpc>
              <a:spcBef>
                <a:spcPts val="600"/>
              </a:spcBef>
              <a:buNone/>
            </a:pPr>
            <a:r>
              <a:rPr lang="en-BE" noProof="0" dirty="0">
                <a:solidFill>
                  <a:schemeClr val="tx1">
                    <a:lumMod val="50000"/>
                    <a:lumOff val="50000"/>
                  </a:schemeClr>
                </a:solidFill>
              </a:rPr>
              <a:t>Risks of </a:t>
            </a:r>
            <a:r>
              <a:rPr lang="en-BE" b="1" noProof="0" dirty="0">
                <a:solidFill>
                  <a:schemeClr val="tx2"/>
                </a:solidFill>
              </a:rPr>
              <a:t>vendor lock-in</a:t>
            </a:r>
            <a:r>
              <a:rPr lang="en-BE" noProof="0" dirty="0">
                <a:solidFill>
                  <a:schemeClr val="tx2"/>
                </a:solidFill>
              </a:rPr>
              <a:t>, </a:t>
            </a:r>
            <a:r>
              <a:rPr lang="en-BE" noProof="0" dirty="0">
                <a:solidFill>
                  <a:schemeClr val="tx1">
                    <a:lumMod val="50000"/>
                    <a:lumOff val="50000"/>
                  </a:schemeClr>
                </a:solidFill>
              </a:rPr>
              <a:t>with huge negative financial impacts especially </a:t>
            </a:r>
            <a:r>
              <a:rPr lang="en-BE" b="1" noProof="0" dirty="0">
                <a:solidFill>
                  <a:schemeClr val="tx2"/>
                </a:solidFill>
              </a:rPr>
              <a:t>where complex process integrations exist</a:t>
            </a:r>
            <a:r>
              <a:rPr lang="en-BE" noProof="0" dirty="0">
                <a:solidFill>
                  <a:schemeClr val="tx2"/>
                </a:solidFill>
              </a:rPr>
              <a:t>, </a:t>
            </a:r>
            <a:r>
              <a:rPr lang="en-BE" b="1" noProof="0" dirty="0">
                <a:solidFill>
                  <a:schemeClr val="tx2"/>
                </a:solidFill>
              </a:rPr>
              <a:t>require pro-active and strategic alignment on common exit scenarios.</a:t>
            </a:r>
          </a:p>
        </p:txBody>
      </p:sp>
      <p:sp>
        <p:nvSpPr>
          <p:cNvPr id="9" name="Sensoring">
            <a:extLst>
              <a:ext uri="{FF2B5EF4-FFF2-40B4-BE49-F238E27FC236}">
                <a16:creationId xmlns:a16="http://schemas.microsoft.com/office/drawing/2014/main" id="{D16F2B37-DA62-2BA8-567E-C6C538FA7CB9}"/>
              </a:ext>
            </a:extLst>
          </p:cNvPr>
          <p:cNvSpPr txBox="1">
            <a:spLocks/>
          </p:cNvSpPr>
          <p:nvPr/>
        </p:nvSpPr>
        <p:spPr>
          <a:xfrm>
            <a:off x="6128003" y="4252802"/>
            <a:ext cx="5904656" cy="1696478"/>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1800" b="1" noProof="0" dirty="0">
                <a:solidFill>
                  <a:schemeClr val="tx2"/>
                </a:solidFill>
              </a:rPr>
              <a:t>4. Align agility &amp; flexibility with procedures </a:t>
            </a:r>
          </a:p>
          <a:p>
            <a:pPr marL="274638" lvl="1" indent="0" algn="just">
              <a:lnSpc>
                <a:spcPct val="100000"/>
              </a:lnSpc>
              <a:spcBef>
                <a:spcPts val="600"/>
              </a:spcBef>
              <a:buNone/>
            </a:pPr>
            <a:r>
              <a:rPr lang="en-BE" noProof="0" dirty="0">
                <a:solidFill>
                  <a:schemeClr val="tx1">
                    <a:lumMod val="50000"/>
                    <a:lumOff val="50000"/>
                  </a:schemeClr>
                </a:solidFill>
              </a:rPr>
              <a:t>Given the </a:t>
            </a:r>
            <a:r>
              <a:rPr lang="en-BE" b="1" noProof="0" dirty="0">
                <a:solidFill>
                  <a:schemeClr val="tx2"/>
                </a:solidFill>
              </a:rPr>
              <a:t>strict legal and budgetary frameworks </a:t>
            </a:r>
            <a:r>
              <a:rPr lang="en-BE" noProof="0" dirty="0">
                <a:solidFill>
                  <a:schemeClr val="tx1">
                    <a:lumMod val="50000"/>
                    <a:lumOff val="50000"/>
                  </a:schemeClr>
                </a:solidFill>
              </a:rPr>
              <a:t>in which we are operating, it is key to build </a:t>
            </a:r>
            <a:r>
              <a:rPr lang="en-BE" b="1" noProof="0" dirty="0">
                <a:solidFill>
                  <a:schemeClr val="tx2"/>
                </a:solidFill>
              </a:rPr>
              <a:t>strong alliances with other governmental departments</a:t>
            </a:r>
            <a:r>
              <a:rPr lang="en-BE" noProof="0" dirty="0">
                <a:solidFill>
                  <a:schemeClr val="tx1">
                    <a:lumMod val="50000"/>
                    <a:lumOff val="50000"/>
                  </a:schemeClr>
                </a:solidFill>
              </a:rPr>
              <a:t> with whom we share the </a:t>
            </a:r>
            <a:r>
              <a:rPr lang="en-BE" b="1" noProof="0" dirty="0">
                <a:solidFill>
                  <a:schemeClr val="tx2"/>
                </a:solidFill>
              </a:rPr>
              <a:t>common goals to support the governmental business</a:t>
            </a:r>
            <a:r>
              <a:rPr lang="en-BE" b="1" noProof="0" dirty="0">
                <a:solidFill>
                  <a:schemeClr val="accent3">
                    <a:lumMod val="75000"/>
                  </a:schemeClr>
                </a:solidFill>
              </a:rPr>
              <a:t> </a:t>
            </a:r>
            <a:r>
              <a:rPr lang="en-BE" noProof="0" dirty="0">
                <a:solidFill>
                  <a:schemeClr val="tx1">
                    <a:lumMod val="50000"/>
                    <a:lumOff val="50000"/>
                  </a:schemeClr>
                </a:solidFill>
              </a:rPr>
              <a:t>in an adequate, agile and cost-effective manner.</a:t>
            </a:r>
            <a:endParaRPr lang="en-BE" sz="1800" noProof="0" dirty="0">
              <a:solidFill>
                <a:schemeClr val="bg1">
                  <a:lumMod val="50000"/>
                </a:schemeClr>
              </a:solidFill>
            </a:endParaRPr>
          </a:p>
          <a:p>
            <a:pPr>
              <a:lnSpc>
                <a:spcPct val="100000"/>
              </a:lnSpc>
              <a:spcBef>
                <a:spcPts val="600"/>
              </a:spcBef>
              <a:buFontTx/>
              <a:buChar char="-"/>
            </a:pPr>
            <a:endParaRPr lang="en-BE" sz="800" noProof="0" dirty="0">
              <a:solidFill>
                <a:schemeClr val="bg1">
                  <a:lumMod val="50000"/>
                </a:schemeClr>
              </a:solidFill>
            </a:endParaRPr>
          </a:p>
        </p:txBody>
      </p:sp>
    </p:spTree>
    <p:extLst>
      <p:ext uri="{BB962C8B-B14F-4D97-AF65-F5344CB8AC3E}">
        <p14:creationId xmlns:p14="http://schemas.microsoft.com/office/powerpoint/2010/main" val="3790730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918B0E-ED96-91A8-68B3-0F09091351A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803AB2-683B-9F89-DA96-94BF403ADE04}"/>
              </a:ext>
            </a:extLst>
          </p:cNvPr>
          <p:cNvSpPr>
            <a:spLocks noGrp="1"/>
          </p:cNvSpPr>
          <p:nvPr>
            <p:ph type="sldNum" sz="quarter" idx="12"/>
          </p:nvPr>
        </p:nvSpPr>
        <p:spPr/>
        <p:txBody>
          <a:bodyPr/>
          <a:lstStyle/>
          <a:p>
            <a:fld id="{C0BCAE97-BDA2-4C4F-8B4C-9CEEEC6B7DFE}" type="slidenum">
              <a:rPr lang="en-BE" noProof="0" smtClean="0"/>
              <a:pPr/>
              <a:t>24</a:t>
            </a:fld>
            <a:endParaRPr lang="en-BE" noProof="0" dirty="0"/>
          </a:p>
        </p:txBody>
      </p:sp>
      <p:sp>
        <p:nvSpPr>
          <p:cNvPr id="23" name="Title 1">
            <a:extLst>
              <a:ext uri="{FF2B5EF4-FFF2-40B4-BE49-F238E27FC236}">
                <a16:creationId xmlns:a16="http://schemas.microsoft.com/office/drawing/2014/main" id="{263D3B8A-303C-E7C1-F0BF-BD1C6AFA02DD}"/>
              </a:ext>
            </a:extLst>
          </p:cNvPr>
          <p:cNvSpPr>
            <a:spLocks noGrp="1"/>
          </p:cNvSpPr>
          <p:nvPr>
            <p:ph type="title"/>
          </p:nvPr>
        </p:nvSpPr>
        <p:spPr>
          <a:xfrm>
            <a:off x="838199" y="106703"/>
            <a:ext cx="11102267" cy="1397277"/>
          </a:xfrm>
        </p:spPr>
        <p:txBody>
          <a:bodyPr>
            <a:noAutofit/>
          </a:bodyPr>
          <a:lstStyle/>
          <a:p>
            <a:pPr algn="l"/>
            <a:r>
              <a:rPr lang="en-BE" b="1" noProof="0" dirty="0"/>
              <a:t>G-Cloud: continuous challenges, need continuous attention</a:t>
            </a:r>
            <a:endParaRPr lang="en-BE" sz="1400" noProof="0" dirty="0"/>
          </a:p>
        </p:txBody>
      </p:sp>
      <p:sp>
        <p:nvSpPr>
          <p:cNvPr id="7" name="Sensoring">
            <a:extLst>
              <a:ext uri="{FF2B5EF4-FFF2-40B4-BE49-F238E27FC236}">
                <a16:creationId xmlns:a16="http://schemas.microsoft.com/office/drawing/2014/main" id="{CD709CEB-BD92-3FF0-0664-77180A961389}"/>
              </a:ext>
            </a:extLst>
          </p:cNvPr>
          <p:cNvSpPr txBox="1">
            <a:spLocks/>
          </p:cNvSpPr>
          <p:nvPr/>
        </p:nvSpPr>
        <p:spPr>
          <a:xfrm>
            <a:off x="185971" y="1751718"/>
            <a:ext cx="5904656" cy="3261458"/>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1800" b="1" noProof="0" dirty="0">
                <a:solidFill>
                  <a:schemeClr val="tx2"/>
                </a:solidFill>
              </a:rPr>
              <a:t>5. Smart balance between harmonization &amp; innovation  </a:t>
            </a:r>
          </a:p>
          <a:p>
            <a:pPr marL="274638" lvl="1" indent="0" algn="just">
              <a:lnSpc>
                <a:spcPct val="100000"/>
              </a:lnSpc>
              <a:spcBef>
                <a:spcPts val="600"/>
              </a:spcBef>
              <a:buNone/>
            </a:pPr>
            <a:r>
              <a:rPr lang="en-BE" noProof="0" dirty="0">
                <a:solidFill>
                  <a:schemeClr val="tx1">
                    <a:lumMod val="50000"/>
                    <a:lumOff val="50000"/>
                  </a:schemeClr>
                </a:solidFill>
              </a:rPr>
              <a:t>Harmonization &amp; standardization, - among other advantages  - </a:t>
            </a:r>
            <a:r>
              <a:rPr lang="en-BE" b="1" noProof="0" dirty="0">
                <a:solidFill>
                  <a:schemeClr val="tx2"/>
                </a:solidFill>
              </a:rPr>
              <a:t>facilitates interoperability</a:t>
            </a:r>
            <a:r>
              <a:rPr lang="en-BE" noProof="0" dirty="0">
                <a:solidFill>
                  <a:schemeClr val="tx2"/>
                </a:solidFill>
              </a:rPr>
              <a:t>, </a:t>
            </a:r>
            <a:r>
              <a:rPr lang="en-BE" b="1" noProof="0" dirty="0">
                <a:solidFill>
                  <a:schemeClr val="tx2"/>
                </a:solidFill>
              </a:rPr>
              <a:t>exchange of experiences</a:t>
            </a:r>
            <a:r>
              <a:rPr lang="en-BE" noProof="0" dirty="0">
                <a:solidFill>
                  <a:schemeClr val="tx1">
                    <a:lumMod val="50000"/>
                    <a:lumOff val="50000"/>
                  </a:schemeClr>
                </a:solidFill>
              </a:rPr>
              <a:t>, reduces the </a:t>
            </a:r>
            <a:r>
              <a:rPr lang="en-BE" b="1" dirty="0">
                <a:solidFill>
                  <a:schemeClr val="tx2"/>
                </a:solidFill>
              </a:rPr>
              <a:t>number of contracts </a:t>
            </a:r>
            <a:r>
              <a:rPr lang="en-BE" noProof="0" dirty="0">
                <a:solidFill>
                  <a:schemeClr val="tx1">
                    <a:lumMod val="50000"/>
                    <a:lumOff val="50000"/>
                  </a:schemeClr>
                </a:solidFill>
              </a:rPr>
              <a:t>to manage and leads to </a:t>
            </a:r>
            <a:r>
              <a:rPr lang="en-BE" b="1" noProof="0" dirty="0">
                <a:solidFill>
                  <a:schemeClr val="tx2"/>
                </a:solidFill>
              </a:rPr>
              <a:t>cost efficiencies </a:t>
            </a:r>
            <a:r>
              <a:rPr lang="en-BE" dirty="0">
                <a:solidFill>
                  <a:schemeClr val="tx1">
                    <a:lumMod val="50000"/>
                    <a:lumOff val="50000"/>
                  </a:schemeClr>
                </a:solidFill>
              </a:rPr>
              <a:t>through</a:t>
            </a:r>
            <a:r>
              <a:rPr lang="en-BE" noProof="0" dirty="0">
                <a:solidFill>
                  <a:schemeClr val="tx2"/>
                </a:solidFill>
              </a:rPr>
              <a:t> </a:t>
            </a:r>
            <a:r>
              <a:rPr lang="en-BE" b="1" noProof="0" dirty="0">
                <a:solidFill>
                  <a:schemeClr val="tx2"/>
                </a:solidFill>
              </a:rPr>
              <a:t>diminished fragmentation</a:t>
            </a:r>
            <a:r>
              <a:rPr lang="en-BE" noProof="0" dirty="0">
                <a:solidFill>
                  <a:schemeClr val="tx2"/>
                </a:solidFill>
              </a:rPr>
              <a:t>. </a:t>
            </a:r>
          </a:p>
          <a:p>
            <a:pPr marL="274638" lvl="1" indent="0" algn="just">
              <a:lnSpc>
                <a:spcPct val="100000"/>
              </a:lnSpc>
              <a:spcBef>
                <a:spcPts val="600"/>
              </a:spcBef>
              <a:buNone/>
            </a:pPr>
            <a:r>
              <a:rPr lang="en-BE" noProof="0" dirty="0">
                <a:solidFill>
                  <a:schemeClr val="tx1">
                    <a:lumMod val="50000"/>
                    <a:lumOff val="50000"/>
                  </a:schemeClr>
                </a:solidFill>
              </a:rPr>
              <a:t>When too far driven however, it </a:t>
            </a:r>
            <a:r>
              <a:rPr lang="en-BE" b="1" noProof="0" dirty="0">
                <a:solidFill>
                  <a:schemeClr val="tx2"/>
                </a:solidFill>
              </a:rPr>
              <a:t>risks to lead to stagnation</a:t>
            </a:r>
            <a:r>
              <a:rPr lang="en-BE" noProof="0" dirty="0">
                <a:solidFill>
                  <a:schemeClr val="tx1">
                    <a:lumMod val="50000"/>
                    <a:lumOff val="50000"/>
                  </a:schemeClr>
                </a:solidFill>
              </a:rPr>
              <a:t>, lock-in and </a:t>
            </a:r>
            <a:r>
              <a:rPr lang="en-BE" b="1" noProof="0" dirty="0">
                <a:solidFill>
                  <a:schemeClr val="tx2"/>
                </a:solidFill>
              </a:rPr>
              <a:t>undermines the creation of innovative new value</a:t>
            </a:r>
            <a:r>
              <a:rPr lang="en-BE" noProof="0" dirty="0">
                <a:solidFill>
                  <a:schemeClr val="tx1">
                    <a:lumMod val="50000"/>
                    <a:lumOff val="50000"/>
                  </a:schemeClr>
                </a:solidFill>
              </a:rPr>
              <a:t>.</a:t>
            </a:r>
          </a:p>
          <a:p>
            <a:pPr marL="274638" lvl="1" indent="0" algn="just">
              <a:lnSpc>
                <a:spcPct val="100000"/>
              </a:lnSpc>
              <a:spcBef>
                <a:spcPts val="600"/>
              </a:spcBef>
              <a:buNone/>
            </a:pPr>
            <a:r>
              <a:rPr lang="en-BE" noProof="0" dirty="0">
                <a:solidFill>
                  <a:schemeClr val="tx1">
                    <a:lumMod val="50000"/>
                    <a:lumOff val="50000"/>
                  </a:schemeClr>
                </a:solidFill>
              </a:rPr>
              <a:t>Finding and </a:t>
            </a:r>
            <a:r>
              <a:rPr lang="en-BE" b="1" noProof="0" dirty="0">
                <a:solidFill>
                  <a:schemeClr val="tx2"/>
                </a:solidFill>
              </a:rPr>
              <a:t>keeping the right balance </a:t>
            </a:r>
            <a:r>
              <a:rPr lang="en-BE" noProof="0" dirty="0">
                <a:solidFill>
                  <a:schemeClr val="tx1">
                    <a:lumMod val="50000"/>
                    <a:lumOff val="50000"/>
                  </a:schemeClr>
                </a:solidFill>
              </a:rPr>
              <a:t>is one of the biggest challenges in </a:t>
            </a:r>
            <a:r>
              <a:rPr lang="en-BE" b="1" noProof="0" dirty="0">
                <a:solidFill>
                  <a:schemeClr val="tx2"/>
                </a:solidFill>
              </a:rPr>
              <a:t>fastmoving technological multi-organization </a:t>
            </a:r>
            <a:r>
              <a:rPr lang="en-BE" noProof="0" dirty="0">
                <a:solidFill>
                  <a:schemeClr val="tx1">
                    <a:lumMod val="50000"/>
                    <a:lumOff val="50000"/>
                  </a:schemeClr>
                </a:solidFill>
              </a:rPr>
              <a:t>environments that requires </a:t>
            </a:r>
            <a:r>
              <a:rPr lang="en-BE" b="1" noProof="0" dirty="0">
                <a:solidFill>
                  <a:schemeClr val="tx2"/>
                </a:solidFill>
              </a:rPr>
              <a:t>constant attention &amp; alignment </a:t>
            </a:r>
            <a:r>
              <a:rPr lang="en-BE" noProof="0" dirty="0">
                <a:solidFill>
                  <a:schemeClr val="tx1">
                    <a:lumMod val="50000"/>
                    <a:lumOff val="50000"/>
                  </a:schemeClr>
                </a:solidFill>
              </a:rPr>
              <a:t>and strategic planning and execution.</a:t>
            </a:r>
          </a:p>
        </p:txBody>
      </p:sp>
      <p:sp>
        <p:nvSpPr>
          <p:cNvPr id="8" name="Sensoring">
            <a:extLst>
              <a:ext uri="{FF2B5EF4-FFF2-40B4-BE49-F238E27FC236}">
                <a16:creationId xmlns:a16="http://schemas.microsoft.com/office/drawing/2014/main" id="{0A36BD5F-4C3F-619E-0360-9861D015DFE4}"/>
              </a:ext>
            </a:extLst>
          </p:cNvPr>
          <p:cNvSpPr txBox="1">
            <a:spLocks/>
          </p:cNvSpPr>
          <p:nvPr/>
        </p:nvSpPr>
        <p:spPr>
          <a:xfrm>
            <a:off x="6110947" y="1778826"/>
            <a:ext cx="5904656" cy="2253346"/>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1800" b="1" noProof="0" dirty="0">
                <a:solidFill>
                  <a:schemeClr val="tx2"/>
                </a:solidFill>
              </a:rPr>
              <a:t>6. Harvesting &amp; transforming existing solutions</a:t>
            </a:r>
            <a:endParaRPr lang="en-BE" sz="1800" noProof="0" dirty="0">
              <a:solidFill>
                <a:schemeClr val="tx2"/>
              </a:solidFill>
            </a:endParaRPr>
          </a:p>
          <a:p>
            <a:pPr marL="274638" lvl="1" indent="0" algn="just">
              <a:lnSpc>
                <a:spcPct val="100000"/>
              </a:lnSpc>
              <a:spcBef>
                <a:spcPts val="600"/>
              </a:spcBef>
              <a:buNone/>
            </a:pPr>
            <a:r>
              <a:rPr lang="en-BE" noProof="0" dirty="0">
                <a:solidFill>
                  <a:schemeClr val="tx1">
                    <a:lumMod val="50000"/>
                    <a:lumOff val="50000"/>
                  </a:schemeClr>
                </a:solidFill>
              </a:rPr>
              <a:t>All organizations have always invested in good systems, processes and competences to meet the needs of their own businesses.</a:t>
            </a:r>
          </a:p>
          <a:p>
            <a:pPr marL="274638" lvl="1" indent="0" algn="just">
              <a:lnSpc>
                <a:spcPct val="100000"/>
              </a:lnSpc>
              <a:spcBef>
                <a:spcPts val="600"/>
              </a:spcBef>
              <a:buNone/>
            </a:pPr>
            <a:r>
              <a:rPr lang="en-BE" b="1" noProof="0" dirty="0">
                <a:solidFill>
                  <a:schemeClr val="tx2"/>
                </a:solidFill>
              </a:rPr>
              <a:t>Building upon these experiences and reusing proven concepts </a:t>
            </a:r>
            <a:r>
              <a:rPr lang="en-BE" noProof="0" dirty="0">
                <a:solidFill>
                  <a:schemeClr val="tx1">
                    <a:lumMod val="50000"/>
                    <a:lumOff val="50000"/>
                  </a:schemeClr>
                </a:solidFill>
              </a:rPr>
              <a:t>and solutions is paramount to cost-optimized harmonization. </a:t>
            </a:r>
          </a:p>
          <a:p>
            <a:pPr marL="274638" lvl="1" indent="0" algn="just">
              <a:lnSpc>
                <a:spcPct val="100000"/>
              </a:lnSpc>
              <a:spcBef>
                <a:spcPts val="600"/>
              </a:spcBef>
              <a:buNone/>
            </a:pPr>
            <a:r>
              <a:rPr lang="en-BE" noProof="0" dirty="0">
                <a:solidFill>
                  <a:schemeClr val="tx1">
                    <a:lumMod val="50000"/>
                    <a:lumOff val="50000"/>
                  </a:schemeClr>
                </a:solidFill>
              </a:rPr>
              <a:t>Mutual deep understanding of each other’s solutions requires well coordinated dialogue to deliver </a:t>
            </a:r>
            <a:r>
              <a:rPr lang="en-BE" b="1" noProof="0" dirty="0">
                <a:solidFill>
                  <a:schemeClr val="tx2"/>
                </a:solidFill>
              </a:rPr>
              <a:t>future proof architectures</a:t>
            </a:r>
            <a:r>
              <a:rPr lang="en-BE" noProof="0" dirty="0">
                <a:solidFill>
                  <a:schemeClr val="tx1">
                    <a:lumMod val="50000"/>
                    <a:lumOff val="50000"/>
                  </a:schemeClr>
                </a:solidFill>
              </a:rPr>
              <a:t>.</a:t>
            </a:r>
          </a:p>
        </p:txBody>
      </p:sp>
    </p:spTree>
    <p:extLst>
      <p:ext uri="{BB962C8B-B14F-4D97-AF65-F5344CB8AC3E}">
        <p14:creationId xmlns:p14="http://schemas.microsoft.com/office/powerpoint/2010/main" val="1932325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4B98B8-9FF0-47F1-4EAF-F3635A80B92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6C3323-B396-4557-2CB7-40362835954E}"/>
              </a:ext>
            </a:extLst>
          </p:cNvPr>
          <p:cNvSpPr>
            <a:spLocks noGrp="1"/>
          </p:cNvSpPr>
          <p:nvPr>
            <p:ph type="sldNum" sz="quarter" idx="12"/>
          </p:nvPr>
        </p:nvSpPr>
        <p:spPr/>
        <p:txBody>
          <a:bodyPr/>
          <a:lstStyle/>
          <a:p>
            <a:fld id="{C0BCAE97-BDA2-4C4F-8B4C-9CEEEC6B7DFE}" type="slidenum">
              <a:rPr lang="en-BE" noProof="0" smtClean="0"/>
              <a:pPr/>
              <a:t>25</a:t>
            </a:fld>
            <a:endParaRPr lang="en-BE" noProof="0" dirty="0"/>
          </a:p>
        </p:txBody>
      </p:sp>
      <p:sp>
        <p:nvSpPr>
          <p:cNvPr id="23" name="Title 1">
            <a:extLst>
              <a:ext uri="{FF2B5EF4-FFF2-40B4-BE49-F238E27FC236}">
                <a16:creationId xmlns:a16="http://schemas.microsoft.com/office/drawing/2014/main" id="{D1AF3F7D-E828-B1E4-ED4E-07F34FCA8653}"/>
              </a:ext>
            </a:extLst>
          </p:cNvPr>
          <p:cNvSpPr>
            <a:spLocks noGrp="1"/>
          </p:cNvSpPr>
          <p:nvPr>
            <p:ph type="title"/>
          </p:nvPr>
        </p:nvSpPr>
        <p:spPr>
          <a:xfrm>
            <a:off x="838199" y="106703"/>
            <a:ext cx="11102267" cy="1397277"/>
          </a:xfrm>
        </p:spPr>
        <p:txBody>
          <a:bodyPr>
            <a:noAutofit/>
          </a:bodyPr>
          <a:lstStyle/>
          <a:p>
            <a:pPr algn="l"/>
            <a:r>
              <a:rPr lang="en-BE" b="1" noProof="0" dirty="0"/>
              <a:t>G-Cloud: continuous challenges, need continuous attention</a:t>
            </a:r>
            <a:endParaRPr lang="en-BE" sz="1400" noProof="0" dirty="0"/>
          </a:p>
        </p:txBody>
      </p:sp>
      <p:sp>
        <p:nvSpPr>
          <p:cNvPr id="11" name="Sensoring">
            <a:extLst>
              <a:ext uri="{FF2B5EF4-FFF2-40B4-BE49-F238E27FC236}">
                <a16:creationId xmlns:a16="http://schemas.microsoft.com/office/drawing/2014/main" id="{70BB1E49-1925-BFF8-C88B-609958EAD2C2}"/>
              </a:ext>
            </a:extLst>
          </p:cNvPr>
          <p:cNvSpPr txBox="1">
            <a:spLocks/>
          </p:cNvSpPr>
          <p:nvPr/>
        </p:nvSpPr>
        <p:spPr>
          <a:xfrm>
            <a:off x="191344" y="1772816"/>
            <a:ext cx="5775587" cy="3448386"/>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1800" b="1" noProof="0" dirty="0">
                <a:solidFill>
                  <a:schemeClr val="tx2"/>
                </a:solidFill>
              </a:rPr>
              <a:t>7. Avoid unnecessary duplication, build strategic resilience</a:t>
            </a:r>
          </a:p>
          <a:p>
            <a:pPr marL="274638" lvl="1" indent="0" algn="just">
              <a:lnSpc>
                <a:spcPct val="100000"/>
              </a:lnSpc>
              <a:spcBef>
                <a:spcPts val="600"/>
              </a:spcBef>
              <a:buNone/>
            </a:pPr>
            <a:r>
              <a:rPr lang="en-BE" noProof="0" dirty="0">
                <a:solidFill>
                  <a:schemeClr val="tx1">
                    <a:lumMod val="50000"/>
                    <a:lumOff val="50000"/>
                  </a:schemeClr>
                </a:solidFill>
              </a:rPr>
              <a:t>Having </a:t>
            </a:r>
            <a:r>
              <a:rPr lang="en-BE" b="1" noProof="0" dirty="0">
                <a:solidFill>
                  <a:schemeClr val="tx2"/>
                </a:solidFill>
              </a:rPr>
              <a:t>only one solution for each functionality </a:t>
            </a:r>
            <a:r>
              <a:rPr lang="en-BE" noProof="0" dirty="0">
                <a:solidFill>
                  <a:schemeClr val="tx1">
                    <a:lumMod val="50000"/>
                    <a:lumOff val="50000"/>
                  </a:schemeClr>
                </a:solidFill>
              </a:rPr>
              <a:t>in the whole Federal government would - </a:t>
            </a:r>
            <a:r>
              <a:rPr lang="en-BE" b="1" noProof="0" dirty="0">
                <a:solidFill>
                  <a:schemeClr val="tx2"/>
                </a:solidFill>
              </a:rPr>
              <a:t>on the short term </a:t>
            </a:r>
            <a:r>
              <a:rPr lang="en-BE" noProof="0" dirty="0">
                <a:solidFill>
                  <a:schemeClr val="tx1">
                    <a:lumMod val="50000"/>
                    <a:lumOff val="50000"/>
                  </a:schemeClr>
                </a:solidFill>
              </a:rPr>
              <a:t>- be the most cost-efficient approach. </a:t>
            </a:r>
          </a:p>
          <a:p>
            <a:pPr marL="274638" lvl="1" indent="0" algn="just">
              <a:lnSpc>
                <a:spcPct val="100000"/>
              </a:lnSpc>
              <a:spcBef>
                <a:spcPts val="600"/>
              </a:spcBef>
              <a:buNone/>
            </a:pPr>
            <a:r>
              <a:rPr lang="en-BE" noProof="0" dirty="0">
                <a:solidFill>
                  <a:schemeClr val="tx1">
                    <a:lumMod val="50000"/>
                    <a:lumOff val="50000"/>
                  </a:schemeClr>
                </a:solidFill>
              </a:rPr>
              <a:t>However, </a:t>
            </a:r>
            <a:r>
              <a:rPr lang="en-BE" b="1" noProof="0" dirty="0">
                <a:solidFill>
                  <a:schemeClr val="tx2"/>
                </a:solidFill>
              </a:rPr>
              <a:t>external factors beyond our control</a:t>
            </a:r>
            <a:r>
              <a:rPr lang="en-BE" noProof="0" dirty="0">
                <a:solidFill>
                  <a:schemeClr val="tx1">
                    <a:lumMod val="50000"/>
                    <a:lumOff val="50000"/>
                  </a:schemeClr>
                </a:solidFill>
              </a:rPr>
              <a:t>, require that we – as a united governmental body - need to be able to </a:t>
            </a:r>
            <a:r>
              <a:rPr lang="en-BE" b="1" noProof="0" dirty="0">
                <a:solidFill>
                  <a:schemeClr val="tx2"/>
                </a:solidFill>
              </a:rPr>
              <a:t>respond and guarantee business continuity,</a:t>
            </a:r>
            <a:r>
              <a:rPr lang="en-BE" noProof="0" dirty="0">
                <a:solidFill>
                  <a:schemeClr val="tx2"/>
                </a:solidFill>
              </a:rPr>
              <a:t> </a:t>
            </a:r>
            <a:r>
              <a:rPr lang="en-BE" noProof="0" dirty="0">
                <a:solidFill>
                  <a:schemeClr val="tx1">
                    <a:lumMod val="50000"/>
                    <a:lumOff val="50000"/>
                  </a:schemeClr>
                </a:solidFill>
              </a:rPr>
              <a:t>in case of unexpected sudden and/or long-lasting events.</a:t>
            </a:r>
          </a:p>
          <a:p>
            <a:pPr marL="274638" lvl="1" indent="0" algn="just">
              <a:lnSpc>
                <a:spcPct val="100000"/>
              </a:lnSpc>
              <a:spcBef>
                <a:spcPts val="600"/>
              </a:spcBef>
              <a:buNone/>
            </a:pPr>
            <a:r>
              <a:rPr lang="en-BE" noProof="0" dirty="0">
                <a:solidFill>
                  <a:schemeClr val="tx1">
                    <a:lumMod val="50000"/>
                    <a:lumOff val="50000"/>
                  </a:schemeClr>
                </a:solidFill>
              </a:rPr>
              <a:t>Preparing for such events pro-actively might require well-thought and </a:t>
            </a:r>
            <a:r>
              <a:rPr lang="en-BE" b="1" noProof="0" dirty="0">
                <a:solidFill>
                  <a:schemeClr val="tx2"/>
                </a:solidFill>
              </a:rPr>
              <a:t>strategic functional and contractual overlaps between solutions,</a:t>
            </a:r>
            <a:r>
              <a:rPr lang="en-BE" noProof="0" dirty="0">
                <a:solidFill>
                  <a:schemeClr val="tx2"/>
                </a:solidFill>
              </a:rPr>
              <a:t> </a:t>
            </a:r>
            <a:r>
              <a:rPr lang="en-BE" noProof="0" dirty="0">
                <a:solidFill>
                  <a:schemeClr val="tx1">
                    <a:lumMod val="50000"/>
                    <a:lumOff val="50000"/>
                  </a:schemeClr>
                </a:solidFill>
              </a:rPr>
              <a:t>to enable swift reactions </a:t>
            </a:r>
            <a:r>
              <a:rPr lang="en-BE" b="1" noProof="0" dirty="0">
                <a:solidFill>
                  <a:schemeClr val="tx2"/>
                </a:solidFill>
              </a:rPr>
              <a:t>without compromising governmental processes</a:t>
            </a:r>
            <a:r>
              <a:rPr lang="en-BE" noProof="0" dirty="0">
                <a:solidFill>
                  <a:schemeClr val="tx2"/>
                </a:solidFill>
              </a:rPr>
              <a:t>.</a:t>
            </a:r>
          </a:p>
        </p:txBody>
      </p:sp>
      <p:sp>
        <p:nvSpPr>
          <p:cNvPr id="6" name="Sensoring">
            <a:extLst>
              <a:ext uri="{FF2B5EF4-FFF2-40B4-BE49-F238E27FC236}">
                <a16:creationId xmlns:a16="http://schemas.microsoft.com/office/drawing/2014/main" id="{2E91C869-93AC-720D-073B-A01469B9676D}"/>
              </a:ext>
            </a:extLst>
          </p:cNvPr>
          <p:cNvSpPr txBox="1">
            <a:spLocks/>
          </p:cNvSpPr>
          <p:nvPr/>
        </p:nvSpPr>
        <p:spPr>
          <a:xfrm>
            <a:off x="6096000" y="1780814"/>
            <a:ext cx="5775587" cy="3131754"/>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1800" b="1" noProof="0" dirty="0">
                <a:solidFill>
                  <a:schemeClr val="tx2"/>
                </a:solidFill>
              </a:rPr>
              <a:t>8. Resources: coordinators, architects, secretaries, …</a:t>
            </a:r>
            <a:endParaRPr lang="en-BE" sz="1800" noProof="0" dirty="0">
              <a:solidFill>
                <a:schemeClr val="tx2"/>
              </a:solidFill>
            </a:endParaRPr>
          </a:p>
          <a:p>
            <a:pPr marL="274638" lvl="1" indent="0" algn="just">
              <a:lnSpc>
                <a:spcPct val="100000"/>
              </a:lnSpc>
              <a:spcBef>
                <a:spcPts val="600"/>
              </a:spcBef>
              <a:buNone/>
            </a:pPr>
            <a:r>
              <a:rPr lang="en-BE" b="1" noProof="0" dirty="0">
                <a:solidFill>
                  <a:schemeClr val="tx2"/>
                </a:solidFill>
              </a:rPr>
              <a:t>Many excellent resources &amp; competences </a:t>
            </a:r>
            <a:r>
              <a:rPr lang="en-BE" noProof="0" dirty="0">
                <a:solidFill>
                  <a:schemeClr val="bg1">
                    <a:lumMod val="50000"/>
                  </a:schemeClr>
                </a:solidFill>
              </a:rPr>
              <a:t>are available in the whole community, lots of them heavily occupied on delivering </a:t>
            </a:r>
            <a:r>
              <a:rPr lang="en-BE" b="1" noProof="0" dirty="0">
                <a:solidFill>
                  <a:schemeClr val="tx2"/>
                </a:solidFill>
              </a:rPr>
              <a:t>high quality solutions for the individual organization</a:t>
            </a:r>
            <a:r>
              <a:rPr lang="en-BE" noProof="0" dirty="0">
                <a:solidFill>
                  <a:schemeClr val="tx2"/>
                </a:solidFill>
              </a:rPr>
              <a:t>. </a:t>
            </a:r>
          </a:p>
          <a:p>
            <a:pPr marL="274638" lvl="1" indent="0" algn="just">
              <a:lnSpc>
                <a:spcPct val="100000"/>
              </a:lnSpc>
              <a:spcBef>
                <a:spcPts val="600"/>
              </a:spcBef>
              <a:buNone/>
            </a:pPr>
            <a:r>
              <a:rPr lang="en-BE" noProof="0" dirty="0">
                <a:solidFill>
                  <a:schemeClr val="bg1">
                    <a:lumMod val="50000"/>
                  </a:schemeClr>
                </a:solidFill>
              </a:rPr>
              <a:t>However, cost-reducing widely accepted multi-organization solutions require excellent analysis, architecture, coordination and administrative support beyond single institutions.</a:t>
            </a:r>
          </a:p>
          <a:p>
            <a:pPr marL="274638" lvl="1" indent="0" algn="just">
              <a:lnSpc>
                <a:spcPct val="100000"/>
              </a:lnSpc>
              <a:spcBef>
                <a:spcPts val="600"/>
              </a:spcBef>
              <a:buNone/>
            </a:pPr>
            <a:r>
              <a:rPr lang="en-BE" b="1" noProof="0" dirty="0">
                <a:solidFill>
                  <a:schemeClr val="tx2"/>
                </a:solidFill>
              </a:rPr>
              <a:t>Activating and coaching federal resources </a:t>
            </a:r>
            <a:r>
              <a:rPr lang="en-BE" noProof="0" dirty="0">
                <a:solidFill>
                  <a:schemeClr val="bg1">
                    <a:lumMod val="50000"/>
                  </a:schemeClr>
                </a:solidFill>
              </a:rPr>
              <a:t>to develop the </a:t>
            </a:r>
            <a:r>
              <a:rPr lang="en-BE" b="1" noProof="0" dirty="0">
                <a:solidFill>
                  <a:schemeClr val="tx2"/>
                </a:solidFill>
              </a:rPr>
              <a:t>broader synergy mindset</a:t>
            </a:r>
            <a:r>
              <a:rPr lang="en-BE" noProof="0" dirty="0">
                <a:solidFill>
                  <a:schemeClr val="tx2"/>
                </a:solidFill>
              </a:rPr>
              <a:t> </a:t>
            </a:r>
            <a:r>
              <a:rPr lang="en-BE" noProof="0" dirty="0">
                <a:solidFill>
                  <a:schemeClr val="bg1">
                    <a:lumMod val="50000"/>
                  </a:schemeClr>
                </a:solidFill>
              </a:rPr>
              <a:t>and </a:t>
            </a:r>
            <a:r>
              <a:rPr lang="en-BE" b="1" noProof="0" dirty="0">
                <a:solidFill>
                  <a:schemeClr val="tx2"/>
                </a:solidFill>
              </a:rPr>
              <a:t>stimulating</a:t>
            </a:r>
            <a:r>
              <a:rPr lang="en-BE" b="1" noProof="0" dirty="0">
                <a:solidFill>
                  <a:schemeClr val="accent3">
                    <a:lumMod val="75000"/>
                  </a:schemeClr>
                </a:solidFill>
              </a:rPr>
              <a:t> </a:t>
            </a:r>
            <a:r>
              <a:rPr lang="en-BE" noProof="0" dirty="0">
                <a:solidFill>
                  <a:schemeClr val="bg1">
                    <a:lumMod val="50000"/>
                  </a:schemeClr>
                </a:solidFill>
              </a:rPr>
              <a:t>them to </a:t>
            </a:r>
            <a:r>
              <a:rPr lang="en-BE" b="1" noProof="0" dirty="0">
                <a:solidFill>
                  <a:schemeClr val="tx2"/>
                </a:solidFill>
              </a:rPr>
              <a:t>collaborate on mutual solutions</a:t>
            </a:r>
            <a:r>
              <a:rPr lang="en-BE" noProof="0" dirty="0">
                <a:solidFill>
                  <a:schemeClr val="tx2"/>
                </a:solidFill>
              </a:rPr>
              <a:t> </a:t>
            </a:r>
            <a:r>
              <a:rPr lang="en-BE" noProof="0" dirty="0">
                <a:solidFill>
                  <a:schemeClr val="bg1">
                    <a:lumMod val="50000"/>
                  </a:schemeClr>
                </a:solidFill>
              </a:rPr>
              <a:t>is the key to more, better, and </a:t>
            </a:r>
            <a:r>
              <a:rPr lang="en-BE" b="1" noProof="0" dirty="0">
                <a:solidFill>
                  <a:schemeClr val="tx2"/>
                </a:solidFill>
              </a:rPr>
              <a:t>cost-reducing synergies.</a:t>
            </a:r>
          </a:p>
        </p:txBody>
      </p:sp>
    </p:spTree>
    <p:extLst>
      <p:ext uri="{BB962C8B-B14F-4D97-AF65-F5344CB8AC3E}">
        <p14:creationId xmlns:p14="http://schemas.microsoft.com/office/powerpoint/2010/main" val="2641511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7F5BEBD-C4DF-A666-032A-801A535EB50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3DDADE-9470-19DF-59AE-CCFB352803E0}"/>
              </a:ext>
            </a:extLst>
          </p:cNvPr>
          <p:cNvSpPr>
            <a:spLocks noGrp="1"/>
          </p:cNvSpPr>
          <p:nvPr>
            <p:ph type="sldNum" sz="quarter" idx="12"/>
          </p:nvPr>
        </p:nvSpPr>
        <p:spPr>
          <a:xfrm>
            <a:off x="11526964" y="6371381"/>
            <a:ext cx="369338" cy="365125"/>
          </a:xfrm>
        </p:spPr>
        <p:txBody>
          <a:bodyPr/>
          <a:lstStyle/>
          <a:p>
            <a:fld id="{C0BCAE97-BDA2-4C4F-8B4C-9CEEEC6B7DFE}" type="slidenum">
              <a:rPr lang="en-BE" noProof="0" smtClean="0"/>
              <a:pPr/>
              <a:t>26</a:t>
            </a:fld>
            <a:endParaRPr lang="en-BE" noProof="0" dirty="0"/>
          </a:p>
        </p:txBody>
      </p:sp>
      <p:sp>
        <p:nvSpPr>
          <p:cNvPr id="23" name="Title 1">
            <a:extLst>
              <a:ext uri="{FF2B5EF4-FFF2-40B4-BE49-F238E27FC236}">
                <a16:creationId xmlns:a16="http://schemas.microsoft.com/office/drawing/2014/main" id="{8746499E-DCB6-3030-F6E2-7C27653CF832}"/>
              </a:ext>
            </a:extLst>
          </p:cNvPr>
          <p:cNvSpPr>
            <a:spLocks noGrp="1"/>
          </p:cNvSpPr>
          <p:nvPr>
            <p:ph type="title"/>
          </p:nvPr>
        </p:nvSpPr>
        <p:spPr>
          <a:xfrm>
            <a:off x="838199" y="106703"/>
            <a:ext cx="11102267" cy="1397277"/>
          </a:xfrm>
        </p:spPr>
        <p:txBody>
          <a:bodyPr>
            <a:noAutofit/>
          </a:bodyPr>
          <a:lstStyle/>
          <a:p>
            <a:pPr algn="l"/>
            <a:r>
              <a:rPr lang="en-BE" b="1" noProof="0" dirty="0"/>
              <a:t>G-Cloud: collaboration enabling services</a:t>
            </a:r>
            <a:endParaRPr lang="en-BE" sz="2000" noProof="0" dirty="0"/>
          </a:p>
        </p:txBody>
      </p:sp>
      <p:sp>
        <p:nvSpPr>
          <p:cNvPr id="4" name="Sensoring">
            <a:extLst>
              <a:ext uri="{FF2B5EF4-FFF2-40B4-BE49-F238E27FC236}">
                <a16:creationId xmlns:a16="http://schemas.microsoft.com/office/drawing/2014/main" id="{E590EA46-96A1-515A-5FF2-62EC0AAE6421}"/>
              </a:ext>
            </a:extLst>
          </p:cNvPr>
          <p:cNvSpPr txBox="1">
            <a:spLocks/>
          </p:cNvSpPr>
          <p:nvPr/>
        </p:nvSpPr>
        <p:spPr>
          <a:xfrm>
            <a:off x="667420" y="2564904"/>
            <a:ext cx="5693096" cy="3863454"/>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BE" sz="2000" noProof="0" dirty="0">
                <a:solidFill>
                  <a:schemeClr val="bg1">
                    <a:lumMod val="50000"/>
                  </a:schemeClr>
                </a:solidFill>
              </a:rPr>
              <a:t>Organizing </a:t>
            </a:r>
            <a:r>
              <a:rPr lang="en-BE" sz="2000" b="1" noProof="0" dirty="0">
                <a:solidFill>
                  <a:schemeClr val="tx2"/>
                </a:solidFill>
              </a:rPr>
              <a:t>regular structural consultations</a:t>
            </a:r>
          </a:p>
          <a:p>
            <a:pPr>
              <a:lnSpc>
                <a:spcPct val="100000"/>
              </a:lnSpc>
              <a:spcBef>
                <a:spcPts val="1200"/>
              </a:spcBef>
            </a:pPr>
            <a:r>
              <a:rPr lang="en-BE" sz="2000" noProof="0" dirty="0">
                <a:solidFill>
                  <a:schemeClr val="bg1">
                    <a:lumMod val="50000"/>
                  </a:schemeClr>
                </a:solidFill>
              </a:rPr>
              <a:t>Production and distribution </a:t>
            </a:r>
            <a:r>
              <a:rPr lang="en-BE" sz="2000" noProof="0" dirty="0">
                <a:solidFill>
                  <a:schemeClr val="tx2"/>
                </a:solidFill>
              </a:rPr>
              <a:t>of </a:t>
            </a:r>
            <a:r>
              <a:rPr lang="en-BE" sz="2000" b="1" noProof="0" dirty="0">
                <a:solidFill>
                  <a:schemeClr val="tx2"/>
                </a:solidFill>
              </a:rPr>
              <a:t>adequate and comprehensive information </a:t>
            </a:r>
            <a:endParaRPr lang="en-BE" sz="2000" noProof="0" dirty="0">
              <a:solidFill>
                <a:schemeClr val="tx2"/>
              </a:solidFill>
            </a:endParaRPr>
          </a:p>
          <a:p>
            <a:pPr>
              <a:lnSpc>
                <a:spcPct val="100000"/>
              </a:lnSpc>
              <a:spcBef>
                <a:spcPts val="1200"/>
              </a:spcBef>
            </a:pPr>
            <a:r>
              <a:rPr lang="en-BE" sz="2000" noProof="0" dirty="0">
                <a:solidFill>
                  <a:schemeClr val="bg1">
                    <a:lumMod val="50000"/>
                  </a:schemeClr>
                </a:solidFill>
              </a:rPr>
              <a:t>Managing </a:t>
            </a:r>
            <a:r>
              <a:rPr lang="en-BE" sz="2000" b="1" noProof="0" dirty="0">
                <a:solidFill>
                  <a:schemeClr val="tx2"/>
                </a:solidFill>
              </a:rPr>
              <a:t>portfolios of activities </a:t>
            </a:r>
            <a:r>
              <a:rPr lang="en-BE" sz="2000" noProof="0" dirty="0">
                <a:solidFill>
                  <a:schemeClr val="bg1">
                    <a:lumMod val="50000"/>
                  </a:schemeClr>
                </a:solidFill>
              </a:rPr>
              <a:t>and their status</a:t>
            </a:r>
          </a:p>
          <a:p>
            <a:pPr>
              <a:lnSpc>
                <a:spcPct val="100000"/>
              </a:lnSpc>
              <a:spcBef>
                <a:spcPts val="1200"/>
              </a:spcBef>
            </a:pPr>
            <a:r>
              <a:rPr lang="en-BE" sz="2000" b="1" noProof="0" dirty="0">
                <a:solidFill>
                  <a:schemeClr val="tx2"/>
                </a:solidFill>
              </a:rPr>
              <a:t>Monitoring and </a:t>
            </a:r>
            <a:r>
              <a:rPr lang="nl-BE" sz="2000" b="1" noProof="0" dirty="0">
                <a:solidFill>
                  <a:schemeClr val="tx2"/>
                </a:solidFill>
              </a:rPr>
              <a:t>r</a:t>
            </a:r>
            <a:r>
              <a:rPr lang="en-BE" sz="2000" b="1" noProof="0" dirty="0" err="1">
                <a:solidFill>
                  <a:schemeClr val="tx2"/>
                </a:solidFill>
              </a:rPr>
              <a:t>eporting</a:t>
            </a:r>
            <a:r>
              <a:rPr lang="en-BE" sz="2000" b="1" noProof="0" dirty="0">
                <a:solidFill>
                  <a:schemeClr val="tx2"/>
                </a:solidFill>
              </a:rPr>
              <a:t> </a:t>
            </a:r>
            <a:r>
              <a:rPr lang="en-BE" sz="2000" noProof="0" dirty="0">
                <a:solidFill>
                  <a:schemeClr val="bg1">
                    <a:lumMod val="50000"/>
                  </a:schemeClr>
                </a:solidFill>
              </a:rPr>
              <a:t>on activities conditions</a:t>
            </a:r>
          </a:p>
          <a:p>
            <a:pPr>
              <a:lnSpc>
                <a:spcPct val="100000"/>
              </a:lnSpc>
              <a:spcBef>
                <a:spcPts val="1200"/>
              </a:spcBef>
            </a:pPr>
            <a:r>
              <a:rPr lang="en-BE" sz="2000" noProof="0" dirty="0">
                <a:solidFill>
                  <a:schemeClr val="bg1">
                    <a:lumMod val="50000"/>
                  </a:schemeClr>
                </a:solidFill>
              </a:rPr>
              <a:t>Preparation and approval of </a:t>
            </a:r>
            <a:r>
              <a:rPr lang="en-BE" sz="2000" b="1" noProof="0" dirty="0">
                <a:solidFill>
                  <a:schemeClr val="tx2"/>
                </a:solidFill>
              </a:rPr>
              <a:t>recommendations, strategies and policies</a:t>
            </a:r>
          </a:p>
        </p:txBody>
      </p:sp>
      <p:sp>
        <p:nvSpPr>
          <p:cNvPr id="15" name="Sensoring">
            <a:extLst>
              <a:ext uri="{FF2B5EF4-FFF2-40B4-BE49-F238E27FC236}">
                <a16:creationId xmlns:a16="http://schemas.microsoft.com/office/drawing/2014/main" id="{E0988CF7-1837-D7C0-7363-84F1BCCBE671}"/>
              </a:ext>
            </a:extLst>
          </p:cNvPr>
          <p:cNvSpPr txBox="1">
            <a:spLocks/>
          </p:cNvSpPr>
          <p:nvPr/>
        </p:nvSpPr>
        <p:spPr>
          <a:xfrm>
            <a:off x="911424" y="5589240"/>
            <a:ext cx="10943074" cy="84707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2000" b="1" noProof="0" dirty="0">
                <a:solidFill>
                  <a:schemeClr val="tx2"/>
                </a:solidFill>
              </a:rPr>
              <a:t>GOAL: </a:t>
            </a:r>
            <a:r>
              <a:rPr lang="en-BE" sz="2000" noProof="0" dirty="0">
                <a:solidFill>
                  <a:schemeClr val="tx1">
                    <a:lumMod val="50000"/>
                    <a:lumOff val="50000"/>
                  </a:schemeClr>
                </a:solidFill>
              </a:rPr>
              <a:t>obtaining </a:t>
            </a:r>
            <a:r>
              <a:rPr lang="en-BE" sz="2000" b="1" noProof="0" dirty="0">
                <a:solidFill>
                  <a:schemeClr val="tx2"/>
                </a:solidFill>
              </a:rPr>
              <a:t>tangible cost-reducing results</a:t>
            </a:r>
            <a:r>
              <a:rPr lang="en-BE" sz="2000" noProof="0" dirty="0">
                <a:solidFill>
                  <a:schemeClr val="tx1">
                    <a:lumMod val="50000"/>
                    <a:lumOff val="50000"/>
                  </a:schemeClr>
                </a:solidFill>
              </a:rPr>
              <a:t>, while delivering </a:t>
            </a:r>
            <a:r>
              <a:rPr lang="en-BE" sz="2000" b="1" noProof="0" dirty="0">
                <a:solidFill>
                  <a:schemeClr val="tx2"/>
                </a:solidFill>
              </a:rPr>
              <a:t>high-quality services</a:t>
            </a:r>
            <a:r>
              <a:rPr lang="en-BE" sz="2000" noProof="0" dirty="0">
                <a:solidFill>
                  <a:schemeClr val="tx2"/>
                </a:solidFill>
              </a:rPr>
              <a:t> </a:t>
            </a:r>
            <a:r>
              <a:rPr lang="en-BE" sz="2000" noProof="0" dirty="0">
                <a:solidFill>
                  <a:schemeClr val="tx1">
                    <a:lumMod val="50000"/>
                    <a:lumOff val="50000"/>
                  </a:schemeClr>
                </a:solidFill>
              </a:rPr>
              <a:t>and stimulating a </a:t>
            </a:r>
            <a:r>
              <a:rPr lang="en-BE" sz="2000" b="1" noProof="0" dirty="0">
                <a:solidFill>
                  <a:schemeClr val="tx2"/>
                </a:solidFill>
              </a:rPr>
              <a:t>collaborative climate</a:t>
            </a:r>
            <a:r>
              <a:rPr lang="en-BE" sz="2000" b="1" noProof="0" dirty="0">
                <a:solidFill>
                  <a:schemeClr val="tx1">
                    <a:lumMod val="50000"/>
                    <a:lumOff val="50000"/>
                  </a:schemeClr>
                </a:solidFill>
              </a:rPr>
              <a:t>, </a:t>
            </a:r>
            <a:r>
              <a:rPr lang="en-BE" sz="2000" noProof="0" dirty="0">
                <a:solidFill>
                  <a:schemeClr val="tx1">
                    <a:lumMod val="50000"/>
                    <a:lumOff val="50000"/>
                  </a:schemeClr>
                </a:solidFill>
              </a:rPr>
              <a:t>where </a:t>
            </a:r>
            <a:r>
              <a:rPr lang="en-BE" sz="2000" b="1" noProof="0" dirty="0">
                <a:solidFill>
                  <a:schemeClr val="tx2"/>
                </a:solidFill>
              </a:rPr>
              <a:t>excellent solutions </a:t>
            </a:r>
            <a:r>
              <a:rPr lang="en-BE" sz="2000" noProof="0" dirty="0">
                <a:solidFill>
                  <a:schemeClr val="tx1">
                    <a:lumMod val="50000"/>
                    <a:lumOff val="50000"/>
                  </a:schemeClr>
                </a:solidFill>
              </a:rPr>
              <a:t>can grow to </a:t>
            </a:r>
            <a:r>
              <a:rPr lang="en-BE" sz="2000" b="1" noProof="0" dirty="0">
                <a:solidFill>
                  <a:schemeClr val="tx2"/>
                </a:solidFill>
              </a:rPr>
              <a:t>ever-rising maturity </a:t>
            </a:r>
            <a:r>
              <a:rPr lang="en-BE" sz="2000" noProof="0" dirty="0">
                <a:solidFill>
                  <a:schemeClr val="tx1">
                    <a:lumMod val="50000"/>
                    <a:lumOff val="50000"/>
                  </a:schemeClr>
                </a:solidFill>
              </a:rPr>
              <a:t>and </a:t>
            </a:r>
            <a:r>
              <a:rPr lang="en-BE" sz="2000" b="1" noProof="0" dirty="0">
                <a:solidFill>
                  <a:schemeClr val="tx2"/>
                </a:solidFill>
              </a:rPr>
              <a:t>broad adoption</a:t>
            </a:r>
          </a:p>
        </p:txBody>
      </p:sp>
      <p:sp>
        <p:nvSpPr>
          <p:cNvPr id="7" name="Sensoring">
            <a:extLst>
              <a:ext uri="{FF2B5EF4-FFF2-40B4-BE49-F238E27FC236}">
                <a16:creationId xmlns:a16="http://schemas.microsoft.com/office/drawing/2014/main" id="{E02BFA20-1D9B-BA6C-52DD-22931390C0B2}"/>
              </a:ext>
            </a:extLst>
          </p:cNvPr>
          <p:cNvSpPr txBox="1">
            <a:spLocks/>
          </p:cNvSpPr>
          <p:nvPr/>
        </p:nvSpPr>
        <p:spPr>
          <a:xfrm>
            <a:off x="330896" y="1742812"/>
            <a:ext cx="11309720" cy="84707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BE" sz="2000" b="1" noProof="0" dirty="0">
                <a:solidFill>
                  <a:schemeClr val="bg1">
                    <a:lumMod val="50000"/>
                  </a:schemeClr>
                </a:solidFill>
              </a:rPr>
              <a:t>A </a:t>
            </a:r>
            <a:r>
              <a:rPr lang="en-BE" sz="2000" b="1" noProof="0" dirty="0">
                <a:solidFill>
                  <a:schemeClr val="tx2"/>
                </a:solidFill>
              </a:rPr>
              <a:t>cross-organizational group of motivated coordinators </a:t>
            </a:r>
            <a:r>
              <a:rPr lang="en-BE" sz="2000" noProof="0" dirty="0">
                <a:solidFill>
                  <a:schemeClr val="bg1">
                    <a:lumMod val="50000"/>
                  </a:schemeClr>
                </a:solidFill>
              </a:rPr>
              <a:t>take the day-to</a:t>
            </a:r>
            <a:r>
              <a:rPr lang="nl-BE" sz="2000" noProof="0" dirty="0">
                <a:solidFill>
                  <a:schemeClr val="bg1">
                    <a:lumMod val="50000"/>
                  </a:schemeClr>
                </a:solidFill>
              </a:rPr>
              <a:t>-</a:t>
            </a:r>
            <a:r>
              <a:rPr lang="en-BE" sz="2000" noProof="0" dirty="0">
                <a:solidFill>
                  <a:schemeClr val="bg1">
                    <a:lumMod val="50000"/>
                  </a:schemeClr>
                </a:solidFill>
              </a:rPr>
              <a:t>day lead in the coordination to</a:t>
            </a:r>
            <a:r>
              <a:rPr lang="en-BE" sz="2000" b="1" noProof="0" dirty="0">
                <a:solidFill>
                  <a:schemeClr val="bg1">
                    <a:lumMod val="50000"/>
                  </a:schemeClr>
                </a:solidFill>
              </a:rPr>
              <a:t> </a:t>
            </a:r>
            <a:r>
              <a:rPr lang="en-BE" sz="2000" b="1" noProof="0" dirty="0">
                <a:solidFill>
                  <a:schemeClr val="tx2"/>
                </a:solidFill>
              </a:rPr>
              <a:t>create and preserve the collaboration climate</a:t>
            </a:r>
            <a:r>
              <a:rPr lang="en-BE" sz="2000" b="1" noProof="0" dirty="0">
                <a:solidFill>
                  <a:schemeClr val="bg1">
                    <a:lumMod val="50000"/>
                  </a:schemeClr>
                </a:solidFill>
              </a:rPr>
              <a:t>	</a:t>
            </a:r>
          </a:p>
        </p:txBody>
      </p:sp>
      <p:grpSp>
        <p:nvGrpSpPr>
          <p:cNvPr id="1063" name="FOCUS">
            <a:extLst>
              <a:ext uri="{FF2B5EF4-FFF2-40B4-BE49-F238E27FC236}">
                <a16:creationId xmlns:a16="http://schemas.microsoft.com/office/drawing/2014/main" id="{FEE75235-201D-3EED-9998-C25BC0E20B12}"/>
              </a:ext>
            </a:extLst>
          </p:cNvPr>
          <p:cNvGrpSpPr/>
          <p:nvPr/>
        </p:nvGrpSpPr>
        <p:grpSpPr>
          <a:xfrm rot="20191723">
            <a:off x="11248612" y="101112"/>
            <a:ext cx="745915" cy="1146563"/>
            <a:chOff x="9910771" y="1457666"/>
            <a:chExt cx="745915" cy="1146563"/>
          </a:xfrm>
        </p:grpSpPr>
        <p:sp>
          <p:nvSpPr>
            <p:cNvPr id="1058" name="Oval 1057">
              <a:extLst>
                <a:ext uri="{FF2B5EF4-FFF2-40B4-BE49-F238E27FC236}">
                  <a16:creationId xmlns:a16="http://schemas.microsoft.com/office/drawing/2014/main" id="{FEBA1481-B3FC-4956-BB3A-AB5FFC745D6A}"/>
                </a:ext>
              </a:extLst>
            </p:cNvPr>
            <p:cNvSpPr/>
            <p:nvPr/>
          </p:nvSpPr>
          <p:spPr>
            <a:xfrm rot="20140081">
              <a:off x="9910771" y="1461884"/>
              <a:ext cx="723387" cy="723387"/>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BE" b="1" noProof="0" dirty="0"/>
                <a:t>FOCUS</a:t>
              </a:r>
            </a:p>
          </p:txBody>
        </p:sp>
        <p:sp>
          <p:nvSpPr>
            <p:cNvPr id="1059" name="Oval 1058">
              <a:extLst>
                <a:ext uri="{FF2B5EF4-FFF2-40B4-BE49-F238E27FC236}">
                  <a16:creationId xmlns:a16="http://schemas.microsoft.com/office/drawing/2014/main" id="{4A241EB8-D51F-8C5C-6CA2-2E9ECD2F5A37}"/>
                </a:ext>
              </a:extLst>
            </p:cNvPr>
            <p:cNvSpPr/>
            <p:nvPr/>
          </p:nvSpPr>
          <p:spPr>
            <a:xfrm rot="20140081">
              <a:off x="9910771" y="1457666"/>
              <a:ext cx="723387" cy="723387"/>
            </a:xfrm>
            <a:prstGeom prst="ellipse">
              <a:avLst/>
            </a:prstGeom>
            <a:noFill/>
            <a:ln w="85725"/>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BE" sz="1400" b="1" noProof="0" dirty="0"/>
            </a:p>
          </p:txBody>
        </p:sp>
        <p:grpSp>
          <p:nvGrpSpPr>
            <p:cNvPr id="1062" name="Group 1061">
              <a:extLst>
                <a:ext uri="{FF2B5EF4-FFF2-40B4-BE49-F238E27FC236}">
                  <a16:creationId xmlns:a16="http://schemas.microsoft.com/office/drawing/2014/main" id="{66134381-AF53-FC2C-2792-84FC7FE7D463}"/>
                </a:ext>
              </a:extLst>
            </p:cNvPr>
            <p:cNvGrpSpPr/>
            <p:nvPr/>
          </p:nvGrpSpPr>
          <p:grpSpPr>
            <a:xfrm rot="19687140">
              <a:off x="10539440" y="2105121"/>
              <a:ext cx="117246" cy="499108"/>
              <a:chOff x="10659713" y="2038756"/>
              <a:chExt cx="117246" cy="499108"/>
            </a:xfrm>
          </p:grpSpPr>
          <p:sp>
            <p:nvSpPr>
              <p:cNvPr id="1060" name="Rectangle: Rounded Corners 1059">
                <a:extLst>
                  <a:ext uri="{FF2B5EF4-FFF2-40B4-BE49-F238E27FC236}">
                    <a16:creationId xmlns:a16="http://schemas.microsoft.com/office/drawing/2014/main" id="{F319C5DC-96A0-4799-2379-1D23CA91435F}"/>
                  </a:ext>
                </a:extLst>
              </p:cNvPr>
              <p:cNvSpPr/>
              <p:nvPr/>
            </p:nvSpPr>
            <p:spPr>
              <a:xfrm>
                <a:off x="10695476" y="2038756"/>
                <a:ext cx="45720"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061" name="Rectangle: Rounded Corners 1060">
                <a:extLst>
                  <a:ext uri="{FF2B5EF4-FFF2-40B4-BE49-F238E27FC236}">
                    <a16:creationId xmlns:a16="http://schemas.microsoft.com/office/drawing/2014/main" id="{A81C458F-423C-8480-391F-E02A68A9CAB0}"/>
                  </a:ext>
                </a:extLst>
              </p:cNvPr>
              <p:cNvSpPr/>
              <p:nvPr/>
            </p:nvSpPr>
            <p:spPr>
              <a:xfrm>
                <a:off x="10659713" y="2249572"/>
                <a:ext cx="117246" cy="288292"/>
              </a:xfrm>
              <a:prstGeom prst="roundRect">
                <a:avLst/>
              </a:prstGeom>
              <a:solidFill>
                <a:srgbClr val="1C33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grpSp>
      </p:grpSp>
      <p:sp>
        <p:nvSpPr>
          <p:cNvPr id="9" name="Sensoring">
            <a:extLst>
              <a:ext uri="{FF2B5EF4-FFF2-40B4-BE49-F238E27FC236}">
                <a16:creationId xmlns:a16="http://schemas.microsoft.com/office/drawing/2014/main" id="{4BBDBCEA-A391-6C72-3308-6A93F0DF4839}"/>
              </a:ext>
            </a:extLst>
          </p:cNvPr>
          <p:cNvSpPr txBox="1">
            <a:spLocks/>
          </p:cNvSpPr>
          <p:nvPr/>
        </p:nvSpPr>
        <p:spPr>
          <a:xfrm>
            <a:off x="6384032" y="2564904"/>
            <a:ext cx="5968401" cy="3863454"/>
          </a:xfrm>
          <a:prstGeom prst="rect">
            <a:avLst/>
          </a:prstGeom>
        </p:spPr>
        <p:txBody>
          <a:bodyPr vert="horz" lIns="91440" tIns="45720" rIns="91440" bIns="45720" rtlCol="0">
            <a:noAutofit/>
          </a:bodyPr>
          <a:lstStyle>
            <a:defPPr>
              <a:defRPr lang="en-US"/>
            </a:defPPr>
            <a:lvl1pPr marL="228600" indent="-228600" defTabSz="914400" eaLnBrk="1" latinLnBrk="0" hangingPunct="1">
              <a:lnSpc>
                <a:spcPct val="100000"/>
              </a:lnSpc>
              <a:spcBef>
                <a:spcPts val="1200"/>
              </a:spcBef>
              <a:buClr>
                <a:srgbClr val="0070C0"/>
              </a:buClr>
              <a:buSzPct val="160000"/>
              <a:buFont typeface="Arial" panose="020B0604020202020204" pitchFamily="34" charset="0"/>
              <a:buChar char="•"/>
              <a:defRPr sz="2000">
                <a:solidFill>
                  <a:schemeClr val="bg1">
                    <a:lumMod val="50000"/>
                  </a:schemeClr>
                </a:solidFill>
                <a:latin typeface="+mn-lt"/>
                <a:cs typeface="+mn-cs"/>
              </a:defRPr>
            </a:lvl1pPr>
            <a:lvl2pPr marL="685800" indent="-228600" defTabSz="914400" eaLnBrk="1" latinLnBrk="0" hangingPunct="1">
              <a:lnSpc>
                <a:spcPct val="150000"/>
              </a:lnSpc>
              <a:spcBef>
                <a:spcPts val="500"/>
              </a:spcBef>
              <a:buClr>
                <a:srgbClr val="0070C0"/>
              </a:buClr>
              <a:buSzPct val="100000"/>
              <a:buFont typeface="Courier New" panose="02070309020205020404" pitchFamily="49" charset="0"/>
              <a:buChar char="o"/>
              <a:defRPr sz="1600">
                <a:latin typeface="+mn-lt"/>
                <a:cs typeface="+mn-cs"/>
              </a:defRPr>
            </a:lvl2pPr>
            <a:lvl3pPr marL="1200150" indent="-285750" defTabSz="914400" eaLnBrk="1" latinLnBrk="0" hangingPunct="1">
              <a:lnSpc>
                <a:spcPct val="90000"/>
              </a:lnSpc>
              <a:spcBef>
                <a:spcPts val="500"/>
              </a:spcBef>
              <a:buClr>
                <a:srgbClr val="0070C0"/>
              </a:buClr>
              <a:buSzPct val="110000"/>
              <a:buFont typeface="Arial" panose="020B0604020202020204" pitchFamily="34" charset="0"/>
              <a:buChar char="•"/>
              <a:defRPr sz="1600">
                <a:latin typeface="+mn-lt"/>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BE" noProof="0" dirty="0"/>
              <a:t>Starting-up and </a:t>
            </a:r>
            <a:r>
              <a:rPr lang="en-BE" b="1" noProof="0" dirty="0">
                <a:solidFill>
                  <a:schemeClr val="tx2"/>
                </a:solidFill>
              </a:rPr>
              <a:t>new initiatives</a:t>
            </a:r>
          </a:p>
          <a:p>
            <a:r>
              <a:rPr lang="en-BE" noProof="0" dirty="0"/>
              <a:t>Negotiations with </a:t>
            </a:r>
            <a:r>
              <a:rPr lang="en-BE" b="1" noProof="0" dirty="0">
                <a:solidFill>
                  <a:schemeClr val="tx2"/>
                </a:solidFill>
              </a:rPr>
              <a:t>external stakeholders</a:t>
            </a:r>
          </a:p>
          <a:p>
            <a:r>
              <a:rPr lang="en-BE" noProof="0" dirty="0"/>
              <a:t>Organization of </a:t>
            </a:r>
            <a:r>
              <a:rPr lang="en-BE" b="1" noProof="0" dirty="0">
                <a:solidFill>
                  <a:schemeClr val="tx2"/>
                </a:solidFill>
              </a:rPr>
              <a:t>requirements analysis</a:t>
            </a:r>
          </a:p>
          <a:p>
            <a:r>
              <a:rPr lang="en-BE" noProof="0" dirty="0"/>
              <a:t>Management of the </a:t>
            </a:r>
            <a:r>
              <a:rPr lang="en-BE" b="1" noProof="0" dirty="0">
                <a:solidFill>
                  <a:schemeClr val="tx2"/>
                </a:solidFill>
              </a:rPr>
              <a:t>information sharing platform</a:t>
            </a:r>
          </a:p>
          <a:p>
            <a:r>
              <a:rPr lang="en-BE" noProof="0" dirty="0"/>
              <a:t>Management of </a:t>
            </a:r>
            <a:r>
              <a:rPr lang="en-BE" b="1" noProof="0" dirty="0">
                <a:solidFill>
                  <a:schemeClr val="tx2"/>
                </a:solidFill>
              </a:rPr>
              <a:t>community memberships</a:t>
            </a:r>
          </a:p>
          <a:p>
            <a:r>
              <a:rPr lang="en-BE" noProof="0" dirty="0"/>
              <a:t>…</a:t>
            </a:r>
          </a:p>
        </p:txBody>
      </p:sp>
    </p:spTree>
    <p:extLst>
      <p:ext uri="{BB962C8B-B14F-4D97-AF65-F5344CB8AC3E}">
        <p14:creationId xmlns:p14="http://schemas.microsoft.com/office/powerpoint/2010/main" val="74574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F4F4B-4092-6CEC-0203-E42471D820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161047-206B-E6DF-8101-20BDBCFBB1BD}"/>
              </a:ext>
            </a:extLst>
          </p:cNvPr>
          <p:cNvSpPr>
            <a:spLocks noGrp="1"/>
          </p:cNvSpPr>
          <p:nvPr>
            <p:ph type="ctrTitle"/>
          </p:nvPr>
        </p:nvSpPr>
        <p:spPr/>
        <p:txBody>
          <a:bodyPr>
            <a:normAutofit/>
          </a:bodyPr>
          <a:lstStyle/>
          <a:p>
            <a:r>
              <a:rPr lang="fr-FR"/>
              <a:t>Van G-Cloud </a:t>
            </a:r>
            <a:r>
              <a:rPr lang="fr-FR" err="1"/>
              <a:t>naar</a:t>
            </a:r>
            <a:r>
              <a:rPr lang="fr-FR"/>
              <a:t> Digital Excellence</a:t>
            </a:r>
            <a:endParaRPr lang="en-US"/>
          </a:p>
        </p:txBody>
      </p:sp>
      <p:sp>
        <p:nvSpPr>
          <p:cNvPr id="2" name="Subtitle 1">
            <a:extLst>
              <a:ext uri="{FF2B5EF4-FFF2-40B4-BE49-F238E27FC236}">
                <a16:creationId xmlns:a16="http://schemas.microsoft.com/office/drawing/2014/main" id="{508B3CE3-336A-85E9-CD63-3AA64735FCE3}"/>
              </a:ext>
            </a:extLst>
          </p:cNvPr>
          <p:cNvSpPr>
            <a:spLocks noGrp="1"/>
          </p:cNvSpPr>
          <p:nvPr>
            <p:ph type="subTitle" idx="1"/>
          </p:nvPr>
        </p:nvSpPr>
        <p:spPr>
          <a:xfrm>
            <a:off x="2692399" y="3602038"/>
            <a:ext cx="6375401" cy="474662"/>
          </a:xfrm>
        </p:spPr>
        <p:txBody>
          <a:bodyPr>
            <a:normAutofit lnSpcReduction="10000"/>
          </a:bodyPr>
          <a:lstStyle/>
          <a:p>
            <a:r>
              <a:rPr lang="nl-BE">
                <a:solidFill>
                  <a:schemeClr val="accent1"/>
                </a:solidFill>
                <a:highlight>
                  <a:srgbClr val="FEDC93"/>
                </a:highlight>
              </a:rPr>
              <a:t>Governance, strategie en sturing</a:t>
            </a:r>
          </a:p>
        </p:txBody>
      </p:sp>
    </p:spTree>
    <p:extLst>
      <p:ext uri="{BB962C8B-B14F-4D97-AF65-F5344CB8AC3E}">
        <p14:creationId xmlns:p14="http://schemas.microsoft.com/office/powerpoint/2010/main" val="716689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6DB32-CBA7-9EE1-D47A-76D26FECE0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CF3F7A-6CCA-EB3E-FB66-7CF86B6A4D4A}"/>
              </a:ext>
            </a:extLst>
          </p:cNvPr>
          <p:cNvSpPr>
            <a:spLocks noGrp="1"/>
          </p:cNvSpPr>
          <p:nvPr>
            <p:ph type="title"/>
          </p:nvPr>
        </p:nvSpPr>
        <p:spPr/>
        <p:txBody>
          <a:bodyPr>
            <a:normAutofit/>
          </a:bodyPr>
          <a:lstStyle/>
          <a:p>
            <a:r>
              <a:rPr lang="nl-BE">
                <a:solidFill>
                  <a:schemeClr val="tx1"/>
                </a:solidFill>
                <a:latin typeface="Urbanist"/>
                <a:ea typeface="Urbanist"/>
                <a:cs typeface="Urbanist"/>
                <a:sym typeface="Urbanist"/>
              </a:rPr>
              <a:t>Oprichting van de </a:t>
            </a:r>
            <a:r>
              <a:rPr lang="nl-BE">
                <a:latin typeface="Urbanist"/>
                <a:ea typeface="Urbanist"/>
                <a:cs typeface="Urbanist"/>
                <a:sym typeface="Urbanist"/>
              </a:rPr>
              <a:t>Digital Strategic Board </a:t>
            </a:r>
            <a:r>
              <a:rPr lang="nl-BE">
                <a:solidFill>
                  <a:schemeClr val="tx1"/>
                </a:solidFill>
                <a:latin typeface="Urbanist"/>
                <a:ea typeface="Urbanist"/>
                <a:cs typeface="Urbanist"/>
                <a:sym typeface="Urbanist"/>
              </a:rPr>
              <a:t>(DSB)</a:t>
            </a:r>
            <a:endParaRPr lang="en-US">
              <a:solidFill>
                <a:schemeClr val="tx1"/>
              </a:solidFill>
            </a:endParaRPr>
          </a:p>
        </p:txBody>
      </p:sp>
      <p:sp>
        <p:nvSpPr>
          <p:cNvPr id="6" name="Text Placeholder 5">
            <a:extLst>
              <a:ext uri="{FF2B5EF4-FFF2-40B4-BE49-F238E27FC236}">
                <a16:creationId xmlns:a16="http://schemas.microsoft.com/office/drawing/2014/main" id="{09B7704E-CBD1-8609-F1DE-E6D50142EE35}"/>
              </a:ext>
            </a:extLst>
          </p:cNvPr>
          <p:cNvSpPr>
            <a:spLocks noGrp="1"/>
          </p:cNvSpPr>
          <p:nvPr>
            <p:ph type="body" idx="1"/>
          </p:nvPr>
        </p:nvSpPr>
        <p:spPr/>
        <p:txBody>
          <a:bodyPr/>
          <a:lstStyle/>
          <a:p>
            <a:r>
              <a:rPr lang="nl-BE" b="1">
                <a:solidFill>
                  <a:schemeClr val="tx1"/>
                </a:solidFill>
                <a:latin typeface="Inter"/>
                <a:ea typeface="Inter"/>
                <a:cs typeface="Inter"/>
                <a:sym typeface="Inter"/>
              </a:rPr>
              <a:t>De kern van </a:t>
            </a:r>
            <a:r>
              <a:rPr lang="nl-BE" b="1">
                <a:solidFill>
                  <a:schemeClr val="tx2"/>
                </a:solidFill>
                <a:latin typeface="Inter"/>
                <a:ea typeface="Inter"/>
                <a:cs typeface="Inter"/>
                <a:sym typeface="Inter"/>
              </a:rPr>
              <a:t>een nieuwe federale governance-structuur voor digitale slagkracht</a:t>
            </a:r>
          </a:p>
        </p:txBody>
      </p:sp>
    </p:spTree>
    <p:extLst>
      <p:ext uri="{BB962C8B-B14F-4D97-AF65-F5344CB8AC3E}">
        <p14:creationId xmlns:p14="http://schemas.microsoft.com/office/powerpoint/2010/main" val="3989614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041ACD7-929A-D61D-DD13-4DDFA1643454}"/>
              </a:ext>
            </a:extLst>
          </p:cNvPr>
          <p:cNvSpPr/>
          <p:nvPr/>
        </p:nvSpPr>
        <p:spPr>
          <a:xfrm>
            <a:off x="6577432" y="2431784"/>
            <a:ext cx="4873648" cy="287938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Rectangle: Rounded Corners 8">
            <a:extLst>
              <a:ext uri="{FF2B5EF4-FFF2-40B4-BE49-F238E27FC236}">
                <a16:creationId xmlns:a16="http://schemas.microsoft.com/office/drawing/2014/main" id="{64197223-9B69-C28C-E1FE-53B6B3551E1E}"/>
              </a:ext>
            </a:extLst>
          </p:cNvPr>
          <p:cNvSpPr/>
          <p:nvPr/>
        </p:nvSpPr>
        <p:spPr>
          <a:xfrm>
            <a:off x="925159" y="2431785"/>
            <a:ext cx="4873648" cy="287938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3" name="Google Shape;103;p15"/>
          <p:cNvSpPr txBox="1"/>
          <p:nvPr/>
        </p:nvSpPr>
        <p:spPr>
          <a:xfrm>
            <a:off x="925159" y="2647950"/>
            <a:ext cx="4873647" cy="43088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Urbanist"/>
                <a:ea typeface="Urbanist"/>
                <a:cs typeface="Urbanist"/>
                <a:sym typeface="Urbanist"/>
              </a:rPr>
              <a:t>Huidig</a:t>
            </a:r>
            <a:r>
              <a:rPr kumimoji="0" lang="en-US" sz="2800" b="1" i="0" u="none" strike="noStrike" kern="1200" cap="none" spc="0" normalizeH="0" baseline="0" noProof="0">
                <a:ln>
                  <a:noFill/>
                </a:ln>
                <a:solidFill>
                  <a:srgbClr val="FFFFFF"/>
                </a:solidFill>
                <a:effectLst/>
                <a:uLnTx/>
                <a:uFillTx/>
                <a:latin typeface="Urbanist"/>
                <a:ea typeface="Urbanist"/>
                <a:cs typeface="Urbanist"/>
                <a:sym typeface="Urbanist"/>
              </a:rPr>
              <a:t> Model</a:t>
            </a:r>
            <a:endParaRPr kumimoji="0" sz="2400" b="0" i="0" u="none" strike="noStrike" kern="1200" cap="none" spc="0" normalizeH="0" baseline="0" noProof="0">
              <a:ln>
                <a:noFill/>
              </a:ln>
              <a:solidFill>
                <a:srgbClr val="FFFFFF"/>
              </a:solidFill>
              <a:effectLst/>
              <a:uLnTx/>
              <a:uFillTx/>
              <a:latin typeface="Open Sans"/>
              <a:ea typeface="+mn-ea"/>
              <a:cs typeface="+mn-cs"/>
            </a:endParaRPr>
          </a:p>
        </p:txBody>
      </p:sp>
      <p:sp>
        <p:nvSpPr>
          <p:cNvPr id="104" name="Google Shape;104;p15"/>
          <p:cNvSpPr txBox="1"/>
          <p:nvPr/>
        </p:nvSpPr>
        <p:spPr>
          <a:xfrm>
            <a:off x="925158" y="3162300"/>
            <a:ext cx="4873648" cy="4431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CBD5E1"/>
                </a:solidFill>
                <a:effectLst/>
                <a:uLnTx/>
                <a:uFillTx/>
                <a:latin typeface="Inter"/>
                <a:ea typeface="Inter"/>
                <a:cs typeface="Inter"/>
                <a:sym typeface="Inter"/>
              </a:rPr>
              <a:t>Gebaseerd</a:t>
            </a:r>
            <a:r>
              <a:rPr kumimoji="0" lang="en-US" sz="1800" b="1" i="0" u="none" strike="noStrike" kern="1200" cap="none" spc="0" normalizeH="0" baseline="0" noProof="0">
                <a:ln>
                  <a:noFill/>
                </a:ln>
                <a:solidFill>
                  <a:srgbClr val="CBD5E1"/>
                </a:solidFill>
                <a:effectLst/>
                <a:uLnTx/>
                <a:uFillTx/>
                <a:latin typeface="Inter"/>
                <a:ea typeface="Inter"/>
                <a:cs typeface="Inter"/>
                <a:sym typeface="Inter"/>
              </a:rPr>
              <a:t> op de </a:t>
            </a:r>
            <a:r>
              <a:rPr kumimoji="0" lang="en-US" sz="1800" b="1" i="0" u="none" strike="noStrike" kern="1200" cap="none" spc="0" normalizeH="0" baseline="0" noProof="0">
                <a:ln>
                  <a:noFill/>
                </a:ln>
                <a:solidFill>
                  <a:srgbClr val="FFF8DC"/>
                </a:solidFill>
                <a:effectLst/>
                <a:uLnTx/>
                <a:uFillTx/>
                <a:latin typeface="Inter SemiBold"/>
                <a:ea typeface="Inter SemiBold"/>
                <a:cs typeface="Inter SemiBold"/>
                <a:sym typeface="Inter SemiBold"/>
              </a:rPr>
              <a:t>"Coalition of the Willing"</a:t>
            </a:r>
            <a:endParaRPr kumimoji="0" sz="2400" b="1" i="0" u="none" strike="noStrike" kern="1200" cap="none" spc="0" normalizeH="0" baseline="0" noProof="0">
              <a:ln>
                <a:noFill/>
              </a:ln>
              <a:solidFill>
                <a:srgbClr val="FFF8DC"/>
              </a:solidFill>
              <a:effectLst/>
              <a:uLnTx/>
              <a:uFillTx/>
              <a:latin typeface="Open Sans"/>
              <a:ea typeface="+mn-ea"/>
              <a:cs typeface="+mn-cs"/>
            </a:endParaRPr>
          </a:p>
        </p:txBody>
      </p:sp>
      <p:sp>
        <p:nvSpPr>
          <p:cNvPr id="105" name="Google Shape;105;p15"/>
          <p:cNvSpPr txBox="1"/>
          <p:nvPr/>
        </p:nvSpPr>
        <p:spPr>
          <a:xfrm>
            <a:off x="6577432" y="2647950"/>
            <a:ext cx="4873648" cy="43088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Urbanist"/>
                <a:ea typeface="Urbanist"/>
                <a:cs typeface="Urbanist"/>
                <a:sym typeface="Urbanist"/>
              </a:rPr>
              <a:t>Nieuw DSB Model</a:t>
            </a:r>
            <a:endParaRPr kumimoji="0" sz="2400" b="0" i="0" u="none" strike="noStrike" kern="1200" cap="none" spc="0" normalizeH="0" baseline="0" noProof="0">
              <a:ln>
                <a:noFill/>
              </a:ln>
              <a:solidFill>
                <a:srgbClr val="FFFFFF"/>
              </a:solidFill>
              <a:effectLst/>
              <a:uLnTx/>
              <a:uFillTx/>
              <a:latin typeface="Open Sans"/>
              <a:ea typeface="+mn-ea"/>
              <a:cs typeface="+mn-cs"/>
            </a:endParaRPr>
          </a:p>
        </p:txBody>
      </p:sp>
      <p:sp>
        <p:nvSpPr>
          <p:cNvPr id="106" name="Google Shape;106;p15"/>
          <p:cNvSpPr txBox="1"/>
          <p:nvPr/>
        </p:nvSpPr>
        <p:spPr>
          <a:xfrm>
            <a:off x="6577432" y="3162300"/>
            <a:ext cx="4873648" cy="4431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BD5E1"/>
                </a:solidFill>
                <a:effectLst/>
                <a:uLnTx/>
                <a:uFillTx/>
                <a:latin typeface="Inter"/>
                <a:ea typeface="Inter"/>
                <a:cs typeface="Inter"/>
                <a:sym typeface="Inter"/>
              </a:rPr>
              <a:t>Focus op </a:t>
            </a:r>
            <a:r>
              <a:rPr kumimoji="0" lang="en-US" sz="1800" b="1" i="0" u="none" strike="noStrike" kern="1200" cap="none" spc="0" normalizeH="0" baseline="0" noProof="0">
                <a:ln>
                  <a:noFill/>
                </a:ln>
                <a:solidFill>
                  <a:srgbClr val="FFF8DC"/>
                </a:solidFill>
                <a:effectLst/>
                <a:uLnTx/>
                <a:uFillTx/>
                <a:latin typeface="Inter SemiBold"/>
                <a:ea typeface="Inter SemiBold"/>
                <a:cs typeface="Inter SemiBold"/>
                <a:sym typeface="Inter SemiBold"/>
              </a:rPr>
              <a:t>"More Comply, Less Explain"</a:t>
            </a:r>
            <a:endParaRPr kumimoji="0" sz="2400" b="1" i="0" u="none" strike="noStrike" kern="1200" cap="none" spc="0" normalizeH="0" baseline="0" noProof="0">
              <a:ln>
                <a:noFill/>
              </a:ln>
              <a:solidFill>
                <a:srgbClr val="FFF8DC"/>
              </a:solidFill>
              <a:effectLst/>
              <a:uLnTx/>
              <a:uFillTx/>
              <a:latin typeface="Open Sans"/>
              <a:ea typeface="+mn-ea"/>
              <a:cs typeface="+mn-cs"/>
            </a:endParaRPr>
          </a:p>
        </p:txBody>
      </p:sp>
      <p:sp>
        <p:nvSpPr>
          <p:cNvPr id="107" name="Google Shape;107;p15"/>
          <p:cNvSpPr txBox="1"/>
          <p:nvPr/>
        </p:nvSpPr>
        <p:spPr>
          <a:xfrm>
            <a:off x="925158" y="3657600"/>
            <a:ext cx="4873648" cy="4431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Vrijwillige</a:t>
            </a: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samenwerking</a:t>
            </a:r>
            <a:endParaRPr kumimoji="0" sz="2400" b="0" i="0" u="none" strike="noStrike" kern="1200" cap="none" spc="0" normalizeH="0" baseline="0" noProof="0">
              <a:ln>
                <a:noFill/>
              </a:ln>
              <a:solidFill>
                <a:srgbClr val="FFFFFF"/>
              </a:solidFill>
              <a:effectLst/>
              <a:uLnTx/>
              <a:uFillTx/>
              <a:latin typeface="Open Sans"/>
              <a:ea typeface="+mn-ea"/>
              <a:cs typeface="+mn-cs"/>
            </a:endParaRPr>
          </a:p>
        </p:txBody>
      </p:sp>
      <p:sp>
        <p:nvSpPr>
          <p:cNvPr id="108" name="Google Shape;108;p15"/>
          <p:cNvSpPr txBox="1"/>
          <p:nvPr/>
        </p:nvSpPr>
        <p:spPr>
          <a:xfrm>
            <a:off x="925158" y="4152900"/>
            <a:ext cx="4873648" cy="4431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Vaak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gelimiteerde</a:t>
            </a: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slagkracht</a:t>
            </a:r>
            <a:endParaRPr kumimoji="0" sz="2400" b="0" i="0" u="none" strike="noStrike" kern="1200" cap="none" spc="0" normalizeH="0" baseline="0" noProof="0">
              <a:ln>
                <a:noFill/>
              </a:ln>
              <a:solidFill>
                <a:srgbClr val="FFFFFF"/>
              </a:solidFill>
              <a:effectLst/>
              <a:uLnTx/>
              <a:uFillTx/>
              <a:latin typeface="Open Sans"/>
              <a:ea typeface="+mn-ea"/>
              <a:cs typeface="+mn-cs"/>
            </a:endParaRPr>
          </a:p>
        </p:txBody>
      </p:sp>
      <p:sp>
        <p:nvSpPr>
          <p:cNvPr id="109" name="Google Shape;109;p15"/>
          <p:cNvSpPr txBox="1"/>
          <p:nvPr/>
        </p:nvSpPr>
        <p:spPr>
          <a:xfrm>
            <a:off x="925158" y="4648200"/>
            <a:ext cx="4873648" cy="4431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Versnippering</a:t>
            </a: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 van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middelen</a:t>
            </a:r>
            <a:endParaRPr kumimoji="0" sz="2400" b="0" i="0" u="none" strike="noStrike" kern="1200" cap="none" spc="0" normalizeH="0" baseline="0" noProof="0">
              <a:ln>
                <a:noFill/>
              </a:ln>
              <a:solidFill>
                <a:srgbClr val="FFFFFF"/>
              </a:solidFill>
              <a:effectLst/>
              <a:uLnTx/>
              <a:uFillTx/>
              <a:latin typeface="Open Sans"/>
              <a:ea typeface="+mn-ea"/>
              <a:cs typeface="+mn-cs"/>
            </a:endParaRPr>
          </a:p>
        </p:txBody>
      </p:sp>
      <p:sp>
        <p:nvSpPr>
          <p:cNvPr id="110" name="Google Shape;110;p15"/>
          <p:cNvSpPr txBox="1"/>
          <p:nvPr/>
        </p:nvSpPr>
        <p:spPr>
          <a:xfrm>
            <a:off x="6577431" y="3657600"/>
            <a:ext cx="4873649" cy="4431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Centraal</a:t>
            </a: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strategisch</a:t>
            </a: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bestuursorgaan</a:t>
            </a:r>
            <a:endParaRPr kumimoji="0" sz="2400" b="0" i="0" u="none" strike="noStrike" kern="1200" cap="none" spc="0" normalizeH="0" baseline="0" noProof="0">
              <a:ln>
                <a:noFill/>
              </a:ln>
              <a:solidFill>
                <a:srgbClr val="FFFFFF"/>
              </a:solidFill>
              <a:effectLst/>
              <a:uLnTx/>
              <a:uFillTx/>
              <a:latin typeface="Open Sans"/>
              <a:ea typeface="+mn-ea"/>
              <a:cs typeface="+mn-cs"/>
            </a:endParaRPr>
          </a:p>
        </p:txBody>
      </p:sp>
      <p:sp>
        <p:nvSpPr>
          <p:cNvPr id="111" name="Google Shape;111;p15"/>
          <p:cNvSpPr txBox="1"/>
          <p:nvPr/>
        </p:nvSpPr>
        <p:spPr>
          <a:xfrm>
            <a:off x="6577431" y="4152900"/>
            <a:ext cx="4873649" cy="4431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Bindende</a:t>
            </a: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federale</a:t>
            </a: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standaarden</a:t>
            </a:r>
            <a:endParaRPr kumimoji="0" sz="2400" b="0" i="0" u="none" strike="noStrike" kern="1200" cap="none" spc="0" normalizeH="0" baseline="0" noProof="0">
              <a:ln>
                <a:noFill/>
              </a:ln>
              <a:solidFill>
                <a:srgbClr val="FFFFFF"/>
              </a:solidFill>
              <a:effectLst/>
              <a:uLnTx/>
              <a:uFillTx/>
              <a:latin typeface="Open Sans"/>
              <a:ea typeface="+mn-ea"/>
              <a:cs typeface="+mn-cs"/>
            </a:endParaRPr>
          </a:p>
        </p:txBody>
      </p:sp>
      <p:sp>
        <p:nvSpPr>
          <p:cNvPr id="112" name="Google Shape;112;p15"/>
          <p:cNvSpPr txBox="1"/>
          <p:nvPr/>
        </p:nvSpPr>
        <p:spPr>
          <a:xfrm>
            <a:off x="6577432" y="4648200"/>
            <a:ext cx="4873648" cy="4431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Gezamenlijke</a:t>
            </a: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keuzes</a:t>
            </a: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zijn</a:t>
            </a:r>
            <a:r>
              <a:rPr kumimoji="0" lang="en-US" sz="1800" b="0" i="0" u="none" strike="noStrike" kern="1200" cap="none" spc="0" normalizeH="0" baseline="0" noProof="0">
                <a:ln>
                  <a:noFill/>
                </a:ln>
                <a:solidFill>
                  <a:srgbClr val="CBD5E1"/>
                </a:solidFill>
                <a:effectLst/>
                <a:uLnTx/>
                <a:uFillTx/>
                <a:latin typeface="Inter"/>
                <a:ea typeface="Inter"/>
                <a:cs typeface="Inter"/>
                <a:sym typeface="Inter"/>
              </a:rPr>
              <a:t> </a:t>
            </a:r>
            <a:r>
              <a:rPr kumimoji="0" lang="en-US" sz="1800" b="0" i="0" u="none" strike="noStrike" kern="1200" cap="none" spc="0" normalizeH="0" baseline="0" noProof="0" err="1">
                <a:ln>
                  <a:noFill/>
                </a:ln>
                <a:solidFill>
                  <a:srgbClr val="CBD5E1"/>
                </a:solidFill>
                <a:effectLst/>
                <a:uLnTx/>
                <a:uFillTx/>
                <a:latin typeface="Inter"/>
                <a:ea typeface="Inter"/>
                <a:cs typeface="Inter"/>
                <a:sym typeface="Inter"/>
              </a:rPr>
              <a:t>verplicht</a:t>
            </a:r>
            <a:endParaRPr kumimoji="0" sz="24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Title 1">
            <a:extLst>
              <a:ext uri="{FF2B5EF4-FFF2-40B4-BE49-F238E27FC236}">
                <a16:creationId xmlns:a16="http://schemas.microsoft.com/office/drawing/2014/main" id="{0BBFACE2-B10D-FD65-F217-05576F1AC590}"/>
              </a:ext>
            </a:extLst>
          </p:cNvPr>
          <p:cNvSpPr>
            <a:spLocks noGrp="1"/>
          </p:cNvSpPr>
          <p:nvPr>
            <p:ph type="title"/>
          </p:nvPr>
        </p:nvSpPr>
        <p:spPr>
          <a:xfrm>
            <a:off x="838200" y="365125"/>
            <a:ext cx="10515600" cy="1325563"/>
          </a:xfrm>
        </p:spPr>
        <p:txBody>
          <a:bodyPr/>
          <a:lstStyle/>
          <a:p>
            <a:r>
              <a:rPr lang="nl-BE"/>
              <a:t>Van </a:t>
            </a:r>
            <a:r>
              <a:rPr lang="nl-BE">
                <a:solidFill>
                  <a:schemeClr val="tx2"/>
                </a:solidFill>
              </a:rPr>
              <a:t>vrijwilligheid</a:t>
            </a:r>
            <a:r>
              <a:rPr lang="nl-BE"/>
              <a:t> naar </a:t>
            </a:r>
            <a:r>
              <a:rPr lang="nl-BE">
                <a:solidFill>
                  <a:schemeClr val="tx2"/>
                </a:solidFill>
              </a:rPr>
              <a:t>mandaat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7ADBD-21A4-A3CC-8895-BF201E494B69}"/>
            </a:ext>
          </a:extLst>
        </p:cNvPr>
        <p:cNvGrpSpPr/>
        <p:nvPr/>
      </p:nvGrpSpPr>
      <p:grpSpPr>
        <a:xfrm>
          <a:off x="0" y="0"/>
          <a:ext cx="0" cy="0"/>
          <a:chOff x="0" y="0"/>
          <a:chExt cx="0" cy="0"/>
        </a:xfrm>
      </p:grpSpPr>
      <p:sp>
        <p:nvSpPr>
          <p:cNvPr id="56" name="Slide Number Placeholder 55">
            <a:extLst>
              <a:ext uri="{FF2B5EF4-FFF2-40B4-BE49-F238E27FC236}">
                <a16:creationId xmlns:a16="http://schemas.microsoft.com/office/drawing/2014/main" id="{5035406D-8338-D899-F8A9-DC74419130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BE"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BE"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8" name="Title 1">
            <a:extLst>
              <a:ext uri="{FF2B5EF4-FFF2-40B4-BE49-F238E27FC236}">
                <a16:creationId xmlns:a16="http://schemas.microsoft.com/office/drawing/2014/main" id="{F4E38CB9-C64A-B4C9-6B53-DC8181A5D772}"/>
              </a:ext>
            </a:extLst>
          </p:cNvPr>
          <p:cNvSpPr>
            <a:spLocks noGrp="1"/>
          </p:cNvSpPr>
          <p:nvPr>
            <p:ph type="title"/>
          </p:nvPr>
        </p:nvSpPr>
        <p:spPr>
          <a:xfrm>
            <a:off x="1364472" y="5157192"/>
            <a:ext cx="3058026" cy="640101"/>
          </a:xfrm>
        </p:spPr>
        <p:txBody>
          <a:bodyPr>
            <a:noAutofit/>
          </a:bodyPr>
          <a:lstStyle/>
          <a:p>
            <a:r>
              <a:rPr lang="en-BE" sz="4000" b="1" noProof="0" dirty="0"/>
              <a:t>WHAT?</a:t>
            </a:r>
          </a:p>
        </p:txBody>
      </p:sp>
      <p:pic>
        <p:nvPicPr>
          <p:cNvPr id="2" name="Picture 1">
            <a:extLst>
              <a:ext uri="{FF2B5EF4-FFF2-40B4-BE49-F238E27FC236}">
                <a16:creationId xmlns:a16="http://schemas.microsoft.com/office/drawing/2014/main" id="{B2FF0EFC-3FD4-4560-CBDE-FF4AAE813E4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43472" y="315312"/>
            <a:ext cx="3803969" cy="2143174"/>
          </a:xfrm>
          <a:prstGeom prst="rect">
            <a:avLst/>
          </a:prstGeom>
        </p:spPr>
      </p:pic>
      <p:sp>
        <p:nvSpPr>
          <p:cNvPr id="6" name="Title 1">
            <a:extLst>
              <a:ext uri="{FF2B5EF4-FFF2-40B4-BE49-F238E27FC236}">
                <a16:creationId xmlns:a16="http://schemas.microsoft.com/office/drawing/2014/main" id="{64ADAB63-18F3-7B78-2FCB-294118F9FAA3}"/>
              </a:ext>
            </a:extLst>
          </p:cNvPr>
          <p:cNvSpPr txBox="1">
            <a:spLocks/>
          </p:cNvSpPr>
          <p:nvPr/>
        </p:nvSpPr>
        <p:spPr>
          <a:xfrm>
            <a:off x="6308345" y="931930"/>
            <a:ext cx="5842345" cy="5233374"/>
          </a:xfrm>
          <a:prstGeom prst="rect">
            <a:avLst/>
          </a:prstGeom>
        </p:spPr>
        <p:txBody>
          <a:bodyPr vert="horz" lIns="91440" tIns="45720" rIns="91440" bIns="45720" rtlCol="0" anchor="t" anchorCtr="0">
            <a:noAutofit/>
          </a:bodyPr>
          <a:lstStyle>
            <a:lvl1pPr marL="177800" indent="-177800" defTabSz="914384" eaLnBrk="1" latinLnBrk="0" hangingPunct="1">
              <a:spcBef>
                <a:spcPct val="20000"/>
              </a:spcBef>
              <a:buClr>
                <a:srgbClr val="0079B7"/>
              </a:buClr>
              <a:buFont typeface="Roboto" pitchFamily="2" charset="0"/>
              <a:buChar char="|"/>
              <a:defRPr lang="en-US" sz="18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lvl="1" indent="0" defTabSz="914384" eaLnBrk="1" latinLnBrk="0" hangingPunct="1">
              <a:spcBef>
                <a:spcPct val="20000"/>
              </a:spcBef>
              <a:buClr>
                <a:schemeClr val="tx1">
                  <a:lumMod val="85000"/>
                  <a:lumOff val="15000"/>
                </a:schemeClr>
              </a:buClr>
              <a:buFont typeface="Arial" panose="020B0604020202020204" pitchFamily="34" charset="0"/>
              <a:buNone/>
              <a:defRPr lang="en-US" sz="1800">
                <a:solidFill>
                  <a:schemeClr val="bg2">
                    <a:lumMod val="10000"/>
                  </a:schemeClr>
                </a:solidFill>
                <a:latin typeface="+mn-lt"/>
                <a:cs typeface="+mn-cs"/>
              </a:defRPr>
            </a:lvl2pPr>
            <a:lvl3pPr marL="1143000" indent="-228600" defTabSz="914384" eaLnBrk="1" latinLnBrk="0" hangingPunct="1">
              <a:spcBef>
                <a:spcPct val="20000"/>
              </a:spcBef>
              <a:buClr>
                <a:schemeClr val="tx1">
                  <a:lumMod val="85000"/>
                  <a:lumOff val="15000"/>
                </a:schemeClr>
              </a:buClr>
              <a:buFont typeface="Arial" panose="020B0604020202020204" pitchFamily="34" charset="0"/>
              <a:buChar char="•"/>
              <a:defRPr lang="en-US" sz="1600">
                <a:solidFill>
                  <a:schemeClr val="bg2">
                    <a:lumMod val="10000"/>
                  </a:schemeClr>
                </a:solidFill>
                <a:latin typeface="+mn-lt"/>
                <a:cs typeface="+mn-cs"/>
              </a:defRPr>
            </a:lvl3pPr>
            <a:lvl4pPr marL="1600200" indent="-228600" defTabSz="914384" eaLnBrk="1" latinLnBrk="0" hangingPunct="1">
              <a:spcBef>
                <a:spcPct val="20000"/>
              </a:spcBef>
              <a:buClr>
                <a:schemeClr val="tx1">
                  <a:lumMod val="85000"/>
                  <a:lumOff val="15000"/>
                </a:schemeClr>
              </a:buClr>
              <a:buFont typeface="Arial" panose="020B0604020202020204" pitchFamily="34" charset="0"/>
              <a:buChar char="•"/>
              <a:defRPr lang="en-US" sz="1400">
                <a:solidFill>
                  <a:schemeClr val="bg2">
                    <a:lumMod val="10000"/>
                  </a:schemeClr>
                </a:solidFill>
                <a:latin typeface="+mn-lt"/>
                <a:cs typeface="+mn-cs"/>
              </a:defRPr>
            </a:lvl4pPr>
            <a:lvl5pPr marL="2057400" indent="-228600" defTabSz="914384" eaLnBrk="1" latinLnBrk="0" hangingPunct="1">
              <a:spcBef>
                <a:spcPct val="20000"/>
              </a:spcBef>
              <a:buClr>
                <a:schemeClr val="tx1">
                  <a:lumMod val="85000"/>
                  <a:lumOff val="15000"/>
                </a:schemeClr>
              </a:buClr>
              <a:buFont typeface="Arial" panose="020B0604020202020204" pitchFamily="34" charset="0"/>
              <a:buChar char="•"/>
              <a:defRPr lang="fr-BE" sz="1400">
                <a:solidFill>
                  <a:schemeClr val="bg2">
                    <a:lumMod val="10000"/>
                  </a:schemeClr>
                </a:solidFill>
                <a:latin typeface="+mn-lt"/>
                <a:cs typeface="+mn-cs"/>
              </a:defRPr>
            </a:lvl5pPr>
            <a:lvl6pPr marL="2514557" indent="-228596" defTabSz="914384">
              <a:spcBef>
                <a:spcPct val="20000"/>
              </a:spcBef>
              <a:buFont typeface="Arial" panose="020B0604020202020204" pitchFamily="34" charset="0"/>
              <a:buChar char="•"/>
              <a:defRPr sz="2000">
                <a:latin typeface="+mn-lt"/>
                <a:cs typeface="+mn-cs"/>
              </a:defRPr>
            </a:lvl6pPr>
            <a:lvl7pPr marL="2971750" indent="-228596" defTabSz="914384">
              <a:spcBef>
                <a:spcPct val="20000"/>
              </a:spcBef>
              <a:buFont typeface="Arial" panose="020B0604020202020204" pitchFamily="34" charset="0"/>
              <a:buChar char="•"/>
              <a:defRPr sz="2000">
                <a:latin typeface="+mn-lt"/>
                <a:cs typeface="+mn-cs"/>
              </a:defRPr>
            </a:lvl7pPr>
            <a:lvl8pPr marL="3428941" indent="-228596" defTabSz="914384">
              <a:spcBef>
                <a:spcPct val="20000"/>
              </a:spcBef>
              <a:buFont typeface="Arial" panose="020B0604020202020204" pitchFamily="34" charset="0"/>
              <a:buChar char="•"/>
              <a:defRPr sz="2000">
                <a:latin typeface="+mn-lt"/>
                <a:cs typeface="+mn-cs"/>
              </a:defRPr>
            </a:lvl8pPr>
            <a:lvl9pPr marL="3886133" indent="-228596" defTabSz="914384">
              <a:spcBef>
                <a:spcPct val="20000"/>
              </a:spcBef>
              <a:buFont typeface="Arial" panose="020B0604020202020204" pitchFamily="34" charset="0"/>
              <a:buChar char="•"/>
              <a:defRPr sz="2000">
                <a:latin typeface="+mn-lt"/>
                <a:cs typeface="+mn-cs"/>
              </a:defRPr>
            </a:lvl9pPr>
          </a:lstStyle>
          <a:p>
            <a:pPr>
              <a:spcBef>
                <a:spcPts val="1800"/>
              </a:spcBef>
            </a:pPr>
            <a:r>
              <a:rPr lang="en-BE" sz="2400" noProof="0" dirty="0"/>
              <a:t>Since 2014</a:t>
            </a:r>
          </a:p>
          <a:p>
            <a:pPr>
              <a:spcBef>
                <a:spcPts val="1800"/>
              </a:spcBef>
            </a:pPr>
            <a:r>
              <a:rPr lang="en-BE" sz="2400" noProof="0" dirty="0"/>
              <a:t>Turning smart ideas, collaboratively into strategies and new services</a:t>
            </a:r>
          </a:p>
          <a:p>
            <a:pPr>
              <a:spcBef>
                <a:spcPts val="1800"/>
              </a:spcBef>
            </a:pPr>
            <a:r>
              <a:rPr lang="en-BE" sz="2400" noProof="0" dirty="0"/>
              <a:t>Building upon expertise, shared services and reusable components offered by multiple participants</a:t>
            </a:r>
          </a:p>
          <a:p>
            <a:pPr>
              <a:spcBef>
                <a:spcPts val="1800"/>
              </a:spcBef>
            </a:pPr>
            <a:r>
              <a:rPr lang="en-BE" sz="2400" noProof="0" dirty="0"/>
              <a:t>Robust execution of services, that are continuously improved</a:t>
            </a:r>
          </a:p>
        </p:txBody>
      </p:sp>
    </p:spTree>
    <p:extLst>
      <p:ext uri="{BB962C8B-B14F-4D97-AF65-F5344CB8AC3E}">
        <p14:creationId xmlns:p14="http://schemas.microsoft.com/office/powerpoint/2010/main" val="11169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Title 1">
            <a:extLst>
              <a:ext uri="{FF2B5EF4-FFF2-40B4-BE49-F238E27FC236}">
                <a16:creationId xmlns:a16="http://schemas.microsoft.com/office/drawing/2014/main" id="{451FF0E3-F5D9-AD68-CDF3-3158723B680C}"/>
              </a:ext>
            </a:extLst>
          </p:cNvPr>
          <p:cNvSpPr>
            <a:spLocks noGrp="1"/>
          </p:cNvSpPr>
          <p:nvPr>
            <p:ph type="title"/>
          </p:nvPr>
        </p:nvSpPr>
        <p:spPr>
          <a:xfrm>
            <a:off x="838200" y="365125"/>
            <a:ext cx="10515600" cy="1325563"/>
          </a:xfrm>
        </p:spPr>
        <p:txBody>
          <a:bodyPr/>
          <a:lstStyle/>
          <a:p>
            <a:r>
              <a:rPr lang="nl-BE"/>
              <a:t>Noodzaak tot </a:t>
            </a:r>
            <a:r>
              <a:rPr lang="nl-BE">
                <a:solidFill>
                  <a:schemeClr val="tx2"/>
                </a:solidFill>
              </a:rPr>
              <a:t>samenwerking</a:t>
            </a:r>
          </a:p>
        </p:txBody>
      </p:sp>
      <p:sp>
        <p:nvSpPr>
          <p:cNvPr id="9" name="Content Placeholder 2">
            <a:extLst>
              <a:ext uri="{FF2B5EF4-FFF2-40B4-BE49-F238E27FC236}">
                <a16:creationId xmlns:a16="http://schemas.microsoft.com/office/drawing/2014/main" id="{73590E7F-CA03-9895-9B47-34AE69816D5C}"/>
              </a:ext>
            </a:extLst>
          </p:cNvPr>
          <p:cNvSpPr>
            <a:spLocks noGrp="1"/>
          </p:cNvSpPr>
          <p:nvPr>
            <p:ph idx="1"/>
          </p:nvPr>
        </p:nvSpPr>
        <p:spPr>
          <a:xfrm>
            <a:off x="838200" y="1825625"/>
            <a:ext cx="10515600" cy="1325563"/>
          </a:xfrm>
        </p:spPr>
        <p:txBody>
          <a:bodyPr/>
          <a:lstStyle/>
          <a:p>
            <a:pPr marL="0" indent="0">
              <a:buNone/>
            </a:pPr>
            <a:r>
              <a:rPr lang="nl-BE"/>
              <a:t>De </a:t>
            </a:r>
            <a:r>
              <a:rPr lang="nl-BE" b="1">
                <a:solidFill>
                  <a:schemeClr val="tx2"/>
                </a:solidFill>
              </a:rPr>
              <a:t>versnippering van middelen en expertise remt innovatie</a:t>
            </a:r>
            <a:r>
              <a:rPr lang="nl-BE" b="1"/>
              <a:t>. </a:t>
            </a:r>
            <a:r>
              <a:rPr lang="nl-BE"/>
              <a:t>De overgang naar de Digital Strategic Board (DSB) is essentieel voor:</a:t>
            </a:r>
          </a:p>
        </p:txBody>
      </p:sp>
      <p:pic>
        <p:nvPicPr>
          <p:cNvPr id="11" name="Picture 10">
            <a:extLst>
              <a:ext uri="{FF2B5EF4-FFF2-40B4-BE49-F238E27FC236}">
                <a16:creationId xmlns:a16="http://schemas.microsoft.com/office/drawing/2014/main" id="{065E9F45-EB36-7B57-44A3-C9E3D910D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995" y="3662572"/>
            <a:ext cx="1155255" cy="1155255"/>
          </a:xfrm>
          <a:prstGeom prst="rect">
            <a:avLst/>
          </a:prstGeom>
        </p:spPr>
      </p:pic>
      <p:pic>
        <p:nvPicPr>
          <p:cNvPr id="13" name="Picture 12">
            <a:extLst>
              <a:ext uri="{FF2B5EF4-FFF2-40B4-BE49-F238E27FC236}">
                <a16:creationId xmlns:a16="http://schemas.microsoft.com/office/drawing/2014/main" id="{C3AB300C-544F-6A0A-EFB1-B6D2940F6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708" y="3751062"/>
            <a:ext cx="1066765" cy="1066765"/>
          </a:xfrm>
          <a:prstGeom prst="rect">
            <a:avLst/>
          </a:prstGeom>
        </p:spPr>
      </p:pic>
      <p:pic>
        <p:nvPicPr>
          <p:cNvPr id="15" name="Picture 14">
            <a:extLst>
              <a:ext uri="{FF2B5EF4-FFF2-40B4-BE49-F238E27FC236}">
                <a16:creationId xmlns:a16="http://schemas.microsoft.com/office/drawing/2014/main" id="{18BCD7F6-010A-CFED-25A3-43B12B78A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931" y="3585937"/>
            <a:ext cx="1236214" cy="1236214"/>
          </a:xfrm>
          <a:prstGeom prst="rect">
            <a:avLst/>
          </a:prstGeom>
        </p:spPr>
      </p:pic>
      <p:sp>
        <p:nvSpPr>
          <p:cNvPr id="16" name="Content Placeholder 2">
            <a:extLst>
              <a:ext uri="{FF2B5EF4-FFF2-40B4-BE49-F238E27FC236}">
                <a16:creationId xmlns:a16="http://schemas.microsoft.com/office/drawing/2014/main" id="{BEC0F19F-CAE6-36C0-75C9-C7D5AE3961C0}"/>
              </a:ext>
            </a:extLst>
          </p:cNvPr>
          <p:cNvSpPr txBox="1">
            <a:spLocks/>
          </p:cNvSpPr>
          <p:nvPr/>
        </p:nvSpPr>
        <p:spPr>
          <a:xfrm>
            <a:off x="1317969" y="5116858"/>
            <a:ext cx="3075561" cy="852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a:ln>
                  <a:noFill/>
                </a:ln>
                <a:solidFill>
                  <a:srgbClr val="FFFFFF"/>
                </a:solidFill>
                <a:effectLst/>
                <a:uLnTx/>
                <a:uFillTx/>
                <a:latin typeface="Open Sans"/>
                <a:ea typeface="+mn-ea"/>
                <a:cs typeface="+mn-cs"/>
              </a:rPr>
              <a:t>Vermijden van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a:ln>
                  <a:noFill/>
                </a:ln>
                <a:solidFill>
                  <a:srgbClr val="FFF8DC"/>
                </a:solidFill>
                <a:effectLst/>
                <a:uLnTx/>
                <a:uFillTx/>
                <a:latin typeface="Open Sans"/>
                <a:ea typeface="+mn-ea"/>
                <a:cs typeface="+mn-cs"/>
              </a:rPr>
              <a:t>duplicatie</a:t>
            </a:r>
          </a:p>
        </p:txBody>
      </p:sp>
      <p:sp>
        <p:nvSpPr>
          <p:cNvPr id="18" name="Content Placeholder 2">
            <a:extLst>
              <a:ext uri="{FF2B5EF4-FFF2-40B4-BE49-F238E27FC236}">
                <a16:creationId xmlns:a16="http://schemas.microsoft.com/office/drawing/2014/main" id="{E4575EE9-029E-3A30-5764-441B585590A1}"/>
              </a:ext>
            </a:extLst>
          </p:cNvPr>
          <p:cNvSpPr txBox="1">
            <a:spLocks/>
          </p:cNvSpPr>
          <p:nvPr/>
        </p:nvSpPr>
        <p:spPr>
          <a:xfrm>
            <a:off x="4472309" y="5116858"/>
            <a:ext cx="3075561" cy="852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a:ln>
                  <a:noFill/>
                </a:ln>
                <a:solidFill>
                  <a:srgbClr val="FFFFFF"/>
                </a:solidFill>
                <a:effectLst/>
                <a:uLnTx/>
                <a:uFillTx/>
                <a:latin typeface="Open Sans"/>
                <a:ea typeface="+mn-ea"/>
                <a:cs typeface="+mn-cs"/>
              </a:rPr>
              <a:t>Verhogen van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a:ln>
                  <a:noFill/>
                </a:ln>
                <a:solidFill>
                  <a:srgbClr val="FFF8DC"/>
                </a:solidFill>
                <a:effectLst/>
                <a:uLnTx/>
                <a:uFillTx/>
                <a:latin typeface="Open Sans"/>
                <a:ea typeface="+mn-ea"/>
                <a:cs typeface="+mn-cs"/>
              </a:rPr>
              <a:t>interoperabiliteit</a:t>
            </a:r>
          </a:p>
        </p:txBody>
      </p:sp>
      <p:sp>
        <p:nvSpPr>
          <p:cNvPr id="19" name="Content Placeholder 2">
            <a:extLst>
              <a:ext uri="{FF2B5EF4-FFF2-40B4-BE49-F238E27FC236}">
                <a16:creationId xmlns:a16="http://schemas.microsoft.com/office/drawing/2014/main" id="{D2B91124-7CAA-E420-650D-6EEE4E72AC54}"/>
              </a:ext>
            </a:extLst>
          </p:cNvPr>
          <p:cNvSpPr txBox="1">
            <a:spLocks/>
          </p:cNvSpPr>
          <p:nvPr/>
        </p:nvSpPr>
        <p:spPr>
          <a:xfrm>
            <a:off x="7673257" y="5116858"/>
            <a:ext cx="3075561" cy="852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a:ln>
                  <a:noFill/>
                </a:ln>
                <a:solidFill>
                  <a:srgbClr val="FFFFFF"/>
                </a:solidFill>
                <a:effectLst/>
                <a:uLnTx/>
                <a:uFillTx/>
                <a:latin typeface="Open Sans"/>
                <a:ea typeface="+mn-ea"/>
                <a:cs typeface="+mn-cs"/>
              </a:rPr>
              <a:t>Snelle reactie op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err="1">
                <a:ln>
                  <a:noFill/>
                </a:ln>
                <a:solidFill>
                  <a:srgbClr val="FFF8DC"/>
                </a:solidFill>
                <a:effectLst/>
                <a:uLnTx/>
                <a:uFillTx/>
                <a:latin typeface="Open Sans"/>
                <a:ea typeface="+mn-ea"/>
                <a:cs typeface="+mn-cs"/>
              </a:rPr>
              <a:t>tech</a:t>
            </a:r>
            <a:r>
              <a:rPr kumimoji="0" lang="nl-BE" sz="2000" b="1" i="0" u="none" strike="noStrike" kern="1200" cap="none" spc="0" normalizeH="0" baseline="0" noProof="0">
                <a:ln>
                  <a:noFill/>
                </a:ln>
                <a:solidFill>
                  <a:srgbClr val="FFF8DC"/>
                </a:solidFill>
                <a:effectLst/>
                <a:uLnTx/>
                <a:uFillTx/>
                <a:latin typeface="Open Sans"/>
                <a:ea typeface="+mn-ea"/>
                <a:cs typeface="+mn-cs"/>
              </a:rPr>
              <a:t>-trends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77D5EA2E-8D09-A7C1-D52C-15E5A8F45E9D}"/>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FF9F95-4F98-DB3A-04F9-AAA85C8AD20F}"/>
              </a:ext>
            </a:extLst>
          </p:cNvPr>
          <p:cNvSpPr/>
          <p:nvPr/>
        </p:nvSpPr>
        <p:spPr>
          <a:xfrm>
            <a:off x="4551051" y="1969851"/>
            <a:ext cx="3198095" cy="344845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Rectangle: Rounded Corners 12">
            <a:extLst>
              <a:ext uri="{FF2B5EF4-FFF2-40B4-BE49-F238E27FC236}">
                <a16:creationId xmlns:a16="http://schemas.microsoft.com/office/drawing/2014/main" id="{535DF9BB-0D5B-001B-7105-D7E8111F92AB}"/>
              </a:ext>
            </a:extLst>
          </p:cNvPr>
          <p:cNvSpPr/>
          <p:nvPr/>
        </p:nvSpPr>
        <p:spPr>
          <a:xfrm>
            <a:off x="8051641" y="1969851"/>
            <a:ext cx="3198095" cy="344845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Rectangle: Rounded Corners 7">
            <a:extLst>
              <a:ext uri="{FF2B5EF4-FFF2-40B4-BE49-F238E27FC236}">
                <a16:creationId xmlns:a16="http://schemas.microsoft.com/office/drawing/2014/main" id="{789507F8-22C8-4C92-4CD2-819F497B92D4}"/>
              </a:ext>
            </a:extLst>
          </p:cNvPr>
          <p:cNvSpPr/>
          <p:nvPr/>
        </p:nvSpPr>
        <p:spPr>
          <a:xfrm>
            <a:off x="1050461" y="1969851"/>
            <a:ext cx="3198095" cy="344845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itle 1">
            <a:extLst>
              <a:ext uri="{FF2B5EF4-FFF2-40B4-BE49-F238E27FC236}">
                <a16:creationId xmlns:a16="http://schemas.microsoft.com/office/drawing/2014/main" id="{89C50919-F944-2691-C25F-E2A12E82D5C8}"/>
              </a:ext>
            </a:extLst>
          </p:cNvPr>
          <p:cNvSpPr>
            <a:spLocks noGrp="1"/>
          </p:cNvSpPr>
          <p:nvPr>
            <p:ph type="title"/>
          </p:nvPr>
        </p:nvSpPr>
        <p:spPr>
          <a:xfrm>
            <a:off x="838200" y="365125"/>
            <a:ext cx="10515600" cy="1325563"/>
          </a:xfrm>
        </p:spPr>
        <p:txBody>
          <a:bodyPr/>
          <a:lstStyle/>
          <a:p>
            <a:r>
              <a:rPr lang="nl-BE"/>
              <a:t>Digital Strategic Board </a:t>
            </a:r>
            <a:r>
              <a:rPr lang="nl-BE">
                <a:solidFill>
                  <a:schemeClr val="tx2"/>
                </a:solidFill>
              </a:rPr>
              <a:t>| Kerntaken</a:t>
            </a:r>
          </a:p>
        </p:txBody>
      </p:sp>
      <p:sp>
        <p:nvSpPr>
          <p:cNvPr id="192" name="Google Shape;192;p20"/>
          <p:cNvSpPr txBox="1"/>
          <p:nvPr/>
        </p:nvSpPr>
        <p:spPr>
          <a:xfrm>
            <a:off x="1050461" y="3729737"/>
            <a:ext cx="3198095" cy="36933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FFFFFF"/>
                </a:solidFill>
                <a:effectLst/>
                <a:uLnTx/>
                <a:uFillTx/>
                <a:latin typeface="Urbanist"/>
                <a:ea typeface="Urbanist"/>
                <a:cs typeface="Urbanist"/>
                <a:sym typeface="Urbanist"/>
              </a:rPr>
              <a:t>Strategische</a:t>
            </a:r>
            <a:r>
              <a:rPr kumimoji="0" lang="en-US" sz="2400" b="1" i="0" u="none" strike="noStrike" kern="1200" cap="none" spc="0" normalizeH="0" baseline="0" noProof="0">
                <a:ln>
                  <a:noFill/>
                </a:ln>
                <a:solidFill>
                  <a:srgbClr val="FFFFFF"/>
                </a:solidFill>
                <a:effectLst/>
                <a:uLnTx/>
                <a:uFillTx/>
                <a:latin typeface="Urbanist"/>
                <a:ea typeface="Urbanist"/>
                <a:cs typeface="Urbanist"/>
                <a:sym typeface="Urbanist"/>
              </a:rPr>
              <a:t> </a:t>
            </a:r>
            <a:r>
              <a:rPr kumimoji="0" lang="en-US" sz="2400" b="1" i="0" u="none" strike="noStrike" kern="1200" cap="none" spc="0" normalizeH="0" baseline="0" noProof="0" err="1">
                <a:ln>
                  <a:noFill/>
                </a:ln>
                <a:solidFill>
                  <a:srgbClr val="FFFFFF"/>
                </a:solidFill>
                <a:effectLst/>
                <a:uLnTx/>
                <a:uFillTx/>
                <a:latin typeface="Urbanist"/>
                <a:ea typeface="Urbanist"/>
                <a:cs typeface="Urbanist"/>
                <a:sym typeface="Urbanist"/>
              </a:rPr>
              <a:t>sturing</a:t>
            </a:r>
            <a:endParaRPr kumimoji="0" sz="2400" b="0" i="0" u="none" strike="noStrike" kern="1200" cap="none" spc="0" normalizeH="0" baseline="0" noProof="0">
              <a:ln>
                <a:noFill/>
              </a:ln>
              <a:solidFill>
                <a:srgbClr val="FFFFFF"/>
              </a:solidFill>
              <a:effectLst/>
              <a:uLnTx/>
              <a:uFillTx/>
              <a:latin typeface="Open Sans"/>
              <a:ea typeface="+mn-ea"/>
              <a:cs typeface="+mn-cs"/>
            </a:endParaRPr>
          </a:p>
        </p:txBody>
      </p:sp>
      <p:sp>
        <p:nvSpPr>
          <p:cNvPr id="193" name="Google Shape;193;p20"/>
          <p:cNvSpPr txBox="1"/>
          <p:nvPr/>
        </p:nvSpPr>
        <p:spPr>
          <a:xfrm>
            <a:off x="1050461" y="4148837"/>
            <a:ext cx="3198095" cy="110799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Verzekeren</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van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samenhang</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in</a:t>
            </a:r>
            <a:br>
              <a:rPr kumimoji="0" lang="en-US" sz="1500" b="0" i="0" u="none" strike="noStrike" kern="1200" cap="none" spc="0" normalizeH="0" baseline="0" noProof="0">
                <a:ln>
                  <a:noFill/>
                </a:ln>
                <a:solidFill>
                  <a:srgbClr val="CBD5E1"/>
                </a:solidFill>
                <a:effectLst/>
                <a:uLnTx/>
                <a:uFillTx/>
                <a:latin typeface="Inter"/>
                <a:ea typeface="+mn-ea"/>
                <a:cs typeface="+mn-cs"/>
                <a:sym typeface="Inter"/>
              </a:rPr>
            </a:b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IT-</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projecten</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over alle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federale</a:t>
            </a:r>
            <a:br>
              <a:rPr kumimoji="0" lang="en-US" sz="1500" b="0" i="0" u="none" strike="noStrike" kern="1200" cap="none" spc="0" normalizeH="0" baseline="0" noProof="0">
                <a:ln>
                  <a:noFill/>
                </a:ln>
                <a:solidFill>
                  <a:srgbClr val="CBD5E1"/>
                </a:solidFill>
                <a:effectLst/>
                <a:uLnTx/>
                <a:uFillTx/>
                <a:latin typeface="Inter"/>
                <a:ea typeface="+mn-ea"/>
                <a:cs typeface="+mn-cs"/>
                <a:sym typeface="Inter"/>
              </a:rPr>
            </a:b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organisaties</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heen</a:t>
            </a:r>
            <a:endParaRPr kumimoji="0" sz="1500" b="0" i="0" u="none" strike="noStrike" kern="1200" cap="none" spc="0" normalizeH="0" baseline="0" noProof="0">
              <a:ln>
                <a:noFill/>
              </a:ln>
              <a:solidFill>
                <a:srgbClr val="CBD5E1"/>
              </a:solidFill>
              <a:effectLst/>
              <a:uLnTx/>
              <a:uFillTx/>
              <a:latin typeface="Inter"/>
              <a:ea typeface="+mn-ea"/>
              <a:cs typeface="+mn-cs"/>
            </a:endParaRPr>
          </a:p>
        </p:txBody>
      </p:sp>
      <p:sp>
        <p:nvSpPr>
          <p:cNvPr id="194" name="Google Shape;194;p20"/>
          <p:cNvSpPr txBox="1"/>
          <p:nvPr/>
        </p:nvSpPr>
        <p:spPr>
          <a:xfrm>
            <a:off x="4551051" y="3729737"/>
            <a:ext cx="3198095" cy="36933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FFFFFF"/>
                </a:solidFill>
                <a:effectLst/>
                <a:uLnTx/>
                <a:uFillTx/>
                <a:latin typeface="Urbanist"/>
                <a:ea typeface="Urbanist"/>
                <a:cs typeface="Urbanist"/>
                <a:sym typeface="Urbanist"/>
              </a:rPr>
              <a:t>Prioritering</a:t>
            </a: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5" name="Google Shape;195;p20"/>
          <p:cNvSpPr txBox="1"/>
          <p:nvPr/>
        </p:nvSpPr>
        <p:spPr>
          <a:xfrm>
            <a:off x="4551051" y="4148837"/>
            <a:ext cx="3198095" cy="110799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Vastleggen</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van de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transversale</a:t>
            </a:r>
            <a:endParaRPr kumimoji="0" lang="en-US" sz="15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federale</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roadmap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en</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portfolio van</a:t>
            </a:r>
          </a:p>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digitale</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werven</a:t>
            </a:r>
            <a:endParaRPr kumimoji="0" sz="1500" b="0" i="0" u="none" strike="noStrike" kern="1200" cap="none" spc="0" normalizeH="0" baseline="0" noProof="0">
              <a:ln>
                <a:noFill/>
              </a:ln>
              <a:solidFill>
                <a:srgbClr val="CBD5E1"/>
              </a:solidFill>
              <a:effectLst/>
              <a:uLnTx/>
              <a:uFillTx/>
              <a:latin typeface="Inter"/>
              <a:ea typeface="+mn-ea"/>
              <a:cs typeface="+mn-cs"/>
            </a:endParaRPr>
          </a:p>
        </p:txBody>
      </p:sp>
      <p:sp>
        <p:nvSpPr>
          <p:cNvPr id="196" name="Google Shape;196;p20"/>
          <p:cNvSpPr txBox="1"/>
          <p:nvPr/>
        </p:nvSpPr>
        <p:spPr>
          <a:xfrm>
            <a:off x="8051642" y="3729737"/>
            <a:ext cx="3198094" cy="36933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FFFFFF"/>
                </a:solidFill>
                <a:effectLst/>
                <a:uLnTx/>
                <a:uFillTx/>
                <a:latin typeface="Urbanist"/>
                <a:ea typeface="Urbanist"/>
                <a:cs typeface="Urbanist"/>
                <a:sym typeface="Urbanist"/>
              </a:rPr>
              <a:t>Validatie</a:t>
            </a: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7" name="Google Shape;197;p20"/>
          <p:cNvSpPr txBox="1"/>
          <p:nvPr/>
        </p:nvSpPr>
        <p:spPr>
          <a:xfrm>
            <a:off x="8051640" y="4148837"/>
            <a:ext cx="3198094" cy="110799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Goedkeuren</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van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standaarden</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a:t>
            </a:r>
            <a:br>
              <a:rPr kumimoji="0" lang="en-US" sz="1500" b="0" i="0" u="none" strike="noStrike" kern="1200" cap="none" spc="0" normalizeH="0" baseline="0" noProof="0">
                <a:ln>
                  <a:noFill/>
                </a:ln>
                <a:solidFill>
                  <a:srgbClr val="CBD5E1"/>
                </a:solidFill>
                <a:effectLst/>
                <a:uLnTx/>
                <a:uFillTx/>
                <a:latin typeface="Inter"/>
                <a:ea typeface="+mn-ea"/>
                <a:cs typeface="+mn-cs"/>
                <a:sym typeface="Inter"/>
              </a:rPr>
            </a:b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referentie-architecturen</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en</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investeringsvoorstellen</a:t>
            </a:r>
            <a:endParaRPr kumimoji="0" sz="1500" b="0" i="0" u="none" strike="noStrike" kern="1200" cap="none" spc="0" normalizeH="0" baseline="0" noProof="0">
              <a:ln>
                <a:noFill/>
              </a:ln>
              <a:solidFill>
                <a:srgbClr val="CBD5E1"/>
              </a:solidFill>
              <a:effectLst/>
              <a:uLnTx/>
              <a:uFillTx/>
              <a:latin typeface="Inter"/>
              <a:ea typeface="+mn-ea"/>
              <a:cs typeface="+mn-cs"/>
            </a:endParaRPr>
          </a:p>
        </p:txBody>
      </p:sp>
      <p:pic>
        <p:nvPicPr>
          <p:cNvPr id="15" name="Picture 14">
            <a:extLst>
              <a:ext uri="{FF2B5EF4-FFF2-40B4-BE49-F238E27FC236}">
                <a16:creationId xmlns:a16="http://schemas.microsoft.com/office/drawing/2014/main" id="{C15F0C17-12FE-94BC-B21F-330DEF830F89}"/>
              </a:ext>
            </a:extLst>
          </p:cNvPr>
          <p:cNvPicPr>
            <a:picLocks noChangeAspect="1"/>
          </p:cNvPicPr>
          <p:nvPr/>
        </p:nvPicPr>
        <p:blipFill>
          <a:blip r:embed="rId3">
            <a:extLst>
              <a:ext uri="{28A0092B-C50C-407E-A947-70E740481C1C}">
                <a14:useLocalDpi xmlns:a14="http://schemas.microsoft.com/office/drawing/2010/main" val="0"/>
              </a:ext>
            </a:extLst>
          </a:blip>
          <a:srcRect t="-177" b="19382"/>
          <a:stretch>
            <a:fillRect/>
          </a:stretch>
        </p:blipFill>
        <p:spPr>
          <a:xfrm>
            <a:off x="1792990" y="2184222"/>
            <a:ext cx="1713036" cy="1384040"/>
          </a:xfrm>
          <a:prstGeom prst="rect">
            <a:avLst/>
          </a:prstGeom>
        </p:spPr>
      </p:pic>
      <p:pic>
        <p:nvPicPr>
          <p:cNvPr id="17" name="Picture 16">
            <a:extLst>
              <a:ext uri="{FF2B5EF4-FFF2-40B4-BE49-F238E27FC236}">
                <a16:creationId xmlns:a16="http://schemas.microsoft.com/office/drawing/2014/main" id="{E10413B5-6D6F-2BEF-19B7-469C82FE3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729" y="2254458"/>
            <a:ext cx="1174542" cy="1174542"/>
          </a:xfrm>
          <a:prstGeom prst="rect">
            <a:avLst/>
          </a:prstGeom>
        </p:spPr>
      </p:pic>
      <p:pic>
        <p:nvPicPr>
          <p:cNvPr id="19" name="Picture 18">
            <a:extLst>
              <a:ext uri="{FF2B5EF4-FFF2-40B4-BE49-F238E27FC236}">
                <a16:creationId xmlns:a16="http://schemas.microsoft.com/office/drawing/2014/main" id="{B833C8DD-393D-BDE9-7C33-1042AEBA1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3289" y="2222397"/>
            <a:ext cx="1254795" cy="1254795"/>
          </a:xfrm>
          <a:prstGeom prst="rect">
            <a:avLst/>
          </a:prstGeom>
        </p:spPr>
      </p:pic>
    </p:spTree>
    <p:extLst>
      <p:ext uri="{BB962C8B-B14F-4D97-AF65-F5344CB8AC3E}">
        <p14:creationId xmlns:p14="http://schemas.microsoft.com/office/powerpoint/2010/main" val="893565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EE1F250E-5360-BB25-1748-F78C8A63B29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509F9C7-B1C5-D7CC-2401-1930CF71750A}"/>
              </a:ext>
            </a:extLst>
          </p:cNvPr>
          <p:cNvSpPr>
            <a:spLocks noGrp="1"/>
          </p:cNvSpPr>
          <p:nvPr>
            <p:ph type="title"/>
          </p:nvPr>
        </p:nvSpPr>
        <p:spPr>
          <a:xfrm>
            <a:off x="838200" y="365125"/>
            <a:ext cx="10515600" cy="1325563"/>
          </a:xfrm>
        </p:spPr>
        <p:txBody>
          <a:bodyPr/>
          <a:lstStyle/>
          <a:p>
            <a:r>
              <a:rPr lang="nl-BE"/>
              <a:t>Digital Strategic Board </a:t>
            </a:r>
            <a:r>
              <a:rPr lang="nl-BE">
                <a:solidFill>
                  <a:schemeClr val="tx2"/>
                </a:solidFill>
              </a:rPr>
              <a:t>| Structuur</a:t>
            </a:r>
          </a:p>
        </p:txBody>
      </p:sp>
      <p:sp>
        <p:nvSpPr>
          <p:cNvPr id="9" name="Content Placeholder 2">
            <a:extLst>
              <a:ext uri="{FF2B5EF4-FFF2-40B4-BE49-F238E27FC236}">
                <a16:creationId xmlns:a16="http://schemas.microsoft.com/office/drawing/2014/main" id="{88804E63-7786-A11C-7F36-01170899906C}"/>
              </a:ext>
            </a:extLst>
          </p:cNvPr>
          <p:cNvSpPr>
            <a:spLocks noGrp="1"/>
          </p:cNvSpPr>
          <p:nvPr>
            <p:ph idx="1"/>
          </p:nvPr>
        </p:nvSpPr>
        <p:spPr>
          <a:xfrm>
            <a:off x="2065257" y="1987707"/>
            <a:ext cx="8821616" cy="814287"/>
          </a:xfrm>
        </p:spPr>
        <p:txBody>
          <a:bodyPr>
            <a:normAutofit lnSpcReduction="10000"/>
          </a:bodyPr>
          <a:lstStyle/>
          <a:p>
            <a:pPr marL="0" indent="0">
              <a:lnSpc>
                <a:spcPct val="100000"/>
              </a:lnSpc>
              <a:buNone/>
            </a:pPr>
            <a:r>
              <a:rPr lang="nl-BE" sz="2400"/>
              <a:t>De </a:t>
            </a:r>
            <a:r>
              <a:rPr lang="nl-BE" sz="2400" b="1">
                <a:solidFill>
                  <a:schemeClr val="tx2"/>
                </a:solidFill>
              </a:rPr>
              <a:t>Digital Strategic Board </a:t>
            </a:r>
            <a:r>
              <a:rPr lang="nl-BE" sz="2400"/>
              <a:t>wordt ondersteund </a:t>
            </a:r>
            <a:r>
              <a:rPr lang="nl-BE" sz="2400" b="1">
                <a:solidFill>
                  <a:schemeClr val="tx2"/>
                </a:solidFill>
              </a:rPr>
              <a:t>door de FOD BOSA</a:t>
            </a:r>
            <a:endParaRPr lang="nl-BE" sz="2400"/>
          </a:p>
        </p:txBody>
      </p:sp>
      <p:pic>
        <p:nvPicPr>
          <p:cNvPr id="3" name="Picture 2">
            <a:extLst>
              <a:ext uri="{FF2B5EF4-FFF2-40B4-BE49-F238E27FC236}">
                <a16:creationId xmlns:a16="http://schemas.microsoft.com/office/drawing/2014/main" id="{A37EF723-E4ED-AAA5-44F9-888B65009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59" y="1987707"/>
            <a:ext cx="757136" cy="757136"/>
          </a:xfrm>
          <a:prstGeom prst="rect">
            <a:avLst/>
          </a:prstGeom>
        </p:spPr>
      </p:pic>
      <p:pic>
        <p:nvPicPr>
          <p:cNvPr id="6" name="Picture 5">
            <a:extLst>
              <a:ext uri="{FF2B5EF4-FFF2-40B4-BE49-F238E27FC236}">
                <a16:creationId xmlns:a16="http://schemas.microsoft.com/office/drawing/2014/main" id="{319B66CD-EE81-8616-3D2F-435BEF377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559" y="3330731"/>
            <a:ext cx="926052" cy="926052"/>
          </a:xfrm>
          <a:prstGeom prst="rect">
            <a:avLst/>
          </a:prstGeom>
        </p:spPr>
      </p:pic>
      <p:sp>
        <p:nvSpPr>
          <p:cNvPr id="7" name="Content Placeholder 2">
            <a:extLst>
              <a:ext uri="{FF2B5EF4-FFF2-40B4-BE49-F238E27FC236}">
                <a16:creationId xmlns:a16="http://schemas.microsoft.com/office/drawing/2014/main" id="{71B5E011-3C75-3C06-CD31-300BFDB4BFA1}"/>
              </a:ext>
            </a:extLst>
          </p:cNvPr>
          <p:cNvSpPr txBox="1">
            <a:spLocks/>
          </p:cNvSpPr>
          <p:nvPr/>
        </p:nvSpPr>
        <p:spPr>
          <a:xfrm>
            <a:off x="2065256" y="3421724"/>
            <a:ext cx="10220777" cy="8142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2400" b="0" i="0" u="none" strike="noStrike" kern="1200" cap="none" spc="0" normalizeH="0" baseline="0" noProof="0">
                <a:ln>
                  <a:noFill/>
                </a:ln>
                <a:solidFill>
                  <a:srgbClr val="FFFFFF"/>
                </a:solidFill>
                <a:effectLst/>
                <a:uLnTx/>
                <a:uFillTx/>
                <a:latin typeface="Open Sans"/>
                <a:ea typeface="+mn-ea"/>
                <a:cs typeface="+mn-cs"/>
              </a:rPr>
              <a:t>Het </a:t>
            </a:r>
            <a:r>
              <a:rPr kumimoji="0" lang="nl-BE" sz="2400" b="1" i="0" u="none" strike="noStrike" kern="1200" cap="none" spc="0" normalizeH="0" baseline="0" noProof="0">
                <a:ln>
                  <a:noFill/>
                </a:ln>
                <a:solidFill>
                  <a:srgbClr val="FFF8DC"/>
                </a:solidFill>
                <a:effectLst/>
                <a:uLnTx/>
                <a:uFillTx/>
                <a:latin typeface="Open Sans"/>
                <a:ea typeface="+mn-ea"/>
                <a:cs typeface="+mn-cs"/>
              </a:rPr>
              <a:t>DG Vereenvoudiging en</a:t>
            </a:r>
            <a:r>
              <a:rPr kumimoji="0" lang="nl-BE" sz="2400" b="0" i="0" u="none" strike="noStrike" kern="1200" cap="none" spc="0" normalizeH="0" baseline="0" noProof="0">
                <a:ln>
                  <a:noFill/>
                </a:ln>
                <a:solidFill>
                  <a:srgbClr val="FFF8DC"/>
                </a:solidFill>
                <a:effectLst/>
                <a:uLnTx/>
                <a:uFillTx/>
                <a:latin typeface="Open Sans"/>
                <a:ea typeface="+mn-ea"/>
                <a:cs typeface="+mn-cs"/>
              </a:rPr>
              <a:t> </a:t>
            </a:r>
            <a:r>
              <a:rPr kumimoji="0" lang="nl-BE" sz="2400" b="1" i="0" u="none" strike="noStrike" kern="1200" cap="none" spc="0" normalizeH="0" baseline="0" noProof="0">
                <a:ln>
                  <a:noFill/>
                </a:ln>
                <a:solidFill>
                  <a:srgbClr val="FFF8DC"/>
                </a:solidFill>
                <a:effectLst/>
                <a:uLnTx/>
                <a:uFillTx/>
                <a:latin typeface="Open Sans"/>
                <a:ea typeface="+mn-ea"/>
                <a:cs typeface="+mn-cs"/>
              </a:rPr>
              <a:t>Digitalisering</a:t>
            </a:r>
            <a:r>
              <a:rPr kumimoji="0" lang="nl-BE" sz="2400" b="0" i="0" u="none" strike="noStrike" kern="1200" cap="none" spc="0" normalizeH="0" baseline="0" noProof="0">
                <a:ln>
                  <a:noFill/>
                </a:ln>
                <a:solidFill>
                  <a:srgbClr val="FFF8DC"/>
                </a:solidFill>
                <a:effectLst/>
                <a:uLnTx/>
                <a:uFillTx/>
                <a:latin typeface="Open Sans"/>
                <a:ea typeface="+mn-ea"/>
                <a:cs typeface="+mn-cs"/>
              </a:rPr>
              <a:t> </a:t>
            </a:r>
            <a:r>
              <a:rPr kumimoji="0" lang="nl-BE" sz="2400" b="0" i="0" u="none" strike="noStrike" kern="1200" cap="none" spc="0" normalizeH="0" baseline="0" noProof="0">
                <a:ln>
                  <a:noFill/>
                </a:ln>
                <a:solidFill>
                  <a:srgbClr val="FFFFFF"/>
                </a:solidFill>
                <a:effectLst/>
                <a:uLnTx/>
                <a:uFillTx/>
                <a:latin typeface="Open Sans"/>
                <a:ea typeface="+mn-ea"/>
                <a:cs typeface="+mn-cs"/>
              </a:rPr>
              <a:t>is verantwoordelijk</a:t>
            </a:r>
            <a:br>
              <a:rPr kumimoji="0" lang="nl-BE" sz="2400" b="0" i="0" u="none" strike="noStrike" kern="1200" cap="none" spc="0" normalizeH="0" baseline="0" noProof="0">
                <a:ln>
                  <a:noFill/>
                </a:ln>
                <a:solidFill>
                  <a:srgbClr val="FFFFFF"/>
                </a:solidFill>
                <a:effectLst/>
                <a:uLnTx/>
                <a:uFillTx/>
                <a:latin typeface="Open Sans"/>
                <a:ea typeface="+mn-ea"/>
                <a:cs typeface="+mn-cs"/>
              </a:rPr>
            </a:br>
            <a:r>
              <a:rPr kumimoji="0" lang="nl-BE" sz="2400" b="0" i="0" u="none" strike="noStrike" kern="1200" cap="none" spc="0" normalizeH="0" baseline="0" noProof="0">
                <a:ln>
                  <a:noFill/>
                </a:ln>
                <a:solidFill>
                  <a:srgbClr val="FFFFFF"/>
                </a:solidFill>
                <a:effectLst/>
                <a:uLnTx/>
                <a:uFillTx/>
                <a:latin typeface="Open Sans"/>
                <a:ea typeface="+mn-ea"/>
                <a:cs typeface="+mn-cs"/>
              </a:rPr>
              <a:t>voor de</a:t>
            </a:r>
            <a:r>
              <a:rPr kumimoji="0" lang="nl-BE" sz="2400" b="1" i="0" u="none" strike="noStrike" kern="1200" cap="none" spc="0" normalizeH="0" baseline="0" noProof="0">
                <a:ln>
                  <a:noFill/>
                </a:ln>
                <a:solidFill>
                  <a:srgbClr val="FFFFFF"/>
                </a:solidFill>
                <a:effectLst/>
                <a:uLnTx/>
                <a:uFillTx/>
                <a:latin typeface="Open Sans"/>
                <a:ea typeface="+mn-ea"/>
                <a:cs typeface="+mn-cs"/>
              </a:rPr>
              <a:t> </a:t>
            </a:r>
            <a:r>
              <a:rPr kumimoji="0" lang="nl-BE" sz="2400" b="1" i="0" u="none" strike="noStrike" kern="1200" cap="none" spc="0" normalizeH="0" baseline="0" noProof="0">
                <a:ln>
                  <a:noFill/>
                </a:ln>
                <a:solidFill>
                  <a:srgbClr val="FFF8DC"/>
                </a:solidFill>
                <a:effectLst/>
                <a:uLnTx/>
                <a:uFillTx/>
                <a:latin typeface="Open Sans"/>
                <a:ea typeface="+mn-ea"/>
                <a:cs typeface="+mn-cs"/>
              </a:rPr>
              <a:t>voorbereiding en coördinatie van de strategie</a:t>
            </a:r>
            <a:r>
              <a:rPr kumimoji="0" lang="nl-BE" sz="2400" b="0" i="0" u="none" strike="noStrike" kern="1200" cap="none" spc="0" normalizeH="0" baseline="0" noProof="0">
                <a:ln>
                  <a:noFill/>
                </a:ln>
                <a:solidFill>
                  <a:srgbClr val="FFFFFF"/>
                </a:solidFill>
                <a:effectLst/>
                <a:uLnTx/>
                <a:uFillTx/>
                <a:latin typeface="Open Sans"/>
                <a:ea typeface="+mn-ea"/>
                <a:cs typeface="+mn-cs"/>
              </a:rPr>
              <a:t>.</a:t>
            </a:r>
          </a:p>
        </p:txBody>
      </p:sp>
      <p:pic>
        <p:nvPicPr>
          <p:cNvPr id="10" name="Picture 9">
            <a:extLst>
              <a:ext uri="{FF2B5EF4-FFF2-40B4-BE49-F238E27FC236}">
                <a16:creationId xmlns:a16="http://schemas.microsoft.com/office/drawing/2014/main" id="{212855DA-DF9E-027A-E689-74CA10F66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842671"/>
            <a:ext cx="926052" cy="926052"/>
          </a:xfrm>
          <a:prstGeom prst="rect">
            <a:avLst/>
          </a:prstGeom>
        </p:spPr>
      </p:pic>
      <p:sp>
        <p:nvSpPr>
          <p:cNvPr id="12" name="Content Placeholder 2">
            <a:extLst>
              <a:ext uri="{FF2B5EF4-FFF2-40B4-BE49-F238E27FC236}">
                <a16:creationId xmlns:a16="http://schemas.microsoft.com/office/drawing/2014/main" id="{5F0ACDCC-A454-0F60-BEA3-41F7115F48F9}"/>
              </a:ext>
            </a:extLst>
          </p:cNvPr>
          <p:cNvSpPr txBox="1">
            <a:spLocks/>
          </p:cNvSpPr>
          <p:nvPr/>
        </p:nvSpPr>
        <p:spPr>
          <a:xfrm>
            <a:off x="2065256" y="4954436"/>
            <a:ext cx="10220777" cy="8142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2400" b="0" i="0" u="none" strike="noStrike" kern="1200" cap="none" spc="0" normalizeH="0" baseline="0" noProof="0" dirty="0">
                <a:ln>
                  <a:noFill/>
                </a:ln>
                <a:solidFill>
                  <a:srgbClr val="FFFFFF"/>
                </a:solidFill>
                <a:effectLst/>
                <a:uLnTx/>
                <a:uFillTx/>
                <a:latin typeface="Open Sans"/>
                <a:ea typeface="+mn-ea"/>
                <a:cs typeface="+mn-cs"/>
              </a:rPr>
              <a:t>De</a:t>
            </a:r>
            <a:r>
              <a:rPr kumimoji="0" lang="nl-BE" sz="2400" b="1" i="0" u="none" strike="noStrike" kern="1200" cap="none" spc="0" normalizeH="0" baseline="0" noProof="0" dirty="0">
                <a:ln>
                  <a:noFill/>
                </a:ln>
                <a:solidFill>
                  <a:srgbClr val="FFFFFF"/>
                </a:solidFill>
                <a:effectLst/>
                <a:uLnTx/>
                <a:uFillTx/>
                <a:latin typeface="Open Sans"/>
                <a:ea typeface="+mn-ea"/>
                <a:cs typeface="+mn-cs"/>
              </a:rPr>
              <a:t> </a:t>
            </a:r>
            <a:r>
              <a:rPr kumimoji="0" lang="nl-BE" sz="2400" b="1" i="0" u="none" strike="noStrike" kern="1200" cap="none" spc="0" normalizeH="0" baseline="0" noProof="0" dirty="0">
                <a:ln>
                  <a:noFill/>
                </a:ln>
                <a:solidFill>
                  <a:srgbClr val="FFF8DC"/>
                </a:solidFill>
                <a:effectLst/>
                <a:uLnTx/>
                <a:uFillTx/>
                <a:latin typeface="Open Sans"/>
                <a:ea typeface="+mn-ea"/>
                <a:cs typeface="+mn-cs"/>
              </a:rPr>
              <a:t>DG </a:t>
            </a:r>
            <a:r>
              <a:rPr kumimoji="0" lang="nl-BE" sz="2400" b="0" i="0" u="none" strike="noStrike" kern="1200" cap="none" spc="0" normalizeH="0" baseline="0" noProof="0" dirty="0">
                <a:ln>
                  <a:noFill/>
                </a:ln>
                <a:solidFill>
                  <a:srgbClr val="FFFFFF"/>
                </a:solidFill>
                <a:effectLst/>
                <a:uLnTx/>
                <a:uFillTx/>
                <a:latin typeface="Open Sans"/>
                <a:ea typeface="+mn-ea"/>
                <a:cs typeface="+mn-cs"/>
              </a:rPr>
              <a:t>wordt hierbij ondersteund door het </a:t>
            </a:r>
            <a:r>
              <a:rPr kumimoji="0" lang="nl-BE" sz="2400" b="1" i="0" u="none" strike="noStrike" kern="1200" cap="none" spc="0" normalizeH="0" baseline="0" noProof="0" dirty="0">
                <a:ln>
                  <a:noFill/>
                </a:ln>
                <a:solidFill>
                  <a:srgbClr val="FFF8DC"/>
                </a:solidFill>
                <a:effectLst/>
                <a:uLnTx/>
                <a:uFillTx/>
                <a:latin typeface="Open Sans"/>
                <a:ea typeface="+mn-ea"/>
                <a:cs typeface="+mn-cs"/>
              </a:rPr>
              <a:t>Digital Strategic Office (DSO)</a:t>
            </a:r>
          </a:p>
        </p:txBody>
      </p:sp>
    </p:spTree>
    <p:extLst>
      <p:ext uri="{BB962C8B-B14F-4D97-AF65-F5344CB8AC3E}">
        <p14:creationId xmlns:p14="http://schemas.microsoft.com/office/powerpoint/2010/main" val="1807187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B706A7A7-2FC6-A5E4-2997-DB990E15307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038F1DF-14D1-B1A7-B2E3-A20A45394853}"/>
              </a:ext>
            </a:extLst>
          </p:cNvPr>
          <p:cNvSpPr>
            <a:spLocks noGrp="1"/>
          </p:cNvSpPr>
          <p:nvPr>
            <p:ph type="title"/>
          </p:nvPr>
        </p:nvSpPr>
        <p:spPr>
          <a:xfrm>
            <a:off x="838200" y="365125"/>
            <a:ext cx="10515600" cy="1325563"/>
          </a:xfrm>
        </p:spPr>
        <p:txBody>
          <a:bodyPr/>
          <a:lstStyle/>
          <a:p>
            <a:r>
              <a:rPr lang="nl-BE"/>
              <a:t>Digital Strategic Office (DSO)</a:t>
            </a:r>
            <a:endParaRPr lang="nl-BE">
              <a:solidFill>
                <a:schemeClr val="tx2"/>
              </a:solidFill>
            </a:endParaRPr>
          </a:p>
        </p:txBody>
      </p:sp>
      <p:sp>
        <p:nvSpPr>
          <p:cNvPr id="8" name="Content Placeholder 2">
            <a:extLst>
              <a:ext uri="{FF2B5EF4-FFF2-40B4-BE49-F238E27FC236}">
                <a16:creationId xmlns:a16="http://schemas.microsoft.com/office/drawing/2014/main" id="{94098A8A-E0FD-00FA-E335-72B71F28FFA7}"/>
              </a:ext>
            </a:extLst>
          </p:cNvPr>
          <p:cNvSpPr>
            <a:spLocks noGrp="1"/>
          </p:cNvSpPr>
          <p:nvPr>
            <p:ph idx="1"/>
          </p:nvPr>
        </p:nvSpPr>
        <p:spPr>
          <a:xfrm>
            <a:off x="838200" y="1825624"/>
            <a:ext cx="10515600" cy="4855591"/>
          </a:xfrm>
        </p:spPr>
        <p:txBody>
          <a:bodyPr>
            <a:normAutofit/>
          </a:bodyPr>
          <a:lstStyle/>
          <a:p>
            <a:pPr marL="0" indent="0">
              <a:buNone/>
            </a:pPr>
            <a:r>
              <a:rPr lang="nl-BE"/>
              <a:t>Het DSO is </a:t>
            </a:r>
            <a:r>
              <a:rPr lang="nl-BE" b="1">
                <a:solidFill>
                  <a:schemeClr val="tx2"/>
                </a:solidFill>
              </a:rPr>
              <a:t>de drijvende kracht achter de Digital Strategic Board</a:t>
            </a:r>
          </a:p>
          <a:p>
            <a:pPr marL="0" indent="0">
              <a:buNone/>
            </a:pPr>
            <a:endParaRPr lang="nl-BE" b="1"/>
          </a:p>
          <a:p>
            <a:r>
              <a:rPr lang="nl-BE" b="1">
                <a:solidFill>
                  <a:schemeClr val="tx2"/>
                </a:solidFill>
              </a:rPr>
              <a:t>Analyse</a:t>
            </a:r>
            <a:r>
              <a:rPr lang="nl-BE" b="1"/>
              <a:t> </a:t>
            </a:r>
            <a:r>
              <a:rPr lang="nl-BE"/>
              <a:t>van digitale trends</a:t>
            </a:r>
          </a:p>
          <a:p>
            <a:r>
              <a:rPr lang="nl-BE" b="1">
                <a:solidFill>
                  <a:schemeClr val="tx2"/>
                </a:solidFill>
              </a:rPr>
              <a:t>Monitoring</a:t>
            </a:r>
            <a:r>
              <a:rPr lang="nl-BE" b="1"/>
              <a:t> </a:t>
            </a:r>
            <a:r>
              <a:rPr lang="nl-BE"/>
              <a:t>van de federale strategie</a:t>
            </a:r>
          </a:p>
          <a:p>
            <a:r>
              <a:rPr lang="nl-BE" b="1">
                <a:solidFill>
                  <a:schemeClr val="tx2"/>
                </a:solidFill>
              </a:rPr>
              <a:t>Coördinatie</a:t>
            </a:r>
            <a:r>
              <a:rPr lang="nl-BE" b="1"/>
              <a:t> </a:t>
            </a:r>
            <a:r>
              <a:rPr lang="nl-BE"/>
              <a:t>tussen diensten</a:t>
            </a:r>
          </a:p>
          <a:p>
            <a:r>
              <a:rPr lang="nl-BE"/>
              <a:t>Inhoudelijke</a:t>
            </a:r>
            <a:r>
              <a:rPr lang="nl-BE" b="1"/>
              <a:t> </a:t>
            </a:r>
            <a:r>
              <a:rPr lang="nl-BE" b="1">
                <a:solidFill>
                  <a:schemeClr val="tx2"/>
                </a:solidFill>
              </a:rPr>
              <a:t>onderbouwing</a:t>
            </a:r>
          </a:p>
        </p:txBody>
      </p:sp>
    </p:spTree>
    <p:extLst>
      <p:ext uri="{BB962C8B-B14F-4D97-AF65-F5344CB8AC3E}">
        <p14:creationId xmlns:p14="http://schemas.microsoft.com/office/powerpoint/2010/main" val="928497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A6B05-6B94-C317-784B-03180BAD23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C0929B-8B73-52FE-52A9-E3F05789B0DE}"/>
              </a:ext>
            </a:extLst>
          </p:cNvPr>
          <p:cNvSpPr>
            <a:spLocks noGrp="1"/>
          </p:cNvSpPr>
          <p:nvPr>
            <p:ph type="ctrTitle"/>
          </p:nvPr>
        </p:nvSpPr>
        <p:spPr/>
        <p:txBody>
          <a:bodyPr>
            <a:normAutofit/>
          </a:bodyPr>
          <a:lstStyle/>
          <a:p>
            <a:r>
              <a:rPr lang="fr-FR"/>
              <a:t>Van G-Cloud </a:t>
            </a:r>
            <a:r>
              <a:rPr lang="fr-FR" err="1"/>
              <a:t>naar</a:t>
            </a:r>
            <a:r>
              <a:rPr lang="fr-FR"/>
              <a:t> Digital Excellence</a:t>
            </a:r>
            <a:endParaRPr lang="en-US"/>
          </a:p>
        </p:txBody>
      </p:sp>
      <p:sp>
        <p:nvSpPr>
          <p:cNvPr id="2" name="Subtitle 1">
            <a:extLst>
              <a:ext uri="{FF2B5EF4-FFF2-40B4-BE49-F238E27FC236}">
                <a16:creationId xmlns:a16="http://schemas.microsoft.com/office/drawing/2014/main" id="{567B2EE4-4C47-0DE6-DD5C-ED73618B7114}"/>
              </a:ext>
            </a:extLst>
          </p:cNvPr>
          <p:cNvSpPr>
            <a:spLocks noGrp="1"/>
          </p:cNvSpPr>
          <p:nvPr>
            <p:ph type="subTitle" idx="1"/>
          </p:nvPr>
        </p:nvSpPr>
        <p:spPr/>
        <p:txBody>
          <a:bodyPr/>
          <a:lstStyle/>
          <a:p>
            <a:r>
              <a:rPr lang="nl-BE">
                <a:solidFill>
                  <a:schemeClr val="accent1"/>
                </a:solidFill>
                <a:highlight>
                  <a:srgbClr val="FEDC93"/>
                </a:highlight>
              </a:rPr>
              <a:t>Cybersecurity – CISO as a service</a:t>
            </a:r>
          </a:p>
        </p:txBody>
      </p:sp>
    </p:spTree>
    <p:extLst>
      <p:ext uri="{BB962C8B-B14F-4D97-AF65-F5344CB8AC3E}">
        <p14:creationId xmlns:p14="http://schemas.microsoft.com/office/powerpoint/2010/main" val="645018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5111DC93-EC0E-A027-A7C8-C55092124B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A564BDD-0F91-6CBF-9EB6-271FC504C46B}"/>
              </a:ext>
            </a:extLst>
          </p:cNvPr>
          <p:cNvSpPr>
            <a:spLocks noGrp="1"/>
          </p:cNvSpPr>
          <p:nvPr>
            <p:ph type="title"/>
          </p:nvPr>
        </p:nvSpPr>
        <p:spPr>
          <a:xfrm>
            <a:off x="838200" y="365125"/>
            <a:ext cx="10972800" cy="1325563"/>
          </a:xfrm>
        </p:spPr>
        <p:txBody>
          <a:bodyPr>
            <a:normAutofit/>
          </a:bodyPr>
          <a:lstStyle/>
          <a:p>
            <a:r>
              <a:rPr lang="nl-BE"/>
              <a:t>Federale </a:t>
            </a:r>
            <a:r>
              <a:rPr lang="nl-BE">
                <a:solidFill>
                  <a:schemeClr val="tx2"/>
                </a:solidFill>
              </a:rPr>
              <a:t>informatieveiligheidsstrategie</a:t>
            </a:r>
          </a:p>
        </p:txBody>
      </p:sp>
      <p:sp>
        <p:nvSpPr>
          <p:cNvPr id="16" name="Rectangle: Rounded Corners 15">
            <a:extLst>
              <a:ext uri="{FF2B5EF4-FFF2-40B4-BE49-F238E27FC236}">
                <a16:creationId xmlns:a16="http://schemas.microsoft.com/office/drawing/2014/main" id="{8D56EF51-2ADB-1646-E825-AE16843D68D5}"/>
              </a:ext>
            </a:extLst>
          </p:cNvPr>
          <p:cNvSpPr/>
          <p:nvPr/>
        </p:nvSpPr>
        <p:spPr>
          <a:xfrm>
            <a:off x="838201" y="2000875"/>
            <a:ext cx="1847849" cy="220365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Content Placeholder 2">
            <a:extLst>
              <a:ext uri="{FF2B5EF4-FFF2-40B4-BE49-F238E27FC236}">
                <a16:creationId xmlns:a16="http://schemas.microsoft.com/office/drawing/2014/main" id="{7AF51610-3AAA-730B-EFAB-63E743D27466}"/>
              </a:ext>
            </a:extLst>
          </p:cNvPr>
          <p:cNvSpPr txBox="1">
            <a:spLocks/>
          </p:cNvSpPr>
          <p:nvPr/>
        </p:nvSpPr>
        <p:spPr>
          <a:xfrm>
            <a:off x="838201" y="2247275"/>
            <a:ext cx="1847850" cy="404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800" b="1" i="0" u="none" strike="noStrike" kern="1200" cap="none" spc="0" normalizeH="0" baseline="0" noProof="0">
                <a:ln>
                  <a:noFill/>
                </a:ln>
                <a:solidFill>
                  <a:srgbClr val="FFFFFF"/>
                </a:solidFill>
                <a:effectLst/>
                <a:uLnTx/>
                <a:uFillTx/>
                <a:latin typeface="Open Sans"/>
                <a:ea typeface="+mn-ea"/>
                <a:cs typeface="+mn-cs"/>
              </a:rPr>
              <a:t>Beheer</a:t>
            </a:r>
            <a:endParaRPr kumimoji="0" lang="nl-BE" sz="2000" b="1" i="0" u="none" strike="noStrike" kern="1200" cap="none" spc="0" normalizeH="0" baseline="0" noProof="0">
              <a:ln>
                <a:noFill/>
              </a:ln>
              <a:solidFill>
                <a:srgbClr val="FFFFFF"/>
              </a:solidFill>
              <a:effectLst/>
              <a:uLnTx/>
              <a:uFillTx/>
              <a:latin typeface="Open Sans"/>
              <a:ea typeface="+mn-ea"/>
              <a:cs typeface="+mn-cs"/>
            </a:endParaRPr>
          </a:p>
        </p:txBody>
      </p:sp>
      <p:sp>
        <p:nvSpPr>
          <p:cNvPr id="25" name="Content Placeholder 2">
            <a:extLst>
              <a:ext uri="{FF2B5EF4-FFF2-40B4-BE49-F238E27FC236}">
                <a16:creationId xmlns:a16="http://schemas.microsoft.com/office/drawing/2014/main" id="{4FAC9547-1D2E-05ED-2354-55198E0252A6}"/>
              </a:ext>
            </a:extLst>
          </p:cNvPr>
          <p:cNvSpPr txBox="1">
            <a:spLocks/>
          </p:cNvSpPr>
          <p:nvPr/>
        </p:nvSpPr>
        <p:spPr>
          <a:xfrm>
            <a:off x="838200" y="2773852"/>
            <a:ext cx="1847849" cy="1116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1400" b="0" i="0" u="none" strike="noStrike" kern="1200" cap="none" spc="0" normalizeH="0" baseline="0" noProof="0">
                <a:ln>
                  <a:noFill/>
                </a:ln>
                <a:solidFill>
                  <a:srgbClr val="FFFFFF"/>
                </a:solidFill>
                <a:effectLst/>
                <a:uLnTx/>
                <a:uFillTx/>
                <a:latin typeface="Open Sans"/>
                <a:ea typeface="+mn-ea"/>
                <a:cs typeface="+mn-cs"/>
              </a:rPr>
              <a:t>Afstemming op wettelijke kaders (NIS2, </a:t>
            </a:r>
            <a:r>
              <a:rPr kumimoji="0" lang="nl-BE" sz="1400" b="0" i="0" u="none" strike="noStrike" kern="1200" cap="none" spc="0" normalizeH="0" baseline="0" noProof="0" err="1">
                <a:ln>
                  <a:noFill/>
                </a:ln>
                <a:solidFill>
                  <a:srgbClr val="FFFFFF"/>
                </a:solidFill>
                <a:effectLst/>
                <a:uLnTx/>
                <a:uFillTx/>
                <a:latin typeface="Open Sans"/>
                <a:ea typeface="+mn-ea"/>
                <a:cs typeface="+mn-cs"/>
              </a:rPr>
              <a:t>Cyfun</a:t>
            </a:r>
            <a:r>
              <a:rPr kumimoji="0" lang="nl-BE" sz="1400" b="0" i="0" u="none" strike="noStrike" kern="1200" cap="none" spc="0" normalizeH="0" baseline="0" noProof="0">
                <a:ln>
                  <a:noFill/>
                </a:ln>
                <a:solidFill>
                  <a:srgbClr val="FFFFFF"/>
                </a:solidFill>
                <a:effectLst/>
                <a:uLnTx/>
                <a:uFillTx/>
                <a:latin typeface="Open Sans"/>
                <a:ea typeface="+mn-ea"/>
                <a:cs typeface="+mn-cs"/>
              </a:rPr>
              <a:t>) en risicosturing</a:t>
            </a:r>
          </a:p>
        </p:txBody>
      </p:sp>
      <p:sp>
        <p:nvSpPr>
          <p:cNvPr id="3" name="Rectangle: Rounded Corners 2">
            <a:extLst>
              <a:ext uri="{FF2B5EF4-FFF2-40B4-BE49-F238E27FC236}">
                <a16:creationId xmlns:a16="http://schemas.microsoft.com/office/drawing/2014/main" id="{92080EDC-3587-2000-B533-71D423B48FCE}"/>
              </a:ext>
            </a:extLst>
          </p:cNvPr>
          <p:cNvSpPr/>
          <p:nvPr/>
        </p:nvSpPr>
        <p:spPr>
          <a:xfrm>
            <a:off x="3038476" y="2000875"/>
            <a:ext cx="1847849" cy="220365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Content Placeholder 2">
            <a:extLst>
              <a:ext uri="{FF2B5EF4-FFF2-40B4-BE49-F238E27FC236}">
                <a16:creationId xmlns:a16="http://schemas.microsoft.com/office/drawing/2014/main" id="{583F7F6F-40A9-AC8D-1AA2-96FCF1B8F2AB}"/>
              </a:ext>
            </a:extLst>
          </p:cNvPr>
          <p:cNvSpPr txBox="1">
            <a:spLocks/>
          </p:cNvSpPr>
          <p:nvPr/>
        </p:nvSpPr>
        <p:spPr>
          <a:xfrm>
            <a:off x="3038476" y="2247275"/>
            <a:ext cx="1847850" cy="861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800" b="1" i="0" u="none" strike="noStrike" kern="1200" cap="none" spc="0" normalizeH="0" baseline="0" noProof="0">
                <a:ln>
                  <a:noFill/>
                </a:ln>
                <a:solidFill>
                  <a:srgbClr val="FFFFFF"/>
                </a:solidFill>
                <a:effectLst/>
                <a:uLnTx/>
                <a:uFillTx/>
                <a:latin typeface="Open Sans"/>
                <a:ea typeface="+mn-ea"/>
                <a:cs typeface="+mn-cs"/>
              </a:rPr>
              <a:t>Duurzaam</a:t>
            </a:r>
          </a:p>
        </p:txBody>
      </p:sp>
      <p:sp>
        <p:nvSpPr>
          <p:cNvPr id="6" name="Content Placeholder 2">
            <a:extLst>
              <a:ext uri="{FF2B5EF4-FFF2-40B4-BE49-F238E27FC236}">
                <a16:creationId xmlns:a16="http://schemas.microsoft.com/office/drawing/2014/main" id="{45EFB9EE-2912-3F5F-85D9-2320C3AEE395}"/>
              </a:ext>
            </a:extLst>
          </p:cNvPr>
          <p:cNvSpPr txBox="1">
            <a:spLocks/>
          </p:cNvSpPr>
          <p:nvPr/>
        </p:nvSpPr>
        <p:spPr>
          <a:xfrm>
            <a:off x="3038475" y="2773853"/>
            <a:ext cx="1847849" cy="1116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1400" b="0" i="0" u="none" strike="noStrike" kern="1200" cap="none" spc="0" normalizeH="0" baseline="0" noProof="0">
                <a:ln>
                  <a:noFill/>
                </a:ln>
                <a:solidFill>
                  <a:srgbClr val="FFFFFF"/>
                </a:solidFill>
                <a:effectLst/>
                <a:uLnTx/>
                <a:uFillTx/>
                <a:latin typeface="Open Sans"/>
                <a:ea typeface="+mn-ea"/>
                <a:cs typeface="+mn-cs"/>
              </a:rPr>
              <a:t>Efficiënte, structurele en gezamenlijke investeringen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105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1050" b="0" i="0" u="none" strike="noStrike" kern="1200" cap="none" spc="0" normalizeH="0" baseline="0" noProof="0">
              <a:ln>
                <a:noFill/>
              </a:ln>
              <a:solidFill>
                <a:srgbClr val="FFFFFF"/>
              </a:solidFill>
              <a:effectLst/>
              <a:uLnTx/>
              <a:uFillTx/>
              <a:latin typeface="Open Sans"/>
              <a:ea typeface="+mn-ea"/>
              <a:cs typeface="+mn-cs"/>
            </a:endParaRPr>
          </a:p>
        </p:txBody>
      </p:sp>
      <p:sp>
        <p:nvSpPr>
          <p:cNvPr id="8" name="Rectangle: Rounded Corners 7">
            <a:extLst>
              <a:ext uri="{FF2B5EF4-FFF2-40B4-BE49-F238E27FC236}">
                <a16:creationId xmlns:a16="http://schemas.microsoft.com/office/drawing/2014/main" id="{4C5539A2-384D-82CE-716B-97EFBC43B1B4}"/>
              </a:ext>
            </a:extLst>
          </p:cNvPr>
          <p:cNvSpPr/>
          <p:nvPr/>
        </p:nvSpPr>
        <p:spPr>
          <a:xfrm>
            <a:off x="5238750" y="2000875"/>
            <a:ext cx="1847849" cy="21797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Content Placeholder 2">
            <a:extLst>
              <a:ext uri="{FF2B5EF4-FFF2-40B4-BE49-F238E27FC236}">
                <a16:creationId xmlns:a16="http://schemas.microsoft.com/office/drawing/2014/main" id="{503CCA84-1CDE-26EB-F867-B737613000AA}"/>
              </a:ext>
            </a:extLst>
          </p:cNvPr>
          <p:cNvSpPr txBox="1">
            <a:spLocks/>
          </p:cNvSpPr>
          <p:nvPr/>
        </p:nvSpPr>
        <p:spPr>
          <a:xfrm>
            <a:off x="5238750" y="2247275"/>
            <a:ext cx="1847850" cy="404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800" b="1" i="0" u="none" strike="noStrike" kern="1200" cap="none" spc="0" normalizeH="0" baseline="0" noProof="0">
                <a:ln>
                  <a:noFill/>
                </a:ln>
                <a:solidFill>
                  <a:srgbClr val="FFFFFF"/>
                </a:solidFill>
                <a:effectLst/>
                <a:uLnTx/>
                <a:uFillTx/>
                <a:latin typeface="Open Sans"/>
                <a:ea typeface="+mn-ea"/>
                <a:cs typeface="+mn-cs"/>
              </a:rPr>
              <a:t>Veilig</a:t>
            </a:r>
            <a:endParaRPr kumimoji="0" lang="nl-BE" sz="2000" b="1" i="0" u="none" strike="noStrike" kern="1200" cap="none" spc="0" normalizeH="0" baseline="0" noProof="0">
              <a:ln>
                <a:noFill/>
              </a:ln>
              <a:solidFill>
                <a:srgbClr val="FFFFFF"/>
              </a:solidFill>
              <a:effectLst/>
              <a:uLnTx/>
              <a:uFillTx/>
              <a:latin typeface="Open Sans"/>
              <a:ea typeface="+mn-ea"/>
              <a:cs typeface="+mn-cs"/>
            </a:endParaRPr>
          </a:p>
        </p:txBody>
      </p:sp>
      <p:sp>
        <p:nvSpPr>
          <p:cNvPr id="10" name="Content Placeholder 2">
            <a:extLst>
              <a:ext uri="{FF2B5EF4-FFF2-40B4-BE49-F238E27FC236}">
                <a16:creationId xmlns:a16="http://schemas.microsoft.com/office/drawing/2014/main" id="{E84F8F0D-C9B6-BC45-2D7B-58E488F3D49A}"/>
              </a:ext>
            </a:extLst>
          </p:cNvPr>
          <p:cNvSpPr txBox="1">
            <a:spLocks/>
          </p:cNvSpPr>
          <p:nvPr/>
        </p:nvSpPr>
        <p:spPr>
          <a:xfrm>
            <a:off x="5238749" y="2773852"/>
            <a:ext cx="1847849" cy="1249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1400" b="0" i="0" u="none" strike="noStrike" kern="1200" cap="none" spc="0" normalizeH="0" baseline="0" noProof="0">
                <a:ln>
                  <a:noFill/>
                </a:ln>
                <a:solidFill>
                  <a:srgbClr val="FFFFFF"/>
                </a:solidFill>
                <a:effectLst/>
                <a:uLnTx/>
                <a:uFillTx/>
                <a:latin typeface="Open Sans"/>
                <a:ea typeface="+mn-ea"/>
                <a:cs typeface="+mn-cs"/>
              </a:rPr>
              <a:t>Bescherming netwerken, informatie en perimeter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105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105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Rectangle: Rounded Corners 17">
            <a:extLst>
              <a:ext uri="{FF2B5EF4-FFF2-40B4-BE49-F238E27FC236}">
                <a16:creationId xmlns:a16="http://schemas.microsoft.com/office/drawing/2014/main" id="{F60B6ADA-9DE4-E9A5-9BBA-CB24AEAE14F2}"/>
              </a:ext>
            </a:extLst>
          </p:cNvPr>
          <p:cNvSpPr/>
          <p:nvPr/>
        </p:nvSpPr>
        <p:spPr>
          <a:xfrm>
            <a:off x="7439023" y="2024823"/>
            <a:ext cx="1847849" cy="21797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Content Placeholder 2">
            <a:extLst>
              <a:ext uri="{FF2B5EF4-FFF2-40B4-BE49-F238E27FC236}">
                <a16:creationId xmlns:a16="http://schemas.microsoft.com/office/drawing/2014/main" id="{067698CF-A185-61D3-D83B-A30A425BEC7B}"/>
              </a:ext>
            </a:extLst>
          </p:cNvPr>
          <p:cNvSpPr txBox="1">
            <a:spLocks/>
          </p:cNvSpPr>
          <p:nvPr/>
        </p:nvSpPr>
        <p:spPr>
          <a:xfrm>
            <a:off x="7439023" y="2271223"/>
            <a:ext cx="1847850" cy="647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800" b="1" i="0" u="none" strike="noStrike" kern="1200" cap="none" spc="0" normalizeH="0" baseline="0" noProof="0">
                <a:ln>
                  <a:noFill/>
                </a:ln>
                <a:solidFill>
                  <a:srgbClr val="FFFFFF"/>
                </a:solidFill>
                <a:effectLst/>
                <a:uLnTx/>
                <a:uFillTx/>
                <a:latin typeface="Open Sans"/>
                <a:ea typeface="+mn-ea"/>
                <a:cs typeface="+mn-cs"/>
              </a:rPr>
              <a:t>Waakzaam</a:t>
            </a:r>
            <a:endParaRPr kumimoji="0" lang="nl-BE" sz="2000" b="1" i="0" u="none" strike="noStrike" kern="1200" cap="none" spc="0" normalizeH="0" baseline="0" noProof="0">
              <a:ln>
                <a:noFill/>
              </a:ln>
              <a:solidFill>
                <a:srgbClr val="FFFFFF"/>
              </a:solidFill>
              <a:effectLst/>
              <a:uLnTx/>
              <a:uFillTx/>
              <a:latin typeface="Open Sans"/>
              <a:ea typeface="+mn-ea"/>
              <a:cs typeface="+mn-cs"/>
            </a:endParaRPr>
          </a:p>
        </p:txBody>
      </p:sp>
      <p:sp>
        <p:nvSpPr>
          <p:cNvPr id="24" name="Content Placeholder 2">
            <a:extLst>
              <a:ext uri="{FF2B5EF4-FFF2-40B4-BE49-F238E27FC236}">
                <a16:creationId xmlns:a16="http://schemas.microsoft.com/office/drawing/2014/main" id="{63EA2ED5-B53E-88E9-DC71-75CDBBBF487E}"/>
              </a:ext>
            </a:extLst>
          </p:cNvPr>
          <p:cNvSpPr txBox="1">
            <a:spLocks/>
          </p:cNvSpPr>
          <p:nvPr/>
        </p:nvSpPr>
        <p:spPr>
          <a:xfrm>
            <a:off x="7439022" y="2797801"/>
            <a:ext cx="1847849" cy="12257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1400" b="0" i="0" u="none" strike="noStrike" kern="1200" cap="none" spc="0" normalizeH="0" baseline="0" noProof="0">
                <a:ln>
                  <a:noFill/>
                </a:ln>
                <a:solidFill>
                  <a:srgbClr val="FFFFFF"/>
                </a:solidFill>
                <a:effectLst/>
                <a:uLnTx/>
                <a:uFillTx/>
                <a:latin typeface="Open Sans"/>
                <a:ea typeface="+mn-ea"/>
                <a:cs typeface="+mn-cs"/>
              </a:rPr>
              <a:t>Transparante architectuur voor dreigingsdetectie</a:t>
            </a:r>
          </a:p>
        </p:txBody>
      </p:sp>
      <p:sp>
        <p:nvSpPr>
          <p:cNvPr id="29" name="Rectangle: Rounded Corners 28">
            <a:extLst>
              <a:ext uri="{FF2B5EF4-FFF2-40B4-BE49-F238E27FC236}">
                <a16:creationId xmlns:a16="http://schemas.microsoft.com/office/drawing/2014/main" id="{D36F6856-CAB8-F87F-AF4C-47D6B2ED3D40}"/>
              </a:ext>
            </a:extLst>
          </p:cNvPr>
          <p:cNvSpPr/>
          <p:nvPr/>
        </p:nvSpPr>
        <p:spPr>
          <a:xfrm>
            <a:off x="9639295" y="2024823"/>
            <a:ext cx="1847849" cy="21797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Content Placeholder 2">
            <a:extLst>
              <a:ext uri="{FF2B5EF4-FFF2-40B4-BE49-F238E27FC236}">
                <a16:creationId xmlns:a16="http://schemas.microsoft.com/office/drawing/2014/main" id="{57B9EB87-D295-0CA0-DFAD-0875B15E66DE}"/>
              </a:ext>
            </a:extLst>
          </p:cNvPr>
          <p:cNvSpPr txBox="1">
            <a:spLocks/>
          </p:cNvSpPr>
          <p:nvPr/>
        </p:nvSpPr>
        <p:spPr>
          <a:xfrm>
            <a:off x="9639295" y="2271223"/>
            <a:ext cx="1847850" cy="404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800" b="1" i="0" u="none" strike="noStrike" kern="1200" cap="none" spc="0" normalizeH="0" baseline="0" noProof="0">
                <a:ln>
                  <a:noFill/>
                </a:ln>
                <a:solidFill>
                  <a:srgbClr val="FFFFFF"/>
                </a:solidFill>
                <a:effectLst/>
                <a:uLnTx/>
                <a:uFillTx/>
                <a:latin typeface="Open Sans"/>
                <a:ea typeface="+mn-ea"/>
                <a:cs typeface="+mn-cs"/>
              </a:rPr>
              <a:t>Veerkracht</a:t>
            </a:r>
            <a:endParaRPr kumimoji="0" lang="nl-BE" sz="2000" b="1" i="0" u="none" strike="noStrike" kern="1200" cap="none" spc="0" normalizeH="0" baseline="0" noProof="0">
              <a:ln>
                <a:noFill/>
              </a:ln>
              <a:solidFill>
                <a:srgbClr val="FFFFFF"/>
              </a:solidFill>
              <a:effectLst/>
              <a:uLnTx/>
              <a:uFillTx/>
              <a:latin typeface="Open Sans"/>
              <a:ea typeface="+mn-ea"/>
              <a:cs typeface="+mn-cs"/>
            </a:endParaRPr>
          </a:p>
        </p:txBody>
      </p:sp>
      <p:sp>
        <p:nvSpPr>
          <p:cNvPr id="32" name="Content Placeholder 2">
            <a:extLst>
              <a:ext uri="{FF2B5EF4-FFF2-40B4-BE49-F238E27FC236}">
                <a16:creationId xmlns:a16="http://schemas.microsoft.com/office/drawing/2014/main" id="{8F5ED297-D672-7B49-0228-487487F1AD78}"/>
              </a:ext>
            </a:extLst>
          </p:cNvPr>
          <p:cNvSpPr txBox="1">
            <a:spLocks/>
          </p:cNvSpPr>
          <p:nvPr/>
        </p:nvSpPr>
        <p:spPr>
          <a:xfrm>
            <a:off x="9639294" y="2797800"/>
            <a:ext cx="1847849" cy="12970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1400" b="0" i="0" u="none" strike="noStrike" kern="1200" cap="none" spc="0" normalizeH="0" baseline="0" noProof="0">
                <a:ln>
                  <a:noFill/>
                </a:ln>
                <a:solidFill>
                  <a:srgbClr val="FFFFFF"/>
                </a:solidFill>
                <a:effectLst/>
                <a:uLnTx/>
                <a:uFillTx/>
                <a:latin typeface="Open Sans"/>
                <a:ea typeface="+mn-ea"/>
                <a:cs typeface="+mn-cs"/>
              </a:rPr>
              <a:t>Identificatie kritieke diensten en efficiënte waarschuwings-ketens </a:t>
            </a:r>
          </a:p>
        </p:txBody>
      </p:sp>
      <p:sp>
        <p:nvSpPr>
          <p:cNvPr id="33" name="Rectangle: Rounded Corners 32">
            <a:extLst>
              <a:ext uri="{FF2B5EF4-FFF2-40B4-BE49-F238E27FC236}">
                <a16:creationId xmlns:a16="http://schemas.microsoft.com/office/drawing/2014/main" id="{059B0419-8D02-CD2A-C7D8-5054F70482BD}"/>
              </a:ext>
            </a:extLst>
          </p:cNvPr>
          <p:cNvSpPr/>
          <p:nvPr/>
        </p:nvSpPr>
        <p:spPr>
          <a:xfrm>
            <a:off x="838200" y="4550130"/>
            <a:ext cx="10648943" cy="122575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Content Placeholder 2">
            <a:extLst>
              <a:ext uri="{FF2B5EF4-FFF2-40B4-BE49-F238E27FC236}">
                <a16:creationId xmlns:a16="http://schemas.microsoft.com/office/drawing/2014/main" id="{A0833906-0027-9EFE-EA99-FC547DBCA06B}"/>
              </a:ext>
            </a:extLst>
          </p:cNvPr>
          <p:cNvSpPr txBox="1">
            <a:spLocks/>
          </p:cNvSpPr>
          <p:nvPr/>
        </p:nvSpPr>
        <p:spPr>
          <a:xfrm>
            <a:off x="838200" y="4597756"/>
            <a:ext cx="10648943" cy="549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2400" b="1" i="0" u="none" strike="noStrike" kern="1200" cap="none" spc="0" normalizeH="0" baseline="0" noProof="0">
                <a:ln>
                  <a:noFill/>
                </a:ln>
                <a:solidFill>
                  <a:srgbClr val="057A8B"/>
                </a:solidFill>
                <a:effectLst/>
                <a:uLnTx/>
                <a:uFillTx/>
                <a:latin typeface="Open Sans"/>
                <a:ea typeface="+mn-ea"/>
                <a:cs typeface="+mn-cs"/>
              </a:rPr>
              <a:t>Transversale capaciteit &amp; CISO as a service</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1600" b="1" i="0" u="none" strike="noStrike" kern="1200" cap="none" spc="0" normalizeH="0" baseline="0" noProof="0">
                <a:ln>
                  <a:noFill/>
                </a:ln>
                <a:solidFill>
                  <a:srgbClr val="057A8B"/>
                </a:solidFill>
                <a:effectLst/>
                <a:uLnTx/>
                <a:uFillTx/>
                <a:latin typeface="Open Sans"/>
                <a:ea typeface="+mn-ea"/>
                <a:cs typeface="+mn-cs"/>
              </a:rPr>
              <a:t>De noodzakelijke brug om deze assen operationeel te maken voor</a:t>
            </a:r>
            <a:br>
              <a:rPr kumimoji="0" lang="nl-BE" sz="1600" b="1" i="0" u="none" strike="noStrike" kern="1200" cap="none" spc="0" normalizeH="0" baseline="0" noProof="0">
                <a:ln>
                  <a:noFill/>
                </a:ln>
                <a:solidFill>
                  <a:srgbClr val="057A8B"/>
                </a:solidFill>
                <a:effectLst/>
                <a:uLnTx/>
                <a:uFillTx/>
                <a:latin typeface="Open Sans"/>
                <a:ea typeface="+mn-ea"/>
                <a:cs typeface="+mn-cs"/>
              </a:rPr>
            </a:br>
            <a:r>
              <a:rPr kumimoji="0" lang="nl-BE" sz="1600" b="1" i="0" u="none" strike="noStrike" kern="1200" cap="none" spc="0" normalizeH="0" baseline="0" noProof="0">
                <a:ln>
                  <a:noFill/>
                </a:ln>
                <a:solidFill>
                  <a:srgbClr val="057A8B"/>
                </a:solidFill>
                <a:effectLst/>
                <a:uLnTx/>
                <a:uFillTx/>
                <a:latin typeface="Open Sans"/>
                <a:ea typeface="+mn-ea"/>
                <a:cs typeface="+mn-cs"/>
              </a:rPr>
              <a:t>entiteiten zonder interne schaal of expertise  </a:t>
            </a:r>
          </a:p>
        </p:txBody>
      </p:sp>
    </p:spTree>
    <p:extLst>
      <p:ext uri="{BB962C8B-B14F-4D97-AF65-F5344CB8AC3E}">
        <p14:creationId xmlns:p14="http://schemas.microsoft.com/office/powerpoint/2010/main" val="3212828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0C6B9742-A78C-B14F-1E7A-78A0C800D4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07CC515-F062-E44A-D121-67BBF8273351}"/>
              </a:ext>
            </a:extLst>
          </p:cNvPr>
          <p:cNvSpPr>
            <a:spLocks noGrp="1"/>
          </p:cNvSpPr>
          <p:nvPr>
            <p:ph type="title"/>
          </p:nvPr>
        </p:nvSpPr>
        <p:spPr>
          <a:xfrm>
            <a:off x="838200" y="365125"/>
            <a:ext cx="10972800" cy="1325563"/>
          </a:xfrm>
        </p:spPr>
        <p:txBody>
          <a:bodyPr>
            <a:normAutofit/>
          </a:bodyPr>
          <a:lstStyle/>
          <a:p>
            <a:r>
              <a:rPr lang="nl-BE"/>
              <a:t>CISO as a service | </a:t>
            </a:r>
            <a:r>
              <a:rPr lang="nl-BE">
                <a:solidFill>
                  <a:schemeClr val="tx2"/>
                </a:solidFill>
              </a:rPr>
              <a:t>drijvende kracht achter de federale informatieveiligheidsstrategie</a:t>
            </a:r>
          </a:p>
        </p:txBody>
      </p:sp>
      <p:grpSp>
        <p:nvGrpSpPr>
          <p:cNvPr id="27" name="Group 26">
            <a:extLst>
              <a:ext uri="{FF2B5EF4-FFF2-40B4-BE49-F238E27FC236}">
                <a16:creationId xmlns:a16="http://schemas.microsoft.com/office/drawing/2014/main" id="{6583B633-7EF4-6292-A6B3-48CEE42DFEAD}"/>
              </a:ext>
            </a:extLst>
          </p:cNvPr>
          <p:cNvGrpSpPr/>
          <p:nvPr/>
        </p:nvGrpSpPr>
        <p:grpSpPr>
          <a:xfrm>
            <a:off x="1117093" y="2105026"/>
            <a:ext cx="4227454" cy="3907226"/>
            <a:chOff x="926593" y="2105026"/>
            <a:chExt cx="4227454" cy="3907226"/>
          </a:xfrm>
        </p:grpSpPr>
        <p:sp>
          <p:nvSpPr>
            <p:cNvPr id="14" name="Rectangle: Rounded Corners 13">
              <a:extLst>
                <a:ext uri="{FF2B5EF4-FFF2-40B4-BE49-F238E27FC236}">
                  <a16:creationId xmlns:a16="http://schemas.microsoft.com/office/drawing/2014/main" id="{232E1517-6A1A-6B2D-B57E-E951E7894034}"/>
                </a:ext>
              </a:extLst>
            </p:cNvPr>
            <p:cNvSpPr/>
            <p:nvPr/>
          </p:nvSpPr>
          <p:spPr>
            <a:xfrm>
              <a:off x="926594" y="2105026"/>
              <a:ext cx="4227453" cy="39072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 name="Content Placeholder 2">
              <a:extLst>
                <a:ext uri="{FF2B5EF4-FFF2-40B4-BE49-F238E27FC236}">
                  <a16:creationId xmlns:a16="http://schemas.microsoft.com/office/drawing/2014/main" id="{C01A4B77-3828-539A-CF17-E93CBBD8B07B}"/>
                </a:ext>
              </a:extLst>
            </p:cNvPr>
            <p:cNvSpPr txBox="1">
              <a:spLocks/>
            </p:cNvSpPr>
            <p:nvPr/>
          </p:nvSpPr>
          <p:spPr>
            <a:xfrm>
              <a:off x="926593" y="2461976"/>
              <a:ext cx="4227453" cy="1051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a:ln>
                    <a:noFill/>
                  </a:ln>
                  <a:solidFill>
                    <a:srgbClr val="FFFFFF"/>
                  </a:solidFill>
                  <a:effectLst/>
                  <a:uLnTx/>
                  <a:uFillTx/>
                  <a:latin typeface="Open Sans"/>
                  <a:ea typeface="+mn-ea"/>
                  <a:cs typeface="+mn-cs"/>
                </a:rPr>
                <a:t>Van reactieve</a:t>
              </a:r>
              <a:endParaRPr kumimoji="0" lang="nl-BE" sz="2000" b="1" i="0" u="none" strike="noStrike" kern="1200" cap="none" spc="0" normalizeH="0" baseline="0" noProof="0">
                <a:ln>
                  <a:noFill/>
                </a:ln>
                <a:solidFill>
                  <a:srgbClr val="FFF8DC"/>
                </a:solidFill>
                <a:effectLst/>
                <a:uLnTx/>
                <a:uFillTx/>
                <a:latin typeface="Open Sans"/>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a:ln>
                    <a:noFill/>
                  </a:ln>
                  <a:solidFill>
                    <a:srgbClr val="FFF8DC"/>
                  </a:solidFill>
                  <a:effectLst/>
                  <a:uLnTx/>
                  <a:uFillTx/>
                  <a:latin typeface="Open Sans"/>
                  <a:ea typeface="+mn-ea"/>
                  <a:cs typeface="+mn-cs"/>
                </a:rPr>
                <a:t>cyberveiligheid</a:t>
              </a:r>
              <a:endParaRPr kumimoji="0" lang="nl-BE" sz="2000" b="1" i="0" u="none" strike="noStrike" kern="1200" cap="none" spc="0" normalizeH="0" baseline="0" noProof="0">
                <a:ln>
                  <a:noFill/>
                </a:ln>
                <a:solidFill>
                  <a:srgbClr val="FFFFFF"/>
                </a:solidFill>
                <a:effectLst/>
                <a:uLnTx/>
                <a:uFillTx/>
                <a:latin typeface="Open Sans"/>
                <a:ea typeface="+mn-ea"/>
                <a:cs typeface="+mn-cs"/>
              </a:endParaRPr>
            </a:p>
          </p:txBody>
        </p:sp>
        <p:sp>
          <p:nvSpPr>
            <p:cNvPr id="23" name="Content Placeholder 2">
              <a:extLst>
                <a:ext uri="{FF2B5EF4-FFF2-40B4-BE49-F238E27FC236}">
                  <a16:creationId xmlns:a16="http://schemas.microsoft.com/office/drawing/2014/main" id="{94D73911-E032-49AD-F348-41324FA997C9}"/>
                </a:ext>
              </a:extLst>
            </p:cNvPr>
            <p:cNvSpPr txBox="1">
              <a:spLocks/>
            </p:cNvSpPr>
            <p:nvPr/>
          </p:nvSpPr>
          <p:spPr>
            <a:xfrm>
              <a:off x="926594" y="4846504"/>
              <a:ext cx="4227452" cy="891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0" i="0" u="none" strike="noStrike" kern="1200" cap="none" spc="0" normalizeH="0" baseline="0" noProof="0">
                  <a:ln>
                    <a:noFill/>
                  </a:ln>
                  <a:solidFill>
                    <a:srgbClr val="FFFFFF"/>
                  </a:solidFill>
                  <a:effectLst/>
                  <a:uLnTx/>
                  <a:uFillTx/>
                  <a:latin typeface="Open Sans"/>
                  <a:ea typeface="+mn-ea"/>
                  <a:cs typeface="+mn-cs"/>
                </a:rPr>
                <a:t>Focus op netwerk- en systeembescherming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0" i="0" u="none" strike="noStrike" kern="1200" cap="none" spc="0" normalizeH="0" baseline="0" noProof="0">
                  <a:ln>
                    <a:noFill/>
                  </a:ln>
                  <a:solidFill>
                    <a:srgbClr val="FFFFFF"/>
                  </a:solidFill>
                  <a:effectLst/>
                  <a:uLnTx/>
                  <a:uFillTx/>
                  <a:latin typeface="Open Sans"/>
                  <a:ea typeface="+mn-ea"/>
                  <a:cs typeface="+mn-cs"/>
                </a:rPr>
                <a:t>Gefragmenteerde aanpak per entiteit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0" i="0" u="none" strike="noStrike" kern="1200" cap="none" spc="0" normalizeH="0" baseline="0" noProof="0">
                  <a:ln>
                    <a:noFill/>
                  </a:ln>
                  <a:solidFill>
                    <a:srgbClr val="FFFFFF"/>
                  </a:solidFill>
                  <a:effectLst/>
                  <a:uLnTx/>
                  <a:uFillTx/>
                  <a:latin typeface="Open Sans"/>
                  <a:ea typeface="+mn-ea"/>
                  <a:cs typeface="+mn-cs"/>
                </a:rPr>
                <a:t>IT-verantwoordelijkheid (vaak bij CIO/CTO)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11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11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28" name="Group 27">
            <a:extLst>
              <a:ext uri="{FF2B5EF4-FFF2-40B4-BE49-F238E27FC236}">
                <a16:creationId xmlns:a16="http://schemas.microsoft.com/office/drawing/2014/main" id="{475E0EC3-CD7C-1FA7-D1B0-8A4090EA68EB}"/>
              </a:ext>
            </a:extLst>
          </p:cNvPr>
          <p:cNvGrpSpPr/>
          <p:nvPr/>
        </p:nvGrpSpPr>
        <p:grpSpPr>
          <a:xfrm>
            <a:off x="6882045" y="2082598"/>
            <a:ext cx="4227454" cy="3907226"/>
            <a:chOff x="7072545" y="2082598"/>
            <a:chExt cx="4227454" cy="3907226"/>
          </a:xfrm>
        </p:grpSpPr>
        <p:sp>
          <p:nvSpPr>
            <p:cNvPr id="16" name="Rectangle: Rounded Corners 15">
              <a:extLst>
                <a:ext uri="{FF2B5EF4-FFF2-40B4-BE49-F238E27FC236}">
                  <a16:creationId xmlns:a16="http://schemas.microsoft.com/office/drawing/2014/main" id="{4650D105-6AAB-58FE-67F0-70590A2A9BA3}"/>
                </a:ext>
              </a:extLst>
            </p:cNvPr>
            <p:cNvSpPr/>
            <p:nvPr/>
          </p:nvSpPr>
          <p:spPr>
            <a:xfrm>
              <a:off x="7072546" y="2082598"/>
              <a:ext cx="4227453" cy="39072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19" name="Picture 18">
              <a:extLst>
                <a:ext uri="{FF2B5EF4-FFF2-40B4-BE49-F238E27FC236}">
                  <a16:creationId xmlns:a16="http://schemas.microsoft.com/office/drawing/2014/main" id="{D37C2529-680E-6152-DD4E-C72C45CD9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2178" y="3513795"/>
              <a:ext cx="1072847" cy="1072847"/>
            </a:xfrm>
            <a:prstGeom prst="rect">
              <a:avLst/>
            </a:prstGeom>
          </p:spPr>
        </p:pic>
        <p:sp>
          <p:nvSpPr>
            <p:cNvPr id="21" name="Content Placeholder 2">
              <a:extLst>
                <a:ext uri="{FF2B5EF4-FFF2-40B4-BE49-F238E27FC236}">
                  <a16:creationId xmlns:a16="http://schemas.microsoft.com/office/drawing/2014/main" id="{BE15CA93-3846-15CF-8291-6D741E767E16}"/>
                </a:ext>
              </a:extLst>
            </p:cNvPr>
            <p:cNvSpPr txBox="1">
              <a:spLocks/>
            </p:cNvSpPr>
            <p:nvPr/>
          </p:nvSpPr>
          <p:spPr>
            <a:xfrm>
              <a:off x="7072545" y="2442926"/>
              <a:ext cx="4227453"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a:ln>
                    <a:noFill/>
                  </a:ln>
                  <a:solidFill>
                    <a:srgbClr val="FFFFFF"/>
                  </a:solidFill>
                  <a:effectLst/>
                  <a:uLnTx/>
                  <a:uFillTx/>
                  <a:latin typeface="Open Sans"/>
                  <a:ea typeface="+mn-ea"/>
                  <a:cs typeface="+mn-cs"/>
                </a:rPr>
                <a:t>Naar eengemaakte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a:ln>
                    <a:noFill/>
                  </a:ln>
                  <a:solidFill>
                    <a:srgbClr val="FFF8DC"/>
                  </a:solidFill>
                  <a:effectLst/>
                  <a:uLnTx/>
                  <a:uFillTx/>
                  <a:latin typeface="Open Sans"/>
                  <a:ea typeface="+mn-ea"/>
                  <a:cs typeface="+mn-cs"/>
                </a:rPr>
                <a:t>informatieveiligheid</a:t>
              </a:r>
            </a:p>
          </p:txBody>
        </p:sp>
        <p:sp>
          <p:nvSpPr>
            <p:cNvPr id="25" name="Content Placeholder 2">
              <a:extLst>
                <a:ext uri="{FF2B5EF4-FFF2-40B4-BE49-F238E27FC236}">
                  <a16:creationId xmlns:a16="http://schemas.microsoft.com/office/drawing/2014/main" id="{F2360D92-3538-CAE1-7477-8A2ADDAEE122}"/>
                </a:ext>
              </a:extLst>
            </p:cNvPr>
            <p:cNvSpPr txBox="1">
              <a:spLocks/>
            </p:cNvSpPr>
            <p:nvPr/>
          </p:nvSpPr>
          <p:spPr>
            <a:xfrm>
              <a:off x="7072546" y="4846504"/>
              <a:ext cx="4227452" cy="89187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200" b="0" i="0" u="none" strike="noStrike" kern="1200" cap="none" spc="0" normalizeH="0" baseline="0" noProof="0">
                  <a:ln>
                    <a:noFill/>
                  </a:ln>
                  <a:solidFill>
                    <a:srgbClr val="FFFFFF"/>
                  </a:solidFill>
                  <a:effectLst/>
                  <a:uLnTx/>
                  <a:uFillTx/>
                  <a:latin typeface="Open Sans"/>
                  <a:ea typeface="+mn-ea"/>
                  <a:cs typeface="+mn-cs"/>
                </a:rPr>
                <a:t>Bescherming van de volledige informatielevenscyclus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200" b="0" i="0" u="none" strike="noStrike" kern="1200" cap="none" spc="0" normalizeH="0" baseline="0" noProof="0">
                  <a:ln>
                    <a:noFill/>
                  </a:ln>
                  <a:solidFill>
                    <a:srgbClr val="FFFFFF"/>
                  </a:solidFill>
                  <a:effectLst/>
                  <a:uLnTx/>
                  <a:uFillTx/>
                  <a:latin typeface="Open Sans"/>
                  <a:ea typeface="+mn-ea"/>
                  <a:cs typeface="+mn-cs"/>
                </a:rPr>
                <a:t>Transversale aanpak ter bescherming vitale overheidsfuncties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200" b="0" i="0" u="none" strike="noStrike" kern="1200" cap="none" spc="0" normalizeH="0" baseline="0" noProof="0">
                  <a:ln>
                    <a:noFill/>
                  </a:ln>
                  <a:solidFill>
                    <a:srgbClr val="FFFFFF"/>
                  </a:solidFill>
                  <a:effectLst/>
                  <a:uLnTx/>
                  <a:uFillTx/>
                  <a:latin typeface="Open Sans"/>
                  <a:ea typeface="+mn-ea"/>
                  <a:cs typeface="+mn-cs"/>
                </a:rPr>
                <a:t>Bestuurlijke verantwoordelijkheid en risicosturing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12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1200" b="0" i="0" u="none" strike="noStrike" kern="1200" cap="none" spc="0" normalizeH="0" baseline="0" noProof="0">
                <a:ln>
                  <a:noFill/>
                </a:ln>
                <a:solidFill>
                  <a:srgbClr val="FFFFFF"/>
                </a:solidFill>
                <a:effectLst/>
                <a:uLnTx/>
                <a:uFillTx/>
                <a:latin typeface="Open Sans"/>
                <a:ea typeface="+mn-ea"/>
                <a:cs typeface="+mn-cs"/>
              </a:endParaRPr>
            </a:p>
          </p:txBody>
        </p:sp>
      </p:grpSp>
      <p:pic>
        <p:nvPicPr>
          <p:cNvPr id="31" name="Picture 30">
            <a:extLst>
              <a:ext uri="{FF2B5EF4-FFF2-40B4-BE49-F238E27FC236}">
                <a16:creationId xmlns:a16="http://schemas.microsoft.com/office/drawing/2014/main" id="{D9CCEF3A-94FA-8F29-8806-B8E6162CA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537" y="3513795"/>
            <a:ext cx="1000564" cy="1000564"/>
          </a:xfrm>
          <a:prstGeom prst="rect">
            <a:avLst/>
          </a:prstGeom>
        </p:spPr>
      </p:pic>
    </p:spTree>
    <p:extLst>
      <p:ext uri="{BB962C8B-B14F-4D97-AF65-F5344CB8AC3E}">
        <p14:creationId xmlns:p14="http://schemas.microsoft.com/office/powerpoint/2010/main" val="2319189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DB50975C-128E-ED10-4F43-0B07E125722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B9248F9-E2B9-7B42-506A-34D16B64F2B7}"/>
              </a:ext>
            </a:extLst>
          </p:cNvPr>
          <p:cNvSpPr>
            <a:spLocks noGrp="1"/>
          </p:cNvSpPr>
          <p:nvPr>
            <p:ph type="title"/>
          </p:nvPr>
        </p:nvSpPr>
        <p:spPr>
          <a:xfrm>
            <a:off x="838200" y="365125"/>
            <a:ext cx="10972800" cy="1325563"/>
          </a:xfrm>
        </p:spPr>
        <p:txBody>
          <a:bodyPr>
            <a:normAutofit/>
          </a:bodyPr>
          <a:lstStyle/>
          <a:p>
            <a:r>
              <a:rPr lang="nl-BE"/>
              <a:t>CISO as a service | </a:t>
            </a:r>
            <a:r>
              <a:rPr lang="nl-BE">
                <a:solidFill>
                  <a:schemeClr val="tx2"/>
                </a:solidFill>
              </a:rPr>
              <a:t>flexibele capaciteit</a:t>
            </a:r>
          </a:p>
        </p:txBody>
      </p:sp>
      <p:sp>
        <p:nvSpPr>
          <p:cNvPr id="2" name="Content Placeholder 2">
            <a:extLst>
              <a:ext uri="{FF2B5EF4-FFF2-40B4-BE49-F238E27FC236}">
                <a16:creationId xmlns:a16="http://schemas.microsoft.com/office/drawing/2014/main" id="{6A2D6D81-AF86-1914-2333-EA1A1489C6E5}"/>
              </a:ext>
            </a:extLst>
          </p:cNvPr>
          <p:cNvSpPr>
            <a:spLocks noGrp="1"/>
          </p:cNvSpPr>
          <p:nvPr>
            <p:ph idx="1"/>
          </p:nvPr>
        </p:nvSpPr>
        <p:spPr>
          <a:xfrm>
            <a:off x="838200" y="1825624"/>
            <a:ext cx="10515600" cy="4855591"/>
          </a:xfrm>
        </p:spPr>
        <p:txBody>
          <a:bodyPr>
            <a:normAutofit/>
          </a:bodyPr>
          <a:lstStyle/>
          <a:p>
            <a:pPr marL="0" indent="0">
              <a:buNone/>
            </a:pPr>
            <a:r>
              <a:rPr lang="nl-BE"/>
              <a:t>Veel entiteiten missen </a:t>
            </a:r>
            <a:r>
              <a:rPr lang="nl-BE" b="1"/>
              <a:t>budget, schaal of expertise</a:t>
            </a:r>
            <a:r>
              <a:rPr lang="nl-BE"/>
              <a:t> om een </a:t>
            </a:r>
            <a:r>
              <a:rPr lang="nl-BE" b="1"/>
              <a:t>fulltime CISO </a:t>
            </a:r>
            <a:r>
              <a:rPr lang="nl-BE"/>
              <a:t>aan te werven.</a:t>
            </a:r>
            <a:r>
              <a:rPr lang="nl-BE" b="1"/>
              <a:t> </a:t>
            </a:r>
            <a:r>
              <a:rPr lang="nl-BE" b="1" err="1"/>
              <a:t>CISOaaS</a:t>
            </a:r>
            <a:r>
              <a:rPr lang="nl-BE"/>
              <a:t> kan hier een oplossing bieden met </a:t>
            </a:r>
            <a:r>
              <a:rPr lang="nl-BE" b="1">
                <a:solidFill>
                  <a:schemeClr val="tx2"/>
                </a:solidFill>
              </a:rPr>
              <a:t>hoogwaardige, flexibele capaciteit</a:t>
            </a:r>
            <a:r>
              <a:rPr lang="nl-BE" b="1"/>
              <a:t> </a:t>
            </a:r>
            <a:r>
              <a:rPr lang="nl-BE"/>
              <a:t>bij schaarste:</a:t>
            </a:r>
          </a:p>
          <a:p>
            <a:pPr marL="0" indent="0">
              <a:buNone/>
            </a:pPr>
            <a:endParaRPr lang="nl-BE" b="1"/>
          </a:p>
          <a:p>
            <a:r>
              <a:rPr lang="nl-BE"/>
              <a:t>Voldoet aan toenemende </a:t>
            </a:r>
            <a:r>
              <a:rPr lang="nl-BE">
                <a:solidFill>
                  <a:schemeClr val="tx2"/>
                </a:solidFill>
              </a:rPr>
              <a:t>NIS2-vereisten</a:t>
            </a:r>
          </a:p>
          <a:p>
            <a:r>
              <a:rPr lang="nl-BE"/>
              <a:t>Bestuurlijk </a:t>
            </a:r>
            <a:r>
              <a:rPr lang="nl-BE">
                <a:solidFill>
                  <a:schemeClr val="tx2"/>
                </a:solidFill>
              </a:rPr>
              <a:t>risicomanagement</a:t>
            </a:r>
          </a:p>
          <a:p>
            <a:r>
              <a:rPr lang="nl-BE"/>
              <a:t>Volwassen </a:t>
            </a:r>
            <a:r>
              <a:rPr lang="nl-BE">
                <a:solidFill>
                  <a:schemeClr val="tx2"/>
                </a:solidFill>
              </a:rPr>
              <a:t>governance</a:t>
            </a:r>
          </a:p>
          <a:p>
            <a:endParaRPr lang="nl-BE" b="1"/>
          </a:p>
        </p:txBody>
      </p:sp>
    </p:spTree>
    <p:extLst>
      <p:ext uri="{BB962C8B-B14F-4D97-AF65-F5344CB8AC3E}">
        <p14:creationId xmlns:p14="http://schemas.microsoft.com/office/powerpoint/2010/main" val="1070841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6E91D57A-639E-6DC2-0E6D-654BF8BCDE7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41ED7FA-5E40-7070-9E3A-7752A1EAE36B}"/>
              </a:ext>
            </a:extLst>
          </p:cNvPr>
          <p:cNvSpPr>
            <a:spLocks noGrp="1"/>
          </p:cNvSpPr>
          <p:nvPr>
            <p:ph type="title"/>
          </p:nvPr>
        </p:nvSpPr>
        <p:spPr>
          <a:xfrm>
            <a:off x="838200" y="365125"/>
            <a:ext cx="10972800" cy="1325563"/>
          </a:xfrm>
        </p:spPr>
        <p:txBody>
          <a:bodyPr>
            <a:normAutofit/>
          </a:bodyPr>
          <a:lstStyle/>
          <a:p>
            <a:r>
              <a:rPr lang="nl-BE"/>
              <a:t>CISO as a service | </a:t>
            </a:r>
            <a:r>
              <a:rPr lang="nl-BE">
                <a:solidFill>
                  <a:schemeClr val="tx2"/>
                </a:solidFill>
              </a:rPr>
              <a:t>robuuste federale governance</a:t>
            </a:r>
          </a:p>
        </p:txBody>
      </p:sp>
      <p:sp>
        <p:nvSpPr>
          <p:cNvPr id="6" name="Rectangle: Rounded Corners 5">
            <a:extLst>
              <a:ext uri="{FF2B5EF4-FFF2-40B4-BE49-F238E27FC236}">
                <a16:creationId xmlns:a16="http://schemas.microsoft.com/office/drawing/2014/main" id="{699F9129-6F4C-1E2F-4754-478BE4908F36}"/>
              </a:ext>
            </a:extLst>
          </p:cNvPr>
          <p:cNvSpPr/>
          <p:nvPr/>
        </p:nvSpPr>
        <p:spPr>
          <a:xfrm>
            <a:off x="4551051" y="2131776"/>
            <a:ext cx="3198095" cy="344845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Rectangle: Rounded Corners 6">
            <a:extLst>
              <a:ext uri="{FF2B5EF4-FFF2-40B4-BE49-F238E27FC236}">
                <a16:creationId xmlns:a16="http://schemas.microsoft.com/office/drawing/2014/main" id="{3AB69CAC-FA60-9CFB-7FCE-FA59362CF61E}"/>
              </a:ext>
            </a:extLst>
          </p:cNvPr>
          <p:cNvSpPr/>
          <p:nvPr/>
        </p:nvSpPr>
        <p:spPr>
          <a:xfrm>
            <a:off x="8051641" y="2131776"/>
            <a:ext cx="3198095" cy="344845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Rectangle: Rounded Corners 12">
            <a:extLst>
              <a:ext uri="{FF2B5EF4-FFF2-40B4-BE49-F238E27FC236}">
                <a16:creationId xmlns:a16="http://schemas.microsoft.com/office/drawing/2014/main" id="{F3B43A4F-A285-44B7-6193-D0B3E78A4077}"/>
              </a:ext>
            </a:extLst>
          </p:cNvPr>
          <p:cNvSpPr/>
          <p:nvPr/>
        </p:nvSpPr>
        <p:spPr>
          <a:xfrm>
            <a:off x="1050461" y="2131776"/>
            <a:ext cx="3198095" cy="344845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Google Shape;192;p20">
            <a:extLst>
              <a:ext uri="{FF2B5EF4-FFF2-40B4-BE49-F238E27FC236}">
                <a16:creationId xmlns:a16="http://schemas.microsoft.com/office/drawing/2014/main" id="{A87B9B74-811F-384B-2858-70A5708A346B}"/>
              </a:ext>
            </a:extLst>
          </p:cNvPr>
          <p:cNvSpPr txBox="1"/>
          <p:nvPr/>
        </p:nvSpPr>
        <p:spPr>
          <a:xfrm>
            <a:off x="1050461" y="3891662"/>
            <a:ext cx="3198095" cy="36933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FFFFFF"/>
                </a:solidFill>
                <a:effectLst/>
                <a:uLnTx/>
                <a:uFillTx/>
                <a:latin typeface="Urbanist"/>
                <a:ea typeface="Urbanist"/>
                <a:cs typeface="Urbanist"/>
                <a:sym typeface="Urbanist"/>
              </a:rPr>
              <a:t>CyberGov</a:t>
            </a:r>
            <a:r>
              <a:rPr kumimoji="0" lang="en-US" sz="2400" b="1" i="0" u="none" strike="noStrike" kern="1200" cap="none" spc="0" normalizeH="0" baseline="0" noProof="0">
                <a:ln>
                  <a:noFill/>
                </a:ln>
                <a:solidFill>
                  <a:srgbClr val="FFFFFF"/>
                </a:solidFill>
                <a:effectLst/>
                <a:uLnTx/>
                <a:uFillTx/>
                <a:latin typeface="Urbanist"/>
                <a:ea typeface="Urbanist"/>
                <a:cs typeface="Urbanist"/>
                <a:sym typeface="Urbanist"/>
              </a:rPr>
              <a:t> Cel</a:t>
            </a:r>
            <a:endParaRPr kumimoji="0" sz="240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Google Shape;193;p20">
            <a:extLst>
              <a:ext uri="{FF2B5EF4-FFF2-40B4-BE49-F238E27FC236}">
                <a16:creationId xmlns:a16="http://schemas.microsoft.com/office/drawing/2014/main" id="{BA433FE2-4CEB-02D9-552F-F1A6D86D33AF}"/>
              </a:ext>
            </a:extLst>
          </p:cNvPr>
          <p:cNvSpPr txBox="1"/>
          <p:nvPr/>
        </p:nvSpPr>
        <p:spPr>
          <a:xfrm>
            <a:off x="1050461" y="4310762"/>
            <a:ext cx="3198095" cy="110799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BD5E1"/>
                </a:solidFill>
                <a:effectLst/>
                <a:uLnTx/>
                <a:uFillTx/>
                <a:latin typeface="Inter"/>
                <a:ea typeface="+mn-ea"/>
                <a:cs typeface="+mn-cs"/>
                <a:sym typeface="Inter"/>
              </a:rPr>
              <a:t>Centrale </a:t>
            </a:r>
            <a:r>
              <a:rPr kumimoji="0" lang="en-US" sz="1500" b="0" i="0" u="none" strike="noStrike" kern="1200" cap="none" spc="0" normalizeH="0" baseline="0" noProof="0" dirty="0" err="1">
                <a:ln>
                  <a:noFill/>
                </a:ln>
                <a:solidFill>
                  <a:srgbClr val="CBD5E1"/>
                </a:solidFill>
                <a:effectLst/>
                <a:uLnTx/>
                <a:uFillTx/>
                <a:latin typeface="Inter"/>
                <a:ea typeface="+mn-ea"/>
                <a:cs typeface="+mn-cs"/>
                <a:sym typeface="Inter"/>
              </a:rPr>
              <a:t>eenheid</a:t>
            </a:r>
            <a:r>
              <a:rPr kumimoji="0" lang="en-US" sz="1500" b="0" i="0" u="none" strike="noStrike" kern="1200" cap="none" spc="0" normalizeH="0" baseline="0" noProof="0" dirty="0">
                <a:ln>
                  <a:noFill/>
                </a:ln>
                <a:solidFill>
                  <a:srgbClr val="CBD5E1"/>
                </a:solidFill>
                <a:effectLst/>
                <a:uLnTx/>
                <a:uFillTx/>
                <a:latin typeface="Inter"/>
                <a:ea typeface="+mn-ea"/>
                <a:cs typeface="+mn-cs"/>
                <a:sym typeface="Inter"/>
              </a:rPr>
              <a:t> </a:t>
            </a:r>
            <a:r>
              <a:rPr kumimoji="0" lang="en-US" sz="1500" b="0" i="0" u="none" strike="noStrike" kern="1200" cap="none" spc="0" normalizeH="0" baseline="0" noProof="0" dirty="0" err="1">
                <a:ln>
                  <a:noFill/>
                </a:ln>
                <a:solidFill>
                  <a:srgbClr val="CBD5E1"/>
                </a:solidFill>
                <a:effectLst/>
                <a:uLnTx/>
                <a:uFillTx/>
                <a:latin typeface="Inter"/>
                <a:ea typeface="+mn-ea"/>
                <a:cs typeface="+mn-cs"/>
                <a:sym typeface="Inter"/>
              </a:rPr>
              <a:t>onder</a:t>
            </a:r>
            <a:r>
              <a:rPr kumimoji="0" lang="en-US" sz="1500" b="0" i="0" u="none" strike="noStrike" kern="1200" cap="none" spc="0" normalizeH="0" baseline="0" noProof="0" dirty="0">
                <a:ln>
                  <a:noFill/>
                </a:ln>
                <a:solidFill>
                  <a:srgbClr val="CBD5E1"/>
                </a:solidFill>
                <a:effectLst/>
                <a:uLnTx/>
                <a:uFillTx/>
                <a:latin typeface="Inter"/>
                <a:ea typeface="+mn-ea"/>
                <a:cs typeface="+mn-cs"/>
                <a:sym typeface="Inter"/>
              </a:rPr>
              <a:t> FOD BOSA</a:t>
            </a:r>
          </a:p>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CBD5E1"/>
                </a:solidFill>
                <a:effectLst/>
                <a:uLnTx/>
                <a:uFillTx/>
                <a:latin typeface="Inter"/>
                <a:ea typeface="+mn-ea"/>
                <a:cs typeface="+mn-cs"/>
                <a:sym typeface="Inter"/>
              </a:rPr>
              <a:t>Coördineert</a:t>
            </a:r>
            <a:r>
              <a:rPr kumimoji="0" lang="en-US" sz="1500" b="0" i="0" u="none" strike="noStrike" kern="1200" cap="none" spc="0" normalizeH="0" baseline="0" noProof="0" dirty="0">
                <a:ln>
                  <a:noFill/>
                </a:ln>
                <a:solidFill>
                  <a:srgbClr val="CBD5E1"/>
                </a:solidFill>
                <a:effectLst/>
                <a:uLnTx/>
                <a:uFillTx/>
                <a:latin typeface="Inter"/>
                <a:ea typeface="+mn-ea"/>
                <a:cs typeface="+mn-cs"/>
                <a:sym typeface="Inter"/>
              </a:rPr>
              <a:t> </a:t>
            </a:r>
            <a:r>
              <a:rPr kumimoji="0" lang="en-US" sz="1500" b="0" i="0" u="none" strike="noStrike" kern="1200" cap="none" spc="0" normalizeH="0" baseline="0" noProof="0" dirty="0" err="1">
                <a:ln>
                  <a:noFill/>
                </a:ln>
                <a:solidFill>
                  <a:srgbClr val="CBD5E1"/>
                </a:solidFill>
                <a:effectLst/>
                <a:uLnTx/>
                <a:uFillTx/>
                <a:latin typeface="Inter"/>
                <a:ea typeface="+mn-ea"/>
                <a:cs typeface="+mn-cs"/>
                <a:sym typeface="Inter"/>
              </a:rPr>
              <a:t>en</a:t>
            </a:r>
            <a:r>
              <a:rPr kumimoji="0" lang="en-US" sz="1500" b="0" i="0" u="none" strike="noStrike" kern="1200" cap="none" spc="0" normalizeH="0" baseline="0" noProof="0" dirty="0">
                <a:ln>
                  <a:noFill/>
                </a:ln>
                <a:solidFill>
                  <a:srgbClr val="CBD5E1"/>
                </a:solidFill>
                <a:effectLst/>
                <a:uLnTx/>
                <a:uFillTx/>
                <a:latin typeface="Inter"/>
                <a:ea typeface="+mn-ea"/>
                <a:cs typeface="+mn-cs"/>
                <a:sym typeface="Inter"/>
              </a:rPr>
              <a:t> </a:t>
            </a:r>
            <a:r>
              <a:rPr kumimoji="0" lang="en-US" sz="1500" b="0" i="0" u="none" strike="noStrike" kern="1200" cap="none" spc="0" normalizeH="0" baseline="0" noProof="0" dirty="0" err="1">
                <a:ln>
                  <a:noFill/>
                </a:ln>
                <a:solidFill>
                  <a:srgbClr val="CBD5E1"/>
                </a:solidFill>
                <a:effectLst/>
                <a:uLnTx/>
                <a:uFillTx/>
                <a:latin typeface="Inter"/>
                <a:ea typeface="+mn-ea"/>
                <a:cs typeface="+mn-cs"/>
                <a:sym typeface="Inter"/>
              </a:rPr>
              <a:t>volgt</a:t>
            </a:r>
            <a:r>
              <a:rPr kumimoji="0" lang="en-US" sz="1500" b="0" i="0" u="none" strike="noStrike" kern="1200" cap="none" spc="0" normalizeH="0" baseline="0" noProof="0" dirty="0">
                <a:ln>
                  <a:noFill/>
                </a:ln>
                <a:solidFill>
                  <a:srgbClr val="CBD5E1"/>
                </a:solidFill>
                <a:effectLst/>
                <a:uLnTx/>
                <a:uFillTx/>
                <a:latin typeface="Inter"/>
                <a:ea typeface="+mn-ea"/>
                <a:cs typeface="+mn-cs"/>
                <a:sym typeface="Inter"/>
              </a:rPr>
              <a:t> op</a:t>
            </a:r>
          </a:p>
          <a:p>
            <a:pPr marL="0" marR="0" lvl="0" indent="0" algn="ctr" defTabSz="914400" rtl="0" eaLnBrk="1" fontAlgn="auto" latinLnBrk="0" hangingPunct="1">
              <a:lnSpc>
                <a:spcPct val="160000"/>
              </a:lnSpc>
              <a:spcBef>
                <a:spcPts val="0"/>
              </a:spcBef>
              <a:spcAft>
                <a:spcPts val="0"/>
              </a:spcAft>
              <a:buClrTx/>
              <a:buSzTx/>
              <a:buFontTx/>
              <a:buNone/>
              <a:tabLst/>
              <a:defRPr/>
            </a:pPr>
            <a:endParaRPr kumimoji="0" sz="1500" b="0" i="0" u="none" strike="noStrike" kern="1200" cap="none" spc="0" normalizeH="0" baseline="0" noProof="0" dirty="0">
              <a:ln>
                <a:noFill/>
              </a:ln>
              <a:solidFill>
                <a:srgbClr val="CBD5E1"/>
              </a:solidFill>
              <a:effectLst/>
              <a:uLnTx/>
              <a:uFillTx/>
              <a:latin typeface="Inter"/>
              <a:ea typeface="+mn-ea"/>
              <a:cs typeface="+mn-cs"/>
            </a:endParaRPr>
          </a:p>
        </p:txBody>
      </p:sp>
      <p:sp>
        <p:nvSpPr>
          <p:cNvPr id="16" name="Google Shape;194;p20">
            <a:extLst>
              <a:ext uri="{FF2B5EF4-FFF2-40B4-BE49-F238E27FC236}">
                <a16:creationId xmlns:a16="http://schemas.microsoft.com/office/drawing/2014/main" id="{A26FBEF5-67E6-CD38-C1E9-BB94BB3A2729}"/>
              </a:ext>
            </a:extLst>
          </p:cNvPr>
          <p:cNvSpPr txBox="1"/>
          <p:nvPr/>
        </p:nvSpPr>
        <p:spPr>
          <a:xfrm>
            <a:off x="4551051" y="3891662"/>
            <a:ext cx="3198095" cy="36933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FFFFFF"/>
                </a:solidFill>
                <a:effectLst/>
                <a:uLnTx/>
                <a:uFillTx/>
                <a:latin typeface="Urbanist"/>
                <a:ea typeface="+mn-ea"/>
                <a:cs typeface="+mn-cs"/>
                <a:sym typeface="Urbanist"/>
              </a:rPr>
              <a:t>Complementair</a:t>
            </a: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Google Shape;195;p20">
            <a:extLst>
              <a:ext uri="{FF2B5EF4-FFF2-40B4-BE49-F238E27FC236}">
                <a16:creationId xmlns:a16="http://schemas.microsoft.com/office/drawing/2014/main" id="{5501C16E-0C63-D6F7-9E02-DDBB79C3E8B1}"/>
              </a:ext>
            </a:extLst>
          </p:cNvPr>
          <p:cNvSpPr txBox="1"/>
          <p:nvPr/>
        </p:nvSpPr>
        <p:spPr>
          <a:xfrm>
            <a:off x="4551051" y="4310762"/>
            <a:ext cx="3198095" cy="110799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CBD5E1"/>
                </a:solidFill>
                <a:effectLst/>
                <a:uLnTx/>
                <a:uFillTx/>
                <a:latin typeface="Inter"/>
                <a:ea typeface="+mn-ea"/>
                <a:cs typeface="+mn-cs"/>
                <a:sym typeface="Inter"/>
              </a:rPr>
              <a:t>Samenwerking</a:t>
            </a:r>
            <a:r>
              <a:rPr kumimoji="0" lang="en-US" sz="1500" b="0" i="0" u="none" strike="noStrike" kern="1200" cap="none" spc="0" normalizeH="0" baseline="0" noProof="0" dirty="0">
                <a:ln>
                  <a:noFill/>
                </a:ln>
                <a:solidFill>
                  <a:srgbClr val="CBD5E1"/>
                </a:solidFill>
                <a:effectLst/>
                <a:uLnTx/>
                <a:uFillTx/>
                <a:latin typeface="Inter"/>
                <a:ea typeface="+mn-ea"/>
                <a:cs typeface="+mn-cs"/>
                <a:sym typeface="Inter"/>
              </a:rPr>
              <a:t> CCB, </a:t>
            </a:r>
            <a:r>
              <a:rPr kumimoji="0" lang="en-US" sz="1500" b="0" i="0" u="none" strike="noStrike" kern="1200" cap="none" spc="0" normalizeH="0" baseline="0" noProof="0" dirty="0" err="1">
                <a:ln>
                  <a:noFill/>
                </a:ln>
                <a:solidFill>
                  <a:srgbClr val="CBD5E1"/>
                </a:solidFill>
                <a:effectLst/>
                <a:uLnTx/>
                <a:uFillTx/>
                <a:latin typeface="Inter"/>
                <a:ea typeface="+mn-ea"/>
                <a:cs typeface="+mn-cs"/>
                <a:sym typeface="Inter"/>
              </a:rPr>
              <a:t>Defensie</a:t>
            </a:r>
            <a:r>
              <a:rPr kumimoji="0" lang="en-US" sz="1500" b="0" i="0" u="none" strike="noStrike" kern="1200" cap="none" spc="0" normalizeH="0" baseline="0" noProof="0" dirty="0">
                <a:ln>
                  <a:noFill/>
                </a:ln>
                <a:solidFill>
                  <a:srgbClr val="CBD5E1"/>
                </a:solidFill>
                <a:effectLst/>
                <a:uLnTx/>
                <a:uFillTx/>
                <a:latin typeface="Inter"/>
                <a:ea typeface="+mn-ea"/>
                <a:cs typeface="+mn-cs"/>
                <a:sym typeface="Inter"/>
              </a:rPr>
              <a:t> </a:t>
            </a:r>
            <a:r>
              <a:rPr kumimoji="0" lang="en-US" sz="1500" b="0" i="0" u="none" strike="noStrike" kern="1200" cap="none" spc="0" normalizeH="0" baseline="0" noProof="0" dirty="0" err="1">
                <a:ln>
                  <a:noFill/>
                </a:ln>
                <a:solidFill>
                  <a:srgbClr val="CBD5E1"/>
                </a:solidFill>
                <a:effectLst/>
                <a:uLnTx/>
                <a:uFillTx/>
                <a:latin typeface="Inter"/>
                <a:ea typeface="+mn-ea"/>
                <a:cs typeface="+mn-cs"/>
                <a:sym typeface="Inter"/>
              </a:rPr>
              <a:t>en</a:t>
            </a:r>
            <a:r>
              <a:rPr kumimoji="0" lang="en-US" sz="1500" b="0" i="0" u="none" strike="noStrike" kern="1200" cap="none" spc="0" normalizeH="0" baseline="0" noProof="0" dirty="0">
                <a:ln>
                  <a:noFill/>
                </a:ln>
                <a:solidFill>
                  <a:srgbClr val="CBD5E1"/>
                </a:solidFill>
                <a:effectLst/>
                <a:uLnTx/>
                <a:uFillTx/>
                <a:latin typeface="Inter"/>
                <a:ea typeface="+mn-ea"/>
                <a:cs typeface="+mn-cs"/>
                <a:sym typeface="Inter"/>
              </a:rPr>
              <a:t> SIT</a:t>
            </a:r>
          </a:p>
          <a:p>
            <a:pPr marL="0" marR="0" lvl="0" indent="0" algn="ctr" defTabSz="914400" rtl="0" eaLnBrk="1" fontAlgn="auto" latinLnBrk="0" hangingPunct="1">
              <a:lnSpc>
                <a:spcPct val="160000"/>
              </a:lnSpc>
              <a:spcBef>
                <a:spcPts val="0"/>
              </a:spcBef>
              <a:spcAft>
                <a:spcPts val="0"/>
              </a:spcAft>
              <a:buClrTx/>
              <a:buSzTx/>
              <a:buFontTx/>
              <a:buNone/>
              <a:tabLst/>
              <a:defRPr/>
            </a:pPr>
            <a:r>
              <a:rPr kumimoji="0" lang="nl-BE" sz="1500" b="0" i="0" u="none" strike="noStrike" kern="1200" cap="none" spc="0" normalizeH="0" baseline="0" noProof="0" dirty="0">
                <a:ln>
                  <a:noFill/>
                </a:ln>
                <a:solidFill>
                  <a:srgbClr val="CBD5E1"/>
                </a:solidFill>
                <a:effectLst/>
                <a:uLnTx/>
                <a:uFillTx/>
                <a:latin typeface="Inter"/>
                <a:ea typeface="+mn-ea"/>
                <a:cs typeface="+mn-cs"/>
              </a:rPr>
              <a:t>CCB: normering</a:t>
            </a:r>
          </a:p>
          <a:p>
            <a:pPr marL="0" marR="0" lvl="0" indent="0" algn="ctr" defTabSz="914400" rtl="0" eaLnBrk="1" fontAlgn="auto" latinLnBrk="0" hangingPunct="1">
              <a:lnSpc>
                <a:spcPct val="160000"/>
              </a:lnSpc>
              <a:spcBef>
                <a:spcPts val="0"/>
              </a:spcBef>
              <a:spcAft>
                <a:spcPts val="0"/>
              </a:spcAft>
              <a:buClrTx/>
              <a:buSzTx/>
              <a:buFontTx/>
              <a:buNone/>
              <a:tabLst/>
              <a:defRPr/>
            </a:pPr>
            <a:r>
              <a:rPr kumimoji="0" lang="nl-BE" sz="1500" b="0" i="0" u="none" strike="noStrike" kern="1200" cap="none" spc="0" normalizeH="0" baseline="0" noProof="0" dirty="0" err="1">
                <a:ln>
                  <a:noFill/>
                </a:ln>
                <a:solidFill>
                  <a:srgbClr val="CBD5E1"/>
                </a:solidFill>
                <a:effectLst/>
                <a:uLnTx/>
                <a:uFillTx/>
                <a:latin typeface="Inter"/>
                <a:ea typeface="+mn-ea"/>
                <a:cs typeface="+mn-cs"/>
              </a:rPr>
              <a:t>CISOaaS</a:t>
            </a:r>
            <a:r>
              <a:rPr kumimoji="0" lang="nl-BE" sz="1500" b="0" i="0" u="none" strike="noStrike" kern="1200" cap="none" spc="0" normalizeH="0" baseline="0" noProof="0" dirty="0">
                <a:ln>
                  <a:noFill/>
                </a:ln>
                <a:solidFill>
                  <a:srgbClr val="CBD5E1"/>
                </a:solidFill>
                <a:effectLst/>
                <a:uLnTx/>
                <a:uFillTx/>
                <a:latin typeface="Inter"/>
                <a:ea typeface="+mn-ea"/>
                <a:cs typeface="+mn-cs"/>
              </a:rPr>
              <a:t>: operationele implementatie</a:t>
            </a:r>
            <a:endParaRPr kumimoji="0" sz="1500" b="0" i="0" u="none" strike="noStrike" kern="1200" cap="none" spc="0" normalizeH="0" baseline="0" noProof="0" dirty="0">
              <a:ln>
                <a:noFill/>
              </a:ln>
              <a:solidFill>
                <a:srgbClr val="CBD5E1"/>
              </a:solidFill>
              <a:effectLst/>
              <a:uLnTx/>
              <a:uFillTx/>
              <a:latin typeface="Inter"/>
              <a:ea typeface="+mn-ea"/>
              <a:cs typeface="+mn-cs"/>
            </a:endParaRPr>
          </a:p>
        </p:txBody>
      </p:sp>
      <p:sp>
        <p:nvSpPr>
          <p:cNvPr id="18" name="Google Shape;196;p20">
            <a:extLst>
              <a:ext uri="{FF2B5EF4-FFF2-40B4-BE49-F238E27FC236}">
                <a16:creationId xmlns:a16="http://schemas.microsoft.com/office/drawing/2014/main" id="{7E0E8830-86F5-454D-873F-288B414DCE1A}"/>
              </a:ext>
            </a:extLst>
          </p:cNvPr>
          <p:cNvSpPr txBox="1"/>
          <p:nvPr/>
        </p:nvSpPr>
        <p:spPr>
          <a:xfrm>
            <a:off x="8051642" y="3891662"/>
            <a:ext cx="3198094" cy="36933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FFFFFF"/>
                </a:solidFill>
                <a:effectLst/>
                <a:uLnTx/>
                <a:uFillTx/>
                <a:latin typeface="Urbanist"/>
                <a:ea typeface="Urbanist"/>
                <a:cs typeface="Urbanist"/>
                <a:sym typeface="Urbanist"/>
              </a:rPr>
              <a:t>CISOaaS</a:t>
            </a:r>
            <a:r>
              <a:rPr kumimoji="0" lang="en-US" sz="2400" b="1" i="0" u="none" strike="noStrike" kern="1200" cap="none" spc="0" normalizeH="0" baseline="0" noProof="0">
                <a:ln>
                  <a:noFill/>
                </a:ln>
                <a:solidFill>
                  <a:srgbClr val="FFFFFF"/>
                </a:solidFill>
                <a:effectLst/>
                <a:uLnTx/>
                <a:uFillTx/>
                <a:latin typeface="Urbanist"/>
                <a:ea typeface="Urbanist"/>
                <a:cs typeface="Urbanist"/>
                <a:sym typeface="Urbanist"/>
              </a:rPr>
              <a:t> Core Team</a:t>
            </a: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Google Shape;197;p20">
            <a:extLst>
              <a:ext uri="{FF2B5EF4-FFF2-40B4-BE49-F238E27FC236}">
                <a16:creationId xmlns:a16="http://schemas.microsoft.com/office/drawing/2014/main" id="{A8BE3F28-18E3-4CE0-9E8D-9D2242664694}"/>
              </a:ext>
            </a:extLst>
          </p:cNvPr>
          <p:cNvSpPr txBox="1"/>
          <p:nvPr/>
        </p:nvSpPr>
        <p:spPr>
          <a:xfrm>
            <a:off x="8051640" y="4310762"/>
            <a:ext cx="3198094" cy="18466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Lean team van senior professionals</a:t>
            </a:r>
          </a:p>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Gegarandeerde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continuïteit</a:t>
            </a:r>
            <a:endParaRPr kumimoji="0" lang="en-US" sz="15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NDA’s, screening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en</a:t>
            </a:r>
            <a:r>
              <a:rPr kumimoji="0" lang="en-US" sz="1500" b="0" i="0" u="none" strike="noStrike" kern="1200" cap="none" spc="0" normalizeH="0" baseline="0" noProof="0">
                <a:ln>
                  <a:noFill/>
                </a:ln>
                <a:solidFill>
                  <a:srgbClr val="CBD5E1"/>
                </a:solidFill>
                <a:effectLst/>
                <a:uLnTx/>
                <a:uFillTx/>
                <a:latin typeface="Inter"/>
                <a:ea typeface="+mn-ea"/>
                <a:cs typeface="+mn-cs"/>
                <a:sym typeface="Inter"/>
              </a:rPr>
              <a:t> </a:t>
            </a:r>
            <a:r>
              <a:rPr kumimoji="0" lang="en-US" sz="1500" b="0" i="0" u="none" strike="noStrike" kern="1200" cap="none" spc="0" normalizeH="0" baseline="0" noProof="0" err="1">
                <a:ln>
                  <a:noFill/>
                </a:ln>
                <a:solidFill>
                  <a:srgbClr val="CBD5E1"/>
                </a:solidFill>
                <a:effectLst/>
                <a:uLnTx/>
                <a:uFillTx/>
                <a:latin typeface="Inter"/>
                <a:ea typeface="+mn-ea"/>
                <a:cs typeface="+mn-cs"/>
                <a:sym typeface="Inter"/>
              </a:rPr>
              <a:t>gedragscodes</a:t>
            </a:r>
            <a:endParaRPr kumimoji="0" lang="en-US" sz="15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6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60000"/>
              </a:lnSpc>
              <a:spcBef>
                <a:spcPts val="0"/>
              </a:spcBef>
              <a:spcAft>
                <a:spcPts val="0"/>
              </a:spcAft>
              <a:buClrTx/>
              <a:buSzTx/>
              <a:buFontTx/>
              <a:buNone/>
              <a:tabLst/>
              <a:defRPr/>
            </a:pPr>
            <a:endParaRPr kumimoji="0" sz="1500" b="0" i="0" u="none" strike="noStrike" kern="1200" cap="none" spc="0" normalizeH="0" baseline="0" noProof="0">
              <a:ln>
                <a:noFill/>
              </a:ln>
              <a:solidFill>
                <a:srgbClr val="CBD5E1"/>
              </a:solidFill>
              <a:effectLst/>
              <a:uLnTx/>
              <a:uFillTx/>
              <a:latin typeface="Inter"/>
              <a:ea typeface="+mn-ea"/>
              <a:cs typeface="+mn-cs"/>
            </a:endParaRPr>
          </a:p>
        </p:txBody>
      </p:sp>
      <p:pic>
        <p:nvPicPr>
          <p:cNvPr id="24" name="Picture 23">
            <a:extLst>
              <a:ext uri="{FF2B5EF4-FFF2-40B4-BE49-F238E27FC236}">
                <a16:creationId xmlns:a16="http://schemas.microsoft.com/office/drawing/2014/main" id="{FECF501A-EDAA-7678-8CCE-0765E2A32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435" y="2379512"/>
            <a:ext cx="1314145" cy="1314145"/>
          </a:xfrm>
          <a:prstGeom prst="rect">
            <a:avLst/>
          </a:prstGeom>
        </p:spPr>
      </p:pic>
      <p:pic>
        <p:nvPicPr>
          <p:cNvPr id="27" name="Picture 26">
            <a:extLst>
              <a:ext uri="{FF2B5EF4-FFF2-40B4-BE49-F238E27FC236}">
                <a16:creationId xmlns:a16="http://schemas.microsoft.com/office/drawing/2014/main" id="{C9986002-B7C2-190F-5D4F-A2D071705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6099" y="2482585"/>
            <a:ext cx="1107997" cy="1107997"/>
          </a:xfrm>
          <a:prstGeom prst="rect">
            <a:avLst/>
          </a:prstGeom>
        </p:spPr>
      </p:pic>
      <p:pic>
        <p:nvPicPr>
          <p:cNvPr id="29" name="Picture 28">
            <a:extLst>
              <a:ext uri="{FF2B5EF4-FFF2-40B4-BE49-F238E27FC236}">
                <a16:creationId xmlns:a16="http://schemas.microsoft.com/office/drawing/2014/main" id="{9355FEC8-B744-8F2B-1AEE-D3818E2689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2357" y="2423389"/>
            <a:ext cx="1176660" cy="1176660"/>
          </a:xfrm>
          <a:prstGeom prst="rect">
            <a:avLst/>
          </a:prstGeom>
        </p:spPr>
      </p:pic>
    </p:spTree>
    <p:extLst>
      <p:ext uri="{BB962C8B-B14F-4D97-AF65-F5344CB8AC3E}">
        <p14:creationId xmlns:p14="http://schemas.microsoft.com/office/powerpoint/2010/main" val="2243058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A07A-59B9-53F1-6D05-FC92891A33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694382-B352-5EE9-07CB-C27154EC8419}"/>
              </a:ext>
            </a:extLst>
          </p:cNvPr>
          <p:cNvSpPr>
            <a:spLocks noGrp="1"/>
          </p:cNvSpPr>
          <p:nvPr>
            <p:ph type="ctrTitle"/>
          </p:nvPr>
        </p:nvSpPr>
        <p:spPr/>
        <p:txBody>
          <a:bodyPr>
            <a:normAutofit/>
          </a:bodyPr>
          <a:lstStyle/>
          <a:p>
            <a:r>
              <a:rPr lang="fr-FR"/>
              <a:t>Van G-Cloud </a:t>
            </a:r>
            <a:r>
              <a:rPr lang="fr-FR" err="1"/>
              <a:t>naar</a:t>
            </a:r>
            <a:r>
              <a:rPr lang="fr-FR"/>
              <a:t> Digital Excellence</a:t>
            </a:r>
            <a:endParaRPr lang="en-US"/>
          </a:p>
        </p:txBody>
      </p:sp>
      <p:sp>
        <p:nvSpPr>
          <p:cNvPr id="2" name="Subtitle 1">
            <a:extLst>
              <a:ext uri="{FF2B5EF4-FFF2-40B4-BE49-F238E27FC236}">
                <a16:creationId xmlns:a16="http://schemas.microsoft.com/office/drawing/2014/main" id="{13F63B95-B384-2675-E5A3-E9B03F05480E}"/>
              </a:ext>
            </a:extLst>
          </p:cNvPr>
          <p:cNvSpPr>
            <a:spLocks noGrp="1"/>
          </p:cNvSpPr>
          <p:nvPr>
            <p:ph type="subTitle" idx="1"/>
          </p:nvPr>
        </p:nvSpPr>
        <p:spPr/>
        <p:txBody>
          <a:bodyPr/>
          <a:lstStyle/>
          <a:p>
            <a:r>
              <a:rPr lang="nl-BE">
                <a:solidFill>
                  <a:schemeClr val="accent1"/>
                </a:solidFill>
                <a:highlight>
                  <a:srgbClr val="FEDC93"/>
                </a:highlight>
              </a:rPr>
              <a:t>Data</a:t>
            </a:r>
          </a:p>
        </p:txBody>
      </p:sp>
    </p:spTree>
    <p:extLst>
      <p:ext uri="{BB962C8B-B14F-4D97-AF65-F5344CB8AC3E}">
        <p14:creationId xmlns:p14="http://schemas.microsoft.com/office/powerpoint/2010/main" val="210662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35DFE-075C-BA16-0315-AB8AB03AF476}"/>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407E462C-F1EF-D23D-9545-55A4552FE680}"/>
              </a:ext>
            </a:extLst>
          </p:cNvPr>
          <p:cNvSpPr/>
          <p:nvPr/>
        </p:nvSpPr>
        <p:spPr>
          <a:xfrm>
            <a:off x="4474842" y="2772108"/>
            <a:ext cx="2933664" cy="2933664"/>
          </a:xfrm>
          <a:prstGeom prst="ellipse">
            <a:avLst/>
          </a:prstGeom>
          <a:noFill/>
          <a:ln w="38100" cap="rnd" cmpd="sng">
            <a:solidFill>
              <a:schemeClr val="tx2">
                <a:lumMod val="60000"/>
                <a:lumOff val="40000"/>
                <a:alpha val="67000"/>
              </a:schemeClr>
            </a:solidFill>
            <a:prstDash val="sysDot"/>
            <a:round/>
            <a:extLst>
              <a:ext uri="{C807C97D-BFC1-408E-A445-0C87EB9F89A2}">
                <ask:lineSketchStyleProps xmlns:ask="http://schemas.microsoft.com/office/drawing/2018/sketchyshapes" sd="1219033472">
                  <a:custGeom>
                    <a:avLst/>
                    <a:gdLst>
                      <a:gd name="connsiteX0" fmla="*/ 0 w 2933664"/>
                      <a:gd name="connsiteY0" fmla="*/ 1466832 h 2933664"/>
                      <a:gd name="connsiteX1" fmla="*/ 1466832 w 2933664"/>
                      <a:gd name="connsiteY1" fmla="*/ 0 h 2933664"/>
                      <a:gd name="connsiteX2" fmla="*/ 2933664 w 2933664"/>
                      <a:gd name="connsiteY2" fmla="*/ 1466832 h 2933664"/>
                      <a:gd name="connsiteX3" fmla="*/ 1466832 w 2933664"/>
                      <a:gd name="connsiteY3" fmla="*/ 2933664 h 2933664"/>
                      <a:gd name="connsiteX4" fmla="*/ 0 w 2933664"/>
                      <a:gd name="connsiteY4" fmla="*/ 1466832 h 2933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664" h="2933664" extrusionOk="0">
                        <a:moveTo>
                          <a:pt x="0" y="1466832"/>
                        </a:moveTo>
                        <a:cubicBezTo>
                          <a:pt x="-19294" y="644822"/>
                          <a:pt x="601918" y="20569"/>
                          <a:pt x="1466832" y="0"/>
                        </a:cubicBezTo>
                        <a:cubicBezTo>
                          <a:pt x="2336140" y="12463"/>
                          <a:pt x="2802347" y="660898"/>
                          <a:pt x="2933664" y="1466832"/>
                        </a:cubicBezTo>
                        <a:cubicBezTo>
                          <a:pt x="2832320" y="2375909"/>
                          <a:pt x="2248525" y="3090731"/>
                          <a:pt x="1466832" y="2933664"/>
                        </a:cubicBezTo>
                        <a:cubicBezTo>
                          <a:pt x="496165" y="2845819"/>
                          <a:pt x="23062" y="2287960"/>
                          <a:pt x="0" y="146683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2" name="Title 1">
            <a:extLst>
              <a:ext uri="{FF2B5EF4-FFF2-40B4-BE49-F238E27FC236}">
                <a16:creationId xmlns:a16="http://schemas.microsoft.com/office/drawing/2014/main" id="{35C7050E-AAD3-8F11-63D2-7E8460202F53}"/>
              </a:ext>
            </a:extLst>
          </p:cNvPr>
          <p:cNvSpPr>
            <a:spLocks noGrp="1"/>
          </p:cNvSpPr>
          <p:nvPr>
            <p:ph type="title"/>
          </p:nvPr>
        </p:nvSpPr>
        <p:spPr/>
        <p:txBody>
          <a:bodyPr>
            <a:noAutofit/>
          </a:bodyPr>
          <a:lstStyle/>
          <a:p>
            <a:pPr algn="l"/>
            <a:r>
              <a:rPr lang="en-BE" b="1" noProof="0" dirty="0"/>
              <a:t>G-Cloud: what </a:t>
            </a:r>
            <a:r>
              <a:rPr lang="en-BE" noProof="0" dirty="0"/>
              <a:t>? </a:t>
            </a:r>
            <a:br>
              <a:rPr lang="en-BE" noProof="0" dirty="0"/>
            </a:br>
            <a:r>
              <a:rPr lang="en-BE" noProof="0" dirty="0"/>
              <a:t>	“the big picture”</a:t>
            </a:r>
          </a:p>
        </p:txBody>
      </p:sp>
      <p:sp>
        <p:nvSpPr>
          <p:cNvPr id="4" name="TextBox 3">
            <a:extLst>
              <a:ext uri="{FF2B5EF4-FFF2-40B4-BE49-F238E27FC236}">
                <a16:creationId xmlns:a16="http://schemas.microsoft.com/office/drawing/2014/main" id="{D0C96FCE-5CBF-730B-E936-13BFF51E778D}"/>
              </a:ext>
            </a:extLst>
          </p:cNvPr>
          <p:cNvSpPr txBox="1"/>
          <p:nvPr/>
        </p:nvSpPr>
        <p:spPr>
          <a:xfrm>
            <a:off x="4662732" y="3789599"/>
            <a:ext cx="259775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600" b="1"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Programme</a:t>
            </a:r>
            <a:r>
              <a:rPr kumimoji="0" lang="en-BE"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 of synergy projects for and by the government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p:txBody>
      </p:sp>
      <p:grpSp>
        <p:nvGrpSpPr>
          <p:cNvPr id="12" name="Group 11">
            <a:extLst>
              <a:ext uri="{FF2B5EF4-FFF2-40B4-BE49-F238E27FC236}">
                <a16:creationId xmlns:a16="http://schemas.microsoft.com/office/drawing/2014/main" id="{D30D08DF-631D-F559-448F-A5B5C379A945}"/>
              </a:ext>
            </a:extLst>
          </p:cNvPr>
          <p:cNvGrpSpPr/>
          <p:nvPr/>
        </p:nvGrpSpPr>
        <p:grpSpPr>
          <a:xfrm>
            <a:off x="5326505" y="2110174"/>
            <a:ext cx="1230338" cy="1230338"/>
            <a:chOff x="3710904" y="980728"/>
            <a:chExt cx="1614177" cy="1614177"/>
          </a:xfrm>
          <a:solidFill>
            <a:schemeClr val="tx2">
              <a:lumMod val="60000"/>
              <a:lumOff val="40000"/>
            </a:schemeClr>
          </a:solidFill>
        </p:grpSpPr>
        <p:sp>
          <p:nvSpPr>
            <p:cNvPr id="13" name="Oval 12">
              <a:extLst>
                <a:ext uri="{FF2B5EF4-FFF2-40B4-BE49-F238E27FC236}">
                  <a16:creationId xmlns:a16="http://schemas.microsoft.com/office/drawing/2014/main" id="{E96E524B-2128-1453-D33D-8CA0C7D6EA7D}"/>
                </a:ext>
              </a:extLst>
            </p:cNvPr>
            <p:cNvSpPr/>
            <p:nvPr/>
          </p:nvSpPr>
          <p:spPr>
            <a:xfrm>
              <a:off x="3710904" y="980728"/>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14" name="Rectangle 13">
              <a:extLst>
                <a:ext uri="{FF2B5EF4-FFF2-40B4-BE49-F238E27FC236}">
                  <a16:creationId xmlns:a16="http://schemas.microsoft.com/office/drawing/2014/main" id="{0F10442A-3EED-FFFA-72CB-B074D9ED6EAD}"/>
                </a:ext>
              </a:extLst>
            </p:cNvPr>
            <p:cNvSpPr/>
            <p:nvPr/>
          </p:nvSpPr>
          <p:spPr>
            <a:xfrm>
              <a:off x="3843155" y="1587759"/>
              <a:ext cx="1349674" cy="367456"/>
            </a:xfrm>
            <a:prstGeom prst="rect">
              <a:avLst/>
            </a:prstGeom>
            <a:grpFill/>
            <a:ln>
              <a:noFill/>
            </a:ln>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Procurement</a:t>
              </a:r>
            </a:p>
          </p:txBody>
        </p:sp>
      </p:grpSp>
      <p:grpSp>
        <p:nvGrpSpPr>
          <p:cNvPr id="15" name="Group 14">
            <a:extLst>
              <a:ext uri="{FF2B5EF4-FFF2-40B4-BE49-F238E27FC236}">
                <a16:creationId xmlns:a16="http://schemas.microsoft.com/office/drawing/2014/main" id="{EDE4B189-40DC-7B6B-C3EE-96656991D0AB}"/>
              </a:ext>
            </a:extLst>
          </p:cNvPr>
          <p:cNvGrpSpPr/>
          <p:nvPr/>
        </p:nvGrpSpPr>
        <p:grpSpPr>
          <a:xfrm>
            <a:off x="3599371" y="3578816"/>
            <a:ext cx="1230338" cy="1230338"/>
            <a:chOff x="1589671" y="3027749"/>
            <a:chExt cx="1614177" cy="1614177"/>
          </a:xfrm>
          <a:solidFill>
            <a:schemeClr val="tx2">
              <a:lumMod val="60000"/>
              <a:lumOff val="40000"/>
            </a:schemeClr>
          </a:solidFill>
        </p:grpSpPr>
        <p:sp>
          <p:nvSpPr>
            <p:cNvPr id="16" name="Oval 15">
              <a:extLst>
                <a:ext uri="{FF2B5EF4-FFF2-40B4-BE49-F238E27FC236}">
                  <a16:creationId xmlns:a16="http://schemas.microsoft.com/office/drawing/2014/main" id="{F87562B5-CEDD-AEC4-E99A-DD3607299043}"/>
                </a:ext>
              </a:extLst>
            </p:cNvPr>
            <p:cNvSpPr/>
            <p:nvPr/>
          </p:nvSpPr>
          <p:spPr>
            <a:xfrm>
              <a:off x="1589671" y="3027749"/>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17" name="Rectangle 16">
              <a:extLst>
                <a:ext uri="{FF2B5EF4-FFF2-40B4-BE49-F238E27FC236}">
                  <a16:creationId xmlns:a16="http://schemas.microsoft.com/office/drawing/2014/main" id="{E13B96CB-7759-68FF-45EF-5A0C02E1839D}"/>
                </a:ext>
              </a:extLst>
            </p:cNvPr>
            <p:cNvSpPr/>
            <p:nvPr/>
          </p:nvSpPr>
          <p:spPr>
            <a:xfrm>
              <a:off x="1770958" y="3634784"/>
              <a:ext cx="1251601" cy="403797"/>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Projects</a:t>
              </a:r>
            </a:p>
          </p:txBody>
        </p:sp>
      </p:grpSp>
      <p:grpSp>
        <p:nvGrpSpPr>
          <p:cNvPr id="19" name="Group 18">
            <a:extLst>
              <a:ext uri="{FF2B5EF4-FFF2-40B4-BE49-F238E27FC236}">
                <a16:creationId xmlns:a16="http://schemas.microsoft.com/office/drawing/2014/main" id="{2000330F-C126-8A1B-11C8-1CF9671BDA05}"/>
              </a:ext>
            </a:extLst>
          </p:cNvPr>
          <p:cNvGrpSpPr/>
          <p:nvPr/>
        </p:nvGrpSpPr>
        <p:grpSpPr>
          <a:xfrm>
            <a:off x="7053639" y="3571681"/>
            <a:ext cx="1230338" cy="1230338"/>
            <a:chOff x="5796136" y="3027749"/>
            <a:chExt cx="1614177" cy="1614177"/>
          </a:xfrm>
          <a:solidFill>
            <a:schemeClr val="tx2">
              <a:lumMod val="60000"/>
              <a:lumOff val="40000"/>
            </a:schemeClr>
          </a:solidFill>
        </p:grpSpPr>
        <p:sp>
          <p:nvSpPr>
            <p:cNvPr id="32" name="Oval 31">
              <a:extLst>
                <a:ext uri="{FF2B5EF4-FFF2-40B4-BE49-F238E27FC236}">
                  <a16:creationId xmlns:a16="http://schemas.microsoft.com/office/drawing/2014/main" id="{F57079C5-38D3-6B9D-26C5-FF73670D6C50}"/>
                </a:ext>
              </a:extLst>
            </p:cNvPr>
            <p:cNvSpPr/>
            <p:nvPr/>
          </p:nvSpPr>
          <p:spPr>
            <a:xfrm>
              <a:off x="5796136" y="3027749"/>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33" name="Rectangle 32">
              <a:extLst>
                <a:ext uri="{FF2B5EF4-FFF2-40B4-BE49-F238E27FC236}">
                  <a16:creationId xmlns:a16="http://schemas.microsoft.com/office/drawing/2014/main" id="{0A7537CD-0DCE-E94A-311E-E7424D873BBD}"/>
                </a:ext>
              </a:extLst>
            </p:cNvPr>
            <p:cNvSpPr/>
            <p:nvPr/>
          </p:nvSpPr>
          <p:spPr>
            <a:xfrm>
              <a:off x="6029916" y="3634784"/>
              <a:ext cx="1146614" cy="403797"/>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Services</a:t>
              </a:r>
            </a:p>
          </p:txBody>
        </p:sp>
      </p:grpSp>
      <p:grpSp>
        <p:nvGrpSpPr>
          <p:cNvPr id="34" name="Group 33">
            <a:extLst>
              <a:ext uri="{FF2B5EF4-FFF2-40B4-BE49-F238E27FC236}">
                <a16:creationId xmlns:a16="http://schemas.microsoft.com/office/drawing/2014/main" id="{78D0D81F-8E30-0546-49A7-1F943D9FABA9}"/>
              </a:ext>
            </a:extLst>
          </p:cNvPr>
          <p:cNvGrpSpPr/>
          <p:nvPr/>
        </p:nvGrpSpPr>
        <p:grpSpPr>
          <a:xfrm>
            <a:off x="5326505" y="5152621"/>
            <a:ext cx="1230338" cy="1230338"/>
            <a:chOff x="3710904" y="5161258"/>
            <a:chExt cx="1614177" cy="1614177"/>
          </a:xfrm>
          <a:solidFill>
            <a:schemeClr val="tx2">
              <a:lumMod val="60000"/>
              <a:lumOff val="40000"/>
            </a:schemeClr>
          </a:solidFill>
        </p:grpSpPr>
        <p:sp>
          <p:nvSpPr>
            <p:cNvPr id="35" name="Oval 34">
              <a:extLst>
                <a:ext uri="{FF2B5EF4-FFF2-40B4-BE49-F238E27FC236}">
                  <a16:creationId xmlns:a16="http://schemas.microsoft.com/office/drawing/2014/main" id="{E60F821B-E4A6-0A22-F732-01E61D9A5912}"/>
                </a:ext>
              </a:extLst>
            </p:cNvPr>
            <p:cNvSpPr/>
            <p:nvPr/>
          </p:nvSpPr>
          <p:spPr>
            <a:xfrm>
              <a:off x="3710904" y="5161258"/>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36" name="Rectangle 35">
              <a:extLst>
                <a:ext uri="{FF2B5EF4-FFF2-40B4-BE49-F238E27FC236}">
                  <a16:creationId xmlns:a16="http://schemas.microsoft.com/office/drawing/2014/main" id="{775F475D-71B1-84CF-8A41-7F1B39039656}"/>
                </a:ext>
              </a:extLst>
            </p:cNvPr>
            <p:cNvSpPr/>
            <p:nvPr/>
          </p:nvSpPr>
          <p:spPr>
            <a:xfrm>
              <a:off x="3757755" y="5647010"/>
              <a:ext cx="1542333" cy="378798"/>
            </a:xfrm>
            <a:prstGeom prst="rect">
              <a:avLst/>
            </a:prstGeom>
            <a:noFill/>
            <a:ln>
              <a:noFill/>
            </a:ln>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Knowledge </a:t>
              </a:r>
              <a:br>
                <a:rPr kumimoji="0" lang="en-BE"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br>
              <a:r>
                <a:rPr kumimoji="0" lang="en-BE"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&amp; expertise</a:t>
              </a:r>
            </a:p>
          </p:txBody>
        </p:sp>
      </p:grpSp>
      <p:sp>
        <p:nvSpPr>
          <p:cNvPr id="37" name="TextBox 36">
            <a:extLst>
              <a:ext uri="{FF2B5EF4-FFF2-40B4-BE49-F238E27FC236}">
                <a16:creationId xmlns:a16="http://schemas.microsoft.com/office/drawing/2014/main" id="{BAB70466-DCC2-08D8-5DF3-B7D8860E3262}"/>
              </a:ext>
            </a:extLst>
          </p:cNvPr>
          <p:cNvSpPr txBox="1"/>
          <p:nvPr/>
        </p:nvSpPr>
        <p:spPr>
          <a:xfrm>
            <a:off x="2654900" y="3034364"/>
            <a:ext cx="1720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0" i="0" u="none" strike="noStrike" cap="none" normalizeH="0" baseline="0" noProof="0" dirty="0">
                <a:ln>
                  <a:noFill/>
                </a:ln>
                <a:solidFill>
                  <a:srgbClr val="3572AA"/>
                </a:solidFill>
                <a:effectLst/>
                <a:uLnTx/>
                <a:uFillTx/>
                <a:latin typeface="Roboto" pitchFamily="2" charset="0"/>
                <a:ea typeface="Roboto"/>
                <a:cs typeface="+mn-cs"/>
              </a:rPr>
              <a:t>Collaboration</a:t>
            </a:r>
          </a:p>
        </p:txBody>
      </p:sp>
      <p:sp>
        <p:nvSpPr>
          <p:cNvPr id="38" name="TextBox 37">
            <a:extLst>
              <a:ext uri="{FF2B5EF4-FFF2-40B4-BE49-F238E27FC236}">
                <a16:creationId xmlns:a16="http://schemas.microsoft.com/office/drawing/2014/main" id="{8805B122-D777-9415-5BC4-D6A5957830F4}"/>
              </a:ext>
            </a:extLst>
          </p:cNvPr>
          <p:cNvSpPr txBox="1"/>
          <p:nvPr/>
        </p:nvSpPr>
        <p:spPr>
          <a:xfrm>
            <a:off x="7735252" y="2975682"/>
            <a:ext cx="12037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0" i="0" u="none" strike="noStrike" cap="none" normalizeH="0" baseline="0" noProof="0" dirty="0">
                <a:ln>
                  <a:noFill/>
                </a:ln>
                <a:solidFill>
                  <a:srgbClr val="3572AA"/>
                </a:solidFill>
                <a:effectLst/>
                <a:uLnTx/>
                <a:uFillTx/>
                <a:latin typeface="Roboto" pitchFamily="2" charset="0"/>
                <a:ea typeface="Roboto"/>
                <a:cs typeface="+mn-cs"/>
              </a:rPr>
              <a:t>Efficiency</a:t>
            </a:r>
          </a:p>
        </p:txBody>
      </p:sp>
      <p:sp>
        <p:nvSpPr>
          <p:cNvPr id="39" name="TextBox 38">
            <a:extLst>
              <a:ext uri="{FF2B5EF4-FFF2-40B4-BE49-F238E27FC236}">
                <a16:creationId xmlns:a16="http://schemas.microsoft.com/office/drawing/2014/main" id="{58A8C64E-3FDA-550F-DED4-CC0B6985E001}"/>
              </a:ext>
            </a:extLst>
          </p:cNvPr>
          <p:cNvSpPr txBox="1"/>
          <p:nvPr/>
        </p:nvSpPr>
        <p:spPr>
          <a:xfrm>
            <a:off x="2998521" y="5774684"/>
            <a:ext cx="659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0" i="0" u="none" strike="noStrike" cap="none" normalizeH="0" baseline="0" noProof="0" dirty="0">
                <a:ln>
                  <a:noFill/>
                </a:ln>
                <a:solidFill>
                  <a:srgbClr val="3572AA"/>
                </a:solidFill>
                <a:effectLst/>
                <a:uLnTx/>
                <a:uFillTx/>
                <a:latin typeface="Roboto" pitchFamily="2" charset="0"/>
                <a:ea typeface="Roboto"/>
                <a:cs typeface="+mn-cs"/>
              </a:rPr>
              <a:t>Cost</a:t>
            </a:r>
          </a:p>
        </p:txBody>
      </p:sp>
      <p:sp>
        <p:nvSpPr>
          <p:cNvPr id="40" name="TextBox 39">
            <a:extLst>
              <a:ext uri="{FF2B5EF4-FFF2-40B4-BE49-F238E27FC236}">
                <a16:creationId xmlns:a16="http://schemas.microsoft.com/office/drawing/2014/main" id="{E166988A-04DF-BC94-6F17-C1D81C7D5DB7}"/>
              </a:ext>
            </a:extLst>
          </p:cNvPr>
          <p:cNvSpPr txBox="1"/>
          <p:nvPr/>
        </p:nvSpPr>
        <p:spPr>
          <a:xfrm>
            <a:off x="7721057" y="5854347"/>
            <a:ext cx="10768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0" i="0" u="none" strike="noStrike" cap="none" normalizeH="0" baseline="0" noProof="0" dirty="0">
                <a:ln>
                  <a:noFill/>
                </a:ln>
                <a:solidFill>
                  <a:srgbClr val="3572AA"/>
                </a:solidFill>
                <a:effectLst/>
                <a:uLnTx/>
                <a:uFillTx/>
                <a:latin typeface="Roboto" pitchFamily="2" charset="0"/>
                <a:ea typeface="Roboto"/>
                <a:cs typeface="+mn-cs"/>
              </a:rPr>
              <a:t>Quality</a:t>
            </a:r>
          </a:p>
        </p:txBody>
      </p:sp>
      <p:sp>
        <p:nvSpPr>
          <p:cNvPr id="41" name="Right Arrow 40">
            <a:extLst>
              <a:ext uri="{FF2B5EF4-FFF2-40B4-BE49-F238E27FC236}">
                <a16:creationId xmlns:a16="http://schemas.microsoft.com/office/drawing/2014/main" id="{0C0B0DE9-2C7C-14B6-E221-B64855CABCF2}"/>
              </a:ext>
            </a:extLst>
          </p:cNvPr>
          <p:cNvSpPr/>
          <p:nvPr/>
        </p:nvSpPr>
        <p:spPr>
          <a:xfrm rot="16200000">
            <a:off x="4285777" y="3129469"/>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2" name="Right Arrow 41">
            <a:extLst>
              <a:ext uri="{FF2B5EF4-FFF2-40B4-BE49-F238E27FC236}">
                <a16:creationId xmlns:a16="http://schemas.microsoft.com/office/drawing/2014/main" id="{CFD3ACC5-290C-938E-4AF6-227CC0AAD26F}"/>
              </a:ext>
            </a:extLst>
          </p:cNvPr>
          <p:cNvSpPr/>
          <p:nvPr/>
        </p:nvSpPr>
        <p:spPr>
          <a:xfrm rot="16200000">
            <a:off x="8853547" y="3070787"/>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3" name="Right Arrow 42">
            <a:extLst>
              <a:ext uri="{FF2B5EF4-FFF2-40B4-BE49-F238E27FC236}">
                <a16:creationId xmlns:a16="http://schemas.microsoft.com/office/drawing/2014/main" id="{25BB2B7C-FFDE-089D-0620-EB484398C12C}"/>
              </a:ext>
            </a:extLst>
          </p:cNvPr>
          <p:cNvSpPr/>
          <p:nvPr/>
        </p:nvSpPr>
        <p:spPr>
          <a:xfrm rot="16200000">
            <a:off x="8731197" y="5944335"/>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4" name="Right Arrow 43">
            <a:extLst>
              <a:ext uri="{FF2B5EF4-FFF2-40B4-BE49-F238E27FC236}">
                <a16:creationId xmlns:a16="http://schemas.microsoft.com/office/drawing/2014/main" id="{1E53019A-1F9A-0FDB-D6B7-8C3CA96A71E3}"/>
              </a:ext>
            </a:extLst>
          </p:cNvPr>
          <p:cNvSpPr/>
          <p:nvPr/>
        </p:nvSpPr>
        <p:spPr>
          <a:xfrm rot="5400000">
            <a:off x="3567514" y="5884336"/>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45" name="Picture 44">
            <a:extLst>
              <a:ext uri="{FF2B5EF4-FFF2-40B4-BE49-F238E27FC236}">
                <a16:creationId xmlns:a16="http://schemas.microsoft.com/office/drawing/2014/main" id="{2EA91AEF-E63C-5240-1462-D319A15D608E}"/>
              </a:ext>
            </a:extLst>
          </p:cNvPr>
          <p:cNvPicPr>
            <a:picLocks noChangeAspect="1"/>
          </p:cNvPicPr>
          <p:nvPr/>
        </p:nvPicPr>
        <p:blipFill>
          <a:blip r:embed="rId2"/>
          <a:stretch>
            <a:fillRect/>
          </a:stretch>
        </p:blipFill>
        <p:spPr>
          <a:xfrm>
            <a:off x="3047909" y="4994723"/>
            <a:ext cx="702700" cy="711049"/>
          </a:xfrm>
          <a:prstGeom prst="rect">
            <a:avLst/>
          </a:prstGeom>
        </p:spPr>
      </p:pic>
      <p:pic>
        <p:nvPicPr>
          <p:cNvPr id="46" name="Picture 45">
            <a:extLst>
              <a:ext uri="{FF2B5EF4-FFF2-40B4-BE49-F238E27FC236}">
                <a16:creationId xmlns:a16="http://schemas.microsoft.com/office/drawing/2014/main" id="{C5E79915-185D-BD2E-B03C-DED931776797}"/>
              </a:ext>
            </a:extLst>
          </p:cNvPr>
          <p:cNvPicPr>
            <a:picLocks noChangeAspect="1"/>
          </p:cNvPicPr>
          <p:nvPr/>
        </p:nvPicPr>
        <p:blipFill>
          <a:blip r:embed="rId3"/>
          <a:stretch>
            <a:fillRect/>
          </a:stretch>
        </p:blipFill>
        <p:spPr>
          <a:xfrm>
            <a:off x="7920834" y="4985770"/>
            <a:ext cx="702699" cy="780089"/>
          </a:xfrm>
          <a:prstGeom prst="rect">
            <a:avLst/>
          </a:prstGeom>
        </p:spPr>
      </p:pic>
      <p:pic>
        <p:nvPicPr>
          <p:cNvPr id="47" name="Picture 46">
            <a:extLst>
              <a:ext uri="{FF2B5EF4-FFF2-40B4-BE49-F238E27FC236}">
                <a16:creationId xmlns:a16="http://schemas.microsoft.com/office/drawing/2014/main" id="{C5BFF1EC-56F9-92F2-BF72-C0E74E1FFAF2}"/>
              </a:ext>
            </a:extLst>
          </p:cNvPr>
          <p:cNvPicPr>
            <a:picLocks noChangeAspect="1"/>
          </p:cNvPicPr>
          <p:nvPr/>
        </p:nvPicPr>
        <p:blipFill>
          <a:blip r:embed="rId4"/>
          <a:stretch>
            <a:fillRect/>
          </a:stretch>
        </p:blipFill>
        <p:spPr>
          <a:xfrm>
            <a:off x="7981640" y="2079828"/>
            <a:ext cx="827044" cy="837171"/>
          </a:xfrm>
          <a:prstGeom prst="rect">
            <a:avLst/>
          </a:prstGeom>
        </p:spPr>
      </p:pic>
      <p:pic>
        <p:nvPicPr>
          <p:cNvPr id="48" name="Picture 47">
            <a:extLst>
              <a:ext uri="{FF2B5EF4-FFF2-40B4-BE49-F238E27FC236}">
                <a16:creationId xmlns:a16="http://schemas.microsoft.com/office/drawing/2014/main" id="{D61D4C51-F78F-7505-24C7-6E05D679CAFE}"/>
              </a:ext>
            </a:extLst>
          </p:cNvPr>
          <p:cNvPicPr>
            <a:picLocks noChangeAspect="1"/>
          </p:cNvPicPr>
          <p:nvPr/>
        </p:nvPicPr>
        <p:blipFill>
          <a:blip r:embed="rId5"/>
          <a:stretch>
            <a:fillRect/>
          </a:stretch>
        </p:blipFill>
        <p:spPr>
          <a:xfrm>
            <a:off x="3080505" y="2027471"/>
            <a:ext cx="800009" cy="928165"/>
          </a:xfrm>
          <a:prstGeom prst="rect">
            <a:avLst/>
          </a:prstGeom>
        </p:spPr>
      </p:pic>
      <p:sp>
        <p:nvSpPr>
          <p:cNvPr id="5" name="Slide Number Placeholder 4">
            <a:extLst>
              <a:ext uri="{FF2B5EF4-FFF2-40B4-BE49-F238E27FC236}">
                <a16:creationId xmlns:a16="http://schemas.microsoft.com/office/drawing/2014/main" id="{C44654F5-6F4F-1D60-63BF-C16D8EF89926}"/>
              </a:ext>
            </a:extLst>
          </p:cNvPr>
          <p:cNvSpPr>
            <a:spLocks noGrp="1"/>
          </p:cNvSpPr>
          <p:nvPr>
            <p:ph type="sldNum" sz="quarter" idx="12"/>
          </p:nvPr>
        </p:nvSpPr>
        <p:spPr>
          <a:xfrm>
            <a:off x="11529390" y="6337230"/>
            <a:ext cx="329581" cy="38424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BE"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BE"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65141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8C412E4C-CCD8-CE3F-1324-380F3FCB3E5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AC22357-6969-60D8-A9D4-9BCA2D362613}"/>
              </a:ext>
            </a:extLst>
          </p:cNvPr>
          <p:cNvSpPr>
            <a:spLocks noGrp="1"/>
          </p:cNvSpPr>
          <p:nvPr>
            <p:ph type="title"/>
          </p:nvPr>
        </p:nvSpPr>
        <p:spPr>
          <a:xfrm>
            <a:off x="838200" y="365125"/>
            <a:ext cx="10972800" cy="1325563"/>
          </a:xfrm>
        </p:spPr>
        <p:txBody>
          <a:bodyPr>
            <a:normAutofit/>
          </a:bodyPr>
          <a:lstStyle/>
          <a:p>
            <a:r>
              <a:rPr lang="nl-BE"/>
              <a:t>Federale datastrategie | </a:t>
            </a:r>
            <a:r>
              <a:rPr lang="nl-BE">
                <a:solidFill>
                  <a:schemeClr val="tx2"/>
                </a:solidFill>
              </a:rPr>
              <a:t>Visie 2035</a:t>
            </a:r>
          </a:p>
        </p:txBody>
      </p:sp>
      <p:sp>
        <p:nvSpPr>
          <p:cNvPr id="3" name="Rectangle: Rounded Corners 2">
            <a:extLst>
              <a:ext uri="{FF2B5EF4-FFF2-40B4-BE49-F238E27FC236}">
                <a16:creationId xmlns:a16="http://schemas.microsoft.com/office/drawing/2014/main" id="{E9A59962-1195-F826-BA38-B379EB32A81B}"/>
              </a:ext>
            </a:extLst>
          </p:cNvPr>
          <p:cNvSpPr/>
          <p:nvPr/>
        </p:nvSpPr>
        <p:spPr>
          <a:xfrm>
            <a:off x="4638785" y="2456945"/>
            <a:ext cx="3190876" cy="259351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Open Sans"/>
                <a:ea typeface="+mn-ea"/>
                <a:cs typeface="+mn-cs"/>
              </a:rPr>
              <a:t>De overheid zorgt voor veilige, toegankelijke en kwalitatieve data, afgestemd op reële </a:t>
            </a:r>
            <a:r>
              <a:rPr kumimoji="0" lang="nl-BE" sz="1400" b="1" i="0" u="none" strike="noStrike" kern="1200" cap="none" spc="0" normalizeH="0" baseline="0" noProof="0">
                <a:ln>
                  <a:noFill/>
                </a:ln>
                <a:solidFill>
                  <a:srgbClr val="FFFFFF"/>
                </a:solidFill>
                <a:effectLst/>
                <a:uLnTx/>
                <a:uFillTx/>
                <a:latin typeface="Open Sans"/>
                <a:ea typeface="+mn-ea"/>
                <a:cs typeface="+mn-cs"/>
              </a:rPr>
              <a:t>behoeften</a:t>
            </a:r>
            <a:r>
              <a:rPr kumimoji="0" lang="nl-BE" sz="1400" b="0" i="0" u="none" strike="noStrike" kern="1200" cap="none" spc="0" normalizeH="0" baseline="0" noProof="0">
                <a:ln>
                  <a:noFill/>
                </a:ln>
                <a:solidFill>
                  <a:srgbClr val="FFFFFF"/>
                </a:solidFill>
                <a:effectLst/>
                <a:uLnTx/>
                <a:uFillTx/>
                <a:latin typeface="Open Sans"/>
                <a:ea typeface="+mn-ea"/>
                <a:cs typeface="+mn-cs"/>
              </a:rPr>
              <a:t> en conform de  geldende </a:t>
            </a:r>
            <a:r>
              <a:rPr kumimoji="0" lang="nl-BE" sz="1400" b="1" i="0" u="none" strike="noStrike" kern="1200" cap="none" spc="0" normalizeH="0" baseline="0" noProof="0">
                <a:ln>
                  <a:noFill/>
                </a:ln>
                <a:solidFill>
                  <a:srgbClr val="FFFFFF"/>
                </a:solidFill>
                <a:effectLst/>
                <a:uLnTx/>
                <a:uFillTx/>
                <a:latin typeface="Open Sans"/>
                <a:ea typeface="+mn-ea"/>
                <a:cs typeface="+mn-cs"/>
              </a:rPr>
              <a:t>wetgeving</a:t>
            </a:r>
            <a:endParaRPr kumimoji="0" lang="nl-BE" sz="14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Rectangle: Rounded Corners 4">
            <a:extLst>
              <a:ext uri="{FF2B5EF4-FFF2-40B4-BE49-F238E27FC236}">
                <a16:creationId xmlns:a16="http://schemas.microsoft.com/office/drawing/2014/main" id="{2F980666-0FC0-966B-461C-DD78B36D1116}"/>
              </a:ext>
            </a:extLst>
          </p:cNvPr>
          <p:cNvSpPr/>
          <p:nvPr/>
        </p:nvSpPr>
        <p:spPr>
          <a:xfrm>
            <a:off x="8301148" y="2456945"/>
            <a:ext cx="3190876" cy="259351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Open Sans"/>
                <a:ea typeface="+mn-ea"/>
                <a:cs typeface="+mn-cs"/>
              </a:rPr>
              <a:t>Data is </a:t>
            </a:r>
            <a:r>
              <a:rPr kumimoji="0" lang="nl-BE" sz="1400" b="1" i="0" u="none" strike="noStrike" kern="1200" cap="none" spc="0" normalizeH="0" baseline="0" noProof="0">
                <a:ln>
                  <a:noFill/>
                </a:ln>
                <a:solidFill>
                  <a:srgbClr val="FFFFFF"/>
                </a:solidFill>
                <a:effectLst/>
                <a:uLnTx/>
                <a:uFillTx/>
                <a:latin typeface="Open Sans"/>
                <a:ea typeface="+mn-ea"/>
                <a:cs typeface="+mn-cs"/>
              </a:rPr>
              <a:t>transparant, herbruikbaar </a:t>
            </a:r>
            <a:r>
              <a:rPr kumimoji="0" lang="nl-BE" sz="1400" b="0" i="0" u="none" strike="noStrike" kern="1200" cap="none" spc="0" normalizeH="0" baseline="0" noProof="0">
                <a:ln>
                  <a:noFill/>
                </a:ln>
                <a:solidFill>
                  <a:srgbClr val="FFFFFF"/>
                </a:solidFill>
                <a:effectLst/>
                <a:uLnTx/>
                <a:uFillTx/>
                <a:latin typeface="Open Sans"/>
                <a:ea typeface="+mn-ea"/>
                <a:cs typeface="+mn-cs"/>
              </a:rPr>
              <a:t>en</a:t>
            </a:r>
            <a:r>
              <a:rPr kumimoji="0" lang="nl-BE" sz="1400" b="1" i="0" u="none" strike="noStrike" kern="1200" cap="none" spc="0" normalizeH="0" baseline="0" noProof="0">
                <a:ln>
                  <a:noFill/>
                </a:ln>
                <a:solidFill>
                  <a:srgbClr val="FFFFFF"/>
                </a:solidFill>
                <a:effectLst/>
                <a:uLnTx/>
                <a:uFillTx/>
                <a:latin typeface="Open Sans"/>
                <a:ea typeface="+mn-ea"/>
                <a:cs typeface="+mn-cs"/>
              </a:rPr>
              <a:t> beschikbaar </a:t>
            </a:r>
            <a:r>
              <a:rPr kumimoji="0" lang="nl-BE" sz="1400" b="0" i="0" u="none" strike="noStrike" kern="1200" cap="none" spc="0" normalizeH="0" baseline="0" noProof="0">
                <a:ln>
                  <a:noFill/>
                </a:ln>
                <a:solidFill>
                  <a:srgbClr val="FFFFFF"/>
                </a:solidFill>
                <a:effectLst/>
                <a:uLnTx/>
                <a:uFillTx/>
                <a:latin typeface="Open Sans"/>
                <a:ea typeface="+mn-ea"/>
                <a:cs typeface="+mn-cs"/>
              </a:rPr>
              <a:t>voor alle betrokkenen, die ook beschikken over een </a:t>
            </a:r>
            <a:r>
              <a:rPr kumimoji="0" lang="nl-BE" sz="1400" b="1" i="0" u="none" strike="noStrike" kern="1200" cap="none" spc="0" normalizeH="0" baseline="0" noProof="0">
                <a:ln>
                  <a:noFill/>
                </a:ln>
                <a:solidFill>
                  <a:srgbClr val="FFFFFF"/>
                </a:solidFill>
                <a:effectLst/>
                <a:uLnTx/>
                <a:uFillTx/>
                <a:latin typeface="Open Sans"/>
                <a:ea typeface="+mn-ea"/>
                <a:cs typeface="+mn-cs"/>
              </a:rPr>
              <a:t>basiskennis</a:t>
            </a:r>
            <a:r>
              <a:rPr kumimoji="0" lang="nl-BE" sz="1400" b="0" i="0" u="none" strike="noStrike" kern="1200" cap="none" spc="0" normalizeH="0" baseline="0" noProof="0">
                <a:ln>
                  <a:noFill/>
                </a:ln>
                <a:solidFill>
                  <a:srgbClr val="FFFFFF"/>
                </a:solidFill>
                <a:effectLst/>
                <a:uLnTx/>
                <a:uFillTx/>
                <a:latin typeface="Open Sans"/>
                <a:ea typeface="+mn-ea"/>
                <a:cs typeface="+mn-cs"/>
              </a:rPr>
              <a:t> van data en haar waarde</a:t>
            </a:r>
          </a:p>
        </p:txBody>
      </p:sp>
      <p:sp>
        <p:nvSpPr>
          <p:cNvPr id="6" name="Rectangle: Rounded Corners 5">
            <a:extLst>
              <a:ext uri="{FF2B5EF4-FFF2-40B4-BE49-F238E27FC236}">
                <a16:creationId xmlns:a16="http://schemas.microsoft.com/office/drawing/2014/main" id="{CCA5BFAA-F874-0E51-1CFC-D9A632925286}"/>
              </a:ext>
            </a:extLst>
          </p:cNvPr>
          <p:cNvSpPr/>
          <p:nvPr/>
        </p:nvSpPr>
        <p:spPr>
          <a:xfrm>
            <a:off x="976424" y="2456945"/>
            <a:ext cx="3190876" cy="259351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Open Sans"/>
                <a:ea typeface="+mn-ea"/>
                <a:cs typeface="+mn-cs"/>
              </a:rPr>
              <a:t>Overheden, burgers en bedrijven kunnen op basis van </a:t>
            </a:r>
            <a:r>
              <a:rPr kumimoji="0" lang="nl-BE" sz="1400" b="1" i="0" u="none" strike="noStrike" kern="1200" cap="none" spc="0" normalizeH="0" baseline="0" noProof="0">
                <a:ln>
                  <a:noFill/>
                </a:ln>
                <a:solidFill>
                  <a:srgbClr val="FFFFFF"/>
                </a:solidFill>
                <a:effectLst/>
                <a:uLnTx/>
                <a:uFillTx/>
                <a:latin typeface="Open Sans"/>
                <a:ea typeface="+mn-ea"/>
                <a:cs typeface="+mn-cs"/>
              </a:rPr>
              <a:t>kwalitatieve en toegankelijke data </a:t>
            </a:r>
            <a:r>
              <a:rPr kumimoji="0" lang="nl-BE" sz="1400" b="0" i="0" u="none" strike="noStrike" kern="1200" cap="none" spc="0" normalizeH="0" baseline="0" noProof="0">
                <a:ln>
                  <a:noFill/>
                </a:ln>
                <a:solidFill>
                  <a:srgbClr val="FFFFFF"/>
                </a:solidFill>
                <a:effectLst/>
                <a:uLnTx/>
                <a:uFillTx/>
                <a:latin typeface="Open Sans"/>
                <a:ea typeface="+mn-ea"/>
                <a:cs typeface="+mn-cs"/>
              </a:rPr>
              <a:t>weloverwogen beslissingen nemen</a:t>
            </a:r>
          </a:p>
        </p:txBody>
      </p:sp>
      <p:pic>
        <p:nvPicPr>
          <p:cNvPr id="10" name="Picture 9">
            <a:extLst>
              <a:ext uri="{FF2B5EF4-FFF2-40B4-BE49-F238E27FC236}">
                <a16:creationId xmlns:a16="http://schemas.microsoft.com/office/drawing/2014/main" id="{E24D8DFB-3E14-4B47-4C32-B72CD52AD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406" y="2593366"/>
            <a:ext cx="1094327" cy="1094327"/>
          </a:xfrm>
          <a:prstGeom prst="rect">
            <a:avLst/>
          </a:prstGeom>
        </p:spPr>
      </p:pic>
      <p:pic>
        <p:nvPicPr>
          <p:cNvPr id="12" name="Picture 11">
            <a:extLst>
              <a:ext uri="{FF2B5EF4-FFF2-40B4-BE49-F238E27FC236}">
                <a16:creationId xmlns:a16="http://schemas.microsoft.com/office/drawing/2014/main" id="{8760BB4B-F81D-E858-E09C-1F1D142DF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433" y="2690310"/>
            <a:ext cx="898803" cy="898803"/>
          </a:xfrm>
          <a:prstGeom prst="rect">
            <a:avLst/>
          </a:prstGeom>
        </p:spPr>
      </p:pic>
      <p:pic>
        <p:nvPicPr>
          <p:cNvPr id="14" name="Picture 13">
            <a:extLst>
              <a:ext uri="{FF2B5EF4-FFF2-40B4-BE49-F238E27FC236}">
                <a16:creationId xmlns:a16="http://schemas.microsoft.com/office/drawing/2014/main" id="{A1032969-FF81-1259-7C7D-27C76D5BC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0788" y="2703913"/>
            <a:ext cx="871595" cy="871595"/>
          </a:xfrm>
          <a:prstGeom prst="rect">
            <a:avLst/>
          </a:prstGeom>
        </p:spPr>
      </p:pic>
    </p:spTree>
    <p:extLst>
      <p:ext uri="{BB962C8B-B14F-4D97-AF65-F5344CB8AC3E}">
        <p14:creationId xmlns:p14="http://schemas.microsoft.com/office/powerpoint/2010/main" val="1008305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FFD33BE1-1F2B-A93C-C858-67DC335EAF4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1A94435-34C2-7DC2-CD50-0C09286A2307}"/>
              </a:ext>
            </a:extLst>
          </p:cNvPr>
          <p:cNvSpPr>
            <a:spLocks noGrp="1"/>
          </p:cNvSpPr>
          <p:nvPr>
            <p:ph type="title"/>
          </p:nvPr>
        </p:nvSpPr>
        <p:spPr>
          <a:xfrm>
            <a:off x="838200" y="365125"/>
            <a:ext cx="10972800" cy="1325563"/>
          </a:xfrm>
        </p:spPr>
        <p:txBody>
          <a:bodyPr>
            <a:normAutofit/>
          </a:bodyPr>
          <a:lstStyle/>
          <a:p>
            <a:r>
              <a:rPr lang="nl-BE"/>
              <a:t>Federale datastrategie | </a:t>
            </a:r>
            <a:r>
              <a:rPr lang="nl-BE">
                <a:solidFill>
                  <a:schemeClr val="tx2"/>
                </a:solidFill>
              </a:rPr>
              <a:t>Taskforce</a:t>
            </a:r>
          </a:p>
        </p:txBody>
      </p:sp>
      <p:sp>
        <p:nvSpPr>
          <p:cNvPr id="9" name="Content Placeholder 2">
            <a:extLst>
              <a:ext uri="{FF2B5EF4-FFF2-40B4-BE49-F238E27FC236}">
                <a16:creationId xmlns:a16="http://schemas.microsoft.com/office/drawing/2014/main" id="{CEBF3F6A-CB7F-A0C9-69AD-505A9BB29869}"/>
              </a:ext>
            </a:extLst>
          </p:cNvPr>
          <p:cNvSpPr>
            <a:spLocks noGrp="1"/>
          </p:cNvSpPr>
          <p:nvPr>
            <p:ph idx="1"/>
          </p:nvPr>
        </p:nvSpPr>
        <p:spPr>
          <a:xfrm>
            <a:off x="838200" y="1825624"/>
            <a:ext cx="10858500" cy="4855591"/>
          </a:xfrm>
        </p:spPr>
        <p:txBody>
          <a:bodyPr>
            <a:normAutofit fontScale="92500" lnSpcReduction="20000"/>
          </a:bodyPr>
          <a:lstStyle/>
          <a:p>
            <a:pPr marL="0" indent="0">
              <a:lnSpc>
                <a:spcPct val="120000"/>
              </a:lnSpc>
              <a:buNone/>
            </a:pPr>
            <a:r>
              <a:rPr lang="nl-BE"/>
              <a:t>Eind 2025 ging de Taskforce voor een </a:t>
            </a:r>
            <a:r>
              <a:rPr lang="nl-BE" b="1">
                <a:solidFill>
                  <a:schemeClr val="tx2"/>
                </a:solidFill>
              </a:rPr>
              <a:t>geïntegreerde datastrategie</a:t>
            </a:r>
            <a:r>
              <a:rPr lang="nl-BE"/>
              <a:t> van start. Deze taskforce is samengesteld uit:</a:t>
            </a:r>
            <a:br>
              <a:rPr lang="nl-BE" b="1"/>
            </a:br>
            <a:endParaRPr lang="nl-BE"/>
          </a:p>
          <a:p>
            <a:pPr lvl="1"/>
            <a:r>
              <a:rPr lang="nl-BE" b="1"/>
              <a:t>Vijf federale bronbeheerders</a:t>
            </a:r>
          </a:p>
          <a:p>
            <a:pPr lvl="2"/>
            <a:r>
              <a:rPr lang="nl-BE" sz="1600"/>
              <a:t>(FOD Economie, FOD IBZ, FOD Financiën, FOD Mobiliteit, FOD Justitie)</a:t>
            </a:r>
            <a:br>
              <a:rPr lang="nl-BE" sz="1600"/>
            </a:br>
            <a:endParaRPr lang="nl-BE" sz="1600"/>
          </a:p>
          <a:p>
            <a:pPr lvl="1"/>
            <a:r>
              <a:rPr lang="nl-BE" b="1"/>
              <a:t>Drie federale dienstenintegratoren</a:t>
            </a:r>
          </a:p>
          <a:p>
            <a:pPr lvl="2"/>
            <a:r>
              <a:rPr lang="nl-BE" sz="1600"/>
              <a:t>(FOD BOSA, KSZ, eHealth)</a:t>
            </a:r>
            <a:br>
              <a:rPr lang="nl-BE" sz="2400"/>
            </a:br>
            <a:endParaRPr lang="nl-BE" sz="2400"/>
          </a:p>
          <a:p>
            <a:pPr lvl="1"/>
            <a:r>
              <a:rPr lang="nl-BE" b="1"/>
              <a:t>Data-experten</a:t>
            </a:r>
          </a:p>
          <a:p>
            <a:pPr lvl="2"/>
            <a:r>
              <a:rPr lang="nl-BE" sz="1600"/>
              <a:t>(NGI, Belspo, </a:t>
            </a:r>
            <a:r>
              <a:rPr lang="nl-BE" sz="1600" err="1"/>
              <a:t>OpenData</a:t>
            </a:r>
            <a:r>
              <a:rPr lang="nl-BE" sz="1600"/>
              <a:t>)</a:t>
            </a:r>
          </a:p>
          <a:p>
            <a:pPr marL="0" indent="0">
              <a:buNone/>
            </a:pPr>
            <a:br>
              <a:rPr lang="nl-BE"/>
            </a:br>
            <a:r>
              <a:rPr lang="nl-BE"/>
              <a:t>De werkzaamheden van deze taskforce omvatten:</a:t>
            </a:r>
            <a:br>
              <a:rPr lang="nl-BE" b="1"/>
            </a:br>
            <a:endParaRPr lang="nl-BE"/>
          </a:p>
          <a:p>
            <a:pPr lvl="1"/>
            <a:r>
              <a:rPr lang="nl-BE"/>
              <a:t>Ontwikkeling van een </a:t>
            </a:r>
            <a:r>
              <a:rPr lang="nl-BE" b="1">
                <a:solidFill>
                  <a:schemeClr val="tx2"/>
                </a:solidFill>
              </a:rPr>
              <a:t>geïntegreerde datastrategie</a:t>
            </a:r>
          </a:p>
          <a:p>
            <a:pPr lvl="1"/>
            <a:r>
              <a:rPr lang="nl-BE" b="1">
                <a:solidFill>
                  <a:schemeClr val="tx2"/>
                </a:solidFill>
              </a:rPr>
              <a:t>Aanwerving</a:t>
            </a:r>
            <a:r>
              <a:rPr lang="nl-BE" b="1"/>
              <a:t> </a:t>
            </a:r>
            <a:r>
              <a:rPr lang="nl-BE"/>
              <a:t>van een </a:t>
            </a:r>
            <a:r>
              <a:rPr lang="nl-BE" b="1">
                <a:solidFill>
                  <a:schemeClr val="tx2"/>
                </a:solidFill>
              </a:rPr>
              <a:t>federale chief data </a:t>
            </a:r>
            <a:r>
              <a:rPr lang="nl-BE" b="1" err="1">
                <a:solidFill>
                  <a:schemeClr val="tx2"/>
                </a:solidFill>
              </a:rPr>
              <a:t>officer</a:t>
            </a:r>
            <a:endParaRPr lang="nl-BE" b="1">
              <a:solidFill>
                <a:schemeClr val="tx2"/>
              </a:solidFill>
            </a:endParaRPr>
          </a:p>
          <a:p>
            <a:pPr marL="914400" lvl="2" indent="0">
              <a:buNone/>
            </a:pPr>
            <a:endParaRPr lang="nl-BE" sz="1600"/>
          </a:p>
        </p:txBody>
      </p:sp>
    </p:spTree>
    <p:extLst>
      <p:ext uri="{BB962C8B-B14F-4D97-AF65-F5344CB8AC3E}">
        <p14:creationId xmlns:p14="http://schemas.microsoft.com/office/powerpoint/2010/main" val="520315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9863B235-F80B-E575-BAF9-55A20AF8A0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C48BC79-9F0F-A5F5-D3DA-A5432E664189}"/>
              </a:ext>
            </a:extLst>
          </p:cNvPr>
          <p:cNvSpPr>
            <a:spLocks noGrp="1"/>
          </p:cNvSpPr>
          <p:nvPr>
            <p:ph type="title"/>
          </p:nvPr>
        </p:nvSpPr>
        <p:spPr>
          <a:xfrm>
            <a:off x="838200" y="365125"/>
            <a:ext cx="10972800" cy="1325563"/>
          </a:xfrm>
        </p:spPr>
        <p:txBody>
          <a:bodyPr>
            <a:normAutofit/>
          </a:bodyPr>
          <a:lstStyle/>
          <a:p>
            <a:r>
              <a:rPr lang="nl-BE"/>
              <a:t>Federale datastrategie | </a:t>
            </a:r>
            <a:r>
              <a:rPr lang="nl-BE">
                <a:solidFill>
                  <a:schemeClr val="tx2"/>
                </a:solidFill>
              </a:rPr>
              <a:t>Methode</a:t>
            </a:r>
          </a:p>
        </p:txBody>
      </p:sp>
      <p:sp>
        <p:nvSpPr>
          <p:cNvPr id="9" name="Content Placeholder 2">
            <a:extLst>
              <a:ext uri="{FF2B5EF4-FFF2-40B4-BE49-F238E27FC236}">
                <a16:creationId xmlns:a16="http://schemas.microsoft.com/office/drawing/2014/main" id="{ACAB14BA-4076-2DBC-E544-FF416CF75CB6}"/>
              </a:ext>
            </a:extLst>
          </p:cNvPr>
          <p:cNvSpPr>
            <a:spLocks noGrp="1"/>
          </p:cNvSpPr>
          <p:nvPr>
            <p:ph idx="1"/>
          </p:nvPr>
        </p:nvSpPr>
        <p:spPr>
          <a:xfrm>
            <a:off x="838200" y="1825624"/>
            <a:ext cx="10858500" cy="4855591"/>
          </a:xfrm>
        </p:spPr>
        <p:txBody>
          <a:bodyPr>
            <a:normAutofit/>
          </a:bodyPr>
          <a:lstStyle/>
          <a:p>
            <a:pPr marL="0" indent="0">
              <a:buNone/>
            </a:pPr>
            <a:r>
              <a:rPr lang="nl-BE" b="1"/>
              <a:t>Gefaseerde aanpak </a:t>
            </a:r>
            <a:r>
              <a:rPr lang="nl-BE"/>
              <a:t>om stelselmatig tot beter op elkaar </a:t>
            </a:r>
            <a:r>
              <a:rPr lang="nl-BE" b="1">
                <a:solidFill>
                  <a:schemeClr val="tx2"/>
                </a:solidFill>
              </a:rPr>
              <a:t>afgestemde datastrategieën </a:t>
            </a:r>
            <a:r>
              <a:rPr lang="nl-BE"/>
              <a:t>en </a:t>
            </a:r>
            <a:r>
              <a:rPr lang="nl-BE" b="1">
                <a:solidFill>
                  <a:schemeClr val="tx2"/>
                </a:solidFill>
              </a:rPr>
              <a:t>globaal dataverhaal </a:t>
            </a:r>
            <a:r>
              <a:rPr lang="nl-BE"/>
              <a:t>voor België te komen</a:t>
            </a:r>
            <a:endParaRPr lang="nl-BE" sz="1600"/>
          </a:p>
        </p:txBody>
      </p:sp>
      <p:sp>
        <p:nvSpPr>
          <p:cNvPr id="3" name="Rectangle: Rounded Corners 2">
            <a:extLst>
              <a:ext uri="{FF2B5EF4-FFF2-40B4-BE49-F238E27FC236}">
                <a16:creationId xmlns:a16="http://schemas.microsoft.com/office/drawing/2014/main" id="{DF38D6F4-E330-8BD4-CA67-09FD3C4B933C}"/>
              </a:ext>
            </a:extLst>
          </p:cNvPr>
          <p:cNvSpPr/>
          <p:nvPr/>
        </p:nvSpPr>
        <p:spPr>
          <a:xfrm>
            <a:off x="4496952" y="3516176"/>
            <a:ext cx="3198095" cy="222739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Rectangle: Rounded Corners 4">
            <a:extLst>
              <a:ext uri="{FF2B5EF4-FFF2-40B4-BE49-F238E27FC236}">
                <a16:creationId xmlns:a16="http://schemas.microsoft.com/office/drawing/2014/main" id="{45B7413C-4AEF-DBEB-1A99-CB70E6195E3C}"/>
              </a:ext>
            </a:extLst>
          </p:cNvPr>
          <p:cNvSpPr/>
          <p:nvPr/>
        </p:nvSpPr>
        <p:spPr>
          <a:xfrm>
            <a:off x="7985405" y="3516176"/>
            <a:ext cx="3198095" cy="222739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tangle: Rounded Corners 5">
            <a:extLst>
              <a:ext uri="{FF2B5EF4-FFF2-40B4-BE49-F238E27FC236}">
                <a16:creationId xmlns:a16="http://schemas.microsoft.com/office/drawing/2014/main" id="{48201EB9-9969-5576-2753-0B51F9011F4D}"/>
              </a:ext>
            </a:extLst>
          </p:cNvPr>
          <p:cNvSpPr/>
          <p:nvPr/>
        </p:nvSpPr>
        <p:spPr>
          <a:xfrm>
            <a:off x="996362" y="3516176"/>
            <a:ext cx="3198095" cy="222739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Google Shape;193;p20">
            <a:extLst>
              <a:ext uri="{FF2B5EF4-FFF2-40B4-BE49-F238E27FC236}">
                <a16:creationId xmlns:a16="http://schemas.microsoft.com/office/drawing/2014/main" id="{98828501-5C3F-3DD8-6794-2DAF14224404}"/>
              </a:ext>
            </a:extLst>
          </p:cNvPr>
          <p:cNvSpPr txBox="1"/>
          <p:nvPr/>
        </p:nvSpPr>
        <p:spPr>
          <a:xfrm>
            <a:off x="996362" y="4707116"/>
            <a:ext cx="3198095" cy="49244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CBD5E1"/>
                </a:solidFill>
                <a:effectLst/>
                <a:uLnTx/>
                <a:uFillTx/>
                <a:latin typeface="Inter"/>
                <a:ea typeface="+mn-ea"/>
                <a:cs typeface="+mn-cs"/>
                <a:sym typeface="Inter"/>
              </a:rPr>
              <a:t>Geïntegreerde datastrategie voor</a:t>
            </a:r>
            <a:br>
              <a:rPr kumimoji="0" lang="nl-BE" sz="1600" b="1" i="0" u="none" strike="noStrike" kern="1200" cap="none" spc="0" normalizeH="0" baseline="0" noProof="0">
                <a:ln>
                  <a:noFill/>
                </a:ln>
                <a:solidFill>
                  <a:srgbClr val="CBD5E1"/>
                </a:solidFill>
                <a:effectLst/>
                <a:uLnTx/>
                <a:uFillTx/>
                <a:latin typeface="Inter"/>
                <a:ea typeface="+mn-ea"/>
                <a:cs typeface="+mn-cs"/>
                <a:sym typeface="Inter"/>
              </a:rPr>
            </a:br>
            <a:r>
              <a:rPr kumimoji="0" lang="nl-BE" sz="1600" b="1" i="0" u="none" strike="noStrike" kern="1200" cap="none" spc="0" normalizeH="0" baseline="0" noProof="0">
                <a:ln>
                  <a:noFill/>
                </a:ln>
                <a:solidFill>
                  <a:srgbClr val="CBD5E1"/>
                </a:solidFill>
                <a:effectLst/>
                <a:uLnTx/>
                <a:uFillTx/>
                <a:latin typeface="Inter"/>
                <a:ea typeface="+mn-ea"/>
                <a:cs typeface="+mn-cs"/>
                <a:sym typeface="Inter"/>
              </a:rPr>
              <a:t>de federale publieke sector </a:t>
            </a:r>
            <a:endParaRPr kumimoji="0" sz="1600" b="1" i="0" u="none" strike="noStrike" kern="1200" cap="none" spc="0" normalizeH="0" baseline="0" noProof="0">
              <a:ln>
                <a:noFill/>
              </a:ln>
              <a:solidFill>
                <a:srgbClr val="CBD5E1"/>
              </a:solidFill>
              <a:effectLst/>
              <a:uLnTx/>
              <a:uFillTx/>
              <a:latin typeface="Inter"/>
              <a:ea typeface="+mn-ea"/>
              <a:cs typeface="+mn-cs"/>
            </a:endParaRPr>
          </a:p>
        </p:txBody>
      </p:sp>
      <p:sp>
        <p:nvSpPr>
          <p:cNvPr id="16" name="Content Placeholder 2">
            <a:extLst>
              <a:ext uri="{FF2B5EF4-FFF2-40B4-BE49-F238E27FC236}">
                <a16:creationId xmlns:a16="http://schemas.microsoft.com/office/drawing/2014/main" id="{BD6308A6-11D6-AE61-3D45-389E600EA72F}"/>
              </a:ext>
            </a:extLst>
          </p:cNvPr>
          <p:cNvSpPr txBox="1">
            <a:spLocks/>
          </p:cNvSpPr>
          <p:nvPr/>
        </p:nvSpPr>
        <p:spPr>
          <a:xfrm>
            <a:off x="996363" y="3809337"/>
            <a:ext cx="3198094" cy="547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0" normalizeH="0" baseline="0" noProof="0">
                <a:ln>
                  <a:noFill/>
                </a:ln>
                <a:solidFill>
                  <a:srgbClr val="FFFFFF"/>
                </a:solidFill>
                <a:effectLst/>
                <a:uLnTx/>
                <a:uFillTx/>
                <a:latin typeface="Open Sans"/>
                <a:ea typeface="+mn-ea"/>
                <a:cs typeface="+mn-cs"/>
              </a:rPr>
              <a:t>Q2 2026</a:t>
            </a:r>
            <a:endParaRPr kumimoji="0" lang="nl-BE" sz="160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Content Placeholder 2">
            <a:extLst>
              <a:ext uri="{FF2B5EF4-FFF2-40B4-BE49-F238E27FC236}">
                <a16:creationId xmlns:a16="http://schemas.microsoft.com/office/drawing/2014/main" id="{32220BF6-3D11-1FBE-0586-715C4AC788A6}"/>
              </a:ext>
            </a:extLst>
          </p:cNvPr>
          <p:cNvSpPr txBox="1">
            <a:spLocks/>
          </p:cNvSpPr>
          <p:nvPr/>
        </p:nvSpPr>
        <p:spPr>
          <a:xfrm>
            <a:off x="4490884" y="3809337"/>
            <a:ext cx="3198094" cy="547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0" normalizeH="0" baseline="0" noProof="0">
                <a:ln>
                  <a:noFill/>
                </a:ln>
                <a:solidFill>
                  <a:srgbClr val="FFFFFF"/>
                </a:solidFill>
                <a:effectLst/>
                <a:uLnTx/>
                <a:uFillTx/>
                <a:latin typeface="Open Sans"/>
                <a:ea typeface="+mn-ea"/>
                <a:cs typeface="+mn-cs"/>
              </a:rPr>
              <a:t>Q3 2026</a:t>
            </a:r>
            <a:endParaRPr kumimoji="0" lang="nl-BE" sz="1600" b="0" i="0" u="none" strike="noStrike" kern="1200" cap="none" spc="0" normalizeH="0" baseline="0" noProof="0">
              <a:ln>
                <a:noFill/>
              </a:ln>
              <a:solidFill>
                <a:srgbClr val="FFFFFF"/>
              </a:solidFill>
              <a:effectLst/>
              <a:uLnTx/>
              <a:uFillTx/>
              <a:latin typeface="Open Sans"/>
              <a:ea typeface="+mn-ea"/>
              <a:cs typeface="+mn-cs"/>
            </a:endParaRPr>
          </a:p>
        </p:txBody>
      </p:sp>
      <p:sp>
        <p:nvSpPr>
          <p:cNvPr id="18" name="Google Shape;193;p20">
            <a:extLst>
              <a:ext uri="{FF2B5EF4-FFF2-40B4-BE49-F238E27FC236}">
                <a16:creationId xmlns:a16="http://schemas.microsoft.com/office/drawing/2014/main" id="{D8A674AF-60A7-6660-A964-B7ADA166ACD9}"/>
              </a:ext>
            </a:extLst>
          </p:cNvPr>
          <p:cNvSpPr txBox="1"/>
          <p:nvPr/>
        </p:nvSpPr>
        <p:spPr>
          <a:xfrm>
            <a:off x="4503020" y="4739486"/>
            <a:ext cx="3198095" cy="49244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err="1">
                <a:ln>
                  <a:noFill/>
                </a:ln>
                <a:solidFill>
                  <a:srgbClr val="CBD5E1"/>
                </a:solidFill>
                <a:effectLst/>
                <a:uLnTx/>
                <a:uFillTx/>
                <a:latin typeface="Inter"/>
                <a:ea typeface="+mn-ea"/>
                <a:cs typeface="+mn-cs"/>
                <a:sym typeface="Inter"/>
              </a:rPr>
              <a:t>Alignering</a:t>
            </a:r>
            <a:r>
              <a:rPr kumimoji="0" lang="nl-BE" sz="1600" b="1" i="0" u="none" strike="noStrike" kern="1200" cap="none" spc="0" normalizeH="0" baseline="0" noProof="0">
                <a:ln>
                  <a:noFill/>
                </a:ln>
                <a:solidFill>
                  <a:srgbClr val="CBD5E1"/>
                </a:solidFill>
                <a:effectLst/>
                <a:uLnTx/>
                <a:uFillTx/>
                <a:latin typeface="Inter"/>
                <a:ea typeface="+mn-ea"/>
                <a:cs typeface="+mn-cs"/>
                <a:sym typeface="Inter"/>
              </a:rPr>
              <a:t> van federale en</a:t>
            </a:r>
            <a:br>
              <a:rPr kumimoji="0" lang="nl-BE" sz="1600" b="1" i="0" u="none" strike="noStrike" kern="1200" cap="none" spc="0" normalizeH="0" baseline="0" noProof="0">
                <a:ln>
                  <a:noFill/>
                </a:ln>
                <a:solidFill>
                  <a:srgbClr val="CBD5E1"/>
                </a:solidFill>
                <a:effectLst/>
                <a:uLnTx/>
                <a:uFillTx/>
                <a:latin typeface="Inter"/>
                <a:ea typeface="+mn-ea"/>
                <a:cs typeface="+mn-cs"/>
                <a:sym typeface="Inter"/>
              </a:rPr>
            </a:br>
            <a:r>
              <a:rPr kumimoji="0" lang="nl-BE" sz="1600" b="1" i="0" u="none" strike="noStrike" kern="1200" cap="none" spc="0" normalizeH="0" baseline="0" noProof="0">
                <a:ln>
                  <a:noFill/>
                </a:ln>
                <a:solidFill>
                  <a:srgbClr val="CBD5E1"/>
                </a:solidFill>
                <a:effectLst/>
                <a:uLnTx/>
                <a:uFillTx/>
                <a:latin typeface="Inter"/>
                <a:ea typeface="+mn-ea"/>
                <a:cs typeface="+mn-cs"/>
                <a:sym typeface="Inter"/>
              </a:rPr>
              <a:t>regionale datastrategieën </a:t>
            </a:r>
            <a:endParaRPr kumimoji="0" sz="1600" b="1" i="0" u="none" strike="noStrike" kern="1200" cap="none" spc="0" normalizeH="0" baseline="0" noProof="0">
              <a:ln>
                <a:noFill/>
              </a:ln>
              <a:solidFill>
                <a:srgbClr val="CBD5E1"/>
              </a:solidFill>
              <a:effectLst/>
              <a:uLnTx/>
              <a:uFillTx/>
              <a:latin typeface="Inter"/>
              <a:ea typeface="+mn-ea"/>
              <a:cs typeface="+mn-cs"/>
            </a:endParaRPr>
          </a:p>
        </p:txBody>
      </p:sp>
      <p:sp>
        <p:nvSpPr>
          <p:cNvPr id="19" name="Google Shape;193;p20">
            <a:extLst>
              <a:ext uri="{FF2B5EF4-FFF2-40B4-BE49-F238E27FC236}">
                <a16:creationId xmlns:a16="http://schemas.microsoft.com/office/drawing/2014/main" id="{39970DA1-F516-9A4A-CDF8-CBD403E2622A}"/>
              </a:ext>
            </a:extLst>
          </p:cNvPr>
          <p:cNvSpPr txBox="1"/>
          <p:nvPr/>
        </p:nvSpPr>
        <p:spPr>
          <a:xfrm>
            <a:off x="7997542" y="4792564"/>
            <a:ext cx="3198095" cy="49244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CBD5E1"/>
                </a:solidFill>
                <a:effectLst/>
                <a:uLnTx/>
                <a:uFillTx/>
                <a:latin typeface="Inter"/>
                <a:ea typeface="+mn-ea"/>
                <a:cs typeface="+mn-cs"/>
                <a:sym typeface="Inter"/>
              </a:rPr>
              <a:t>Verdieping van publiek-private interactie en samenwerking </a:t>
            </a:r>
            <a:endParaRPr kumimoji="0" sz="1600" b="1" i="0" u="none" strike="noStrike" kern="1200" cap="none" spc="0" normalizeH="0" baseline="0" noProof="0">
              <a:ln>
                <a:noFill/>
              </a:ln>
              <a:solidFill>
                <a:srgbClr val="CBD5E1"/>
              </a:solidFill>
              <a:effectLst/>
              <a:uLnTx/>
              <a:uFillTx/>
              <a:latin typeface="Inter"/>
              <a:ea typeface="+mn-ea"/>
              <a:cs typeface="+mn-cs"/>
            </a:endParaRPr>
          </a:p>
        </p:txBody>
      </p:sp>
      <p:sp>
        <p:nvSpPr>
          <p:cNvPr id="20" name="Content Placeholder 2">
            <a:extLst>
              <a:ext uri="{FF2B5EF4-FFF2-40B4-BE49-F238E27FC236}">
                <a16:creationId xmlns:a16="http://schemas.microsoft.com/office/drawing/2014/main" id="{C12D16D3-175B-79BB-DF4B-504D4E0E5FD8}"/>
              </a:ext>
            </a:extLst>
          </p:cNvPr>
          <p:cNvSpPr txBox="1">
            <a:spLocks/>
          </p:cNvSpPr>
          <p:nvPr/>
        </p:nvSpPr>
        <p:spPr>
          <a:xfrm>
            <a:off x="7984256" y="3852061"/>
            <a:ext cx="3198094" cy="547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0" normalizeH="0" baseline="0" noProof="0">
                <a:ln>
                  <a:noFill/>
                </a:ln>
                <a:solidFill>
                  <a:srgbClr val="FFFFFF"/>
                </a:solidFill>
                <a:effectLst/>
                <a:uLnTx/>
                <a:uFillTx/>
                <a:latin typeface="Open Sans"/>
                <a:ea typeface="+mn-ea"/>
                <a:cs typeface="+mn-cs"/>
              </a:rPr>
              <a:t>Q4 2026</a:t>
            </a:r>
            <a:endParaRPr kumimoji="0" lang="nl-BE" sz="1600" b="0" i="0" u="none" strike="noStrike" kern="1200" cap="none" spc="0" normalizeH="0" baseline="0" noProof="0">
              <a:ln>
                <a:noFill/>
              </a:ln>
              <a:solidFill>
                <a:srgbClr val="FFFFFF"/>
              </a:solidFill>
              <a:effectLst/>
              <a:uLnTx/>
              <a:uFillTx/>
              <a:latin typeface="Open Sans"/>
              <a:ea typeface="+mn-ea"/>
              <a:cs typeface="+mn-cs"/>
            </a:endParaRPr>
          </a:p>
        </p:txBody>
      </p:sp>
      <p:pic>
        <p:nvPicPr>
          <p:cNvPr id="7" name="Picture 6">
            <a:extLst>
              <a:ext uri="{FF2B5EF4-FFF2-40B4-BE49-F238E27FC236}">
                <a16:creationId xmlns:a16="http://schemas.microsoft.com/office/drawing/2014/main" id="{71BC078F-CB19-F03F-7A84-F3925EC73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10474">
            <a:off x="936275" y="3406860"/>
            <a:ext cx="749109" cy="749109"/>
          </a:xfrm>
          <a:prstGeom prst="rect">
            <a:avLst/>
          </a:prstGeom>
        </p:spPr>
      </p:pic>
      <p:pic>
        <p:nvPicPr>
          <p:cNvPr id="10" name="Picture 9">
            <a:extLst>
              <a:ext uri="{FF2B5EF4-FFF2-40B4-BE49-F238E27FC236}">
                <a16:creationId xmlns:a16="http://schemas.microsoft.com/office/drawing/2014/main" id="{48A9BE68-3BF3-63E6-8EA1-DF5A7B29D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10474">
            <a:off x="4450695" y="3409740"/>
            <a:ext cx="749109" cy="749109"/>
          </a:xfrm>
          <a:prstGeom prst="rect">
            <a:avLst/>
          </a:prstGeom>
        </p:spPr>
      </p:pic>
      <p:pic>
        <p:nvPicPr>
          <p:cNvPr id="11" name="Picture 10">
            <a:extLst>
              <a:ext uri="{FF2B5EF4-FFF2-40B4-BE49-F238E27FC236}">
                <a16:creationId xmlns:a16="http://schemas.microsoft.com/office/drawing/2014/main" id="{76653F3E-B145-5900-E98F-2DA57ABF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10474">
            <a:off x="7925320" y="3405281"/>
            <a:ext cx="749109" cy="749109"/>
          </a:xfrm>
          <a:prstGeom prst="rect">
            <a:avLst/>
          </a:prstGeom>
        </p:spPr>
      </p:pic>
    </p:spTree>
    <p:extLst>
      <p:ext uri="{BB962C8B-B14F-4D97-AF65-F5344CB8AC3E}">
        <p14:creationId xmlns:p14="http://schemas.microsoft.com/office/powerpoint/2010/main" val="266426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51AE7385-A9BC-B288-DB64-5B993B4EF53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16BB71-73E7-6D74-17CD-4E34FFB652C0}"/>
              </a:ext>
            </a:extLst>
          </p:cNvPr>
          <p:cNvSpPr>
            <a:spLocks noGrp="1"/>
          </p:cNvSpPr>
          <p:nvPr>
            <p:ph type="title"/>
          </p:nvPr>
        </p:nvSpPr>
        <p:spPr>
          <a:xfrm>
            <a:off x="838200" y="365125"/>
            <a:ext cx="11353800" cy="1325563"/>
          </a:xfrm>
        </p:spPr>
        <p:txBody>
          <a:bodyPr>
            <a:normAutofit/>
          </a:bodyPr>
          <a:lstStyle/>
          <a:p>
            <a:r>
              <a:rPr lang="nl-BE"/>
              <a:t>Federale datastrategie | </a:t>
            </a:r>
            <a:r>
              <a:rPr lang="nl-BE">
                <a:solidFill>
                  <a:schemeClr val="tx2"/>
                </a:solidFill>
              </a:rPr>
              <a:t>Federale CDO</a:t>
            </a:r>
          </a:p>
        </p:txBody>
      </p:sp>
      <p:sp>
        <p:nvSpPr>
          <p:cNvPr id="9" name="Content Placeholder 2">
            <a:extLst>
              <a:ext uri="{FF2B5EF4-FFF2-40B4-BE49-F238E27FC236}">
                <a16:creationId xmlns:a16="http://schemas.microsoft.com/office/drawing/2014/main" id="{BC435C1B-6E65-B90F-1365-34BE27E43ADF}"/>
              </a:ext>
            </a:extLst>
          </p:cNvPr>
          <p:cNvSpPr>
            <a:spLocks noGrp="1"/>
          </p:cNvSpPr>
          <p:nvPr>
            <p:ph idx="1"/>
          </p:nvPr>
        </p:nvSpPr>
        <p:spPr>
          <a:xfrm>
            <a:off x="838200" y="1825624"/>
            <a:ext cx="10858500" cy="4855591"/>
          </a:xfrm>
        </p:spPr>
        <p:txBody>
          <a:bodyPr>
            <a:normAutofit/>
          </a:bodyPr>
          <a:lstStyle/>
          <a:p>
            <a:pPr marL="0" indent="0">
              <a:buNone/>
            </a:pPr>
            <a:r>
              <a:rPr lang="nl-BE"/>
              <a:t>Aanstelling van een federale </a:t>
            </a:r>
            <a:r>
              <a:rPr lang="nl-BE" b="1">
                <a:solidFill>
                  <a:schemeClr val="tx2"/>
                </a:solidFill>
              </a:rPr>
              <a:t>Chief Data </a:t>
            </a:r>
            <a:r>
              <a:rPr lang="nl-BE" b="1" err="1">
                <a:solidFill>
                  <a:schemeClr val="tx2"/>
                </a:solidFill>
              </a:rPr>
              <a:t>Officer</a:t>
            </a:r>
            <a:r>
              <a:rPr lang="nl-BE" b="1">
                <a:solidFill>
                  <a:schemeClr val="tx2"/>
                </a:solidFill>
              </a:rPr>
              <a:t> </a:t>
            </a:r>
            <a:r>
              <a:rPr lang="nl-BE"/>
              <a:t>(CDO) die</a:t>
            </a:r>
            <a:br>
              <a:rPr lang="nl-BE"/>
            </a:br>
            <a:endParaRPr lang="nl-BE"/>
          </a:p>
          <a:p>
            <a:pPr lvl="1"/>
            <a:r>
              <a:rPr lang="nl-BE"/>
              <a:t>de verdere </a:t>
            </a:r>
            <a:r>
              <a:rPr lang="nl-BE" b="1">
                <a:solidFill>
                  <a:schemeClr val="tx2"/>
                </a:solidFill>
              </a:rPr>
              <a:t>werkzaamheden van de taskforce </a:t>
            </a:r>
            <a:r>
              <a:rPr lang="nl-BE"/>
              <a:t>coördineert</a:t>
            </a:r>
          </a:p>
          <a:p>
            <a:pPr lvl="1"/>
            <a:r>
              <a:rPr lang="nl-BE"/>
              <a:t>een </a:t>
            </a:r>
            <a:r>
              <a:rPr lang="nl-BE" b="1">
                <a:solidFill>
                  <a:schemeClr val="tx2"/>
                </a:solidFill>
              </a:rPr>
              <a:t>geïntegreerde </a:t>
            </a:r>
            <a:r>
              <a:rPr lang="nl-BE" b="1" err="1">
                <a:solidFill>
                  <a:schemeClr val="tx2"/>
                </a:solidFill>
              </a:rPr>
              <a:t>datagovernance</a:t>
            </a:r>
            <a:r>
              <a:rPr lang="nl-BE" b="1">
                <a:solidFill>
                  <a:schemeClr val="tx2"/>
                </a:solidFill>
              </a:rPr>
              <a:t>-structuur </a:t>
            </a:r>
            <a:r>
              <a:rPr lang="nl-BE"/>
              <a:t>opzet</a:t>
            </a:r>
          </a:p>
          <a:p>
            <a:pPr lvl="1"/>
            <a:r>
              <a:rPr lang="nl-BE" err="1"/>
              <a:t>owner</a:t>
            </a:r>
            <a:r>
              <a:rPr lang="nl-BE"/>
              <a:t> is van de federale </a:t>
            </a:r>
            <a:r>
              <a:rPr lang="nl-BE" b="1">
                <a:solidFill>
                  <a:schemeClr val="tx2"/>
                </a:solidFill>
              </a:rPr>
              <a:t>datastrategie</a:t>
            </a:r>
          </a:p>
          <a:p>
            <a:pPr lvl="1"/>
            <a:r>
              <a:rPr lang="nl-BE" b="1">
                <a:solidFill>
                  <a:schemeClr val="tx2"/>
                </a:solidFill>
              </a:rPr>
              <a:t>stakeholders ondersteunt </a:t>
            </a:r>
            <a:r>
              <a:rPr lang="nl-BE"/>
              <a:t>bij de uitrol van het actieplan</a:t>
            </a:r>
          </a:p>
          <a:p>
            <a:pPr lvl="1"/>
            <a:r>
              <a:rPr lang="nl-BE"/>
              <a:t>een </a:t>
            </a:r>
            <a:r>
              <a:rPr lang="nl-BE" b="1">
                <a:solidFill>
                  <a:schemeClr val="tx2"/>
                </a:solidFill>
              </a:rPr>
              <a:t>CDO-netwerk</a:t>
            </a:r>
            <a:r>
              <a:rPr lang="nl-BE"/>
              <a:t> uitbouwt</a:t>
            </a:r>
          </a:p>
        </p:txBody>
      </p:sp>
    </p:spTree>
    <p:extLst>
      <p:ext uri="{BB962C8B-B14F-4D97-AF65-F5344CB8AC3E}">
        <p14:creationId xmlns:p14="http://schemas.microsoft.com/office/powerpoint/2010/main" val="930987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BB31656A-4EB7-1B05-584D-1BF1AB88CCD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F4373AF-8374-EAAD-6613-3DCE6AEDAE06}"/>
              </a:ext>
            </a:extLst>
          </p:cNvPr>
          <p:cNvSpPr>
            <a:spLocks noGrp="1"/>
          </p:cNvSpPr>
          <p:nvPr>
            <p:ph type="title"/>
          </p:nvPr>
        </p:nvSpPr>
        <p:spPr>
          <a:xfrm>
            <a:off x="838200" y="365125"/>
            <a:ext cx="11353800" cy="1325563"/>
          </a:xfrm>
        </p:spPr>
        <p:txBody>
          <a:bodyPr>
            <a:normAutofit/>
          </a:bodyPr>
          <a:lstStyle/>
          <a:p>
            <a:r>
              <a:rPr lang="nl-BE"/>
              <a:t>Federale datastrategie | </a:t>
            </a:r>
            <a:r>
              <a:rPr lang="nl-BE" err="1">
                <a:solidFill>
                  <a:schemeClr val="tx2"/>
                </a:solidFill>
              </a:rPr>
              <a:t>Datagovernance</a:t>
            </a:r>
            <a:endParaRPr lang="nl-BE">
              <a:solidFill>
                <a:schemeClr val="tx2"/>
              </a:solidFill>
            </a:endParaRPr>
          </a:p>
        </p:txBody>
      </p:sp>
      <p:grpSp>
        <p:nvGrpSpPr>
          <p:cNvPr id="81" name="Group 80">
            <a:extLst>
              <a:ext uri="{FF2B5EF4-FFF2-40B4-BE49-F238E27FC236}">
                <a16:creationId xmlns:a16="http://schemas.microsoft.com/office/drawing/2014/main" id="{A29F784D-1337-073E-9EC2-D899CDC0C7AA}"/>
              </a:ext>
            </a:extLst>
          </p:cNvPr>
          <p:cNvGrpSpPr/>
          <p:nvPr/>
        </p:nvGrpSpPr>
        <p:grpSpPr>
          <a:xfrm>
            <a:off x="1692526" y="1536750"/>
            <a:ext cx="3774995" cy="3774995"/>
            <a:chOff x="4128622" y="2229368"/>
            <a:chExt cx="3774995" cy="3774995"/>
          </a:xfrm>
        </p:grpSpPr>
        <p:sp>
          <p:nvSpPr>
            <p:cNvPr id="48" name="Oval 47">
              <a:extLst>
                <a:ext uri="{FF2B5EF4-FFF2-40B4-BE49-F238E27FC236}">
                  <a16:creationId xmlns:a16="http://schemas.microsoft.com/office/drawing/2014/main" id="{AD07F89D-DB72-C1E7-4A8A-C0709DB312CB}"/>
                </a:ext>
              </a:extLst>
            </p:cNvPr>
            <p:cNvSpPr/>
            <p:nvPr/>
          </p:nvSpPr>
          <p:spPr>
            <a:xfrm>
              <a:off x="4128622" y="2229368"/>
              <a:ext cx="3774995" cy="377499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1200" cap="none" spc="0" normalizeH="0" baseline="0" noProof="0">
                <a:ln>
                  <a:noFill/>
                </a:ln>
                <a:solidFill>
                  <a:srgbClr val="FFFFFF"/>
                </a:solidFill>
                <a:effectLst/>
                <a:uLnTx/>
                <a:uFillTx/>
                <a:latin typeface="Open Sans"/>
                <a:ea typeface="+mn-ea"/>
                <a:cs typeface="+mn-cs"/>
              </a:endParaRPr>
            </a:p>
          </p:txBody>
        </p:sp>
        <p:sp>
          <p:nvSpPr>
            <p:cNvPr id="47" name="Oval 46">
              <a:extLst>
                <a:ext uri="{FF2B5EF4-FFF2-40B4-BE49-F238E27FC236}">
                  <a16:creationId xmlns:a16="http://schemas.microsoft.com/office/drawing/2014/main" id="{091BA6E2-4481-18FB-3176-F52F4E4CE259}"/>
                </a:ext>
              </a:extLst>
            </p:cNvPr>
            <p:cNvSpPr/>
            <p:nvPr/>
          </p:nvSpPr>
          <p:spPr>
            <a:xfrm>
              <a:off x="4883964" y="2984710"/>
              <a:ext cx="2264313" cy="226431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1200" cap="none" spc="0" normalizeH="0" baseline="0" noProof="0">
                <a:ln>
                  <a:noFill/>
                </a:ln>
                <a:solidFill>
                  <a:srgbClr val="FFFFFF"/>
                </a:solidFill>
                <a:effectLst/>
                <a:uLnTx/>
                <a:uFillTx/>
                <a:latin typeface="Open Sans"/>
                <a:ea typeface="+mn-ea"/>
                <a:cs typeface="+mn-cs"/>
              </a:endParaRPr>
            </a:p>
          </p:txBody>
        </p:sp>
        <p:sp>
          <p:nvSpPr>
            <p:cNvPr id="44" name="Oval 43">
              <a:extLst>
                <a:ext uri="{FF2B5EF4-FFF2-40B4-BE49-F238E27FC236}">
                  <a16:creationId xmlns:a16="http://schemas.microsoft.com/office/drawing/2014/main" id="{CD380D81-E430-B1E7-CD88-98E22F575E72}"/>
                </a:ext>
              </a:extLst>
            </p:cNvPr>
            <p:cNvSpPr/>
            <p:nvPr/>
          </p:nvSpPr>
          <p:spPr>
            <a:xfrm>
              <a:off x="5414141" y="3550367"/>
              <a:ext cx="1203960" cy="12039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a:ln>
                    <a:noFill/>
                  </a:ln>
                  <a:solidFill>
                    <a:srgbClr val="FFFFFF"/>
                  </a:solidFill>
                  <a:effectLst/>
                  <a:uLnTx/>
                  <a:uFillTx/>
                  <a:latin typeface="Open Sans"/>
                  <a:ea typeface="+mn-ea"/>
                  <a:cs typeface="+mn-cs"/>
                </a:rPr>
                <a:t>Federal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a:ln>
                    <a:noFill/>
                  </a:ln>
                  <a:solidFill>
                    <a:srgbClr val="FFFFFF"/>
                  </a:solidFill>
                  <a:effectLst/>
                  <a:uLnTx/>
                  <a:uFillTx/>
                  <a:latin typeface="Open Sans"/>
                  <a:ea typeface="+mn-ea"/>
                  <a:cs typeface="+mn-cs"/>
                </a:rPr>
                <a:t>CDO</a:t>
              </a:r>
            </a:p>
          </p:txBody>
        </p:sp>
        <p:sp>
          <p:nvSpPr>
            <p:cNvPr id="49" name="TextBox 48">
              <a:extLst>
                <a:ext uri="{FF2B5EF4-FFF2-40B4-BE49-F238E27FC236}">
                  <a16:creationId xmlns:a16="http://schemas.microsoft.com/office/drawing/2014/main" id="{2C1F0B46-B40D-234B-E4FF-402070325C23}"/>
                </a:ext>
              </a:extLst>
            </p:cNvPr>
            <p:cNvSpPr txBox="1"/>
            <p:nvPr/>
          </p:nvSpPr>
          <p:spPr>
            <a:xfrm>
              <a:off x="5468427" y="3140953"/>
              <a:ext cx="11496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srgbClr val="FFFFFF"/>
                  </a:solidFill>
                  <a:effectLst/>
                  <a:uLnTx/>
                  <a:uFillTx/>
                  <a:latin typeface="Open Sans"/>
                  <a:ea typeface="+mn-ea"/>
                  <a:cs typeface="+mn-cs"/>
                </a:rPr>
                <a:t>Data Cel</a:t>
              </a:r>
            </a:p>
          </p:txBody>
        </p:sp>
        <p:sp>
          <p:nvSpPr>
            <p:cNvPr id="50" name="TextBox 49">
              <a:extLst>
                <a:ext uri="{FF2B5EF4-FFF2-40B4-BE49-F238E27FC236}">
                  <a16:creationId xmlns:a16="http://schemas.microsoft.com/office/drawing/2014/main" id="{CEB8C7AD-5063-30F3-0C35-D584292E6603}"/>
                </a:ext>
              </a:extLst>
            </p:cNvPr>
            <p:cNvSpPr txBox="1"/>
            <p:nvPr/>
          </p:nvSpPr>
          <p:spPr>
            <a:xfrm>
              <a:off x="4841759" y="2424729"/>
              <a:ext cx="234872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srgbClr val="09181B"/>
                  </a:solidFill>
                  <a:effectLst/>
                  <a:uLnTx/>
                  <a:uFillTx/>
                  <a:latin typeface="Open Sans"/>
                  <a:ea typeface="+mn-ea"/>
                  <a:cs typeface="+mn-cs"/>
                </a:rPr>
                <a:t>Data Force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1" i="0" u="none" strike="noStrike" kern="1200" cap="none" spc="0" normalizeH="0" baseline="0" noProof="0">
                  <a:ln>
                    <a:noFill/>
                  </a:ln>
                  <a:solidFill>
                    <a:srgbClr val="09181B"/>
                  </a:solidFill>
                  <a:effectLst/>
                  <a:uLnTx/>
                  <a:uFillTx/>
                  <a:latin typeface="Open Sans"/>
                  <a:ea typeface="+mn-ea"/>
                  <a:cs typeface="+mn-cs"/>
                </a:rPr>
                <a:t>CDO-netwerk &amp; </a:t>
              </a:r>
              <a:r>
                <a:rPr kumimoji="0" lang="nl-BE" sz="1000" b="1" i="0" u="none" strike="noStrike" kern="1200" cap="none" spc="0" normalizeH="0" baseline="0" noProof="0" err="1">
                  <a:ln>
                    <a:noFill/>
                  </a:ln>
                  <a:solidFill>
                    <a:srgbClr val="09181B"/>
                  </a:solidFill>
                  <a:effectLst/>
                  <a:uLnTx/>
                  <a:uFillTx/>
                  <a:latin typeface="Open Sans"/>
                  <a:ea typeface="+mn-ea"/>
                  <a:cs typeface="+mn-cs"/>
                </a:rPr>
                <a:t>OpenData</a:t>
              </a:r>
              <a:r>
                <a:rPr kumimoji="0" lang="nl-BE" sz="1000" b="1" i="0" u="none" strike="noStrike" kern="1200" cap="none" spc="0" normalizeH="0" baseline="0" noProof="0">
                  <a:ln>
                    <a:noFill/>
                  </a:ln>
                  <a:solidFill>
                    <a:srgbClr val="09181B"/>
                  </a:solidFill>
                  <a:effectLst/>
                  <a:uLnTx/>
                  <a:uFillTx/>
                  <a:latin typeface="Open Sans"/>
                  <a:ea typeface="+mn-ea"/>
                  <a:cs typeface="+mn-cs"/>
                </a:rPr>
                <a:t> Comité</a:t>
              </a:r>
            </a:p>
          </p:txBody>
        </p:sp>
      </p:grpSp>
      <p:sp>
        <p:nvSpPr>
          <p:cNvPr id="52" name="Rectangle: Rounded Corners 51">
            <a:extLst>
              <a:ext uri="{FF2B5EF4-FFF2-40B4-BE49-F238E27FC236}">
                <a16:creationId xmlns:a16="http://schemas.microsoft.com/office/drawing/2014/main" id="{B10B1EDE-31E2-5477-983D-1DD5A68893E8}"/>
              </a:ext>
            </a:extLst>
          </p:cNvPr>
          <p:cNvSpPr/>
          <p:nvPr/>
        </p:nvSpPr>
        <p:spPr>
          <a:xfrm>
            <a:off x="9300461" y="3451289"/>
            <a:ext cx="2119121" cy="22800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a:ln>
                  <a:noFill/>
                </a:ln>
                <a:solidFill>
                  <a:srgbClr val="FFF8DC"/>
                </a:solidFill>
                <a:effectLst/>
                <a:uLnTx/>
                <a:uFillTx/>
                <a:latin typeface="Open Sans"/>
                <a:ea typeface="+mn-ea"/>
                <a:cs typeface="+mn-cs"/>
              </a:rPr>
              <a:t>Technisch netwerk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1200" cap="none" spc="0" normalizeH="0" baseline="0" noProof="0" dirty="0">
              <a:ln>
                <a:noFill/>
              </a:ln>
              <a:solidFill>
                <a:srgbClr val="FFF8DC"/>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8DC"/>
                </a:solidFill>
                <a:effectLst/>
                <a:uLnTx/>
                <a:uFillTx/>
                <a:latin typeface="Open Sans"/>
                <a:ea typeface="+mn-ea"/>
                <a:cs typeface="+mn-cs"/>
              </a:rPr>
              <a:t>Valideert technische keuzes en prioriteiten voor data (beheer, uitwisseling, infrastructuur), security &amp; privacy</a:t>
            </a:r>
          </a:p>
        </p:txBody>
      </p:sp>
      <p:sp>
        <p:nvSpPr>
          <p:cNvPr id="53" name="Rectangle: Rounded Corners 52">
            <a:extLst>
              <a:ext uri="{FF2B5EF4-FFF2-40B4-BE49-F238E27FC236}">
                <a16:creationId xmlns:a16="http://schemas.microsoft.com/office/drawing/2014/main" id="{41916C89-5799-27DF-4240-B0DB795C3C9C}"/>
              </a:ext>
            </a:extLst>
          </p:cNvPr>
          <p:cNvSpPr/>
          <p:nvPr/>
        </p:nvSpPr>
        <p:spPr>
          <a:xfrm>
            <a:off x="7030059" y="3460366"/>
            <a:ext cx="2140099" cy="22800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a:ln>
                  <a:noFill/>
                </a:ln>
                <a:solidFill>
                  <a:srgbClr val="FFF8DC"/>
                </a:solidFill>
                <a:effectLst/>
                <a:uLnTx/>
                <a:uFillTx/>
                <a:latin typeface="Open Sans"/>
                <a:ea typeface="+mn-ea"/>
                <a:cs typeface="+mn-cs"/>
              </a:rPr>
              <a:t>Digital Strategic Board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1" i="0" u="none" strike="noStrike" kern="1200" cap="none" spc="0" normalizeH="0" baseline="0" noProof="0" dirty="0">
              <a:ln>
                <a:noFill/>
              </a:ln>
              <a:solidFill>
                <a:srgbClr val="FFF8DC"/>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8DC"/>
                </a:solidFill>
                <a:effectLst/>
                <a:uLnTx/>
                <a:uFillTx/>
                <a:latin typeface="Open Sans"/>
                <a:ea typeface="+mn-ea"/>
                <a:cs typeface="+mn-cs"/>
              </a:rPr>
              <a:t>Valideert strategie, actieplan, strategische keuzes en prioriteiten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100" b="0" i="0" u="none" strike="noStrike" kern="1200" cap="none" spc="0" normalizeH="0" baseline="0" noProof="0" dirty="0">
              <a:ln>
                <a:noFill/>
              </a:ln>
              <a:solidFill>
                <a:srgbClr val="FFF8DC"/>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100" b="0" i="0" u="none" strike="noStrike" kern="1200" cap="none" spc="0" normalizeH="0" baseline="0" noProof="0" dirty="0">
              <a:ln>
                <a:noFill/>
              </a:ln>
              <a:solidFill>
                <a:srgbClr val="FFF8DC"/>
              </a:solidFill>
              <a:effectLst/>
              <a:uLnTx/>
              <a:uFillTx/>
              <a:latin typeface="Open Sans"/>
              <a:ea typeface="+mn-ea"/>
              <a:cs typeface="+mn-cs"/>
            </a:endParaRPr>
          </a:p>
        </p:txBody>
      </p:sp>
      <p:sp>
        <p:nvSpPr>
          <p:cNvPr id="82" name="Rectangle 81">
            <a:extLst>
              <a:ext uri="{FF2B5EF4-FFF2-40B4-BE49-F238E27FC236}">
                <a16:creationId xmlns:a16="http://schemas.microsoft.com/office/drawing/2014/main" id="{9A02642F-5A12-143F-AD74-B369BDE0B9B4}"/>
              </a:ext>
            </a:extLst>
          </p:cNvPr>
          <p:cNvSpPr/>
          <p:nvPr/>
        </p:nvSpPr>
        <p:spPr>
          <a:xfrm>
            <a:off x="553065" y="5849866"/>
            <a:ext cx="1919896" cy="6430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err="1">
                <a:ln>
                  <a:noFill/>
                </a:ln>
                <a:solidFill>
                  <a:srgbClr val="FFFFFF"/>
                </a:solidFill>
                <a:effectLst/>
                <a:uLnTx/>
                <a:uFillTx/>
                <a:latin typeface="Open Sans"/>
                <a:ea typeface="+mn-ea"/>
                <a:cs typeface="+mn-cs"/>
              </a:rPr>
              <a:t>Owner</a:t>
            </a:r>
            <a:r>
              <a:rPr kumimoji="0" lang="nl-BE" sz="1000" b="0" i="0" u="none" strike="noStrike" kern="1200" cap="none" spc="0" normalizeH="0" baseline="0" noProof="0">
                <a:ln>
                  <a:noFill/>
                </a:ln>
                <a:solidFill>
                  <a:srgbClr val="FFFFFF"/>
                </a:solidFill>
                <a:effectLst/>
                <a:uLnTx/>
                <a:uFillTx/>
                <a:latin typeface="Open Sans"/>
                <a:ea typeface="+mn-ea"/>
                <a:cs typeface="+mn-cs"/>
              </a:rPr>
              <a:t> datastrategie,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a:ln>
                  <a:noFill/>
                </a:ln>
                <a:solidFill>
                  <a:srgbClr val="FFFFFF"/>
                </a:solidFill>
                <a:effectLst/>
                <a:uLnTx/>
                <a:uFillTx/>
                <a:latin typeface="Open Sans"/>
                <a:ea typeface="+mn-ea"/>
                <a:cs typeface="+mn-cs"/>
              </a:rPr>
              <a:t>coördinatie, advies, ondersteuning bij uitrol actieplan</a:t>
            </a:r>
          </a:p>
        </p:txBody>
      </p:sp>
      <p:sp>
        <p:nvSpPr>
          <p:cNvPr id="85" name="Rectangle 84">
            <a:extLst>
              <a:ext uri="{FF2B5EF4-FFF2-40B4-BE49-F238E27FC236}">
                <a16:creationId xmlns:a16="http://schemas.microsoft.com/office/drawing/2014/main" id="{E82D17D7-D26B-4F53-9E93-8A359FD2A5ED}"/>
              </a:ext>
            </a:extLst>
          </p:cNvPr>
          <p:cNvSpPr/>
          <p:nvPr/>
        </p:nvSpPr>
        <p:spPr>
          <a:xfrm>
            <a:off x="2620076" y="5859372"/>
            <a:ext cx="1919896" cy="64300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a:ln>
                  <a:noFill/>
                </a:ln>
                <a:solidFill>
                  <a:srgbClr val="FFFFFF"/>
                </a:solidFill>
                <a:effectLst/>
                <a:uLnTx/>
                <a:uFillTx/>
                <a:latin typeface="Open Sans"/>
                <a:ea typeface="+mn-ea"/>
                <a:cs typeface="+mn-cs"/>
              </a:rPr>
              <a:t>Ondersteuning FCDO, </a:t>
            </a:r>
            <a:r>
              <a:rPr kumimoji="0" lang="nl-BE" sz="1000" b="0" i="0" u="none" strike="noStrike" kern="1200" cap="none" spc="0" normalizeH="0" baseline="0" noProof="0" err="1">
                <a:ln>
                  <a:noFill/>
                </a:ln>
                <a:solidFill>
                  <a:srgbClr val="FFFFFF"/>
                </a:solidFill>
                <a:effectLst/>
                <a:uLnTx/>
                <a:uFillTx/>
                <a:latin typeface="Open Sans"/>
                <a:ea typeface="+mn-ea"/>
                <a:cs typeface="+mn-cs"/>
              </a:rPr>
              <a:t>competence</a:t>
            </a:r>
            <a:r>
              <a:rPr kumimoji="0" lang="nl-BE" sz="1000" b="0" i="0" u="none" strike="noStrike" kern="1200" cap="none" spc="0" normalizeH="0" baseline="0" noProof="0">
                <a:ln>
                  <a:noFill/>
                </a:ln>
                <a:solidFill>
                  <a:srgbClr val="FFFFFF"/>
                </a:solidFill>
                <a:effectLst/>
                <a:uLnTx/>
                <a:uFillTx/>
                <a:latin typeface="Open Sans"/>
                <a:ea typeface="+mn-ea"/>
                <a:cs typeface="+mn-cs"/>
              </a:rPr>
              <a:t> center</a:t>
            </a:r>
          </a:p>
        </p:txBody>
      </p:sp>
      <p:sp>
        <p:nvSpPr>
          <p:cNvPr id="90" name="Rectangle 89">
            <a:extLst>
              <a:ext uri="{FF2B5EF4-FFF2-40B4-BE49-F238E27FC236}">
                <a16:creationId xmlns:a16="http://schemas.microsoft.com/office/drawing/2014/main" id="{898AC063-F4D2-D5EB-F0F7-99A55DB64264}"/>
              </a:ext>
            </a:extLst>
          </p:cNvPr>
          <p:cNvSpPr/>
          <p:nvPr/>
        </p:nvSpPr>
        <p:spPr>
          <a:xfrm>
            <a:off x="4638049" y="5859372"/>
            <a:ext cx="1919896" cy="6430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057A8B"/>
                </a:solidFill>
                <a:effectLst/>
                <a:uLnTx/>
                <a:uFillTx/>
                <a:latin typeface="Open Sans"/>
                <a:ea typeface="+mn-ea"/>
                <a:cs typeface="+mn-cs"/>
              </a:rPr>
              <a:t>Ondersteuning datastrategie, uitvoering actieplan, </a:t>
            </a:r>
            <a:r>
              <a:rPr kumimoji="0" lang="nl-BE" sz="1000" b="0" i="0" u="none" strike="noStrike" kern="1200" cap="none" spc="0" normalizeH="0" baseline="0" noProof="0" dirty="0" err="1">
                <a:ln>
                  <a:noFill/>
                </a:ln>
                <a:solidFill>
                  <a:srgbClr val="057A8B"/>
                </a:solidFill>
                <a:effectLst/>
                <a:uLnTx/>
                <a:uFillTx/>
                <a:latin typeface="Open Sans"/>
                <a:ea typeface="+mn-ea"/>
                <a:cs typeface="+mn-cs"/>
              </a:rPr>
              <a:t>alignering</a:t>
            </a:r>
            <a:r>
              <a:rPr kumimoji="0" lang="nl-BE" sz="1000" b="0" i="0" u="none" strike="noStrike" kern="1200" cap="none" spc="0" normalizeH="0" baseline="0" noProof="0" dirty="0">
                <a:ln>
                  <a:noFill/>
                </a:ln>
                <a:solidFill>
                  <a:srgbClr val="057A8B"/>
                </a:solidFill>
                <a:effectLst/>
                <a:uLnTx/>
                <a:uFillTx/>
                <a:latin typeface="Open Sans"/>
                <a:ea typeface="+mn-ea"/>
                <a:cs typeface="+mn-cs"/>
              </a:rPr>
              <a:t> databeheer, </a:t>
            </a:r>
            <a:r>
              <a:rPr kumimoji="0" lang="nl-BE" sz="1000" b="0" i="0" u="none" strike="noStrike" kern="1200" cap="none" spc="0" normalizeH="0" baseline="0" noProof="0" dirty="0" err="1">
                <a:ln>
                  <a:noFill/>
                </a:ln>
                <a:solidFill>
                  <a:srgbClr val="057A8B"/>
                </a:solidFill>
                <a:effectLst/>
                <a:uLnTx/>
                <a:uFillTx/>
                <a:latin typeface="Open Sans"/>
                <a:ea typeface="+mn-ea"/>
                <a:cs typeface="+mn-cs"/>
              </a:rPr>
              <a:t>extended</a:t>
            </a:r>
            <a:r>
              <a:rPr kumimoji="0" lang="nl-BE" sz="1000" b="0" i="0" u="none" strike="noStrike" kern="1200" cap="none" spc="0" normalizeH="0" baseline="0" noProof="0" dirty="0">
                <a:ln>
                  <a:noFill/>
                </a:ln>
                <a:solidFill>
                  <a:srgbClr val="057A8B"/>
                </a:solidFill>
                <a:effectLst/>
                <a:uLnTx/>
                <a:uFillTx/>
                <a:latin typeface="Open Sans"/>
                <a:ea typeface="+mn-ea"/>
                <a:cs typeface="+mn-cs"/>
              </a:rPr>
              <a:t> </a:t>
            </a:r>
            <a:r>
              <a:rPr kumimoji="0" lang="nl-BE" sz="1000" b="0" i="0" u="none" strike="noStrike" kern="1200" cap="none" spc="0" normalizeH="0" baseline="0" noProof="0" dirty="0" err="1">
                <a:ln>
                  <a:noFill/>
                </a:ln>
                <a:solidFill>
                  <a:srgbClr val="057A8B"/>
                </a:solidFill>
                <a:effectLst/>
                <a:uLnTx/>
                <a:uFillTx/>
                <a:latin typeface="Open Sans"/>
                <a:ea typeface="+mn-ea"/>
                <a:cs typeface="+mn-cs"/>
              </a:rPr>
              <a:t>competence</a:t>
            </a:r>
            <a:r>
              <a:rPr kumimoji="0" lang="nl-BE" sz="1000" b="0" i="0" u="none" strike="noStrike" kern="1200" cap="none" spc="0" normalizeH="0" baseline="0" noProof="0" dirty="0">
                <a:ln>
                  <a:noFill/>
                </a:ln>
                <a:solidFill>
                  <a:srgbClr val="057A8B"/>
                </a:solidFill>
                <a:effectLst/>
                <a:uLnTx/>
                <a:uFillTx/>
                <a:latin typeface="Open Sans"/>
                <a:ea typeface="+mn-ea"/>
                <a:cs typeface="+mn-cs"/>
              </a:rPr>
              <a:t> center</a:t>
            </a:r>
          </a:p>
        </p:txBody>
      </p:sp>
      <p:cxnSp>
        <p:nvCxnSpPr>
          <p:cNvPr id="98" name="Straight Connector 97">
            <a:extLst>
              <a:ext uri="{FF2B5EF4-FFF2-40B4-BE49-F238E27FC236}">
                <a16:creationId xmlns:a16="http://schemas.microsoft.com/office/drawing/2014/main" id="{BD26C0E3-4D11-2C6D-299A-F1534335110F}"/>
              </a:ext>
            </a:extLst>
          </p:cNvPr>
          <p:cNvCxnSpPr>
            <a:stCxn id="82" idx="0"/>
            <a:endCxn id="44" idx="3"/>
          </p:cNvCxnSpPr>
          <p:nvPr/>
        </p:nvCxnSpPr>
        <p:spPr>
          <a:xfrm flipV="1">
            <a:off x="1513013" y="3885393"/>
            <a:ext cx="1641348" cy="196447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BF59878-82E6-AFAB-6F7D-95E573D7F419}"/>
              </a:ext>
            </a:extLst>
          </p:cNvPr>
          <p:cNvCxnSpPr>
            <a:stCxn id="85" idx="0"/>
            <a:endCxn id="47" idx="4"/>
          </p:cNvCxnSpPr>
          <p:nvPr/>
        </p:nvCxnSpPr>
        <p:spPr>
          <a:xfrm flipV="1">
            <a:off x="3580024" y="4556405"/>
            <a:ext cx="1" cy="1302967"/>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CFE2920-FA5E-E591-216F-296A0F2F4225}"/>
              </a:ext>
            </a:extLst>
          </p:cNvPr>
          <p:cNvCxnSpPr>
            <a:stCxn id="90" idx="0"/>
            <a:endCxn id="48" idx="5"/>
          </p:cNvCxnSpPr>
          <p:nvPr/>
        </p:nvCxnSpPr>
        <p:spPr>
          <a:xfrm flipH="1" flipV="1">
            <a:off x="4914686" y="4758910"/>
            <a:ext cx="683311" cy="1100462"/>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F8C1E68C-C62C-8906-04EB-DF9DEAF8128F}"/>
              </a:ext>
            </a:extLst>
          </p:cNvPr>
          <p:cNvSpPr/>
          <p:nvPr/>
        </p:nvSpPr>
        <p:spPr>
          <a:xfrm>
            <a:off x="7030059" y="2117437"/>
            <a:ext cx="4259220" cy="74277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a:ln>
                  <a:noFill/>
                </a:ln>
                <a:solidFill>
                  <a:srgbClr val="FFF8DC"/>
                </a:solidFill>
                <a:effectLst/>
                <a:uLnTx/>
                <a:uFillTx/>
                <a:latin typeface="Open Sans"/>
                <a:ea typeface="+mn-ea"/>
                <a:cs typeface="+mn-cs"/>
              </a:rPr>
              <a:t>Federaal Data Comité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F8DC"/>
                </a:solidFill>
                <a:effectLst/>
                <a:uLnTx/>
                <a:uFillTx/>
                <a:latin typeface="Open Sans"/>
                <a:ea typeface="+mn-ea"/>
                <a:cs typeface="+mn-cs"/>
              </a:rPr>
              <a:t>Bepaalt visie, strategie, actieplan, strategische keuzes en prioriteiten. </a:t>
            </a:r>
          </a:p>
        </p:txBody>
      </p:sp>
      <p:cxnSp>
        <p:nvCxnSpPr>
          <p:cNvPr id="5" name="Straight Connector 4">
            <a:extLst>
              <a:ext uri="{FF2B5EF4-FFF2-40B4-BE49-F238E27FC236}">
                <a16:creationId xmlns:a16="http://schemas.microsoft.com/office/drawing/2014/main" id="{CEF0D1A6-DD82-9FE9-94D4-8BDB5777E545}"/>
              </a:ext>
            </a:extLst>
          </p:cNvPr>
          <p:cNvCxnSpPr>
            <a:cxnSpLocks/>
            <a:stCxn id="3" idx="1"/>
            <a:endCxn id="44" idx="6"/>
          </p:cNvCxnSpPr>
          <p:nvPr/>
        </p:nvCxnSpPr>
        <p:spPr>
          <a:xfrm flipH="1">
            <a:off x="4182005" y="2488824"/>
            <a:ext cx="2848054" cy="97090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93AFCF-F614-AF17-40C2-16C299D6BB96}"/>
              </a:ext>
            </a:extLst>
          </p:cNvPr>
          <p:cNvCxnSpPr>
            <a:cxnSpLocks/>
            <a:stCxn id="3" idx="2"/>
            <a:endCxn id="53" idx="0"/>
          </p:cNvCxnSpPr>
          <p:nvPr/>
        </p:nvCxnSpPr>
        <p:spPr>
          <a:xfrm flipH="1">
            <a:off x="8100109" y="2860211"/>
            <a:ext cx="1059560" cy="60015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0600029-E5D7-3221-3881-A9F71317DAE9}"/>
              </a:ext>
            </a:extLst>
          </p:cNvPr>
          <p:cNvCxnSpPr>
            <a:cxnSpLocks/>
            <a:stCxn id="3" idx="2"/>
            <a:endCxn id="52" idx="0"/>
          </p:cNvCxnSpPr>
          <p:nvPr/>
        </p:nvCxnSpPr>
        <p:spPr>
          <a:xfrm>
            <a:off x="9159669" y="2860211"/>
            <a:ext cx="1200353" cy="59107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945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9CCDE-D1AA-01B0-814C-5412B2AA801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F094FC-FBAE-9A40-A3EB-172968EA6978}"/>
              </a:ext>
            </a:extLst>
          </p:cNvPr>
          <p:cNvSpPr>
            <a:spLocks noGrp="1"/>
          </p:cNvSpPr>
          <p:nvPr>
            <p:ph type="ctrTitle"/>
          </p:nvPr>
        </p:nvSpPr>
        <p:spPr/>
        <p:txBody>
          <a:bodyPr>
            <a:normAutofit/>
          </a:bodyPr>
          <a:lstStyle/>
          <a:p>
            <a:r>
              <a:rPr lang="fr-FR"/>
              <a:t>Van G-Cloud </a:t>
            </a:r>
            <a:r>
              <a:rPr lang="fr-FR" err="1"/>
              <a:t>naar</a:t>
            </a:r>
            <a:r>
              <a:rPr lang="fr-FR"/>
              <a:t> Digital Excellence</a:t>
            </a:r>
            <a:endParaRPr lang="en-US"/>
          </a:p>
        </p:txBody>
      </p:sp>
      <p:sp>
        <p:nvSpPr>
          <p:cNvPr id="2" name="Subtitle 1">
            <a:extLst>
              <a:ext uri="{FF2B5EF4-FFF2-40B4-BE49-F238E27FC236}">
                <a16:creationId xmlns:a16="http://schemas.microsoft.com/office/drawing/2014/main" id="{ACD37332-FB3C-9815-7B23-F91513713392}"/>
              </a:ext>
            </a:extLst>
          </p:cNvPr>
          <p:cNvSpPr>
            <a:spLocks noGrp="1"/>
          </p:cNvSpPr>
          <p:nvPr>
            <p:ph type="subTitle" idx="1"/>
          </p:nvPr>
        </p:nvSpPr>
        <p:spPr/>
        <p:txBody>
          <a:bodyPr/>
          <a:lstStyle/>
          <a:p>
            <a:r>
              <a:rPr lang="nl-BE">
                <a:solidFill>
                  <a:schemeClr val="accent1"/>
                </a:solidFill>
                <a:highlight>
                  <a:srgbClr val="FEDC93"/>
                </a:highlight>
              </a:rPr>
              <a:t>Innovatie &amp; artificiële intelligentie</a:t>
            </a:r>
          </a:p>
        </p:txBody>
      </p:sp>
    </p:spTree>
    <p:extLst>
      <p:ext uri="{BB962C8B-B14F-4D97-AF65-F5344CB8AC3E}">
        <p14:creationId xmlns:p14="http://schemas.microsoft.com/office/powerpoint/2010/main" val="3690940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1221F2B1-FF5F-C532-BBCD-4D70EB50489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4A98387-D1FC-6F9C-4C2E-D6B4B9537A25}"/>
              </a:ext>
            </a:extLst>
          </p:cNvPr>
          <p:cNvSpPr>
            <a:spLocks noGrp="1"/>
          </p:cNvSpPr>
          <p:nvPr>
            <p:ph type="title"/>
          </p:nvPr>
        </p:nvSpPr>
        <p:spPr>
          <a:xfrm>
            <a:off x="838200" y="365125"/>
            <a:ext cx="10972800" cy="1325563"/>
          </a:xfrm>
        </p:spPr>
        <p:txBody>
          <a:bodyPr>
            <a:normAutofit/>
          </a:bodyPr>
          <a:lstStyle/>
          <a:p>
            <a:r>
              <a:rPr lang="nl-BE"/>
              <a:t>Federale AI-strategie</a:t>
            </a:r>
            <a:endParaRPr lang="nl-BE">
              <a:solidFill>
                <a:schemeClr val="tx2"/>
              </a:solidFill>
            </a:endParaRPr>
          </a:p>
        </p:txBody>
      </p:sp>
      <p:sp>
        <p:nvSpPr>
          <p:cNvPr id="9" name="Content Placeholder 2">
            <a:extLst>
              <a:ext uri="{FF2B5EF4-FFF2-40B4-BE49-F238E27FC236}">
                <a16:creationId xmlns:a16="http://schemas.microsoft.com/office/drawing/2014/main" id="{ABE4F38E-96D4-AFEF-4081-5A8216B62F3C}"/>
              </a:ext>
            </a:extLst>
          </p:cNvPr>
          <p:cNvSpPr>
            <a:spLocks noGrp="1"/>
          </p:cNvSpPr>
          <p:nvPr>
            <p:ph idx="1"/>
          </p:nvPr>
        </p:nvSpPr>
        <p:spPr>
          <a:xfrm>
            <a:off x="838200" y="1825624"/>
            <a:ext cx="10858500" cy="5310467"/>
          </a:xfrm>
        </p:spPr>
        <p:txBody>
          <a:bodyPr>
            <a:normAutofit/>
          </a:bodyPr>
          <a:lstStyle/>
          <a:p>
            <a:pPr marL="0" indent="0">
              <a:buNone/>
            </a:pPr>
            <a:r>
              <a:rPr lang="nl-BE"/>
              <a:t>De federale AI-strategie versnelt innovatie binnen een </a:t>
            </a:r>
            <a:r>
              <a:rPr lang="nl-BE" b="1">
                <a:solidFill>
                  <a:schemeClr val="tx2"/>
                </a:solidFill>
              </a:rPr>
              <a:t>veilig, soeverein en ethisch </a:t>
            </a:r>
            <a:r>
              <a:rPr lang="nl-BE"/>
              <a:t>kader. </a:t>
            </a:r>
            <a:br>
              <a:rPr lang="nl-BE"/>
            </a:br>
            <a:endParaRPr lang="nl-BE"/>
          </a:p>
          <a:p>
            <a:pPr marL="0" indent="0">
              <a:buNone/>
            </a:pPr>
            <a:r>
              <a:rPr lang="nl-BE"/>
              <a:t>Het is de </a:t>
            </a:r>
            <a:r>
              <a:rPr lang="nl-BE" b="1">
                <a:solidFill>
                  <a:schemeClr val="tx2"/>
                </a:solidFill>
              </a:rPr>
              <a:t>strategische motor </a:t>
            </a:r>
            <a:r>
              <a:rPr lang="nl-BE"/>
              <a:t>achter</a:t>
            </a:r>
            <a:br>
              <a:rPr lang="nl-BE"/>
            </a:br>
            <a:endParaRPr lang="nl-BE"/>
          </a:p>
          <a:p>
            <a:pPr lvl="1"/>
            <a:r>
              <a:rPr lang="nl-BE" sz="2800"/>
              <a:t>een </a:t>
            </a:r>
            <a:r>
              <a:rPr lang="nl-BE" sz="2800" b="1">
                <a:solidFill>
                  <a:schemeClr val="tx2"/>
                </a:solidFill>
              </a:rPr>
              <a:t>moderne, klantgerichte overheid</a:t>
            </a:r>
          </a:p>
          <a:p>
            <a:pPr lvl="1"/>
            <a:r>
              <a:rPr lang="nl-BE" sz="2800"/>
              <a:t>een</a:t>
            </a:r>
            <a:r>
              <a:rPr lang="nl-BE" sz="2800" b="1">
                <a:solidFill>
                  <a:schemeClr val="tx2"/>
                </a:solidFill>
              </a:rPr>
              <a:t> efficiënte interne werking </a:t>
            </a:r>
            <a:r>
              <a:rPr lang="nl-BE" sz="2800"/>
              <a:t>van overheidsdiensten</a:t>
            </a:r>
          </a:p>
          <a:p>
            <a:pPr lvl="1"/>
            <a:r>
              <a:rPr lang="nl-BE" sz="2800"/>
              <a:t>een </a:t>
            </a:r>
            <a:r>
              <a:rPr lang="nl-BE" sz="2800" b="1">
                <a:solidFill>
                  <a:schemeClr val="tx2"/>
                </a:solidFill>
              </a:rPr>
              <a:t>data-gedreven beleid</a:t>
            </a:r>
          </a:p>
          <a:p>
            <a:pPr lvl="1"/>
            <a:endParaRPr lang="nl-BE"/>
          </a:p>
          <a:p>
            <a:pPr lvl="1"/>
            <a:endParaRPr lang="nl-BE" b="1">
              <a:solidFill>
                <a:schemeClr val="tx2"/>
              </a:solidFill>
            </a:endParaRPr>
          </a:p>
          <a:p>
            <a:endParaRPr lang="nl-BE"/>
          </a:p>
        </p:txBody>
      </p:sp>
    </p:spTree>
    <p:extLst>
      <p:ext uri="{BB962C8B-B14F-4D97-AF65-F5344CB8AC3E}">
        <p14:creationId xmlns:p14="http://schemas.microsoft.com/office/powerpoint/2010/main" val="280799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FCCFB887-53D2-3315-AFB4-42C2D69B6EB1}"/>
            </a:ext>
          </a:extLst>
        </p:cNvPr>
        <p:cNvGrpSpPr/>
        <p:nvPr/>
      </p:nvGrpSpPr>
      <p:grpSpPr>
        <a:xfrm>
          <a:off x="0" y="0"/>
          <a:ext cx="0" cy="0"/>
          <a:chOff x="0" y="0"/>
          <a:chExt cx="0" cy="0"/>
        </a:xfrm>
      </p:grpSpPr>
      <p:sp>
        <p:nvSpPr>
          <p:cNvPr id="13" name="Oval 12">
            <a:extLst>
              <a:ext uri="{FF2B5EF4-FFF2-40B4-BE49-F238E27FC236}">
                <a16:creationId xmlns:a16="http://schemas.microsoft.com/office/drawing/2014/main" id="{604A8E7D-2383-A203-4BF8-B351B05E49E7}"/>
              </a:ext>
            </a:extLst>
          </p:cNvPr>
          <p:cNvSpPr/>
          <p:nvPr/>
        </p:nvSpPr>
        <p:spPr>
          <a:xfrm>
            <a:off x="1238865" y="3769140"/>
            <a:ext cx="9527458" cy="1558512"/>
          </a:xfrm>
          <a:prstGeom prst="ellipse">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 name="Rectangle: Rounded Corners 1">
            <a:extLst>
              <a:ext uri="{FF2B5EF4-FFF2-40B4-BE49-F238E27FC236}">
                <a16:creationId xmlns:a16="http://schemas.microsoft.com/office/drawing/2014/main" id="{8FF3AD47-3546-F050-DA21-CCBD13D82FE5}"/>
              </a:ext>
            </a:extLst>
          </p:cNvPr>
          <p:cNvSpPr/>
          <p:nvPr/>
        </p:nvSpPr>
        <p:spPr>
          <a:xfrm>
            <a:off x="4338790" y="2664542"/>
            <a:ext cx="3198095" cy="37279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itle 1">
            <a:extLst>
              <a:ext uri="{FF2B5EF4-FFF2-40B4-BE49-F238E27FC236}">
                <a16:creationId xmlns:a16="http://schemas.microsoft.com/office/drawing/2014/main" id="{CD757EF1-74B9-616A-CCB8-2FFF1D019DDF}"/>
              </a:ext>
            </a:extLst>
          </p:cNvPr>
          <p:cNvSpPr>
            <a:spLocks noGrp="1"/>
          </p:cNvSpPr>
          <p:nvPr>
            <p:ph type="title"/>
          </p:nvPr>
        </p:nvSpPr>
        <p:spPr>
          <a:xfrm>
            <a:off x="838200" y="365125"/>
            <a:ext cx="10972800" cy="1325563"/>
          </a:xfrm>
        </p:spPr>
        <p:txBody>
          <a:bodyPr>
            <a:normAutofit/>
          </a:bodyPr>
          <a:lstStyle/>
          <a:p>
            <a:r>
              <a:rPr lang="nl-BE"/>
              <a:t>Federale AI-strategie | </a:t>
            </a:r>
            <a:r>
              <a:rPr lang="nl-BE">
                <a:solidFill>
                  <a:schemeClr val="tx2"/>
                </a:solidFill>
              </a:rPr>
              <a:t>Pijlers</a:t>
            </a:r>
          </a:p>
        </p:txBody>
      </p:sp>
      <p:sp>
        <p:nvSpPr>
          <p:cNvPr id="9" name="Content Placeholder 2">
            <a:extLst>
              <a:ext uri="{FF2B5EF4-FFF2-40B4-BE49-F238E27FC236}">
                <a16:creationId xmlns:a16="http://schemas.microsoft.com/office/drawing/2014/main" id="{342AF422-E652-5C1B-BE06-B5EFBFB289EC}"/>
              </a:ext>
            </a:extLst>
          </p:cNvPr>
          <p:cNvSpPr>
            <a:spLocks noGrp="1"/>
          </p:cNvSpPr>
          <p:nvPr>
            <p:ph idx="1"/>
          </p:nvPr>
        </p:nvSpPr>
        <p:spPr>
          <a:xfrm>
            <a:off x="838200" y="1825624"/>
            <a:ext cx="10858500" cy="4855591"/>
          </a:xfrm>
        </p:spPr>
        <p:txBody>
          <a:bodyPr>
            <a:normAutofit/>
          </a:bodyPr>
          <a:lstStyle/>
          <a:p>
            <a:pPr marL="0" indent="0">
              <a:buNone/>
            </a:pPr>
            <a:r>
              <a:rPr lang="nl-BE"/>
              <a:t>Drie pijlers garanderen een </a:t>
            </a:r>
            <a:r>
              <a:rPr lang="nl-BE" b="1">
                <a:solidFill>
                  <a:schemeClr val="tx2"/>
                </a:solidFill>
              </a:rPr>
              <a:t>verantwoorde AI-aanpak</a:t>
            </a:r>
            <a:endParaRPr lang="nl-BE"/>
          </a:p>
        </p:txBody>
      </p:sp>
      <p:sp>
        <p:nvSpPr>
          <p:cNvPr id="3" name="Rectangle: Rounded Corners 2">
            <a:extLst>
              <a:ext uri="{FF2B5EF4-FFF2-40B4-BE49-F238E27FC236}">
                <a16:creationId xmlns:a16="http://schemas.microsoft.com/office/drawing/2014/main" id="{864EE68E-BE46-9886-7729-8B4E34736F29}"/>
              </a:ext>
            </a:extLst>
          </p:cNvPr>
          <p:cNvSpPr/>
          <p:nvPr/>
        </p:nvSpPr>
        <p:spPr>
          <a:xfrm>
            <a:off x="7802967" y="2664542"/>
            <a:ext cx="3198095" cy="37279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Rectangle: Rounded Corners 4">
            <a:extLst>
              <a:ext uri="{FF2B5EF4-FFF2-40B4-BE49-F238E27FC236}">
                <a16:creationId xmlns:a16="http://schemas.microsoft.com/office/drawing/2014/main" id="{AF22B58E-718F-D285-6A96-1F6A190C1A1D}"/>
              </a:ext>
            </a:extLst>
          </p:cNvPr>
          <p:cNvSpPr/>
          <p:nvPr/>
        </p:nvSpPr>
        <p:spPr>
          <a:xfrm>
            <a:off x="850337" y="2664542"/>
            <a:ext cx="3198095" cy="37279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 name="Google Shape;193;p20">
            <a:extLst>
              <a:ext uri="{FF2B5EF4-FFF2-40B4-BE49-F238E27FC236}">
                <a16:creationId xmlns:a16="http://schemas.microsoft.com/office/drawing/2014/main" id="{8D6881DA-9009-7517-1346-76F0B0954538}"/>
              </a:ext>
            </a:extLst>
          </p:cNvPr>
          <p:cNvSpPr txBox="1"/>
          <p:nvPr/>
        </p:nvSpPr>
        <p:spPr>
          <a:xfrm>
            <a:off x="838199" y="5277385"/>
            <a:ext cx="3198095" cy="9848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rgbClr val="CBD5E1"/>
                </a:solidFill>
                <a:effectLst/>
                <a:uLnTx/>
                <a:uFillTx/>
                <a:latin typeface="Inter"/>
                <a:ea typeface="+mn-ea"/>
                <a:cs typeface="+mn-cs"/>
                <a:sym typeface="Inter"/>
              </a:rPr>
              <a:t>Risico-gebaseerde classificatie</a:t>
            </a:r>
            <a:br>
              <a:rPr kumimoji="0" lang="nl-BE" sz="16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600" b="0" i="0" u="none" strike="noStrike" kern="1200" cap="none" spc="0" normalizeH="0" baseline="0" noProof="0">
                <a:ln>
                  <a:noFill/>
                </a:ln>
                <a:solidFill>
                  <a:srgbClr val="CBD5E1"/>
                </a:solidFill>
                <a:effectLst/>
                <a:uLnTx/>
                <a:uFillTx/>
                <a:latin typeface="Inter"/>
                <a:ea typeface="+mn-ea"/>
                <a:cs typeface="+mn-cs"/>
                <a:sym typeface="Inter"/>
              </a:rPr>
              <a:t>van AI-systemen. Wettelijke verplichting rond</a:t>
            </a:r>
            <a:br>
              <a:rPr kumimoji="0" lang="nl-BE" sz="16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600" b="0" i="0" u="none" strike="noStrike" kern="1200" cap="none" spc="0" normalizeH="0" baseline="0" noProof="0">
                <a:ln>
                  <a:noFill/>
                </a:ln>
                <a:solidFill>
                  <a:srgbClr val="CBD5E1"/>
                </a:solidFill>
                <a:effectLst/>
                <a:uLnTx/>
                <a:uFillTx/>
                <a:latin typeface="Inter"/>
                <a:ea typeface="+mn-ea"/>
                <a:cs typeface="+mn-cs"/>
                <a:sym typeface="Inter"/>
              </a:rPr>
              <a:t>AI-geletterdheid.</a:t>
            </a:r>
            <a:endParaRPr kumimoji="0" sz="1600" b="0" i="0" u="none" strike="noStrike" kern="1200" cap="none" spc="0" normalizeH="0" baseline="0" noProof="0">
              <a:ln>
                <a:noFill/>
              </a:ln>
              <a:solidFill>
                <a:srgbClr val="CBD5E1"/>
              </a:solidFill>
              <a:effectLst/>
              <a:uLnTx/>
              <a:uFillTx/>
              <a:latin typeface="Inter"/>
              <a:ea typeface="+mn-ea"/>
              <a:cs typeface="+mn-cs"/>
            </a:endParaRPr>
          </a:p>
        </p:txBody>
      </p:sp>
      <p:sp>
        <p:nvSpPr>
          <p:cNvPr id="7" name="Content Placeholder 2">
            <a:extLst>
              <a:ext uri="{FF2B5EF4-FFF2-40B4-BE49-F238E27FC236}">
                <a16:creationId xmlns:a16="http://schemas.microsoft.com/office/drawing/2014/main" id="{C002486D-7FE5-9D2A-B2BA-63CCBBB75F7C}"/>
              </a:ext>
            </a:extLst>
          </p:cNvPr>
          <p:cNvSpPr txBox="1">
            <a:spLocks/>
          </p:cNvSpPr>
          <p:nvPr/>
        </p:nvSpPr>
        <p:spPr>
          <a:xfrm>
            <a:off x="850337" y="2944093"/>
            <a:ext cx="3198094" cy="547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400" b="1" i="0" u="none" strike="noStrike" kern="1200" cap="none" spc="0" normalizeH="0" baseline="0" noProof="0">
                <a:ln>
                  <a:noFill/>
                </a:ln>
                <a:solidFill>
                  <a:srgbClr val="FFF8DC"/>
                </a:solidFill>
                <a:effectLst/>
                <a:uLnTx/>
                <a:uFillTx/>
                <a:latin typeface="Open Sans"/>
                <a:ea typeface="+mn-ea"/>
                <a:cs typeface="+mn-cs"/>
              </a:rPr>
              <a:t>Europese AI-Act</a:t>
            </a:r>
          </a:p>
        </p:txBody>
      </p:sp>
      <p:sp>
        <p:nvSpPr>
          <p:cNvPr id="8" name="Google Shape;193;p20">
            <a:extLst>
              <a:ext uri="{FF2B5EF4-FFF2-40B4-BE49-F238E27FC236}">
                <a16:creationId xmlns:a16="http://schemas.microsoft.com/office/drawing/2014/main" id="{CB4F8E6A-71F3-643E-3539-C5BE4AD5054C}"/>
              </a:ext>
            </a:extLst>
          </p:cNvPr>
          <p:cNvSpPr txBox="1"/>
          <p:nvPr/>
        </p:nvSpPr>
        <p:spPr>
          <a:xfrm>
            <a:off x="4326652" y="5260723"/>
            <a:ext cx="3198095" cy="9848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rgbClr val="CBD5E1"/>
                </a:solidFill>
                <a:effectLst/>
                <a:uLnTx/>
                <a:uFillTx/>
                <a:latin typeface="Inter"/>
                <a:ea typeface="+mn-ea"/>
                <a:cs typeface="+mn-cs"/>
                <a:sym typeface="Inter"/>
              </a:rPr>
              <a:t>Ondertekend door meer dan 40 federale organisaties. Transparantie, datakwaliteit, ethiek en duurzaamheid.</a:t>
            </a:r>
            <a:endParaRPr kumimoji="0" sz="1600" b="0" i="0" u="none" strike="noStrike" kern="1200" cap="none" spc="0" normalizeH="0" baseline="0" noProof="0">
              <a:ln>
                <a:noFill/>
              </a:ln>
              <a:solidFill>
                <a:srgbClr val="CBD5E1"/>
              </a:solidFill>
              <a:effectLst/>
              <a:uLnTx/>
              <a:uFillTx/>
              <a:latin typeface="Inter"/>
              <a:ea typeface="+mn-ea"/>
              <a:cs typeface="+mn-cs"/>
            </a:endParaRPr>
          </a:p>
        </p:txBody>
      </p:sp>
      <p:sp>
        <p:nvSpPr>
          <p:cNvPr id="10" name="Content Placeholder 2">
            <a:extLst>
              <a:ext uri="{FF2B5EF4-FFF2-40B4-BE49-F238E27FC236}">
                <a16:creationId xmlns:a16="http://schemas.microsoft.com/office/drawing/2014/main" id="{7FA31AEF-479B-BF5C-553B-A2F78409B685}"/>
              </a:ext>
            </a:extLst>
          </p:cNvPr>
          <p:cNvSpPr txBox="1">
            <a:spLocks/>
          </p:cNvSpPr>
          <p:nvPr/>
        </p:nvSpPr>
        <p:spPr>
          <a:xfrm>
            <a:off x="4338790" y="2927431"/>
            <a:ext cx="3198094" cy="547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400" b="1" i="0" u="none" strike="noStrike" kern="1200" cap="none" spc="0" normalizeH="0" baseline="0" noProof="0">
                <a:ln>
                  <a:noFill/>
                </a:ln>
                <a:solidFill>
                  <a:srgbClr val="FFF8DC"/>
                </a:solidFill>
                <a:effectLst/>
                <a:uLnTx/>
                <a:uFillTx/>
                <a:latin typeface="Open Sans"/>
                <a:ea typeface="+mn-ea"/>
                <a:cs typeface="+mn-cs"/>
              </a:rPr>
              <a:t>AI-Charter</a:t>
            </a:r>
          </a:p>
        </p:txBody>
      </p:sp>
      <p:sp>
        <p:nvSpPr>
          <p:cNvPr id="11" name="Google Shape;193;p20">
            <a:extLst>
              <a:ext uri="{FF2B5EF4-FFF2-40B4-BE49-F238E27FC236}">
                <a16:creationId xmlns:a16="http://schemas.microsoft.com/office/drawing/2014/main" id="{830BE1F0-6FD7-4C8B-4D9F-B3E59707F86B}"/>
              </a:ext>
            </a:extLst>
          </p:cNvPr>
          <p:cNvSpPr txBox="1"/>
          <p:nvPr/>
        </p:nvSpPr>
        <p:spPr>
          <a:xfrm>
            <a:off x="7840144" y="5260723"/>
            <a:ext cx="3198095" cy="9848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rgbClr val="CBD5E1"/>
                </a:solidFill>
                <a:effectLst/>
                <a:uLnTx/>
                <a:uFillTx/>
                <a:latin typeface="Inter"/>
                <a:ea typeface="+mn-ea"/>
                <a:cs typeface="+mn-cs"/>
                <a:sym typeface="Inter"/>
              </a:rPr>
              <a:t>AI fungeert als ondersteunend element. Controle en eindverantwoordelijkheid blijven</a:t>
            </a:r>
            <a:br>
              <a:rPr kumimoji="0" lang="nl-BE" sz="16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600" b="0" i="0" u="none" strike="noStrike" kern="1200" cap="none" spc="0" normalizeH="0" baseline="0" noProof="0">
                <a:ln>
                  <a:noFill/>
                </a:ln>
                <a:solidFill>
                  <a:srgbClr val="CBD5E1"/>
                </a:solidFill>
                <a:effectLst/>
                <a:uLnTx/>
                <a:uFillTx/>
                <a:latin typeface="Inter"/>
                <a:ea typeface="+mn-ea"/>
                <a:cs typeface="+mn-cs"/>
                <a:sym typeface="Inter"/>
              </a:rPr>
              <a:t>altijd bij de mens.</a:t>
            </a:r>
            <a:endParaRPr kumimoji="0" sz="1600" b="0" i="0" u="none" strike="noStrike" kern="1200" cap="none" spc="0" normalizeH="0" baseline="0" noProof="0">
              <a:ln>
                <a:noFill/>
              </a:ln>
              <a:solidFill>
                <a:srgbClr val="CBD5E1"/>
              </a:solidFill>
              <a:effectLst/>
              <a:uLnTx/>
              <a:uFillTx/>
              <a:latin typeface="Inter"/>
              <a:ea typeface="+mn-ea"/>
              <a:cs typeface="+mn-cs"/>
            </a:endParaRPr>
          </a:p>
        </p:txBody>
      </p:sp>
      <p:sp>
        <p:nvSpPr>
          <p:cNvPr id="12" name="Content Placeholder 2">
            <a:extLst>
              <a:ext uri="{FF2B5EF4-FFF2-40B4-BE49-F238E27FC236}">
                <a16:creationId xmlns:a16="http://schemas.microsoft.com/office/drawing/2014/main" id="{4A77C164-8CC6-AEE5-B1DA-2F0CDBF32E04}"/>
              </a:ext>
            </a:extLst>
          </p:cNvPr>
          <p:cNvSpPr txBox="1">
            <a:spLocks/>
          </p:cNvSpPr>
          <p:nvPr/>
        </p:nvSpPr>
        <p:spPr>
          <a:xfrm>
            <a:off x="7687820" y="2936539"/>
            <a:ext cx="3463414" cy="5474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400" b="1" i="0" u="none" strike="noStrike" kern="1200" cap="none" spc="0" normalizeH="0" baseline="0" noProof="0">
                <a:ln>
                  <a:noFill/>
                </a:ln>
                <a:solidFill>
                  <a:srgbClr val="FFF8DC"/>
                </a:solidFill>
                <a:effectLst/>
                <a:uLnTx/>
                <a:uFillTx/>
                <a:latin typeface="Open Sans"/>
                <a:ea typeface="+mn-ea"/>
                <a:cs typeface="+mn-cs"/>
              </a:rPr>
              <a:t>Human in </a:t>
            </a:r>
            <a:r>
              <a:rPr kumimoji="0" lang="nl-BE" sz="2400" b="1" i="0" u="none" strike="noStrike" kern="1200" cap="none" spc="0" normalizeH="0" baseline="0" noProof="0" err="1">
                <a:ln>
                  <a:noFill/>
                </a:ln>
                <a:solidFill>
                  <a:srgbClr val="FFF8DC"/>
                </a:solidFill>
                <a:effectLst/>
                <a:uLnTx/>
                <a:uFillTx/>
                <a:latin typeface="Open Sans"/>
                <a:ea typeface="+mn-ea"/>
                <a:cs typeface="+mn-cs"/>
              </a:rPr>
              <a:t>the</a:t>
            </a:r>
            <a:r>
              <a:rPr kumimoji="0" lang="nl-BE" sz="2400" b="1" i="0" u="none" strike="noStrike" kern="1200" cap="none" spc="0" normalizeH="0" baseline="0" noProof="0">
                <a:ln>
                  <a:noFill/>
                </a:ln>
                <a:solidFill>
                  <a:srgbClr val="FFF8DC"/>
                </a:solidFill>
                <a:effectLst/>
                <a:uLnTx/>
                <a:uFillTx/>
                <a:latin typeface="Open Sans"/>
                <a:ea typeface="+mn-ea"/>
                <a:cs typeface="+mn-cs"/>
              </a:rPr>
              <a:t> loop</a:t>
            </a:r>
          </a:p>
        </p:txBody>
      </p:sp>
      <p:pic>
        <p:nvPicPr>
          <p:cNvPr id="15" name="Picture 14">
            <a:extLst>
              <a:ext uri="{FF2B5EF4-FFF2-40B4-BE49-F238E27FC236}">
                <a16:creationId xmlns:a16="http://schemas.microsoft.com/office/drawing/2014/main" id="{EE0E56C9-7B9F-7F37-650F-07188CEF0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308" y="3592799"/>
            <a:ext cx="1395876" cy="1395876"/>
          </a:xfrm>
          <a:prstGeom prst="rect">
            <a:avLst/>
          </a:prstGeom>
        </p:spPr>
      </p:pic>
      <p:pic>
        <p:nvPicPr>
          <p:cNvPr id="19" name="Picture 18">
            <a:extLst>
              <a:ext uri="{FF2B5EF4-FFF2-40B4-BE49-F238E27FC236}">
                <a16:creationId xmlns:a16="http://schemas.microsoft.com/office/drawing/2014/main" id="{C76BF094-2037-4F88-8226-01A3FE6D7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6330" y="3562613"/>
            <a:ext cx="1426062" cy="1426062"/>
          </a:xfrm>
          <a:prstGeom prst="rect">
            <a:avLst/>
          </a:prstGeom>
        </p:spPr>
      </p:pic>
      <p:pic>
        <p:nvPicPr>
          <p:cNvPr id="21" name="Picture 20">
            <a:extLst>
              <a:ext uri="{FF2B5EF4-FFF2-40B4-BE49-F238E27FC236}">
                <a16:creationId xmlns:a16="http://schemas.microsoft.com/office/drawing/2014/main" id="{40DF9E79-88DA-9B46-A0D6-2BE855E08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8469" y="3583676"/>
            <a:ext cx="1414121" cy="1414121"/>
          </a:xfrm>
          <a:prstGeom prst="rect">
            <a:avLst/>
          </a:prstGeom>
        </p:spPr>
      </p:pic>
    </p:spTree>
    <p:extLst>
      <p:ext uri="{BB962C8B-B14F-4D97-AF65-F5344CB8AC3E}">
        <p14:creationId xmlns:p14="http://schemas.microsoft.com/office/powerpoint/2010/main" val="3424695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1BDED6E5-2945-D837-E7DF-ED0B64026A8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DF6F362-5549-8983-C4DC-4F54FE4FD20F}"/>
              </a:ext>
            </a:extLst>
          </p:cNvPr>
          <p:cNvSpPr>
            <a:spLocks noGrp="1"/>
          </p:cNvSpPr>
          <p:nvPr>
            <p:ph type="title"/>
          </p:nvPr>
        </p:nvSpPr>
        <p:spPr>
          <a:xfrm>
            <a:off x="838200" y="365125"/>
            <a:ext cx="10972800" cy="1325563"/>
          </a:xfrm>
        </p:spPr>
        <p:txBody>
          <a:bodyPr>
            <a:normAutofit/>
          </a:bodyPr>
          <a:lstStyle/>
          <a:p>
            <a:r>
              <a:rPr lang="nl-BE"/>
              <a:t>Federale AI-strategie | </a:t>
            </a:r>
            <a:r>
              <a:rPr lang="nl-BE">
                <a:solidFill>
                  <a:schemeClr val="tx2"/>
                </a:solidFill>
              </a:rPr>
              <a:t>BOSA als motor</a:t>
            </a:r>
          </a:p>
        </p:txBody>
      </p:sp>
      <p:sp>
        <p:nvSpPr>
          <p:cNvPr id="9" name="Content Placeholder 2">
            <a:extLst>
              <a:ext uri="{FF2B5EF4-FFF2-40B4-BE49-F238E27FC236}">
                <a16:creationId xmlns:a16="http://schemas.microsoft.com/office/drawing/2014/main" id="{22A0CE5A-C17F-3446-0731-4838B6A87687}"/>
              </a:ext>
            </a:extLst>
          </p:cNvPr>
          <p:cNvSpPr>
            <a:spLocks noGrp="1"/>
          </p:cNvSpPr>
          <p:nvPr>
            <p:ph idx="1"/>
          </p:nvPr>
        </p:nvSpPr>
        <p:spPr>
          <a:xfrm>
            <a:off x="838200" y="1825624"/>
            <a:ext cx="10858500" cy="4855591"/>
          </a:xfrm>
        </p:spPr>
        <p:txBody>
          <a:bodyPr>
            <a:normAutofit/>
          </a:bodyPr>
          <a:lstStyle/>
          <a:p>
            <a:pPr marL="0" indent="0">
              <a:buNone/>
            </a:pPr>
            <a:r>
              <a:rPr lang="nl-BE"/>
              <a:t>De FOD BOSA transformeert geïsoleerde AI-experimenten naar </a:t>
            </a:r>
            <a:r>
              <a:rPr lang="nl-BE" b="1">
                <a:solidFill>
                  <a:schemeClr val="tx2"/>
                </a:solidFill>
              </a:rPr>
              <a:t>een gecoördineerde, schaalbare aanpak</a:t>
            </a:r>
            <a:r>
              <a:rPr lang="nl-BE"/>
              <a:t>.</a:t>
            </a:r>
          </a:p>
        </p:txBody>
      </p:sp>
      <p:sp>
        <p:nvSpPr>
          <p:cNvPr id="7" name="Google Shape;193;p20">
            <a:extLst>
              <a:ext uri="{FF2B5EF4-FFF2-40B4-BE49-F238E27FC236}">
                <a16:creationId xmlns:a16="http://schemas.microsoft.com/office/drawing/2014/main" id="{58833AA3-85A2-B1C7-BBA4-F28F3C5F175E}"/>
              </a:ext>
            </a:extLst>
          </p:cNvPr>
          <p:cNvSpPr txBox="1"/>
          <p:nvPr/>
        </p:nvSpPr>
        <p:spPr>
          <a:xfrm>
            <a:off x="1085621" y="3617999"/>
            <a:ext cx="3198095" cy="246221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FFF8DC"/>
                </a:solidFill>
                <a:effectLst/>
                <a:uLnTx/>
                <a:uFillTx/>
                <a:latin typeface="Inter"/>
                <a:ea typeface="+mn-ea"/>
                <a:cs typeface="+mn-cs"/>
                <a:sym typeface="Inter"/>
              </a:rPr>
              <a:t>Federaal AI-register</a:t>
            </a:r>
            <a:br>
              <a:rPr kumimoji="0" lang="nl-BE" sz="14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Centrale registratie van AI-toepassingen conform de AI 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FFF8DC"/>
                </a:solidFill>
                <a:effectLst/>
                <a:uLnTx/>
                <a:uFillTx/>
                <a:latin typeface="Inter"/>
                <a:ea typeface="+mn-ea"/>
                <a:cs typeface="+mn-cs"/>
                <a:sym typeface="Inter"/>
              </a:rPr>
              <a:t>Maturiteitsmeting</a:t>
            </a:r>
            <a:br>
              <a:rPr kumimoji="0" lang="nl-BE" sz="14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In kaart brengen van AI-adoptie</a:t>
            </a:r>
            <a:br>
              <a:rPr kumimoji="0" lang="nl-BE" sz="14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per entiteit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err="1">
                <a:ln>
                  <a:noFill/>
                </a:ln>
                <a:solidFill>
                  <a:srgbClr val="FFF8DC"/>
                </a:solidFill>
                <a:effectLst/>
                <a:uLnTx/>
                <a:uFillTx/>
                <a:latin typeface="Inter"/>
                <a:ea typeface="+mn-ea"/>
                <a:cs typeface="+mn-cs"/>
                <a:sym typeface="Inter"/>
              </a:rPr>
              <a:t>Trendwatching</a:t>
            </a:r>
            <a:endParaRPr kumimoji="0" lang="nl-BE" sz="1400" b="1" i="0" u="none" strike="noStrike" kern="1200" cap="none" spc="0" normalizeH="0" baseline="0" noProof="0">
              <a:ln>
                <a:noFill/>
              </a:ln>
              <a:solidFill>
                <a:srgbClr val="FFF8DC"/>
              </a:solidFill>
              <a:effectLst/>
              <a:uLnTx/>
              <a:uFillTx/>
              <a:latin typeface="Inter"/>
              <a:ea typeface="+mn-ea"/>
              <a:cs typeface="+mn-cs"/>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Monitoring van technologische en regelgevende ontwikkelingen</a:t>
            </a:r>
          </a:p>
        </p:txBody>
      </p:sp>
      <p:sp>
        <p:nvSpPr>
          <p:cNvPr id="8" name="Content Placeholder 2">
            <a:extLst>
              <a:ext uri="{FF2B5EF4-FFF2-40B4-BE49-F238E27FC236}">
                <a16:creationId xmlns:a16="http://schemas.microsoft.com/office/drawing/2014/main" id="{EADC8148-F775-4AFE-0A4E-B8AAAFD346FC}"/>
              </a:ext>
            </a:extLst>
          </p:cNvPr>
          <p:cNvSpPr txBox="1">
            <a:spLocks/>
          </p:cNvSpPr>
          <p:nvPr/>
        </p:nvSpPr>
        <p:spPr>
          <a:xfrm>
            <a:off x="958648" y="3223339"/>
            <a:ext cx="3185956" cy="411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400" b="1" i="0" u="none" strike="noStrike" kern="1200" cap="none" spc="0" normalizeH="0" baseline="0" noProof="0">
                <a:ln>
                  <a:noFill/>
                </a:ln>
                <a:solidFill>
                  <a:srgbClr val="FFF8DC"/>
                </a:solidFill>
                <a:effectLst/>
                <a:uLnTx/>
                <a:uFillTx/>
                <a:latin typeface="Open Sans"/>
                <a:ea typeface="+mn-ea"/>
                <a:cs typeface="+mn-cs"/>
              </a:rPr>
              <a:t>Observatorium</a:t>
            </a:r>
          </a:p>
        </p:txBody>
      </p:sp>
      <p:sp>
        <p:nvSpPr>
          <p:cNvPr id="10" name="Google Shape;193;p20">
            <a:extLst>
              <a:ext uri="{FF2B5EF4-FFF2-40B4-BE49-F238E27FC236}">
                <a16:creationId xmlns:a16="http://schemas.microsoft.com/office/drawing/2014/main" id="{15267E35-0C02-7DA2-1594-57CA9FD45844}"/>
              </a:ext>
            </a:extLst>
          </p:cNvPr>
          <p:cNvSpPr txBox="1"/>
          <p:nvPr/>
        </p:nvSpPr>
        <p:spPr>
          <a:xfrm>
            <a:off x="4711358" y="3660247"/>
            <a:ext cx="3198095" cy="246221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FFF8DC"/>
                </a:solidFill>
                <a:effectLst/>
                <a:uLnTx/>
                <a:uFillTx/>
                <a:latin typeface="Inter"/>
                <a:ea typeface="+mn-ea"/>
                <a:cs typeface="+mn-cs"/>
                <a:sym typeface="Inter"/>
              </a:rPr>
              <a:t>Model Governance</a:t>
            </a:r>
            <a:br>
              <a:rPr kumimoji="0" lang="nl-BE" sz="14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Afdwingen richtlijnen (AI Charter)</a:t>
            </a:r>
            <a:br>
              <a:rPr kumimoji="0" lang="nl-BE" sz="14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en uitvoeren van risicoanalyses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FFF8DC"/>
                </a:solidFill>
                <a:effectLst/>
                <a:uLnTx/>
                <a:uFillTx/>
                <a:latin typeface="Inter"/>
                <a:ea typeface="+mn-ea"/>
                <a:cs typeface="+mn-cs"/>
                <a:sym typeface="Inter"/>
              </a:rPr>
              <a:t>Do-Tank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Begeleiding van </a:t>
            </a:r>
            <a:r>
              <a:rPr kumimoji="0" lang="nl-BE" sz="1400" b="0" i="0" u="none" strike="noStrike" kern="1200" cap="none" spc="0" normalizeH="0" baseline="0" noProof="0" err="1">
                <a:ln>
                  <a:noFill/>
                </a:ln>
                <a:solidFill>
                  <a:srgbClr val="CBD5E1"/>
                </a:solidFill>
                <a:effectLst/>
                <a:uLnTx/>
                <a:uFillTx/>
                <a:latin typeface="Inter"/>
                <a:ea typeface="+mn-ea"/>
                <a:cs typeface="+mn-cs"/>
                <a:sym typeface="Inter"/>
              </a:rPr>
              <a:t>proof</a:t>
            </a: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 of </a:t>
            </a:r>
            <a:r>
              <a:rPr kumimoji="0" lang="nl-BE" sz="1400" b="0" i="0" u="none" strike="noStrike" kern="1200" cap="none" spc="0" normalizeH="0" baseline="0" noProof="0" err="1">
                <a:ln>
                  <a:noFill/>
                </a:ln>
                <a:solidFill>
                  <a:srgbClr val="CBD5E1"/>
                </a:solidFill>
                <a:effectLst/>
                <a:uLnTx/>
                <a:uFillTx/>
                <a:latin typeface="Inter"/>
                <a:ea typeface="+mn-ea"/>
                <a:cs typeface="+mn-cs"/>
                <a:sym typeface="Inter"/>
              </a:rPr>
              <a:t>concepts</a:t>
            </a:r>
            <a:endParaRPr kumimoji="0" lang="nl-BE" sz="14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en technische bestekken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FFF8DC"/>
                </a:solidFill>
                <a:effectLst/>
                <a:uLnTx/>
                <a:uFillTx/>
                <a:latin typeface="Inter"/>
                <a:ea typeface="+mn-ea"/>
                <a:cs typeface="+mn-cs"/>
                <a:sym typeface="Inter"/>
              </a:rPr>
              <a:t>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Delen van best </a:t>
            </a:r>
            <a:r>
              <a:rPr kumimoji="0" lang="nl-BE" sz="1400" b="0" i="0" u="none" strike="noStrike" kern="1200" cap="none" spc="0" normalizeH="0" baseline="0" noProof="0" err="1">
                <a:ln>
                  <a:noFill/>
                </a:ln>
                <a:solidFill>
                  <a:srgbClr val="CBD5E1"/>
                </a:solidFill>
                <a:effectLst/>
                <a:uLnTx/>
                <a:uFillTx/>
                <a:latin typeface="Inter"/>
                <a:ea typeface="+mn-ea"/>
                <a:cs typeface="+mn-cs"/>
                <a:sym typeface="Inter"/>
              </a:rPr>
              <a:t>practices</a:t>
            </a: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 via AI4GOV, hackathons</a:t>
            </a:r>
            <a:endParaRPr kumimoji="0" sz="1400" b="0" i="0" u="none" strike="noStrike" kern="1200" cap="none" spc="0" normalizeH="0" baseline="0" noProof="0">
              <a:ln>
                <a:noFill/>
              </a:ln>
              <a:solidFill>
                <a:srgbClr val="CBD5E1"/>
              </a:solidFill>
              <a:effectLst/>
              <a:uLnTx/>
              <a:uFillTx/>
              <a:latin typeface="Inter"/>
              <a:ea typeface="+mn-ea"/>
              <a:cs typeface="+mn-cs"/>
            </a:endParaRPr>
          </a:p>
        </p:txBody>
      </p:sp>
      <p:sp>
        <p:nvSpPr>
          <p:cNvPr id="11" name="Content Placeholder 2">
            <a:extLst>
              <a:ext uri="{FF2B5EF4-FFF2-40B4-BE49-F238E27FC236}">
                <a16:creationId xmlns:a16="http://schemas.microsoft.com/office/drawing/2014/main" id="{3DC86D46-A03E-EA1E-ED4B-E9A0B24723CA}"/>
              </a:ext>
            </a:extLst>
          </p:cNvPr>
          <p:cNvSpPr txBox="1">
            <a:spLocks/>
          </p:cNvSpPr>
          <p:nvPr/>
        </p:nvSpPr>
        <p:spPr>
          <a:xfrm>
            <a:off x="4591223" y="3248925"/>
            <a:ext cx="3198094" cy="411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400" b="1" i="0" u="none" strike="noStrike" kern="1200" cap="none" spc="0" normalizeH="0" baseline="0" noProof="0">
                <a:ln>
                  <a:noFill/>
                </a:ln>
                <a:solidFill>
                  <a:srgbClr val="FFF8DC"/>
                </a:solidFill>
                <a:effectLst/>
                <a:uLnTx/>
                <a:uFillTx/>
                <a:latin typeface="Open Sans"/>
                <a:ea typeface="+mn-ea"/>
                <a:cs typeface="+mn-cs"/>
              </a:rPr>
              <a:t>Lab &amp; </a:t>
            </a:r>
            <a:r>
              <a:rPr kumimoji="0" lang="nl-BE" sz="2400" b="1" i="0" u="none" strike="noStrike" kern="1200" cap="none" spc="0" normalizeH="0" baseline="0" noProof="0" err="1">
                <a:ln>
                  <a:noFill/>
                </a:ln>
                <a:solidFill>
                  <a:srgbClr val="FFF8DC"/>
                </a:solidFill>
                <a:effectLst/>
                <a:uLnTx/>
                <a:uFillTx/>
                <a:latin typeface="Open Sans"/>
                <a:ea typeface="+mn-ea"/>
                <a:cs typeface="+mn-cs"/>
              </a:rPr>
              <a:t>Guardrails</a:t>
            </a:r>
            <a:endParaRPr kumimoji="0" lang="nl-BE" sz="2400" b="1" i="0" u="none" strike="noStrike" kern="1200" cap="none" spc="0" normalizeH="0" baseline="0" noProof="0">
              <a:ln>
                <a:noFill/>
              </a:ln>
              <a:solidFill>
                <a:srgbClr val="FFF8DC"/>
              </a:solidFill>
              <a:effectLst/>
              <a:uLnTx/>
              <a:uFillTx/>
              <a:latin typeface="Open Sans"/>
              <a:ea typeface="+mn-ea"/>
              <a:cs typeface="+mn-cs"/>
            </a:endParaRPr>
          </a:p>
        </p:txBody>
      </p:sp>
      <p:sp>
        <p:nvSpPr>
          <p:cNvPr id="12" name="Google Shape;193;p20">
            <a:extLst>
              <a:ext uri="{FF2B5EF4-FFF2-40B4-BE49-F238E27FC236}">
                <a16:creationId xmlns:a16="http://schemas.microsoft.com/office/drawing/2014/main" id="{7BAEC198-B7C0-971A-6BE3-A9ED2144A9CC}"/>
              </a:ext>
            </a:extLst>
          </p:cNvPr>
          <p:cNvSpPr txBox="1"/>
          <p:nvPr/>
        </p:nvSpPr>
        <p:spPr>
          <a:xfrm>
            <a:off x="8185931" y="3634660"/>
            <a:ext cx="3198095" cy="246221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FFF8DC"/>
                </a:solidFill>
                <a:effectLst/>
                <a:uLnTx/>
                <a:uFillTx/>
                <a:latin typeface="Inter"/>
                <a:ea typeface="+mn-ea"/>
                <a:cs typeface="+mn-cs"/>
                <a:sym typeface="Inter"/>
              </a:rPr>
              <a:t>Van POC naar productie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Succesvolle experimenten opschalen</a:t>
            </a:r>
            <a:br>
              <a:rPr kumimoji="0" lang="nl-BE" sz="14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voor federale uitrol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FFF8DC"/>
                </a:solidFill>
                <a:effectLst/>
                <a:uLnTx/>
                <a:uFillTx/>
                <a:latin typeface="Inter"/>
                <a:ea typeface="+mn-ea"/>
                <a:cs typeface="+mn-cs"/>
                <a:sym typeface="Inter"/>
              </a:rPr>
              <a:t>Transversale focus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Prioriteit aan </a:t>
            </a:r>
            <a:r>
              <a:rPr kumimoji="0" lang="nl-BE" sz="1400" b="0" i="0" u="none" strike="noStrike" kern="1200" cap="none" spc="0" normalizeH="0" baseline="0" noProof="0" err="1">
                <a:ln>
                  <a:noFill/>
                </a:ln>
                <a:solidFill>
                  <a:srgbClr val="CBD5E1"/>
                </a:solidFill>
                <a:effectLst/>
                <a:uLnTx/>
                <a:uFillTx/>
                <a:latin typeface="Inter"/>
                <a:ea typeface="+mn-ea"/>
                <a:cs typeface="+mn-cs"/>
                <a:sym typeface="Inter"/>
              </a:rPr>
              <a:t>use</a:t>
            </a: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 cases die over meerdere beleidsdomeinen bruikbaar zijn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FFF8DC"/>
                </a:solidFill>
                <a:effectLst/>
                <a:uLnTx/>
                <a:uFillTx/>
                <a:latin typeface="Inter"/>
                <a:ea typeface="+mn-ea"/>
                <a:cs typeface="+mn-cs"/>
                <a:sym typeface="Inter"/>
              </a:rPr>
              <a:t>Centrale componenten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CBD5E1"/>
                </a:solidFill>
                <a:effectLst/>
                <a:uLnTx/>
                <a:uFillTx/>
                <a:latin typeface="Inter"/>
                <a:ea typeface="+mn-ea"/>
                <a:cs typeface="+mn-cs"/>
                <a:sym typeface="Inter"/>
              </a:rPr>
              <a:t>Ontwikkeling van generieke AI-bouwstenen voor hergebruik</a:t>
            </a:r>
            <a:endParaRPr kumimoji="0" sz="1400" b="0" i="0" u="none" strike="noStrike" kern="1200" cap="none" spc="0" normalizeH="0" baseline="0" noProof="0">
              <a:ln>
                <a:noFill/>
              </a:ln>
              <a:solidFill>
                <a:srgbClr val="CBD5E1"/>
              </a:solidFill>
              <a:effectLst/>
              <a:uLnTx/>
              <a:uFillTx/>
              <a:latin typeface="Inter"/>
              <a:ea typeface="+mn-ea"/>
              <a:cs typeface="+mn-cs"/>
            </a:endParaRPr>
          </a:p>
        </p:txBody>
      </p:sp>
      <p:sp>
        <p:nvSpPr>
          <p:cNvPr id="13" name="Content Placeholder 2">
            <a:extLst>
              <a:ext uri="{FF2B5EF4-FFF2-40B4-BE49-F238E27FC236}">
                <a16:creationId xmlns:a16="http://schemas.microsoft.com/office/drawing/2014/main" id="{B0EC8CF0-9B54-F819-B775-8C5572D549DE}"/>
              </a:ext>
            </a:extLst>
          </p:cNvPr>
          <p:cNvSpPr txBox="1">
            <a:spLocks/>
          </p:cNvSpPr>
          <p:nvPr/>
        </p:nvSpPr>
        <p:spPr>
          <a:xfrm>
            <a:off x="8053272" y="3223338"/>
            <a:ext cx="3463414" cy="411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400" b="1" i="0" u="none" strike="noStrike" kern="1200" cap="none" spc="0" normalizeH="0" baseline="0" noProof="0" err="1">
                <a:ln>
                  <a:noFill/>
                </a:ln>
                <a:solidFill>
                  <a:srgbClr val="FFF8DC"/>
                </a:solidFill>
                <a:effectLst/>
                <a:uLnTx/>
                <a:uFillTx/>
                <a:latin typeface="Open Sans"/>
                <a:ea typeface="+mn-ea"/>
                <a:cs typeface="+mn-cs"/>
              </a:rPr>
              <a:t>Use</a:t>
            </a:r>
            <a:r>
              <a:rPr kumimoji="0" lang="nl-BE" sz="2400" b="1" i="0" u="none" strike="noStrike" kern="1200" cap="none" spc="0" normalizeH="0" baseline="0" noProof="0">
                <a:ln>
                  <a:noFill/>
                </a:ln>
                <a:solidFill>
                  <a:srgbClr val="FFF8DC"/>
                </a:solidFill>
                <a:effectLst/>
                <a:uLnTx/>
                <a:uFillTx/>
                <a:latin typeface="Open Sans"/>
                <a:ea typeface="+mn-ea"/>
                <a:cs typeface="+mn-cs"/>
              </a:rPr>
              <a:t> Case Program</a:t>
            </a:r>
          </a:p>
        </p:txBody>
      </p:sp>
      <p:cxnSp>
        <p:nvCxnSpPr>
          <p:cNvPr id="19" name="Straight Connector 18">
            <a:extLst>
              <a:ext uri="{FF2B5EF4-FFF2-40B4-BE49-F238E27FC236}">
                <a16:creationId xmlns:a16="http://schemas.microsoft.com/office/drawing/2014/main" id="{A60B9575-90CC-629F-ED78-C03B59FF0585}"/>
              </a:ext>
            </a:extLst>
          </p:cNvPr>
          <p:cNvCxnSpPr/>
          <p:nvPr/>
        </p:nvCxnSpPr>
        <p:spPr>
          <a:xfrm>
            <a:off x="946510" y="3223339"/>
            <a:ext cx="0" cy="2964227"/>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7A72CF65-204B-CEFF-B5D9-2C268863ABC6}"/>
              </a:ext>
            </a:extLst>
          </p:cNvPr>
          <p:cNvCxnSpPr/>
          <p:nvPr/>
        </p:nvCxnSpPr>
        <p:spPr>
          <a:xfrm>
            <a:off x="4520842" y="3248925"/>
            <a:ext cx="0" cy="2964227"/>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967293-C411-FE1E-C1B5-CA2CACFCDF50}"/>
              </a:ext>
            </a:extLst>
          </p:cNvPr>
          <p:cNvCxnSpPr/>
          <p:nvPr/>
        </p:nvCxnSpPr>
        <p:spPr>
          <a:xfrm>
            <a:off x="8000109" y="3223338"/>
            <a:ext cx="0" cy="2964227"/>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88346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5E80C086-2CED-53A5-DEE3-85AF0BACC16C}"/>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0F680AF-2A27-E09F-DFC0-C3AE8C85A13A}"/>
              </a:ext>
            </a:extLst>
          </p:cNvPr>
          <p:cNvSpPr/>
          <p:nvPr/>
        </p:nvSpPr>
        <p:spPr>
          <a:xfrm>
            <a:off x="4405465" y="1751416"/>
            <a:ext cx="3198095" cy="475543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Rectangle: Rounded Corners 6">
            <a:extLst>
              <a:ext uri="{FF2B5EF4-FFF2-40B4-BE49-F238E27FC236}">
                <a16:creationId xmlns:a16="http://schemas.microsoft.com/office/drawing/2014/main" id="{3CDA41BF-0A43-5996-290D-ED4086BD273D}"/>
              </a:ext>
            </a:extLst>
          </p:cNvPr>
          <p:cNvSpPr/>
          <p:nvPr/>
        </p:nvSpPr>
        <p:spPr>
          <a:xfrm>
            <a:off x="7869642" y="1751416"/>
            <a:ext cx="3198095" cy="475543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Rectangle: Rounded Corners 7">
            <a:extLst>
              <a:ext uri="{FF2B5EF4-FFF2-40B4-BE49-F238E27FC236}">
                <a16:creationId xmlns:a16="http://schemas.microsoft.com/office/drawing/2014/main" id="{78312F43-AACF-80DA-29DD-D7CD74C36B4B}"/>
              </a:ext>
            </a:extLst>
          </p:cNvPr>
          <p:cNvSpPr/>
          <p:nvPr/>
        </p:nvSpPr>
        <p:spPr>
          <a:xfrm>
            <a:off x="917012" y="1751416"/>
            <a:ext cx="3198095" cy="475543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itle 1">
            <a:extLst>
              <a:ext uri="{FF2B5EF4-FFF2-40B4-BE49-F238E27FC236}">
                <a16:creationId xmlns:a16="http://schemas.microsoft.com/office/drawing/2014/main" id="{27A22A8E-20DC-D1E3-76DB-56C6C0B56CAE}"/>
              </a:ext>
            </a:extLst>
          </p:cNvPr>
          <p:cNvSpPr>
            <a:spLocks noGrp="1"/>
          </p:cNvSpPr>
          <p:nvPr>
            <p:ph type="title"/>
          </p:nvPr>
        </p:nvSpPr>
        <p:spPr>
          <a:xfrm>
            <a:off x="838200" y="365125"/>
            <a:ext cx="10972800" cy="1325563"/>
          </a:xfrm>
        </p:spPr>
        <p:txBody>
          <a:bodyPr>
            <a:normAutofit/>
          </a:bodyPr>
          <a:lstStyle/>
          <a:p>
            <a:r>
              <a:rPr lang="nl-BE"/>
              <a:t>Federale AI-strategie | </a:t>
            </a:r>
            <a:r>
              <a:rPr lang="nl-BE">
                <a:solidFill>
                  <a:schemeClr val="tx2"/>
                </a:solidFill>
              </a:rPr>
              <a:t>Transversale </a:t>
            </a:r>
            <a:r>
              <a:rPr lang="nl-BE" err="1">
                <a:solidFill>
                  <a:schemeClr val="tx2"/>
                </a:solidFill>
              </a:rPr>
              <a:t>use</a:t>
            </a:r>
            <a:r>
              <a:rPr lang="nl-BE">
                <a:solidFill>
                  <a:schemeClr val="tx2"/>
                </a:solidFill>
              </a:rPr>
              <a:t> cases</a:t>
            </a:r>
          </a:p>
        </p:txBody>
      </p:sp>
      <p:pic>
        <p:nvPicPr>
          <p:cNvPr id="5" name="Picture 4">
            <a:extLst>
              <a:ext uri="{FF2B5EF4-FFF2-40B4-BE49-F238E27FC236}">
                <a16:creationId xmlns:a16="http://schemas.microsoft.com/office/drawing/2014/main" id="{5D0E62E2-4A40-3F93-E94E-14C2B599D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774" y="1923337"/>
            <a:ext cx="904570" cy="904570"/>
          </a:xfrm>
          <a:prstGeom prst="rect">
            <a:avLst/>
          </a:prstGeom>
        </p:spPr>
      </p:pic>
      <p:sp>
        <p:nvSpPr>
          <p:cNvPr id="13" name="Content Placeholder 2">
            <a:extLst>
              <a:ext uri="{FF2B5EF4-FFF2-40B4-BE49-F238E27FC236}">
                <a16:creationId xmlns:a16="http://schemas.microsoft.com/office/drawing/2014/main" id="{D5FEC1E8-EBF6-7327-1481-B551613B3E47}"/>
              </a:ext>
            </a:extLst>
          </p:cNvPr>
          <p:cNvSpPr txBox="1">
            <a:spLocks/>
          </p:cNvSpPr>
          <p:nvPr/>
        </p:nvSpPr>
        <p:spPr>
          <a:xfrm>
            <a:off x="4406930" y="2984457"/>
            <a:ext cx="3198094" cy="76868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400" b="1" i="0" u="none" strike="noStrike" kern="1200" cap="none" spc="0" normalizeH="0" baseline="0" noProof="0">
                <a:ln>
                  <a:noFill/>
                </a:ln>
                <a:solidFill>
                  <a:srgbClr val="FFF8DC"/>
                </a:solidFill>
                <a:effectLst/>
                <a:uLnTx/>
                <a:uFillTx/>
                <a:latin typeface="Open Sans"/>
                <a:ea typeface="+mn-ea"/>
                <a:cs typeface="+mn-cs"/>
              </a:rPr>
              <a:t>AI voor IT-ontwikkeling &amp; Support</a:t>
            </a:r>
          </a:p>
        </p:txBody>
      </p:sp>
      <p:sp>
        <p:nvSpPr>
          <p:cNvPr id="15" name="Content Placeholder 2">
            <a:extLst>
              <a:ext uri="{FF2B5EF4-FFF2-40B4-BE49-F238E27FC236}">
                <a16:creationId xmlns:a16="http://schemas.microsoft.com/office/drawing/2014/main" id="{B4514A38-128A-4455-F053-3FA36F65E4CF}"/>
              </a:ext>
            </a:extLst>
          </p:cNvPr>
          <p:cNvSpPr txBox="1">
            <a:spLocks/>
          </p:cNvSpPr>
          <p:nvPr/>
        </p:nvSpPr>
        <p:spPr>
          <a:xfrm>
            <a:off x="913616" y="2984457"/>
            <a:ext cx="3198094" cy="768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a:ln>
                  <a:noFill/>
                </a:ln>
                <a:solidFill>
                  <a:srgbClr val="FFF8DC"/>
                </a:solidFill>
                <a:effectLst/>
                <a:uLnTx/>
                <a:uFillTx/>
                <a:latin typeface="Open Sans"/>
                <a:ea typeface="+mn-ea"/>
                <a:cs typeface="+mn-cs"/>
              </a:rPr>
              <a:t>Veilig generatief</a:t>
            </a:r>
            <a:br>
              <a:rPr kumimoji="0" lang="nl-BE" sz="2000" b="1" i="0" u="none" strike="noStrike" kern="1200" cap="none" spc="0" normalizeH="0" baseline="0" noProof="0">
                <a:ln>
                  <a:noFill/>
                </a:ln>
                <a:solidFill>
                  <a:srgbClr val="FFF8DC"/>
                </a:solidFill>
                <a:effectLst/>
                <a:uLnTx/>
                <a:uFillTx/>
                <a:latin typeface="Open Sans"/>
                <a:ea typeface="+mn-ea"/>
                <a:cs typeface="+mn-cs"/>
              </a:rPr>
            </a:br>
            <a:r>
              <a:rPr kumimoji="0" lang="nl-BE" sz="2000" b="1" i="0" u="none" strike="noStrike" kern="1200" cap="none" spc="0" normalizeH="0" baseline="0" noProof="0">
                <a:ln>
                  <a:noFill/>
                </a:ln>
                <a:solidFill>
                  <a:srgbClr val="FFF8DC"/>
                </a:solidFill>
                <a:effectLst/>
                <a:uLnTx/>
                <a:uFillTx/>
                <a:latin typeface="Open Sans"/>
                <a:ea typeface="+mn-ea"/>
                <a:cs typeface="+mn-cs"/>
              </a:rPr>
              <a:t>AI-aanbod (</a:t>
            </a:r>
            <a:r>
              <a:rPr kumimoji="0" lang="nl-BE" sz="2000" b="1" i="0" u="none" strike="noStrike" kern="1200" cap="none" spc="0" normalizeH="0" baseline="0" noProof="0" err="1">
                <a:ln>
                  <a:noFill/>
                </a:ln>
                <a:solidFill>
                  <a:srgbClr val="FFF8DC"/>
                </a:solidFill>
                <a:effectLst/>
                <a:uLnTx/>
                <a:uFillTx/>
                <a:latin typeface="Open Sans"/>
                <a:ea typeface="+mn-ea"/>
                <a:cs typeface="+mn-cs"/>
              </a:rPr>
              <a:t>GenAI</a:t>
            </a:r>
            <a:r>
              <a:rPr kumimoji="0" lang="nl-BE" sz="2000" b="1" i="0" u="none" strike="noStrike" kern="1200" cap="none" spc="0" normalizeH="0" baseline="0" noProof="0">
                <a:ln>
                  <a:noFill/>
                </a:ln>
                <a:solidFill>
                  <a:srgbClr val="FFF8DC"/>
                </a:solidFill>
                <a:effectLst/>
                <a:uLnTx/>
                <a:uFillTx/>
                <a:latin typeface="Open Sans"/>
                <a:ea typeface="+mn-ea"/>
                <a:cs typeface="+mn-cs"/>
              </a:rPr>
              <a:t>)</a:t>
            </a:r>
          </a:p>
        </p:txBody>
      </p:sp>
      <p:sp>
        <p:nvSpPr>
          <p:cNvPr id="16" name="Content Placeholder 2">
            <a:extLst>
              <a:ext uri="{FF2B5EF4-FFF2-40B4-BE49-F238E27FC236}">
                <a16:creationId xmlns:a16="http://schemas.microsoft.com/office/drawing/2014/main" id="{D89532BD-D960-A6CC-97D5-C0518A06B1F7}"/>
              </a:ext>
            </a:extLst>
          </p:cNvPr>
          <p:cNvSpPr txBox="1">
            <a:spLocks/>
          </p:cNvSpPr>
          <p:nvPr/>
        </p:nvSpPr>
        <p:spPr>
          <a:xfrm>
            <a:off x="7868178" y="2984457"/>
            <a:ext cx="3198094" cy="76868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400" b="1" i="0" u="none" strike="noStrike" kern="1200" cap="none" spc="0" normalizeH="0" baseline="0" noProof="0">
                <a:ln>
                  <a:noFill/>
                </a:ln>
                <a:solidFill>
                  <a:srgbClr val="FFF8DC"/>
                </a:solidFill>
                <a:effectLst/>
                <a:uLnTx/>
                <a:uFillTx/>
                <a:latin typeface="Open Sans"/>
                <a:ea typeface="+mn-ea"/>
                <a:cs typeface="+mn-cs"/>
              </a:rPr>
              <a:t>AI voor administratieve processen</a:t>
            </a:r>
          </a:p>
        </p:txBody>
      </p:sp>
      <p:pic>
        <p:nvPicPr>
          <p:cNvPr id="18" name="Picture 17">
            <a:extLst>
              <a:ext uri="{FF2B5EF4-FFF2-40B4-BE49-F238E27FC236}">
                <a16:creationId xmlns:a16="http://schemas.microsoft.com/office/drawing/2014/main" id="{E05EB301-9925-67DE-1864-93E8CE92C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657" y="1991279"/>
            <a:ext cx="768686" cy="768686"/>
          </a:xfrm>
          <a:prstGeom prst="rect">
            <a:avLst/>
          </a:prstGeom>
        </p:spPr>
      </p:pic>
      <p:sp>
        <p:nvSpPr>
          <p:cNvPr id="19" name="Google Shape;193;p20">
            <a:extLst>
              <a:ext uri="{FF2B5EF4-FFF2-40B4-BE49-F238E27FC236}">
                <a16:creationId xmlns:a16="http://schemas.microsoft.com/office/drawing/2014/main" id="{59D1CA94-D03F-F499-DC72-FE8D51B48E9C}"/>
              </a:ext>
            </a:extLst>
          </p:cNvPr>
          <p:cNvSpPr txBox="1"/>
          <p:nvPr/>
        </p:nvSpPr>
        <p:spPr>
          <a:xfrm>
            <a:off x="922238" y="3753143"/>
            <a:ext cx="3198095" cy="215443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CBD5E1"/>
                </a:solidFill>
                <a:effectLst/>
                <a:uLnTx/>
                <a:uFillTx/>
                <a:latin typeface="Inter"/>
                <a:ea typeface="+mn-ea"/>
                <a:cs typeface="+mn-cs"/>
                <a:sym typeface="Inter"/>
              </a:rPr>
              <a:t>Werkprocessen ondersteunen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600" b="1"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Automatisch notuleren en vertalen van vergaderingen </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(o.a. via MS Teams Premium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Samenvatten, herschrijven en analyseren</a:t>
            </a:r>
            <a:br>
              <a:rPr kumimoji="0" lang="nl-BE" sz="1200" b="1" i="0" u="none" strike="noStrike" kern="1200" cap="none" spc="0" normalizeH="0" baseline="0" noProof="0">
                <a:ln>
                  <a:noFill/>
                </a:ln>
                <a:solidFill>
                  <a:srgbClr val="CBD5E1"/>
                </a:solidFill>
                <a:effectLst/>
                <a:uLnTx/>
                <a:uFillTx/>
                <a:latin typeface="Inter"/>
                <a:ea typeface="+mn-ea"/>
                <a:cs typeface="+mn-cs"/>
                <a:sym typeface="Inter"/>
              </a:rPr>
            </a:b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van complexe dossiers </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(Conversational AI)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Impact</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 aanzienlijke </a:t>
            </a: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tijd vrijmaken voor taken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met hogere toegevoegde waarde</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 snellere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doorlooptijden</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 van dossiers</a:t>
            </a:r>
            <a:endParaRPr kumimoji="0" sz="1200" b="0" i="0" u="none" strike="noStrike" kern="1200" cap="none" spc="0" normalizeH="0" baseline="0" noProof="0">
              <a:ln>
                <a:noFill/>
              </a:ln>
              <a:solidFill>
                <a:srgbClr val="CBD5E1"/>
              </a:solidFill>
              <a:effectLst/>
              <a:uLnTx/>
              <a:uFillTx/>
              <a:latin typeface="Inter"/>
              <a:ea typeface="+mn-ea"/>
              <a:cs typeface="+mn-cs"/>
            </a:endParaRPr>
          </a:p>
        </p:txBody>
      </p:sp>
      <p:sp>
        <p:nvSpPr>
          <p:cNvPr id="20" name="Google Shape;193;p20">
            <a:extLst>
              <a:ext uri="{FF2B5EF4-FFF2-40B4-BE49-F238E27FC236}">
                <a16:creationId xmlns:a16="http://schemas.microsoft.com/office/drawing/2014/main" id="{98C8041A-8A27-A553-408E-15D7A4D1E5B2}"/>
              </a:ext>
            </a:extLst>
          </p:cNvPr>
          <p:cNvSpPr txBox="1"/>
          <p:nvPr/>
        </p:nvSpPr>
        <p:spPr>
          <a:xfrm>
            <a:off x="4410691" y="3753143"/>
            <a:ext cx="3198095" cy="123110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CBD5E1"/>
                </a:solidFill>
                <a:effectLst/>
                <a:uLnTx/>
                <a:uFillTx/>
                <a:latin typeface="Inter"/>
                <a:ea typeface="+mn-ea"/>
                <a:cs typeface="+mn-cs"/>
                <a:sym typeface="Inter"/>
              </a:rPr>
              <a:t>Interne IT-capaciteit versterken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600" b="1"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Generatie van code </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en </a:t>
            </a: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geautomatiseerd</a:t>
            </a:r>
            <a:br>
              <a:rPr kumimoji="0" lang="nl-BE" sz="1200" b="1" i="0" u="none" strike="noStrike" kern="1200" cap="none" spc="0" normalizeH="0" baseline="0" noProof="0">
                <a:ln>
                  <a:noFill/>
                </a:ln>
                <a:solidFill>
                  <a:srgbClr val="CBD5E1"/>
                </a:solidFill>
                <a:effectLst/>
                <a:uLnTx/>
                <a:uFillTx/>
                <a:latin typeface="Inter"/>
                <a:ea typeface="+mn-ea"/>
                <a:cs typeface="+mn-cs"/>
                <a:sym typeface="Inter"/>
              </a:rPr>
            </a:b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testen</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 van software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Bug review </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en </a:t>
            </a: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documentatieondersteuning</a:t>
            </a:r>
            <a:endParaRPr kumimoji="0" sz="1200" b="1" i="0" u="none" strike="noStrike" kern="1200" cap="none" spc="0" normalizeH="0" baseline="0" noProof="0">
              <a:ln>
                <a:noFill/>
              </a:ln>
              <a:solidFill>
                <a:srgbClr val="CBD5E1"/>
              </a:solidFill>
              <a:effectLst/>
              <a:uLnTx/>
              <a:uFillTx/>
              <a:latin typeface="Inter"/>
              <a:ea typeface="+mn-ea"/>
              <a:cs typeface="+mn-cs"/>
            </a:endParaRPr>
          </a:p>
        </p:txBody>
      </p:sp>
      <p:sp>
        <p:nvSpPr>
          <p:cNvPr id="21" name="Google Shape;193;p20">
            <a:extLst>
              <a:ext uri="{FF2B5EF4-FFF2-40B4-BE49-F238E27FC236}">
                <a16:creationId xmlns:a16="http://schemas.microsoft.com/office/drawing/2014/main" id="{BDE80A17-D2DD-2C15-E2EB-64AB0FB49D3A}"/>
              </a:ext>
            </a:extLst>
          </p:cNvPr>
          <p:cNvSpPr txBox="1"/>
          <p:nvPr/>
        </p:nvSpPr>
        <p:spPr>
          <a:xfrm>
            <a:off x="7881465" y="3753143"/>
            <a:ext cx="3198095" cy="215443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a:ln>
                  <a:noFill/>
                </a:ln>
                <a:solidFill>
                  <a:srgbClr val="CBD5E1"/>
                </a:solidFill>
                <a:effectLst/>
                <a:uLnTx/>
                <a:uFillTx/>
                <a:latin typeface="Inter"/>
                <a:ea typeface="+mn-ea"/>
                <a:cs typeface="+mn-cs"/>
                <a:sym typeface="Inter"/>
              </a:rPr>
              <a:t>Beslissingsondersteuning &amp; controle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600" b="1"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err="1">
                <a:ln>
                  <a:noFill/>
                </a:ln>
                <a:solidFill>
                  <a:srgbClr val="CBD5E1"/>
                </a:solidFill>
                <a:effectLst/>
                <a:uLnTx/>
                <a:uFillTx/>
                <a:latin typeface="Inter"/>
                <a:ea typeface="+mn-ea"/>
                <a:cs typeface="+mn-cs"/>
                <a:sym typeface="Inter"/>
              </a:rPr>
              <a:t>Procurement</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 geautomatiseerde </a:t>
            </a: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analyse</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 van</a:t>
            </a:r>
            <a:br>
              <a:rPr kumimoji="0" lang="nl-BE" sz="12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bestekken en opsporen van onvolledige dossiers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Dienstverlening</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 slimme verwerking van </a:t>
            </a: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klachten</a:t>
            </a:r>
            <a:br>
              <a:rPr kumimoji="0" lang="nl-BE" sz="12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en voorbereiding van antwoorde op </a:t>
            </a:r>
            <a:br>
              <a:rPr kumimoji="0" lang="nl-BE" sz="12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(parlementaire) vragen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CBD5E1"/>
              </a:solidFill>
              <a:effectLst/>
              <a:uLnTx/>
              <a:uFillTx/>
              <a:latin typeface="Inter"/>
              <a:ea typeface="+mn-ea"/>
              <a:cs typeface="+mn-cs"/>
              <a:sym typeface="Int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Controle</a:t>
            </a: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 geavanceerde ondersteuning bij </a:t>
            </a:r>
            <a:br>
              <a:rPr kumimoji="0" lang="nl-BE" sz="1200" b="0" i="0" u="none" strike="noStrike" kern="1200" cap="none" spc="0" normalizeH="0" baseline="0" noProof="0">
                <a:ln>
                  <a:noFill/>
                </a:ln>
                <a:solidFill>
                  <a:srgbClr val="CBD5E1"/>
                </a:solidFill>
                <a:effectLst/>
                <a:uLnTx/>
                <a:uFillTx/>
                <a:latin typeface="Inter"/>
                <a:ea typeface="+mn-ea"/>
                <a:cs typeface="+mn-cs"/>
                <a:sym typeface="Inter"/>
              </a:rPr>
            </a:br>
            <a:r>
              <a:rPr kumimoji="0" lang="nl-BE" sz="1200" b="0" i="0" u="none" strike="noStrike" kern="1200" cap="none" spc="0" normalizeH="0" baseline="0" noProof="0">
                <a:ln>
                  <a:noFill/>
                </a:ln>
                <a:solidFill>
                  <a:srgbClr val="CBD5E1"/>
                </a:solidFill>
                <a:effectLst/>
                <a:uLnTx/>
                <a:uFillTx/>
                <a:latin typeface="Inter"/>
                <a:ea typeface="+mn-ea"/>
                <a:cs typeface="+mn-cs"/>
                <a:sym typeface="Inter"/>
              </a:rPr>
              <a:t>detectie van </a:t>
            </a:r>
            <a:r>
              <a:rPr kumimoji="0" lang="nl-BE" sz="1200" b="1" i="0" u="none" strike="noStrike" kern="1200" cap="none" spc="0" normalizeH="0" baseline="0" noProof="0">
                <a:ln>
                  <a:noFill/>
                </a:ln>
                <a:solidFill>
                  <a:srgbClr val="CBD5E1"/>
                </a:solidFill>
                <a:effectLst/>
                <a:uLnTx/>
                <a:uFillTx/>
                <a:latin typeface="Inter"/>
                <a:ea typeface="+mn-ea"/>
                <a:cs typeface="+mn-cs"/>
                <a:sym typeface="Inter"/>
              </a:rPr>
              <a:t>fiscale en sociale fraude</a:t>
            </a:r>
            <a:endParaRPr kumimoji="0" sz="1200" b="1" i="0" u="none" strike="noStrike" kern="1200" cap="none" spc="0" normalizeH="0" baseline="0" noProof="0">
              <a:ln>
                <a:noFill/>
              </a:ln>
              <a:solidFill>
                <a:srgbClr val="CBD5E1"/>
              </a:solidFill>
              <a:effectLst/>
              <a:uLnTx/>
              <a:uFillTx/>
              <a:latin typeface="Inter"/>
              <a:ea typeface="+mn-ea"/>
              <a:cs typeface="+mn-cs"/>
            </a:endParaRPr>
          </a:p>
        </p:txBody>
      </p:sp>
      <p:pic>
        <p:nvPicPr>
          <p:cNvPr id="23" name="Picture 22">
            <a:extLst>
              <a:ext uri="{FF2B5EF4-FFF2-40B4-BE49-F238E27FC236}">
                <a16:creationId xmlns:a16="http://schemas.microsoft.com/office/drawing/2014/main" id="{9AFB7146-6527-6F25-8279-1EDBC5FC2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5472" y="1923337"/>
            <a:ext cx="823506" cy="823506"/>
          </a:xfrm>
          <a:prstGeom prst="rect">
            <a:avLst/>
          </a:prstGeom>
        </p:spPr>
      </p:pic>
    </p:spTree>
    <p:extLst>
      <p:ext uri="{BB962C8B-B14F-4D97-AF65-F5344CB8AC3E}">
        <p14:creationId xmlns:p14="http://schemas.microsoft.com/office/powerpoint/2010/main" val="2213064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38CC1-9349-D8D6-C78E-7A4588596195}"/>
            </a:ext>
          </a:extLst>
        </p:cNvPr>
        <p:cNvGrpSpPr/>
        <p:nvPr/>
      </p:nvGrpSpPr>
      <p:grpSpPr>
        <a:xfrm>
          <a:off x="0" y="0"/>
          <a:ext cx="0" cy="0"/>
          <a:chOff x="0" y="0"/>
          <a:chExt cx="0" cy="0"/>
        </a:xfrm>
      </p:grpSpPr>
      <p:sp>
        <p:nvSpPr>
          <p:cNvPr id="26" name="Rounded Rectangle 25">
            <a:extLst>
              <a:ext uri="{FF2B5EF4-FFF2-40B4-BE49-F238E27FC236}">
                <a16:creationId xmlns:a16="http://schemas.microsoft.com/office/drawing/2014/main" id="{B229DD34-F656-38D0-4F94-2A8FF1B3C418}"/>
              </a:ext>
            </a:extLst>
          </p:cNvPr>
          <p:cNvSpPr/>
          <p:nvPr/>
        </p:nvSpPr>
        <p:spPr>
          <a:xfrm>
            <a:off x="1775520" y="2492896"/>
            <a:ext cx="8441518" cy="1056704"/>
          </a:xfrm>
          <a:prstGeom prst="round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3 Colleges</a:t>
            </a:r>
            <a:b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b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(Federal Public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Public </a:t>
            </a:r>
            <a:r>
              <a:rPr lang="en-BE" sz="1600" b="1" noProof="0" dirty="0">
                <a:solidFill>
                  <a:srgbClr val="3673AC">
                    <a:lumMod val="50000"/>
                  </a:srgbClr>
                </a:solidFill>
                <a:latin typeface="Roboto" panose="02000000000000000000" pitchFamily="2" charset="0"/>
                <a:ea typeface="Roboto"/>
                <a:cs typeface="Roboto" panose="02000000000000000000" pitchFamily="2" charset="0"/>
              </a:rPr>
              <a:t>I</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nstitutions for Social Security,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Public Interest Organisations)</a:t>
            </a:r>
          </a:p>
        </p:txBody>
      </p:sp>
      <p:sp>
        <p:nvSpPr>
          <p:cNvPr id="29" name="Rounded Rectangle 28">
            <a:extLst>
              <a:ext uri="{FF2B5EF4-FFF2-40B4-BE49-F238E27FC236}">
                <a16:creationId xmlns:a16="http://schemas.microsoft.com/office/drawing/2014/main" id="{9710C271-6B47-F1EE-120C-DD17B9346F67}"/>
              </a:ext>
            </a:extLst>
          </p:cNvPr>
          <p:cNvSpPr/>
          <p:nvPr/>
        </p:nvSpPr>
        <p:spPr>
          <a:xfrm>
            <a:off x="1775521" y="3736625"/>
            <a:ext cx="8472262" cy="1037962"/>
          </a:xfrm>
          <a:prstGeom prst="round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SIT</a:t>
            </a:r>
            <a:b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b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(ICT-managers of these organisations) </a:t>
            </a:r>
          </a:p>
        </p:txBody>
      </p:sp>
      <p:sp>
        <p:nvSpPr>
          <p:cNvPr id="30" name="Rounded Rectangle 29">
            <a:extLst>
              <a:ext uri="{FF2B5EF4-FFF2-40B4-BE49-F238E27FC236}">
                <a16:creationId xmlns:a16="http://schemas.microsoft.com/office/drawing/2014/main" id="{E4B1E622-C242-468D-D6BA-D861F7267E76}"/>
              </a:ext>
            </a:extLst>
          </p:cNvPr>
          <p:cNvSpPr/>
          <p:nvPr/>
        </p:nvSpPr>
        <p:spPr>
          <a:xfrm>
            <a:off x="1775520" y="5032769"/>
            <a:ext cx="8472262" cy="1037454"/>
          </a:xfrm>
          <a:prstGeom prst="round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fontAlgn="auto">
              <a:spcBef>
                <a:spcPts val="0"/>
              </a:spcBef>
              <a:spcAft>
                <a:spcPts val="0"/>
              </a:spcAft>
              <a:defRPr/>
            </a:pPr>
            <a:r>
              <a:rPr kumimoji="0" lang="en-BE" sz="1600" b="1" i="0" u="none" strike="noStrike" cap="none" normalizeH="0" baseline="0" noProof="0" dirty="0">
                <a:ln>
                  <a:noFill/>
                </a:ln>
                <a:solidFill>
                  <a:schemeClr val="tx2">
                    <a:lumMod val="75000"/>
                  </a:schemeClr>
                </a:solidFill>
                <a:effectLst/>
                <a:uLnTx/>
                <a:uFillTx/>
                <a:latin typeface="Roboto" panose="02000000000000000000" pitchFamily="2" charset="0"/>
                <a:ea typeface="Roboto"/>
                <a:cs typeface="Roboto" panose="02000000000000000000" pitchFamily="2" charset="0"/>
              </a:rPr>
              <a:t>Service </a:t>
            </a:r>
            <a:r>
              <a:rPr lang="en-BE" sz="1600" b="1" noProof="0" dirty="0">
                <a:solidFill>
                  <a:schemeClr val="tx2">
                    <a:lumMod val="75000"/>
                  </a:schemeClr>
                </a:solidFill>
                <a:latin typeface="Roboto" panose="02000000000000000000" pitchFamily="2" charset="0"/>
                <a:ea typeface="Roboto"/>
                <a:cs typeface="Roboto" panose="02000000000000000000" pitchFamily="2" charset="0"/>
              </a:rPr>
              <a:t>Owners</a:t>
            </a:r>
            <a:endParaRPr kumimoji="0" lang="en-BE" sz="1600" b="1" i="0" u="none" strike="noStrike" cap="none" normalizeH="0" baseline="0" noProof="0" dirty="0">
              <a:ln>
                <a:noFill/>
              </a:ln>
              <a:solidFill>
                <a:schemeClr val="tx2">
                  <a:lumMod val="75000"/>
                </a:schemeClr>
              </a:solidFill>
              <a:effectLst/>
              <a:uLnTx/>
              <a:uFillTx/>
              <a:latin typeface="Roboto" panose="02000000000000000000" pitchFamily="2" charset="0"/>
              <a:ea typeface="Roboto"/>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600" b="1" i="0" u="none" strike="noStrike" cap="none" normalizeH="0" baseline="0" noProof="0" dirty="0">
                <a:ln>
                  <a:noFill/>
                </a:ln>
                <a:solidFill>
                  <a:schemeClr val="tx2">
                    <a:lumMod val="75000"/>
                  </a:schemeClr>
                </a:solidFill>
                <a:effectLst/>
                <a:uLnTx/>
                <a:uFillTx/>
                <a:latin typeface="Roboto" panose="02000000000000000000" pitchFamily="2" charset="0"/>
                <a:ea typeface="Roboto"/>
                <a:cs typeface="Roboto" panose="02000000000000000000" pitchFamily="2" charset="0"/>
              </a:rPr>
              <a:t>&amp; Activity </a:t>
            </a:r>
            <a:r>
              <a:rPr lang="en-BE" sz="1600" b="1" noProof="0" dirty="0">
                <a:solidFill>
                  <a:schemeClr val="tx2">
                    <a:lumMod val="75000"/>
                  </a:schemeClr>
                </a:solidFill>
                <a:latin typeface="Roboto" panose="02000000000000000000" pitchFamily="2" charset="0"/>
                <a:ea typeface="Roboto"/>
                <a:cs typeface="Roboto" panose="02000000000000000000" pitchFamily="2" charset="0"/>
              </a:rPr>
              <a:t>Leads</a:t>
            </a:r>
            <a:endParaRPr kumimoji="0" lang="en-BE" sz="1600" b="1" i="0" u="none" strike="noStrike" cap="none" normalizeH="0" baseline="0" noProof="0" dirty="0">
              <a:ln>
                <a:noFill/>
              </a:ln>
              <a:solidFill>
                <a:schemeClr val="tx2">
                  <a:lumMod val="75000"/>
                </a:schemeClr>
              </a:solidFill>
              <a:effectLst/>
              <a:uLnTx/>
              <a:uFillTx/>
              <a:latin typeface="Roboto" panose="02000000000000000000" pitchFamily="2" charset="0"/>
              <a:ea typeface="Roboto"/>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800" b="1" i="0" u="none" strike="noStrike" cap="none" normalizeH="0" baseline="0" noProof="0" dirty="0">
                <a:ln>
                  <a:noFill/>
                </a:ln>
                <a:solidFill>
                  <a:schemeClr val="tx2">
                    <a:lumMod val="75000"/>
                  </a:schemeClr>
                </a:solidFill>
                <a:effectLst/>
                <a:uLnTx/>
                <a:uFillTx/>
                <a:latin typeface="Roboto" panose="02000000000000000000" pitchFamily="2" charset="0"/>
                <a:ea typeface="Roboto"/>
                <a:cs typeface="Roboto" panose="02000000000000000000" pitchFamily="2" charset="0"/>
              </a:rPr>
              <a:t> </a:t>
            </a:r>
          </a:p>
        </p:txBody>
      </p:sp>
      <p:sp>
        <p:nvSpPr>
          <p:cNvPr id="2" name="Title 1">
            <a:extLst>
              <a:ext uri="{FF2B5EF4-FFF2-40B4-BE49-F238E27FC236}">
                <a16:creationId xmlns:a16="http://schemas.microsoft.com/office/drawing/2014/main" id="{D2706B29-2E45-0A83-0933-2F3CA6DBB904}"/>
              </a:ext>
            </a:extLst>
          </p:cNvPr>
          <p:cNvSpPr>
            <a:spLocks noGrp="1"/>
          </p:cNvSpPr>
          <p:nvPr>
            <p:ph type="title"/>
          </p:nvPr>
        </p:nvSpPr>
        <p:spPr>
          <a:xfrm>
            <a:off x="263352" y="209726"/>
            <a:ext cx="11090448" cy="1332580"/>
          </a:xfrm>
        </p:spPr>
        <p:txBody>
          <a:bodyPr>
            <a:noAutofit/>
          </a:bodyPr>
          <a:lstStyle/>
          <a:p>
            <a:pPr algn="l">
              <a:tabLst>
                <a:tab pos="1701800" algn="l"/>
                <a:tab pos="5292725" algn="l"/>
              </a:tabLst>
            </a:pPr>
            <a:r>
              <a:rPr lang="en-BE" b="1" noProof="0" dirty="0"/>
              <a:t>G-Cloud: principles of good governance	</a:t>
            </a:r>
            <a:br>
              <a:rPr lang="en-BE" b="1" noProof="0" dirty="0"/>
            </a:br>
            <a:r>
              <a:rPr lang="en-BE" b="1" noProof="0" dirty="0"/>
              <a:t>	     through effective governance bodies and</a:t>
            </a:r>
            <a:br>
              <a:rPr lang="en-BE" b="1" noProof="0" dirty="0"/>
            </a:br>
            <a:r>
              <a:rPr lang="en-BE" b="1" noProof="0" dirty="0"/>
              <a:t>			transparent information flow</a:t>
            </a:r>
          </a:p>
        </p:txBody>
      </p:sp>
      <p:sp>
        <p:nvSpPr>
          <p:cNvPr id="6" name="Slide Number Placeholder 5">
            <a:extLst>
              <a:ext uri="{FF2B5EF4-FFF2-40B4-BE49-F238E27FC236}">
                <a16:creationId xmlns:a16="http://schemas.microsoft.com/office/drawing/2014/main" id="{F792ECF5-82FB-8070-A4E5-BEFF22C2E0B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BE"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BE"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49" name="Diagram 48">
            <a:extLst>
              <a:ext uri="{FF2B5EF4-FFF2-40B4-BE49-F238E27FC236}">
                <a16:creationId xmlns:a16="http://schemas.microsoft.com/office/drawing/2014/main" id="{512E3141-1087-3F15-BFD8-3AEA54696DDA}"/>
              </a:ext>
            </a:extLst>
          </p:cNvPr>
          <p:cNvGraphicFramePr/>
          <p:nvPr>
            <p:extLst>
              <p:ext uri="{D42A27DB-BD31-4B8C-83A1-F6EECF244321}">
                <p14:modId xmlns:p14="http://schemas.microsoft.com/office/powerpoint/2010/main" val="2273741953"/>
              </p:ext>
            </p:extLst>
          </p:nvPr>
        </p:nvGraphicFramePr>
        <p:xfrm>
          <a:off x="3865948" y="1416593"/>
          <a:ext cx="6816080" cy="484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1643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6D3F5-7B84-B842-CA94-0E2A0A3DC7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5BFBA3-1326-F8A4-9A64-E68C91E62F60}"/>
              </a:ext>
            </a:extLst>
          </p:cNvPr>
          <p:cNvSpPr>
            <a:spLocks noGrp="1"/>
          </p:cNvSpPr>
          <p:nvPr>
            <p:ph type="ctrTitle"/>
          </p:nvPr>
        </p:nvSpPr>
        <p:spPr/>
        <p:txBody>
          <a:bodyPr>
            <a:normAutofit/>
          </a:bodyPr>
          <a:lstStyle/>
          <a:p>
            <a:r>
              <a:rPr lang="fr-FR"/>
              <a:t>Van G-Cloud </a:t>
            </a:r>
            <a:r>
              <a:rPr lang="fr-FR" err="1"/>
              <a:t>naar</a:t>
            </a:r>
            <a:r>
              <a:rPr lang="fr-FR"/>
              <a:t> Digital Excellence</a:t>
            </a:r>
            <a:endParaRPr lang="en-US"/>
          </a:p>
        </p:txBody>
      </p:sp>
      <p:sp>
        <p:nvSpPr>
          <p:cNvPr id="2" name="Subtitle 1">
            <a:extLst>
              <a:ext uri="{FF2B5EF4-FFF2-40B4-BE49-F238E27FC236}">
                <a16:creationId xmlns:a16="http://schemas.microsoft.com/office/drawing/2014/main" id="{FF4DA9C4-BDF3-3BBE-5A8B-17113B1589C7}"/>
              </a:ext>
            </a:extLst>
          </p:cNvPr>
          <p:cNvSpPr>
            <a:spLocks noGrp="1"/>
          </p:cNvSpPr>
          <p:nvPr>
            <p:ph type="subTitle" idx="1"/>
          </p:nvPr>
        </p:nvSpPr>
        <p:spPr>
          <a:xfrm>
            <a:off x="2692399" y="3602038"/>
            <a:ext cx="8467214" cy="1655762"/>
          </a:xfrm>
        </p:spPr>
        <p:txBody>
          <a:bodyPr/>
          <a:lstStyle/>
          <a:p>
            <a:r>
              <a:rPr lang="nl-BE">
                <a:solidFill>
                  <a:schemeClr val="accent1"/>
                </a:solidFill>
                <a:highlight>
                  <a:srgbClr val="FEDC93"/>
                </a:highlight>
              </a:rPr>
              <a:t>European Digital Identity Wallet | MyGov.be</a:t>
            </a:r>
          </a:p>
        </p:txBody>
      </p:sp>
    </p:spTree>
    <p:extLst>
      <p:ext uri="{BB962C8B-B14F-4D97-AF65-F5344CB8AC3E}">
        <p14:creationId xmlns:p14="http://schemas.microsoft.com/office/powerpoint/2010/main" val="3426461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23BCA5AB-74D2-9B6A-281D-34C6FDF19309}"/>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23BEEA26-87F7-472A-CCD6-D6D6F0DCAD59}"/>
              </a:ext>
            </a:extLst>
          </p:cNvPr>
          <p:cNvCxnSpPr>
            <a:endCxn id="25" idx="1"/>
          </p:cNvCxnSpPr>
          <p:nvPr/>
        </p:nvCxnSpPr>
        <p:spPr>
          <a:xfrm>
            <a:off x="4763007" y="4943475"/>
            <a:ext cx="2656711" cy="1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47EB8EF3-F62C-6AD6-30CC-25FB706188DD}"/>
              </a:ext>
            </a:extLst>
          </p:cNvPr>
          <p:cNvSpPr>
            <a:spLocks noGrp="1"/>
          </p:cNvSpPr>
          <p:nvPr>
            <p:ph type="title"/>
          </p:nvPr>
        </p:nvSpPr>
        <p:spPr>
          <a:xfrm>
            <a:off x="838200" y="365125"/>
            <a:ext cx="10972800" cy="1325563"/>
          </a:xfrm>
        </p:spPr>
        <p:txBody>
          <a:bodyPr>
            <a:normAutofit/>
          </a:bodyPr>
          <a:lstStyle/>
          <a:p>
            <a:r>
              <a:rPr lang="nl-BE"/>
              <a:t>MyGov.be | </a:t>
            </a:r>
            <a:r>
              <a:rPr lang="nl-BE">
                <a:solidFill>
                  <a:schemeClr val="tx2"/>
                </a:solidFill>
              </a:rPr>
              <a:t>Dienst</a:t>
            </a:r>
          </a:p>
        </p:txBody>
      </p:sp>
      <p:sp>
        <p:nvSpPr>
          <p:cNvPr id="14" name="Content Placeholder 2">
            <a:extLst>
              <a:ext uri="{FF2B5EF4-FFF2-40B4-BE49-F238E27FC236}">
                <a16:creationId xmlns:a16="http://schemas.microsoft.com/office/drawing/2014/main" id="{CA02C31D-C167-964B-8E4C-4E9B420BDB90}"/>
              </a:ext>
            </a:extLst>
          </p:cNvPr>
          <p:cNvSpPr>
            <a:spLocks noGrp="1"/>
          </p:cNvSpPr>
          <p:nvPr>
            <p:ph idx="1"/>
          </p:nvPr>
        </p:nvSpPr>
        <p:spPr>
          <a:xfrm>
            <a:off x="838201" y="1989056"/>
            <a:ext cx="2667000" cy="1611394"/>
          </a:xfrm>
        </p:spPr>
        <p:txBody>
          <a:bodyPr>
            <a:normAutofit/>
          </a:bodyPr>
          <a:lstStyle/>
          <a:p>
            <a:pPr marL="0" indent="0" algn="r">
              <a:buNone/>
            </a:pPr>
            <a:r>
              <a:rPr lang="nl-BE" sz="1600" b="1">
                <a:solidFill>
                  <a:schemeClr val="tx2"/>
                </a:solidFill>
              </a:rPr>
              <a:t>Functionaliteiten</a:t>
            </a:r>
            <a:endParaRPr lang="nl-BE" sz="1200" b="1">
              <a:solidFill>
                <a:schemeClr val="tx2"/>
              </a:solidFill>
            </a:endParaRPr>
          </a:p>
          <a:p>
            <a:pPr marL="0" indent="0" algn="r">
              <a:buNone/>
            </a:pPr>
            <a:r>
              <a:rPr lang="nl-BE" sz="1100"/>
              <a:t>Officiële </a:t>
            </a:r>
            <a:r>
              <a:rPr lang="nl-BE" sz="1100" b="1">
                <a:solidFill>
                  <a:schemeClr val="tx2"/>
                </a:solidFill>
              </a:rPr>
              <a:t>documenten</a:t>
            </a:r>
            <a:r>
              <a:rPr lang="nl-BE" sz="1100"/>
              <a:t> consulteren</a:t>
            </a:r>
          </a:p>
          <a:p>
            <a:pPr marL="0" indent="0" algn="r">
              <a:buNone/>
            </a:pPr>
            <a:r>
              <a:rPr lang="nl-BE" sz="1100" b="1">
                <a:solidFill>
                  <a:schemeClr val="tx2"/>
                </a:solidFill>
              </a:rPr>
              <a:t>Identificeren</a:t>
            </a:r>
            <a:r>
              <a:rPr lang="nl-BE" sz="1100"/>
              <a:t> en </a:t>
            </a:r>
            <a:r>
              <a:rPr lang="nl-BE" sz="1100" b="1">
                <a:solidFill>
                  <a:schemeClr val="tx2"/>
                </a:solidFill>
              </a:rPr>
              <a:t>authentiseren</a:t>
            </a:r>
          </a:p>
          <a:p>
            <a:pPr marL="0" indent="0" algn="r">
              <a:buNone/>
            </a:pPr>
            <a:r>
              <a:rPr lang="nl-BE" sz="1100" b="1">
                <a:solidFill>
                  <a:schemeClr val="tx2"/>
                </a:solidFill>
              </a:rPr>
              <a:t>My eBox </a:t>
            </a:r>
            <a:r>
              <a:rPr lang="nl-BE" sz="1100"/>
              <a:t>raadplegen</a:t>
            </a:r>
          </a:p>
          <a:p>
            <a:pPr marL="0" indent="0" algn="r">
              <a:buNone/>
            </a:pPr>
            <a:r>
              <a:rPr lang="nl-BE" sz="1100"/>
              <a:t>Online </a:t>
            </a:r>
            <a:r>
              <a:rPr lang="nl-BE" sz="1100" b="1">
                <a:solidFill>
                  <a:schemeClr val="tx2"/>
                </a:solidFill>
              </a:rPr>
              <a:t>procedures</a:t>
            </a:r>
            <a:r>
              <a:rPr lang="nl-BE" sz="1100"/>
              <a:t> opstarten</a:t>
            </a:r>
          </a:p>
        </p:txBody>
      </p:sp>
      <p:pic>
        <p:nvPicPr>
          <p:cNvPr id="16" name="Picture 15">
            <a:extLst>
              <a:ext uri="{FF2B5EF4-FFF2-40B4-BE49-F238E27FC236}">
                <a16:creationId xmlns:a16="http://schemas.microsoft.com/office/drawing/2014/main" id="{6EE952B9-FB41-1454-22F1-5EC3C0A59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41007" y="2065256"/>
            <a:ext cx="922000" cy="922000"/>
          </a:xfrm>
          <a:prstGeom prst="rect">
            <a:avLst/>
          </a:prstGeom>
        </p:spPr>
      </p:pic>
      <p:sp>
        <p:nvSpPr>
          <p:cNvPr id="17" name="Content Placeholder 2">
            <a:extLst>
              <a:ext uri="{FF2B5EF4-FFF2-40B4-BE49-F238E27FC236}">
                <a16:creationId xmlns:a16="http://schemas.microsoft.com/office/drawing/2014/main" id="{8C714F36-34EE-E06E-2F3D-07FF41386CB3}"/>
              </a:ext>
            </a:extLst>
          </p:cNvPr>
          <p:cNvSpPr txBox="1">
            <a:spLocks/>
          </p:cNvSpPr>
          <p:nvPr/>
        </p:nvSpPr>
        <p:spPr>
          <a:xfrm>
            <a:off x="419100" y="4484201"/>
            <a:ext cx="3086101" cy="22118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600" b="1" i="0" u="none" strike="noStrike" kern="1200" cap="none" spc="0" normalizeH="0" baseline="0" noProof="0">
                <a:ln>
                  <a:noFill/>
                </a:ln>
                <a:solidFill>
                  <a:srgbClr val="FFF8DC"/>
                </a:solidFill>
                <a:effectLst/>
                <a:uLnTx/>
                <a:uFillTx/>
                <a:latin typeface="Open Sans"/>
                <a:ea typeface="+mn-ea"/>
                <a:cs typeface="+mn-cs"/>
              </a:rPr>
              <a:t>Beschikbare documenten</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0" i="0" u="none" strike="noStrike" kern="1200" cap="none" spc="0" normalizeH="0" baseline="0" noProof="0" err="1">
                <a:ln>
                  <a:noFill/>
                </a:ln>
                <a:solidFill>
                  <a:srgbClr val="FFF8DC"/>
                </a:solidFill>
                <a:effectLst/>
                <a:uLnTx/>
                <a:uFillTx/>
                <a:latin typeface="Open Sans"/>
                <a:ea typeface="+mn-ea"/>
                <a:cs typeface="+mn-cs"/>
              </a:rPr>
              <a:t>Uitreksels</a:t>
            </a:r>
            <a:r>
              <a:rPr kumimoji="0" lang="nl-BE" sz="1100" b="0" i="0" u="none" strike="noStrike" kern="1200" cap="none" spc="0" normalizeH="0" baseline="0" noProof="0">
                <a:ln>
                  <a:noFill/>
                </a:ln>
                <a:solidFill>
                  <a:srgbClr val="FFF8DC"/>
                </a:solidFill>
                <a:effectLst/>
                <a:uLnTx/>
                <a:uFillTx/>
                <a:latin typeface="Open Sans"/>
                <a:ea typeface="+mn-ea"/>
                <a:cs typeface="+mn-cs"/>
              </a:rPr>
              <a:t> </a:t>
            </a:r>
            <a:r>
              <a:rPr kumimoji="0" lang="nl-BE" sz="1100" b="1" i="0" u="none" strike="noStrike" kern="1200" cap="none" spc="0" normalizeH="0" baseline="0" noProof="0">
                <a:ln>
                  <a:noFill/>
                </a:ln>
                <a:solidFill>
                  <a:srgbClr val="FFF8DC"/>
                </a:solidFill>
                <a:effectLst/>
                <a:uLnTx/>
                <a:uFillTx/>
                <a:latin typeface="Open Sans"/>
                <a:ea typeface="+mn-ea"/>
                <a:cs typeface="+mn-cs"/>
              </a:rPr>
              <a:t>huwelijks- en geboorteakten</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1" i="0" u="none" strike="noStrike" kern="1200" cap="none" spc="0" normalizeH="0" baseline="0" noProof="0">
                <a:ln>
                  <a:noFill/>
                </a:ln>
                <a:solidFill>
                  <a:srgbClr val="FFF8DC"/>
                </a:solidFill>
                <a:effectLst/>
                <a:uLnTx/>
                <a:uFillTx/>
                <a:latin typeface="Open Sans"/>
                <a:ea typeface="+mn-ea"/>
                <a:cs typeface="+mn-cs"/>
              </a:rPr>
              <a:t>ISI+</a:t>
            </a:r>
            <a:r>
              <a:rPr kumimoji="0" lang="nl-BE" sz="1100" b="0" i="0" u="none" strike="noStrike" kern="1200" cap="none" spc="0" normalizeH="0" baseline="0" noProof="0">
                <a:ln>
                  <a:noFill/>
                </a:ln>
                <a:solidFill>
                  <a:srgbClr val="FFF8DC"/>
                </a:solidFill>
                <a:effectLst/>
                <a:uLnTx/>
                <a:uFillTx/>
                <a:latin typeface="Open Sans"/>
                <a:ea typeface="+mn-ea"/>
                <a:cs typeface="+mn-cs"/>
              </a:rPr>
              <a:t>-kaart</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1" i="0" u="none" strike="noStrike" kern="1200" cap="none" spc="0" normalizeH="0" baseline="0" noProof="0">
                <a:ln>
                  <a:noFill/>
                </a:ln>
                <a:solidFill>
                  <a:srgbClr val="FFF8DC"/>
                </a:solidFill>
                <a:effectLst/>
                <a:uLnTx/>
                <a:uFillTx/>
                <a:latin typeface="Open Sans"/>
                <a:ea typeface="+mn-ea"/>
                <a:cs typeface="+mn-cs"/>
              </a:rPr>
              <a:t>Sociale statuten </a:t>
            </a:r>
            <a:r>
              <a:rPr kumimoji="0" lang="nl-BE" sz="1100" b="0" i="0" u="none" strike="noStrike" kern="1200" cap="none" spc="0" normalizeH="0" baseline="0" noProof="0">
                <a:ln>
                  <a:noFill/>
                </a:ln>
                <a:solidFill>
                  <a:srgbClr val="FFF8DC"/>
                </a:solidFill>
                <a:effectLst/>
                <a:uLnTx/>
                <a:uFillTx/>
                <a:latin typeface="Open Sans"/>
                <a:ea typeface="+mn-ea"/>
                <a:cs typeface="+mn-cs"/>
              </a:rPr>
              <a:t>(My Benefits)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1" i="0" u="none" strike="noStrike" kern="1200" cap="none" spc="0" normalizeH="0" baseline="0" noProof="0">
                <a:ln>
                  <a:noFill/>
                </a:ln>
                <a:solidFill>
                  <a:srgbClr val="FFF8DC"/>
                </a:solidFill>
                <a:effectLst/>
                <a:uLnTx/>
                <a:uFillTx/>
                <a:latin typeface="Open Sans"/>
                <a:ea typeface="+mn-ea"/>
                <a:cs typeface="+mn-cs"/>
              </a:rPr>
              <a:t>Identiteits</a:t>
            </a:r>
            <a:r>
              <a:rPr kumimoji="0" lang="nl-BE" sz="1100" b="0" i="0" u="none" strike="noStrike" kern="1200" cap="none" spc="0" normalizeH="0" baseline="0" noProof="0">
                <a:ln>
                  <a:noFill/>
                </a:ln>
                <a:solidFill>
                  <a:srgbClr val="FFFFFF"/>
                </a:solidFill>
                <a:effectLst/>
                <a:uLnTx/>
                <a:uFillTx/>
                <a:latin typeface="Open Sans"/>
                <a:ea typeface="+mn-ea"/>
                <a:cs typeface="+mn-cs"/>
              </a:rPr>
              <a:t>- en </a:t>
            </a:r>
            <a:r>
              <a:rPr kumimoji="0" lang="nl-BE" sz="1100" b="1" i="0" u="none" strike="noStrike" kern="1200" cap="none" spc="0" normalizeH="0" baseline="0" noProof="0">
                <a:ln>
                  <a:noFill/>
                </a:ln>
                <a:solidFill>
                  <a:srgbClr val="FFF8DC"/>
                </a:solidFill>
                <a:effectLst/>
                <a:uLnTx/>
                <a:uFillTx/>
                <a:latin typeface="Open Sans"/>
                <a:ea typeface="+mn-ea"/>
                <a:cs typeface="+mn-cs"/>
              </a:rPr>
              <a:t>rijbewijsgegevens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1" i="0" u="none" strike="noStrike" kern="1200" cap="none" spc="0" normalizeH="0" baseline="0" noProof="0">
                <a:ln>
                  <a:noFill/>
                </a:ln>
                <a:solidFill>
                  <a:srgbClr val="FFFFFF"/>
                </a:solidFill>
                <a:effectLst/>
                <a:uLnTx/>
                <a:uFillTx/>
                <a:latin typeface="Open Sans"/>
                <a:ea typeface="+mn-ea"/>
                <a:cs typeface="+mn-cs"/>
              </a:rPr>
              <a:t>Inschrijvingsbewijzen</a:t>
            </a:r>
            <a:r>
              <a:rPr kumimoji="0" lang="nl-BE" sz="1100" b="0" i="0" u="none" strike="noStrike" kern="1200" cap="none" spc="0" normalizeH="0" baseline="0" noProof="0">
                <a:ln>
                  <a:noFill/>
                </a:ln>
                <a:solidFill>
                  <a:srgbClr val="FFF8DC"/>
                </a:solidFill>
                <a:effectLst/>
                <a:uLnTx/>
                <a:uFillTx/>
                <a:latin typeface="Open Sans"/>
                <a:ea typeface="+mn-ea"/>
                <a:cs typeface="+mn-cs"/>
              </a:rPr>
              <a:t> voertuigen</a:t>
            </a:r>
          </a:p>
        </p:txBody>
      </p:sp>
      <p:pic>
        <p:nvPicPr>
          <p:cNvPr id="20" name="Picture 19">
            <a:extLst>
              <a:ext uri="{FF2B5EF4-FFF2-40B4-BE49-F238E27FC236}">
                <a16:creationId xmlns:a16="http://schemas.microsoft.com/office/drawing/2014/main" id="{C73E7DFF-60E7-BD27-6855-0CE69A874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7140" y="4484202"/>
            <a:ext cx="922000" cy="922000"/>
          </a:xfrm>
          <a:prstGeom prst="rect">
            <a:avLst/>
          </a:prstGeom>
        </p:spPr>
      </p:pic>
      <p:sp>
        <p:nvSpPr>
          <p:cNvPr id="22" name="Rectangle: Rounded Corners 21">
            <a:extLst>
              <a:ext uri="{FF2B5EF4-FFF2-40B4-BE49-F238E27FC236}">
                <a16:creationId xmlns:a16="http://schemas.microsoft.com/office/drawing/2014/main" id="{B44AF393-16EB-A479-8395-E5B8EE12EF85}"/>
              </a:ext>
            </a:extLst>
          </p:cNvPr>
          <p:cNvSpPr/>
          <p:nvPr/>
        </p:nvSpPr>
        <p:spPr>
          <a:xfrm>
            <a:off x="657225" y="1876425"/>
            <a:ext cx="2952750" cy="1685925"/>
          </a:xfrm>
          <a:prstGeom prst="roundRect">
            <a:avLst/>
          </a:prstGeom>
          <a:noFill/>
          <a:ln>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Rectangle: Rounded Corners 22">
            <a:extLst>
              <a:ext uri="{FF2B5EF4-FFF2-40B4-BE49-F238E27FC236}">
                <a16:creationId xmlns:a16="http://schemas.microsoft.com/office/drawing/2014/main" id="{16B09B5B-5D72-1F28-C04E-AA73B0B2031E}"/>
              </a:ext>
            </a:extLst>
          </p:cNvPr>
          <p:cNvSpPr/>
          <p:nvPr/>
        </p:nvSpPr>
        <p:spPr>
          <a:xfrm>
            <a:off x="626962" y="4341326"/>
            <a:ext cx="2952750" cy="1992800"/>
          </a:xfrm>
          <a:prstGeom prst="roundRect">
            <a:avLst/>
          </a:prstGeom>
          <a:noFill/>
          <a:ln>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25" name="Picture 24">
            <a:extLst>
              <a:ext uri="{FF2B5EF4-FFF2-40B4-BE49-F238E27FC236}">
                <a16:creationId xmlns:a16="http://schemas.microsoft.com/office/drawing/2014/main" id="{B08631A2-51C5-337C-1AFC-812DAEAA5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9718" y="4484201"/>
            <a:ext cx="922001" cy="922001"/>
          </a:xfrm>
          <a:prstGeom prst="rect">
            <a:avLst/>
          </a:prstGeom>
        </p:spPr>
      </p:pic>
      <p:sp>
        <p:nvSpPr>
          <p:cNvPr id="26" name="Content Placeholder 2">
            <a:extLst>
              <a:ext uri="{FF2B5EF4-FFF2-40B4-BE49-F238E27FC236}">
                <a16:creationId xmlns:a16="http://schemas.microsoft.com/office/drawing/2014/main" id="{6082186A-3DBC-FE10-0222-B23586BE791F}"/>
              </a:ext>
            </a:extLst>
          </p:cNvPr>
          <p:cNvSpPr txBox="1">
            <a:spLocks/>
          </p:cNvSpPr>
          <p:nvPr/>
        </p:nvSpPr>
        <p:spPr>
          <a:xfrm>
            <a:off x="8688488" y="1989056"/>
            <a:ext cx="2667000" cy="1611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600" b="1" i="0" u="none" strike="noStrike" kern="1200" cap="none" spc="0" normalizeH="0" baseline="0" noProof="0">
                <a:ln>
                  <a:noFill/>
                </a:ln>
                <a:solidFill>
                  <a:srgbClr val="FFF8DC"/>
                </a:solidFill>
                <a:effectLst/>
                <a:uLnTx/>
                <a:uFillTx/>
                <a:latin typeface="Open Sans"/>
                <a:ea typeface="+mn-ea"/>
                <a:cs typeface="+mn-cs"/>
              </a:rPr>
              <a:t>Digitale sleutel</a:t>
            </a:r>
            <a:endParaRPr kumimoji="0" lang="nl-BE" sz="1200" b="1" i="0" u="none" strike="noStrike" kern="1200" cap="none" spc="0" normalizeH="0" baseline="0" noProof="0">
              <a:ln>
                <a:noFill/>
              </a:ln>
              <a:solidFill>
                <a:srgbClr val="FFF8DC"/>
              </a:solidFill>
              <a:effectLst/>
              <a:uLnTx/>
              <a:uFillTx/>
              <a:latin typeface="Open Sans"/>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nl-BE" sz="1100" b="0" i="0" u="none" strike="noStrike" kern="1200" cap="none" spc="0" normalizeH="0" baseline="0" noProof="0">
                <a:ln>
                  <a:noFill/>
                </a:ln>
                <a:solidFill>
                  <a:srgbClr val="FFFFFF"/>
                </a:solidFill>
                <a:effectLst/>
                <a:uLnTx/>
                <a:uFillTx/>
                <a:latin typeface="Open Sans"/>
                <a:ea typeface="+mn-ea"/>
                <a:cs typeface="+mn-cs"/>
              </a:rPr>
              <a:t>Sinds oktober 2025 is MyGov.be beschikbaar als </a:t>
            </a:r>
            <a:r>
              <a:rPr kumimoji="0" lang="nl-BE" sz="1100" b="1" i="0" u="none" strike="noStrike" kern="1200" cap="none" spc="0" normalizeH="0" baseline="0" noProof="0">
                <a:ln>
                  <a:noFill/>
                </a:ln>
                <a:solidFill>
                  <a:srgbClr val="FFF8DC"/>
                </a:solidFill>
                <a:effectLst/>
                <a:uLnTx/>
                <a:uFillTx/>
                <a:latin typeface="Open Sans"/>
                <a:ea typeface="+mn-ea"/>
                <a:cs typeface="+mn-cs"/>
              </a:rPr>
              <a:t>digitale sleutel</a:t>
            </a:r>
            <a:r>
              <a:rPr kumimoji="0" lang="nl-BE" sz="1100" b="0" i="0" u="none" strike="noStrike" kern="1200" cap="none" spc="0" normalizeH="0" baseline="0" noProof="0">
                <a:ln>
                  <a:noFill/>
                </a:ln>
                <a:solidFill>
                  <a:srgbClr val="FFFFFF"/>
                </a:solidFill>
                <a:effectLst/>
                <a:uLnTx/>
                <a:uFillTx/>
                <a:latin typeface="Open Sans"/>
                <a:ea typeface="+mn-ea"/>
                <a:cs typeface="+mn-cs"/>
              </a:rPr>
              <a:t>.</a:t>
            </a:r>
          </a:p>
        </p:txBody>
      </p:sp>
      <p:sp>
        <p:nvSpPr>
          <p:cNvPr id="27" name="Rectangle: Rounded Corners 26">
            <a:extLst>
              <a:ext uri="{FF2B5EF4-FFF2-40B4-BE49-F238E27FC236}">
                <a16:creationId xmlns:a16="http://schemas.microsoft.com/office/drawing/2014/main" id="{D452C806-B78B-C562-35E7-544B6FD23E1A}"/>
              </a:ext>
            </a:extLst>
          </p:cNvPr>
          <p:cNvSpPr/>
          <p:nvPr/>
        </p:nvSpPr>
        <p:spPr>
          <a:xfrm>
            <a:off x="8612287" y="1876426"/>
            <a:ext cx="2952750" cy="1200150"/>
          </a:xfrm>
          <a:prstGeom prst="roundRect">
            <a:avLst/>
          </a:prstGeom>
          <a:noFill/>
          <a:ln>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29" name="Picture 28">
            <a:extLst>
              <a:ext uri="{FF2B5EF4-FFF2-40B4-BE49-F238E27FC236}">
                <a16:creationId xmlns:a16="http://schemas.microsoft.com/office/drawing/2014/main" id="{4C3C5B8F-93F1-21AD-A719-073BC1896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100" y="2065255"/>
            <a:ext cx="922001" cy="922001"/>
          </a:xfrm>
          <a:prstGeom prst="rect">
            <a:avLst/>
          </a:prstGeom>
        </p:spPr>
      </p:pic>
      <p:sp>
        <p:nvSpPr>
          <p:cNvPr id="30" name="Rectangle: Rounded Corners 29">
            <a:extLst>
              <a:ext uri="{FF2B5EF4-FFF2-40B4-BE49-F238E27FC236}">
                <a16:creationId xmlns:a16="http://schemas.microsoft.com/office/drawing/2014/main" id="{EEA4E54E-E9C1-0CE4-2D7B-A81A5CC6B5DB}"/>
              </a:ext>
            </a:extLst>
          </p:cNvPr>
          <p:cNvSpPr/>
          <p:nvPr/>
        </p:nvSpPr>
        <p:spPr>
          <a:xfrm>
            <a:off x="8612287" y="4345126"/>
            <a:ext cx="2952750" cy="1459400"/>
          </a:xfrm>
          <a:prstGeom prst="roundRect">
            <a:avLst/>
          </a:prstGeom>
          <a:noFill/>
          <a:ln>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1" name="Content Placeholder 2">
            <a:extLst>
              <a:ext uri="{FF2B5EF4-FFF2-40B4-BE49-F238E27FC236}">
                <a16:creationId xmlns:a16="http://schemas.microsoft.com/office/drawing/2014/main" id="{AABB12A2-EA79-F8E3-1100-8FCFF8319FB6}"/>
              </a:ext>
            </a:extLst>
          </p:cNvPr>
          <p:cNvSpPr txBox="1">
            <a:spLocks/>
          </p:cNvSpPr>
          <p:nvPr/>
        </p:nvSpPr>
        <p:spPr>
          <a:xfrm>
            <a:off x="8707538" y="4484201"/>
            <a:ext cx="2952750" cy="1459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600" b="1" i="0" u="none" strike="noStrike" kern="1200" cap="none" spc="0" normalizeH="0" baseline="0" noProof="0">
                <a:ln>
                  <a:noFill/>
                </a:ln>
                <a:solidFill>
                  <a:srgbClr val="FFF8DC"/>
                </a:solidFill>
                <a:effectLst/>
                <a:uLnTx/>
                <a:uFillTx/>
                <a:latin typeface="Open Sans"/>
                <a:ea typeface="+mn-ea"/>
                <a:cs typeface="+mn-cs"/>
              </a:rPr>
              <a:t>Statistieken</a:t>
            </a:r>
            <a:endParaRPr kumimoji="0" lang="nl-BE" sz="1200" b="1" i="0" u="none" strike="noStrike" kern="1200" cap="none" spc="0" normalizeH="0" baseline="0" noProof="0">
              <a:ln>
                <a:noFill/>
              </a:ln>
              <a:solidFill>
                <a:srgbClr val="FFF8DC"/>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1" i="0" u="none" strike="noStrike" kern="1200" cap="none" spc="0" normalizeH="0" baseline="0" noProof="0">
                <a:ln>
                  <a:noFill/>
                </a:ln>
                <a:solidFill>
                  <a:srgbClr val="FFF8DC"/>
                </a:solidFill>
                <a:effectLst/>
                <a:uLnTx/>
                <a:uFillTx/>
                <a:latin typeface="Open Sans"/>
                <a:ea typeface="+mn-ea"/>
                <a:cs typeface="+mn-cs"/>
              </a:rPr>
              <a:t>+630 000 </a:t>
            </a:r>
            <a:r>
              <a:rPr kumimoji="0" lang="nl-BE" sz="1100" b="0" i="0" u="none" strike="noStrike" kern="1200" cap="none" spc="0" normalizeH="0" baseline="0" noProof="0">
                <a:ln>
                  <a:noFill/>
                </a:ln>
                <a:solidFill>
                  <a:srgbClr val="FFFFFF"/>
                </a:solidFill>
                <a:effectLst/>
                <a:uLnTx/>
                <a:uFillTx/>
                <a:latin typeface="Open Sans"/>
                <a:ea typeface="+mn-ea"/>
                <a:cs typeface="+mn-cs"/>
              </a:rPr>
              <a:t>gebruikers van de </a:t>
            </a:r>
            <a:r>
              <a:rPr kumimoji="0" lang="nl-BE" sz="1100" b="1" i="0" u="none" strike="noStrike" kern="1200" cap="none" spc="0" normalizeH="0" baseline="0" noProof="0">
                <a:ln>
                  <a:noFill/>
                </a:ln>
                <a:solidFill>
                  <a:srgbClr val="FFF8DC"/>
                </a:solidFill>
                <a:effectLst/>
                <a:uLnTx/>
                <a:uFillTx/>
                <a:latin typeface="Open Sans"/>
                <a:ea typeface="+mn-ea"/>
                <a:cs typeface="+mn-cs"/>
              </a:rPr>
              <a:t>app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1" i="0" u="none" strike="noStrike" kern="1200" cap="none" spc="0" normalizeH="0" baseline="0" noProof="0">
                <a:ln>
                  <a:noFill/>
                </a:ln>
                <a:solidFill>
                  <a:srgbClr val="FFF8DC"/>
                </a:solidFill>
                <a:effectLst/>
                <a:uLnTx/>
                <a:uFillTx/>
                <a:latin typeface="Open Sans"/>
                <a:ea typeface="+mn-ea"/>
                <a:cs typeface="+mn-cs"/>
              </a:rPr>
              <a:t>+400 000 </a:t>
            </a:r>
            <a:r>
              <a:rPr kumimoji="0" lang="nl-BE" sz="1100" b="0" i="0" u="none" strike="noStrike" kern="1200" cap="none" spc="0" normalizeH="0" baseline="0" noProof="0">
                <a:ln>
                  <a:noFill/>
                </a:ln>
                <a:solidFill>
                  <a:srgbClr val="FFFFFF"/>
                </a:solidFill>
                <a:effectLst/>
                <a:uLnTx/>
                <a:uFillTx/>
                <a:latin typeface="Open Sans"/>
                <a:ea typeface="+mn-ea"/>
                <a:cs typeface="+mn-cs"/>
              </a:rPr>
              <a:t>aanvragen </a:t>
            </a:r>
            <a:r>
              <a:rPr kumimoji="0" lang="nl-BE" sz="1100" b="1" i="0" u="none" strike="noStrike" kern="1200" cap="none" spc="0" normalizeH="0" baseline="0" noProof="0">
                <a:ln>
                  <a:noFill/>
                </a:ln>
                <a:solidFill>
                  <a:srgbClr val="FFF8DC"/>
                </a:solidFill>
                <a:effectLst/>
                <a:uLnTx/>
                <a:uFillTx/>
                <a:latin typeface="Open Sans"/>
                <a:ea typeface="+mn-ea"/>
                <a:cs typeface="+mn-cs"/>
              </a:rPr>
              <a:t>identiteitsgegevens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1" i="0" u="none" strike="noStrike" kern="1200" cap="none" spc="0" normalizeH="0" baseline="0" noProof="0">
                <a:ln>
                  <a:noFill/>
                </a:ln>
                <a:solidFill>
                  <a:srgbClr val="FFF8DC"/>
                </a:solidFill>
                <a:effectLst/>
                <a:uLnTx/>
                <a:uFillTx/>
                <a:latin typeface="Open Sans"/>
                <a:ea typeface="+mn-ea"/>
                <a:cs typeface="+mn-cs"/>
              </a:rPr>
              <a:t>+273 000 </a:t>
            </a:r>
            <a:r>
              <a:rPr kumimoji="0" lang="nl-BE" sz="1100" b="0" i="0" u="none" strike="noStrike" kern="1200" cap="none" spc="0" normalizeH="0" baseline="0" noProof="0">
                <a:ln>
                  <a:noFill/>
                </a:ln>
                <a:solidFill>
                  <a:srgbClr val="FFFFFF"/>
                </a:solidFill>
                <a:effectLst/>
                <a:uLnTx/>
                <a:uFillTx/>
                <a:latin typeface="Open Sans"/>
                <a:ea typeface="+mn-ea"/>
                <a:cs typeface="+mn-cs"/>
              </a:rPr>
              <a:t>aanvragen </a:t>
            </a:r>
            <a:r>
              <a:rPr kumimoji="0" lang="nl-BE" sz="1100" b="1" i="0" u="none" strike="noStrike" kern="1200" cap="none" spc="0" normalizeH="0" baseline="0" noProof="0">
                <a:ln>
                  <a:noFill/>
                </a:ln>
                <a:solidFill>
                  <a:srgbClr val="FFF8DC"/>
                </a:solidFill>
                <a:effectLst/>
                <a:uLnTx/>
                <a:uFillTx/>
                <a:latin typeface="Open Sans"/>
                <a:ea typeface="+mn-ea"/>
                <a:cs typeface="+mn-cs"/>
              </a:rPr>
              <a:t>rijbewijsgegevens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nl-BE" sz="1100" b="0" i="0" u="none" strike="noStrike" kern="1200" cap="none" spc="0" normalizeH="0" baseline="0" noProof="0">
              <a:ln>
                <a:noFill/>
              </a:ln>
              <a:solidFill>
                <a:srgbClr val="FFFFFF"/>
              </a:solidFill>
              <a:effectLst/>
              <a:uLnTx/>
              <a:uFillTx/>
              <a:latin typeface="Open Sans"/>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nl-BE" sz="1100" b="0" i="0" u="none" strike="noStrike" kern="1200" cap="none" spc="0" normalizeH="0" baseline="0" noProof="0">
              <a:ln>
                <a:noFill/>
              </a:ln>
              <a:solidFill>
                <a:srgbClr val="FFFFFF"/>
              </a:solidFill>
              <a:effectLst/>
              <a:uLnTx/>
              <a:uFillTx/>
              <a:latin typeface="Open Sans"/>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nl-BE" sz="11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40" name="Straight Connector 39">
            <a:extLst>
              <a:ext uri="{FF2B5EF4-FFF2-40B4-BE49-F238E27FC236}">
                <a16:creationId xmlns:a16="http://schemas.microsoft.com/office/drawing/2014/main" id="{B79F077A-241D-951E-E669-E28534411FAA}"/>
              </a:ext>
            </a:extLst>
          </p:cNvPr>
          <p:cNvCxnSpPr/>
          <p:nvPr/>
        </p:nvCxnSpPr>
        <p:spPr>
          <a:xfrm>
            <a:off x="4733938" y="2447822"/>
            <a:ext cx="2656711" cy="1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6456BB16-DFD1-98E1-277F-E2ECD9B4FA64}"/>
              </a:ext>
            </a:extLst>
          </p:cNvPr>
          <p:cNvGrpSpPr/>
          <p:nvPr/>
        </p:nvGrpSpPr>
        <p:grpSpPr>
          <a:xfrm>
            <a:off x="4501058" y="1989056"/>
            <a:ext cx="3189883" cy="3887465"/>
            <a:chOff x="4501058" y="1989056"/>
            <a:chExt cx="3189883" cy="3887465"/>
          </a:xfrm>
        </p:grpSpPr>
        <p:grpSp>
          <p:nvGrpSpPr>
            <p:cNvPr id="41" name="Group 40">
              <a:extLst>
                <a:ext uri="{FF2B5EF4-FFF2-40B4-BE49-F238E27FC236}">
                  <a16:creationId xmlns:a16="http://schemas.microsoft.com/office/drawing/2014/main" id="{388DA119-3E87-1313-6DF5-ACD09713C0A0}"/>
                </a:ext>
              </a:extLst>
            </p:cNvPr>
            <p:cNvGrpSpPr/>
            <p:nvPr/>
          </p:nvGrpSpPr>
          <p:grpSpPr>
            <a:xfrm>
              <a:off x="4501058" y="1989056"/>
              <a:ext cx="3189883" cy="3887465"/>
              <a:chOff x="4123986" y="1923069"/>
              <a:chExt cx="3189883" cy="3887465"/>
            </a:xfrm>
          </p:grpSpPr>
          <p:pic>
            <p:nvPicPr>
              <p:cNvPr id="42" name="Image 2">
                <a:extLst>
                  <a:ext uri="{FF2B5EF4-FFF2-40B4-BE49-F238E27FC236}">
                    <a16:creationId xmlns:a16="http://schemas.microsoft.com/office/drawing/2014/main" id="{A65E5B0D-383F-DDAC-82A8-D5E1E943EC4C}"/>
                  </a:ext>
                </a:extLst>
              </p:cNvPr>
              <p:cNvPicPr>
                <a:picLocks noChangeAspect="1"/>
              </p:cNvPicPr>
              <p:nvPr/>
            </p:nvPicPr>
            <p:blipFill>
              <a:blip r:embed="rId7"/>
              <a:srcRect t="15015"/>
              <a:stretch>
                <a:fillRect/>
              </a:stretch>
            </p:blipFill>
            <p:spPr>
              <a:xfrm>
                <a:off x="4920792" y="2375555"/>
                <a:ext cx="1593130" cy="2932899"/>
              </a:xfrm>
              <a:prstGeom prst="rect">
                <a:avLst/>
              </a:prstGeom>
            </p:spPr>
          </p:pic>
          <p:pic>
            <p:nvPicPr>
              <p:cNvPr id="43" name="Picture 42">
                <a:extLst>
                  <a:ext uri="{FF2B5EF4-FFF2-40B4-BE49-F238E27FC236}">
                    <a16:creationId xmlns:a16="http://schemas.microsoft.com/office/drawing/2014/main" id="{698DD6A8-F22D-214F-82CB-E984C99A7B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3986" y="1923069"/>
                <a:ext cx="3189883" cy="3887465"/>
              </a:xfrm>
              <a:prstGeom prst="rect">
                <a:avLst/>
              </a:prstGeom>
            </p:spPr>
          </p:pic>
          <p:sp>
            <p:nvSpPr>
              <p:cNvPr id="44" name="Oval 43">
                <a:extLst>
                  <a:ext uri="{FF2B5EF4-FFF2-40B4-BE49-F238E27FC236}">
                    <a16:creationId xmlns:a16="http://schemas.microsoft.com/office/drawing/2014/main" id="{C2AD40CF-4FDC-1C3E-7405-CD09B2098127}"/>
                  </a:ext>
                </a:extLst>
              </p:cNvPr>
              <p:cNvSpPr/>
              <p:nvPr/>
            </p:nvSpPr>
            <p:spPr>
              <a:xfrm>
                <a:off x="5533534" y="5308454"/>
                <a:ext cx="358219" cy="35821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grpSp>
        <p:pic>
          <p:nvPicPr>
            <p:cNvPr id="45" name="Picture 10">
              <a:extLst>
                <a:ext uri="{FF2B5EF4-FFF2-40B4-BE49-F238E27FC236}">
                  <a16:creationId xmlns:a16="http://schemas.microsoft.com/office/drawing/2014/main" id="{91C12488-3A9E-0B65-90B6-D5F3CD0AFD08}"/>
                </a:ext>
              </a:extLst>
            </p:cNvPr>
            <p:cNvPicPr>
              <a:picLocks noChangeAspect="1"/>
            </p:cNvPicPr>
            <p:nvPr/>
          </p:nvPicPr>
          <p:blipFill>
            <a:blip r:embed="rId9"/>
            <a:stretch>
              <a:fillRect/>
            </a:stretch>
          </p:blipFill>
          <p:spPr bwMode="auto">
            <a:xfrm>
              <a:off x="5823825" y="5272746"/>
              <a:ext cx="531780" cy="53178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grpSp>
    </p:spTree>
    <p:extLst>
      <p:ext uri="{BB962C8B-B14F-4D97-AF65-F5344CB8AC3E}">
        <p14:creationId xmlns:p14="http://schemas.microsoft.com/office/powerpoint/2010/main" val="3344628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7A7144E9-7E77-A6FF-6821-FF8430816FAD}"/>
            </a:ext>
          </a:extLst>
        </p:cNvPr>
        <p:cNvGrpSpPr/>
        <p:nvPr/>
      </p:nvGrpSpPr>
      <p:grpSpPr>
        <a:xfrm>
          <a:off x="0" y="0"/>
          <a:ext cx="0" cy="0"/>
          <a:chOff x="0" y="0"/>
          <a:chExt cx="0" cy="0"/>
        </a:xfrm>
      </p:grpSpPr>
      <p:cxnSp>
        <p:nvCxnSpPr>
          <p:cNvPr id="62" name="Straight Arrow Connector 61">
            <a:extLst>
              <a:ext uri="{FF2B5EF4-FFF2-40B4-BE49-F238E27FC236}">
                <a16:creationId xmlns:a16="http://schemas.microsoft.com/office/drawing/2014/main" id="{6787E145-0F39-720D-0E2F-DE8466C2E480}"/>
              </a:ext>
            </a:extLst>
          </p:cNvPr>
          <p:cNvCxnSpPr>
            <a:cxnSpLocks/>
          </p:cNvCxnSpPr>
          <p:nvPr/>
        </p:nvCxnSpPr>
        <p:spPr>
          <a:xfrm>
            <a:off x="4023679" y="4583161"/>
            <a:ext cx="2698415"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9861B0A-8CF9-700D-4205-6D59C2CBF19A}"/>
              </a:ext>
            </a:extLst>
          </p:cNvPr>
          <p:cNvCxnSpPr>
            <a:cxnSpLocks/>
          </p:cNvCxnSpPr>
          <p:nvPr/>
        </p:nvCxnSpPr>
        <p:spPr>
          <a:xfrm>
            <a:off x="3495388" y="4147958"/>
            <a:ext cx="3226706"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19B531E-DD9C-2FEF-9145-C4E419056CB3}"/>
              </a:ext>
            </a:extLst>
          </p:cNvPr>
          <p:cNvCxnSpPr>
            <a:cxnSpLocks/>
          </p:cNvCxnSpPr>
          <p:nvPr/>
        </p:nvCxnSpPr>
        <p:spPr>
          <a:xfrm>
            <a:off x="2934500" y="3695475"/>
            <a:ext cx="3787595"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03D83AE-9224-ABEC-29F5-E294D3A198A7}"/>
              </a:ext>
            </a:extLst>
          </p:cNvPr>
          <p:cNvCxnSpPr>
            <a:cxnSpLocks/>
          </p:cNvCxnSpPr>
          <p:nvPr/>
        </p:nvCxnSpPr>
        <p:spPr>
          <a:xfrm>
            <a:off x="2441543" y="3260272"/>
            <a:ext cx="428055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873A8C45-A412-07FE-5860-C774A61BA60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nl-BE"/>
              <a:t>MyGov.be | </a:t>
            </a:r>
            <a:r>
              <a:rPr lang="nl-BE">
                <a:solidFill>
                  <a:schemeClr val="tx2"/>
                </a:solidFill>
              </a:rPr>
              <a:t>Open architectuur</a:t>
            </a:r>
          </a:p>
        </p:txBody>
      </p:sp>
      <p:sp>
        <p:nvSpPr>
          <p:cNvPr id="7" name="Rectangle: Rounded Corners 6">
            <a:extLst>
              <a:ext uri="{FF2B5EF4-FFF2-40B4-BE49-F238E27FC236}">
                <a16:creationId xmlns:a16="http://schemas.microsoft.com/office/drawing/2014/main" id="{054FD91F-988B-5BF8-E006-DD77F3F85306}"/>
              </a:ext>
            </a:extLst>
          </p:cNvPr>
          <p:cNvSpPr/>
          <p:nvPr/>
        </p:nvSpPr>
        <p:spPr>
          <a:xfrm>
            <a:off x="1894787" y="1678926"/>
            <a:ext cx="4911365" cy="1112363"/>
          </a:xfrm>
          <a:prstGeom prst="roundRect">
            <a:avLst/>
          </a:prstGeom>
          <a:ln>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Content Placeholder 2">
            <a:extLst>
              <a:ext uri="{FF2B5EF4-FFF2-40B4-BE49-F238E27FC236}">
                <a16:creationId xmlns:a16="http://schemas.microsoft.com/office/drawing/2014/main" id="{3EC1C209-517B-E88D-8FB7-73278BEE42E6}"/>
              </a:ext>
            </a:extLst>
          </p:cNvPr>
          <p:cNvSpPr>
            <a:spLocks noGrp="1"/>
          </p:cNvSpPr>
          <p:nvPr>
            <p:ph idx="1"/>
          </p:nvPr>
        </p:nvSpPr>
        <p:spPr>
          <a:xfrm>
            <a:off x="1928566" y="1716633"/>
            <a:ext cx="1322115" cy="386499"/>
          </a:xfrm>
        </p:spPr>
        <p:txBody>
          <a:bodyPr>
            <a:normAutofit/>
          </a:bodyPr>
          <a:lstStyle/>
          <a:p>
            <a:pPr marL="0" indent="0">
              <a:buNone/>
            </a:pPr>
            <a:r>
              <a:rPr lang="nl-BE" sz="1600" b="1">
                <a:solidFill>
                  <a:schemeClr val="tx2"/>
                </a:solidFill>
              </a:rPr>
              <a:t>Partners</a:t>
            </a:r>
            <a:endParaRPr lang="nl-BE" sz="1100"/>
          </a:p>
        </p:txBody>
      </p:sp>
      <p:sp>
        <p:nvSpPr>
          <p:cNvPr id="11" name="Rectangle: Rounded Corners 10">
            <a:extLst>
              <a:ext uri="{FF2B5EF4-FFF2-40B4-BE49-F238E27FC236}">
                <a16:creationId xmlns:a16="http://schemas.microsoft.com/office/drawing/2014/main" id="{5617B2E9-3F73-58DD-08A3-1D3180EC1AF1}"/>
              </a:ext>
            </a:extLst>
          </p:cNvPr>
          <p:cNvSpPr/>
          <p:nvPr/>
        </p:nvSpPr>
        <p:spPr>
          <a:xfrm>
            <a:off x="1894788" y="5177841"/>
            <a:ext cx="4280552" cy="1112363"/>
          </a:xfrm>
          <a:prstGeom prst="roundRect">
            <a:avLst/>
          </a:prstGeom>
          <a:solidFill>
            <a:schemeClr val="accent1"/>
          </a:solidFill>
          <a:ln>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Content Placeholder 2">
            <a:extLst>
              <a:ext uri="{FF2B5EF4-FFF2-40B4-BE49-F238E27FC236}">
                <a16:creationId xmlns:a16="http://schemas.microsoft.com/office/drawing/2014/main" id="{38F00A03-D563-04E7-6A3F-F1C692A69277}"/>
              </a:ext>
            </a:extLst>
          </p:cNvPr>
          <p:cNvSpPr txBox="1">
            <a:spLocks/>
          </p:cNvSpPr>
          <p:nvPr/>
        </p:nvSpPr>
        <p:spPr>
          <a:xfrm>
            <a:off x="1894787" y="5946120"/>
            <a:ext cx="4911364" cy="3864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600" b="1" i="0" u="none" strike="noStrike" kern="1200" cap="none" spc="0" normalizeH="0" baseline="0" noProof="0">
                <a:ln>
                  <a:noFill/>
                </a:ln>
                <a:solidFill>
                  <a:srgbClr val="FFF8DC"/>
                </a:solidFill>
                <a:effectLst/>
                <a:uLnTx/>
                <a:uFillTx/>
                <a:latin typeface="Open Sans"/>
                <a:ea typeface="+mn-ea"/>
                <a:cs typeface="+mn-cs"/>
              </a:rPr>
              <a:t>Service portfolio</a:t>
            </a:r>
            <a:endParaRPr kumimoji="0" lang="nl-BE" sz="1100" b="0" i="0" u="none" strike="noStrike" kern="1200" cap="none" spc="0" normalizeH="0" baseline="0" noProof="0">
              <a:ln>
                <a:noFill/>
              </a:ln>
              <a:solidFill>
                <a:srgbClr val="FFF8DC"/>
              </a:solidFill>
              <a:effectLst/>
              <a:uLnTx/>
              <a:uFillTx/>
              <a:latin typeface="Open Sans"/>
              <a:ea typeface="+mn-ea"/>
              <a:cs typeface="+mn-cs"/>
            </a:endParaRPr>
          </a:p>
        </p:txBody>
      </p:sp>
      <p:sp>
        <p:nvSpPr>
          <p:cNvPr id="13" name="Rectangle: Rounded Corners 12">
            <a:extLst>
              <a:ext uri="{FF2B5EF4-FFF2-40B4-BE49-F238E27FC236}">
                <a16:creationId xmlns:a16="http://schemas.microsoft.com/office/drawing/2014/main" id="{CA1603A2-C47A-DB32-C5E6-AF12520A59FC}"/>
              </a:ext>
            </a:extLst>
          </p:cNvPr>
          <p:cNvSpPr/>
          <p:nvPr/>
        </p:nvSpPr>
        <p:spPr>
          <a:xfrm>
            <a:off x="1985128" y="2071861"/>
            <a:ext cx="629234" cy="629234"/>
          </a:xfrm>
          <a:prstGeom prst="roundRect">
            <a:avLst/>
          </a:prstGeom>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srgbClr val="FFFFFF"/>
                </a:solidFill>
                <a:effectLst/>
                <a:uLnTx/>
                <a:uFillTx/>
                <a:latin typeface="Open Sans"/>
                <a:ea typeface="+mn-ea"/>
                <a:cs typeface="+mn-cs"/>
              </a:rPr>
              <a:t>BIZA</a:t>
            </a:r>
          </a:p>
        </p:txBody>
      </p:sp>
      <p:sp>
        <p:nvSpPr>
          <p:cNvPr id="15" name="Rectangle: Rounded Corners 14">
            <a:extLst>
              <a:ext uri="{FF2B5EF4-FFF2-40B4-BE49-F238E27FC236}">
                <a16:creationId xmlns:a16="http://schemas.microsoft.com/office/drawing/2014/main" id="{2C01BA57-AEAC-C1EF-F6CB-C3CC28CD4250}"/>
              </a:ext>
            </a:extLst>
          </p:cNvPr>
          <p:cNvSpPr/>
          <p:nvPr/>
        </p:nvSpPr>
        <p:spPr>
          <a:xfrm>
            <a:off x="2655217" y="2071861"/>
            <a:ext cx="629234" cy="629234"/>
          </a:xfrm>
          <a:prstGeom prst="roundRect">
            <a:avLst/>
          </a:prstGeom>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srgbClr val="FFFFFF"/>
                </a:solidFill>
                <a:effectLst/>
                <a:uLnTx/>
                <a:uFillTx/>
                <a:latin typeface="Open Sans"/>
                <a:ea typeface="+mn-ea"/>
                <a:cs typeface="+mn-cs"/>
              </a:rPr>
              <a:t>MINFIN</a:t>
            </a:r>
          </a:p>
        </p:txBody>
      </p:sp>
      <p:sp>
        <p:nvSpPr>
          <p:cNvPr id="18" name="Rectangle: Rounded Corners 17">
            <a:extLst>
              <a:ext uri="{FF2B5EF4-FFF2-40B4-BE49-F238E27FC236}">
                <a16:creationId xmlns:a16="http://schemas.microsoft.com/office/drawing/2014/main" id="{598AC689-9C1F-03DD-337B-799BBBD0E4F3}"/>
              </a:ext>
            </a:extLst>
          </p:cNvPr>
          <p:cNvSpPr/>
          <p:nvPr/>
        </p:nvSpPr>
        <p:spPr>
          <a:xfrm>
            <a:off x="3334738" y="2071861"/>
            <a:ext cx="629234" cy="629234"/>
          </a:xfrm>
          <a:prstGeom prst="roundRect">
            <a:avLst/>
          </a:prstGeom>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srgbClr val="FFFFFF"/>
                </a:solidFill>
                <a:effectLst/>
                <a:uLnTx/>
                <a:uFillTx/>
                <a:latin typeface="Open Sans"/>
                <a:ea typeface="+mn-ea"/>
                <a:cs typeface="+mn-cs"/>
              </a:rPr>
              <a:t>eHealth</a:t>
            </a:r>
          </a:p>
        </p:txBody>
      </p:sp>
      <p:sp>
        <p:nvSpPr>
          <p:cNvPr id="19" name="Rectangle: Rounded Corners 18">
            <a:extLst>
              <a:ext uri="{FF2B5EF4-FFF2-40B4-BE49-F238E27FC236}">
                <a16:creationId xmlns:a16="http://schemas.microsoft.com/office/drawing/2014/main" id="{87CB326D-7D12-0336-6C6A-8E381E9BC9AD}"/>
              </a:ext>
            </a:extLst>
          </p:cNvPr>
          <p:cNvSpPr/>
          <p:nvPr/>
        </p:nvSpPr>
        <p:spPr>
          <a:xfrm>
            <a:off x="4023679" y="2071861"/>
            <a:ext cx="629234" cy="629234"/>
          </a:xfrm>
          <a:prstGeom prst="roundRect">
            <a:avLst/>
          </a:prstGeom>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srgbClr val="FFFFFF"/>
                </a:solidFill>
                <a:effectLst/>
                <a:uLnTx/>
                <a:uFillTx/>
                <a:latin typeface="Open Sans"/>
                <a:ea typeface="+mn-ea"/>
                <a:cs typeface="+mn-cs"/>
              </a:rPr>
              <a:t>JUSTITIE</a:t>
            </a:r>
          </a:p>
        </p:txBody>
      </p:sp>
      <p:sp>
        <p:nvSpPr>
          <p:cNvPr id="21" name="Rectangle: Rounded Corners 20">
            <a:extLst>
              <a:ext uri="{FF2B5EF4-FFF2-40B4-BE49-F238E27FC236}">
                <a16:creationId xmlns:a16="http://schemas.microsoft.com/office/drawing/2014/main" id="{695E93AC-B902-D710-F7C2-9ADD40152FB2}"/>
              </a:ext>
            </a:extLst>
          </p:cNvPr>
          <p:cNvSpPr/>
          <p:nvPr/>
        </p:nvSpPr>
        <p:spPr>
          <a:xfrm>
            <a:off x="4712627" y="2071861"/>
            <a:ext cx="629234" cy="629234"/>
          </a:xfrm>
          <a:prstGeom prst="roundRect">
            <a:avLst/>
          </a:prstGeom>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srgbClr val="FFFFFF"/>
                </a:solidFill>
                <a:effectLst/>
                <a:uLnTx/>
                <a:uFillTx/>
                <a:latin typeface="Open Sans"/>
                <a:ea typeface="+mn-ea"/>
                <a:cs typeface="+mn-cs"/>
              </a:rPr>
              <a:t>FEDPOL</a:t>
            </a:r>
          </a:p>
        </p:txBody>
      </p:sp>
      <p:sp>
        <p:nvSpPr>
          <p:cNvPr id="24" name="Rectangle: Rounded Corners 23">
            <a:extLst>
              <a:ext uri="{FF2B5EF4-FFF2-40B4-BE49-F238E27FC236}">
                <a16:creationId xmlns:a16="http://schemas.microsoft.com/office/drawing/2014/main" id="{9FC0D793-3C68-5DB0-3B70-4DEBC6570963}"/>
              </a:ext>
            </a:extLst>
          </p:cNvPr>
          <p:cNvSpPr/>
          <p:nvPr/>
        </p:nvSpPr>
        <p:spPr>
          <a:xfrm>
            <a:off x="5411002" y="2071861"/>
            <a:ext cx="629234" cy="629234"/>
          </a:xfrm>
          <a:prstGeom prst="roundRect">
            <a:avLst/>
          </a:prstGeom>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srgbClr val="FFFFFF"/>
                </a:solidFill>
                <a:effectLst/>
                <a:uLnTx/>
                <a:uFillTx/>
                <a:latin typeface="Open Sans"/>
                <a:ea typeface="+mn-ea"/>
                <a:cs typeface="+mn-cs"/>
              </a:rPr>
              <a:t>RIZIV</a:t>
            </a:r>
          </a:p>
        </p:txBody>
      </p:sp>
      <p:sp>
        <p:nvSpPr>
          <p:cNvPr id="32" name="Rectangle: Rounded Corners 31">
            <a:extLst>
              <a:ext uri="{FF2B5EF4-FFF2-40B4-BE49-F238E27FC236}">
                <a16:creationId xmlns:a16="http://schemas.microsoft.com/office/drawing/2014/main" id="{98F28984-0DB5-642D-B14B-DC9B042AA9FE}"/>
              </a:ext>
            </a:extLst>
          </p:cNvPr>
          <p:cNvSpPr/>
          <p:nvPr/>
        </p:nvSpPr>
        <p:spPr>
          <a:xfrm>
            <a:off x="6092861" y="2071861"/>
            <a:ext cx="629234" cy="629234"/>
          </a:xfrm>
          <a:prstGeom prst="roundRect">
            <a:avLst/>
          </a:prstGeom>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1" i="0" u="none" strike="noStrike" kern="1200" cap="none" spc="0" normalizeH="0" baseline="0" noProof="0">
                <a:ln>
                  <a:noFill/>
                </a:ln>
                <a:solidFill>
                  <a:srgbClr val="FFFFFF"/>
                </a:solidFill>
                <a:effectLst/>
                <a:uLnTx/>
                <a:uFillTx/>
                <a:latin typeface="Open Sans"/>
                <a:ea typeface="+mn-ea"/>
                <a:cs typeface="+mn-cs"/>
              </a:rPr>
              <a:t>...</a:t>
            </a:r>
          </a:p>
        </p:txBody>
      </p:sp>
      <p:sp>
        <p:nvSpPr>
          <p:cNvPr id="38" name="Rectangle: Rounded Corners 37">
            <a:extLst>
              <a:ext uri="{FF2B5EF4-FFF2-40B4-BE49-F238E27FC236}">
                <a16:creationId xmlns:a16="http://schemas.microsoft.com/office/drawing/2014/main" id="{34E48A1A-EEC6-8F20-1E5C-2448507762F4}"/>
              </a:ext>
            </a:extLst>
          </p:cNvPr>
          <p:cNvSpPr/>
          <p:nvPr/>
        </p:nvSpPr>
        <p:spPr>
          <a:xfrm>
            <a:off x="1985128" y="5276185"/>
            <a:ext cx="629234" cy="629234"/>
          </a:xfrm>
          <a:prstGeom prst="roundRect">
            <a:avLst/>
          </a:prstGeom>
          <a:solidFill>
            <a:schemeClr val="bg2"/>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srgbClr val="FFFFFF"/>
                </a:solidFill>
                <a:effectLst/>
                <a:uLnTx/>
                <a:uFillTx/>
                <a:latin typeface="Open Sans"/>
                <a:ea typeface="+mn-ea"/>
                <a:cs typeface="+mn-cs"/>
              </a:rPr>
              <a:t>FAS</a:t>
            </a:r>
          </a:p>
        </p:txBody>
      </p:sp>
      <p:sp>
        <p:nvSpPr>
          <p:cNvPr id="46" name="Rectangle: Rounded Corners 45">
            <a:extLst>
              <a:ext uri="{FF2B5EF4-FFF2-40B4-BE49-F238E27FC236}">
                <a16:creationId xmlns:a16="http://schemas.microsoft.com/office/drawing/2014/main" id="{EF7081FD-C32B-F9B1-D283-2247AF5D4322}"/>
              </a:ext>
            </a:extLst>
          </p:cNvPr>
          <p:cNvSpPr/>
          <p:nvPr/>
        </p:nvSpPr>
        <p:spPr>
          <a:xfrm>
            <a:off x="2655217" y="5276185"/>
            <a:ext cx="629234" cy="629234"/>
          </a:xfrm>
          <a:prstGeom prst="roundRect">
            <a:avLst/>
          </a:prstGeom>
          <a:solidFill>
            <a:schemeClr val="bg2"/>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err="1">
                <a:ln>
                  <a:noFill/>
                </a:ln>
                <a:solidFill>
                  <a:srgbClr val="FFFFFF"/>
                </a:solidFill>
                <a:effectLst/>
                <a:uLnTx/>
                <a:uFillTx/>
                <a:latin typeface="Open Sans"/>
                <a:ea typeface="+mn-ea"/>
                <a:cs typeface="+mn-cs"/>
              </a:rPr>
              <a:t>eSIGN</a:t>
            </a:r>
            <a:endParaRPr kumimoji="0" lang="nl-BE" sz="800" b="0" i="0" u="none" strike="noStrike" kern="1200" cap="none" spc="0" normalizeH="0" baseline="0" noProof="0">
              <a:ln>
                <a:noFill/>
              </a:ln>
              <a:solidFill>
                <a:srgbClr val="FFFFFF"/>
              </a:solidFill>
              <a:effectLst/>
              <a:uLnTx/>
              <a:uFillTx/>
              <a:latin typeface="Open Sans"/>
              <a:ea typeface="+mn-ea"/>
              <a:cs typeface="+mn-cs"/>
            </a:endParaRPr>
          </a:p>
        </p:txBody>
      </p:sp>
      <p:sp>
        <p:nvSpPr>
          <p:cNvPr id="47" name="Rectangle: Rounded Corners 46">
            <a:extLst>
              <a:ext uri="{FF2B5EF4-FFF2-40B4-BE49-F238E27FC236}">
                <a16:creationId xmlns:a16="http://schemas.microsoft.com/office/drawing/2014/main" id="{734F97F5-B6BE-F697-00D1-CFC455D17C6B}"/>
              </a:ext>
            </a:extLst>
          </p:cNvPr>
          <p:cNvSpPr/>
          <p:nvPr/>
        </p:nvSpPr>
        <p:spPr>
          <a:xfrm>
            <a:off x="3334738" y="5276185"/>
            <a:ext cx="629234" cy="629234"/>
          </a:xfrm>
          <a:prstGeom prst="roundRect">
            <a:avLst/>
          </a:prstGeom>
          <a:solidFill>
            <a:schemeClr val="bg2"/>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err="1">
                <a:ln>
                  <a:noFill/>
                </a:ln>
                <a:solidFill>
                  <a:srgbClr val="FFFFFF"/>
                </a:solidFill>
                <a:effectLst/>
                <a:uLnTx/>
                <a:uFillTx/>
                <a:latin typeface="Open Sans"/>
                <a:ea typeface="+mn-ea"/>
                <a:cs typeface="+mn-cs"/>
              </a:rPr>
              <a:t>eSEAL</a:t>
            </a:r>
            <a:endParaRPr kumimoji="0" lang="nl-BE" sz="800" b="0" i="0" u="none" strike="noStrike" kern="1200" cap="none" spc="0" normalizeH="0" baseline="0" noProof="0">
              <a:ln>
                <a:noFill/>
              </a:ln>
              <a:solidFill>
                <a:srgbClr val="FFFFFF"/>
              </a:solidFill>
              <a:effectLst/>
              <a:uLnTx/>
              <a:uFillTx/>
              <a:latin typeface="Open Sans"/>
              <a:ea typeface="+mn-ea"/>
              <a:cs typeface="+mn-cs"/>
            </a:endParaRPr>
          </a:p>
        </p:txBody>
      </p:sp>
      <p:sp>
        <p:nvSpPr>
          <p:cNvPr id="48" name="Rectangle: Rounded Corners 47">
            <a:extLst>
              <a:ext uri="{FF2B5EF4-FFF2-40B4-BE49-F238E27FC236}">
                <a16:creationId xmlns:a16="http://schemas.microsoft.com/office/drawing/2014/main" id="{9E4D1266-60AA-4280-EBB4-B885907173EE}"/>
              </a:ext>
            </a:extLst>
          </p:cNvPr>
          <p:cNvSpPr/>
          <p:nvPr/>
        </p:nvSpPr>
        <p:spPr>
          <a:xfrm>
            <a:off x="4023679" y="5276185"/>
            <a:ext cx="629234" cy="629234"/>
          </a:xfrm>
          <a:prstGeom prst="roundRect">
            <a:avLst/>
          </a:prstGeom>
          <a:solidFill>
            <a:schemeClr val="bg2"/>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srgbClr val="FFFFFF"/>
                </a:solidFill>
                <a:effectLst/>
                <a:uLnTx/>
                <a:uFillTx/>
                <a:latin typeface="Open Sans"/>
                <a:ea typeface="+mn-ea"/>
                <a:cs typeface="+mn-cs"/>
              </a:rPr>
              <a:t>SDG</a:t>
            </a:r>
          </a:p>
        </p:txBody>
      </p:sp>
      <p:sp>
        <p:nvSpPr>
          <p:cNvPr id="50" name="Rectangle: Rounded Corners 49">
            <a:extLst>
              <a:ext uri="{FF2B5EF4-FFF2-40B4-BE49-F238E27FC236}">
                <a16:creationId xmlns:a16="http://schemas.microsoft.com/office/drawing/2014/main" id="{FC101229-A2D1-87AE-1DB5-CFB1B9A5630F}"/>
              </a:ext>
            </a:extLst>
          </p:cNvPr>
          <p:cNvSpPr/>
          <p:nvPr/>
        </p:nvSpPr>
        <p:spPr>
          <a:xfrm>
            <a:off x="4716522" y="5276185"/>
            <a:ext cx="629234" cy="629234"/>
          </a:xfrm>
          <a:prstGeom prst="roundRect">
            <a:avLst/>
          </a:prstGeom>
          <a:solidFill>
            <a:schemeClr val="bg2"/>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err="1">
                <a:ln>
                  <a:noFill/>
                </a:ln>
                <a:solidFill>
                  <a:srgbClr val="FFFFFF"/>
                </a:solidFill>
                <a:effectLst/>
                <a:uLnTx/>
                <a:uFillTx/>
                <a:latin typeface="Open Sans"/>
                <a:ea typeface="+mn-ea"/>
                <a:cs typeface="+mn-cs"/>
              </a:rPr>
              <a:t>eBOX</a:t>
            </a:r>
            <a:endParaRPr kumimoji="0" lang="nl-BE" sz="800" b="0" i="0" u="none" strike="noStrike" kern="1200" cap="none" spc="0" normalizeH="0" baseline="0" noProof="0">
              <a:ln>
                <a:noFill/>
              </a:ln>
              <a:solidFill>
                <a:srgbClr val="FFFFFF"/>
              </a:solidFill>
              <a:effectLst/>
              <a:uLnTx/>
              <a:uFillTx/>
              <a:latin typeface="Open Sans"/>
              <a:ea typeface="+mn-ea"/>
              <a:cs typeface="+mn-cs"/>
            </a:endParaRPr>
          </a:p>
        </p:txBody>
      </p:sp>
      <p:sp>
        <p:nvSpPr>
          <p:cNvPr id="51" name="Rectangle: Rounded Corners 50">
            <a:extLst>
              <a:ext uri="{FF2B5EF4-FFF2-40B4-BE49-F238E27FC236}">
                <a16:creationId xmlns:a16="http://schemas.microsoft.com/office/drawing/2014/main" id="{57CCC919-23BD-1C33-EC3B-0506C1662642}"/>
              </a:ext>
            </a:extLst>
          </p:cNvPr>
          <p:cNvSpPr/>
          <p:nvPr/>
        </p:nvSpPr>
        <p:spPr>
          <a:xfrm>
            <a:off x="5398381" y="5276185"/>
            <a:ext cx="629234" cy="629234"/>
          </a:xfrm>
          <a:prstGeom prst="roundRect">
            <a:avLst/>
          </a:prstGeom>
          <a:solidFill>
            <a:schemeClr val="bg2"/>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1" i="0" u="none" strike="noStrike" kern="1200" cap="none" spc="0" normalizeH="0" baseline="0" noProof="0">
                <a:ln>
                  <a:noFill/>
                </a:ln>
                <a:solidFill>
                  <a:srgbClr val="FFFFFF"/>
                </a:solidFill>
                <a:effectLst/>
                <a:uLnTx/>
                <a:uFillTx/>
                <a:latin typeface="Open Sans"/>
                <a:ea typeface="+mn-ea"/>
                <a:cs typeface="+mn-cs"/>
              </a:rPr>
              <a:t>...</a:t>
            </a:r>
          </a:p>
        </p:txBody>
      </p:sp>
      <p:cxnSp>
        <p:nvCxnSpPr>
          <p:cNvPr id="53" name="Straight Arrow Connector 52">
            <a:extLst>
              <a:ext uri="{FF2B5EF4-FFF2-40B4-BE49-F238E27FC236}">
                <a16:creationId xmlns:a16="http://schemas.microsoft.com/office/drawing/2014/main" id="{F8BC72DB-81BB-ED60-CE12-F4F095050B6B}"/>
              </a:ext>
            </a:extLst>
          </p:cNvPr>
          <p:cNvCxnSpPr/>
          <p:nvPr/>
        </p:nvCxnSpPr>
        <p:spPr>
          <a:xfrm>
            <a:off x="2441543" y="2791289"/>
            <a:ext cx="0" cy="238655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26E8EDB-1FEE-5875-1E81-6BF48E6A1F90}"/>
              </a:ext>
            </a:extLst>
          </p:cNvPr>
          <p:cNvCxnSpPr/>
          <p:nvPr/>
        </p:nvCxnSpPr>
        <p:spPr>
          <a:xfrm>
            <a:off x="2969834" y="2791289"/>
            <a:ext cx="0" cy="2386552"/>
          </a:xfrm>
          <a:prstGeom prst="straightConnector1">
            <a:avLst/>
          </a:prstGeom>
          <a:ln w="762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F2152D1-7A65-0B4E-15DE-8DEC7D7DC1C3}"/>
              </a:ext>
            </a:extLst>
          </p:cNvPr>
          <p:cNvCxnSpPr/>
          <p:nvPr/>
        </p:nvCxnSpPr>
        <p:spPr>
          <a:xfrm>
            <a:off x="3495388" y="2791289"/>
            <a:ext cx="0" cy="2386552"/>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CE3D0A-9350-EF7A-948F-8BD6FFB721D5}"/>
              </a:ext>
            </a:extLst>
          </p:cNvPr>
          <p:cNvCxnSpPr/>
          <p:nvPr/>
        </p:nvCxnSpPr>
        <p:spPr>
          <a:xfrm>
            <a:off x="4023679" y="2791289"/>
            <a:ext cx="0" cy="2386552"/>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Google Shape;193;p20">
            <a:extLst>
              <a:ext uri="{FF2B5EF4-FFF2-40B4-BE49-F238E27FC236}">
                <a16:creationId xmlns:a16="http://schemas.microsoft.com/office/drawing/2014/main" id="{2545F70B-8555-1456-303F-C29A9A379577}"/>
              </a:ext>
            </a:extLst>
          </p:cNvPr>
          <p:cNvSpPr txBox="1"/>
          <p:nvPr/>
        </p:nvSpPr>
        <p:spPr>
          <a:xfrm>
            <a:off x="4020942" y="3037536"/>
            <a:ext cx="2483554" cy="18466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FFF8DC"/>
                </a:solidFill>
                <a:effectLst/>
                <a:uLnTx/>
                <a:uFillTx/>
                <a:latin typeface="Inter"/>
                <a:ea typeface="+mn-ea"/>
                <a:cs typeface="+mn-cs"/>
                <a:sym typeface="Inter"/>
              </a:rPr>
              <a:t>Identity services</a:t>
            </a:r>
            <a:endParaRPr kumimoji="0" lang="nl-BE" sz="1100" b="0" i="0" u="none" strike="noStrike" kern="1200" cap="none" spc="0" normalizeH="0" baseline="0" noProof="0">
              <a:ln>
                <a:noFill/>
              </a:ln>
              <a:solidFill>
                <a:srgbClr val="CBD5E1"/>
              </a:solidFill>
              <a:effectLst/>
              <a:uLnTx/>
              <a:uFillTx/>
              <a:latin typeface="Inter"/>
              <a:ea typeface="+mn-ea"/>
              <a:cs typeface="+mn-cs"/>
              <a:sym typeface="Inter"/>
            </a:endParaRPr>
          </a:p>
        </p:txBody>
      </p:sp>
      <p:sp>
        <p:nvSpPr>
          <p:cNvPr id="69" name="Google Shape;193;p20">
            <a:extLst>
              <a:ext uri="{FF2B5EF4-FFF2-40B4-BE49-F238E27FC236}">
                <a16:creationId xmlns:a16="http://schemas.microsoft.com/office/drawing/2014/main" id="{2AEE0DAD-F7E5-87A3-68B5-CD24E7C9652B}"/>
              </a:ext>
            </a:extLst>
          </p:cNvPr>
          <p:cNvSpPr txBox="1"/>
          <p:nvPr/>
        </p:nvSpPr>
        <p:spPr>
          <a:xfrm>
            <a:off x="4020942" y="3469573"/>
            <a:ext cx="2483554" cy="18466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FFF8DC"/>
                </a:solidFill>
                <a:effectLst/>
                <a:uLnTx/>
                <a:uFillTx/>
                <a:latin typeface="Inter"/>
                <a:ea typeface="+mn-ea"/>
                <a:cs typeface="+mn-cs"/>
                <a:sym typeface="Inter"/>
              </a:rPr>
              <a:t>Communication</a:t>
            </a:r>
            <a:endParaRPr kumimoji="0" lang="nl-BE" sz="1100" b="0" i="0" u="none" strike="noStrike" kern="1200" cap="none" spc="0" normalizeH="0" baseline="0" noProof="0">
              <a:ln>
                <a:noFill/>
              </a:ln>
              <a:solidFill>
                <a:srgbClr val="CBD5E1"/>
              </a:solidFill>
              <a:effectLst/>
              <a:uLnTx/>
              <a:uFillTx/>
              <a:latin typeface="Inter"/>
              <a:ea typeface="+mn-ea"/>
              <a:cs typeface="+mn-cs"/>
              <a:sym typeface="Inter"/>
            </a:endParaRPr>
          </a:p>
        </p:txBody>
      </p:sp>
      <p:sp>
        <p:nvSpPr>
          <p:cNvPr id="70" name="Google Shape;193;p20">
            <a:extLst>
              <a:ext uri="{FF2B5EF4-FFF2-40B4-BE49-F238E27FC236}">
                <a16:creationId xmlns:a16="http://schemas.microsoft.com/office/drawing/2014/main" id="{E5CE079C-7E18-ECF9-A73B-4613F6869D6A}"/>
              </a:ext>
            </a:extLst>
          </p:cNvPr>
          <p:cNvSpPr txBox="1"/>
          <p:nvPr/>
        </p:nvSpPr>
        <p:spPr>
          <a:xfrm>
            <a:off x="4020942" y="3922841"/>
            <a:ext cx="2483554" cy="18466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FFF8DC"/>
                </a:solidFill>
                <a:effectLst/>
                <a:uLnTx/>
                <a:uFillTx/>
                <a:latin typeface="Inter"/>
                <a:ea typeface="+mn-ea"/>
                <a:cs typeface="+mn-cs"/>
                <a:sym typeface="Inter"/>
              </a:rPr>
              <a:t>User </a:t>
            </a:r>
            <a:r>
              <a:rPr kumimoji="0" lang="nl-BE" sz="1200" b="0" i="0" u="none" strike="noStrike" kern="1200" cap="none" spc="0" normalizeH="0" baseline="0" noProof="0" err="1">
                <a:ln>
                  <a:noFill/>
                </a:ln>
                <a:solidFill>
                  <a:srgbClr val="FFF8DC"/>
                </a:solidFill>
                <a:effectLst/>
                <a:uLnTx/>
                <a:uFillTx/>
                <a:latin typeface="Inter"/>
                <a:ea typeface="+mn-ea"/>
                <a:cs typeface="+mn-cs"/>
                <a:sym typeface="Inter"/>
              </a:rPr>
              <a:t>journeys</a:t>
            </a:r>
            <a:endParaRPr kumimoji="0" lang="nl-BE" sz="1100" b="0" i="0" u="none" strike="noStrike" kern="1200" cap="none" spc="0" normalizeH="0" baseline="0" noProof="0">
              <a:ln>
                <a:noFill/>
              </a:ln>
              <a:solidFill>
                <a:srgbClr val="CBD5E1"/>
              </a:solidFill>
              <a:effectLst/>
              <a:uLnTx/>
              <a:uFillTx/>
              <a:latin typeface="Inter"/>
              <a:ea typeface="+mn-ea"/>
              <a:cs typeface="+mn-cs"/>
              <a:sym typeface="Inter"/>
            </a:endParaRPr>
          </a:p>
        </p:txBody>
      </p:sp>
      <p:sp>
        <p:nvSpPr>
          <p:cNvPr id="71" name="Google Shape;193;p20">
            <a:extLst>
              <a:ext uri="{FF2B5EF4-FFF2-40B4-BE49-F238E27FC236}">
                <a16:creationId xmlns:a16="http://schemas.microsoft.com/office/drawing/2014/main" id="{A92074DD-3AD9-ABDC-ADC3-CA6714EA53C3}"/>
              </a:ext>
            </a:extLst>
          </p:cNvPr>
          <p:cNvSpPr txBox="1"/>
          <p:nvPr/>
        </p:nvSpPr>
        <p:spPr>
          <a:xfrm>
            <a:off x="4060409" y="4352568"/>
            <a:ext cx="2483554" cy="18466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FFF8DC"/>
                </a:solidFill>
                <a:effectLst/>
                <a:uLnTx/>
                <a:uFillTx/>
                <a:latin typeface="Inter"/>
                <a:ea typeface="+mn-ea"/>
                <a:cs typeface="+mn-cs"/>
                <a:sym typeface="Inter"/>
              </a:rPr>
              <a:t>Secure </a:t>
            </a:r>
            <a:r>
              <a:rPr kumimoji="0" lang="nl-BE" sz="1200" b="0" i="0" u="none" strike="noStrike" kern="1200" cap="none" spc="0" normalizeH="0" baseline="0" noProof="0" err="1">
                <a:ln>
                  <a:noFill/>
                </a:ln>
                <a:solidFill>
                  <a:srgbClr val="FFF8DC"/>
                </a:solidFill>
                <a:effectLst/>
                <a:uLnTx/>
                <a:uFillTx/>
                <a:latin typeface="Inter"/>
                <a:ea typeface="+mn-ea"/>
                <a:cs typeface="+mn-cs"/>
                <a:sym typeface="Inter"/>
              </a:rPr>
              <a:t>documents</a:t>
            </a:r>
            <a:endParaRPr kumimoji="0" lang="nl-BE" sz="1100" b="0" i="0" u="none" strike="noStrike" kern="1200" cap="none" spc="0" normalizeH="0" baseline="0" noProof="0">
              <a:ln>
                <a:noFill/>
              </a:ln>
              <a:solidFill>
                <a:srgbClr val="CBD5E1"/>
              </a:solidFill>
              <a:effectLst/>
              <a:uLnTx/>
              <a:uFillTx/>
              <a:latin typeface="Inter"/>
              <a:ea typeface="+mn-ea"/>
              <a:cs typeface="+mn-cs"/>
              <a:sym typeface="Inter"/>
            </a:endParaRPr>
          </a:p>
        </p:txBody>
      </p:sp>
      <p:grpSp>
        <p:nvGrpSpPr>
          <p:cNvPr id="75" name="Group 74">
            <a:extLst>
              <a:ext uri="{FF2B5EF4-FFF2-40B4-BE49-F238E27FC236}">
                <a16:creationId xmlns:a16="http://schemas.microsoft.com/office/drawing/2014/main" id="{39B8CD5F-3721-12E8-072F-4E47678D856B}"/>
              </a:ext>
            </a:extLst>
          </p:cNvPr>
          <p:cNvGrpSpPr/>
          <p:nvPr/>
        </p:nvGrpSpPr>
        <p:grpSpPr>
          <a:xfrm>
            <a:off x="6735265" y="3056391"/>
            <a:ext cx="1485111" cy="372568"/>
            <a:chOff x="6028248" y="3225119"/>
            <a:chExt cx="1485111" cy="372568"/>
          </a:xfrm>
        </p:grpSpPr>
        <p:sp>
          <p:nvSpPr>
            <p:cNvPr id="72" name="Rectangle: Rounded Corners 71">
              <a:extLst>
                <a:ext uri="{FF2B5EF4-FFF2-40B4-BE49-F238E27FC236}">
                  <a16:creationId xmlns:a16="http://schemas.microsoft.com/office/drawing/2014/main" id="{BBAD4FCD-54F7-16F1-EBD6-4E989DE08324}"/>
                </a:ext>
              </a:extLst>
            </p:cNvPr>
            <p:cNvSpPr/>
            <p:nvPr/>
          </p:nvSpPr>
          <p:spPr>
            <a:xfrm>
              <a:off x="6096000" y="3225119"/>
              <a:ext cx="1349608" cy="372568"/>
            </a:xfrm>
            <a:prstGeom prst="roundRect">
              <a:avLst/>
            </a:prstGeom>
            <a:solidFill>
              <a:schemeClr val="accent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4" name="Google Shape;193;p20">
              <a:extLst>
                <a:ext uri="{FF2B5EF4-FFF2-40B4-BE49-F238E27FC236}">
                  <a16:creationId xmlns:a16="http://schemas.microsoft.com/office/drawing/2014/main" id="{5EB21292-6A66-52A9-86CC-B273ABBD24FB}"/>
                </a:ext>
              </a:extLst>
            </p:cNvPr>
            <p:cNvSpPr txBox="1"/>
            <p:nvPr/>
          </p:nvSpPr>
          <p:spPr>
            <a:xfrm>
              <a:off x="6028248" y="3261628"/>
              <a:ext cx="1485111" cy="30777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a:ln>
                    <a:noFill/>
                  </a:ln>
                  <a:solidFill>
                    <a:srgbClr val="FFF8DC"/>
                  </a:solidFill>
                  <a:effectLst/>
                  <a:uLnTx/>
                  <a:uFillTx/>
                  <a:latin typeface="Inter"/>
                  <a:ea typeface="+mn-ea"/>
                  <a:cs typeface="+mn-cs"/>
                  <a:sym typeface="Inter"/>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a:ln>
                    <a:noFill/>
                  </a:ln>
                  <a:solidFill>
                    <a:srgbClr val="FFF8DC"/>
                  </a:solidFill>
                  <a:effectLst/>
                  <a:uLnTx/>
                  <a:uFillTx/>
                  <a:latin typeface="Inter"/>
                  <a:ea typeface="+mn-ea"/>
                  <a:cs typeface="+mn-cs"/>
                  <a:sym typeface="Inter"/>
                </a:rPr>
                <a:t>INTERFACE</a:t>
              </a:r>
              <a:endParaRPr kumimoji="0" lang="nl-BE" sz="900" b="0" i="0" u="none" strike="noStrike" kern="1200" cap="none" spc="0" normalizeH="0" baseline="0" noProof="0">
                <a:ln>
                  <a:noFill/>
                </a:ln>
                <a:solidFill>
                  <a:srgbClr val="CBD5E1"/>
                </a:solidFill>
                <a:effectLst/>
                <a:uLnTx/>
                <a:uFillTx/>
                <a:latin typeface="Inter"/>
                <a:ea typeface="+mn-ea"/>
                <a:cs typeface="+mn-cs"/>
                <a:sym typeface="Inter"/>
              </a:endParaRPr>
            </a:p>
          </p:txBody>
        </p:sp>
      </p:grpSp>
      <p:grpSp>
        <p:nvGrpSpPr>
          <p:cNvPr id="79" name="Group 78">
            <a:extLst>
              <a:ext uri="{FF2B5EF4-FFF2-40B4-BE49-F238E27FC236}">
                <a16:creationId xmlns:a16="http://schemas.microsoft.com/office/drawing/2014/main" id="{A59024C3-D1C8-6FA0-8BE4-CE1EA322468C}"/>
              </a:ext>
            </a:extLst>
          </p:cNvPr>
          <p:cNvGrpSpPr/>
          <p:nvPr/>
        </p:nvGrpSpPr>
        <p:grpSpPr>
          <a:xfrm>
            <a:off x="6740185" y="3507777"/>
            <a:ext cx="1485111" cy="372568"/>
            <a:chOff x="6028248" y="3225119"/>
            <a:chExt cx="1485111" cy="372568"/>
          </a:xfrm>
        </p:grpSpPr>
        <p:sp>
          <p:nvSpPr>
            <p:cNvPr id="80" name="Rectangle: Rounded Corners 79">
              <a:extLst>
                <a:ext uri="{FF2B5EF4-FFF2-40B4-BE49-F238E27FC236}">
                  <a16:creationId xmlns:a16="http://schemas.microsoft.com/office/drawing/2014/main" id="{7FE3C14E-2F6E-90BF-62FF-25276211F1FF}"/>
                </a:ext>
              </a:extLst>
            </p:cNvPr>
            <p:cNvSpPr/>
            <p:nvPr/>
          </p:nvSpPr>
          <p:spPr>
            <a:xfrm>
              <a:off x="6096000" y="3225119"/>
              <a:ext cx="1349608" cy="372568"/>
            </a:xfrm>
            <a:prstGeom prst="roundRect">
              <a:avLst/>
            </a:prstGeom>
            <a:solidFill>
              <a:schemeClr val="accent3"/>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1" name="Google Shape;193;p20">
              <a:extLst>
                <a:ext uri="{FF2B5EF4-FFF2-40B4-BE49-F238E27FC236}">
                  <a16:creationId xmlns:a16="http://schemas.microsoft.com/office/drawing/2014/main" id="{1AAD0EE6-F4A1-DE76-8F17-D9438C6169B9}"/>
                </a:ext>
              </a:extLst>
            </p:cNvPr>
            <p:cNvSpPr txBox="1"/>
            <p:nvPr/>
          </p:nvSpPr>
          <p:spPr>
            <a:xfrm>
              <a:off x="6028248" y="3261628"/>
              <a:ext cx="1485111" cy="30777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a:ln>
                    <a:noFill/>
                  </a:ln>
                  <a:solidFill>
                    <a:srgbClr val="FFF8DC"/>
                  </a:solidFill>
                  <a:effectLst/>
                  <a:uLnTx/>
                  <a:uFillTx/>
                  <a:latin typeface="Inter"/>
                  <a:ea typeface="+mn-ea"/>
                  <a:cs typeface="+mn-cs"/>
                  <a:sym typeface="Inter"/>
                </a:rPr>
                <a:t>MESSAGE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a:ln>
                    <a:noFill/>
                  </a:ln>
                  <a:solidFill>
                    <a:srgbClr val="FFF8DC"/>
                  </a:solidFill>
                  <a:effectLst/>
                  <a:uLnTx/>
                  <a:uFillTx/>
                  <a:latin typeface="Inter"/>
                  <a:ea typeface="+mn-ea"/>
                  <a:cs typeface="+mn-cs"/>
                  <a:sym typeface="Inter"/>
                </a:rPr>
                <a:t>INTERFACE</a:t>
              </a:r>
              <a:endParaRPr kumimoji="0" lang="nl-BE" sz="900" b="0" i="0" u="none" strike="noStrike" kern="1200" cap="none" spc="0" normalizeH="0" baseline="0" noProof="0">
                <a:ln>
                  <a:noFill/>
                </a:ln>
                <a:solidFill>
                  <a:srgbClr val="CBD5E1"/>
                </a:solidFill>
                <a:effectLst/>
                <a:uLnTx/>
                <a:uFillTx/>
                <a:latin typeface="Inter"/>
                <a:ea typeface="+mn-ea"/>
                <a:cs typeface="+mn-cs"/>
                <a:sym typeface="Inter"/>
              </a:endParaRPr>
            </a:p>
          </p:txBody>
        </p:sp>
      </p:grpSp>
      <p:grpSp>
        <p:nvGrpSpPr>
          <p:cNvPr id="82" name="Group 81">
            <a:extLst>
              <a:ext uri="{FF2B5EF4-FFF2-40B4-BE49-F238E27FC236}">
                <a16:creationId xmlns:a16="http://schemas.microsoft.com/office/drawing/2014/main" id="{AA2378BE-1B17-DE62-2B30-90E1827294D6}"/>
              </a:ext>
            </a:extLst>
          </p:cNvPr>
          <p:cNvGrpSpPr/>
          <p:nvPr/>
        </p:nvGrpSpPr>
        <p:grpSpPr>
          <a:xfrm>
            <a:off x="6740184" y="3961674"/>
            <a:ext cx="1485111" cy="372568"/>
            <a:chOff x="6028248" y="3225119"/>
            <a:chExt cx="1485111" cy="372568"/>
          </a:xfrm>
        </p:grpSpPr>
        <p:sp>
          <p:nvSpPr>
            <p:cNvPr id="83" name="Rectangle: Rounded Corners 82">
              <a:extLst>
                <a:ext uri="{FF2B5EF4-FFF2-40B4-BE49-F238E27FC236}">
                  <a16:creationId xmlns:a16="http://schemas.microsoft.com/office/drawing/2014/main" id="{B7716625-D54D-D453-4916-0107630776BC}"/>
                </a:ext>
              </a:extLst>
            </p:cNvPr>
            <p:cNvSpPr/>
            <p:nvPr/>
          </p:nvSpPr>
          <p:spPr>
            <a:xfrm>
              <a:off x="6096000" y="3225119"/>
              <a:ext cx="1349608" cy="372568"/>
            </a:xfrm>
            <a:prstGeom prst="roundRect">
              <a:avLst/>
            </a:prstGeom>
            <a:solidFill>
              <a:schemeClr val="tx2"/>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 name="Google Shape;193;p20">
              <a:extLst>
                <a:ext uri="{FF2B5EF4-FFF2-40B4-BE49-F238E27FC236}">
                  <a16:creationId xmlns:a16="http://schemas.microsoft.com/office/drawing/2014/main" id="{417190EB-DAE4-5CB8-582C-F148CB97D278}"/>
                </a:ext>
              </a:extLst>
            </p:cNvPr>
            <p:cNvSpPr txBox="1"/>
            <p:nvPr/>
          </p:nvSpPr>
          <p:spPr>
            <a:xfrm>
              <a:off x="6028248" y="3261628"/>
              <a:ext cx="1485111" cy="30777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a:ln>
                    <a:noFill/>
                  </a:ln>
                  <a:solidFill>
                    <a:srgbClr val="00566B"/>
                  </a:solidFill>
                  <a:effectLst/>
                  <a:uLnTx/>
                  <a:uFillTx/>
                  <a:latin typeface="Inter"/>
                  <a:ea typeface="+mn-ea"/>
                  <a:cs typeface="+mn-cs"/>
                  <a:sym typeface="Inter"/>
                </a:rPr>
                <a:t>PROCEDURE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a:ln>
                    <a:noFill/>
                  </a:ln>
                  <a:solidFill>
                    <a:srgbClr val="00566B"/>
                  </a:solidFill>
                  <a:effectLst/>
                  <a:uLnTx/>
                  <a:uFillTx/>
                  <a:latin typeface="Inter"/>
                  <a:ea typeface="+mn-ea"/>
                  <a:cs typeface="+mn-cs"/>
                  <a:sym typeface="Inter"/>
                </a:rPr>
                <a:t>INTERFACE</a:t>
              </a:r>
              <a:endParaRPr kumimoji="0" lang="nl-BE" sz="900" b="0" i="0" u="none" strike="noStrike" kern="1200" cap="none" spc="0" normalizeH="0" baseline="0" noProof="0">
                <a:ln>
                  <a:noFill/>
                </a:ln>
                <a:solidFill>
                  <a:srgbClr val="00566B"/>
                </a:solidFill>
                <a:effectLst/>
                <a:uLnTx/>
                <a:uFillTx/>
                <a:latin typeface="Inter"/>
                <a:ea typeface="+mn-ea"/>
                <a:cs typeface="+mn-cs"/>
                <a:sym typeface="Inter"/>
              </a:endParaRPr>
            </a:p>
          </p:txBody>
        </p:sp>
      </p:grpSp>
      <p:grpSp>
        <p:nvGrpSpPr>
          <p:cNvPr id="85" name="Group 84">
            <a:extLst>
              <a:ext uri="{FF2B5EF4-FFF2-40B4-BE49-F238E27FC236}">
                <a16:creationId xmlns:a16="http://schemas.microsoft.com/office/drawing/2014/main" id="{F51621A1-4EEF-2162-DD73-B74BE07D4D52}"/>
              </a:ext>
            </a:extLst>
          </p:cNvPr>
          <p:cNvGrpSpPr/>
          <p:nvPr/>
        </p:nvGrpSpPr>
        <p:grpSpPr>
          <a:xfrm>
            <a:off x="6740183" y="4406304"/>
            <a:ext cx="1485111" cy="372568"/>
            <a:chOff x="6028248" y="3225119"/>
            <a:chExt cx="1485111" cy="372568"/>
          </a:xfrm>
        </p:grpSpPr>
        <p:sp>
          <p:nvSpPr>
            <p:cNvPr id="86" name="Rectangle: Rounded Corners 85">
              <a:extLst>
                <a:ext uri="{FF2B5EF4-FFF2-40B4-BE49-F238E27FC236}">
                  <a16:creationId xmlns:a16="http://schemas.microsoft.com/office/drawing/2014/main" id="{4714842B-00A0-AB57-F49C-FE8DA89A20C5}"/>
                </a:ext>
              </a:extLst>
            </p:cNvPr>
            <p:cNvSpPr/>
            <p:nvPr/>
          </p:nvSpPr>
          <p:spPr>
            <a:xfrm>
              <a:off x="6096000" y="3225119"/>
              <a:ext cx="1349608" cy="372568"/>
            </a:xfrm>
            <a:prstGeom prst="roundRect">
              <a:avLst/>
            </a:prstGeom>
            <a:solidFill>
              <a:schemeClr val="accent2"/>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7" name="Google Shape;193;p20">
              <a:extLst>
                <a:ext uri="{FF2B5EF4-FFF2-40B4-BE49-F238E27FC236}">
                  <a16:creationId xmlns:a16="http://schemas.microsoft.com/office/drawing/2014/main" id="{BE5AB111-0146-05A6-40E7-CF675E47F489}"/>
                </a:ext>
              </a:extLst>
            </p:cNvPr>
            <p:cNvSpPr txBox="1"/>
            <p:nvPr/>
          </p:nvSpPr>
          <p:spPr>
            <a:xfrm>
              <a:off x="6028248" y="3261628"/>
              <a:ext cx="1485111" cy="30777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err="1">
                  <a:ln>
                    <a:noFill/>
                  </a:ln>
                  <a:solidFill>
                    <a:srgbClr val="00566B"/>
                  </a:solidFill>
                  <a:effectLst/>
                  <a:uLnTx/>
                  <a:uFillTx/>
                  <a:latin typeface="Inter"/>
                  <a:ea typeface="+mn-ea"/>
                  <a:cs typeface="+mn-cs"/>
                  <a:sym typeface="Inter"/>
                </a:rPr>
                <a:t>eWALLET</a:t>
              </a:r>
              <a:endParaRPr kumimoji="0" lang="nl-BE" sz="1000" b="0" i="0" u="none" strike="noStrike" kern="1200" cap="none" spc="0" normalizeH="0" baseline="0" noProof="0">
                <a:ln>
                  <a:noFill/>
                </a:ln>
                <a:solidFill>
                  <a:srgbClr val="00566B"/>
                </a:solidFill>
                <a:effectLst/>
                <a:uLnTx/>
                <a:uFillTx/>
                <a:latin typeface="Inter"/>
                <a:ea typeface="+mn-ea"/>
                <a:cs typeface="+mn-cs"/>
                <a:sym typeface="Int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a:ln>
                    <a:noFill/>
                  </a:ln>
                  <a:solidFill>
                    <a:srgbClr val="00566B"/>
                  </a:solidFill>
                  <a:effectLst/>
                  <a:uLnTx/>
                  <a:uFillTx/>
                  <a:latin typeface="Inter"/>
                  <a:ea typeface="+mn-ea"/>
                  <a:cs typeface="+mn-cs"/>
                  <a:sym typeface="Inter"/>
                </a:rPr>
                <a:t>INTERFACE</a:t>
              </a:r>
              <a:endParaRPr kumimoji="0" lang="nl-BE" sz="900" b="0" i="0" u="none" strike="noStrike" kern="1200" cap="none" spc="0" normalizeH="0" baseline="0" noProof="0">
                <a:ln>
                  <a:noFill/>
                </a:ln>
                <a:solidFill>
                  <a:srgbClr val="00566B"/>
                </a:solidFill>
                <a:effectLst/>
                <a:uLnTx/>
                <a:uFillTx/>
                <a:latin typeface="Inter"/>
                <a:ea typeface="+mn-ea"/>
                <a:cs typeface="+mn-cs"/>
                <a:sym typeface="Inter"/>
              </a:endParaRPr>
            </a:p>
          </p:txBody>
        </p:sp>
      </p:grpSp>
      <p:grpSp>
        <p:nvGrpSpPr>
          <p:cNvPr id="94" name="Group 93">
            <a:extLst>
              <a:ext uri="{FF2B5EF4-FFF2-40B4-BE49-F238E27FC236}">
                <a16:creationId xmlns:a16="http://schemas.microsoft.com/office/drawing/2014/main" id="{20ABD011-822D-6B9D-BCF7-94C2DF62ED85}"/>
              </a:ext>
            </a:extLst>
          </p:cNvPr>
          <p:cNvGrpSpPr/>
          <p:nvPr/>
        </p:nvGrpSpPr>
        <p:grpSpPr>
          <a:xfrm>
            <a:off x="8243383" y="3028445"/>
            <a:ext cx="1445046" cy="1761057"/>
            <a:chOff x="4501058" y="1989056"/>
            <a:chExt cx="3189883" cy="3887465"/>
          </a:xfrm>
        </p:grpSpPr>
        <p:grpSp>
          <p:nvGrpSpPr>
            <p:cNvPr id="95" name="Group 94">
              <a:extLst>
                <a:ext uri="{FF2B5EF4-FFF2-40B4-BE49-F238E27FC236}">
                  <a16:creationId xmlns:a16="http://schemas.microsoft.com/office/drawing/2014/main" id="{3DE31EB4-A08F-9D39-E623-61EA93B80C1E}"/>
                </a:ext>
              </a:extLst>
            </p:cNvPr>
            <p:cNvGrpSpPr/>
            <p:nvPr/>
          </p:nvGrpSpPr>
          <p:grpSpPr>
            <a:xfrm>
              <a:off x="4501058" y="1989056"/>
              <a:ext cx="3189883" cy="3887465"/>
              <a:chOff x="4123986" y="1923069"/>
              <a:chExt cx="3189883" cy="3887465"/>
            </a:xfrm>
          </p:grpSpPr>
          <p:pic>
            <p:nvPicPr>
              <p:cNvPr id="97" name="Image 2">
                <a:extLst>
                  <a:ext uri="{FF2B5EF4-FFF2-40B4-BE49-F238E27FC236}">
                    <a16:creationId xmlns:a16="http://schemas.microsoft.com/office/drawing/2014/main" id="{88A007D9-9BCB-8381-A48D-22B86E73D63F}"/>
                  </a:ext>
                </a:extLst>
              </p:cNvPr>
              <p:cNvPicPr>
                <a:picLocks noChangeAspect="1"/>
              </p:cNvPicPr>
              <p:nvPr/>
            </p:nvPicPr>
            <p:blipFill>
              <a:blip r:embed="rId3"/>
              <a:srcRect t="15015"/>
              <a:stretch>
                <a:fillRect/>
              </a:stretch>
            </p:blipFill>
            <p:spPr>
              <a:xfrm>
                <a:off x="4920792" y="2375555"/>
                <a:ext cx="1593130" cy="2932899"/>
              </a:xfrm>
              <a:prstGeom prst="rect">
                <a:avLst/>
              </a:prstGeom>
            </p:spPr>
          </p:pic>
          <p:pic>
            <p:nvPicPr>
              <p:cNvPr id="98" name="Picture 97">
                <a:extLst>
                  <a:ext uri="{FF2B5EF4-FFF2-40B4-BE49-F238E27FC236}">
                    <a16:creationId xmlns:a16="http://schemas.microsoft.com/office/drawing/2014/main" id="{B15D6DBE-3FC6-D0A8-F948-8A65D18D8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3986" y="1923069"/>
                <a:ext cx="3189883" cy="3887465"/>
              </a:xfrm>
              <a:prstGeom prst="rect">
                <a:avLst/>
              </a:prstGeom>
            </p:spPr>
          </p:pic>
          <p:sp>
            <p:nvSpPr>
              <p:cNvPr id="99" name="Oval 98">
                <a:extLst>
                  <a:ext uri="{FF2B5EF4-FFF2-40B4-BE49-F238E27FC236}">
                    <a16:creationId xmlns:a16="http://schemas.microsoft.com/office/drawing/2014/main" id="{174E6E01-850C-7F18-E786-32629E158D0B}"/>
                  </a:ext>
                </a:extLst>
              </p:cNvPr>
              <p:cNvSpPr/>
              <p:nvPr/>
            </p:nvSpPr>
            <p:spPr>
              <a:xfrm>
                <a:off x="5533534" y="5308454"/>
                <a:ext cx="358219" cy="35821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grpSp>
        <p:pic>
          <p:nvPicPr>
            <p:cNvPr id="96" name="Picture 10">
              <a:extLst>
                <a:ext uri="{FF2B5EF4-FFF2-40B4-BE49-F238E27FC236}">
                  <a16:creationId xmlns:a16="http://schemas.microsoft.com/office/drawing/2014/main" id="{497CF4EB-4A1C-9687-8425-D64718E7DB45}"/>
                </a:ext>
              </a:extLst>
            </p:cNvPr>
            <p:cNvPicPr>
              <a:picLocks noChangeAspect="1"/>
            </p:cNvPicPr>
            <p:nvPr/>
          </p:nvPicPr>
          <p:blipFill>
            <a:blip r:embed="rId5"/>
            <a:stretch>
              <a:fillRect/>
            </a:stretch>
          </p:blipFill>
          <p:spPr bwMode="auto">
            <a:xfrm>
              <a:off x="5823825" y="5272746"/>
              <a:ext cx="531780" cy="53178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grpSp>
      <p:sp>
        <p:nvSpPr>
          <p:cNvPr id="118" name="Rectangle 117">
            <a:extLst>
              <a:ext uri="{FF2B5EF4-FFF2-40B4-BE49-F238E27FC236}">
                <a16:creationId xmlns:a16="http://schemas.microsoft.com/office/drawing/2014/main" id="{D4557AE7-447C-EC3C-00D4-CD58A85AA3FC}"/>
              </a:ext>
            </a:extLst>
          </p:cNvPr>
          <p:cNvSpPr/>
          <p:nvPr/>
        </p:nvSpPr>
        <p:spPr>
          <a:xfrm>
            <a:off x="1706252" y="1530432"/>
            <a:ext cx="8832915" cy="4917502"/>
          </a:xfrm>
          <a:prstGeom prst="rect">
            <a:avLst/>
          </a:prstGeom>
          <a:noFill/>
          <a:ln>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9" name="Content Placeholder 2">
            <a:extLst>
              <a:ext uri="{FF2B5EF4-FFF2-40B4-BE49-F238E27FC236}">
                <a16:creationId xmlns:a16="http://schemas.microsoft.com/office/drawing/2014/main" id="{E29206F2-B50F-AF7E-51BC-D5FC9D5F7329}"/>
              </a:ext>
            </a:extLst>
          </p:cNvPr>
          <p:cNvSpPr txBox="1">
            <a:spLocks/>
          </p:cNvSpPr>
          <p:nvPr/>
        </p:nvSpPr>
        <p:spPr>
          <a:xfrm>
            <a:off x="8680736" y="6189330"/>
            <a:ext cx="1894396" cy="28657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600" b="0" i="0" u="none" strike="noStrike" kern="1200" cap="none" spc="0" normalizeH="0" baseline="0" noProof="0">
                <a:ln>
                  <a:noFill/>
                </a:ln>
                <a:solidFill>
                  <a:srgbClr val="FFF8DC"/>
                </a:solidFill>
                <a:effectLst/>
                <a:uLnTx/>
                <a:uFillTx/>
                <a:latin typeface="Open Sans"/>
                <a:ea typeface="+mn-ea"/>
                <a:cs typeface="+mn-cs"/>
              </a:rPr>
              <a:t>BOSA ECOSYSTEEM</a:t>
            </a:r>
            <a:endParaRPr kumimoji="0" lang="nl-BE" sz="110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324221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6360C598-8232-3D24-A60F-1171B2351A91}"/>
            </a:ext>
          </a:extLst>
        </p:cNvPr>
        <p:cNvGrpSpPr/>
        <p:nvPr/>
      </p:nvGrpSpPr>
      <p:grpSpPr>
        <a:xfrm>
          <a:off x="0" y="0"/>
          <a:ext cx="0" cy="0"/>
          <a:chOff x="0" y="0"/>
          <a:chExt cx="0" cy="0"/>
        </a:xfrm>
      </p:grpSpPr>
      <p:cxnSp>
        <p:nvCxnSpPr>
          <p:cNvPr id="87" name="Straight Connector 86">
            <a:extLst>
              <a:ext uri="{FF2B5EF4-FFF2-40B4-BE49-F238E27FC236}">
                <a16:creationId xmlns:a16="http://schemas.microsoft.com/office/drawing/2014/main" id="{5B81A975-62DC-1AA2-FF21-1B2C8D0D1C81}"/>
              </a:ext>
            </a:extLst>
          </p:cNvPr>
          <p:cNvCxnSpPr>
            <a:cxnSpLocks/>
          </p:cNvCxnSpPr>
          <p:nvPr/>
        </p:nvCxnSpPr>
        <p:spPr>
          <a:xfrm>
            <a:off x="5542838" y="4165962"/>
            <a:ext cx="0" cy="139372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6" name="Rectangle: Rounded Corners 75">
            <a:extLst>
              <a:ext uri="{FF2B5EF4-FFF2-40B4-BE49-F238E27FC236}">
                <a16:creationId xmlns:a16="http://schemas.microsoft.com/office/drawing/2014/main" id="{4F552B39-B2E5-FC5C-7A1C-FFF3587C8DF6}"/>
              </a:ext>
            </a:extLst>
          </p:cNvPr>
          <p:cNvSpPr/>
          <p:nvPr/>
        </p:nvSpPr>
        <p:spPr>
          <a:xfrm>
            <a:off x="5667153" y="4350891"/>
            <a:ext cx="2803160" cy="552715"/>
          </a:xfrm>
          <a:prstGeom prst="roundRect">
            <a:avLst/>
          </a:prstGeom>
          <a:solidFill>
            <a:schemeClr val="bg2"/>
          </a:solidFill>
          <a:ln>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Title 1">
            <a:extLst>
              <a:ext uri="{FF2B5EF4-FFF2-40B4-BE49-F238E27FC236}">
                <a16:creationId xmlns:a16="http://schemas.microsoft.com/office/drawing/2014/main" id="{8A40CE6C-6807-23C3-CD1D-CCC0AB369B47}"/>
              </a:ext>
            </a:extLst>
          </p:cNvPr>
          <p:cNvSpPr>
            <a:spLocks noGrp="1"/>
          </p:cNvSpPr>
          <p:nvPr>
            <p:ph type="title"/>
          </p:nvPr>
        </p:nvSpPr>
        <p:spPr>
          <a:xfrm>
            <a:off x="838200" y="365125"/>
            <a:ext cx="10972800" cy="1325563"/>
          </a:xfrm>
        </p:spPr>
        <p:txBody>
          <a:bodyPr>
            <a:normAutofit/>
          </a:bodyPr>
          <a:lstStyle/>
          <a:p>
            <a:r>
              <a:rPr lang="nl-BE"/>
              <a:t>MyGov.be | </a:t>
            </a:r>
            <a:r>
              <a:rPr lang="nl-BE">
                <a:solidFill>
                  <a:schemeClr val="tx2"/>
                </a:solidFill>
              </a:rPr>
              <a:t>Relatie BOSA-bouwstenen</a:t>
            </a:r>
          </a:p>
        </p:txBody>
      </p:sp>
      <p:grpSp>
        <p:nvGrpSpPr>
          <p:cNvPr id="95" name="Group 94">
            <a:extLst>
              <a:ext uri="{FF2B5EF4-FFF2-40B4-BE49-F238E27FC236}">
                <a16:creationId xmlns:a16="http://schemas.microsoft.com/office/drawing/2014/main" id="{BA5C1214-E2D5-E224-E25B-C88B5B22BC89}"/>
              </a:ext>
            </a:extLst>
          </p:cNvPr>
          <p:cNvGrpSpPr/>
          <p:nvPr/>
        </p:nvGrpSpPr>
        <p:grpSpPr>
          <a:xfrm>
            <a:off x="4871193" y="1694835"/>
            <a:ext cx="1313649" cy="2471127"/>
            <a:chOff x="4871193" y="1545976"/>
            <a:chExt cx="1313649" cy="2471127"/>
          </a:xfrm>
        </p:grpSpPr>
        <p:sp>
          <p:nvSpPr>
            <p:cNvPr id="42" name="Rectangle 41">
              <a:extLst>
                <a:ext uri="{FF2B5EF4-FFF2-40B4-BE49-F238E27FC236}">
                  <a16:creationId xmlns:a16="http://schemas.microsoft.com/office/drawing/2014/main" id="{D9B04B53-96EF-4CC1-BF98-840AE455B0E5}"/>
                </a:ext>
              </a:extLst>
            </p:cNvPr>
            <p:cNvSpPr/>
            <p:nvPr/>
          </p:nvSpPr>
          <p:spPr>
            <a:xfrm>
              <a:off x="4871193" y="1545976"/>
              <a:ext cx="1313649" cy="6870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200" b="1">
                  <a:solidFill>
                    <a:srgbClr val="FFFFFF"/>
                  </a:solidFill>
                  <a:latin typeface="Arial"/>
                </a:defRPr>
              </a:pPr>
              <a:r>
                <a:rPr kumimoji="0"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Federal Trust Services</a:t>
              </a:r>
            </a:p>
            <a:p>
              <a:pPr marL="0" marR="0" lvl="0" indent="0" algn="ctr" defTabSz="914400" rtl="0" eaLnBrk="1" fontAlgn="auto" latinLnBrk="0" hangingPunct="1">
                <a:lnSpc>
                  <a:spcPct val="100000"/>
                </a:lnSpc>
                <a:spcBef>
                  <a:spcPts val="200"/>
                </a:spcBef>
                <a:spcAft>
                  <a:spcPts val="0"/>
                </a:spcAft>
                <a:buClrTx/>
                <a:buSzTx/>
                <a:buFontTx/>
                <a:buNone/>
                <a:tabLst/>
                <a:defRPr sz="1000" b="1">
                  <a:solidFill>
                    <a:srgbClr val="FF9900"/>
                  </a:solidFill>
                  <a:latin typeface="Arial"/>
                </a:defRPr>
              </a:pPr>
              <a:r>
                <a:rPr kumimoji="0"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(FTS)</a:t>
              </a:r>
            </a:p>
          </p:txBody>
        </p:sp>
        <p:sp>
          <p:nvSpPr>
            <p:cNvPr id="43" name="Rectangle 42">
              <a:extLst>
                <a:ext uri="{FF2B5EF4-FFF2-40B4-BE49-F238E27FC236}">
                  <a16:creationId xmlns:a16="http://schemas.microsoft.com/office/drawing/2014/main" id="{92EF7160-4855-30AF-1A23-4BC6435C326B}"/>
                </a:ext>
              </a:extLst>
            </p:cNvPr>
            <p:cNvSpPr/>
            <p:nvPr/>
          </p:nvSpPr>
          <p:spPr>
            <a:xfrm>
              <a:off x="4871193" y="2238257"/>
              <a:ext cx="1313649" cy="146657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wrap="square" lIns="73152" rIns="731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334155"/>
                  </a:solidFill>
                  <a:latin typeface="Arial"/>
                </a:defRPr>
              </a:pPr>
              <a:r>
                <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Ele</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sz="1100" b="0" i="0" u="none" strike="noStrike" kern="1200" cap="none" spc="0" normalizeH="0" baseline="0" noProof="0" err="1">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troni</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c</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h</a:t>
              </a:r>
              <a:r>
                <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tekenen en verzegelen voor digitale processen</a:t>
              </a:r>
              <a:endPar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5BE22381-301F-C6BE-0E0C-9F9F75B399EE}"/>
                </a:ext>
              </a:extLst>
            </p:cNvPr>
            <p:cNvSpPr/>
            <p:nvPr/>
          </p:nvSpPr>
          <p:spPr>
            <a:xfrm>
              <a:off x="4871193" y="3704829"/>
              <a:ext cx="1313649" cy="312274"/>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003366"/>
                  </a:solidFill>
                  <a:latin typeface="Arial"/>
                </a:defRPr>
              </a:pPr>
              <a:r>
                <a:rPr kumimoji="0" sz="1000" b="1" i="0" u="none" strike="noStrike" kern="1200" cap="none" spc="0" normalizeH="0" baseline="0" noProof="0">
                  <a:ln>
                    <a:noFill/>
                  </a:ln>
                  <a:solidFill>
                    <a:srgbClr val="003366"/>
                  </a:solidFill>
                  <a:effectLst/>
                  <a:uLnTx/>
                  <a:uFillTx/>
                  <a:latin typeface="Arial"/>
                  <a:ea typeface="+mn-ea"/>
                  <a:cs typeface="+mn-cs"/>
                </a:rPr>
                <a:t>sign.belgium.be</a:t>
              </a:r>
            </a:p>
          </p:txBody>
        </p:sp>
      </p:grpSp>
      <p:grpSp>
        <p:nvGrpSpPr>
          <p:cNvPr id="96" name="Group 95">
            <a:extLst>
              <a:ext uri="{FF2B5EF4-FFF2-40B4-BE49-F238E27FC236}">
                <a16:creationId xmlns:a16="http://schemas.microsoft.com/office/drawing/2014/main" id="{E94141CB-E1E6-5809-0AB9-3DA6D88DB2AE}"/>
              </a:ext>
            </a:extLst>
          </p:cNvPr>
          <p:cNvGrpSpPr/>
          <p:nvPr/>
        </p:nvGrpSpPr>
        <p:grpSpPr>
          <a:xfrm>
            <a:off x="6294571" y="1694835"/>
            <a:ext cx="1313650" cy="2471127"/>
            <a:chOff x="6294571" y="1545976"/>
            <a:chExt cx="1313650" cy="2471127"/>
          </a:xfrm>
        </p:grpSpPr>
        <p:sp>
          <p:nvSpPr>
            <p:cNvPr id="45" name="Rectangle 44">
              <a:extLst>
                <a:ext uri="{FF2B5EF4-FFF2-40B4-BE49-F238E27FC236}">
                  <a16:creationId xmlns:a16="http://schemas.microsoft.com/office/drawing/2014/main" id="{EF238EBB-2F99-C07B-EAFE-8E79B5BA45C3}"/>
                </a:ext>
              </a:extLst>
            </p:cNvPr>
            <p:cNvSpPr/>
            <p:nvPr/>
          </p:nvSpPr>
          <p:spPr>
            <a:xfrm>
              <a:off x="6294571" y="1545976"/>
              <a:ext cx="1313650" cy="6870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200" b="1">
                  <a:solidFill>
                    <a:srgbClr val="FFFFFF"/>
                  </a:solidFill>
                  <a:latin typeface="Arial"/>
                </a:defRPr>
              </a:pPr>
              <a:r>
                <a:rPr kumimoji="0"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Fed. Service Platform</a:t>
              </a:r>
            </a:p>
            <a:p>
              <a:pPr marL="0" marR="0" lvl="0" indent="0" algn="ctr" defTabSz="914400" rtl="0" eaLnBrk="1" fontAlgn="auto" latinLnBrk="0" hangingPunct="1">
                <a:lnSpc>
                  <a:spcPct val="100000"/>
                </a:lnSpc>
                <a:spcBef>
                  <a:spcPts val="200"/>
                </a:spcBef>
                <a:spcAft>
                  <a:spcPts val="0"/>
                </a:spcAft>
                <a:buClrTx/>
                <a:buSzTx/>
                <a:buFontTx/>
                <a:buNone/>
                <a:tabLst/>
                <a:defRPr sz="1000" b="1">
                  <a:solidFill>
                    <a:srgbClr val="FF9900"/>
                  </a:solidFill>
                  <a:latin typeface="Arial"/>
                </a:defRPr>
              </a:pPr>
              <a:r>
                <a:rPr kumimoji="0"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(FSP)</a:t>
              </a:r>
            </a:p>
          </p:txBody>
        </p:sp>
        <p:sp>
          <p:nvSpPr>
            <p:cNvPr id="46" name="Rectangle 45">
              <a:extLst>
                <a:ext uri="{FF2B5EF4-FFF2-40B4-BE49-F238E27FC236}">
                  <a16:creationId xmlns:a16="http://schemas.microsoft.com/office/drawing/2014/main" id="{68D2C830-BB59-CF89-B8BB-411D10DD0573}"/>
                </a:ext>
              </a:extLst>
            </p:cNvPr>
            <p:cNvSpPr/>
            <p:nvPr/>
          </p:nvSpPr>
          <p:spPr>
            <a:xfrm>
              <a:off x="6294571" y="2238257"/>
              <a:ext cx="1313649" cy="146657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wrap="square" lIns="73152" rIns="731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334155"/>
                  </a:solidFill>
                  <a:latin typeface="Arial"/>
                </a:defRPr>
              </a:pP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Beveiligde uitwisseling van data en documenten tussen diensten</a:t>
              </a:r>
              <a:endPar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44996DED-2E6B-AFCF-8FD8-132E7EF718F8}"/>
                </a:ext>
              </a:extLst>
            </p:cNvPr>
            <p:cNvSpPr/>
            <p:nvPr/>
          </p:nvSpPr>
          <p:spPr>
            <a:xfrm>
              <a:off x="6294571" y="3704829"/>
              <a:ext cx="1313649" cy="312274"/>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003366"/>
                  </a:solidFill>
                  <a:latin typeface="Arial"/>
                </a:defRPr>
              </a:pPr>
              <a:r>
                <a:rPr kumimoji="0" sz="1000" b="1" i="0" u="none" strike="noStrike" kern="1200" cap="none" spc="0" normalizeH="0" baseline="0" noProof="0">
                  <a:ln>
                    <a:noFill/>
                  </a:ln>
                  <a:solidFill>
                    <a:srgbClr val="003366"/>
                  </a:solidFill>
                  <a:effectLst/>
                  <a:uLnTx/>
                  <a:uFillTx/>
                  <a:latin typeface="Arial"/>
                  <a:ea typeface="+mn-ea"/>
                  <a:cs typeface="+mn-cs"/>
                </a:rPr>
                <a:t>fsp.belgium.be</a:t>
              </a:r>
            </a:p>
          </p:txBody>
        </p:sp>
      </p:grpSp>
      <p:grpSp>
        <p:nvGrpSpPr>
          <p:cNvPr id="97" name="Group 96">
            <a:extLst>
              <a:ext uri="{FF2B5EF4-FFF2-40B4-BE49-F238E27FC236}">
                <a16:creationId xmlns:a16="http://schemas.microsoft.com/office/drawing/2014/main" id="{13C98009-DFF1-C77D-9D9E-EB96F5B5EB00}"/>
              </a:ext>
            </a:extLst>
          </p:cNvPr>
          <p:cNvGrpSpPr/>
          <p:nvPr/>
        </p:nvGrpSpPr>
        <p:grpSpPr>
          <a:xfrm>
            <a:off x="7717949" y="1694835"/>
            <a:ext cx="1313649" cy="2471127"/>
            <a:chOff x="7717949" y="1545976"/>
            <a:chExt cx="1313649" cy="2471127"/>
          </a:xfrm>
        </p:grpSpPr>
        <p:sp>
          <p:nvSpPr>
            <p:cNvPr id="48" name="Rectangle 47">
              <a:extLst>
                <a:ext uri="{FF2B5EF4-FFF2-40B4-BE49-F238E27FC236}">
                  <a16:creationId xmlns:a16="http://schemas.microsoft.com/office/drawing/2014/main" id="{C78091CF-5C79-6D61-D28C-281A6A02BC05}"/>
                </a:ext>
              </a:extLst>
            </p:cNvPr>
            <p:cNvSpPr/>
            <p:nvPr/>
          </p:nvSpPr>
          <p:spPr>
            <a:xfrm>
              <a:off x="7717949" y="1545976"/>
              <a:ext cx="1313649" cy="687003"/>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200" b="1">
                  <a:solidFill>
                    <a:srgbClr val="003366"/>
                  </a:solidFill>
                  <a:latin typeface="Arial"/>
                </a:defRPr>
              </a:pPr>
              <a:r>
                <a:rPr kumimoji="0"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MyGov.be</a:t>
              </a:r>
            </a:p>
            <a:p>
              <a:pPr marL="0" marR="0" lvl="0" indent="0" algn="ctr" defTabSz="914400" rtl="0" eaLnBrk="1" fontAlgn="auto" latinLnBrk="0" hangingPunct="1">
                <a:lnSpc>
                  <a:spcPct val="100000"/>
                </a:lnSpc>
                <a:spcBef>
                  <a:spcPts val="200"/>
                </a:spcBef>
                <a:spcAft>
                  <a:spcPts val="0"/>
                </a:spcAft>
                <a:buClrTx/>
                <a:buSzTx/>
                <a:buFontTx/>
                <a:buNone/>
                <a:tabLst/>
                <a:defRPr sz="1000" b="1">
                  <a:solidFill>
                    <a:srgbClr val="FFFFFF"/>
                  </a:solidFill>
                  <a:latin typeface="Arial"/>
                </a:defRPr>
              </a:pPr>
              <a:r>
                <a:rPr kumimoji="0"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The Wallet</a:t>
              </a:r>
            </a:p>
          </p:txBody>
        </p:sp>
        <p:sp>
          <p:nvSpPr>
            <p:cNvPr id="49" name="Rectangle 48">
              <a:extLst>
                <a:ext uri="{FF2B5EF4-FFF2-40B4-BE49-F238E27FC236}">
                  <a16:creationId xmlns:a16="http://schemas.microsoft.com/office/drawing/2014/main" id="{6FDCE6B7-D89E-F0B2-1DA5-FFF104E93AAD}"/>
                </a:ext>
              </a:extLst>
            </p:cNvPr>
            <p:cNvSpPr/>
            <p:nvPr/>
          </p:nvSpPr>
          <p:spPr>
            <a:xfrm>
              <a:off x="7717949" y="2238257"/>
              <a:ext cx="1313649" cy="1466571"/>
            </a:xfrm>
            <a:prstGeom prst="rect">
              <a:avLst/>
            </a:prstGeom>
            <a:solidFill>
              <a:schemeClr val="tx2"/>
            </a:solidFill>
            <a:ln w="25400">
              <a:noFill/>
            </a:ln>
          </p:spPr>
          <p:style>
            <a:lnRef idx="1">
              <a:schemeClr val="accent1"/>
            </a:lnRef>
            <a:fillRef idx="3">
              <a:schemeClr val="accent1"/>
            </a:fillRef>
            <a:effectRef idx="2">
              <a:schemeClr val="accent1"/>
            </a:effectRef>
            <a:fontRef idx="minor">
              <a:schemeClr val="lt1"/>
            </a:fontRef>
          </p:style>
          <p:txBody>
            <a:bodyPr wrap="square" lIns="73152" rIns="731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334155"/>
                  </a:solidFill>
                  <a:latin typeface="Arial"/>
                </a:defRPr>
              </a:pP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Geïntegreerd aanbod diensten via mobiel platform</a:t>
              </a:r>
              <a:endPar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2148777B-DE1D-E06D-A307-93FF8E8F6998}"/>
                </a:ext>
              </a:extLst>
            </p:cNvPr>
            <p:cNvSpPr/>
            <p:nvPr/>
          </p:nvSpPr>
          <p:spPr>
            <a:xfrm>
              <a:off x="7717949" y="3704829"/>
              <a:ext cx="1313649" cy="312274"/>
            </a:xfrm>
            <a:prstGeom prst="rect">
              <a:avLst/>
            </a:prstGeom>
            <a:solidFill>
              <a:schemeClr val="tx2">
                <a:lumMod val="90000"/>
              </a:schemeClr>
            </a:solidFill>
            <a:ln w="25400">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003366"/>
                  </a:solidFill>
                  <a:latin typeface="Arial"/>
                </a:defRPr>
              </a:pPr>
              <a:r>
                <a:rPr kumimoji="0" sz="1000" b="1" i="0" u="none" strike="noStrike" kern="1200" cap="none" spc="0" normalizeH="0" baseline="0" noProof="0">
                  <a:ln>
                    <a:noFill/>
                  </a:ln>
                  <a:solidFill>
                    <a:srgbClr val="003366"/>
                  </a:solidFill>
                  <a:effectLst/>
                  <a:uLnTx/>
                  <a:uFillTx/>
                  <a:latin typeface="Arial"/>
                  <a:ea typeface="+mn-ea"/>
                  <a:cs typeface="+mn-cs"/>
                </a:rPr>
                <a:t>mygov.be</a:t>
              </a:r>
            </a:p>
          </p:txBody>
        </p:sp>
      </p:grpSp>
      <p:grpSp>
        <p:nvGrpSpPr>
          <p:cNvPr id="99" name="Group 98">
            <a:extLst>
              <a:ext uri="{FF2B5EF4-FFF2-40B4-BE49-F238E27FC236}">
                <a16:creationId xmlns:a16="http://schemas.microsoft.com/office/drawing/2014/main" id="{CE4C6B51-DDBE-3EDA-9766-2ACD09C68C16}"/>
              </a:ext>
            </a:extLst>
          </p:cNvPr>
          <p:cNvGrpSpPr/>
          <p:nvPr/>
        </p:nvGrpSpPr>
        <p:grpSpPr>
          <a:xfrm>
            <a:off x="10564705" y="1694835"/>
            <a:ext cx="1313649" cy="2471127"/>
            <a:chOff x="10564705" y="1545976"/>
            <a:chExt cx="1313649" cy="2471127"/>
          </a:xfrm>
        </p:grpSpPr>
        <p:sp>
          <p:nvSpPr>
            <p:cNvPr id="54" name="Rectangle 53">
              <a:extLst>
                <a:ext uri="{FF2B5EF4-FFF2-40B4-BE49-F238E27FC236}">
                  <a16:creationId xmlns:a16="http://schemas.microsoft.com/office/drawing/2014/main" id="{4C056060-EBEB-047E-60CC-55B6A6F38977}"/>
                </a:ext>
              </a:extLst>
            </p:cNvPr>
            <p:cNvSpPr/>
            <p:nvPr/>
          </p:nvSpPr>
          <p:spPr>
            <a:xfrm>
              <a:off x="10564705" y="1545976"/>
              <a:ext cx="1313649" cy="6870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200" b="1">
                  <a:solidFill>
                    <a:srgbClr val="FFFFFF"/>
                  </a:solidFill>
                  <a:latin typeface="Arial"/>
                </a:defRPr>
              </a:pPr>
              <a:r>
                <a:rPr kumimoji="0"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Electronic Counter</a:t>
              </a:r>
            </a:p>
            <a:p>
              <a:pPr marL="0" marR="0" lvl="0" indent="0" algn="ctr" defTabSz="914400" rtl="0" eaLnBrk="1" fontAlgn="auto" latinLnBrk="0" hangingPunct="1">
                <a:lnSpc>
                  <a:spcPct val="100000"/>
                </a:lnSpc>
                <a:spcBef>
                  <a:spcPts val="200"/>
                </a:spcBef>
                <a:spcAft>
                  <a:spcPts val="0"/>
                </a:spcAft>
                <a:buClrTx/>
                <a:buSzTx/>
                <a:buFontTx/>
                <a:buNone/>
                <a:tabLst/>
                <a:defRPr sz="1000" b="1">
                  <a:solidFill>
                    <a:srgbClr val="FF9900"/>
                  </a:solidFill>
                  <a:latin typeface="Arial"/>
                </a:defRPr>
              </a:pPr>
              <a:r>
                <a:rPr kumimoji="0"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Services</a:t>
              </a:r>
            </a:p>
          </p:txBody>
        </p:sp>
        <p:sp>
          <p:nvSpPr>
            <p:cNvPr id="55" name="Rectangle 54">
              <a:extLst>
                <a:ext uri="{FF2B5EF4-FFF2-40B4-BE49-F238E27FC236}">
                  <a16:creationId xmlns:a16="http://schemas.microsoft.com/office/drawing/2014/main" id="{7207E98F-D3C4-4559-4B84-6FC2D3517F4B}"/>
                </a:ext>
              </a:extLst>
            </p:cNvPr>
            <p:cNvSpPr/>
            <p:nvPr/>
          </p:nvSpPr>
          <p:spPr>
            <a:xfrm>
              <a:off x="10564705" y="2238257"/>
              <a:ext cx="1313649" cy="1466571"/>
            </a:xfrm>
            <a:prstGeom prst="rect">
              <a:avLst/>
            </a:prstGeom>
            <a:solidFill>
              <a:schemeClr val="tx2"/>
            </a:solidFill>
            <a:ln>
              <a:solidFill>
                <a:srgbClr val="E2E8F0"/>
              </a:solidFill>
            </a:ln>
          </p:spPr>
          <p:style>
            <a:lnRef idx="1">
              <a:schemeClr val="accent1"/>
            </a:lnRef>
            <a:fillRef idx="3">
              <a:schemeClr val="accent1"/>
            </a:fillRef>
            <a:effectRef idx="2">
              <a:schemeClr val="accent1"/>
            </a:effectRef>
            <a:fontRef idx="minor">
              <a:schemeClr val="lt1"/>
            </a:fontRef>
          </p:style>
          <p:txBody>
            <a:bodyPr wrap="square" lIns="73152" rIns="731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334155"/>
                  </a:solidFill>
                  <a:latin typeface="Arial"/>
                </a:defRPr>
              </a:pPr>
              <a:r>
                <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End-to-end </a:t>
              </a:r>
              <a:r>
                <a:rPr kumimoji="0" sz="1100" b="0" i="0" u="none" strike="noStrike" kern="1200" cap="none" spc="0" normalizeH="0" baseline="0" noProof="0" err="1">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ele</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sz="1100" b="0" i="0" u="none" strike="noStrike" kern="1200" cap="none" spc="0" normalizeH="0" baseline="0" noProof="0" err="1">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troni</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c</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he</a:t>
              </a:r>
              <a:r>
                <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processe</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n</a:t>
              </a:r>
              <a:r>
                <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en</a:t>
              </a:r>
              <a:r>
                <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 digital</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e</a:t>
              </a:r>
              <a:r>
                <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 procedures</a:t>
              </a:r>
            </a:p>
          </p:txBody>
        </p:sp>
        <p:sp>
          <p:nvSpPr>
            <p:cNvPr id="56" name="Rectangle 55">
              <a:extLst>
                <a:ext uri="{FF2B5EF4-FFF2-40B4-BE49-F238E27FC236}">
                  <a16:creationId xmlns:a16="http://schemas.microsoft.com/office/drawing/2014/main" id="{43233B4C-A32D-8587-360A-D8874D9C9FD7}"/>
                </a:ext>
              </a:extLst>
            </p:cNvPr>
            <p:cNvSpPr/>
            <p:nvPr/>
          </p:nvSpPr>
          <p:spPr>
            <a:xfrm>
              <a:off x="10564705" y="3704829"/>
              <a:ext cx="1313649" cy="312274"/>
            </a:xfrm>
            <a:prstGeom prst="rect">
              <a:avLst/>
            </a:prstGeom>
            <a:solidFill>
              <a:schemeClr val="tx2">
                <a:lumMod val="90000"/>
              </a:schemeClr>
            </a:solidFill>
            <a:ln>
              <a:solidFill>
                <a:srgbClr val="E2E8F0"/>
              </a:solid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003366"/>
                  </a:solidFill>
                  <a:latin typeface="Arial"/>
                </a:defRPr>
              </a:pPr>
              <a:r>
                <a:rPr kumimoji="0" sz="1000" b="1" i="0" u="none" strike="noStrike" kern="1200" cap="none" spc="0" normalizeH="0" baseline="0" noProof="0">
                  <a:ln>
                    <a:noFill/>
                  </a:ln>
                  <a:solidFill>
                    <a:srgbClr val="003366"/>
                  </a:solidFill>
                  <a:effectLst/>
                  <a:uLnTx/>
                  <a:uFillTx/>
                  <a:latin typeface="Arial"/>
                  <a:ea typeface="+mn-ea"/>
                  <a:cs typeface="+mn-cs"/>
                </a:rPr>
                <a:t>Service Portals</a:t>
              </a:r>
            </a:p>
          </p:txBody>
        </p:sp>
      </p:grpSp>
      <p:grpSp>
        <p:nvGrpSpPr>
          <p:cNvPr id="92" name="Group 91">
            <a:extLst>
              <a:ext uri="{FF2B5EF4-FFF2-40B4-BE49-F238E27FC236}">
                <a16:creationId xmlns:a16="http://schemas.microsoft.com/office/drawing/2014/main" id="{F9E3D98A-539F-2931-72BD-0A957404B97C}"/>
              </a:ext>
            </a:extLst>
          </p:cNvPr>
          <p:cNvGrpSpPr/>
          <p:nvPr/>
        </p:nvGrpSpPr>
        <p:grpSpPr>
          <a:xfrm>
            <a:off x="601060" y="1694835"/>
            <a:ext cx="1313649" cy="2471127"/>
            <a:chOff x="601060" y="1545976"/>
            <a:chExt cx="1313649" cy="2471127"/>
          </a:xfrm>
        </p:grpSpPr>
        <p:sp>
          <p:nvSpPr>
            <p:cNvPr id="33" name="Rectangle 32">
              <a:extLst>
                <a:ext uri="{FF2B5EF4-FFF2-40B4-BE49-F238E27FC236}">
                  <a16:creationId xmlns:a16="http://schemas.microsoft.com/office/drawing/2014/main" id="{E36865EA-A0A6-8710-4189-26E3D79E7A99}"/>
                </a:ext>
              </a:extLst>
            </p:cNvPr>
            <p:cNvSpPr/>
            <p:nvPr/>
          </p:nvSpPr>
          <p:spPr>
            <a:xfrm>
              <a:off x="601060" y="1545976"/>
              <a:ext cx="1313649" cy="6870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200" b="1">
                  <a:solidFill>
                    <a:srgbClr val="FFFFFF"/>
                  </a:solidFill>
                  <a:latin typeface="Arial"/>
                </a:defRPr>
              </a:pPr>
              <a:r>
                <a:rPr kumimoji="0" sz="1200" b="1" i="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eIDAS</a:t>
              </a:r>
              <a:r>
                <a:rPr kumimoji="0"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Regulation</a:t>
              </a:r>
            </a:p>
            <a:p>
              <a:pPr marL="0" marR="0" lvl="0" indent="0" algn="ctr" defTabSz="914400" rtl="0" eaLnBrk="1" fontAlgn="auto" latinLnBrk="0" hangingPunct="1">
                <a:lnSpc>
                  <a:spcPct val="100000"/>
                </a:lnSpc>
                <a:spcBef>
                  <a:spcPts val="200"/>
                </a:spcBef>
                <a:spcAft>
                  <a:spcPts val="0"/>
                </a:spcAft>
                <a:buClrTx/>
                <a:buSzTx/>
                <a:buFontTx/>
                <a:buNone/>
                <a:tabLst/>
                <a:defRPr sz="1000" b="1">
                  <a:solidFill>
                    <a:srgbClr val="FF9900"/>
                  </a:solidFill>
                  <a:latin typeface="Arial"/>
                </a:defRPr>
              </a:pPr>
              <a:r>
                <a:rPr kumimoji="0"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sz="1000" b="1" i="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eID</a:t>
              </a:r>
              <a:r>
                <a:rPr kumimoji="0"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34" name="Rectangle 33">
              <a:extLst>
                <a:ext uri="{FF2B5EF4-FFF2-40B4-BE49-F238E27FC236}">
                  <a16:creationId xmlns:a16="http://schemas.microsoft.com/office/drawing/2014/main" id="{D7757196-9317-3CA4-B7EB-47DDA65C0E34}"/>
                </a:ext>
              </a:extLst>
            </p:cNvPr>
            <p:cNvSpPr/>
            <p:nvPr/>
          </p:nvSpPr>
          <p:spPr>
            <a:xfrm>
              <a:off x="601060" y="2238257"/>
              <a:ext cx="1313649" cy="146657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wrap="square" lIns="73152" rIns="731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334155"/>
                  </a:solidFill>
                  <a:latin typeface="Arial"/>
                </a:defRPr>
              </a:pP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Beleidsmatige ondersteuning, notificaties en compliance management</a:t>
              </a:r>
              <a:endPar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F73A4BED-CC22-0951-1C7D-D4BF93B6F091}"/>
                </a:ext>
              </a:extLst>
            </p:cNvPr>
            <p:cNvSpPr/>
            <p:nvPr/>
          </p:nvSpPr>
          <p:spPr>
            <a:xfrm>
              <a:off x="601060" y="3704829"/>
              <a:ext cx="1313649" cy="312274"/>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003366"/>
                  </a:solidFill>
                  <a:latin typeface="Arial"/>
                </a:defRPr>
              </a:pPr>
              <a:r>
                <a:rPr kumimoji="0" sz="1000" b="1" i="0" u="none" strike="noStrike" kern="1200" cap="none" spc="0" normalizeH="0" baseline="0" noProof="0">
                  <a:ln>
                    <a:noFill/>
                  </a:ln>
                  <a:solidFill>
                    <a:srgbClr val="003366"/>
                  </a:solidFill>
                  <a:effectLst/>
                  <a:uLnTx/>
                  <a:uFillTx/>
                  <a:latin typeface="Arial"/>
                  <a:ea typeface="+mn-ea"/>
                  <a:cs typeface="+mn-cs"/>
                </a:rPr>
                <a:t>EU Trusted List</a:t>
              </a:r>
            </a:p>
          </p:txBody>
        </p:sp>
        <p:pic>
          <p:nvPicPr>
            <p:cNvPr id="57" name="Picture 56">
              <a:extLst>
                <a:ext uri="{FF2B5EF4-FFF2-40B4-BE49-F238E27FC236}">
                  <a16:creationId xmlns:a16="http://schemas.microsoft.com/office/drawing/2014/main" id="{DBE8A6F0-3B23-4DB6-9C18-40B8AB51EBD5}"/>
                </a:ext>
              </a:extLst>
            </p:cNvPr>
            <p:cNvPicPr>
              <a:picLocks noChangeAspect="1"/>
            </p:cNvPicPr>
            <p:nvPr/>
          </p:nvPicPr>
          <p:blipFill>
            <a:blip r:embed="rId3"/>
            <a:stretch>
              <a:fillRect/>
            </a:stretch>
          </p:blipFill>
          <p:spPr>
            <a:xfrm>
              <a:off x="1725331" y="3448659"/>
              <a:ext cx="162828" cy="238751"/>
            </a:xfrm>
            <a:prstGeom prst="rect">
              <a:avLst/>
            </a:prstGeom>
          </p:spPr>
        </p:pic>
      </p:grpSp>
      <p:grpSp>
        <p:nvGrpSpPr>
          <p:cNvPr id="93" name="Group 92">
            <a:extLst>
              <a:ext uri="{FF2B5EF4-FFF2-40B4-BE49-F238E27FC236}">
                <a16:creationId xmlns:a16="http://schemas.microsoft.com/office/drawing/2014/main" id="{AB758BDB-BB4C-DB4A-F533-3649AF915736}"/>
              </a:ext>
            </a:extLst>
          </p:cNvPr>
          <p:cNvGrpSpPr/>
          <p:nvPr/>
        </p:nvGrpSpPr>
        <p:grpSpPr>
          <a:xfrm>
            <a:off x="2024437" y="1694835"/>
            <a:ext cx="1313649" cy="2471127"/>
            <a:chOff x="2024437" y="1545976"/>
            <a:chExt cx="1313649" cy="2471127"/>
          </a:xfrm>
        </p:grpSpPr>
        <p:sp>
          <p:nvSpPr>
            <p:cNvPr id="36" name="Rectangle 35">
              <a:extLst>
                <a:ext uri="{FF2B5EF4-FFF2-40B4-BE49-F238E27FC236}">
                  <a16:creationId xmlns:a16="http://schemas.microsoft.com/office/drawing/2014/main" id="{9EC74B73-8AD8-C601-89C5-128C4A1141E8}"/>
                </a:ext>
              </a:extLst>
            </p:cNvPr>
            <p:cNvSpPr/>
            <p:nvPr/>
          </p:nvSpPr>
          <p:spPr>
            <a:xfrm>
              <a:off x="2024437" y="1545976"/>
              <a:ext cx="1313649" cy="6870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200" b="1">
                  <a:solidFill>
                    <a:srgbClr val="FFFFFF"/>
                  </a:solidFill>
                  <a:latin typeface="Arial"/>
                </a:defRPr>
              </a:pPr>
              <a:r>
                <a:rPr kumimoji="0"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Electronic Identity Card</a:t>
              </a:r>
            </a:p>
            <a:p>
              <a:pPr marL="0" marR="0" lvl="0" indent="0" algn="ctr" defTabSz="914400" rtl="0" eaLnBrk="1" fontAlgn="auto" latinLnBrk="0" hangingPunct="1">
                <a:lnSpc>
                  <a:spcPct val="100000"/>
                </a:lnSpc>
                <a:spcBef>
                  <a:spcPts val="200"/>
                </a:spcBef>
                <a:spcAft>
                  <a:spcPts val="0"/>
                </a:spcAft>
                <a:buClrTx/>
                <a:buSzTx/>
                <a:buFontTx/>
                <a:buNone/>
                <a:tabLst/>
                <a:defRPr sz="1000" b="1">
                  <a:solidFill>
                    <a:srgbClr val="FF9900"/>
                  </a:solidFill>
                  <a:latin typeface="Arial"/>
                </a:defRPr>
              </a:pPr>
              <a:r>
                <a:rPr kumimoji="0"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sz="1000" b="1" i="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eID</a:t>
              </a:r>
              <a:r>
                <a:rPr kumimoji="0"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37" name="Rectangle 36">
              <a:extLst>
                <a:ext uri="{FF2B5EF4-FFF2-40B4-BE49-F238E27FC236}">
                  <a16:creationId xmlns:a16="http://schemas.microsoft.com/office/drawing/2014/main" id="{F4F59AF0-F000-0D64-ACD6-2B81D4253F54}"/>
                </a:ext>
              </a:extLst>
            </p:cNvPr>
            <p:cNvSpPr/>
            <p:nvPr/>
          </p:nvSpPr>
          <p:spPr>
            <a:xfrm>
              <a:off x="2024437" y="2238257"/>
              <a:ext cx="1313649" cy="146657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wrap="square" lIns="73152" rIns="731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334155"/>
                  </a:solidFill>
                  <a:latin typeface="Arial"/>
                </a:defRPr>
              </a:pP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Technische en wettelijke ondersteuning voor </a:t>
              </a:r>
              <a:r>
                <a:rPr kumimoji="0" lang="nl-BE" sz="1100" b="0" i="0" u="none" strike="noStrike" kern="1200" cap="none" spc="0" normalizeH="0" baseline="0" noProof="0" err="1">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eID</a:t>
              </a: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-certificaten</a:t>
              </a:r>
              <a:endPar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9753EB6F-1435-328B-78DE-FB022110EBC5}"/>
                </a:ext>
              </a:extLst>
            </p:cNvPr>
            <p:cNvSpPr/>
            <p:nvPr/>
          </p:nvSpPr>
          <p:spPr>
            <a:xfrm>
              <a:off x="2024437" y="3704829"/>
              <a:ext cx="1313649" cy="312274"/>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003366"/>
                  </a:solidFill>
                  <a:latin typeface="Arial"/>
                </a:defRPr>
              </a:pPr>
              <a:r>
                <a:rPr kumimoji="0" sz="1000" b="1" i="0" u="none" strike="noStrike" kern="1200" cap="none" spc="0" normalizeH="0" baseline="0" noProof="0">
                  <a:ln>
                    <a:noFill/>
                  </a:ln>
                  <a:solidFill>
                    <a:srgbClr val="003366"/>
                  </a:solidFill>
                  <a:effectLst/>
                  <a:uLnTx/>
                  <a:uFillTx/>
                  <a:latin typeface="Arial"/>
                  <a:ea typeface="+mn-ea"/>
                  <a:cs typeface="+mn-cs"/>
                </a:rPr>
                <a:t>eid.belgium.be</a:t>
              </a:r>
            </a:p>
          </p:txBody>
        </p:sp>
        <p:pic>
          <p:nvPicPr>
            <p:cNvPr id="58" name="Picture 57">
              <a:extLst>
                <a:ext uri="{FF2B5EF4-FFF2-40B4-BE49-F238E27FC236}">
                  <a16:creationId xmlns:a16="http://schemas.microsoft.com/office/drawing/2014/main" id="{2A468D74-F7F1-E793-6C2A-1F340B7EF0AD}"/>
                </a:ext>
              </a:extLst>
            </p:cNvPr>
            <p:cNvPicPr>
              <a:picLocks noChangeAspect="1"/>
            </p:cNvPicPr>
            <p:nvPr/>
          </p:nvPicPr>
          <p:blipFill>
            <a:blip r:embed="rId4"/>
            <a:stretch>
              <a:fillRect/>
            </a:stretch>
          </p:blipFill>
          <p:spPr>
            <a:xfrm>
              <a:off x="2983391" y="3435747"/>
              <a:ext cx="337277" cy="242954"/>
            </a:xfrm>
            <a:prstGeom prst="rect">
              <a:avLst/>
            </a:prstGeom>
            <a:gradFill>
              <a:gsLst>
                <a:gs pos="0">
                  <a:srgbClr val="FFFFFF"/>
                </a:gs>
                <a:gs pos="63000">
                  <a:srgbClr val="F8D7BC">
                    <a:lumMod val="75000"/>
                  </a:srgbClr>
                </a:gs>
              </a:gsLst>
              <a:lin ang="5400000" scaled="1"/>
            </a:gradFill>
          </p:spPr>
        </p:pic>
      </p:grpSp>
      <p:grpSp>
        <p:nvGrpSpPr>
          <p:cNvPr id="94" name="Group 93">
            <a:extLst>
              <a:ext uri="{FF2B5EF4-FFF2-40B4-BE49-F238E27FC236}">
                <a16:creationId xmlns:a16="http://schemas.microsoft.com/office/drawing/2014/main" id="{00F28248-35DA-0391-01C2-3FE7C7874BCD}"/>
              </a:ext>
            </a:extLst>
          </p:cNvPr>
          <p:cNvGrpSpPr/>
          <p:nvPr/>
        </p:nvGrpSpPr>
        <p:grpSpPr>
          <a:xfrm>
            <a:off x="3447815" y="1694835"/>
            <a:ext cx="1313649" cy="2471127"/>
            <a:chOff x="3447815" y="1545976"/>
            <a:chExt cx="1313649" cy="2471127"/>
          </a:xfrm>
        </p:grpSpPr>
        <p:sp>
          <p:nvSpPr>
            <p:cNvPr id="39" name="Rectangle 38">
              <a:extLst>
                <a:ext uri="{FF2B5EF4-FFF2-40B4-BE49-F238E27FC236}">
                  <a16:creationId xmlns:a16="http://schemas.microsoft.com/office/drawing/2014/main" id="{8E630D53-8038-D9AB-E5CF-C6B93CA21ABE}"/>
                </a:ext>
              </a:extLst>
            </p:cNvPr>
            <p:cNvSpPr/>
            <p:nvPr/>
          </p:nvSpPr>
          <p:spPr>
            <a:xfrm>
              <a:off x="3447815" y="1545976"/>
              <a:ext cx="1313649" cy="6870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200" b="1">
                  <a:solidFill>
                    <a:srgbClr val="FFFFFF"/>
                  </a:solidFill>
                  <a:latin typeface="Arial"/>
                </a:defRPr>
              </a:pPr>
              <a:r>
                <a:rPr kumimoji="0"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Federal Auth. Service</a:t>
              </a:r>
            </a:p>
            <a:p>
              <a:pPr marL="0" marR="0" lvl="0" indent="0" algn="ctr" defTabSz="914400" rtl="0" eaLnBrk="1" fontAlgn="auto" latinLnBrk="0" hangingPunct="1">
                <a:lnSpc>
                  <a:spcPct val="100000"/>
                </a:lnSpc>
                <a:spcBef>
                  <a:spcPts val="200"/>
                </a:spcBef>
                <a:spcAft>
                  <a:spcPts val="0"/>
                </a:spcAft>
                <a:buClrTx/>
                <a:buSzTx/>
                <a:buFontTx/>
                <a:buNone/>
                <a:tabLst/>
                <a:defRPr sz="1000" b="1">
                  <a:solidFill>
                    <a:srgbClr val="FF9900"/>
                  </a:solidFill>
                  <a:latin typeface="Arial"/>
                </a:defRPr>
              </a:pPr>
              <a:r>
                <a:rPr kumimoji="0"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(FAS)</a:t>
              </a:r>
            </a:p>
          </p:txBody>
        </p:sp>
        <p:sp>
          <p:nvSpPr>
            <p:cNvPr id="40" name="Rectangle 39">
              <a:extLst>
                <a:ext uri="{FF2B5EF4-FFF2-40B4-BE49-F238E27FC236}">
                  <a16:creationId xmlns:a16="http://schemas.microsoft.com/office/drawing/2014/main" id="{DEE76340-97DC-DFEE-0B2D-6D0094D35B71}"/>
                </a:ext>
              </a:extLst>
            </p:cNvPr>
            <p:cNvSpPr/>
            <p:nvPr/>
          </p:nvSpPr>
          <p:spPr>
            <a:xfrm>
              <a:off x="3447815" y="2238257"/>
              <a:ext cx="1313649" cy="146657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wrap="square" lIns="73152" rIns="731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334155"/>
                  </a:solidFill>
                  <a:latin typeface="Arial"/>
                </a:defRPr>
              </a:pPr>
              <a:r>
                <a:rPr kumimoji="0" lang="en-US" sz="1100" b="0" i="0" u="none" strike="noStrike" kern="1200" cap="none" spc="0" normalizeH="0" baseline="0" noProof="0" err="1">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Authenticatie</a:t>
              </a:r>
              <a:r>
                <a:rPr kumimoji="0" lang="en-US"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err="1">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voor</a:t>
              </a:r>
              <a:r>
                <a:rPr kumimoji="0" lang="en-US"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 websites van </a:t>
              </a:r>
              <a:r>
                <a:rPr kumimoji="0" lang="en-US" sz="1100" b="0" i="0" u="none" strike="noStrike" kern="1200" cap="none" spc="0" normalizeH="0" baseline="0" noProof="0" err="1">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openbare</a:t>
              </a:r>
              <a:r>
                <a:rPr kumimoji="0" lang="en-US"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err="1">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diensten</a:t>
              </a:r>
              <a:endParaRPr kumimoji="0" lang="en-US"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E54ABC62-982C-A6FB-ACDA-AEA3369507CE}"/>
                </a:ext>
              </a:extLst>
            </p:cNvPr>
            <p:cNvSpPr/>
            <p:nvPr/>
          </p:nvSpPr>
          <p:spPr>
            <a:xfrm>
              <a:off x="3447815" y="3704829"/>
              <a:ext cx="1313649" cy="312274"/>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003366"/>
                  </a:solidFill>
                  <a:latin typeface="Arial"/>
                </a:defRPr>
              </a:pPr>
              <a:r>
                <a:rPr kumimoji="0" sz="1000" b="1" i="0" u="none" strike="noStrike" kern="1200" cap="none" spc="0" normalizeH="0" baseline="0" noProof="0">
                  <a:ln>
                    <a:noFill/>
                  </a:ln>
                  <a:solidFill>
                    <a:srgbClr val="003366"/>
                  </a:solidFill>
                  <a:effectLst/>
                  <a:uLnTx/>
                  <a:uFillTx/>
                  <a:latin typeface="Arial"/>
                  <a:ea typeface="+mn-ea"/>
                  <a:cs typeface="+mn-cs"/>
                </a:rPr>
                <a:t>fas.belgium.be</a:t>
              </a:r>
            </a:p>
          </p:txBody>
        </p:sp>
        <p:pic>
          <p:nvPicPr>
            <p:cNvPr id="59" name="Picture 58">
              <a:extLst>
                <a:ext uri="{FF2B5EF4-FFF2-40B4-BE49-F238E27FC236}">
                  <a16:creationId xmlns:a16="http://schemas.microsoft.com/office/drawing/2014/main" id="{06EE5CA0-452F-5EAE-5B20-9F26A3066B87}"/>
                </a:ext>
              </a:extLst>
            </p:cNvPr>
            <p:cNvPicPr>
              <a:picLocks noChangeAspect="1"/>
            </p:cNvPicPr>
            <p:nvPr/>
          </p:nvPicPr>
          <p:blipFill>
            <a:blip r:embed="rId5"/>
            <a:stretch>
              <a:fillRect/>
            </a:stretch>
          </p:blipFill>
          <p:spPr>
            <a:xfrm>
              <a:off x="4236585" y="3405872"/>
              <a:ext cx="263496" cy="360443"/>
            </a:xfrm>
            <a:prstGeom prst="rect">
              <a:avLst/>
            </a:prstGeom>
          </p:spPr>
        </p:pic>
        <p:pic>
          <p:nvPicPr>
            <p:cNvPr id="60" name="Picture 59">
              <a:extLst>
                <a:ext uri="{FF2B5EF4-FFF2-40B4-BE49-F238E27FC236}">
                  <a16:creationId xmlns:a16="http://schemas.microsoft.com/office/drawing/2014/main" id="{5745A386-0B20-3563-7718-E934E5270895}"/>
                </a:ext>
              </a:extLst>
            </p:cNvPr>
            <p:cNvPicPr>
              <a:picLocks noChangeAspect="1"/>
            </p:cNvPicPr>
            <p:nvPr/>
          </p:nvPicPr>
          <p:blipFill>
            <a:blip r:embed="rId6"/>
            <a:stretch>
              <a:fillRect/>
            </a:stretch>
          </p:blipFill>
          <p:spPr>
            <a:xfrm>
              <a:off x="4528288" y="3468650"/>
              <a:ext cx="204382" cy="204382"/>
            </a:xfrm>
            <a:prstGeom prst="rect">
              <a:avLst/>
            </a:prstGeom>
          </p:spPr>
        </p:pic>
        <p:pic>
          <p:nvPicPr>
            <p:cNvPr id="61" name="Picture 60">
              <a:extLst>
                <a:ext uri="{FF2B5EF4-FFF2-40B4-BE49-F238E27FC236}">
                  <a16:creationId xmlns:a16="http://schemas.microsoft.com/office/drawing/2014/main" id="{79AD7F2A-F616-DE1D-6D1F-0D12255737D2}"/>
                </a:ext>
              </a:extLst>
            </p:cNvPr>
            <p:cNvPicPr>
              <a:picLocks noChangeAspect="1"/>
            </p:cNvPicPr>
            <p:nvPr/>
          </p:nvPicPr>
          <p:blipFill>
            <a:blip r:embed="rId7"/>
            <a:stretch>
              <a:fillRect/>
            </a:stretch>
          </p:blipFill>
          <p:spPr>
            <a:xfrm>
              <a:off x="3783700" y="3503658"/>
              <a:ext cx="398649" cy="154316"/>
            </a:xfrm>
            <a:prstGeom prst="rect">
              <a:avLst/>
            </a:prstGeom>
          </p:spPr>
        </p:pic>
        <p:pic>
          <p:nvPicPr>
            <p:cNvPr id="62" name="Picture 61">
              <a:extLst>
                <a:ext uri="{FF2B5EF4-FFF2-40B4-BE49-F238E27FC236}">
                  <a16:creationId xmlns:a16="http://schemas.microsoft.com/office/drawing/2014/main" id="{810DC9CE-BA5C-A219-78FB-99ED9DAC9310}"/>
                </a:ext>
              </a:extLst>
            </p:cNvPr>
            <p:cNvPicPr>
              <a:picLocks noChangeAspect="1"/>
            </p:cNvPicPr>
            <p:nvPr/>
          </p:nvPicPr>
          <p:blipFill>
            <a:blip r:embed="rId8"/>
            <a:stretch>
              <a:fillRect/>
            </a:stretch>
          </p:blipFill>
          <p:spPr>
            <a:xfrm>
              <a:off x="3518090" y="3430243"/>
              <a:ext cx="192281" cy="429564"/>
            </a:xfrm>
            <a:prstGeom prst="rect">
              <a:avLst/>
            </a:prstGeom>
          </p:spPr>
        </p:pic>
      </p:grpSp>
      <p:grpSp>
        <p:nvGrpSpPr>
          <p:cNvPr id="98" name="Group 97">
            <a:extLst>
              <a:ext uri="{FF2B5EF4-FFF2-40B4-BE49-F238E27FC236}">
                <a16:creationId xmlns:a16="http://schemas.microsoft.com/office/drawing/2014/main" id="{9E8813D3-C112-8D70-2B79-089B87853FA5}"/>
              </a:ext>
            </a:extLst>
          </p:cNvPr>
          <p:cNvGrpSpPr/>
          <p:nvPr/>
        </p:nvGrpSpPr>
        <p:grpSpPr>
          <a:xfrm>
            <a:off x="9141327" y="1694835"/>
            <a:ext cx="1313649" cy="2471127"/>
            <a:chOff x="9141327" y="1545976"/>
            <a:chExt cx="1313649" cy="2471127"/>
          </a:xfrm>
        </p:grpSpPr>
        <p:sp>
          <p:nvSpPr>
            <p:cNvPr id="51" name="Rectangle 50">
              <a:extLst>
                <a:ext uri="{FF2B5EF4-FFF2-40B4-BE49-F238E27FC236}">
                  <a16:creationId xmlns:a16="http://schemas.microsoft.com/office/drawing/2014/main" id="{CF45E52D-FA55-1C74-23BB-3E8892F6FFB6}"/>
                </a:ext>
              </a:extLst>
            </p:cNvPr>
            <p:cNvSpPr/>
            <p:nvPr/>
          </p:nvSpPr>
          <p:spPr>
            <a:xfrm>
              <a:off x="9141327" y="1545976"/>
              <a:ext cx="1313649" cy="6870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200" b="1">
                  <a:solidFill>
                    <a:srgbClr val="FFFFFF"/>
                  </a:solidFill>
                  <a:latin typeface="Arial"/>
                </a:defRPr>
              </a:pPr>
              <a:r>
                <a:rPr kumimoji="0" sz="12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Electronic Mailbox</a:t>
              </a:r>
            </a:p>
            <a:p>
              <a:pPr marL="0" marR="0" lvl="0" indent="0" algn="ctr" defTabSz="914400" rtl="0" eaLnBrk="1" fontAlgn="auto" latinLnBrk="0" hangingPunct="1">
                <a:lnSpc>
                  <a:spcPct val="100000"/>
                </a:lnSpc>
                <a:spcBef>
                  <a:spcPts val="200"/>
                </a:spcBef>
                <a:spcAft>
                  <a:spcPts val="0"/>
                </a:spcAft>
                <a:buClrTx/>
                <a:buSzTx/>
                <a:buFontTx/>
                <a:buNone/>
                <a:tabLst/>
                <a:defRPr sz="1000" b="1">
                  <a:solidFill>
                    <a:srgbClr val="FF9900"/>
                  </a:solidFill>
                  <a:latin typeface="Arial"/>
                </a:defRPr>
              </a:pPr>
              <a:r>
                <a:rPr kumimoji="0" sz="1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(eBox)</a:t>
              </a:r>
            </a:p>
          </p:txBody>
        </p:sp>
        <p:sp>
          <p:nvSpPr>
            <p:cNvPr id="52" name="Rectangle 51">
              <a:extLst>
                <a:ext uri="{FF2B5EF4-FFF2-40B4-BE49-F238E27FC236}">
                  <a16:creationId xmlns:a16="http://schemas.microsoft.com/office/drawing/2014/main" id="{0B429475-A557-658E-DF3F-BE39BFA4DEF9}"/>
                </a:ext>
              </a:extLst>
            </p:cNvPr>
            <p:cNvSpPr/>
            <p:nvPr/>
          </p:nvSpPr>
          <p:spPr>
            <a:xfrm>
              <a:off x="9141327" y="2238257"/>
              <a:ext cx="1313649" cy="146657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wrap="square" lIns="73152" rIns="731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334155"/>
                  </a:solidFill>
                  <a:latin typeface="Arial"/>
                </a:defRPr>
              </a:pPr>
              <a:r>
                <a:rPr kumimoji="0" lang="nl-BE"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rPr>
                <a:t>Officiële communicatie tussen overheden en burgers</a:t>
              </a:r>
              <a:endParaRPr kumimoji="0" sz="1100" b="0" i="0" u="none" strike="noStrike" kern="1200" cap="none" spc="0" normalizeH="0" baseline="0" noProof="0">
                <a:ln>
                  <a:noFill/>
                </a:ln>
                <a:solidFill>
                  <a:srgbClr val="33415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A26598A3-6517-72AC-93D2-83CC023646BB}"/>
                </a:ext>
              </a:extLst>
            </p:cNvPr>
            <p:cNvSpPr/>
            <p:nvPr/>
          </p:nvSpPr>
          <p:spPr>
            <a:xfrm>
              <a:off x="9141327" y="3704829"/>
              <a:ext cx="1313649" cy="312274"/>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wrap="square"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000" b="1">
                  <a:solidFill>
                    <a:srgbClr val="003366"/>
                  </a:solidFill>
                  <a:latin typeface="Arial"/>
                </a:defRPr>
              </a:pPr>
              <a:r>
                <a:rPr kumimoji="0" sz="1000" b="1" i="0" u="none" strike="noStrike" kern="1200" cap="none" spc="0" normalizeH="0" baseline="0" noProof="0">
                  <a:ln>
                    <a:noFill/>
                  </a:ln>
                  <a:solidFill>
                    <a:srgbClr val="003366"/>
                  </a:solidFill>
                  <a:effectLst/>
                  <a:uLnTx/>
                  <a:uFillTx/>
                  <a:latin typeface="Arial"/>
                  <a:ea typeface="+mn-ea"/>
                  <a:cs typeface="+mn-cs"/>
                </a:rPr>
                <a:t>ebox.belgium.be</a:t>
              </a:r>
            </a:p>
          </p:txBody>
        </p:sp>
        <p:pic>
          <p:nvPicPr>
            <p:cNvPr id="63" name="Picture 62">
              <a:extLst>
                <a:ext uri="{FF2B5EF4-FFF2-40B4-BE49-F238E27FC236}">
                  <a16:creationId xmlns:a16="http://schemas.microsoft.com/office/drawing/2014/main" id="{5D5917AD-542C-5830-183C-015016183378}"/>
                </a:ext>
              </a:extLst>
            </p:cNvPr>
            <p:cNvPicPr>
              <a:picLocks noChangeAspect="1"/>
            </p:cNvPicPr>
            <p:nvPr/>
          </p:nvPicPr>
          <p:blipFill>
            <a:blip r:embed="rId9"/>
            <a:stretch>
              <a:fillRect/>
            </a:stretch>
          </p:blipFill>
          <p:spPr>
            <a:xfrm>
              <a:off x="10018058" y="3513765"/>
              <a:ext cx="405863" cy="158558"/>
            </a:xfrm>
            <a:prstGeom prst="rect">
              <a:avLst/>
            </a:prstGeom>
            <a:gradFill>
              <a:gsLst>
                <a:gs pos="0">
                  <a:srgbClr val="00566B">
                    <a:lumMod val="5000"/>
                    <a:lumOff val="95000"/>
                  </a:srgbClr>
                </a:gs>
                <a:gs pos="63000">
                  <a:srgbClr val="FFF8DC">
                    <a:lumMod val="50000"/>
                  </a:srgbClr>
                </a:gs>
              </a:gsLst>
              <a:lin ang="5400000" scaled="1"/>
            </a:gradFill>
          </p:spPr>
        </p:pic>
      </p:grpSp>
      <p:sp>
        <p:nvSpPr>
          <p:cNvPr id="67" name="Content Placeholder 2">
            <a:extLst>
              <a:ext uri="{FF2B5EF4-FFF2-40B4-BE49-F238E27FC236}">
                <a16:creationId xmlns:a16="http://schemas.microsoft.com/office/drawing/2014/main" id="{035EB69B-B56E-464B-6E6C-E0FC41B95664}"/>
              </a:ext>
            </a:extLst>
          </p:cNvPr>
          <p:cNvSpPr>
            <a:spLocks noGrp="1"/>
          </p:cNvSpPr>
          <p:nvPr>
            <p:ph idx="1"/>
          </p:nvPr>
        </p:nvSpPr>
        <p:spPr>
          <a:xfrm>
            <a:off x="2882585" y="4397745"/>
            <a:ext cx="1271010" cy="334723"/>
          </a:xfrm>
        </p:spPr>
        <p:txBody>
          <a:bodyPr>
            <a:normAutofit/>
          </a:bodyPr>
          <a:lstStyle/>
          <a:p>
            <a:pPr marL="0" indent="0" algn="r">
              <a:buNone/>
            </a:pPr>
            <a:r>
              <a:rPr lang="nl-BE" sz="1100" b="1">
                <a:solidFill>
                  <a:schemeClr val="tx2"/>
                </a:solidFill>
              </a:rPr>
              <a:t>Erkenning</a:t>
            </a:r>
            <a:r>
              <a:rPr lang="nl-BE" sz="1100">
                <a:solidFill>
                  <a:schemeClr val="tx2"/>
                </a:solidFill>
              </a:rPr>
              <a:t> via KB</a:t>
            </a:r>
            <a:endParaRPr lang="nl-BE" sz="900"/>
          </a:p>
        </p:txBody>
      </p:sp>
      <p:sp>
        <p:nvSpPr>
          <p:cNvPr id="68" name="Rectangle: Rounded Corners 67">
            <a:extLst>
              <a:ext uri="{FF2B5EF4-FFF2-40B4-BE49-F238E27FC236}">
                <a16:creationId xmlns:a16="http://schemas.microsoft.com/office/drawing/2014/main" id="{4C7CADDF-1AF6-7392-C489-5E011D088A5B}"/>
              </a:ext>
            </a:extLst>
          </p:cNvPr>
          <p:cNvSpPr/>
          <p:nvPr/>
        </p:nvSpPr>
        <p:spPr>
          <a:xfrm>
            <a:off x="2882585" y="4350891"/>
            <a:ext cx="1271010" cy="299620"/>
          </a:xfrm>
          <a:prstGeom prst="roundRect">
            <a:avLst/>
          </a:prstGeom>
          <a:noFill/>
          <a:ln>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9" name="Content Placeholder 2">
            <a:extLst>
              <a:ext uri="{FF2B5EF4-FFF2-40B4-BE49-F238E27FC236}">
                <a16:creationId xmlns:a16="http://schemas.microsoft.com/office/drawing/2014/main" id="{50567256-765F-2758-2C2D-E03AC9A5ED07}"/>
              </a:ext>
            </a:extLst>
          </p:cNvPr>
          <p:cNvSpPr txBox="1">
            <a:spLocks/>
          </p:cNvSpPr>
          <p:nvPr/>
        </p:nvSpPr>
        <p:spPr>
          <a:xfrm>
            <a:off x="780585" y="4805809"/>
            <a:ext cx="3373009" cy="6103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100" b="0" i="0" u="none" strike="noStrike" kern="1200" cap="none" spc="0" normalizeH="0" baseline="0" noProof="0">
                <a:ln>
                  <a:noFill/>
                </a:ln>
                <a:solidFill>
                  <a:srgbClr val="FFF8DC"/>
                </a:solidFill>
                <a:effectLst/>
                <a:uLnTx/>
                <a:uFillTx/>
                <a:latin typeface="Open Sans"/>
                <a:ea typeface="+mn-ea"/>
                <a:cs typeface="+mn-cs"/>
              </a:rPr>
              <a:t>Notificatie door lidstaten van </a:t>
            </a:r>
            <a:r>
              <a:rPr kumimoji="0" lang="nl-BE" sz="1100" b="1" i="0" u="none" strike="noStrike" kern="1200" cap="none" spc="0" normalizeH="0" baseline="0" noProof="0">
                <a:ln>
                  <a:noFill/>
                </a:ln>
                <a:solidFill>
                  <a:srgbClr val="FFF8DC"/>
                </a:solidFill>
                <a:effectLst/>
                <a:uLnTx/>
                <a:uFillTx/>
                <a:latin typeface="Open Sans"/>
                <a:ea typeface="+mn-ea"/>
                <a:cs typeface="+mn-cs"/>
              </a:rPr>
              <a:t>elektronische identificatiemiddelen </a:t>
            </a:r>
            <a:r>
              <a:rPr kumimoji="0" lang="nl-BE" sz="1100" b="0" i="0" u="none" strike="noStrike" kern="1200" cap="none" spc="0" normalizeH="0" baseline="0" noProof="0">
                <a:ln>
                  <a:noFill/>
                </a:ln>
                <a:solidFill>
                  <a:srgbClr val="FFF8DC"/>
                </a:solidFill>
                <a:effectLst/>
                <a:uLnTx/>
                <a:uFillTx/>
                <a:latin typeface="Open Sans"/>
                <a:ea typeface="+mn-ea"/>
                <a:cs typeface="+mn-cs"/>
              </a:rPr>
              <a:t>in de EU, op basis van de </a:t>
            </a:r>
            <a:r>
              <a:rPr kumimoji="0" lang="nl-BE" sz="1100" b="0" i="0" u="none" strike="noStrike" kern="1200" cap="none" spc="0" normalizeH="0" baseline="0" noProof="0" err="1">
                <a:ln>
                  <a:noFill/>
                </a:ln>
                <a:solidFill>
                  <a:srgbClr val="FFF8DC"/>
                </a:solidFill>
                <a:effectLst/>
                <a:uLnTx/>
                <a:uFillTx/>
                <a:latin typeface="Open Sans"/>
                <a:ea typeface="+mn-ea"/>
                <a:cs typeface="+mn-cs"/>
              </a:rPr>
              <a:t>eIDAS</a:t>
            </a:r>
            <a:r>
              <a:rPr kumimoji="0" lang="nl-BE" sz="1100" b="0" i="0" u="none" strike="noStrike" kern="1200" cap="none" spc="0" normalizeH="0" baseline="0" noProof="0">
                <a:ln>
                  <a:noFill/>
                </a:ln>
                <a:solidFill>
                  <a:srgbClr val="FFF8DC"/>
                </a:solidFill>
                <a:effectLst/>
                <a:uLnTx/>
                <a:uFillTx/>
                <a:latin typeface="Open Sans"/>
                <a:ea typeface="+mn-ea"/>
                <a:cs typeface="+mn-cs"/>
              </a:rPr>
              <a:t>-verordening (authenticatie)</a:t>
            </a:r>
          </a:p>
        </p:txBody>
      </p:sp>
      <p:sp>
        <p:nvSpPr>
          <p:cNvPr id="70" name="Rectangle: Rounded Corners 69">
            <a:extLst>
              <a:ext uri="{FF2B5EF4-FFF2-40B4-BE49-F238E27FC236}">
                <a16:creationId xmlns:a16="http://schemas.microsoft.com/office/drawing/2014/main" id="{72A809A7-45F9-843B-5DA1-F376A92A8C6C}"/>
              </a:ext>
            </a:extLst>
          </p:cNvPr>
          <p:cNvSpPr/>
          <p:nvPr/>
        </p:nvSpPr>
        <p:spPr>
          <a:xfrm>
            <a:off x="838199" y="4741537"/>
            <a:ext cx="3315395" cy="672191"/>
          </a:xfrm>
          <a:prstGeom prst="roundRect">
            <a:avLst/>
          </a:prstGeom>
          <a:noFill/>
          <a:ln>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1" name="Content Placeholder 2">
            <a:extLst>
              <a:ext uri="{FF2B5EF4-FFF2-40B4-BE49-F238E27FC236}">
                <a16:creationId xmlns:a16="http://schemas.microsoft.com/office/drawing/2014/main" id="{CE7F703A-872C-1720-E172-4828634E6D20}"/>
              </a:ext>
            </a:extLst>
          </p:cNvPr>
          <p:cNvSpPr txBox="1">
            <a:spLocks/>
          </p:cNvSpPr>
          <p:nvPr/>
        </p:nvSpPr>
        <p:spPr>
          <a:xfrm>
            <a:off x="2024437" y="5577107"/>
            <a:ext cx="3517005" cy="461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err="1">
                <a:ln>
                  <a:noFill/>
                </a:ln>
                <a:solidFill>
                  <a:srgbClr val="FFF8DC"/>
                </a:solidFill>
                <a:effectLst/>
                <a:uLnTx/>
                <a:uFillTx/>
                <a:latin typeface="Open Sans"/>
                <a:ea typeface="+mn-ea"/>
                <a:cs typeface="+mn-cs"/>
              </a:rPr>
              <a:t>Notificatie</a:t>
            </a:r>
            <a:r>
              <a:rPr kumimoji="0" lang="en-US" sz="1100" b="0" i="0" u="none" strike="noStrike" kern="1200" cap="none" spc="0" normalizeH="0" baseline="0" noProof="0">
                <a:ln>
                  <a:noFill/>
                </a:ln>
                <a:solidFill>
                  <a:srgbClr val="FFF8DC"/>
                </a:solidFill>
                <a:effectLst/>
                <a:uLnTx/>
                <a:uFillTx/>
                <a:latin typeface="Open Sans"/>
                <a:ea typeface="+mn-ea"/>
                <a:cs typeface="+mn-cs"/>
              </a:rPr>
              <a:t> van </a:t>
            </a:r>
            <a:r>
              <a:rPr kumimoji="0" lang="en-US" sz="1100" b="1" i="0" u="none" strike="noStrike" kern="1200" cap="none" spc="0" normalizeH="0" baseline="0" noProof="0">
                <a:ln>
                  <a:noFill/>
                </a:ln>
                <a:solidFill>
                  <a:srgbClr val="FFF8DC"/>
                </a:solidFill>
                <a:effectLst/>
                <a:uLnTx/>
                <a:uFillTx/>
                <a:latin typeface="Open Sans"/>
                <a:ea typeface="+mn-ea"/>
                <a:cs typeface="+mn-cs"/>
              </a:rPr>
              <a:t>Certified Qualified Trust Service Providers </a:t>
            </a:r>
            <a:r>
              <a:rPr kumimoji="0" lang="en-US" sz="1100" b="0" i="0" u="none" strike="noStrike" kern="1200" cap="none" spc="0" normalizeH="0" baseline="0" noProof="0" err="1">
                <a:ln>
                  <a:noFill/>
                </a:ln>
                <a:solidFill>
                  <a:srgbClr val="FFF8DC"/>
                </a:solidFill>
                <a:effectLst/>
                <a:uLnTx/>
                <a:uFillTx/>
                <a:latin typeface="Open Sans"/>
                <a:ea typeface="+mn-ea"/>
                <a:cs typeface="+mn-cs"/>
              </a:rPr>
              <a:t>gebaseerd</a:t>
            </a:r>
            <a:r>
              <a:rPr kumimoji="0" lang="en-US" sz="1100" b="0" i="0" u="none" strike="noStrike" kern="1200" cap="none" spc="0" normalizeH="0" baseline="0" noProof="0">
                <a:ln>
                  <a:noFill/>
                </a:ln>
                <a:solidFill>
                  <a:srgbClr val="FFF8DC"/>
                </a:solidFill>
                <a:effectLst/>
                <a:uLnTx/>
                <a:uFillTx/>
                <a:latin typeface="Open Sans"/>
                <a:ea typeface="+mn-ea"/>
                <a:cs typeface="+mn-cs"/>
              </a:rPr>
              <a:t> op </a:t>
            </a:r>
            <a:r>
              <a:rPr kumimoji="0" lang="en-US" sz="1100" b="0" i="0" u="none" strike="noStrike" kern="1200" cap="none" spc="0" normalizeH="0" baseline="0" noProof="0" err="1">
                <a:ln>
                  <a:noFill/>
                </a:ln>
                <a:solidFill>
                  <a:srgbClr val="FFF8DC"/>
                </a:solidFill>
                <a:effectLst/>
                <a:uLnTx/>
                <a:uFillTx/>
                <a:latin typeface="Open Sans"/>
                <a:ea typeface="+mn-ea"/>
                <a:cs typeface="+mn-cs"/>
              </a:rPr>
              <a:t>eIDAS</a:t>
            </a:r>
            <a:r>
              <a:rPr kumimoji="0" lang="en-US" sz="1100" b="0" i="0" u="none" strike="noStrike" kern="1200" cap="none" spc="0" normalizeH="0" baseline="0" noProof="0">
                <a:ln>
                  <a:noFill/>
                </a:ln>
                <a:solidFill>
                  <a:srgbClr val="FFF8DC"/>
                </a:solidFill>
                <a:effectLst/>
                <a:uLnTx/>
                <a:uFillTx/>
                <a:latin typeface="Open Sans"/>
                <a:ea typeface="+mn-ea"/>
                <a:cs typeface="+mn-cs"/>
              </a:rPr>
              <a:t> </a:t>
            </a:r>
            <a:r>
              <a:rPr kumimoji="0" lang="en-US" sz="1100" b="0" i="0" u="none" strike="noStrike" kern="1200" cap="none" spc="0" normalizeH="0" baseline="0" noProof="0" err="1">
                <a:ln>
                  <a:noFill/>
                </a:ln>
                <a:solidFill>
                  <a:srgbClr val="FFF8DC"/>
                </a:solidFill>
                <a:effectLst/>
                <a:uLnTx/>
                <a:uFillTx/>
                <a:latin typeface="Open Sans"/>
                <a:ea typeface="+mn-ea"/>
                <a:cs typeface="+mn-cs"/>
              </a:rPr>
              <a:t>regelgeving</a:t>
            </a:r>
            <a:endParaRPr kumimoji="0" lang="en-US" sz="1100" b="0" i="0" u="none" strike="noStrike" kern="1200" cap="none" spc="0" normalizeH="0" baseline="0" noProof="0">
              <a:ln>
                <a:noFill/>
              </a:ln>
              <a:solidFill>
                <a:srgbClr val="FFF8DC"/>
              </a:solidFill>
              <a:effectLst/>
              <a:uLnTx/>
              <a:uFillTx/>
              <a:latin typeface="Open Sans"/>
              <a:ea typeface="+mn-ea"/>
              <a:cs typeface="+mn-cs"/>
            </a:endParaRPr>
          </a:p>
        </p:txBody>
      </p:sp>
      <p:sp>
        <p:nvSpPr>
          <p:cNvPr id="72" name="Rectangle: Rounded Corners 71">
            <a:extLst>
              <a:ext uri="{FF2B5EF4-FFF2-40B4-BE49-F238E27FC236}">
                <a16:creationId xmlns:a16="http://schemas.microsoft.com/office/drawing/2014/main" id="{27C38930-11B1-5FB9-9182-B44F6CB71576}"/>
              </a:ext>
            </a:extLst>
          </p:cNvPr>
          <p:cNvSpPr/>
          <p:nvPr/>
        </p:nvSpPr>
        <p:spPr>
          <a:xfrm>
            <a:off x="2168433" y="5495418"/>
            <a:ext cx="3373009" cy="552715"/>
          </a:xfrm>
          <a:prstGeom prst="roundRect">
            <a:avLst/>
          </a:prstGeom>
          <a:noFill/>
          <a:ln>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5" name="Content Placeholder 2">
            <a:extLst>
              <a:ext uri="{FF2B5EF4-FFF2-40B4-BE49-F238E27FC236}">
                <a16:creationId xmlns:a16="http://schemas.microsoft.com/office/drawing/2014/main" id="{A60AE883-E63A-B7C5-434E-A9153F25721A}"/>
              </a:ext>
            </a:extLst>
          </p:cNvPr>
          <p:cNvSpPr txBox="1">
            <a:spLocks/>
          </p:cNvSpPr>
          <p:nvPr/>
        </p:nvSpPr>
        <p:spPr>
          <a:xfrm>
            <a:off x="5591791" y="4432580"/>
            <a:ext cx="2878522" cy="461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FFF8DC"/>
                </a:solidFill>
                <a:effectLst/>
                <a:uLnTx/>
                <a:uFillTx/>
                <a:latin typeface="Open Sans"/>
                <a:ea typeface="+mn-ea"/>
                <a:cs typeface="+mn-cs"/>
              </a:rPr>
              <a:t>Scope </a:t>
            </a:r>
            <a:r>
              <a:rPr kumimoji="0" lang="en-US" sz="1100" b="1" i="0" u="none" strike="noStrike" kern="1200" cap="none" spc="0" normalizeH="0" baseline="0" noProof="0">
                <a:ln>
                  <a:noFill/>
                </a:ln>
                <a:solidFill>
                  <a:srgbClr val="FFF8DC"/>
                </a:solidFill>
                <a:effectLst/>
                <a:uLnTx/>
                <a:uFillTx/>
                <a:latin typeface="Open Sans"/>
                <a:ea typeface="+mn-ea"/>
                <a:cs typeface="+mn-cs"/>
              </a:rPr>
              <a:t>European Digital Identity Wallet </a:t>
            </a:r>
            <a:r>
              <a:rPr kumimoji="0" lang="en-US" sz="1100" b="0" i="0" u="none" strike="noStrike" kern="1200" cap="none" spc="0" normalizeH="0" baseline="0" noProof="0">
                <a:ln>
                  <a:noFill/>
                </a:ln>
                <a:solidFill>
                  <a:srgbClr val="FFF8DC"/>
                </a:solidFill>
                <a:effectLst/>
                <a:uLnTx/>
                <a:uFillTx/>
                <a:latin typeface="Open Sans"/>
                <a:ea typeface="+mn-ea"/>
                <a:cs typeface="+mn-cs"/>
              </a:rPr>
              <a:t>conform </a:t>
            </a:r>
            <a:r>
              <a:rPr kumimoji="0" lang="en-US" sz="1100" b="0" i="0" u="none" strike="noStrike" kern="1200" cap="none" spc="0" normalizeH="0" baseline="0" noProof="0" err="1">
                <a:ln>
                  <a:noFill/>
                </a:ln>
                <a:solidFill>
                  <a:srgbClr val="FFF8DC"/>
                </a:solidFill>
                <a:effectLst/>
                <a:uLnTx/>
                <a:uFillTx/>
                <a:latin typeface="Open Sans"/>
                <a:ea typeface="+mn-ea"/>
                <a:cs typeface="+mn-cs"/>
              </a:rPr>
              <a:t>eIDAS-revisie</a:t>
            </a:r>
            <a:r>
              <a:rPr kumimoji="0" lang="en-US" sz="1100" b="0" i="0" u="none" strike="noStrike" kern="1200" cap="none" spc="0" normalizeH="0" baseline="0" noProof="0">
                <a:ln>
                  <a:noFill/>
                </a:ln>
                <a:solidFill>
                  <a:srgbClr val="FFF8DC"/>
                </a:solidFill>
                <a:effectLst/>
                <a:uLnTx/>
                <a:uFillTx/>
                <a:latin typeface="Open Sans"/>
                <a:ea typeface="+mn-ea"/>
                <a:cs typeface="+mn-cs"/>
              </a:rPr>
              <a:t> 2024</a:t>
            </a:r>
          </a:p>
        </p:txBody>
      </p:sp>
      <p:sp>
        <p:nvSpPr>
          <p:cNvPr id="77" name="Content Placeholder 2">
            <a:extLst>
              <a:ext uri="{FF2B5EF4-FFF2-40B4-BE49-F238E27FC236}">
                <a16:creationId xmlns:a16="http://schemas.microsoft.com/office/drawing/2014/main" id="{230FAB47-E227-DB23-F67C-CFB08659933A}"/>
              </a:ext>
            </a:extLst>
          </p:cNvPr>
          <p:cNvSpPr txBox="1">
            <a:spLocks/>
          </p:cNvSpPr>
          <p:nvPr/>
        </p:nvSpPr>
        <p:spPr>
          <a:xfrm>
            <a:off x="8612372" y="5088663"/>
            <a:ext cx="2692581" cy="461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FFF8DC"/>
                </a:solidFill>
                <a:effectLst/>
                <a:uLnTx/>
                <a:uFillTx/>
                <a:latin typeface="Open Sans"/>
                <a:ea typeface="+mn-ea"/>
                <a:cs typeface="+mn-cs"/>
              </a:rPr>
              <a:t>Scope </a:t>
            </a:r>
            <a:r>
              <a:rPr kumimoji="0" lang="en-US" sz="1100" b="1" i="0" u="none" strike="noStrike" kern="1200" cap="none" spc="0" normalizeH="0" baseline="0" noProof="0">
                <a:ln>
                  <a:noFill/>
                </a:ln>
                <a:solidFill>
                  <a:srgbClr val="FFF8DC"/>
                </a:solidFill>
                <a:effectLst/>
                <a:uLnTx/>
                <a:uFillTx/>
                <a:latin typeface="Open Sans"/>
                <a:ea typeface="+mn-ea"/>
                <a:cs typeface="+mn-cs"/>
              </a:rPr>
              <a:t>MyGov.be </a:t>
            </a:r>
            <a:r>
              <a:rPr kumimoji="0" lang="en-US" sz="1100" b="0" i="0" u="none" strike="noStrike" kern="1200" cap="none" spc="0" normalizeH="0" baseline="0" noProof="0" err="1">
                <a:ln>
                  <a:noFill/>
                </a:ln>
                <a:solidFill>
                  <a:srgbClr val="FFF8DC"/>
                </a:solidFill>
                <a:effectLst/>
                <a:uLnTx/>
                <a:uFillTx/>
                <a:latin typeface="Open Sans"/>
                <a:ea typeface="+mn-ea"/>
                <a:cs typeface="+mn-cs"/>
              </a:rPr>
              <a:t>zoals</a:t>
            </a:r>
            <a:r>
              <a:rPr kumimoji="0" lang="en-US" sz="1100" b="0" i="0" u="none" strike="noStrike" kern="1200" cap="none" spc="0" normalizeH="0" baseline="0" noProof="0">
                <a:ln>
                  <a:noFill/>
                </a:ln>
                <a:solidFill>
                  <a:srgbClr val="FFF8DC"/>
                </a:solidFill>
                <a:effectLst/>
                <a:uLnTx/>
                <a:uFillTx/>
                <a:latin typeface="Open Sans"/>
                <a:ea typeface="+mn-ea"/>
                <a:cs typeface="+mn-cs"/>
              </a:rPr>
              <a:t> </a:t>
            </a:r>
            <a:r>
              <a:rPr kumimoji="0" lang="en-US" sz="1100" b="0" i="0" u="none" strike="noStrike" kern="1200" cap="none" spc="0" normalizeH="0" baseline="0" noProof="0" err="1">
                <a:ln>
                  <a:noFill/>
                </a:ln>
                <a:solidFill>
                  <a:srgbClr val="FFF8DC"/>
                </a:solidFill>
                <a:effectLst/>
                <a:uLnTx/>
                <a:uFillTx/>
                <a:latin typeface="Open Sans"/>
                <a:ea typeface="+mn-ea"/>
                <a:cs typeface="+mn-cs"/>
              </a:rPr>
              <a:t>verwacht</a:t>
            </a:r>
            <a:r>
              <a:rPr kumimoji="0" lang="en-US" sz="1100" b="0" i="0" u="none" strike="noStrike" kern="1200" cap="none" spc="0" normalizeH="0" baseline="0" noProof="0">
                <a:ln>
                  <a:noFill/>
                </a:ln>
                <a:solidFill>
                  <a:srgbClr val="FFF8DC"/>
                </a:solidFill>
                <a:effectLst/>
                <a:uLnTx/>
                <a:uFillTx/>
                <a:latin typeface="Open Sans"/>
                <a:ea typeface="+mn-ea"/>
                <a:cs typeface="+mn-cs"/>
              </a:rPr>
              <a:t> door</a:t>
            </a:r>
            <a:br>
              <a:rPr kumimoji="0" lang="en-US" sz="1100" b="0" i="0" u="none" strike="noStrike" kern="1200" cap="none" spc="0" normalizeH="0" baseline="0" noProof="0">
                <a:ln>
                  <a:noFill/>
                </a:ln>
                <a:solidFill>
                  <a:srgbClr val="FFF8DC"/>
                </a:solidFill>
                <a:effectLst/>
                <a:uLnTx/>
                <a:uFillTx/>
                <a:latin typeface="Open Sans"/>
                <a:ea typeface="+mn-ea"/>
                <a:cs typeface="+mn-cs"/>
              </a:rPr>
            </a:br>
            <a:r>
              <a:rPr kumimoji="0" lang="en-US" sz="1100" b="0" i="0" u="none" strike="noStrike" kern="1200" cap="none" spc="0" normalizeH="0" baseline="0" noProof="0" err="1">
                <a:ln>
                  <a:noFill/>
                </a:ln>
                <a:solidFill>
                  <a:srgbClr val="FFF8DC"/>
                </a:solidFill>
                <a:effectLst/>
                <a:uLnTx/>
                <a:uFillTx/>
                <a:latin typeface="Open Sans"/>
                <a:ea typeface="+mn-ea"/>
                <a:cs typeface="+mn-cs"/>
              </a:rPr>
              <a:t>Belgische</a:t>
            </a:r>
            <a:r>
              <a:rPr kumimoji="0" lang="en-US" sz="1100" b="0" i="0" u="none" strike="noStrike" kern="1200" cap="none" spc="0" normalizeH="0" baseline="0" noProof="0">
                <a:ln>
                  <a:noFill/>
                </a:ln>
                <a:solidFill>
                  <a:srgbClr val="FFF8DC"/>
                </a:solidFill>
                <a:effectLst/>
                <a:uLnTx/>
                <a:uFillTx/>
                <a:latin typeface="Open Sans"/>
                <a:ea typeface="+mn-ea"/>
                <a:cs typeface="+mn-cs"/>
              </a:rPr>
              <a:t> </a:t>
            </a:r>
            <a:r>
              <a:rPr kumimoji="0" lang="en-US" sz="1100" b="0" i="0" u="none" strike="noStrike" kern="1200" cap="none" spc="0" normalizeH="0" baseline="0" noProof="0" err="1">
                <a:ln>
                  <a:noFill/>
                </a:ln>
                <a:solidFill>
                  <a:srgbClr val="FFF8DC"/>
                </a:solidFill>
                <a:effectLst/>
                <a:uLnTx/>
                <a:uFillTx/>
                <a:latin typeface="Open Sans"/>
                <a:ea typeface="+mn-ea"/>
                <a:cs typeface="+mn-cs"/>
              </a:rPr>
              <a:t>overheid</a:t>
            </a:r>
            <a:endParaRPr kumimoji="0" lang="en-US" sz="1100" b="0" i="0" u="none" strike="noStrike" kern="1200" cap="none" spc="0" normalizeH="0" baseline="0" noProof="0">
              <a:ln>
                <a:noFill/>
              </a:ln>
              <a:solidFill>
                <a:srgbClr val="FFF8DC"/>
              </a:solidFill>
              <a:effectLst/>
              <a:uLnTx/>
              <a:uFillTx/>
              <a:latin typeface="Open Sans"/>
              <a:ea typeface="+mn-ea"/>
              <a:cs typeface="+mn-cs"/>
            </a:endParaRPr>
          </a:p>
        </p:txBody>
      </p:sp>
      <p:sp>
        <p:nvSpPr>
          <p:cNvPr id="78" name="Rectangle: Rounded Corners 77">
            <a:extLst>
              <a:ext uri="{FF2B5EF4-FFF2-40B4-BE49-F238E27FC236}">
                <a16:creationId xmlns:a16="http://schemas.microsoft.com/office/drawing/2014/main" id="{AF5656B6-467D-4533-1606-7CC025AAD931}"/>
              </a:ext>
            </a:extLst>
          </p:cNvPr>
          <p:cNvSpPr/>
          <p:nvPr/>
        </p:nvSpPr>
        <p:spPr>
          <a:xfrm>
            <a:off x="8686800" y="5006974"/>
            <a:ext cx="2618153" cy="552715"/>
          </a:xfrm>
          <a:prstGeom prst="roundRect">
            <a:avLst/>
          </a:prstGeom>
          <a:noFill/>
          <a:ln>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82" name="Straight Connector 81">
            <a:extLst>
              <a:ext uri="{FF2B5EF4-FFF2-40B4-BE49-F238E27FC236}">
                <a16:creationId xmlns:a16="http://schemas.microsoft.com/office/drawing/2014/main" id="{40B810B1-B288-2B8C-1A39-2B3117B3FDE8}"/>
              </a:ext>
            </a:extLst>
          </p:cNvPr>
          <p:cNvCxnSpPr>
            <a:cxnSpLocks/>
            <a:stCxn id="41" idx="2"/>
          </p:cNvCxnSpPr>
          <p:nvPr/>
        </p:nvCxnSpPr>
        <p:spPr>
          <a:xfrm>
            <a:off x="4104640" y="4165962"/>
            <a:ext cx="0" cy="184929"/>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667EA80-6302-99AE-515A-B0B05CB7EF60}"/>
              </a:ext>
            </a:extLst>
          </p:cNvPr>
          <p:cNvCxnSpPr>
            <a:cxnSpLocks/>
          </p:cNvCxnSpPr>
          <p:nvPr/>
        </p:nvCxnSpPr>
        <p:spPr>
          <a:xfrm>
            <a:off x="4104640" y="4654846"/>
            <a:ext cx="0" cy="8669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019DF50-CEDD-5E7B-F7F1-73EB741F2BAF}"/>
              </a:ext>
            </a:extLst>
          </p:cNvPr>
          <p:cNvCxnSpPr>
            <a:cxnSpLocks/>
          </p:cNvCxnSpPr>
          <p:nvPr/>
        </p:nvCxnSpPr>
        <p:spPr>
          <a:xfrm>
            <a:off x="8386354" y="4165962"/>
            <a:ext cx="0" cy="184929"/>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E6FDDAE-404E-8A53-5666-298070400556}"/>
              </a:ext>
            </a:extLst>
          </p:cNvPr>
          <p:cNvCxnSpPr>
            <a:cxnSpLocks/>
          </p:cNvCxnSpPr>
          <p:nvPr/>
        </p:nvCxnSpPr>
        <p:spPr>
          <a:xfrm>
            <a:off x="11251488" y="4183380"/>
            <a:ext cx="0" cy="823594"/>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71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7" grpId="0" build="p"/>
      <p:bldP spid="68" grpId="0" animBg="1"/>
      <p:bldP spid="69" grpId="0"/>
      <p:bldP spid="70" grpId="0" animBg="1"/>
      <p:bldP spid="71" grpId="0"/>
      <p:bldP spid="72" grpId="0" animBg="1"/>
      <p:bldP spid="75" grpId="0"/>
      <p:bldP spid="77" grpId="0"/>
      <p:bldP spid="7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2FE00D65-1F18-5294-019C-81E678A3B1C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DB77EE1-29C6-F1B4-FD50-3DDE328AB55C}"/>
              </a:ext>
            </a:extLst>
          </p:cNvPr>
          <p:cNvSpPr>
            <a:spLocks noGrp="1"/>
          </p:cNvSpPr>
          <p:nvPr>
            <p:ph type="title"/>
          </p:nvPr>
        </p:nvSpPr>
        <p:spPr>
          <a:xfrm>
            <a:off x="838200" y="365125"/>
            <a:ext cx="10972800" cy="1325563"/>
          </a:xfrm>
        </p:spPr>
        <p:txBody>
          <a:bodyPr>
            <a:normAutofit/>
          </a:bodyPr>
          <a:lstStyle/>
          <a:p>
            <a:r>
              <a:rPr lang="nl-BE"/>
              <a:t>MyGov.be | </a:t>
            </a:r>
            <a:r>
              <a:rPr lang="nl-BE">
                <a:solidFill>
                  <a:schemeClr val="tx2"/>
                </a:solidFill>
              </a:rPr>
              <a:t>Actieplan 2026-2027</a:t>
            </a:r>
          </a:p>
        </p:txBody>
      </p:sp>
      <p:sp>
        <p:nvSpPr>
          <p:cNvPr id="9" name="Content Placeholder 2">
            <a:extLst>
              <a:ext uri="{FF2B5EF4-FFF2-40B4-BE49-F238E27FC236}">
                <a16:creationId xmlns:a16="http://schemas.microsoft.com/office/drawing/2014/main" id="{69991FAE-5316-9A2C-41B2-8D7EC6ADB970}"/>
              </a:ext>
            </a:extLst>
          </p:cNvPr>
          <p:cNvSpPr>
            <a:spLocks noGrp="1"/>
          </p:cNvSpPr>
          <p:nvPr>
            <p:ph idx="1"/>
          </p:nvPr>
        </p:nvSpPr>
        <p:spPr>
          <a:xfrm>
            <a:off x="838200" y="1690688"/>
            <a:ext cx="10858500" cy="5138702"/>
          </a:xfrm>
        </p:spPr>
        <p:txBody>
          <a:bodyPr>
            <a:normAutofit/>
          </a:bodyPr>
          <a:lstStyle/>
          <a:p>
            <a:pPr>
              <a:lnSpc>
                <a:spcPct val="110000"/>
              </a:lnSpc>
            </a:pPr>
            <a:r>
              <a:rPr lang="nl-BE" sz="2000"/>
              <a:t>MyGov.be voorbereiden om een </a:t>
            </a:r>
            <a:r>
              <a:rPr lang="nl-BE" sz="2000" b="1">
                <a:solidFill>
                  <a:schemeClr val="tx2"/>
                </a:solidFill>
              </a:rPr>
              <a:t>gecertificeerde </a:t>
            </a:r>
            <a:r>
              <a:rPr lang="nl-BE" sz="2000"/>
              <a:t>EUDIW te worden</a:t>
            </a:r>
          </a:p>
          <a:p>
            <a:pPr>
              <a:lnSpc>
                <a:spcPct val="110000"/>
              </a:lnSpc>
            </a:pPr>
            <a:r>
              <a:rPr lang="nl-BE" sz="2000"/>
              <a:t>Mogelijk maken om attesten te tonen, bijvoorbeeld voor </a:t>
            </a:r>
            <a:r>
              <a:rPr lang="nl-BE" sz="2000" b="1">
                <a:solidFill>
                  <a:schemeClr val="tx2"/>
                </a:solidFill>
              </a:rPr>
              <a:t>leeftijdsverificatie</a:t>
            </a:r>
          </a:p>
          <a:p>
            <a:pPr>
              <a:lnSpc>
                <a:spcPct val="110000"/>
              </a:lnSpc>
            </a:pPr>
            <a:r>
              <a:rPr lang="nl-BE" sz="2000" b="1">
                <a:solidFill>
                  <a:schemeClr val="tx2"/>
                </a:solidFill>
              </a:rPr>
              <a:t>Aanpassen van de regelgeving </a:t>
            </a:r>
            <a:r>
              <a:rPr lang="nl-BE" sz="2000"/>
              <a:t>zodat identiteitskaarten en rijbewijzen die via MyGov.be zijn gedownload, dezelfde wettelijke waarde hebben als hun fysieke versies</a:t>
            </a:r>
          </a:p>
          <a:p>
            <a:pPr>
              <a:lnSpc>
                <a:spcPct val="110000"/>
              </a:lnSpc>
            </a:pPr>
            <a:r>
              <a:rPr lang="nl-BE" sz="2000" b="1">
                <a:solidFill>
                  <a:schemeClr val="tx2"/>
                </a:solidFill>
              </a:rPr>
              <a:t>Integreren van de GovApp.be-functionaliteiten</a:t>
            </a:r>
            <a:r>
              <a:rPr lang="nl-BE" sz="2000"/>
              <a:t> (ontvangen van digitale notificaties van overheidsinstanties, bijv. BE-Alert)</a:t>
            </a:r>
          </a:p>
          <a:p>
            <a:pPr>
              <a:lnSpc>
                <a:spcPct val="110000"/>
              </a:lnSpc>
            </a:pPr>
            <a:r>
              <a:rPr lang="nl-BE" sz="2000" b="1">
                <a:solidFill>
                  <a:schemeClr val="tx2"/>
                </a:solidFill>
              </a:rPr>
              <a:t>Uitbreiden van het aantal documenten </a:t>
            </a:r>
            <a:r>
              <a:rPr lang="nl-BE" sz="2000"/>
              <a:t>dat kan worden gedownload via MyGov.be:</a:t>
            </a:r>
          </a:p>
          <a:p>
            <a:pPr lvl="1">
              <a:lnSpc>
                <a:spcPct val="110000"/>
              </a:lnSpc>
            </a:pPr>
            <a:r>
              <a:rPr lang="nl-BE" sz="1600"/>
              <a:t>Europese ziekteverzekeringskaart (EZVK)</a:t>
            </a:r>
          </a:p>
          <a:p>
            <a:pPr lvl="1">
              <a:lnSpc>
                <a:spcPct val="110000"/>
              </a:lnSpc>
            </a:pPr>
            <a:r>
              <a:rPr lang="nl-BE" sz="1600"/>
              <a:t>Europese handicapkaart</a:t>
            </a:r>
          </a:p>
          <a:p>
            <a:pPr lvl="1">
              <a:lnSpc>
                <a:spcPct val="110000"/>
              </a:lnSpc>
            </a:pPr>
            <a:r>
              <a:rPr lang="nl-BE" sz="1600"/>
              <a:t>Vaccinatiecertificaten (bijv. gele koorts);</a:t>
            </a:r>
          </a:p>
          <a:p>
            <a:pPr lvl="1">
              <a:lnSpc>
                <a:spcPct val="110000"/>
              </a:lnSpc>
            </a:pPr>
            <a:r>
              <a:rPr lang="nl-BE" sz="1600"/>
              <a:t>...</a:t>
            </a:r>
          </a:p>
          <a:p>
            <a:pPr>
              <a:lnSpc>
                <a:spcPct val="110000"/>
              </a:lnSpc>
            </a:pPr>
            <a:r>
              <a:rPr lang="nl-BE" sz="2000"/>
              <a:t>Onderzoek naar de </a:t>
            </a:r>
            <a:r>
              <a:rPr lang="nl-BE" sz="2000" b="1">
                <a:solidFill>
                  <a:schemeClr val="tx2"/>
                </a:solidFill>
              </a:rPr>
              <a:t>uitbreiding functionaliteiten van de eBox burger</a:t>
            </a:r>
            <a:endParaRPr lang="en-US" sz="2000"/>
          </a:p>
        </p:txBody>
      </p:sp>
    </p:spTree>
    <p:extLst>
      <p:ext uri="{BB962C8B-B14F-4D97-AF65-F5344CB8AC3E}">
        <p14:creationId xmlns:p14="http://schemas.microsoft.com/office/powerpoint/2010/main" val="2863587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80B8B128-2267-C768-7194-5DCA745484B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F3C45D7-0707-90A6-93D5-3AEB170D53A6}"/>
              </a:ext>
            </a:extLst>
          </p:cNvPr>
          <p:cNvSpPr>
            <a:spLocks noGrp="1"/>
          </p:cNvSpPr>
          <p:nvPr>
            <p:ph type="title"/>
          </p:nvPr>
        </p:nvSpPr>
        <p:spPr>
          <a:xfrm>
            <a:off x="838200" y="365125"/>
            <a:ext cx="10972800" cy="1325563"/>
          </a:xfrm>
        </p:spPr>
        <p:txBody>
          <a:bodyPr>
            <a:normAutofit/>
          </a:bodyPr>
          <a:lstStyle/>
          <a:p>
            <a:r>
              <a:rPr lang="nl-BE"/>
              <a:t>European Digital Identity Wallet | </a:t>
            </a:r>
            <a:r>
              <a:rPr lang="nl-BE">
                <a:solidFill>
                  <a:schemeClr val="tx2"/>
                </a:solidFill>
              </a:rPr>
              <a:t>Scope voor private </a:t>
            </a:r>
            <a:r>
              <a:rPr lang="nl-BE" sz="2400">
                <a:solidFill>
                  <a:schemeClr val="tx2"/>
                </a:solidFill>
              </a:rPr>
              <a:t>/</a:t>
            </a:r>
            <a:r>
              <a:rPr lang="nl-BE">
                <a:solidFill>
                  <a:schemeClr val="tx2"/>
                </a:solidFill>
              </a:rPr>
              <a:t> commerciële sector</a:t>
            </a:r>
          </a:p>
        </p:txBody>
      </p:sp>
      <p:sp>
        <p:nvSpPr>
          <p:cNvPr id="2" name="Rectangle 1">
            <a:extLst>
              <a:ext uri="{FF2B5EF4-FFF2-40B4-BE49-F238E27FC236}">
                <a16:creationId xmlns:a16="http://schemas.microsoft.com/office/drawing/2014/main" id="{BAE4C90D-7862-253E-4B2F-BA5565BD2D5A}"/>
              </a:ext>
            </a:extLst>
          </p:cNvPr>
          <p:cNvSpPr/>
          <p:nvPr/>
        </p:nvSpPr>
        <p:spPr>
          <a:xfrm>
            <a:off x="2057400" y="2136453"/>
            <a:ext cx="2759068" cy="1089106"/>
          </a:xfrm>
          <a:prstGeom prst="rect">
            <a:avLst/>
          </a:prstGeom>
          <a:solidFill>
            <a:schemeClr val="accent1"/>
          </a:solidFill>
          <a:ln w="12700">
            <a:solidFill>
              <a:srgbClr val="33415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F828A812-DAFB-4914-57F2-E7A81EC91272}"/>
              </a:ext>
            </a:extLst>
          </p:cNvPr>
          <p:cNvSpPr txBox="1"/>
          <p:nvPr/>
        </p:nvSpPr>
        <p:spPr>
          <a:xfrm>
            <a:off x="2194560" y="2293881"/>
            <a:ext cx="2541247" cy="77457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sz="1400" b="1">
                <a:solidFill>
                  <a:srgbClr val="F1F5F9"/>
                </a:solidFill>
                <a:latin typeface="Arial"/>
              </a:defRPr>
            </a:pP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Betalingen</a:t>
            </a:r>
            <a:endPar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94A3B8"/>
                </a:solidFill>
                <a:latin typeface="Arial"/>
              </a:defRPr>
            </a:pP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Veilig</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online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afrekenen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Gebruik</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je wallet om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jezelf</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te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identificeren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betalingen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te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autoriseren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6" name="Rectangle 5">
            <a:extLst>
              <a:ext uri="{FF2B5EF4-FFF2-40B4-BE49-F238E27FC236}">
                <a16:creationId xmlns:a16="http://schemas.microsoft.com/office/drawing/2014/main" id="{E7C231BC-B3C7-572F-907F-A233A10AE454}"/>
              </a:ext>
            </a:extLst>
          </p:cNvPr>
          <p:cNvSpPr/>
          <p:nvPr/>
        </p:nvSpPr>
        <p:spPr>
          <a:xfrm>
            <a:off x="4919859" y="2136453"/>
            <a:ext cx="2759068" cy="1089106"/>
          </a:xfrm>
          <a:prstGeom prst="rect">
            <a:avLst/>
          </a:prstGeom>
          <a:solidFill>
            <a:schemeClr val="accent1"/>
          </a:solidFill>
          <a:ln w="12700">
            <a:solidFill>
              <a:srgbClr val="33415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190BC169-2F2D-8D9C-D5C6-E81EF9A2BBB8}"/>
              </a:ext>
            </a:extLst>
          </p:cNvPr>
          <p:cNvSpPr txBox="1"/>
          <p:nvPr/>
        </p:nvSpPr>
        <p:spPr>
          <a:xfrm>
            <a:off x="5057019" y="2293881"/>
            <a:ext cx="2541247" cy="77457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sz="1400" b="1">
                <a:solidFill>
                  <a:srgbClr val="F1F5F9"/>
                </a:solidFill>
                <a:latin typeface="Arial"/>
              </a:defRPr>
            </a:pP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Bankrekening</a:t>
            </a:r>
            <a:r>
              <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openen</a:t>
            </a:r>
            <a:endPar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94A3B8"/>
                </a:solidFill>
                <a:latin typeface="Arial"/>
              </a:defRPr>
            </a:pP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Digitaal</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onboarden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zonder</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kantoorbezoek</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Verifieer</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je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identiteit</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direct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bij</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een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nieuwe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aanvraag</a:t>
            </a:r>
            <a:r>
              <a:rPr kumimoji="0" sz="1100" b="0" i="0" u="none" strike="noStrike" kern="1200" cap="none" spc="0" normalizeH="0" baseline="0" noProof="0">
                <a:ln>
                  <a:noFill/>
                </a:ln>
                <a:solidFill>
                  <a:srgbClr val="FFF8DC"/>
                </a:solidFill>
                <a:effectLst/>
                <a:uLnTx/>
                <a:uFillTx/>
                <a:latin typeface="Arial"/>
                <a:ea typeface="+mn-ea"/>
                <a:cs typeface="+mn-cs"/>
              </a:rPr>
              <a:t>.</a:t>
            </a:r>
          </a:p>
        </p:txBody>
      </p:sp>
      <p:sp>
        <p:nvSpPr>
          <p:cNvPr id="14" name="Rectangle 13">
            <a:extLst>
              <a:ext uri="{FF2B5EF4-FFF2-40B4-BE49-F238E27FC236}">
                <a16:creationId xmlns:a16="http://schemas.microsoft.com/office/drawing/2014/main" id="{FB04B2E1-DC60-3AC6-30FF-248FAC755DA7}"/>
              </a:ext>
            </a:extLst>
          </p:cNvPr>
          <p:cNvSpPr/>
          <p:nvPr/>
        </p:nvSpPr>
        <p:spPr>
          <a:xfrm>
            <a:off x="7782318" y="2136453"/>
            <a:ext cx="2759068" cy="1089106"/>
          </a:xfrm>
          <a:prstGeom prst="rect">
            <a:avLst/>
          </a:prstGeom>
          <a:solidFill>
            <a:schemeClr val="accent1"/>
          </a:solidFill>
          <a:ln w="12700">
            <a:solidFill>
              <a:srgbClr val="33415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TextBox 14">
            <a:extLst>
              <a:ext uri="{FF2B5EF4-FFF2-40B4-BE49-F238E27FC236}">
                <a16:creationId xmlns:a16="http://schemas.microsoft.com/office/drawing/2014/main" id="{B26F86AE-A6FD-4D7F-9498-50E41B1B9EB8}"/>
              </a:ext>
            </a:extLst>
          </p:cNvPr>
          <p:cNvSpPr txBox="1"/>
          <p:nvPr/>
        </p:nvSpPr>
        <p:spPr>
          <a:xfrm>
            <a:off x="7919478" y="2293881"/>
            <a:ext cx="2541247" cy="77457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sz="1400" b="1">
                <a:solidFill>
                  <a:srgbClr val="F1F5F9"/>
                </a:solidFill>
                <a:latin typeface="Arial"/>
              </a:defRPr>
            </a:pP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Onderwijsdiploma's</a:t>
            </a:r>
            <a:endPar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94A3B8"/>
                </a:solidFill>
                <a:latin typeface="Arial"/>
              </a:defRPr>
            </a:pP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Bewaar</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deel</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geverifieerde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diploma's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certificaten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op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een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veilige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manier</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6" name="Rectangle 15">
            <a:extLst>
              <a:ext uri="{FF2B5EF4-FFF2-40B4-BE49-F238E27FC236}">
                <a16:creationId xmlns:a16="http://schemas.microsoft.com/office/drawing/2014/main" id="{D16A65E6-0951-ADCC-4104-0C24FE9CD640}"/>
              </a:ext>
            </a:extLst>
          </p:cNvPr>
          <p:cNvSpPr/>
          <p:nvPr/>
        </p:nvSpPr>
        <p:spPr>
          <a:xfrm>
            <a:off x="2057400" y="3370415"/>
            <a:ext cx="2759068" cy="1089106"/>
          </a:xfrm>
          <a:prstGeom prst="rect">
            <a:avLst/>
          </a:prstGeom>
          <a:solidFill>
            <a:schemeClr val="accent1"/>
          </a:solidFill>
          <a:ln w="12700">
            <a:solidFill>
              <a:srgbClr val="33415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TextBox 16">
            <a:extLst>
              <a:ext uri="{FF2B5EF4-FFF2-40B4-BE49-F238E27FC236}">
                <a16:creationId xmlns:a16="http://schemas.microsoft.com/office/drawing/2014/main" id="{A1D71374-DF4A-BD40-2F35-EF017A11DD17}"/>
              </a:ext>
            </a:extLst>
          </p:cNvPr>
          <p:cNvSpPr txBox="1"/>
          <p:nvPr/>
        </p:nvSpPr>
        <p:spPr>
          <a:xfrm>
            <a:off x="2194560" y="3518416"/>
            <a:ext cx="2541247" cy="77457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sz="1400" b="1">
                <a:solidFill>
                  <a:srgbClr val="F1F5F9"/>
                </a:solidFill>
                <a:latin typeface="Arial"/>
              </a:defRPr>
            </a:pPr>
            <a:r>
              <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SIM-</a:t>
            </a: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kaart</a:t>
            </a:r>
            <a:r>
              <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registratie</a:t>
            </a:r>
            <a:endPar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94A3B8"/>
                </a:solidFill>
                <a:latin typeface="Arial"/>
              </a:defRPr>
            </a:pP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Snelle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identiteitsverificatie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voor</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het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activeren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van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nieuwe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mobiele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abonnementen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of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simkaarten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8" name="Rectangle 17">
            <a:extLst>
              <a:ext uri="{FF2B5EF4-FFF2-40B4-BE49-F238E27FC236}">
                <a16:creationId xmlns:a16="http://schemas.microsoft.com/office/drawing/2014/main" id="{E954DE6A-E045-1E03-9B2E-1EF448CCC332}"/>
              </a:ext>
            </a:extLst>
          </p:cNvPr>
          <p:cNvSpPr/>
          <p:nvPr/>
        </p:nvSpPr>
        <p:spPr>
          <a:xfrm>
            <a:off x="4919859" y="3370415"/>
            <a:ext cx="2759068" cy="1089106"/>
          </a:xfrm>
          <a:prstGeom prst="rect">
            <a:avLst/>
          </a:prstGeom>
          <a:solidFill>
            <a:schemeClr val="accent1"/>
          </a:solidFill>
          <a:ln w="12700">
            <a:solidFill>
              <a:srgbClr val="33415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TextBox 21">
            <a:extLst>
              <a:ext uri="{FF2B5EF4-FFF2-40B4-BE49-F238E27FC236}">
                <a16:creationId xmlns:a16="http://schemas.microsoft.com/office/drawing/2014/main" id="{AA37C5F7-68F9-5824-8367-E473B183E3D3}"/>
              </a:ext>
            </a:extLst>
          </p:cNvPr>
          <p:cNvSpPr txBox="1"/>
          <p:nvPr/>
        </p:nvSpPr>
        <p:spPr>
          <a:xfrm>
            <a:off x="5057019" y="3518416"/>
            <a:ext cx="2541247" cy="77457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sz="1400" b="1">
                <a:solidFill>
                  <a:srgbClr val="F1F5F9"/>
                </a:solidFill>
                <a:latin typeface="Arial"/>
              </a:defRPr>
            </a:pP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Reizen</a:t>
            </a:r>
            <a:r>
              <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 &amp; </a:t>
            </a: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Boekingen</a:t>
            </a:r>
            <a:endPar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94A3B8"/>
                </a:solidFill>
                <a:latin typeface="Arial"/>
              </a:defRPr>
            </a:pP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Moeiteloos</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inchecken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bij</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hotels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vluchten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boeken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met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een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geverifieerde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identiteit</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23" name="Rectangle 22">
            <a:extLst>
              <a:ext uri="{FF2B5EF4-FFF2-40B4-BE49-F238E27FC236}">
                <a16:creationId xmlns:a16="http://schemas.microsoft.com/office/drawing/2014/main" id="{982C1184-D8EF-F170-3BB0-385C5422689B}"/>
              </a:ext>
            </a:extLst>
          </p:cNvPr>
          <p:cNvSpPr/>
          <p:nvPr/>
        </p:nvSpPr>
        <p:spPr>
          <a:xfrm>
            <a:off x="7782318" y="3370415"/>
            <a:ext cx="2759068" cy="1089106"/>
          </a:xfrm>
          <a:prstGeom prst="rect">
            <a:avLst/>
          </a:prstGeom>
          <a:solidFill>
            <a:schemeClr val="accent1"/>
          </a:solidFill>
          <a:ln w="12700">
            <a:solidFill>
              <a:srgbClr val="33415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4" name="TextBox 23">
            <a:extLst>
              <a:ext uri="{FF2B5EF4-FFF2-40B4-BE49-F238E27FC236}">
                <a16:creationId xmlns:a16="http://schemas.microsoft.com/office/drawing/2014/main" id="{41430403-4A9A-106A-55BB-077B33F4B92A}"/>
              </a:ext>
            </a:extLst>
          </p:cNvPr>
          <p:cNvSpPr txBox="1"/>
          <p:nvPr/>
        </p:nvSpPr>
        <p:spPr>
          <a:xfrm>
            <a:off x="7919478" y="3518416"/>
            <a:ext cx="2541247" cy="77457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sz="1400" b="1">
                <a:solidFill>
                  <a:srgbClr val="F1F5F9"/>
                </a:solidFill>
                <a:latin typeface="Arial"/>
              </a:defRPr>
            </a:pP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Contracten</a:t>
            </a:r>
            <a:r>
              <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ondertekenen</a:t>
            </a:r>
            <a:endPar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94A3B8"/>
                </a:solidFill>
                <a:latin typeface="Arial"/>
              </a:defRPr>
            </a:pP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Rechtsgeldige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gekwalificeerde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elektronische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handtekeningen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voor</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al je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zakelijke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documenten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25" name="Rectangle 24">
            <a:extLst>
              <a:ext uri="{FF2B5EF4-FFF2-40B4-BE49-F238E27FC236}">
                <a16:creationId xmlns:a16="http://schemas.microsoft.com/office/drawing/2014/main" id="{9A49EA36-0ED0-79C1-D513-3C01205D23AC}"/>
              </a:ext>
            </a:extLst>
          </p:cNvPr>
          <p:cNvSpPr/>
          <p:nvPr/>
        </p:nvSpPr>
        <p:spPr>
          <a:xfrm>
            <a:off x="2057400" y="4604377"/>
            <a:ext cx="2759068" cy="1089106"/>
          </a:xfrm>
          <a:prstGeom prst="rect">
            <a:avLst/>
          </a:prstGeom>
          <a:solidFill>
            <a:schemeClr val="accent1"/>
          </a:solidFill>
          <a:ln w="12700">
            <a:solidFill>
              <a:srgbClr val="33415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TextBox 25">
            <a:extLst>
              <a:ext uri="{FF2B5EF4-FFF2-40B4-BE49-F238E27FC236}">
                <a16:creationId xmlns:a16="http://schemas.microsoft.com/office/drawing/2014/main" id="{0A902CC4-3F6B-B35D-A188-2CA201D67164}"/>
              </a:ext>
            </a:extLst>
          </p:cNvPr>
          <p:cNvSpPr txBox="1"/>
          <p:nvPr/>
        </p:nvSpPr>
        <p:spPr>
          <a:xfrm>
            <a:off x="2194560" y="4761805"/>
            <a:ext cx="2541247" cy="77457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sz="1400" b="1">
                <a:solidFill>
                  <a:srgbClr val="F1F5F9"/>
                </a:solidFill>
                <a:latin typeface="Arial"/>
              </a:defRPr>
            </a:pP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Medicijnen</a:t>
            </a:r>
            <a:r>
              <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ophalen</a:t>
            </a:r>
            <a:endPar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94A3B8"/>
                </a:solidFill>
                <a:latin typeface="Arial"/>
              </a:defRPr>
            </a:pP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Haal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eenvoudig</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je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voorgeschreven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medicijnen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op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bij</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apotheken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binnen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de hele EU.</a:t>
            </a:r>
          </a:p>
        </p:txBody>
      </p:sp>
      <p:sp>
        <p:nvSpPr>
          <p:cNvPr id="27" name="Rectangle 26">
            <a:extLst>
              <a:ext uri="{FF2B5EF4-FFF2-40B4-BE49-F238E27FC236}">
                <a16:creationId xmlns:a16="http://schemas.microsoft.com/office/drawing/2014/main" id="{4AB7CCAA-F0CB-BB5C-93DF-1875E57D9B32}"/>
              </a:ext>
            </a:extLst>
          </p:cNvPr>
          <p:cNvSpPr/>
          <p:nvPr/>
        </p:nvSpPr>
        <p:spPr>
          <a:xfrm>
            <a:off x="4919859" y="4604377"/>
            <a:ext cx="2759068" cy="1089106"/>
          </a:xfrm>
          <a:prstGeom prst="rect">
            <a:avLst/>
          </a:prstGeom>
          <a:solidFill>
            <a:schemeClr val="accent1"/>
          </a:solidFill>
          <a:ln w="12700">
            <a:solidFill>
              <a:srgbClr val="33415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8" name="TextBox 27">
            <a:extLst>
              <a:ext uri="{FF2B5EF4-FFF2-40B4-BE49-F238E27FC236}">
                <a16:creationId xmlns:a16="http://schemas.microsoft.com/office/drawing/2014/main" id="{15DE1EF7-D05D-8568-EE53-2DB2032BD511}"/>
              </a:ext>
            </a:extLst>
          </p:cNvPr>
          <p:cNvSpPr txBox="1"/>
          <p:nvPr/>
        </p:nvSpPr>
        <p:spPr>
          <a:xfrm>
            <a:off x="5057019" y="4761805"/>
            <a:ext cx="2541247" cy="77457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sz="1400" b="1">
                <a:solidFill>
                  <a:srgbClr val="F1F5F9"/>
                </a:solidFill>
                <a:latin typeface="Arial"/>
              </a:defRPr>
            </a:pPr>
            <a:r>
              <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Sociale </a:t>
            </a: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zekerheid</a:t>
            </a:r>
            <a:endPar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94A3B8"/>
                </a:solidFill>
                <a:latin typeface="Arial"/>
              </a:defRPr>
            </a:pP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Toon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verzekeringsdekking</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aan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krijg</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toegang</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tot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zorg</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in het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buitenland</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zoals</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de EHIC).</a:t>
            </a:r>
          </a:p>
        </p:txBody>
      </p:sp>
      <p:sp>
        <p:nvSpPr>
          <p:cNvPr id="29" name="Rectangle 28">
            <a:extLst>
              <a:ext uri="{FF2B5EF4-FFF2-40B4-BE49-F238E27FC236}">
                <a16:creationId xmlns:a16="http://schemas.microsoft.com/office/drawing/2014/main" id="{DC889F5B-07AE-6285-C39F-FF1618215772}"/>
              </a:ext>
            </a:extLst>
          </p:cNvPr>
          <p:cNvSpPr/>
          <p:nvPr/>
        </p:nvSpPr>
        <p:spPr>
          <a:xfrm>
            <a:off x="7782318" y="4604377"/>
            <a:ext cx="2759068" cy="1089106"/>
          </a:xfrm>
          <a:prstGeom prst="rect">
            <a:avLst/>
          </a:prstGeom>
          <a:solidFill>
            <a:schemeClr val="accent1">
              <a:lumMod val="50000"/>
            </a:schemeClr>
          </a:solidFill>
          <a:ln w="12700">
            <a:solidFill>
              <a:srgbClr val="33415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TextBox 29">
            <a:extLst>
              <a:ext uri="{FF2B5EF4-FFF2-40B4-BE49-F238E27FC236}">
                <a16:creationId xmlns:a16="http://schemas.microsoft.com/office/drawing/2014/main" id="{87B35A72-0A24-DC11-1ABA-B292B3111798}"/>
              </a:ext>
            </a:extLst>
          </p:cNvPr>
          <p:cNvSpPr txBox="1"/>
          <p:nvPr/>
        </p:nvSpPr>
        <p:spPr>
          <a:xfrm>
            <a:off x="7919478" y="4761805"/>
            <a:ext cx="2541247" cy="77457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sz="1400" b="1">
                <a:solidFill>
                  <a:srgbClr val="F1F5F9"/>
                </a:solidFill>
                <a:latin typeface="Arial"/>
              </a:defRPr>
            </a:pPr>
            <a:r>
              <a:rPr kumimoji="0" sz="1400" b="1" i="0" u="none" strike="noStrike" kern="1200" cap="none" spc="0" normalizeH="0" baseline="0" noProof="0" err="1">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rPr>
              <a:t>Leeftijdsverificatie</a:t>
            </a:r>
            <a:endParaRPr kumimoji="0" sz="1400" b="1" i="0" u="none" strike="noStrike" kern="1200" cap="none" spc="0" normalizeH="0" baseline="0" noProof="0">
              <a:ln>
                <a:noFill/>
              </a:ln>
              <a:solidFill>
                <a:srgbClr val="F1F5F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94A3B8"/>
                </a:solidFill>
                <a:latin typeface="Arial"/>
              </a:defRPr>
            </a:pP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Bewijs</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dat</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je 18+ bent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voor</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specifieke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diensten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zonder</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je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volledige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identiteit</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te</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sz="1100" b="0" i="0" u="none" strike="noStrike" kern="1200" cap="none" spc="0" normalizeH="0" baseline="0" noProof="0" err="1">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onthullen</a:t>
            </a:r>
            <a:r>
              <a:rPr kumimoji="0" sz="1100" b="0" i="0" u="none" strike="noStrike" kern="1200" cap="none" spc="0" normalizeH="0" baseline="0" noProof="0">
                <a:ln>
                  <a:noFill/>
                </a:ln>
                <a:solidFill>
                  <a:srgbClr val="FFF8DC"/>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171688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2A6EC65-CCEB-C1C1-05D6-B1BA5295FEF5}"/>
              </a:ext>
            </a:extLst>
          </p:cNvPr>
          <p:cNvSpPr>
            <a:spLocks noGrp="1"/>
          </p:cNvSpPr>
          <p:nvPr>
            <p:ph idx="1"/>
          </p:nvPr>
        </p:nvSpPr>
        <p:spPr/>
        <p:txBody>
          <a:bodyPr>
            <a:normAutofit/>
          </a:bodyPr>
          <a:lstStyle/>
          <a:p>
            <a:r>
              <a:rPr lang="nl-BE" err="1">
                <a:latin typeface="IBM Plex Sans"/>
              </a:rPr>
              <a:t>Vormingsdag</a:t>
            </a:r>
            <a:r>
              <a:rPr lang="nl-BE">
                <a:latin typeface="IBM Plex Sans"/>
              </a:rPr>
              <a:t> Inspecteurs van financiën</a:t>
            </a:r>
          </a:p>
          <a:p>
            <a:r>
              <a:rPr lang="nl-BE">
                <a:latin typeface="IBM Plex Sans"/>
              </a:rPr>
              <a:t>Journée de </a:t>
            </a:r>
            <a:r>
              <a:rPr lang="nl-BE" err="1">
                <a:latin typeface="IBM Plex Sans"/>
              </a:rPr>
              <a:t>formation</a:t>
            </a:r>
            <a:r>
              <a:rPr lang="nl-BE">
                <a:latin typeface="IBM Plex Sans"/>
              </a:rPr>
              <a:t> Inspecteurs de finance</a:t>
            </a:r>
          </a:p>
        </p:txBody>
      </p:sp>
      <p:sp>
        <p:nvSpPr>
          <p:cNvPr id="7" name="Tijdelijke aanduiding voor inhoud 6">
            <a:extLst>
              <a:ext uri="{FF2B5EF4-FFF2-40B4-BE49-F238E27FC236}">
                <a16:creationId xmlns:a16="http://schemas.microsoft.com/office/drawing/2014/main" id="{FAC140CE-10F7-6A2A-F386-8C327EEA9103}"/>
              </a:ext>
            </a:extLst>
          </p:cNvPr>
          <p:cNvSpPr>
            <a:spLocks noGrp="1"/>
          </p:cNvSpPr>
          <p:nvPr>
            <p:ph idx="11"/>
          </p:nvPr>
        </p:nvSpPr>
        <p:spPr/>
        <p:txBody>
          <a:bodyPr>
            <a:noAutofit/>
          </a:bodyPr>
          <a:lstStyle/>
          <a:p>
            <a:r>
              <a:rPr lang="nl-BE" sz="1800" b="1"/>
              <a:t>22 mei 2026</a:t>
            </a:r>
          </a:p>
          <a:p>
            <a:r>
              <a:rPr lang="nl-BE" sz="1800" b="1"/>
              <a:t>22 </a:t>
            </a:r>
            <a:r>
              <a:rPr lang="nl-BE" sz="1800" b="1" err="1"/>
              <a:t>mai</a:t>
            </a:r>
            <a:r>
              <a:rPr lang="nl-BE" sz="1800" b="1"/>
              <a:t> 2026</a:t>
            </a:r>
          </a:p>
        </p:txBody>
      </p:sp>
      <p:pic>
        <p:nvPicPr>
          <p:cNvPr id="2" name="Afbeelding 1">
            <a:extLst>
              <a:ext uri="{FF2B5EF4-FFF2-40B4-BE49-F238E27FC236}">
                <a16:creationId xmlns:a16="http://schemas.microsoft.com/office/drawing/2014/main" id="{5F19B0D5-DCA2-F05A-1267-C97A23A9763C}"/>
              </a:ext>
            </a:extLst>
          </p:cNvPr>
          <p:cNvPicPr>
            <a:picLocks noChangeAspect="1"/>
          </p:cNvPicPr>
          <p:nvPr/>
        </p:nvPicPr>
        <p:blipFill>
          <a:blip r:embed="rId3"/>
          <a:stretch>
            <a:fillRect/>
          </a:stretch>
        </p:blipFill>
        <p:spPr>
          <a:xfrm>
            <a:off x="2062263" y="5608482"/>
            <a:ext cx="2063885" cy="1083540"/>
          </a:xfrm>
          <a:prstGeom prst="rect">
            <a:avLst/>
          </a:prstGeom>
        </p:spPr>
      </p:pic>
    </p:spTree>
    <p:extLst>
      <p:ext uri="{BB962C8B-B14F-4D97-AF65-F5344CB8AC3E}">
        <p14:creationId xmlns:p14="http://schemas.microsoft.com/office/powerpoint/2010/main" val="580024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75A030C-BD58-132E-745A-DD2402876F06}"/>
              </a:ext>
            </a:extLst>
          </p:cNvPr>
          <p:cNvSpPr>
            <a:spLocks noGrp="1"/>
          </p:cNvSpPr>
          <p:nvPr>
            <p:ph idx="10"/>
          </p:nvPr>
        </p:nvSpPr>
        <p:spPr/>
        <p:txBody>
          <a:bodyPr/>
          <a:lstStyle/>
          <a:p>
            <a:r>
              <a:rPr lang="nl-BE"/>
              <a:t>Agenda</a:t>
            </a:r>
          </a:p>
        </p:txBody>
      </p:sp>
      <p:sp>
        <p:nvSpPr>
          <p:cNvPr id="3" name="Tijdelijke aanduiding voor inhoud 2">
            <a:extLst>
              <a:ext uri="{FF2B5EF4-FFF2-40B4-BE49-F238E27FC236}">
                <a16:creationId xmlns:a16="http://schemas.microsoft.com/office/drawing/2014/main" id="{53B239F3-1200-DFC9-978F-25B92CF6CB1E}"/>
              </a:ext>
            </a:extLst>
          </p:cNvPr>
          <p:cNvSpPr>
            <a:spLocks noGrp="1"/>
          </p:cNvSpPr>
          <p:nvPr>
            <p:ph idx="1"/>
          </p:nvPr>
        </p:nvSpPr>
        <p:spPr>
          <a:xfrm>
            <a:off x="5072255" y="2768693"/>
            <a:ext cx="4425036" cy="3849894"/>
          </a:xfrm>
        </p:spPr>
        <p:txBody>
          <a:bodyPr>
            <a:normAutofit lnSpcReduction="10000"/>
          </a:bodyPr>
          <a:lstStyle/>
          <a:p>
            <a:r>
              <a:rPr lang="nl-BE" dirty="0"/>
              <a:t>Detachering via Egov/Smals </a:t>
            </a:r>
          </a:p>
          <a:p>
            <a:r>
              <a:rPr lang="nl-BE" dirty="0"/>
              <a:t>Wie zijn ze?</a:t>
            </a:r>
          </a:p>
          <a:p>
            <a:r>
              <a:rPr lang="nl-BE" dirty="0"/>
              <a:t>Waarom?</a:t>
            </a:r>
          </a:p>
          <a:p>
            <a:r>
              <a:rPr lang="nl-BE" dirty="0"/>
              <a:t>Wat is het?</a:t>
            </a:r>
          </a:p>
          <a:p>
            <a:r>
              <a:rPr lang="nl-BE" dirty="0"/>
              <a:t>Meerwaarde</a:t>
            </a:r>
          </a:p>
          <a:p>
            <a:endParaRPr lang="nl-BE" dirty="0"/>
          </a:p>
          <a:p>
            <a:r>
              <a:rPr lang="fr-FR" dirty="0"/>
              <a:t>Détachement via Egov/Smals ?
Qui sont ils??
Pourquoi ?
Quoi ?</a:t>
            </a:r>
          </a:p>
          <a:p>
            <a:r>
              <a:rPr lang="fr-FR" dirty="0"/>
              <a:t>Valeur ajoutée</a:t>
            </a:r>
            <a:endParaRPr lang="nl-BE" dirty="0"/>
          </a:p>
        </p:txBody>
      </p:sp>
      <p:pic>
        <p:nvPicPr>
          <p:cNvPr id="4" name="Afbeelding 3">
            <a:extLst>
              <a:ext uri="{FF2B5EF4-FFF2-40B4-BE49-F238E27FC236}">
                <a16:creationId xmlns:a16="http://schemas.microsoft.com/office/drawing/2014/main" id="{65D0684A-54FB-1CBB-CE8A-64CEC322C823}"/>
              </a:ext>
            </a:extLst>
          </p:cNvPr>
          <p:cNvPicPr>
            <a:picLocks noChangeAspect="1"/>
          </p:cNvPicPr>
          <p:nvPr/>
        </p:nvPicPr>
        <p:blipFill>
          <a:blip r:embed="rId2"/>
          <a:stretch>
            <a:fillRect/>
          </a:stretch>
        </p:blipFill>
        <p:spPr>
          <a:xfrm>
            <a:off x="2063887" y="370061"/>
            <a:ext cx="1418616" cy="744773"/>
          </a:xfrm>
          <a:prstGeom prst="rect">
            <a:avLst/>
          </a:prstGeom>
          <a:solidFill>
            <a:srgbClr val="F08552"/>
          </a:solidFill>
        </p:spPr>
      </p:pic>
    </p:spTree>
    <p:extLst>
      <p:ext uri="{BB962C8B-B14F-4D97-AF65-F5344CB8AC3E}">
        <p14:creationId xmlns:p14="http://schemas.microsoft.com/office/powerpoint/2010/main" val="3208554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5B382-F6AC-EB64-FD81-E6885330EBF1}"/>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0A7FA46A-232F-19D2-A571-1740B3B88282}"/>
              </a:ext>
            </a:extLst>
          </p:cNvPr>
          <p:cNvSpPr>
            <a:spLocks noGrp="1"/>
          </p:cNvSpPr>
          <p:nvPr>
            <p:ph idx="12"/>
          </p:nvPr>
        </p:nvSpPr>
        <p:spPr/>
        <p:txBody>
          <a:bodyPr vert="horz" lIns="91440" tIns="45720" rIns="91440" bIns="45720" rtlCol="0" anchor="t">
            <a:normAutofit lnSpcReduction="10000"/>
          </a:bodyPr>
          <a:lstStyle/>
          <a:p>
            <a:pPr marL="0" indent="0">
              <a:buNone/>
            </a:pPr>
            <a:r>
              <a:rPr lang="nl-BE" dirty="0"/>
              <a:t>Geen IT strategie</a:t>
            </a:r>
          </a:p>
          <a:p>
            <a:pPr>
              <a:lnSpc>
                <a:spcPct val="100000"/>
              </a:lnSpc>
              <a:buFont typeface="Arial" panose="020B0604020202020204" pitchFamily="34" charset="0"/>
              <a:buChar char="•"/>
            </a:pPr>
            <a:r>
              <a:rPr lang="nl-BE" dirty="0"/>
              <a:t>Andere sprekers</a:t>
            </a:r>
          </a:p>
          <a:p>
            <a:pPr>
              <a:lnSpc>
                <a:spcPct val="100000"/>
              </a:lnSpc>
              <a:buFont typeface="Arial" panose="020B0604020202020204" pitchFamily="34" charset="0"/>
              <a:buChar char="•"/>
            </a:pPr>
            <a:r>
              <a:rPr lang="nl-BE" dirty="0"/>
              <a:t>Andere opdracht</a:t>
            </a:r>
          </a:p>
          <a:p>
            <a:pPr marL="0" indent="0">
              <a:buNone/>
            </a:pPr>
            <a:endParaRPr lang="nl-BE" dirty="0"/>
          </a:p>
          <a:p>
            <a:pPr marL="0" indent="0">
              <a:buNone/>
            </a:pPr>
            <a:r>
              <a:rPr lang="nl-BE" dirty="0"/>
              <a:t>Geen beleidsstandpunt</a:t>
            </a:r>
          </a:p>
          <a:p>
            <a:pPr marL="0" indent="0">
              <a:buNone/>
            </a:pPr>
            <a:r>
              <a:rPr lang="nl-BE" dirty="0"/>
              <a:t>Geen vergelijking tussen entiteiten</a:t>
            </a:r>
          </a:p>
          <a:p>
            <a:pPr marL="0" indent="0">
              <a:buNone/>
            </a:pPr>
            <a:r>
              <a:rPr lang="nl-BE" dirty="0"/>
              <a:t>Gaat niet over </a:t>
            </a:r>
            <a:r>
              <a:rPr lang="nl-BE" dirty="0" err="1"/>
              <a:t>Intramuros</a:t>
            </a:r>
            <a:r>
              <a:rPr lang="nl-BE" dirty="0"/>
              <a:t> werking Smals</a:t>
            </a:r>
          </a:p>
          <a:p>
            <a:pPr>
              <a:buFont typeface="Arial" panose="020B0604020202020204" pitchFamily="34" charset="0"/>
              <a:buChar char="•"/>
            </a:pPr>
            <a:r>
              <a:rPr lang="nl-BE" dirty="0"/>
              <a:t>Projecten</a:t>
            </a:r>
          </a:p>
          <a:p>
            <a:pPr>
              <a:buFont typeface="Arial" panose="020B0604020202020204" pitchFamily="34" charset="0"/>
              <a:buChar char="•"/>
            </a:pPr>
            <a:r>
              <a:rPr lang="nl-BE" dirty="0"/>
              <a:t>Shared services</a:t>
            </a:r>
          </a:p>
          <a:p>
            <a:pPr>
              <a:buFont typeface="Arial" panose="020B0604020202020204" pitchFamily="34" charset="0"/>
              <a:buChar char="•"/>
            </a:pPr>
            <a:r>
              <a:rPr lang="nl-BE" dirty="0"/>
              <a:t>Raamcontracten</a:t>
            </a:r>
          </a:p>
          <a:p>
            <a:pPr>
              <a:buFont typeface="Arial" panose="020B0604020202020204" pitchFamily="34" charset="0"/>
              <a:buChar char="•"/>
            </a:pPr>
            <a:r>
              <a:rPr lang="nl-BE" dirty="0"/>
              <a:t>…</a:t>
            </a:r>
          </a:p>
          <a:p>
            <a:pPr marL="0" indent="0">
              <a:buNone/>
            </a:pPr>
            <a:endParaRPr lang="nl-BE" dirty="0"/>
          </a:p>
          <a:p>
            <a:pPr marL="0" indent="0">
              <a:buNone/>
            </a:pPr>
            <a:endParaRPr lang="nl-BE" dirty="0"/>
          </a:p>
        </p:txBody>
      </p:sp>
      <p:sp>
        <p:nvSpPr>
          <p:cNvPr id="6" name="Tijdelijke aanduiding voor inhoud 5">
            <a:extLst>
              <a:ext uri="{FF2B5EF4-FFF2-40B4-BE49-F238E27FC236}">
                <a16:creationId xmlns:a16="http://schemas.microsoft.com/office/drawing/2014/main" id="{73264268-D31D-1C63-C8C8-379DEC7EA9FC}"/>
              </a:ext>
            </a:extLst>
          </p:cNvPr>
          <p:cNvSpPr>
            <a:spLocks noGrp="1"/>
          </p:cNvSpPr>
          <p:nvPr>
            <p:ph idx="13"/>
          </p:nvPr>
        </p:nvSpPr>
        <p:spPr/>
        <p:txBody>
          <a:bodyPr/>
          <a:lstStyle/>
          <a:p>
            <a:r>
              <a:rPr lang="nl-BE"/>
              <a:t>Wat is dit verhaal niet?</a:t>
            </a:r>
          </a:p>
        </p:txBody>
      </p:sp>
      <p:sp>
        <p:nvSpPr>
          <p:cNvPr id="8" name="Tijdelijke aanduiding voor inhoud 7">
            <a:extLst>
              <a:ext uri="{FF2B5EF4-FFF2-40B4-BE49-F238E27FC236}">
                <a16:creationId xmlns:a16="http://schemas.microsoft.com/office/drawing/2014/main" id="{BE9658DE-08E2-7CE9-CD27-B03C1263C56F}"/>
              </a:ext>
            </a:extLst>
          </p:cNvPr>
          <p:cNvSpPr>
            <a:spLocks noGrp="1"/>
          </p:cNvSpPr>
          <p:nvPr>
            <p:ph idx="10"/>
          </p:nvPr>
        </p:nvSpPr>
        <p:spPr/>
        <p:txBody>
          <a:bodyPr vert="horz" lIns="91440" tIns="45720" rIns="91440" bIns="45720" rtlCol="0" anchor="t">
            <a:normAutofit lnSpcReduction="10000"/>
          </a:bodyPr>
          <a:lstStyle/>
          <a:p>
            <a:pPr marL="0" indent="0">
              <a:lnSpc>
                <a:spcPct val="100000"/>
              </a:lnSpc>
              <a:buNone/>
            </a:pPr>
            <a:r>
              <a:rPr lang="fr-FR" dirty="0"/>
              <a:t>Pas de stratégie informatique</a:t>
            </a:r>
            <a:endParaRPr lang="en-US" dirty="0"/>
          </a:p>
          <a:p>
            <a:pPr lvl="1">
              <a:lnSpc>
                <a:spcPct val="100000"/>
              </a:lnSpc>
              <a:buFont typeface="Arial" pitchFamily="2" charset="2"/>
              <a:buChar char="•"/>
            </a:pPr>
            <a:r>
              <a:rPr lang="fr-FR" sz="1600" dirty="0">
                <a:latin typeface="IBM Plex Sans"/>
              </a:rPr>
              <a:t>Autres intervenants</a:t>
            </a:r>
          </a:p>
          <a:p>
            <a:pPr lvl="1">
              <a:lnSpc>
                <a:spcPct val="100000"/>
              </a:lnSpc>
              <a:buFont typeface="Arial" pitchFamily="2" charset="2"/>
              <a:buChar char="•"/>
            </a:pPr>
            <a:r>
              <a:rPr lang="fr-FR" sz="1600" dirty="0">
                <a:latin typeface="IBM Plex Sans"/>
              </a:rPr>
              <a:t>Autre mission</a:t>
            </a:r>
          </a:p>
          <a:p>
            <a:pPr marL="457200" lvl="1" indent="0">
              <a:buNone/>
            </a:pPr>
            <a:endParaRPr lang="fr-FR" dirty="0"/>
          </a:p>
          <a:p>
            <a:pPr marL="457200" lvl="1" indent="0">
              <a:buNone/>
            </a:pPr>
            <a:endParaRPr lang="fr-FR" dirty="0">
              <a:latin typeface="IBM Plex Sans"/>
            </a:endParaRPr>
          </a:p>
          <a:p>
            <a:pPr marL="0" indent="0">
              <a:buNone/>
            </a:pPr>
            <a:r>
              <a:rPr lang="fr-FR" dirty="0"/>
              <a:t>Pas de position politique</a:t>
            </a:r>
          </a:p>
          <a:p>
            <a:pPr marL="0" indent="0">
              <a:buNone/>
            </a:pPr>
            <a:r>
              <a:rPr lang="fr-FR" dirty="0"/>
              <a:t>Pas de comparaison entre les entités</a:t>
            </a:r>
          </a:p>
          <a:p>
            <a:pPr marL="0" indent="0">
              <a:buNone/>
            </a:pPr>
            <a:r>
              <a:rPr lang="fr-FR" dirty="0"/>
              <a:t>Pas le fonctionnement d'Intramuros Smals</a:t>
            </a:r>
          </a:p>
          <a:p>
            <a:pPr>
              <a:buFont typeface="Arial" panose="020B0604020202020204" pitchFamily="34" charset="0"/>
              <a:buChar char="•"/>
            </a:pPr>
            <a:r>
              <a:rPr lang="fr-FR" dirty="0"/>
              <a:t>Projets</a:t>
            </a:r>
          </a:p>
          <a:p>
            <a:pPr>
              <a:buFont typeface="Arial" panose="020B0604020202020204" pitchFamily="34" charset="0"/>
              <a:buChar char="•"/>
            </a:pPr>
            <a:r>
              <a:rPr lang="fr-FR" dirty="0" err="1"/>
              <a:t>Shared</a:t>
            </a:r>
            <a:r>
              <a:rPr lang="fr-FR" dirty="0"/>
              <a:t> services</a:t>
            </a:r>
          </a:p>
          <a:p>
            <a:pPr>
              <a:buFont typeface="Arial" panose="020B0604020202020204" pitchFamily="34" charset="0"/>
              <a:buChar char="•"/>
            </a:pPr>
            <a:r>
              <a:rPr lang="fr-FR" dirty="0"/>
              <a:t>Contrats-cadres</a:t>
            </a:r>
          </a:p>
          <a:p>
            <a:pPr>
              <a:buFont typeface="Arial" panose="020B0604020202020204" pitchFamily="34" charset="0"/>
              <a:buChar char="•"/>
            </a:pPr>
            <a:r>
              <a:rPr lang="fr-FR" dirty="0"/>
              <a:t>…</a:t>
            </a:r>
          </a:p>
          <a:p>
            <a:pPr>
              <a:buFont typeface="Arial" panose="020B0604020202020204" pitchFamily="34" charset="0"/>
              <a:buChar char="•"/>
            </a:pPr>
            <a:endParaRPr lang="nl-BE" dirty="0"/>
          </a:p>
        </p:txBody>
      </p:sp>
      <p:sp>
        <p:nvSpPr>
          <p:cNvPr id="3" name="Tijdelijke aanduiding voor inhoud 2">
            <a:extLst>
              <a:ext uri="{FF2B5EF4-FFF2-40B4-BE49-F238E27FC236}">
                <a16:creationId xmlns:a16="http://schemas.microsoft.com/office/drawing/2014/main" id="{F24858A4-6AAB-4AA6-9A40-DD8E56727799}"/>
              </a:ext>
            </a:extLst>
          </p:cNvPr>
          <p:cNvSpPr>
            <a:spLocks noGrp="1"/>
          </p:cNvSpPr>
          <p:nvPr>
            <p:ph idx="11"/>
          </p:nvPr>
        </p:nvSpPr>
        <p:spPr>
          <a:xfrm>
            <a:off x="6740587" y="1357216"/>
            <a:ext cx="4844497" cy="582777"/>
          </a:xfrm>
        </p:spPr>
        <p:txBody>
          <a:bodyPr vert="horz" lIns="91440" tIns="45720" rIns="91440" bIns="45720" rtlCol="0" anchor="t">
            <a:normAutofit/>
          </a:bodyPr>
          <a:lstStyle/>
          <a:p>
            <a:r>
              <a:rPr lang="fr-FR">
                <a:latin typeface="IBM Plex Sans"/>
              </a:rPr>
              <a:t>Ce que ce récit n'est pas ?</a:t>
            </a:r>
            <a:endParaRPr lang="nl-BE">
              <a:latin typeface="IBM Plex Sans"/>
            </a:endParaRPr>
          </a:p>
        </p:txBody>
      </p:sp>
      <p:pic>
        <p:nvPicPr>
          <p:cNvPr id="2" name="Afbeelding 1">
            <a:extLst>
              <a:ext uri="{FF2B5EF4-FFF2-40B4-BE49-F238E27FC236}">
                <a16:creationId xmlns:a16="http://schemas.microsoft.com/office/drawing/2014/main" id="{6295A9EF-774C-A604-7B5B-289E0FE9AC22}"/>
              </a:ext>
            </a:extLst>
          </p:cNvPr>
          <p:cNvPicPr>
            <a:picLocks noChangeAspect="1"/>
          </p:cNvPicPr>
          <p:nvPr/>
        </p:nvPicPr>
        <p:blipFill>
          <a:blip r:embed="rId2"/>
          <a:stretch>
            <a:fillRect/>
          </a:stretch>
        </p:blipFill>
        <p:spPr>
          <a:xfrm>
            <a:off x="9161239" y="6037118"/>
            <a:ext cx="1429577" cy="748145"/>
          </a:xfrm>
          <a:prstGeom prst="rect">
            <a:avLst/>
          </a:prstGeom>
        </p:spPr>
      </p:pic>
    </p:spTree>
    <p:extLst>
      <p:ext uri="{BB962C8B-B14F-4D97-AF65-F5344CB8AC3E}">
        <p14:creationId xmlns:p14="http://schemas.microsoft.com/office/powerpoint/2010/main" val="144003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A82B0-C4C9-2EE5-789F-1C70E6E1FB93}"/>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C0620E46-9AA4-C42C-0C93-83D67913D2BD}"/>
              </a:ext>
            </a:extLst>
          </p:cNvPr>
          <p:cNvSpPr>
            <a:spLocks noGrp="1"/>
          </p:cNvSpPr>
          <p:nvPr>
            <p:ph idx="12"/>
          </p:nvPr>
        </p:nvSpPr>
        <p:spPr/>
        <p:txBody>
          <a:bodyPr vert="horz" lIns="91440" tIns="45720" rIns="91440" bIns="45720" rtlCol="0" anchor="t">
            <a:normAutofit/>
          </a:bodyPr>
          <a:lstStyle/>
          <a:p>
            <a:pPr marL="0" indent="0">
              <a:lnSpc>
                <a:spcPct val="100000"/>
              </a:lnSpc>
              <a:buNone/>
            </a:pPr>
            <a:r>
              <a:rPr lang="nl-BE" dirty="0"/>
              <a:t>Toelichting over:</a:t>
            </a:r>
            <a:endParaRPr lang="en-US" dirty="0"/>
          </a:p>
          <a:p>
            <a:pPr marL="0" indent="0">
              <a:lnSpc>
                <a:spcPct val="100000"/>
              </a:lnSpc>
              <a:buNone/>
            </a:pPr>
            <a:r>
              <a:rPr lang="nl-BE" b="1" dirty="0"/>
              <a:t>Wie</a:t>
            </a:r>
            <a:r>
              <a:rPr lang="nl-BE" dirty="0"/>
              <a:t> Egov Select en Smals zijn </a:t>
            </a:r>
            <a:r>
              <a:rPr lang="nl-BE" dirty="0" err="1"/>
              <a:t>mbt</a:t>
            </a:r>
            <a:r>
              <a:rPr lang="nl-BE" dirty="0"/>
              <a:t> detachering</a:t>
            </a:r>
          </a:p>
          <a:p>
            <a:pPr marL="0" indent="0">
              <a:lnSpc>
                <a:spcPct val="100000"/>
              </a:lnSpc>
              <a:buNone/>
            </a:pPr>
            <a:r>
              <a:rPr lang="nl-BE" b="1" dirty="0"/>
              <a:t>Waarom </a:t>
            </a:r>
            <a:r>
              <a:rPr lang="nl-BE" dirty="0"/>
              <a:t>zij relevant blijven</a:t>
            </a:r>
          </a:p>
          <a:p>
            <a:pPr marL="0" indent="0">
              <a:lnSpc>
                <a:spcPct val="100000"/>
              </a:lnSpc>
              <a:buNone/>
            </a:pPr>
            <a:r>
              <a:rPr lang="nl-BE" b="1" dirty="0"/>
              <a:t>Hoe </a:t>
            </a:r>
            <a:r>
              <a:rPr lang="nl-BE" dirty="0"/>
              <a:t>zij werken</a:t>
            </a:r>
            <a:endParaRPr lang="nl-BE" b="1" dirty="0"/>
          </a:p>
          <a:p>
            <a:pPr marL="0" indent="0">
              <a:lnSpc>
                <a:spcPct val="100000"/>
              </a:lnSpc>
              <a:buNone/>
            </a:pPr>
            <a:r>
              <a:rPr lang="nl-BE" b="1" dirty="0"/>
              <a:t>Wat </a:t>
            </a:r>
            <a:r>
              <a:rPr lang="nl-BE" dirty="0"/>
              <a:t>zij doen</a:t>
            </a:r>
          </a:p>
          <a:p>
            <a:pPr marL="0" indent="0">
              <a:lnSpc>
                <a:spcPct val="100000"/>
              </a:lnSpc>
              <a:buNone/>
            </a:pPr>
            <a:r>
              <a:rPr lang="nl-BE" b="1" dirty="0"/>
              <a:t>Meerwaarde</a:t>
            </a:r>
          </a:p>
          <a:p>
            <a:pPr marL="0" indent="0">
              <a:buNone/>
            </a:pPr>
            <a:endParaRPr lang="nl-BE" dirty="0"/>
          </a:p>
          <a:p>
            <a:pPr marL="0" indent="0">
              <a:buNone/>
            </a:pPr>
            <a:endParaRPr lang="nl-BE" dirty="0"/>
          </a:p>
          <a:p>
            <a:pPr marL="0" indent="0">
              <a:buNone/>
            </a:pPr>
            <a:endParaRPr lang="nl-BE" dirty="0"/>
          </a:p>
        </p:txBody>
      </p:sp>
      <p:sp>
        <p:nvSpPr>
          <p:cNvPr id="6" name="Tijdelijke aanduiding voor inhoud 5">
            <a:extLst>
              <a:ext uri="{FF2B5EF4-FFF2-40B4-BE49-F238E27FC236}">
                <a16:creationId xmlns:a16="http://schemas.microsoft.com/office/drawing/2014/main" id="{BD92B3A5-E9C6-5223-9C59-DB14761981D2}"/>
              </a:ext>
            </a:extLst>
          </p:cNvPr>
          <p:cNvSpPr>
            <a:spLocks noGrp="1"/>
          </p:cNvSpPr>
          <p:nvPr>
            <p:ph idx="13"/>
          </p:nvPr>
        </p:nvSpPr>
        <p:spPr/>
        <p:txBody>
          <a:bodyPr/>
          <a:lstStyle/>
          <a:p>
            <a:r>
              <a:rPr lang="nl-BE"/>
              <a:t>Wat is dit verhaal dan wel?</a:t>
            </a:r>
          </a:p>
        </p:txBody>
      </p:sp>
      <p:sp>
        <p:nvSpPr>
          <p:cNvPr id="8" name="Tijdelijke aanduiding voor inhoud 7">
            <a:extLst>
              <a:ext uri="{FF2B5EF4-FFF2-40B4-BE49-F238E27FC236}">
                <a16:creationId xmlns:a16="http://schemas.microsoft.com/office/drawing/2014/main" id="{EE5DEC77-B188-E9C8-5684-4F14BA7AEA93}"/>
              </a:ext>
            </a:extLst>
          </p:cNvPr>
          <p:cNvSpPr>
            <a:spLocks noGrp="1"/>
          </p:cNvSpPr>
          <p:nvPr>
            <p:ph idx="10"/>
          </p:nvPr>
        </p:nvSpPr>
        <p:spPr/>
        <p:txBody>
          <a:bodyPr vert="horz" lIns="91440" tIns="45720" rIns="91440" bIns="45720" rtlCol="0" anchor="t">
            <a:normAutofit fontScale="92500" lnSpcReduction="20000"/>
          </a:bodyPr>
          <a:lstStyle/>
          <a:p>
            <a:pPr marL="0" indent="0">
              <a:lnSpc>
                <a:spcPct val="100000"/>
              </a:lnSpc>
              <a:buNone/>
            </a:pPr>
            <a:r>
              <a:rPr lang="fr-FR" dirty="0">
                <a:latin typeface="IBM Plex Sans"/>
              </a:rPr>
              <a:t>Explication de :</a:t>
            </a:r>
            <a:endParaRPr lang="fr-FR" dirty="0"/>
          </a:p>
          <a:p>
            <a:pPr marL="0" indent="0">
              <a:lnSpc>
                <a:spcPct val="100000"/>
              </a:lnSpc>
              <a:buNone/>
            </a:pPr>
            <a:r>
              <a:rPr lang="fr-FR" b="1" dirty="0">
                <a:latin typeface="IBM Plex Sans"/>
              </a:rPr>
              <a:t>Qui</a:t>
            </a:r>
            <a:r>
              <a:rPr lang="fr-FR" dirty="0">
                <a:latin typeface="IBM Plex Sans"/>
              </a:rPr>
              <a:t> sont Egov Select et Smals concernant le détachement ?</a:t>
            </a:r>
            <a:endParaRPr lang="fr-FR" dirty="0"/>
          </a:p>
          <a:p>
            <a:pPr marL="0" indent="0">
              <a:lnSpc>
                <a:spcPct val="100000"/>
              </a:lnSpc>
              <a:buNone/>
            </a:pPr>
            <a:r>
              <a:rPr lang="fr-FR" b="1" dirty="0">
                <a:latin typeface="IBM Plex Sans"/>
              </a:rPr>
              <a:t>Pourquoi</a:t>
            </a:r>
            <a:r>
              <a:rPr lang="fr-FR" dirty="0">
                <a:latin typeface="IBM Plex Sans"/>
              </a:rPr>
              <a:t> ils restent pertinents</a:t>
            </a:r>
            <a:endParaRPr lang="en-US" dirty="0"/>
          </a:p>
          <a:p>
            <a:pPr marL="0" indent="0">
              <a:lnSpc>
                <a:spcPct val="100000"/>
              </a:lnSpc>
              <a:buNone/>
            </a:pPr>
            <a:r>
              <a:rPr lang="fr-FR" b="1" dirty="0">
                <a:latin typeface="IBM Plex Sans"/>
              </a:rPr>
              <a:t>Comment</a:t>
            </a:r>
            <a:r>
              <a:rPr lang="fr-FR" dirty="0">
                <a:latin typeface="IBM Plex Sans"/>
              </a:rPr>
              <a:t> ils fonctionnent</a:t>
            </a:r>
            <a:endParaRPr lang="nl-BE" dirty="0"/>
          </a:p>
          <a:p>
            <a:pPr marL="0" indent="0">
              <a:lnSpc>
                <a:spcPct val="100000"/>
              </a:lnSpc>
              <a:buNone/>
            </a:pPr>
            <a:r>
              <a:rPr lang="fr-FR" b="1" dirty="0">
                <a:latin typeface="IBM Plex Sans"/>
              </a:rPr>
              <a:t>Ce</a:t>
            </a:r>
            <a:r>
              <a:rPr lang="fr-FR" dirty="0">
                <a:latin typeface="IBM Plex Sans"/>
              </a:rPr>
              <a:t> </a:t>
            </a:r>
            <a:r>
              <a:rPr lang="fr-FR" b="1" dirty="0">
                <a:latin typeface="IBM Plex Sans"/>
              </a:rPr>
              <a:t>qu</a:t>
            </a:r>
            <a:r>
              <a:rPr lang="fr-FR" dirty="0">
                <a:latin typeface="IBM Plex Sans"/>
              </a:rPr>
              <a:t>’ils font</a:t>
            </a:r>
          </a:p>
          <a:p>
            <a:pPr marL="0" indent="0">
              <a:lnSpc>
                <a:spcPct val="100000"/>
              </a:lnSpc>
              <a:buNone/>
            </a:pPr>
            <a:r>
              <a:rPr lang="nl-BE" b="1" dirty="0" err="1"/>
              <a:t>Valeur</a:t>
            </a:r>
            <a:r>
              <a:rPr lang="nl-BE" b="1" dirty="0"/>
              <a:t> </a:t>
            </a:r>
            <a:r>
              <a:rPr lang="nl-BE" b="1" dirty="0" err="1"/>
              <a:t>ajoutée</a:t>
            </a:r>
            <a:endParaRPr lang="nl-BE" b="1" dirty="0"/>
          </a:p>
          <a:p>
            <a:pPr marL="0" indent="0">
              <a:lnSpc>
                <a:spcPct val="100000"/>
              </a:lnSpc>
              <a:buNone/>
            </a:pPr>
            <a:r>
              <a:rPr lang="fr-FR" dirty="0">
                <a:latin typeface="IBM Plex Sans"/>
              </a:rPr>
              <a:t>
</a:t>
            </a:r>
          </a:p>
        </p:txBody>
      </p:sp>
      <p:sp>
        <p:nvSpPr>
          <p:cNvPr id="3" name="Tijdelijke aanduiding voor inhoud 2">
            <a:extLst>
              <a:ext uri="{FF2B5EF4-FFF2-40B4-BE49-F238E27FC236}">
                <a16:creationId xmlns:a16="http://schemas.microsoft.com/office/drawing/2014/main" id="{75B1CDC1-28EE-307F-0EB2-7DD5E8D63100}"/>
              </a:ext>
            </a:extLst>
          </p:cNvPr>
          <p:cNvSpPr>
            <a:spLocks noGrp="1"/>
          </p:cNvSpPr>
          <p:nvPr>
            <p:ph idx="11"/>
          </p:nvPr>
        </p:nvSpPr>
        <p:spPr/>
        <p:txBody>
          <a:bodyPr vert="horz" lIns="91440" tIns="45720" rIns="91440" bIns="45720" rtlCol="0" anchor="t">
            <a:normAutofit/>
          </a:bodyPr>
          <a:lstStyle/>
          <a:p>
            <a:r>
              <a:rPr lang="fr-FR">
                <a:latin typeface="IBM Plex Sans"/>
              </a:rPr>
              <a:t>Qu’est-ce que ce récit est, alors ? </a:t>
            </a:r>
            <a:endParaRPr lang="en-US">
              <a:latin typeface="IBM Plex Sans"/>
            </a:endParaRPr>
          </a:p>
        </p:txBody>
      </p:sp>
      <p:pic>
        <p:nvPicPr>
          <p:cNvPr id="2" name="Afbeelding 1">
            <a:extLst>
              <a:ext uri="{FF2B5EF4-FFF2-40B4-BE49-F238E27FC236}">
                <a16:creationId xmlns:a16="http://schemas.microsoft.com/office/drawing/2014/main" id="{908EBC42-F59E-B05B-81A7-B7C64B25A1AA}"/>
              </a:ext>
            </a:extLst>
          </p:cNvPr>
          <p:cNvPicPr>
            <a:picLocks noChangeAspect="1"/>
          </p:cNvPicPr>
          <p:nvPr/>
        </p:nvPicPr>
        <p:blipFill>
          <a:blip r:embed="rId2"/>
          <a:stretch>
            <a:fillRect/>
          </a:stretch>
        </p:blipFill>
        <p:spPr>
          <a:xfrm>
            <a:off x="9161239" y="6037118"/>
            <a:ext cx="1429577" cy="748145"/>
          </a:xfrm>
          <a:prstGeom prst="rect">
            <a:avLst/>
          </a:prstGeom>
        </p:spPr>
      </p:pic>
    </p:spTree>
    <p:extLst>
      <p:ext uri="{BB962C8B-B14F-4D97-AF65-F5344CB8AC3E}">
        <p14:creationId xmlns:p14="http://schemas.microsoft.com/office/powerpoint/2010/main" val="387901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776C9-12EE-7EA8-5523-762702A71883}"/>
              </a:ext>
            </a:extLst>
          </p:cNvPr>
          <p:cNvPicPr>
            <a:picLocks noChangeAspect="1"/>
          </p:cNvPicPr>
          <p:nvPr/>
        </p:nvPicPr>
        <p:blipFill>
          <a:blip r:embed="rId2"/>
          <a:srcRect l="5269" t="8199" r="53664" b="31203"/>
          <a:stretch>
            <a:fillRect/>
          </a:stretch>
        </p:blipFill>
        <p:spPr>
          <a:xfrm>
            <a:off x="5928345" y="11688"/>
            <a:ext cx="6264696" cy="5721568"/>
          </a:xfrm>
          <a:prstGeom prst="rect">
            <a:avLst/>
          </a:prstGeom>
        </p:spPr>
      </p:pic>
      <p:sp>
        <p:nvSpPr>
          <p:cNvPr id="15" name="Rectangle 14">
            <a:extLst>
              <a:ext uri="{FF2B5EF4-FFF2-40B4-BE49-F238E27FC236}">
                <a16:creationId xmlns:a16="http://schemas.microsoft.com/office/drawing/2014/main" id="{94ABF620-12AE-6BAC-73F2-2679B4263164}"/>
              </a:ext>
            </a:extLst>
          </p:cNvPr>
          <p:cNvSpPr/>
          <p:nvPr/>
        </p:nvSpPr>
        <p:spPr>
          <a:xfrm>
            <a:off x="5928345" y="-15905"/>
            <a:ext cx="1340808" cy="542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4" name="Slide Number Placeholder 3">
            <a:extLst>
              <a:ext uri="{FF2B5EF4-FFF2-40B4-BE49-F238E27FC236}">
                <a16:creationId xmlns:a16="http://schemas.microsoft.com/office/drawing/2014/main" id="{43CD5B46-AE5E-8969-8050-89E37707ACD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BE"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BE"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itle 7">
            <a:extLst>
              <a:ext uri="{FF2B5EF4-FFF2-40B4-BE49-F238E27FC236}">
                <a16:creationId xmlns:a16="http://schemas.microsoft.com/office/drawing/2014/main" id="{A95F2EF1-9FC8-286E-7F7C-5BEB2CFA2AA2}"/>
              </a:ext>
            </a:extLst>
          </p:cNvPr>
          <p:cNvSpPr>
            <a:spLocks noGrp="1"/>
          </p:cNvSpPr>
          <p:nvPr>
            <p:ph type="title"/>
          </p:nvPr>
        </p:nvSpPr>
        <p:spPr>
          <a:xfrm>
            <a:off x="597089" y="260648"/>
            <a:ext cx="4658729" cy="1536983"/>
          </a:xfrm>
        </p:spPr>
        <p:txBody>
          <a:bodyPr>
            <a:noAutofit/>
          </a:bodyPr>
          <a:lstStyle/>
          <a:p>
            <a:r>
              <a:rPr lang="en-BE" sz="3200" b="1" noProof="0" dirty="0"/>
              <a:t>G-Cloud:</a:t>
            </a:r>
            <a:br>
              <a:rPr lang="en-BE" sz="3200" b="1" noProof="0" dirty="0"/>
            </a:br>
            <a:r>
              <a:rPr lang="en-BE" sz="3200" b="1" noProof="0" dirty="0"/>
              <a:t>	organisation and</a:t>
            </a:r>
            <a:br>
              <a:rPr lang="en-BE" sz="3200" b="1" noProof="0" dirty="0"/>
            </a:br>
            <a:r>
              <a:rPr lang="en-BE" sz="3200" b="1" noProof="0" dirty="0"/>
              <a:t>		governance </a:t>
            </a:r>
          </a:p>
        </p:txBody>
      </p:sp>
      <p:pic>
        <p:nvPicPr>
          <p:cNvPr id="6" name="Picture 5">
            <a:extLst>
              <a:ext uri="{FF2B5EF4-FFF2-40B4-BE49-F238E27FC236}">
                <a16:creationId xmlns:a16="http://schemas.microsoft.com/office/drawing/2014/main" id="{BFAA11C8-E7CB-4794-614E-277CF11AD688}"/>
              </a:ext>
            </a:extLst>
          </p:cNvPr>
          <p:cNvPicPr>
            <a:picLocks noChangeAspect="1"/>
          </p:cNvPicPr>
          <p:nvPr/>
        </p:nvPicPr>
        <p:blipFill>
          <a:blip r:embed="rId2"/>
          <a:srcRect l="4949" t="91016" r="53984" b="931"/>
          <a:stretch>
            <a:fillRect/>
          </a:stretch>
        </p:blipFill>
        <p:spPr>
          <a:xfrm>
            <a:off x="5921891" y="5596110"/>
            <a:ext cx="6264696" cy="760240"/>
          </a:xfrm>
          <a:prstGeom prst="rect">
            <a:avLst/>
          </a:prstGeom>
        </p:spPr>
      </p:pic>
      <p:sp>
        <p:nvSpPr>
          <p:cNvPr id="9" name="Title 7">
            <a:extLst>
              <a:ext uri="{FF2B5EF4-FFF2-40B4-BE49-F238E27FC236}">
                <a16:creationId xmlns:a16="http://schemas.microsoft.com/office/drawing/2014/main" id="{D293D99E-0447-68C0-DD6F-D2285E02701A}"/>
              </a:ext>
            </a:extLst>
          </p:cNvPr>
          <p:cNvSpPr txBox="1">
            <a:spLocks/>
          </p:cNvSpPr>
          <p:nvPr/>
        </p:nvSpPr>
        <p:spPr>
          <a:xfrm>
            <a:off x="119336" y="4581128"/>
            <a:ext cx="4490797" cy="2594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r" fontAlgn="auto">
              <a:spcAft>
                <a:spcPts val="0"/>
              </a:spcAft>
            </a:pPr>
            <a:r>
              <a:rPr lang="en-BE" sz="1200" noProof="0" dirty="0"/>
              <a:t>Complete model available on </a:t>
            </a:r>
            <a:r>
              <a:rPr lang="en-BE" sz="1200" noProof="0" dirty="0">
                <a:solidFill>
                  <a:srgbClr val="005B85"/>
                </a:solidFill>
                <a:hlinkClick r:id="rId3">
                  <a:extLst>
                    <a:ext uri="{A12FA001-AC4F-418D-AE19-62706E023703}">
                      <ahyp:hlinkClr xmlns:ahyp="http://schemas.microsoft.com/office/drawing/2018/hyperlinkcolor" val="tx"/>
                    </a:ext>
                  </a:extLst>
                </a:hlinkClick>
              </a:rPr>
              <a:t>G-Cloud Boards Sharepoint</a:t>
            </a:r>
            <a:endParaRPr lang="en-BE" sz="1200" noProof="0" dirty="0">
              <a:solidFill>
                <a:srgbClr val="005B85"/>
              </a:solidFill>
            </a:endParaRPr>
          </a:p>
        </p:txBody>
      </p:sp>
      <p:sp>
        <p:nvSpPr>
          <p:cNvPr id="10" name="Rectangle 9">
            <a:extLst>
              <a:ext uri="{FF2B5EF4-FFF2-40B4-BE49-F238E27FC236}">
                <a16:creationId xmlns:a16="http://schemas.microsoft.com/office/drawing/2014/main" id="{D56AD7BA-51D4-5EA3-A208-C68F0A8066E6}"/>
              </a:ext>
            </a:extLst>
          </p:cNvPr>
          <p:cNvSpPr/>
          <p:nvPr/>
        </p:nvSpPr>
        <p:spPr>
          <a:xfrm rot="16200000">
            <a:off x="4589847" y="878454"/>
            <a:ext cx="2148762"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72000" rtlCol="0" anchor="ctr"/>
          <a:lstStyle/>
          <a:p>
            <a:pPr algn="ctr"/>
            <a:r>
              <a:rPr lang="en-BE" sz="1600" b="1" noProof="0" dirty="0">
                <a:solidFill>
                  <a:schemeClr val="accent1">
                    <a:lumMod val="75000"/>
                  </a:schemeClr>
                </a:solidFill>
              </a:rPr>
              <a:t>BUSINESS</a:t>
            </a:r>
          </a:p>
        </p:txBody>
      </p:sp>
      <p:sp>
        <p:nvSpPr>
          <p:cNvPr id="11" name="Rectangle 10">
            <a:extLst>
              <a:ext uri="{FF2B5EF4-FFF2-40B4-BE49-F238E27FC236}">
                <a16:creationId xmlns:a16="http://schemas.microsoft.com/office/drawing/2014/main" id="{006458A1-D655-419F-742B-40F2444F1BFC}"/>
              </a:ext>
            </a:extLst>
          </p:cNvPr>
          <p:cNvSpPr/>
          <p:nvPr/>
        </p:nvSpPr>
        <p:spPr>
          <a:xfrm rot="16200000">
            <a:off x="3968605" y="3720466"/>
            <a:ext cx="3391246"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72000" rtlCol="0" anchor="ctr"/>
          <a:lstStyle/>
          <a:p>
            <a:pPr algn="ctr"/>
            <a:r>
              <a:rPr lang="en-BE" sz="1600" b="1" noProof="0" dirty="0">
                <a:solidFill>
                  <a:schemeClr val="accent1">
                    <a:lumMod val="75000"/>
                  </a:schemeClr>
                </a:solidFill>
              </a:rPr>
              <a:t>ICT</a:t>
            </a:r>
          </a:p>
        </p:txBody>
      </p:sp>
      <p:sp>
        <p:nvSpPr>
          <p:cNvPr id="13" name="Rectangle 12">
            <a:extLst>
              <a:ext uri="{FF2B5EF4-FFF2-40B4-BE49-F238E27FC236}">
                <a16:creationId xmlns:a16="http://schemas.microsoft.com/office/drawing/2014/main" id="{F6020ACD-B157-CB76-87C9-5F0A301DAFEB}"/>
              </a:ext>
            </a:extLst>
          </p:cNvPr>
          <p:cNvSpPr/>
          <p:nvPr/>
        </p:nvSpPr>
        <p:spPr>
          <a:xfrm>
            <a:off x="5923614" y="6320642"/>
            <a:ext cx="815727" cy="542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14" name="Rectangle 13">
            <a:extLst>
              <a:ext uri="{FF2B5EF4-FFF2-40B4-BE49-F238E27FC236}">
                <a16:creationId xmlns:a16="http://schemas.microsoft.com/office/drawing/2014/main" id="{7533F6CF-7D70-0BDD-85F9-A8B0822FD36D}"/>
              </a:ext>
            </a:extLst>
          </p:cNvPr>
          <p:cNvSpPr/>
          <p:nvPr/>
        </p:nvSpPr>
        <p:spPr>
          <a:xfrm rot="16200000">
            <a:off x="5065854" y="6079603"/>
            <a:ext cx="1196751" cy="360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72000" rtlCol="0" anchor="ctr"/>
          <a:lstStyle/>
          <a:p>
            <a:pPr algn="ctr"/>
            <a:r>
              <a:rPr lang="en-BE" sz="1600" b="1" noProof="0" dirty="0">
                <a:solidFill>
                  <a:schemeClr val="accent1">
                    <a:lumMod val="75000"/>
                  </a:schemeClr>
                </a:solidFill>
              </a:rPr>
              <a:t>PARTNERS</a:t>
            </a:r>
          </a:p>
        </p:txBody>
      </p:sp>
      <p:sp>
        <p:nvSpPr>
          <p:cNvPr id="2" name="Rectangle 1">
            <a:extLst>
              <a:ext uri="{FF2B5EF4-FFF2-40B4-BE49-F238E27FC236}">
                <a16:creationId xmlns:a16="http://schemas.microsoft.com/office/drawing/2014/main" id="{ED5DF4DA-3349-FB03-492B-681EBC69B16D}"/>
              </a:ext>
            </a:extLst>
          </p:cNvPr>
          <p:cNvSpPr/>
          <p:nvPr/>
        </p:nvSpPr>
        <p:spPr>
          <a:xfrm>
            <a:off x="5932192" y="1661953"/>
            <a:ext cx="150746" cy="542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Tree>
    <p:extLst>
      <p:ext uri="{BB962C8B-B14F-4D97-AF65-F5344CB8AC3E}">
        <p14:creationId xmlns:p14="http://schemas.microsoft.com/office/powerpoint/2010/main" val="747682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7352-1152-5FE9-90E7-C47ADF0C5701}"/>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A8B81C80-FD59-C761-C0CD-CC1059A33CB3}"/>
              </a:ext>
            </a:extLst>
          </p:cNvPr>
          <p:cNvSpPr>
            <a:spLocks noGrp="1"/>
          </p:cNvSpPr>
          <p:nvPr>
            <p:ph idx="12"/>
          </p:nvPr>
        </p:nvSpPr>
        <p:spPr>
          <a:xfrm>
            <a:off x="554477" y="2148837"/>
            <a:ext cx="5299538" cy="4232508"/>
          </a:xfrm>
        </p:spPr>
        <p:txBody>
          <a:bodyPr>
            <a:normAutofit lnSpcReduction="10000"/>
          </a:bodyPr>
          <a:lstStyle/>
          <a:p>
            <a:pPr marL="0" indent="0">
              <a:buNone/>
            </a:pPr>
            <a:r>
              <a:rPr lang="nl-BE" dirty="0"/>
              <a:t>Wettelijk verankerd</a:t>
            </a:r>
          </a:p>
          <a:p>
            <a:pPr marL="360000" lvl="1"/>
            <a:r>
              <a:rPr lang="nl-BE" dirty="0"/>
              <a:t>Smals: KSZ wet</a:t>
            </a:r>
          </a:p>
          <a:p>
            <a:pPr marL="360000" lvl="1"/>
            <a:r>
              <a:rPr lang="nl-BE" dirty="0"/>
              <a:t>Egov Select: wet van 17 juli 2001</a:t>
            </a:r>
          </a:p>
          <a:p>
            <a:pPr marL="360000" lvl="1"/>
            <a:r>
              <a:rPr lang="nl-BE" dirty="0"/>
              <a:t>Uitzondering op de uitzendarbeid</a:t>
            </a:r>
          </a:p>
          <a:p>
            <a:pPr lvl="1"/>
            <a:endParaRPr lang="nl-BE" dirty="0"/>
          </a:p>
          <a:p>
            <a:pPr marL="0" indent="0">
              <a:buNone/>
            </a:pPr>
            <a:r>
              <a:rPr lang="nl-BE" dirty="0"/>
              <a:t>2 vzw’s</a:t>
            </a:r>
          </a:p>
          <a:p>
            <a:pPr marL="360000" lvl="1">
              <a:lnSpc>
                <a:spcPct val="100000"/>
              </a:lnSpc>
            </a:pPr>
            <a:r>
              <a:rPr lang="nl-BE" dirty="0"/>
              <a:t>2 bestuursorganen</a:t>
            </a:r>
          </a:p>
          <a:p>
            <a:pPr marL="360000" lvl="1">
              <a:lnSpc>
                <a:spcPct val="100000"/>
              </a:lnSpc>
            </a:pPr>
            <a:r>
              <a:rPr lang="nl-BE" dirty="0"/>
              <a:t>Wederzijdse bestuurders</a:t>
            </a:r>
          </a:p>
          <a:p>
            <a:pPr marL="360000" lvl="1">
              <a:lnSpc>
                <a:spcPct val="100000"/>
              </a:lnSpc>
            </a:pPr>
            <a:r>
              <a:rPr lang="nl-BE" dirty="0"/>
              <a:t>Vertegenwoordigers van verschillende overheidsinstellingen</a:t>
            </a:r>
          </a:p>
          <a:p>
            <a:pPr lvl="1"/>
            <a:endParaRPr lang="nl-BE" dirty="0"/>
          </a:p>
          <a:p>
            <a:pPr marL="0" indent="0">
              <a:buNone/>
            </a:pPr>
            <a:r>
              <a:rPr lang="nl-BE" dirty="0"/>
              <a:t>Zelfde loon- en arbeidsvoorwaarden</a:t>
            </a:r>
          </a:p>
          <a:p>
            <a:pPr marL="360000" lvl="1">
              <a:lnSpc>
                <a:spcPct val="110000"/>
              </a:lnSpc>
            </a:pPr>
            <a:r>
              <a:rPr lang="nl-BE" dirty="0"/>
              <a:t>Zelfde CAO’s en loonpakketten</a:t>
            </a:r>
          </a:p>
          <a:p>
            <a:pPr marL="360000" lvl="1">
              <a:lnSpc>
                <a:spcPct val="110000"/>
              </a:lnSpc>
            </a:pPr>
            <a:r>
              <a:rPr lang="nl-BE" dirty="0"/>
              <a:t>Zelfde ondernemingsraad en CPBW</a:t>
            </a:r>
          </a:p>
          <a:p>
            <a:pPr marL="360000" lvl="1">
              <a:lnSpc>
                <a:spcPct val="110000"/>
              </a:lnSpc>
            </a:pPr>
            <a:r>
              <a:rPr lang="nl-BE" dirty="0"/>
              <a:t>Contracten onbepaalde duur!</a:t>
            </a:r>
          </a:p>
          <a:p>
            <a:pPr marL="360000" lvl="1">
              <a:lnSpc>
                <a:spcPct val="110000"/>
              </a:lnSpc>
            </a:pPr>
            <a:r>
              <a:rPr lang="nl-BE" dirty="0"/>
              <a:t>Geen concurrentie</a:t>
            </a:r>
          </a:p>
          <a:p>
            <a:pPr lvl="1"/>
            <a:endParaRPr lang="nl-BE" dirty="0"/>
          </a:p>
          <a:p>
            <a:pPr marL="0" indent="0">
              <a:buNone/>
            </a:pPr>
            <a:endParaRPr lang="nl-BE" dirty="0"/>
          </a:p>
        </p:txBody>
      </p:sp>
      <p:sp>
        <p:nvSpPr>
          <p:cNvPr id="6" name="Tijdelijke aanduiding voor inhoud 5">
            <a:extLst>
              <a:ext uri="{FF2B5EF4-FFF2-40B4-BE49-F238E27FC236}">
                <a16:creationId xmlns:a16="http://schemas.microsoft.com/office/drawing/2014/main" id="{FACEBD3D-E66F-CD65-86F5-38E81D7FA5D4}"/>
              </a:ext>
            </a:extLst>
          </p:cNvPr>
          <p:cNvSpPr>
            <a:spLocks noGrp="1"/>
          </p:cNvSpPr>
          <p:nvPr>
            <p:ph idx="13"/>
          </p:nvPr>
        </p:nvSpPr>
        <p:spPr>
          <a:xfrm>
            <a:off x="554476" y="1357216"/>
            <a:ext cx="5680953" cy="582777"/>
          </a:xfrm>
        </p:spPr>
        <p:txBody>
          <a:bodyPr>
            <a:normAutofit/>
          </a:bodyPr>
          <a:lstStyle/>
          <a:p>
            <a:r>
              <a:rPr lang="nl-BE"/>
              <a:t>Wie zijn Egov Select en Smals </a:t>
            </a:r>
            <a:r>
              <a:rPr lang="nl-BE" err="1"/>
              <a:t>mbt</a:t>
            </a:r>
            <a:r>
              <a:rPr lang="nl-BE"/>
              <a:t> detachering?</a:t>
            </a:r>
          </a:p>
        </p:txBody>
      </p:sp>
      <p:sp>
        <p:nvSpPr>
          <p:cNvPr id="8" name="Tijdelijke aanduiding voor inhoud 7">
            <a:extLst>
              <a:ext uri="{FF2B5EF4-FFF2-40B4-BE49-F238E27FC236}">
                <a16:creationId xmlns:a16="http://schemas.microsoft.com/office/drawing/2014/main" id="{2E2F351D-23F8-E14C-FC9B-72A589C5053B}"/>
              </a:ext>
            </a:extLst>
          </p:cNvPr>
          <p:cNvSpPr>
            <a:spLocks noGrp="1"/>
          </p:cNvSpPr>
          <p:nvPr>
            <p:ph idx="10"/>
          </p:nvPr>
        </p:nvSpPr>
        <p:spPr>
          <a:xfrm>
            <a:off x="6740587" y="2148837"/>
            <a:ext cx="5821064" cy="3811701"/>
          </a:xfrm>
        </p:spPr>
        <p:txBody>
          <a:bodyPr>
            <a:noAutofit/>
          </a:bodyPr>
          <a:lstStyle/>
          <a:p>
            <a:pPr marL="0" indent="0">
              <a:buFont typeface="Wingdings" pitchFamily="2" charset="2"/>
              <a:buNone/>
            </a:pPr>
            <a:r>
              <a:rPr lang="fr-FR" dirty="0"/>
              <a:t>Ancrage juridique</a:t>
            </a:r>
          </a:p>
          <a:p>
            <a:pPr marL="360000" lvl="1">
              <a:tabLst>
                <a:tab pos="536575" algn="l"/>
              </a:tabLst>
            </a:pPr>
            <a:r>
              <a:rPr lang="fr-FR" dirty="0"/>
              <a:t>Smals : loi Banque-Carrefour de la sécurité sociale</a:t>
            </a:r>
          </a:p>
          <a:p>
            <a:pPr marL="360000" lvl="1">
              <a:tabLst>
                <a:tab pos="536575" algn="l"/>
              </a:tabLst>
            </a:pPr>
            <a:r>
              <a:rPr lang="fr-FR" dirty="0"/>
              <a:t>Egov Select : loi du 17 juillet 2001</a:t>
            </a:r>
          </a:p>
          <a:p>
            <a:pPr marL="360000" lvl="1">
              <a:tabLst>
                <a:tab pos="536575" algn="l"/>
              </a:tabLst>
            </a:pPr>
            <a:r>
              <a:rPr lang="fr-FR" dirty="0"/>
              <a:t>Exception au travail intérimaire</a:t>
            </a:r>
          </a:p>
          <a:p>
            <a:pPr marL="536575" indent="-176213">
              <a:tabLst>
                <a:tab pos="536575" algn="l"/>
              </a:tabLst>
            </a:pPr>
            <a:endParaRPr lang="fr-FR" dirty="0"/>
          </a:p>
          <a:p>
            <a:pPr marL="0" indent="0">
              <a:buFont typeface="Wingdings" pitchFamily="2" charset="2"/>
              <a:buNone/>
              <a:tabLst>
                <a:tab pos="536575" algn="l"/>
              </a:tabLst>
            </a:pPr>
            <a:r>
              <a:rPr lang="fr-FR" dirty="0"/>
              <a:t>2 ASBL</a:t>
            </a:r>
          </a:p>
          <a:p>
            <a:pPr marL="360000" lvl="1">
              <a:tabLst>
                <a:tab pos="536575" algn="l"/>
              </a:tabLst>
            </a:pPr>
            <a:r>
              <a:rPr lang="fr-FR" dirty="0"/>
              <a:t>2 organes de gestion</a:t>
            </a:r>
          </a:p>
          <a:p>
            <a:pPr marL="360000" lvl="1">
              <a:tabLst>
                <a:tab pos="536575" algn="l"/>
              </a:tabLst>
            </a:pPr>
            <a:r>
              <a:rPr lang="fr-FR" dirty="0"/>
              <a:t>Administrateurs réciproques</a:t>
            </a:r>
          </a:p>
          <a:p>
            <a:pPr marL="360000" lvl="1">
              <a:tabLst>
                <a:tab pos="536575" algn="l"/>
              </a:tabLst>
            </a:pPr>
            <a:r>
              <a:rPr lang="fr-FR" dirty="0"/>
              <a:t>Représentants de différentes institutions publiques</a:t>
            </a:r>
          </a:p>
          <a:p>
            <a:pPr marL="360000" lvl="1">
              <a:tabLst>
                <a:tab pos="536575" algn="l"/>
              </a:tabLst>
            </a:pPr>
            <a:endParaRPr lang="fr-FR" dirty="0"/>
          </a:p>
          <a:p>
            <a:pPr marL="0" indent="0">
              <a:buFont typeface="Wingdings" pitchFamily="2" charset="2"/>
              <a:buNone/>
              <a:tabLst>
                <a:tab pos="536575" algn="l"/>
              </a:tabLst>
            </a:pPr>
            <a:r>
              <a:rPr lang="fr-FR" dirty="0"/>
              <a:t>Mêmes conditions de rémunération et de travail</a:t>
            </a:r>
          </a:p>
          <a:p>
            <a:pPr marL="360000" lvl="1">
              <a:tabLst>
                <a:tab pos="536575" algn="l"/>
              </a:tabLst>
            </a:pPr>
            <a:r>
              <a:rPr lang="fr-FR" dirty="0"/>
              <a:t>Mêmes conventions collectives et grilles salariales</a:t>
            </a:r>
          </a:p>
          <a:p>
            <a:pPr marL="360000" lvl="1">
              <a:tabLst>
                <a:tab pos="536575" algn="l"/>
              </a:tabLst>
            </a:pPr>
            <a:r>
              <a:rPr lang="fr-FR" dirty="0"/>
              <a:t>Même conseil d'entreprise et CPBW</a:t>
            </a:r>
          </a:p>
          <a:p>
            <a:pPr marL="360000" lvl="1">
              <a:tabLst>
                <a:tab pos="536575" algn="l"/>
              </a:tabLst>
            </a:pPr>
            <a:r>
              <a:rPr lang="fr-FR" dirty="0"/>
              <a:t>Contrats à durée indéterminée !</a:t>
            </a:r>
          </a:p>
          <a:p>
            <a:pPr marL="360000" lvl="1">
              <a:tabLst>
                <a:tab pos="536575" algn="l"/>
              </a:tabLst>
            </a:pPr>
            <a:r>
              <a:rPr lang="fr-FR" dirty="0"/>
              <a:t>Pas de concurrence</a:t>
            </a:r>
          </a:p>
          <a:p>
            <a:pPr marL="536575" indent="-176213">
              <a:tabLst>
                <a:tab pos="536575" algn="l"/>
              </a:tabLst>
            </a:pPr>
            <a:endParaRPr lang="fr-FR" dirty="0"/>
          </a:p>
          <a:p>
            <a:pPr marL="0" indent="0">
              <a:lnSpc>
                <a:spcPct val="70000"/>
              </a:lnSpc>
              <a:buNone/>
              <a:tabLst>
                <a:tab pos="536575" algn="l"/>
              </a:tabLst>
            </a:pPr>
            <a:endParaRPr lang="nl-BE" sz="900" dirty="0"/>
          </a:p>
        </p:txBody>
      </p:sp>
      <p:sp>
        <p:nvSpPr>
          <p:cNvPr id="3" name="Tijdelijke aanduiding voor inhoud 2">
            <a:extLst>
              <a:ext uri="{FF2B5EF4-FFF2-40B4-BE49-F238E27FC236}">
                <a16:creationId xmlns:a16="http://schemas.microsoft.com/office/drawing/2014/main" id="{79A57BA3-276C-B1EF-C75F-582AB4C20C16}"/>
              </a:ext>
            </a:extLst>
          </p:cNvPr>
          <p:cNvSpPr>
            <a:spLocks noGrp="1"/>
          </p:cNvSpPr>
          <p:nvPr>
            <p:ph idx="11"/>
          </p:nvPr>
        </p:nvSpPr>
        <p:spPr/>
        <p:txBody>
          <a:bodyPr>
            <a:normAutofit fontScale="92500" lnSpcReduction="10000"/>
          </a:bodyPr>
          <a:lstStyle/>
          <a:p>
            <a:r>
              <a:rPr lang="fr-FR"/>
              <a:t>Qui sont Egov Select et Smals en ce qui concerne les détachements ?</a:t>
            </a:r>
            <a:endParaRPr lang="nl-BE"/>
          </a:p>
        </p:txBody>
      </p:sp>
      <p:pic>
        <p:nvPicPr>
          <p:cNvPr id="2" name="Afbeelding 1">
            <a:extLst>
              <a:ext uri="{FF2B5EF4-FFF2-40B4-BE49-F238E27FC236}">
                <a16:creationId xmlns:a16="http://schemas.microsoft.com/office/drawing/2014/main" id="{2FFADC29-AA26-0032-3FE4-55C8CA9DDD98}"/>
              </a:ext>
            </a:extLst>
          </p:cNvPr>
          <p:cNvPicPr>
            <a:picLocks noChangeAspect="1"/>
          </p:cNvPicPr>
          <p:nvPr/>
        </p:nvPicPr>
        <p:blipFill>
          <a:blip r:embed="rId2"/>
          <a:stretch>
            <a:fillRect/>
          </a:stretch>
        </p:blipFill>
        <p:spPr>
          <a:xfrm>
            <a:off x="9161239" y="6037118"/>
            <a:ext cx="1429577" cy="748145"/>
          </a:xfrm>
          <a:prstGeom prst="rect">
            <a:avLst/>
          </a:prstGeom>
        </p:spPr>
      </p:pic>
    </p:spTree>
    <p:extLst>
      <p:ext uri="{BB962C8B-B14F-4D97-AF65-F5344CB8AC3E}">
        <p14:creationId xmlns:p14="http://schemas.microsoft.com/office/powerpoint/2010/main" val="2250689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7BDEA-DB5D-EE29-1429-A3EE7C3457E4}"/>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5FDC5A4-1968-7716-1A15-29EEDC72F7E5}"/>
              </a:ext>
            </a:extLst>
          </p:cNvPr>
          <p:cNvSpPr>
            <a:spLocks noGrp="1"/>
          </p:cNvSpPr>
          <p:nvPr>
            <p:ph idx="12"/>
          </p:nvPr>
        </p:nvSpPr>
        <p:spPr>
          <a:xfrm>
            <a:off x="554477" y="2148837"/>
            <a:ext cx="5299538" cy="4232508"/>
          </a:xfrm>
        </p:spPr>
        <p:txBody>
          <a:bodyPr>
            <a:normAutofit/>
          </a:bodyPr>
          <a:lstStyle/>
          <a:p>
            <a:pPr lvl="1"/>
            <a:endParaRPr lang="nl-BE" dirty="0"/>
          </a:p>
          <a:p>
            <a:pPr marL="0" lvl="1" indent="0">
              <a:buNone/>
            </a:pPr>
            <a:r>
              <a:rPr lang="nl-BE" dirty="0"/>
              <a:t> </a:t>
            </a:r>
            <a:r>
              <a:rPr lang="nl-BE" sz="1600" dirty="0"/>
              <a:t>Werken enkel voor (federale) overheidsdiensten</a:t>
            </a:r>
          </a:p>
          <a:p>
            <a:pPr lvl="1"/>
            <a:r>
              <a:rPr lang="nl-BE" dirty="0"/>
              <a:t>Smals: OISZ</a:t>
            </a:r>
          </a:p>
          <a:p>
            <a:pPr lvl="1"/>
            <a:r>
              <a:rPr lang="nl-BE" dirty="0"/>
              <a:t>Egov Select: federale overheidsdiensten</a:t>
            </a:r>
          </a:p>
          <a:p>
            <a:pPr lvl="1"/>
            <a:endParaRPr lang="nl-BE" dirty="0"/>
          </a:p>
          <a:p>
            <a:pPr marL="0" indent="0">
              <a:buNone/>
            </a:pPr>
            <a:r>
              <a:rPr lang="nl-BE" dirty="0"/>
              <a:t>Zelfstandige groepering van personen (kostendelende vereniging)</a:t>
            </a:r>
          </a:p>
          <a:p>
            <a:pPr lvl="1"/>
            <a:r>
              <a:rPr lang="nl-BE" dirty="0"/>
              <a:t>Geen winstoogmerk</a:t>
            </a:r>
          </a:p>
          <a:p>
            <a:pPr lvl="1"/>
            <a:r>
              <a:rPr lang="nl-BE" dirty="0"/>
              <a:t>Opgericht door en voor de overheid</a:t>
            </a:r>
          </a:p>
          <a:p>
            <a:pPr lvl="1"/>
            <a:r>
              <a:rPr lang="nl-BE" dirty="0"/>
              <a:t>Lage kosten</a:t>
            </a:r>
          </a:p>
          <a:p>
            <a:pPr lvl="1"/>
            <a:r>
              <a:rPr lang="nl-BE" dirty="0"/>
              <a:t>Geen BTW</a:t>
            </a:r>
          </a:p>
          <a:p>
            <a:pPr marL="0" indent="0">
              <a:buNone/>
            </a:pPr>
            <a:endParaRPr lang="nl-BE" dirty="0"/>
          </a:p>
        </p:txBody>
      </p:sp>
      <p:sp>
        <p:nvSpPr>
          <p:cNvPr id="6" name="Tijdelijke aanduiding voor inhoud 5">
            <a:extLst>
              <a:ext uri="{FF2B5EF4-FFF2-40B4-BE49-F238E27FC236}">
                <a16:creationId xmlns:a16="http://schemas.microsoft.com/office/drawing/2014/main" id="{C3DD419C-4366-D9EC-404D-6BE3BA2483A2}"/>
              </a:ext>
            </a:extLst>
          </p:cNvPr>
          <p:cNvSpPr>
            <a:spLocks noGrp="1"/>
          </p:cNvSpPr>
          <p:nvPr>
            <p:ph idx="13"/>
          </p:nvPr>
        </p:nvSpPr>
        <p:spPr>
          <a:xfrm>
            <a:off x="554476" y="1357216"/>
            <a:ext cx="5680953" cy="582777"/>
          </a:xfrm>
        </p:spPr>
        <p:txBody>
          <a:bodyPr>
            <a:normAutofit/>
          </a:bodyPr>
          <a:lstStyle/>
          <a:p>
            <a:r>
              <a:rPr lang="nl-BE"/>
              <a:t>Wie zijn Egov Select en Smals </a:t>
            </a:r>
            <a:r>
              <a:rPr lang="nl-BE" err="1"/>
              <a:t>mbt</a:t>
            </a:r>
            <a:r>
              <a:rPr lang="nl-BE"/>
              <a:t> detachering?</a:t>
            </a:r>
          </a:p>
        </p:txBody>
      </p:sp>
      <p:sp>
        <p:nvSpPr>
          <p:cNvPr id="8" name="Tijdelijke aanduiding voor inhoud 7">
            <a:extLst>
              <a:ext uri="{FF2B5EF4-FFF2-40B4-BE49-F238E27FC236}">
                <a16:creationId xmlns:a16="http://schemas.microsoft.com/office/drawing/2014/main" id="{63E4AEF6-C02F-746B-163E-403B355A6D3D}"/>
              </a:ext>
            </a:extLst>
          </p:cNvPr>
          <p:cNvSpPr>
            <a:spLocks noGrp="1"/>
          </p:cNvSpPr>
          <p:nvPr>
            <p:ph idx="10"/>
          </p:nvPr>
        </p:nvSpPr>
        <p:spPr>
          <a:xfrm>
            <a:off x="6740587" y="2148837"/>
            <a:ext cx="5299539" cy="3811701"/>
          </a:xfrm>
        </p:spPr>
        <p:txBody>
          <a:bodyPr>
            <a:noAutofit/>
          </a:bodyPr>
          <a:lstStyle/>
          <a:p>
            <a:pPr marL="536575" indent="-176213">
              <a:lnSpc>
                <a:spcPct val="70000"/>
              </a:lnSpc>
              <a:tabLst>
                <a:tab pos="536575" algn="l"/>
              </a:tabLst>
            </a:pPr>
            <a:endParaRPr lang="fr-FR" sz="900" dirty="0"/>
          </a:p>
          <a:p>
            <a:pPr marL="0" indent="0">
              <a:buFont typeface="Wingdings" pitchFamily="2" charset="2"/>
              <a:buNone/>
              <a:tabLst>
                <a:tab pos="536575" algn="l"/>
              </a:tabLst>
            </a:pPr>
            <a:r>
              <a:rPr lang="fr-FR" dirty="0"/>
              <a:t>Travailler uniquement pour les services publics (fédéraux)</a:t>
            </a:r>
          </a:p>
          <a:p>
            <a:pPr marL="536575" indent="-176213">
              <a:spcBef>
                <a:spcPts val="0"/>
              </a:spcBef>
              <a:tabLst>
                <a:tab pos="536575" algn="l"/>
              </a:tabLst>
            </a:pPr>
            <a:r>
              <a:rPr lang="fr-FR" sz="1400" dirty="0"/>
              <a:t>Smals : OISZ</a:t>
            </a:r>
          </a:p>
          <a:p>
            <a:pPr marL="536575" indent="-176213">
              <a:spcBef>
                <a:spcPts val="0"/>
              </a:spcBef>
              <a:tabLst>
                <a:tab pos="536575" algn="l"/>
              </a:tabLst>
            </a:pPr>
            <a:r>
              <a:rPr lang="fr-FR" sz="1400" dirty="0"/>
              <a:t>Egov Select : services publics fédéraux</a:t>
            </a:r>
          </a:p>
          <a:p>
            <a:pPr marL="536575" indent="-176213">
              <a:tabLst>
                <a:tab pos="536575" algn="l"/>
              </a:tabLst>
            </a:pPr>
            <a:endParaRPr lang="fr-FR" sz="1400" dirty="0"/>
          </a:p>
          <a:p>
            <a:pPr marL="0" indent="0">
              <a:buFont typeface="Wingdings" pitchFamily="2" charset="2"/>
              <a:buNone/>
              <a:tabLst>
                <a:tab pos="536575" algn="l"/>
              </a:tabLst>
            </a:pPr>
            <a:r>
              <a:rPr lang="fr-FR" dirty="0"/>
              <a:t>Groupement autonome de personnes (association à frais partagés)</a:t>
            </a:r>
          </a:p>
          <a:p>
            <a:pPr marL="536575" indent="-176213">
              <a:spcBef>
                <a:spcPts val="0"/>
              </a:spcBef>
              <a:tabLst>
                <a:tab pos="536575" algn="l"/>
              </a:tabLst>
            </a:pPr>
            <a:r>
              <a:rPr lang="fr-FR" sz="1400" dirty="0"/>
              <a:t>Sans but lucratif</a:t>
            </a:r>
          </a:p>
          <a:p>
            <a:pPr marL="536575" indent="-176213">
              <a:spcBef>
                <a:spcPts val="0"/>
              </a:spcBef>
              <a:tabLst>
                <a:tab pos="536575" algn="l"/>
              </a:tabLst>
            </a:pPr>
            <a:r>
              <a:rPr lang="fr-FR" sz="1400" dirty="0"/>
              <a:t>Créé par et pour les pouvoirs publics</a:t>
            </a:r>
          </a:p>
          <a:p>
            <a:pPr marL="536575" indent="-176213">
              <a:spcBef>
                <a:spcPts val="0"/>
              </a:spcBef>
              <a:tabLst>
                <a:tab pos="536575" algn="l"/>
              </a:tabLst>
            </a:pPr>
            <a:r>
              <a:rPr lang="fr-FR" sz="1400" dirty="0"/>
              <a:t>Faibles coûts</a:t>
            </a:r>
          </a:p>
          <a:p>
            <a:pPr marL="536575" indent="-176213">
              <a:spcBef>
                <a:spcPts val="0"/>
              </a:spcBef>
              <a:tabLst>
                <a:tab pos="536575" algn="l"/>
              </a:tabLst>
            </a:pPr>
            <a:r>
              <a:rPr lang="fr-FR" sz="1400" dirty="0"/>
              <a:t>Pas de TVA</a:t>
            </a:r>
            <a:endParaRPr lang="nl-BE" sz="1400" dirty="0"/>
          </a:p>
        </p:txBody>
      </p:sp>
      <p:sp>
        <p:nvSpPr>
          <p:cNvPr id="3" name="Tijdelijke aanduiding voor inhoud 2">
            <a:extLst>
              <a:ext uri="{FF2B5EF4-FFF2-40B4-BE49-F238E27FC236}">
                <a16:creationId xmlns:a16="http://schemas.microsoft.com/office/drawing/2014/main" id="{0B75A54F-9E0B-8BD0-A2D0-A47493F75FA0}"/>
              </a:ext>
            </a:extLst>
          </p:cNvPr>
          <p:cNvSpPr>
            <a:spLocks noGrp="1"/>
          </p:cNvSpPr>
          <p:nvPr>
            <p:ph idx="11"/>
          </p:nvPr>
        </p:nvSpPr>
        <p:spPr/>
        <p:txBody>
          <a:bodyPr>
            <a:normAutofit fontScale="92500" lnSpcReduction="10000"/>
          </a:bodyPr>
          <a:lstStyle/>
          <a:p>
            <a:r>
              <a:rPr lang="fr-FR"/>
              <a:t>Qui sont Egov Select et Smals en ce qui concerne les détachements ?</a:t>
            </a:r>
            <a:endParaRPr lang="nl-BE"/>
          </a:p>
        </p:txBody>
      </p:sp>
      <p:pic>
        <p:nvPicPr>
          <p:cNvPr id="2" name="Afbeelding 1">
            <a:extLst>
              <a:ext uri="{FF2B5EF4-FFF2-40B4-BE49-F238E27FC236}">
                <a16:creationId xmlns:a16="http://schemas.microsoft.com/office/drawing/2014/main" id="{448471D5-10DB-014D-9F1A-5B1071F23EF4}"/>
              </a:ext>
            </a:extLst>
          </p:cNvPr>
          <p:cNvPicPr>
            <a:picLocks noChangeAspect="1"/>
          </p:cNvPicPr>
          <p:nvPr/>
        </p:nvPicPr>
        <p:blipFill>
          <a:blip r:embed="rId2"/>
          <a:stretch>
            <a:fillRect/>
          </a:stretch>
        </p:blipFill>
        <p:spPr>
          <a:xfrm>
            <a:off x="9161239" y="6037118"/>
            <a:ext cx="1429577" cy="748145"/>
          </a:xfrm>
          <a:prstGeom prst="rect">
            <a:avLst/>
          </a:prstGeom>
        </p:spPr>
      </p:pic>
    </p:spTree>
    <p:extLst>
      <p:ext uri="{BB962C8B-B14F-4D97-AF65-F5344CB8AC3E}">
        <p14:creationId xmlns:p14="http://schemas.microsoft.com/office/powerpoint/2010/main" val="1417806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26817-6EFB-E5B3-56DA-629928C1CE3E}"/>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8DD16B59-7188-BF4E-3FAC-B75EC39802AD}"/>
              </a:ext>
            </a:extLst>
          </p:cNvPr>
          <p:cNvSpPr>
            <a:spLocks noGrp="1"/>
          </p:cNvSpPr>
          <p:nvPr>
            <p:ph idx="12"/>
          </p:nvPr>
        </p:nvSpPr>
        <p:spPr/>
        <p:txBody>
          <a:bodyPr>
            <a:normAutofit fontScale="92500" lnSpcReduction="10000"/>
          </a:bodyPr>
          <a:lstStyle/>
          <a:p>
            <a:pPr marL="0" indent="0">
              <a:buNone/>
            </a:pPr>
            <a:r>
              <a:rPr lang="nl-BE" dirty="0"/>
              <a:t>Structurele digitalisering van de overheid</a:t>
            </a:r>
          </a:p>
          <a:p>
            <a:r>
              <a:rPr lang="nl-BE" dirty="0"/>
              <a:t>Verdere automatisatie en digitalisatie</a:t>
            </a:r>
          </a:p>
          <a:p>
            <a:r>
              <a:rPr lang="nl-BE" dirty="0"/>
              <a:t>Regeerakkoord</a:t>
            </a:r>
          </a:p>
          <a:p>
            <a:r>
              <a:rPr lang="nl-BE" dirty="0"/>
              <a:t>Internalisering consultants</a:t>
            </a:r>
          </a:p>
          <a:p>
            <a:endParaRPr lang="nl-BE" dirty="0"/>
          </a:p>
          <a:p>
            <a:pPr marL="0" indent="0">
              <a:buNone/>
            </a:pPr>
            <a:r>
              <a:rPr lang="nl-BE" dirty="0"/>
              <a:t>Aanhoudende schaarste IT-profielen</a:t>
            </a:r>
          </a:p>
          <a:p>
            <a:r>
              <a:rPr lang="nl-BE" dirty="0"/>
              <a:t>Arbeidsmarkt IT beweegt</a:t>
            </a:r>
          </a:p>
          <a:p>
            <a:r>
              <a:rPr lang="nl-BE" dirty="0"/>
              <a:t>Knelpuntenberoep</a:t>
            </a:r>
          </a:p>
          <a:p>
            <a:endParaRPr lang="nl-BE" dirty="0"/>
          </a:p>
          <a:p>
            <a:pPr marL="0" indent="0">
              <a:buNone/>
            </a:pPr>
            <a:r>
              <a:rPr lang="nl-BE" dirty="0"/>
              <a:t>Nood aan continuïteit in IT teams</a:t>
            </a:r>
          </a:p>
          <a:p>
            <a:pPr marL="0" indent="0">
              <a:buNone/>
            </a:pPr>
            <a:r>
              <a:rPr lang="nl-BE" dirty="0"/>
              <a:t>Duurzame tewerkstelling</a:t>
            </a:r>
          </a:p>
          <a:p>
            <a:pPr marL="0" indent="0">
              <a:buNone/>
            </a:pPr>
            <a:r>
              <a:rPr lang="nl-BE" dirty="0"/>
              <a:t>Kostenbeheersing</a:t>
            </a:r>
          </a:p>
          <a:p>
            <a:pPr marL="0" indent="0">
              <a:buNone/>
            </a:pPr>
            <a:endParaRPr lang="nl-BE" dirty="0"/>
          </a:p>
        </p:txBody>
      </p:sp>
      <p:sp>
        <p:nvSpPr>
          <p:cNvPr id="6" name="Tijdelijke aanduiding voor inhoud 5">
            <a:extLst>
              <a:ext uri="{FF2B5EF4-FFF2-40B4-BE49-F238E27FC236}">
                <a16:creationId xmlns:a16="http://schemas.microsoft.com/office/drawing/2014/main" id="{C7F69D5A-B631-E4DF-57AD-1325ED1EA757}"/>
              </a:ext>
            </a:extLst>
          </p:cNvPr>
          <p:cNvSpPr>
            <a:spLocks noGrp="1"/>
          </p:cNvSpPr>
          <p:nvPr>
            <p:ph idx="13"/>
          </p:nvPr>
        </p:nvSpPr>
        <p:spPr/>
        <p:txBody>
          <a:bodyPr>
            <a:normAutofit fontScale="92500" lnSpcReduction="10000"/>
          </a:bodyPr>
          <a:lstStyle/>
          <a:p>
            <a:r>
              <a:rPr lang="nl-BE"/>
              <a:t>Waarom blijft detachering via Egov Select en Smals relevant?</a:t>
            </a:r>
          </a:p>
        </p:txBody>
      </p:sp>
      <p:sp>
        <p:nvSpPr>
          <p:cNvPr id="8" name="Tijdelijke aanduiding voor inhoud 7">
            <a:extLst>
              <a:ext uri="{FF2B5EF4-FFF2-40B4-BE49-F238E27FC236}">
                <a16:creationId xmlns:a16="http://schemas.microsoft.com/office/drawing/2014/main" id="{47BDC5FF-09E2-181C-A139-0F33BEE726EF}"/>
              </a:ext>
            </a:extLst>
          </p:cNvPr>
          <p:cNvSpPr>
            <a:spLocks noGrp="1"/>
          </p:cNvSpPr>
          <p:nvPr>
            <p:ph idx="10"/>
          </p:nvPr>
        </p:nvSpPr>
        <p:spPr>
          <a:xfrm>
            <a:off x="6740587" y="2148837"/>
            <a:ext cx="5115081" cy="3811701"/>
          </a:xfrm>
        </p:spPr>
        <p:txBody>
          <a:bodyPr>
            <a:normAutofit fontScale="92500" lnSpcReduction="10000"/>
          </a:bodyPr>
          <a:lstStyle/>
          <a:p>
            <a:pPr marL="0" indent="0">
              <a:buFont typeface="Wingdings" pitchFamily="2" charset="2"/>
              <a:buNone/>
            </a:pPr>
            <a:r>
              <a:rPr lang="fr-FR"/>
              <a:t>Numérisation structurelle du gouvernement</a:t>
            </a:r>
          </a:p>
          <a:p>
            <a:r>
              <a:rPr lang="fr-FR"/>
              <a:t>Poursuite de l'automatisation et de la numérisation</a:t>
            </a:r>
          </a:p>
          <a:p>
            <a:r>
              <a:rPr lang="fr-FR"/>
              <a:t>Accord de coalition</a:t>
            </a:r>
          </a:p>
          <a:p>
            <a:r>
              <a:rPr lang="fr-FR"/>
              <a:t>Internalisation des consultants</a:t>
            </a:r>
          </a:p>
          <a:p>
            <a:endParaRPr lang="fr-FR"/>
          </a:p>
          <a:p>
            <a:pPr marL="0" indent="0">
              <a:buFont typeface="Wingdings" pitchFamily="2" charset="2"/>
              <a:buNone/>
            </a:pPr>
            <a:r>
              <a:rPr lang="fr-FR"/>
              <a:t>Pénurie persistante de profils informatiques</a:t>
            </a:r>
          </a:p>
          <a:p>
            <a:pPr marL="269875" indent="-269875"/>
            <a:r>
              <a:rPr lang="fr-FR"/>
              <a:t>Le marché du travail informatique en pleine évolution</a:t>
            </a:r>
          </a:p>
          <a:p>
            <a:pPr marL="269875" indent="-269875"/>
            <a:r>
              <a:rPr lang="fr-FR"/>
              <a:t>Profession en pénurie</a:t>
            </a:r>
          </a:p>
          <a:p>
            <a:pPr marL="269875" indent="-269875"/>
            <a:endParaRPr lang="fr-FR"/>
          </a:p>
          <a:p>
            <a:pPr marL="0" indent="0">
              <a:buFont typeface="Wingdings" pitchFamily="2" charset="2"/>
              <a:buNone/>
            </a:pPr>
            <a:r>
              <a:rPr lang="fr-FR"/>
              <a:t>Besoin de continuité au sein des équipes IT</a:t>
            </a:r>
          </a:p>
          <a:p>
            <a:pPr marL="0" indent="0">
              <a:buFont typeface="Wingdings" pitchFamily="2" charset="2"/>
              <a:buNone/>
            </a:pPr>
            <a:r>
              <a:rPr lang="fr-FR"/>
              <a:t>Emploi durable</a:t>
            </a:r>
          </a:p>
          <a:p>
            <a:pPr marL="0" indent="0">
              <a:buFont typeface="Wingdings" pitchFamily="2" charset="2"/>
              <a:buNone/>
            </a:pPr>
            <a:r>
              <a:rPr lang="fr-FR"/>
              <a:t>Maîtrise des coûts</a:t>
            </a:r>
            <a:endParaRPr lang="nl-BE"/>
          </a:p>
        </p:txBody>
      </p:sp>
      <p:sp>
        <p:nvSpPr>
          <p:cNvPr id="3" name="Tijdelijke aanduiding voor inhoud 2">
            <a:extLst>
              <a:ext uri="{FF2B5EF4-FFF2-40B4-BE49-F238E27FC236}">
                <a16:creationId xmlns:a16="http://schemas.microsoft.com/office/drawing/2014/main" id="{F66DD2CC-4768-9206-7F16-470E448282EF}"/>
              </a:ext>
            </a:extLst>
          </p:cNvPr>
          <p:cNvSpPr>
            <a:spLocks noGrp="1"/>
          </p:cNvSpPr>
          <p:nvPr>
            <p:ph idx="11"/>
          </p:nvPr>
        </p:nvSpPr>
        <p:spPr/>
        <p:txBody>
          <a:bodyPr vert="horz" lIns="91440" tIns="45720" rIns="91440" bIns="45720" rtlCol="0" anchor="t">
            <a:normAutofit fontScale="92500" lnSpcReduction="10000"/>
          </a:bodyPr>
          <a:lstStyle/>
          <a:p>
            <a:r>
              <a:rPr lang="nl-BE">
                <a:latin typeface="IBM Plex Sans"/>
              </a:rPr>
              <a:t>Pourquoi le détachement via Egov Select et Smals reste-t-il pertinent ?</a:t>
            </a:r>
            <a:endParaRPr lang="en-US">
              <a:latin typeface="IBM Plex Sans"/>
            </a:endParaRPr>
          </a:p>
        </p:txBody>
      </p:sp>
      <p:pic>
        <p:nvPicPr>
          <p:cNvPr id="2" name="Afbeelding 1">
            <a:extLst>
              <a:ext uri="{FF2B5EF4-FFF2-40B4-BE49-F238E27FC236}">
                <a16:creationId xmlns:a16="http://schemas.microsoft.com/office/drawing/2014/main" id="{F2EBFD99-B21E-AF73-E136-E69E19C74C29}"/>
              </a:ext>
            </a:extLst>
          </p:cNvPr>
          <p:cNvPicPr>
            <a:picLocks noChangeAspect="1"/>
          </p:cNvPicPr>
          <p:nvPr/>
        </p:nvPicPr>
        <p:blipFill>
          <a:blip r:embed="rId2"/>
          <a:stretch>
            <a:fillRect/>
          </a:stretch>
        </p:blipFill>
        <p:spPr>
          <a:xfrm>
            <a:off x="9161239" y="6037118"/>
            <a:ext cx="1429577" cy="748145"/>
          </a:xfrm>
          <a:prstGeom prst="rect">
            <a:avLst/>
          </a:prstGeom>
        </p:spPr>
      </p:pic>
    </p:spTree>
    <p:extLst>
      <p:ext uri="{BB962C8B-B14F-4D97-AF65-F5344CB8AC3E}">
        <p14:creationId xmlns:p14="http://schemas.microsoft.com/office/powerpoint/2010/main" val="2827806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F2D8-1631-B0FD-06DC-8F83EE90DFF1}"/>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7DBD0640-7606-02F6-A061-486E165D06C9}"/>
              </a:ext>
            </a:extLst>
          </p:cNvPr>
          <p:cNvSpPr>
            <a:spLocks noGrp="1"/>
          </p:cNvSpPr>
          <p:nvPr>
            <p:ph idx="12"/>
          </p:nvPr>
        </p:nvSpPr>
        <p:spPr>
          <a:xfrm>
            <a:off x="690664" y="2148837"/>
            <a:ext cx="5163351" cy="3811701"/>
          </a:xfrm>
        </p:spPr>
        <p:txBody>
          <a:bodyPr>
            <a:normAutofit/>
          </a:bodyPr>
          <a:lstStyle/>
          <a:p>
            <a:pPr marL="0" indent="0">
              <a:buNone/>
            </a:pPr>
            <a:r>
              <a:rPr lang="nl-BE" sz="2000" b="1">
                <a:solidFill>
                  <a:srgbClr val="F08552"/>
                </a:solidFill>
              </a:rPr>
              <a:t>WEL:</a:t>
            </a:r>
          </a:p>
          <a:p>
            <a:pPr marL="0" indent="0">
              <a:buNone/>
            </a:pPr>
            <a:r>
              <a:rPr lang="nl-BE"/>
              <a:t>IT profielen ter beschikking voor onbepaalde duur</a:t>
            </a:r>
          </a:p>
          <a:p>
            <a:pPr marL="0" indent="0">
              <a:buNone/>
            </a:pPr>
            <a:r>
              <a:rPr lang="nl-BE"/>
              <a:t>Inzet enkel bij overheidsdiensten</a:t>
            </a:r>
          </a:p>
          <a:p>
            <a:pPr marL="0" indent="0">
              <a:buNone/>
            </a:pPr>
            <a:r>
              <a:rPr lang="nl-BE"/>
              <a:t>Niet-commercieel kader</a:t>
            </a:r>
          </a:p>
          <a:p>
            <a:pPr marL="0" indent="0">
              <a:buNone/>
            </a:pPr>
            <a:r>
              <a:rPr lang="nl-BE"/>
              <a:t>Structurele capaciteit</a:t>
            </a:r>
          </a:p>
          <a:p>
            <a:pPr marL="0" indent="0">
              <a:buNone/>
            </a:pPr>
            <a:r>
              <a:rPr lang="nl-BE"/>
              <a:t>Volledige teamintegratie</a:t>
            </a:r>
          </a:p>
          <a:p>
            <a:pPr marL="0" indent="0">
              <a:buNone/>
            </a:pPr>
            <a:r>
              <a:rPr lang="nl-BE" sz="2000" b="1">
                <a:solidFill>
                  <a:srgbClr val="F08552"/>
                </a:solidFill>
              </a:rPr>
              <a:t>NIET:</a:t>
            </a:r>
          </a:p>
          <a:p>
            <a:pPr marL="0" indent="0">
              <a:buNone/>
            </a:pPr>
            <a:r>
              <a:rPr lang="nl-BE"/>
              <a:t>Korte opdrachten</a:t>
            </a:r>
          </a:p>
          <a:p>
            <a:pPr marL="0" indent="0">
              <a:buNone/>
            </a:pPr>
            <a:r>
              <a:rPr lang="nl-BE"/>
              <a:t>Projectmatige pieken</a:t>
            </a:r>
          </a:p>
          <a:p>
            <a:pPr marL="0" indent="0">
              <a:buNone/>
            </a:pPr>
            <a:r>
              <a:rPr lang="nl-BE"/>
              <a:t>Klassieke consultancy</a:t>
            </a:r>
          </a:p>
        </p:txBody>
      </p:sp>
      <p:sp>
        <p:nvSpPr>
          <p:cNvPr id="6" name="Tijdelijke aanduiding voor inhoud 5">
            <a:extLst>
              <a:ext uri="{FF2B5EF4-FFF2-40B4-BE49-F238E27FC236}">
                <a16:creationId xmlns:a16="http://schemas.microsoft.com/office/drawing/2014/main" id="{A7CCCA13-A4D6-DA45-5407-62F649E128D6}"/>
              </a:ext>
            </a:extLst>
          </p:cNvPr>
          <p:cNvSpPr>
            <a:spLocks noGrp="1"/>
          </p:cNvSpPr>
          <p:nvPr>
            <p:ph idx="13"/>
          </p:nvPr>
        </p:nvSpPr>
        <p:spPr/>
        <p:txBody>
          <a:bodyPr/>
          <a:lstStyle/>
          <a:p>
            <a:r>
              <a:rPr lang="nl-BE"/>
              <a:t>Wat is detachering wel en niet?</a:t>
            </a:r>
          </a:p>
        </p:txBody>
      </p:sp>
      <p:sp>
        <p:nvSpPr>
          <p:cNvPr id="8" name="Tijdelijke aanduiding voor inhoud 7">
            <a:extLst>
              <a:ext uri="{FF2B5EF4-FFF2-40B4-BE49-F238E27FC236}">
                <a16:creationId xmlns:a16="http://schemas.microsoft.com/office/drawing/2014/main" id="{873EA22E-1A8A-A2C1-DAAA-70A634CBCCD3}"/>
              </a:ext>
            </a:extLst>
          </p:cNvPr>
          <p:cNvSpPr>
            <a:spLocks noGrp="1"/>
          </p:cNvSpPr>
          <p:nvPr>
            <p:ph idx="10"/>
          </p:nvPr>
        </p:nvSpPr>
        <p:spPr>
          <a:xfrm>
            <a:off x="6740587" y="2148837"/>
            <a:ext cx="5163351" cy="3811701"/>
          </a:xfrm>
        </p:spPr>
        <p:txBody>
          <a:bodyPr vert="horz" lIns="91440" tIns="45720" rIns="91440" bIns="45720" rtlCol="0" anchor="t">
            <a:normAutofit fontScale="92500" lnSpcReduction="10000"/>
          </a:bodyPr>
          <a:lstStyle/>
          <a:p>
            <a:pPr marL="0" indent="0">
              <a:lnSpc>
                <a:spcPct val="120000"/>
              </a:lnSpc>
              <a:buNone/>
            </a:pPr>
            <a:r>
              <a:rPr lang="fr-FR" sz="2000" b="1" dirty="0">
                <a:solidFill>
                  <a:srgbClr val="F08552"/>
                </a:solidFill>
                <a:latin typeface="IBM Plex Sans"/>
              </a:rPr>
              <a:t>OUI :
</a:t>
            </a:r>
            <a:r>
              <a:rPr lang="fr-FR" sz="1700" dirty="0">
                <a:solidFill>
                  <a:srgbClr val="000000"/>
                </a:solidFill>
                <a:latin typeface="IBM Plex Sans"/>
              </a:rPr>
              <a:t>Profils IT disponibles pour une durée indéterminée</a:t>
            </a:r>
            <a:endParaRPr lang="en-US" sz="1700" dirty="0">
              <a:solidFill>
                <a:srgbClr val="000000"/>
              </a:solidFill>
              <a:latin typeface="IBM Plex Sans"/>
            </a:endParaRPr>
          </a:p>
          <a:p>
            <a:pPr marL="0" indent="0">
              <a:buNone/>
            </a:pPr>
            <a:r>
              <a:rPr lang="fr-FR" sz="1700" dirty="0">
                <a:solidFill>
                  <a:srgbClr val="000000"/>
                </a:solidFill>
                <a:latin typeface="IBM Plex Sans"/>
              </a:rPr>
              <a:t>Déploiement uniquement dans les services gouvernementaux</a:t>
            </a:r>
            <a:endParaRPr lang="en-US" dirty="0"/>
          </a:p>
          <a:p>
            <a:pPr marL="0" indent="0">
              <a:buNone/>
            </a:pPr>
            <a:r>
              <a:rPr lang="fr-FR" sz="1700" dirty="0">
                <a:solidFill>
                  <a:srgbClr val="000000"/>
                </a:solidFill>
                <a:latin typeface="IBM Plex Sans"/>
              </a:rPr>
              <a:t>Cadre non commercial</a:t>
            </a:r>
            <a:endParaRPr lang="en-US" dirty="0"/>
          </a:p>
          <a:p>
            <a:pPr marL="0" indent="0">
              <a:buNone/>
            </a:pPr>
            <a:r>
              <a:rPr lang="fr-FR" sz="1700" dirty="0">
                <a:solidFill>
                  <a:srgbClr val="000000"/>
                </a:solidFill>
                <a:latin typeface="IBM Plex Sans"/>
              </a:rPr>
              <a:t>Capacité structurelle</a:t>
            </a:r>
            <a:endParaRPr lang="en-US" dirty="0"/>
          </a:p>
          <a:p>
            <a:pPr marL="0" indent="0">
              <a:buNone/>
            </a:pPr>
            <a:r>
              <a:rPr lang="fr-FR" sz="1700" dirty="0">
                <a:solidFill>
                  <a:srgbClr val="000000"/>
                </a:solidFill>
                <a:latin typeface="IBM Plex Sans"/>
              </a:rPr>
              <a:t>Intégration complète de l’équipe</a:t>
            </a:r>
          </a:p>
          <a:p>
            <a:pPr marL="0" indent="0">
              <a:buNone/>
            </a:pPr>
            <a:r>
              <a:rPr lang="nl-BE" sz="2200" b="1" dirty="0">
                <a:solidFill>
                  <a:srgbClr val="F08552"/>
                </a:solidFill>
                <a:latin typeface="IBM Plex Sans"/>
              </a:rPr>
              <a:t>NIET:</a:t>
            </a:r>
            <a:endParaRPr lang="en-US" sz="2200" dirty="0">
              <a:solidFill>
                <a:srgbClr val="000000"/>
              </a:solidFill>
              <a:latin typeface="IBM Plex Sans"/>
            </a:endParaRPr>
          </a:p>
          <a:p>
            <a:pPr marL="0" indent="0">
              <a:buNone/>
            </a:pPr>
            <a:r>
              <a:rPr lang="fr-FR" sz="1700" dirty="0">
                <a:solidFill>
                  <a:srgbClr val="000000"/>
                </a:solidFill>
                <a:latin typeface="IBM Plex Sans"/>
              </a:rPr>
              <a:t>Missions courtes</a:t>
            </a:r>
            <a:endParaRPr lang="en-US" dirty="0"/>
          </a:p>
          <a:p>
            <a:pPr marL="0" indent="0">
              <a:buNone/>
            </a:pPr>
            <a:r>
              <a:rPr lang="fr-FR" sz="1700" dirty="0">
                <a:solidFill>
                  <a:srgbClr val="000000"/>
                </a:solidFill>
                <a:latin typeface="IBM Plex Sans"/>
              </a:rPr>
              <a:t>Pics d'activité liés à des projets</a:t>
            </a:r>
            <a:endParaRPr lang="en-US" dirty="0"/>
          </a:p>
          <a:p>
            <a:pPr marL="0" indent="0">
              <a:buNone/>
            </a:pPr>
            <a:r>
              <a:rPr lang="fr-FR" sz="1700" dirty="0">
                <a:solidFill>
                  <a:srgbClr val="000000"/>
                </a:solidFill>
                <a:latin typeface="IBM Plex Sans"/>
              </a:rPr>
              <a:t>Consultance classique</a:t>
            </a:r>
          </a:p>
          <a:p>
            <a:pPr marL="0" indent="0">
              <a:buNone/>
            </a:pPr>
            <a:endParaRPr lang="fr-FR" sz="1700" dirty="0">
              <a:solidFill>
                <a:srgbClr val="000000"/>
              </a:solidFill>
              <a:latin typeface="IBM Plex Sans"/>
            </a:endParaRPr>
          </a:p>
        </p:txBody>
      </p:sp>
      <p:sp>
        <p:nvSpPr>
          <p:cNvPr id="3" name="Tijdelijke aanduiding voor inhoud 2">
            <a:extLst>
              <a:ext uri="{FF2B5EF4-FFF2-40B4-BE49-F238E27FC236}">
                <a16:creationId xmlns:a16="http://schemas.microsoft.com/office/drawing/2014/main" id="{EA926593-0F6B-9B13-7B78-7939F8EE7C60}"/>
              </a:ext>
            </a:extLst>
          </p:cNvPr>
          <p:cNvSpPr>
            <a:spLocks noGrp="1"/>
          </p:cNvSpPr>
          <p:nvPr>
            <p:ph idx="11"/>
          </p:nvPr>
        </p:nvSpPr>
        <p:spPr/>
        <p:txBody>
          <a:bodyPr vert="horz" lIns="91440" tIns="45720" rIns="91440" bIns="45720" rtlCol="0" anchor="t">
            <a:normAutofit fontScale="92500" lnSpcReduction="10000"/>
          </a:bodyPr>
          <a:lstStyle/>
          <a:p>
            <a:r>
              <a:rPr lang="fr-FR">
                <a:latin typeface="IBM Plex Sans"/>
              </a:rPr>
              <a:t>Qu’est-ce que le détachement est et n’est pas ?</a:t>
            </a:r>
            <a:endParaRPr lang="en-US">
              <a:latin typeface="IBM Plex Sans"/>
            </a:endParaRPr>
          </a:p>
        </p:txBody>
      </p:sp>
      <p:pic>
        <p:nvPicPr>
          <p:cNvPr id="2" name="Afbeelding 1">
            <a:extLst>
              <a:ext uri="{FF2B5EF4-FFF2-40B4-BE49-F238E27FC236}">
                <a16:creationId xmlns:a16="http://schemas.microsoft.com/office/drawing/2014/main" id="{5D4D252E-3956-A5D7-BC6F-04E86160690A}"/>
              </a:ext>
            </a:extLst>
          </p:cNvPr>
          <p:cNvPicPr>
            <a:picLocks noChangeAspect="1"/>
          </p:cNvPicPr>
          <p:nvPr/>
        </p:nvPicPr>
        <p:blipFill>
          <a:blip r:embed="rId2"/>
          <a:stretch>
            <a:fillRect/>
          </a:stretch>
        </p:blipFill>
        <p:spPr>
          <a:xfrm>
            <a:off x="9161239" y="6037118"/>
            <a:ext cx="1429577" cy="748145"/>
          </a:xfrm>
          <a:prstGeom prst="rect">
            <a:avLst/>
          </a:prstGeom>
        </p:spPr>
      </p:pic>
    </p:spTree>
    <p:extLst>
      <p:ext uri="{BB962C8B-B14F-4D97-AF65-F5344CB8AC3E}">
        <p14:creationId xmlns:p14="http://schemas.microsoft.com/office/powerpoint/2010/main" val="2181452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CADB1-D55F-B3D2-7F00-D3A0D041DD06}"/>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E5454AC-5ED4-9DB8-4133-6ADA9FF8EDD2}"/>
              </a:ext>
            </a:extLst>
          </p:cNvPr>
          <p:cNvSpPr>
            <a:spLocks noGrp="1"/>
          </p:cNvSpPr>
          <p:nvPr>
            <p:ph idx="12"/>
          </p:nvPr>
        </p:nvSpPr>
        <p:spPr>
          <a:xfrm>
            <a:off x="329660" y="2148837"/>
            <a:ext cx="5524355" cy="3434840"/>
          </a:xfrm>
        </p:spPr>
        <p:txBody>
          <a:bodyPr>
            <a:normAutofit fontScale="55000" lnSpcReduction="20000"/>
          </a:bodyPr>
          <a:lstStyle/>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endParaRPr lang="nl-BE"/>
          </a:p>
          <a:p>
            <a:pPr marL="0" indent="0">
              <a:buNone/>
            </a:pPr>
            <a:r>
              <a:rPr lang="nl-BE" sz="3100" b="1"/>
              <a:t>Complementaire structuren!</a:t>
            </a:r>
          </a:p>
          <a:p>
            <a:pPr marL="0" indent="0">
              <a:buNone/>
            </a:pPr>
            <a:endParaRPr lang="nl-BE"/>
          </a:p>
          <a:p>
            <a:pPr marL="0" indent="0">
              <a:buNone/>
            </a:pPr>
            <a:endParaRPr lang="nl-BE"/>
          </a:p>
        </p:txBody>
      </p:sp>
      <p:sp>
        <p:nvSpPr>
          <p:cNvPr id="6" name="Tijdelijke aanduiding voor inhoud 5">
            <a:extLst>
              <a:ext uri="{FF2B5EF4-FFF2-40B4-BE49-F238E27FC236}">
                <a16:creationId xmlns:a16="http://schemas.microsoft.com/office/drawing/2014/main" id="{B0D1F19F-87B9-9720-9F16-DAB6062ADBAA}"/>
              </a:ext>
            </a:extLst>
          </p:cNvPr>
          <p:cNvSpPr>
            <a:spLocks noGrp="1"/>
          </p:cNvSpPr>
          <p:nvPr>
            <p:ph idx="13"/>
          </p:nvPr>
        </p:nvSpPr>
        <p:spPr/>
        <p:txBody>
          <a:bodyPr/>
          <a:lstStyle/>
          <a:p>
            <a:r>
              <a:rPr lang="nl-BE"/>
              <a:t>Wanneer welk model?</a:t>
            </a:r>
          </a:p>
        </p:txBody>
      </p:sp>
      <p:sp>
        <p:nvSpPr>
          <p:cNvPr id="8" name="Tijdelijke aanduiding voor inhoud 7">
            <a:extLst>
              <a:ext uri="{FF2B5EF4-FFF2-40B4-BE49-F238E27FC236}">
                <a16:creationId xmlns:a16="http://schemas.microsoft.com/office/drawing/2014/main" id="{F8A66A4A-ED5B-0B3F-EED4-A18B71F80898}"/>
              </a:ext>
            </a:extLst>
          </p:cNvPr>
          <p:cNvSpPr>
            <a:spLocks noGrp="1"/>
          </p:cNvSpPr>
          <p:nvPr>
            <p:ph idx="10"/>
          </p:nvPr>
        </p:nvSpPr>
        <p:spPr/>
        <p:txBody>
          <a:bodyPr/>
          <a:lstStyle/>
          <a:p>
            <a:r>
              <a:rPr lang="nl-BE" err="1"/>
              <a:t>Text</a:t>
            </a:r>
            <a:r>
              <a:rPr lang="nl-BE"/>
              <a:t> FR</a:t>
            </a:r>
          </a:p>
        </p:txBody>
      </p:sp>
      <p:sp>
        <p:nvSpPr>
          <p:cNvPr id="3" name="Tijdelijke aanduiding voor inhoud 2">
            <a:extLst>
              <a:ext uri="{FF2B5EF4-FFF2-40B4-BE49-F238E27FC236}">
                <a16:creationId xmlns:a16="http://schemas.microsoft.com/office/drawing/2014/main" id="{1A13B8C3-255C-B613-5F27-0FCDA4C115D4}"/>
              </a:ext>
            </a:extLst>
          </p:cNvPr>
          <p:cNvSpPr>
            <a:spLocks noGrp="1"/>
          </p:cNvSpPr>
          <p:nvPr>
            <p:ph idx="11"/>
          </p:nvPr>
        </p:nvSpPr>
        <p:spPr/>
        <p:txBody>
          <a:bodyPr vert="horz" lIns="91440" tIns="45720" rIns="91440" bIns="45720" rtlCol="0" anchor="t">
            <a:normAutofit/>
          </a:bodyPr>
          <a:lstStyle/>
          <a:p>
            <a:r>
              <a:rPr lang="nl-BE">
                <a:latin typeface="IBM Plex Sans"/>
              </a:rPr>
              <a:t>Quand utiliser quel modèle ?</a:t>
            </a:r>
            <a:endParaRPr lang="en-US"/>
          </a:p>
        </p:txBody>
      </p:sp>
      <p:pic>
        <p:nvPicPr>
          <p:cNvPr id="2" name="Afbeelding 1">
            <a:extLst>
              <a:ext uri="{FF2B5EF4-FFF2-40B4-BE49-F238E27FC236}">
                <a16:creationId xmlns:a16="http://schemas.microsoft.com/office/drawing/2014/main" id="{00539177-06B4-29A8-9DA6-FE6BF8761B20}"/>
              </a:ext>
            </a:extLst>
          </p:cNvPr>
          <p:cNvPicPr>
            <a:picLocks noChangeAspect="1"/>
          </p:cNvPicPr>
          <p:nvPr/>
        </p:nvPicPr>
        <p:blipFill>
          <a:blip r:embed="rId2"/>
          <a:stretch>
            <a:fillRect/>
          </a:stretch>
        </p:blipFill>
        <p:spPr>
          <a:xfrm>
            <a:off x="9161239" y="6037118"/>
            <a:ext cx="1429577" cy="748145"/>
          </a:xfrm>
          <a:prstGeom prst="rect">
            <a:avLst/>
          </a:prstGeom>
        </p:spPr>
      </p:pic>
      <p:graphicFrame>
        <p:nvGraphicFramePr>
          <p:cNvPr id="4" name="Tabel 3">
            <a:extLst>
              <a:ext uri="{FF2B5EF4-FFF2-40B4-BE49-F238E27FC236}">
                <a16:creationId xmlns:a16="http://schemas.microsoft.com/office/drawing/2014/main" id="{339DF21E-CDF3-2267-7B36-FE934B2B89A5}"/>
              </a:ext>
            </a:extLst>
          </p:cNvPr>
          <p:cNvGraphicFramePr>
            <a:graphicFrameLocks noGrp="1"/>
          </p:cNvGraphicFramePr>
          <p:nvPr/>
        </p:nvGraphicFramePr>
        <p:xfrm>
          <a:off x="329660" y="1939993"/>
          <a:ext cx="5623668" cy="3276210"/>
        </p:xfrm>
        <a:graphic>
          <a:graphicData uri="http://schemas.openxmlformats.org/drawingml/2006/table">
            <a:tbl>
              <a:tblPr firstRow="1" bandRow="1">
                <a:tableStyleId>{5C22544A-7EE6-4342-B048-85BDC9FD1C3A}</a:tableStyleId>
              </a:tblPr>
              <a:tblGrid>
                <a:gridCol w="1838162">
                  <a:extLst>
                    <a:ext uri="{9D8B030D-6E8A-4147-A177-3AD203B41FA5}">
                      <a16:colId xmlns:a16="http://schemas.microsoft.com/office/drawing/2014/main" val="2359611281"/>
                    </a:ext>
                  </a:extLst>
                </a:gridCol>
                <a:gridCol w="3785506">
                  <a:extLst>
                    <a:ext uri="{9D8B030D-6E8A-4147-A177-3AD203B41FA5}">
                      <a16:colId xmlns:a16="http://schemas.microsoft.com/office/drawing/2014/main" val="2469118686"/>
                    </a:ext>
                  </a:extLst>
                </a:gridCol>
              </a:tblGrid>
              <a:tr h="409527">
                <a:tc>
                  <a:txBody>
                    <a:bodyPr/>
                    <a:lstStyle/>
                    <a:p>
                      <a:endParaRPr lang="nl-BE"/>
                    </a:p>
                  </a:txBody>
                  <a:tcPr/>
                </a:tc>
                <a:tc>
                  <a:txBody>
                    <a:bodyPr/>
                    <a:lstStyle/>
                    <a:p>
                      <a:endParaRPr lang="nl-BE"/>
                    </a:p>
                  </a:txBody>
                  <a:tcPr/>
                </a:tc>
                <a:extLst>
                  <a:ext uri="{0D108BD9-81ED-4DB2-BD59-A6C34878D82A}">
                    <a16:rowId xmlns:a16="http://schemas.microsoft.com/office/drawing/2014/main" val="4014109954"/>
                  </a:ext>
                </a:extLst>
              </a:tr>
              <a:tr h="716671">
                <a:tc>
                  <a:txBody>
                    <a:bodyPr/>
                    <a:lstStyle/>
                    <a:p>
                      <a:r>
                        <a:rPr lang="nl-BE"/>
                        <a:t>Ambtenaar- contractueel</a:t>
                      </a:r>
                    </a:p>
                  </a:txBody>
                  <a:tcPr/>
                </a:tc>
                <a:tc>
                  <a:txBody>
                    <a:bodyPr/>
                    <a:lstStyle/>
                    <a:p>
                      <a:r>
                        <a:rPr lang="nl-BE"/>
                        <a:t>Werkenvoor.be – indien voldoende kwalitatieve laureaten</a:t>
                      </a:r>
                    </a:p>
                  </a:txBody>
                  <a:tcPr/>
                </a:tc>
                <a:extLst>
                  <a:ext uri="{0D108BD9-81ED-4DB2-BD59-A6C34878D82A}">
                    <a16:rowId xmlns:a16="http://schemas.microsoft.com/office/drawing/2014/main" val="1193279967"/>
                  </a:ext>
                </a:extLst>
              </a:tr>
              <a:tr h="1023814">
                <a:tc>
                  <a:txBody>
                    <a:bodyPr/>
                    <a:lstStyle/>
                    <a:p>
                      <a:r>
                        <a:rPr lang="nl-BE"/>
                        <a:t>Specifieke  en tijdelijke expertise</a:t>
                      </a:r>
                    </a:p>
                  </a:txBody>
                  <a:tcPr/>
                </a:tc>
                <a:tc>
                  <a:txBody>
                    <a:bodyPr/>
                    <a:lstStyle/>
                    <a:p>
                      <a:r>
                        <a:rPr lang="nl-BE"/>
                        <a:t>Externe consultants</a:t>
                      </a:r>
                    </a:p>
                  </a:txBody>
                  <a:tcPr/>
                </a:tc>
                <a:extLst>
                  <a:ext uri="{0D108BD9-81ED-4DB2-BD59-A6C34878D82A}">
                    <a16:rowId xmlns:a16="http://schemas.microsoft.com/office/drawing/2014/main" val="26054464"/>
                  </a:ext>
                </a:extLst>
              </a:tr>
              <a:tr h="716671">
                <a:tc>
                  <a:txBody>
                    <a:bodyPr/>
                    <a:lstStyle/>
                    <a:p>
                      <a:r>
                        <a:rPr lang="nl-BE"/>
                        <a:t>Structurele capaciteit</a:t>
                      </a:r>
                    </a:p>
                  </a:txBody>
                  <a:tcPr/>
                </a:tc>
                <a:tc>
                  <a:txBody>
                    <a:bodyPr/>
                    <a:lstStyle/>
                    <a:p>
                      <a:r>
                        <a:rPr lang="nl-BE"/>
                        <a:t>Gedetacheerden via Smals- Egov</a:t>
                      </a:r>
                    </a:p>
                  </a:txBody>
                  <a:tcPr/>
                </a:tc>
                <a:extLst>
                  <a:ext uri="{0D108BD9-81ED-4DB2-BD59-A6C34878D82A}">
                    <a16:rowId xmlns:a16="http://schemas.microsoft.com/office/drawing/2014/main" val="2691517583"/>
                  </a:ext>
                </a:extLst>
              </a:tr>
              <a:tr h="409527">
                <a:tc>
                  <a:txBody>
                    <a:bodyPr/>
                    <a:lstStyle/>
                    <a:p>
                      <a:r>
                        <a:rPr lang="nl-BE"/>
                        <a:t>Kennisopbouw</a:t>
                      </a:r>
                    </a:p>
                  </a:txBody>
                  <a:tcPr/>
                </a:tc>
                <a:tc>
                  <a:txBody>
                    <a:bodyPr/>
                    <a:lstStyle/>
                    <a:p>
                      <a:r>
                        <a:rPr lang="nl-BE"/>
                        <a:t>Gedetacheerden via Smals-Egov</a:t>
                      </a:r>
                    </a:p>
                  </a:txBody>
                  <a:tcPr/>
                </a:tc>
                <a:extLst>
                  <a:ext uri="{0D108BD9-81ED-4DB2-BD59-A6C34878D82A}">
                    <a16:rowId xmlns:a16="http://schemas.microsoft.com/office/drawing/2014/main" val="1070001886"/>
                  </a:ext>
                </a:extLst>
              </a:tr>
            </a:tbl>
          </a:graphicData>
        </a:graphic>
      </p:graphicFrame>
      <p:graphicFrame>
        <p:nvGraphicFramePr>
          <p:cNvPr id="7" name="Tabel 6">
            <a:extLst>
              <a:ext uri="{FF2B5EF4-FFF2-40B4-BE49-F238E27FC236}">
                <a16:creationId xmlns:a16="http://schemas.microsoft.com/office/drawing/2014/main" id="{43F3DBC6-DC86-73A6-B5E1-FF807B178A9B}"/>
              </a:ext>
            </a:extLst>
          </p:cNvPr>
          <p:cNvGraphicFramePr>
            <a:graphicFrameLocks noGrp="1"/>
          </p:cNvGraphicFramePr>
          <p:nvPr/>
        </p:nvGraphicFramePr>
        <p:xfrm>
          <a:off x="6436921" y="1939993"/>
          <a:ext cx="5623668" cy="3205480"/>
        </p:xfrm>
        <a:graphic>
          <a:graphicData uri="http://schemas.openxmlformats.org/drawingml/2006/table">
            <a:tbl>
              <a:tblPr firstRow="1" bandRow="1">
                <a:tableStyleId>{5C22544A-7EE6-4342-B048-85BDC9FD1C3A}</a:tableStyleId>
              </a:tblPr>
              <a:tblGrid>
                <a:gridCol w="1838162">
                  <a:extLst>
                    <a:ext uri="{9D8B030D-6E8A-4147-A177-3AD203B41FA5}">
                      <a16:colId xmlns:a16="http://schemas.microsoft.com/office/drawing/2014/main" val="2359611281"/>
                    </a:ext>
                  </a:extLst>
                </a:gridCol>
                <a:gridCol w="3785506">
                  <a:extLst>
                    <a:ext uri="{9D8B030D-6E8A-4147-A177-3AD203B41FA5}">
                      <a16:colId xmlns:a16="http://schemas.microsoft.com/office/drawing/2014/main" val="2469118686"/>
                    </a:ext>
                  </a:extLst>
                </a:gridCol>
              </a:tblGrid>
              <a:tr h="370840">
                <a:tc>
                  <a:txBody>
                    <a:bodyPr/>
                    <a:lstStyle/>
                    <a:p>
                      <a:endParaRPr lang="nl-BE"/>
                    </a:p>
                  </a:txBody>
                  <a:tcPr/>
                </a:tc>
                <a:tc>
                  <a:txBody>
                    <a:bodyPr/>
                    <a:lstStyle/>
                    <a:p>
                      <a:endParaRPr lang="nl-BE"/>
                    </a:p>
                  </a:txBody>
                  <a:tcPr/>
                </a:tc>
                <a:extLst>
                  <a:ext uri="{0D108BD9-81ED-4DB2-BD59-A6C34878D82A}">
                    <a16:rowId xmlns:a16="http://schemas.microsoft.com/office/drawing/2014/main" val="4014109954"/>
                  </a:ext>
                </a:extLst>
              </a:tr>
              <a:tr h="370840">
                <a:tc>
                  <a:txBody>
                    <a:bodyPr/>
                    <a:lstStyle/>
                    <a:p>
                      <a:r>
                        <a:rPr lang="nl-BE" err="1"/>
                        <a:t>Fonctionnaire</a:t>
                      </a:r>
                      <a:r>
                        <a:rPr lang="nl-BE"/>
                        <a:t> - contratuel</a:t>
                      </a:r>
                    </a:p>
                  </a:txBody>
                  <a:tcPr/>
                </a:tc>
                <a:tc>
                  <a:txBody>
                    <a:bodyPr/>
                    <a:lstStyle/>
                    <a:p>
                      <a:r>
                        <a:rPr lang="fr-FR"/>
                        <a:t>Trravaillerpour.be – s’il y a suffisamment de lauréats qualitatifs</a:t>
                      </a:r>
                      <a:endParaRPr lang="nl-BE"/>
                    </a:p>
                  </a:txBody>
                  <a:tcPr/>
                </a:tc>
                <a:extLst>
                  <a:ext uri="{0D108BD9-81ED-4DB2-BD59-A6C34878D82A}">
                    <a16:rowId xmlns:a16="http://schemas.microsoft.com/office/drawing/2014/main" val="1193279967"/>
                  </a:ext>
                </a:extLst>
              </a:tr>
              <a:tr h="370840">
                <a:tc>
                  <a:txBody>
                    <a:bodyPr/>
                    <a:lstStyle/>
                    <a:p>
                      <a:r>
                        <a:rPr lang="nl-BE"/>
                        <a:t>Expertise </a:t>
                      </a:r>
                      <a:r>
                        <a:rPr lang="nl-BE" err="1"/>
                        <a:t>spécifique</a:t>
                      </a:r>
                      <a:r>
                        <a:rPr lang="nl-BE"/>
                        <a:t> et temporaire</a:t>
                      </a:r>
                    </a:p>
                  </a:txBody>
                  <a:tcPr/>
                </a:tc>
                <a:tc>
                  <a:txBody>
                    <a:bodyPr/>
                    <a:lstStyle/>
                    <a:p>
                      <a:r>
                        <a:rPr lang="nl-BE"/>
                        <a:t>Consultants externe</a:t>
                      </a:r>
                    </a:p>
                  </a:txBody>
                  <a:tcPr/>
                </a:tc>
                <a:extLst>
                  <a:ext uri="{0D108BD9-81ED-4DB2-BD59-A6C34878D82A}">
                    <a16:rowId xmlns:a16="http://schemas.microsoft.com/office/drawing/2014/main" val="26054464"/>
                  </a:ext>
                </a:extLst>
              </a:tr>
              <a:tr h="370840">
                <a:tc>
                  <a:txBody>
                    <a:bodyPr/>
                    <a:lstStyle/>
                    <a:p>
                      <a:r>
                        <a:rPr lang="nl-BE"/>
                        <a:t>Capacité </a:t>
                      </a:r>
                      <a:r>
                        <a:rPr lang="nl-BE" err="1"/>
                        <a:t>structurelle</a:t>
                      </a:r>
                      <a:endParaRPr lang="nl-BE"/>
                    </a:p>
                  </a:txBody>
                  <a:tcPr/>
                </a:tc>
                <a:tc>
                  <a:txBody>
                    <a:bodyPr/>
                    <a:lstStyle/>
                    <a:p>
                      <a:r>
                        <a:rPr lang="nl-BE" err="1"/>
                        <a:t>Détachés</a:t>
                      </a:r>
                      <a:r>
                        <a:rPr lang="nl-BE"/>
                        <a:t> via Smals- Egov</a:t>
                      </a:r>
                    </a:p>
                  </a:txBody>
                  <a:tcPr/>
                </a:tc>
                <a:extLst>
                  <a:ext uri="{0D108BD9-81ED-4DB2-BD59-A6C34878D82A}">
                    <a16:rowId xmlns:a16="http://schemas.microsoft.com/office/drawing/2014/main" val="2691517583"/>
                  </a:ext>
                </a:extLst>
              </a:tr>
              <a:tr h="370840">
                <a:tc>
                  <a:txBody>
                    <a:bodyPr/>
                    <a:lstStyle/>
                    <a:p>
                      <a:r>
                        <a:rPr lang="nl-BE" err="1"/>
                        <a:t>Acquisition</a:t>
                      </a:r>
                      <a:r>
                        <a:rPr lang="nl-BE"/>
                        <a:t> de </a:t>
                      </a:r>
                      <a:r>
                        <a:rPr lang="nl-BE" err="1"/>
                        <a:t>connaissances</a:t>
                      </a:r>
                      <a:endParaRPr lang="nl-BE"/>
                    </a:p>
                  </a:txBody>
                  <a:tcPr/>
                </a:tc>
                <a:tc>
                  <a:txBody>
                    <a:bodyPr/>
                    <a:lstStyle/>
                    <a:p>
                      <a:r>
                        <a:rPr lang="nl-BE" err="1"/>
                        <a:t>Détachés</a:t>
                      </a:r>
                      <a:r>
                        <a:rPr lang="nl-BE"/>
                        <a:t> via Smals-Egov</a:t>
                      </a:r>
                    </a:p>
                  </a:txBody>
                  <a:tcPr/>
                </a:tc>
                <a:extLst>
                  <a:ext uri="{0D108BD9-81ED-4DB2-BD59-A6C34878D82A}">
                    <a16:rowId xmlns:a16="http://schemas.microsoft.com/office/drawing/2014/main" val="1070001886"/>
                  </a:ext>
                </a:extLst>
              </a:tr>
            </a:tbl>
          </a:graphicData>
        </a:graphic>
      </p:graphicFrame>
      <p:sp>
        <p:nvSpPr>
          <p:cNvPr id="10" name="Tekstvak 9">
            <a:extLst>
              <a:ext uri="{FF2B5EF4-FFF2-40B4-BE49-F238E27FC236}">
                <a16:creationId xmlns:a16="http://schemas.microsoft.com/office/drawing/2014/main" id="{26E1B109-9944-F87E-CCA9-FDEB49378D35}"/>
              </a:ext>
            </a:extLst>
          </p:cNvPr>
          <p:cNvSpPr txBox="1"/>
          <p:nvPr/>
        </p:nvSpPr>
        <p:spPr>
          <a:xfrm>
            <a:off x="6436921" y="5222053"/>
            <a:ext cx="610801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srgbClr val="000000"/>
                </a:solidFill>
                <a:effectLst/>
                <a:uLnTx/>
                <a:uFillTx/>
                <a:latin typeface="Aptos" panose="02110004020202020204"/>
                <a:ea typeface="+mn-ea"/>
                <a:cs typeface="+mn-cs"/>
              </a:rPr>
              <a:t>Des </a:t>
            </a:r>
            <a:r>
              <a:rPr kumimoji="0" lang="nl-BE" sz="1800" b="1" i="0" u="none" strike="noStrike" kern="1200" cap="none" spc="0" normalizeH="0" baseline="0" noProof="0" err="1">
                <a:ln>
                  <a:noFill/>
                </a:ln>
                <a:solidFill>
                  <a:srgbClr val="000000"/>
                </a:solidFill>
                <a:effectLst/>
                <a:uLnTx/>
                <a:uFillTx/>
                <a:latin typeface="Aptos" panose="02110004020202020204"/>
                <a:ea typeface="+mn-ea"/>
                <a:cs typeface="+mn-cs"/>
              </a:rPr>
              <a:t>structures</a:t>
            </a:r>
            <a:r>
              <a:rPr kumimoji="0" lang="nl-BE" sz="1800" b="1" i="0" u="none" strike="noStrike" kern="1200" cap="none" spc="0" normalizeH="0" baseline="0" noProof="0">
                <a:ln>
                  <a:noFill/>
                </a:ln>
                <a:solidFill>
                  <a:srgbClr val="000000"/>
                </a:solidFill>
                <a:effectLst/>
                <a:uLnTx/>
                <a:uFillTx/>
                <a:latin typeface="Aptos" panose="02110004020202020204"/>
                <a:ea typeface="+mn-ea"/>
                <a:cs typeface="+mn-cs"/>
              </a:rPr>
              <a:t> </a:t>
            </a:r>
            <a:r>
              <a:rPr kumimoji="0" lang="nl-BE" sz="1800" b="1" i="0" u="none" strike="noStrike" kern="1200" cap="none" spc="0" normalizeH="0" baseline="0" noProof="0" err="1">
                <a:ln>
                  <a:noFill/>
                </a:ln>
                <a:solidFill>
                  <a:srgbClr val="000000"/>
                </a:solidFill>
                <a:effectLst/>
                <a:uLnTx/>
                <a:uFillTx/>
                <a:latin typeface="Aptos" panose="02110004020202020204"/>
                <a:ea typeface="+mn-ea"/>
                <a:cs typeface="+mn-cs"/>
              </a:rPr>
              <a:t>complémentaires</a:t>
            </a:r>
            <a:endParaRPr kumimoji="0" lang="nl-BE" sz="1800" b="1" i="0" u="none" strike="noStrike" kern="1200" cap="none" spc="0" normalizeH="0" baseline="0" noProof="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3101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B9996-67F9-4500-1349-0A8969C4944A}"/>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711A7815-9012-F5EF-E822-0AD9E77D4F4A}"/>
              </a:ext>
            </a:extLst>
          </p:cNvPr>
          <p:cNvSpPr>
            <a:spLocks noGrp="1"/>
          </p:cNvSpPr>
          <p:nvPr>
            <p:ph idx="12"/>
          </p:nvPr>
        </p:nvSpPr>
        <p:spPr>
          <a:xfrm>
            <a:off x="635540" y="2148837"/>
            <a:ext cx="5218475" cy="3811701"/>
          </a:xfrm>
        </p:spPr>
        <p:txBody>
          <a:bodyPr vert="horz" lIns="91440" tIns="45720" rIns="91440" bIns="45720" rtlCol="0" anchor="t">
            <a:normAutofit/>
          </a:bodyPr>
          <a:lstStyle/>
          <a:p>
            <a:pPr lvl="0">
              <a:buFont typeface="Arial" panose="020B0604020202020204" pitchFamily="34" charset="0"/>
              <a:buChar char="•"/>
            </a:pPr>
            <a:r>
              <a:rPr lang="nl-BE" dirty="0"/>
              <a:t>Stabiliteit in teams </a:t>
            </a:r>
          </a:p>
          <a:p>
            <a:pPr lvl="0">
              <a:buFont typeface="Arial" pitchFamily="2" charset="2"/>
              <a:buChar char="•"/>
            </a:pPr>
            <a:r>
              <a:rPr lang="nl-BE" dirty="0"/>
              <a:t>Minder verloop </a:t>
            </a:r>
          </a:p>
          <a:p>
            <a:pPr lvl="0">
              <a:buFont typeface="Arial" pitchFamily="2" charset="2"/>
              <a:buChar char="•"/>
            </a:pPr>
            <a:r>
              <a:rPr lang="nl-BE" dirty="0"/>
              <a:t>Continuïteit van projecten </a:t>
            </a:r>
          </a:p>
          <a:p>
            <a:pPr lvl="0">
              <a:buFont typeface="Arial" pitchFamily="2" charset="2"/>
              <a:buChar char="•"/>
            </a:pPr>
            <a:r>
              <a:rPr lang="nl-BE" dirty="0"/>
              <a:t>Minder afhankelijkheid van externe markt </a:t>
            </a:r>
          </a:p>
          <a:p>
            <a:pPr lvl="0">
              <a:buFont typeface="Arial" pitchFamily="2" charset="2"/>
              <a:buChar char="•"/>
            </a:pPr>
            <a:r>
              <a:rPr lang="nl-BE" dirty="0"/>
              <a:t>Expertise binnen halen</a:t>
            </a:r>
          </a:p>
          <a:p>
            <a:pPr lvl="0">
              <a:buFont typeface="Arial" pitchFamily="2" charset="2"/>
              <a:buChar char="•"/>
            </a:pPr>
            <a:r>
              <a:rPr lang="nl-BE" dirty="0"/>
              <a:t>Beheersing kostprijs</a:t>
            </a:r>
          </a:p>
          <a:p>
            <a:pPr lvl="0">
              <a:buFont typeface="Arial" pitchFamily="2" charset="2"/>
              <a:buChar char="•"/>
            </a:pPr>
            <a:r>
              <a:rPr lang="nl-BE" dirty="0"/>
              <a:t>Ontlasting werving, selectie, payroll</a:t>
            </a:r>
          </a:p>
          <a:p>
            <a:pPr lvl="0">
              <a:buFont typeface="Arial" pitchFamily="2" charset="2"/>
              <a:buChar char="•"/>
            </a:pPr>
            <a:r>
              <a:rPr lang="nl-BE" dirty="0"/>
              <a:t>‘In house’ model =&gt; geen overheidsopdracht nodig</a:t>
            </a:r>
          </a:p>
          <a:p>
            <a:pPr marL="0" indent="0">
              <a:buNone/>
            </a:pPr>
            <a:endParaRPr lang="nl-BE" dirty="0"/>
          </a:p>
        </p:txBody>
      </p:sp>
      <p:sp>
        <p:nvSpPr>
          <p:cNvPr id="6" name="Tijdelijke aanduiding voor inhoud 5">
            <a:extLst>
              <a:ext uri="{FF2B5EF4-FFF2-40B4-BE49-F238E27FC236}">
                <a16:creationId xmlns:a16="http://schemas.microsoft.com/office/drawing/2014/main" id="{8382D6C2-8D82-121A-4776-FE7B852C886E}"/>
              </a:ext>
            </a:extLst>
          </p:cNvPr>
          <p:cNvSpPr>
            <a:spLocks noGrp="1"/>
          </p:cNvSpPr>
          <p:nvPr>
            <p:ph idx="13"/>
          </p:nvPr>
        </p:nvSpPr>
        <p:spPr/>
        <p:txBody>
          <a:bodyPr/>
          <a:lstStyle/>
          <a:p>
            <a:r>
              <a:rPr lang="nl-BE"/>
              <a:t>Meerwaarde van detachering</a:t>
            </a:r>
          </a:p>
        </p:txBody>
      </p:sp>
      <p:sp>
        <p:nvSpPr>
          <p:cNvPr id="8" name="Tijdelijke aanduiding voor inhoud 7">
            <a:extLst>
              <a:ext uri="{FF2B5EF4-FFF2-40B4-BE49-F238E27FC236}">
                <a16:creationId xmlns:a16="http://schemas.microsoft.com/office/drawing/2014/main" id="{CABB17D8-64C0-266C-762E-81D01ED1163D}"/>
              </a:ext>
            </a:extLst>
          </p:cNvPr>
          <p:cNvSpPr>
            <a:spLocks noGrp="1"/>
          </p:cNvSpPr>
          <p:nvPr>
            <p:ph idx="10"/>
          </p:nvPr>
        </p:nvSpPr>
        <p:spPr>
          <a:xfrm>
            <a:off x="6740587" y="2148837"/>
            <a:ext cx="5153097" cy="3811701"/>
          </a:xfrm>
        </p:spPr>
        <p:txBody>
          <a:bodyPr vert="horz" lIns="91440" tIns="45720" rIns="91440" bIns="45720" rtlCol="0" anchor="t">
            <a:normAutofit/>
          </a:bodyPr>
          <a:lstStyle/>
          <a:p>
            <a:pPr>
              <a:buFont typeface="Arial" pitchFamily="2" charset="2"/>
              <a:buChar char="•"/>
            </a:pPr>
            <a:r>
              <a:rPr lang="fr-FR" dirty="0">
                <a:latin typeface="IBM Plex Sans"/>
              </a:rPr>
              <a:t>Stabilité dans les équipes </a:t>
            </a:r>
            <a:endParaRPr lang="nl-BE" dirty="0">
              <a:latin typeface="IBM Plex Sans"/>
            </a:endParaRPr>
          </a:p>
          <a:p>
            <a:pPr>
              <a:buFont typeface="Arial" pitchFamily="2" charset="2"/>
              <a:buChar char="•"/>
            </a:pPr>
            <a:r>
              <a:rPr lang="fr-FR" dirty="0">
                <a:latin typeface="IBM Plex Sans"/>
              </a:rPr>
              <a:t>Moins de roulement </a:t>
            </a:r>
            <a:endParaRPr lang="nl-BE" dirty="0">
              <a:latin typeface="IBM Plex Sans"/>
            </a:endParaRPr>
          </a:p>
          <a:p>
            <a:pPr>
              <a:buFont typeface="Arial" pitchFamily="2" charset="2"/>
              <a:buChar char="•"/>
            </a:pPr>
            <a:r>
              <a:rPr lang="fr-FR" dirty="0">
                <a:latin typeface="IBM Plex Sans"/>
              </a:rPr>
              <a:t>Continuité des projets </a:t>
            </a:r>
            <a:endParaRPr lang="nl-BE" dirty="0">
              <a:latin typeface="IBM Plex Sans"/>
            </a:endParaRPr>
          </a:p>
          <a:p>
            <a:pPr>
              <a:buFont typeface="Arial" pitchFamily="2" charset="2"/>
              <a:buChar char="•"/>
            </a:pPr>
            <a:r>
              <a:rPr lang="fr-FR" dirty="0">
                <a:latin typeface="IBM Plex Sans"/>
              </a:rPr>
              <a:t>Moins de dépendance au marché externe </a:t>
            </a:r>
            <a:endParaRPr lang="nl-BE" dirty="0">
              <a:latin typeface="IBM Plex Sans"/>
            </a:endParaRPr>
          </a:p>
          <a:p>
            <a:pPr>
              <a:buFont typeface="Arial" pitchFamily="2" charset="2"/>
              <a:buChar char="•"/>
            </a:pPr>
            <a:r>
              <a:rPr lang="fr-FR" dirty="0">
                <a:latin typeface="IBM Plex Sans"/>
              </a:rPr>
              <a:t>Faire venir une expertise</a:t>
            </a:r>
            <a:endParaRPr lang="nl-BE" dirty="0">
              <a:latin typeface="IBM Plex Sans"/>
            </a:endParaRPr>
          </a:p>
          <a:p>
            <a:pPr>
              <a:buFont typeface="Arial" pitchFamily="2" charset="2"/>
              <a:buChar char="•"/>
            </a:pPr>
            <a:r>
              <a:rPr lang="fr-FR" dirty="0">
                <a:latin typeface="IBM Plex Sans"/>
              </a:rPr>
              <a:t>Contrôle des coûts</a:t>
            </a:r>
            <a:endParaRPr lang="nl-BE" dirty="0">
              <a:latin typeface="IBM Plex Sans"/>
            </a:endParaRPr>
          </a:p>
          <a:p>
            <a:pPr>
              <a:buFont typeface="Arial" pitchFamily="2" charset="2"/>
              <a:buChar char="•"/>
            </a:pPr>
            <a:r>
              <a:rPr lang="fr-FR" dirty="0">
                <a:latin typeface="IBM Plex Sans"/>
              </a:rPr>
              <a:t>Allègement du recrutement, de la sélection et de la gestion salariale</a:t>
            </a:r>
          </a:p>
          <a:p>
            <a:pPr marL="285750" lvl="0" indent="-285750">
              <a:buFont typeface="Arial" pitchFamily="2" charset="2"/>
              <a:buChar char="•"/>
            </a:pPr>
            <a:r>
              <a:rPr lang="fr-FR" dirty="0">
                <a:latin typeface="IBM Plex Sans"/>
              </a:rPr>
              <a:t>Modèle « in house » = &gt; aucun contrat marché public requis</a:t>
            </a:r>
            <a:endParaRPr lang="nl-BE" dirty="0">
              <a:latin typeface="IBM Plex Sans"/>
            </a:endParaRPr>
          </a:p>
        </p:txBody>
      </p:sp>
      <p:sp>
        <p:nvSpPr>
          <p:cNvPr id="3" name="Tijdelijke aanduiding voor inhoud 2">
            <a:extLst>
              <a:ext uri="{FF2B5EF4-FFF2-40B4-BE49-F238E27FC236}">
                <a16:creationId xmlns:a16="http://schemas.microsoft.com/office/drawing/2014/main" id="{E7A39602-38C8-6916-98B8-F3D8B7510CC2}"/>
              </a:ext>
            </a:extLst>
          </p:cNvPr>
          <p:cNvSpPr>
            <a:spLocks noGrp="1"/>
          </p:cNvSpPr>
          <p:nvPr>
            <p:ph idx="11"/>
          </p:nvPr>
        </p:nvSpPr>
        <p:spPr/>
        <p:txBody>
          <a:bodyPr/>
          <a:lstStyle/>
          <a:p>
            <a:r>
              <a:rPr lang="nl-BE" dirty="0" err="1"/>
              <a:t>Valeur</a:t>
            </a:r>
            <a:r>
              <a:rPr lang="nl-BE" dirty="0"/>
              <a:t> </a:t>
            </a:r>
            <a:r>
              <a:rPr lang="nl-BE" dirty="0" err="1"/>
              <a:t>ajoutée</a:t>
            </a:r>
            <a:r>
              <a:rPr lang="nl-BE" dirty="0"/>
              <a:t> du détachement</a:t>
            </a:r>
          </a:p>
        </p:txBody>
      </p:sp>
      <p:pic>
        <p:nvPicPr>
          <p:cNvPr id="2" name="Afbeelding 1">
            <a:extLst>
              <a:ext uri="{FF2B5EF4-FFF2-40B4-BE49-F238E27FC236}">
                <a16:creationId xmlns:a16="http://schemas.microsoft.com/office/drawing/2014/main" id="{CEF6E37F-D864-AFE0-3EE7-30CA60A8FF0A}"/>
              </a:ext>
            </a:extLst>
          </p:cNvPr>
          <p:cNvPicPr>
            <a:picLocks noChangeAspect="1"/>
          </p:cNvPicPr>
          <p:nvPr/>
        </p:nvPicPr>
        <p:blipFill>
          <a:blip r:embed="rId2"/>
          <a:stretch>
            <a:fillRect/>
          </a:stretch>
        </p:blipFill>
        <p:spPr>
          <a:xfrm>
            <a:off x="9161239" y="6037118"/>
            <a:ext cx="1429577" cy="748145"/>
          </a:xfrm>
          <a:prstGeom prst="rect">
            <a:avLst/>
          </a:prstGeom>
        </p:spPr>
      </p:pic>
    </p:spTree>
    <p:extLst>
      <p:ext uri="{BB962C8B-B14F-4D97-AF65-F5344CB8AC3E}">
        <p14:creationId xmlns:p14="http://schemas.microsoft.com/office/powerpoint/2010/main" val="41900596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0B557-6EAE-4F00-9F21-2F9539E85132}"/>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BA0D5CC-6369-D94A-3D56-B6D302520FA6}"/>
              </a:ext>
            </a:extLst>
          </p:cNvPr>
          <p:cNvSpPr>
            <a:spLocks noGrp="1"/>
          </p:cNvSpPr>
          <p:nvPr>
            <p:ph idx="12"/>
          </p:nvPr>
        </p:nvSpPr>
        <p:spPr>
          <a:xfrm>
            <a:off x="914400" y="2148837"/>
            <a:ext cx="4939615" cy="3811701"/>
          </a:xfrm>
        </p:spPr>
        <p:txBody>
          <a:bodyPr>
            <a:normAutofit/>
          </a:bodyPr>
          <a:lstStyle/>
          <a:p>
            <a:pPr>
              <a:buFont typeface="Arial" panose="020B0604020202020204" pitchFamily="34" charset="0"/>
              <a:buChar char="•"/>
            </a:pPr>
            <a:r>
              <a:rPr lang="nl-BE" dirty="0"/>
              <a:t>Het zijn geen consultants</a:t>
            </a:r>
          </a:p>
          <a:p>
            <a:pPr>
              <a:buFont typeface="Arial" panose="020B0604020202020204" pitchFamily="34" charset="0"/>
              <a:buChar char="•"/>
            </a:pPr>
            <a:r>
              <a:rPr lang="nl-BE" dirty="0"/>
              <a:t>Zelfde werking als interne medewerkers</a:t>
            </a:r>
          </a:p>
          <a:p>
            <a:pPr>
              <a:buFont typeface="Arial" panose="020B0604020202020204" pitchFamily="34" charset="0"/>
              <a:buChar char="•"/>
            </a:pPr>
            <a:r>
              <a:rPr lang="nl-BE" dirty="0"/>
              <a:t>Geen leverancier-klant relatie</a:t>
            </a:r>
          </a:p>
          <a:p>
            <a:pPr>
              <a:buFont typeface="Arial" panose="020B0604020202020204" pitchFamily="34" charset="0"/>
              <a:buChar char="•"/>
            </a:pPr>
            <a:r>
              <a:rPr lang="nl-BE" dirty="0"/>
              <a:t>Kennisopbouw binnen de overheid</a:t>
            </a:r>
          </a:p>
          <a:p>
            <a:pPr>
              <a:buFont typeface="Arial" panose="020B0604020202020204" pitchFamily="34" charset="0"/>
              <a:buChar char="•"/>
            </a:pPr>
            <a:r>
              <a:rPr lang="nl-BE" dirty="0"/>
              <a:t>Kennisbehoud</a:t>
            </a:r>
          </a:p>
          <a:p>
            <a:pPr>
              <a:buFont typeface="Arial" panose="020B0604020202020204" pitchFamily="34" charset="0"/>
              <a:buChar char="•"/>
            </a:pPr>
            <a:r>
              <a:rPr lang="nl-BE" dirty="0"/>
              <a:t>Herbruikbaarheid tussen projecten</a:t>
            </a:r>
          </a:p>
          <a:p>
            <a:pPr>
              <a:buFont typeface="Arial" panose="020B0604020202020204" pitchFamily="34" charset="0"/>
              <a:buChar char="•"/>
            </a:pPr>
            <a:endParaRPr lang="nl-BE" dirty="0"/>
          </a:p>
        </p:txBody>
      </p:sp>
      <p:sp>
        <p:nvSpPr>
          <p:cNvPr id="6" name="Tijdelijke aanduiding voor inhoud 5">
            <a:extLst>
              <a:ext uri="{FF2B5EF4-FFF2-40B4-BE49-F238E27FC236}">
                <a16:creationId xmlns:a16="http://schemas.microsoft.com/office/drawing/2014/main" id="{9BBB0C27-C94B-7278-0DB9-29D46F3569AF}"/>
              </a:ext>
            </a:extLst>
          </p:cNvPr>
          <p:cNvSpPr>
            <a:spLocks noGrp="1"/>
          </p:cNvSpPr>
          <p:nvPr>
            <p:ph idx="13"/>
          </p:nvPr>
        </p:nvSpPr>
        <p:spPr/>
        <p:txBody>
          <a:bodyPr/>
          <a:lstStyle/>
          <a:p>
            <a:r>
              <a:rPr lang="nl-BE"/>
              <a:t>Volledige integratie in IT diensten</a:t>
            </a:r>
          </a:p>
        </p:txBody>
      </p:sp>
      <p:sp>
        <p:nvSpPr>
          <p:cNvPr id="8" name="Tijdelijke aanduiding voor inhoud 7">
            <a:extLst>
              <a:ext uri="{FF2B5EF4-FFF2-40B4-BE49-F238E27FC236}">
                <a16:creationId xmlns:a16="http://schemas.microsoft.com/office/drawing/2014/main" id="{8DCEFB67-C031-A4DB-1824-5622565BF375}"/>
              </a:ext>
            </a:extLst>
          </p:cNvPr>
          <p:cNvSpPr>
            <a:spLocks noGrp="1"/>
          </p:cNvSpPr>
          <p:nvPr>
            <p:ph idx="10"/>
          </p:nvPr>
        </p:nvSpPr>
        <p:spPr/>
        <p:txBody>
          <a:bodyPr vert="horz" lIns="91440" tIns="45720" rIns="91440" bIns="45720" rtlCol="0" anchor="t">
            <a:normAutofit/>
          </a:bodyPr>
          <a:lstStyle/>
          <a:p>
            <a:pPr>
              <a:buFont typeface="Arial" panose="020B0604020202020204" pitchFamily="34" charset="0"/>
              <a:buChar char="•"/>
            </a:pPr>
            <a:r>
              <a:rPr lang="fr-FR">
                <a:latin typeface="IBM Plex Sans"/>
              </a:rPr>
              <a:t>Ce ne sont pas consultants</a:t>
            </a:r>
            <a:endParaRPr lang="nl-BE">
              <a:latin typeface="IBM Plex Sans"/>
            </a:endParaRPr>
          </a:p>
          <a:p>
            <a:pPr>
              <a:buFont typeface="Arial" panose="020B0604020202020204" pitchFamily="34" charset="0"/>
              <a:buChar char="•"/>
            </a:pPr>
            <a:r>
              <a:rPr lang="fr-FR">
                <a:latin typeface="IBM Plex Sans"/>
              </a:rPr>
              <a:t>Même opération que les employés internes</a:t>
            </a:r>
            <a:endParaRPr lang="nl-BE">
              <a:latin typeface="IBM Plex Sans"/>
            </a:endParaRPr>
          </a:p>
          <a:p>
            <a:pPr>
              <a:buFont typeface="Arial" panose="020B0604020202020204" pitchFamily="34" charset="0"/>
              <a:buChar char="•"/>
            </a:pPr>
            <a:r>
              <a:rPr lang="fr-FR">
                <a:latin typeface="IBM Plex Sans"/>
              </a:rPr>
              <a:t>Aucune relation fournisseur-client</a:t>
            </a:r>
            <a:endParaRPr lang="nl-BE">
              <a:latin typeface="IBM Plex Sans"/>
            </a:endParaRPr>
          </a:p>
          <a:p>
            <a:pPr>
              <a:buFont typeface="Arial" panose="020B0604020202020204" pitchFamily="34" charset="0"/>
              <a:buChar char="•"/>
            </a:pPr>
            <a:r>
              <a:rPr lang="fr-FR">
                <a:latin typeface="IBM Plex Sans"/>
              </a:rPr>
              <a:t>Développement des compétences au sein de l’administration</a:t>
            </a:r>
            <a:endParaRPr lang="nl-BE">
              <a:latin typeface="IBM Plex Sans"/>
            </a:endParaRPr>
          </a:p>
          <a:p>
            <a:pPr>
              <a:buFont typeface="Arial" panose="020B0604020202020204" pitchFamily="34" charset="0"/>
              <a:buChar char="•"/>
            </a:pPr>
            <a:r>
              <a:rPr lang="fr-FR">
                <a:latin typeface="IBM Plex Sans"/>
              </a:rPr>
              <a:t>Rétention des connaissances</a:t>
            </a:r>
            <a:endParaRPr lang="nl-BE">
              <a:latin typeface="IBM Plex Sans"/>
            </a:endParaRPr>
          </a:p>
          <a:p>
            <a:pPr>
              <a:buFont typeface="Arial" panose="020B0604020202020204" pitchFamily="34" charset="0"/>
              <a:buChar char="•"/>
            </a:pPr>
            <a:r>
              <a:rPr lang="fr-FR">
                <a:latin typeface="IBM Plex Sans"/>
              </a:rPr>
              <a:t>Réutilisabilité entre les projets</a:t>
            </a:r>
            <a:endParaRPr lang="nl-BE">
              <a:latin typeface="IBM Plex Sans"/>
            </a:endParaRPr>
          </a:p>
        </p:txBody>
      </p:sp>
      <p:sp>
        <p:nvSpPr>
          <p:cNvPr id="3" name="Tijdelijke aanduiding voor inhoud 2">
            <a:extLst>
              <a:ext uri="{FF2B5EF4-FFF2-40B4-BE49-F238E27FC236}">
                <a16:creationId xmlns:a16="http://schemas.microsoft.com/office/drawing/2014/main" id="{7F0F1B7B-7EED-DDC4-6C40-C8AF8CB49E51}"/>
              </a:ext>
            </a:extLst>
          </p:cNvPr>
          <p:cNvSpPr>
            <a:spLocks noGrp="1"/>
          </p:cNvSpPr>
          <p:nvPr>
            <p:ph idx="11"/>
          </p:nvPr>
        </p:nvSpPr>
        <p:spPr/>
        <p:txBody>
          <a:bodyPr>
            <a:normAutofit/>
          </a:bodyPr>
          <a:lstStyle/>
          <a:p>
            <a:r>
              <a:rPr lang="fr-FR"/>
              <a:t>Intégration complète dans les services IT</a:t>
            </a:r>
            <a:endParaRPr lang="nl-BE"/>
          </a:p>
        </p:txBody>
      </p:sp>
      <p:pic>
        <p:nvPicPr>
          <p:cNvPr id="2" name="Afbeelding 1">
            <a:extLst>
              <a:ext uri="{FF2B5EF4-FFF2-40B4-BE49-F238E27FC236}">
                <a16:creationId xmlns:a16="http://schemas.microsoft.com/office/drawing/2014/main" id="{DF726444-7561-1E04-10C2-78EDA43549A5}"/>
              </a:ext>
            </a:extLst>
          </p:cNvPr>
          <p:cNvPicPr>
            <a:picLocks noChangeAspect="1"/>
          </p:cNvPicPr>
          <p:nvPr/>
        </p:nvPicPr>
        <p:blipFill>
          <a:blip r:embed="rId2"/>
          <a:stretch>
            <a:fillRect/>
          </a:stretch>
        </p:blipFill>
        <p:spPr>
          <a:xfrm>
            <a:off x="9161239" y="6037118"/>
            <a:ext cx="1429577" cy="748145"/>
          </a:xfrm>
          <a:prstGeom prst="rect">
            <a:avLst/>
          </a:prstGeom>
        </p:spPr>
      </p:pic>
    </p:spTree>
    <p:extLst>
      <p:ext uri="{BB962C8B-B14F-4D97-AF65-F5344CB8AC3E}">
        <p14:creationId xmlns:p14="http://schemas.microsoft.com/office/powerpoint/2010/main" val="9034360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0F195-05AA-D04A-90AB-A97D799C39D2}"/>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645AFD78-49A7-BB48-17CD-03F25CD75A0F}"/>
              </a:ext>
            </a:extLst>
          </p:cNvPr>
          <p:cNvSpPr>
            <a:spLocks noGrp="1"/>
          </p:cNvSpPr>
          <p:nvPr>
            <p:ph idx="12"/>
          </p:nvPr>
        </p:nvSpPr>
        <p:spPr/>
        <p:txBody>
          <a:bodyPr vert="horz" lIns="91440" tIns="45720" rIns="91440" bIns="45720" rtlCol="0" anchor="t">
            <a:normAutofit/>
          </a:bodyPr>
          <a:lstStyle/>
          <a:p>
            <a:pPr marL="285750" indent="-285750">
              <a:buFont typeface="Arial" pitchFamily="2" charset="2"/>
              <a:buChar char="•"/>
            </a:pPr>
            <a:r>
              <a:rPr lang="nl-BE"/>
              <a:t>Voorspelbare kosten</a:t>
            </a:r>
            <a:endParaRPr lang="en-US"/>
          </a:p>
          <a:p>
            <a:pPr marL="285750" indent="-285750">
              <a:buFont typeface="Arial" pitchFamily="2" charset="2"/>
              <a:buChar char="•"/>
            </a:pPr>
            <a:r>
              <a:rPr lang="nl-BE"/>
              <a:t>Transparant model</a:t>
            </a:r>
          </a:p>
          <a:p>
            <a:pPr marL="285750" indent="-285750">
              <a:buFont typeface="Arial" pitchFamily="2" charset="2"/>
              <a:buChar char="•"/>
            </a:pPr>
            <a:r>
              <a:rPr lang="nl-BE"/>
              <a:t>Langetermijnperspectief</a:t>
            </a:r>
          </a:p>
          <a:p>
            <a:pPr marL="285750" indent="-285750">
              <a:buFont typeface="Arial" pitchFamily="2" charset="2"/>
              <a:buChar char="•"/>
            </a:pPr>
            <a:r>
              <a:rPr lang="nl-BE"/>
              <a:t>Minder versnippering</a:t>
            </a:r>
          </a:p>
        </p:txBody>
      </p:sp>
      <p:sp>
        <p:nvSpPr>
          <p:cNvPr id="6" name="Tijdelijke aanduiding voor inhoud 5">
            <a:extLst>
              <a:ext uri="{FF2B5EF4-FFF2-40B4-BE49-F238E27FC236}">
                <a16:creationId xmlns:a16="http://schemas.microsoft.com/office/drawing/2014/main" id="{1EAD251A-09AE-0D2A-DA23-76E24F54B0B1}"/>
              </a:ext>
            </a:extLst>
          </p:cNvPr>
          <p:cNvSpPr>
            <a:spLocks noGrp="1"/>
          </p:cNvSpPr>
          <p:nvPr>
            <p:ph idx="13"/>
          </p:nvPr>
        </p:nvSpPr>
        <p:spPr>
          <a:xfrm>
            <a:off x="837825" y="1357216"/>
            <a:ext cx="5016190" cy="582777"/>
          </a:xfrm>
        </p:spPr>
        <p:txBody>
          <a:bodyPr>
            <a:normAutofit/>
          </a:bodyPr>
          <a:lstStyle/>
          <a:p>
            <a:r>
              <a:rPr lang="nl-BE"/>
              <a:t>Implicaties voor controle en financiën</a:t>
            </a:r>
          </a:p>
        </p:txBody>
      </p:sp>
      <p:sp>
        <p:nvSpPr>
          <p:cNvPr id="8" name="Tijdelijke aanduiding voor inhoud 7">
            <a:extLst>
              <a:ext uri="{FF2B5EF4-FFF2-40B4-BE49-F238E27FC236}">
                <a16:creationId xmlns:a16="http://schemas.microsoft.com/office/drawing/2014/main" id="{2DB65F1A-E2A5-AD59-BD35-1E3F039C00A6}"/>
              </a:ext>
            </a:extLst>
          </p:cNvPr>
          <p:cNvSpPr>
            <a:spLocks noGrp="1"/>
          </p:cNvSpPr>
          <p:nvPr>
            <p:ph idx="10"/>
          </p:nvPr>
        </p:nvSpPr>
        <p:spPr/>
        <p:txBody>
          <a:bodyPr vert="horz" lIns="91440" tIns="45720" rIns="91440" bIns="45720" rtlCol="0" anchor="t">
            <a:normAutofit/>
          </a:bodyPr>
          <a:lstStyle/>
          <a:p>
            <a:pPr marL="285750" indent="-285750">
              <a:spcAft>
                <a:spcPts val="100"/>
              </a:spcAft>
              <a:buFont typeface="Arial" pitchFamily="2" charset="2"/>
              <a:buChar char="•"/>
            </a:pPr>
            <a:r>
              <a:rPr lang="fr-FR">
                <a:latin typeface="IBM Plex Sans"/>
              </a:rPr>
              <a:t>Coûts prévisibles</a:t>
            </a:r>
            <a:endParaRPr lang="nl-BE">
              <a:latin typeface="IBM Plex Sans"/>
            </a:endParaRPr>
          </a:p>
          <a:p>
            <a:pPr marL="285750" indent="-285750">
              <a:spcAft>
                <a:spcPts val="100"/>
              </a:spcAft>
              <a:buFont typeface="Arial" pitchFamily="2" charset="2"/>
              <a:buChar char="•"/>
            </a:pPr>
            <a:r>
              <a:rPr lang="fr-FR">
                <a:latin typeface="IBM Plex Sans"/>
              </a:rPr>
              <a:t>Modèle transparent</a:t>
            </a:r>
            <a:endParaRPr lang="nl-BE">
              <a:latin typeface="IBM Plex Sans"/>
            </a:endParaRPr>
          </a:p>
          <a:p>
            <a:pPr marL="285750" indent="-285750">
              <a:spcAft>
                <a:spcPts val="100"/>
              </a:spcAft>
              <a:buFont typeface="Arial" pitchFamily="2" charset="2"/>
              <a:buChar char="•"/>
            </a:pPr>
            <a:r>
              <a:rPr lang="fr-FR">
                <a:latin typeface="IBM Plex Sans"/>
              </a:rPr>
              <a:t>Perspective à long terme</a:t>
            </a:r>
            <a:endParaRPr lang="nl-BE">
              <a:latin typeface="IBM Plex Sans"/>
            </a:endParaRPr>
          </a:p>
          <a:p>
            <a:pPr marL="285750" indent="-285750">
              <a:spcAft>
                <a:spcPts val="100"/>
              </a:spcAft>
              <a:buFont typeface="Arial" pitchFamily="2" charset="2"/>
              <a:buChar char="•"/>
            </a:pPr>
            <a:r>
              <a:rPr lang="fr-FR">
                <a:latin typeface="IBM Plex Sans"/>
              </a:rPr>
              <a:t>Moins de fragmentation</a:t>
            </a:r>
            <a:endParaRPr lang="nl-BE">
              <a:latin typeface="IBM Plex Sans"/>
            </a:endParaRPr>
          </a:p>
        </p:txBody>
      </p:sp>
      <p:sp>
        <p:nvSpPr>
          <p:cNvPr id="3" name="Tijdelijke aanduiding voor inhoud 2">
            <a:extLst>
              <a:ext uri="{FF2B5EF4-FFF2-40B4-BE49-F238E27FC236}">
                <a16:creationId xmlns:a16="http://schemas.microsoft.com/office/drawing/2014/main" id="{40C1C024-80F6-A236-DC08-00D33097FE68}"/>
              </a:ext>
            </a:extLst>
          </p:cNvPr>
          <p:cNvSpPr>
            <a:spLocks noGrp="1"/>
          </p:cNvSpPr>
          <p:nvPr>
            <p:ph idx="11"/>
          </p:nvPr>
        </p:nvSpPr>
        <p:spPr>
          <a:xfrm>
            <a:off x="6459359" y="1357216"/>
            <a:ext cx="5517930" cy="582777"/>
          </a:xfrm>
        </p:spPr>
        <p:txBody>
          <a:bodyPr>
            <a:normAutofit/>
          </a:bodyPr>
          <a:lstStyle/>
          <a:p>
            <a:r>
              <a:rPr lang="fr-FR"/>
              <a:t>Implications pour le contrôle et les finances</a:t>
            </a:r>
            <a:endParaRPr lang="nl-BE"/>
          </a:p>
        </p:txBody>
      </p:sp>
      <p:pic>
        <p:nvPicPr>
          <p:cNvPr id="2" name="Afbeelding 1">
            <a:extLst>
              <a:ext uri="{FF2B5EF4-FFF2-40B4-BE49-F238E27FC236}">
                <a16:creationId xmlns:a16="http://schemas.microsoft.com/office/drawing/2014/main" id="{6C491157-EDD9-CC88-E329-CAABFB019594}"/>
              </a:ext>
            </a:extLst>
          </p:cNvPr>
          <p:cNvPicPr>
            <a:picLocks noChangeAspect="1"/>
          </p:cNvPicPr>
          <p:nvPr/>
        </p:nvPicPr>
        <p:blipFill>
          <a:blip r:embed="rId2"/>
          <a:stretch>
            <a:fillRect/>
          </a:stretch>
        </p:blipFill>
        <p:spPr>
          <a:xfrm>
            <a:off x="9161239" y="6037118"/>
            <a:ext cx="1429577" cy="748145"/>
          </a:xfrm>
          <a:prstGeom prst="rect">
            <a:avLst/>
          </a:prstGeom>
        </p:spPr>
      </p:pic>
    </p:spTree>
    <p:extLst>
      <p:ext uri="{BB962C8B-B14F-4D97-AF65-F5344CB8AC3E}">
        <p14:creationId xmlns:p14="http://schemas.microsoft.com/office/powerpoint/2010/main" val="3423161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D4429-ADBF-133C-F3DE-F2360D3F8512}"/>
            </a:ext>
          </a:extLst>
        </p:cNvPr>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C8D8A513-F63F-F82F-D1B1-84C091D73456}"/>
              </a:ext>
            </a:extLst>
          </p:cNvPr>
          <p:cNvSpPr>
            <a:spLocks noGrp="1"/>
          </p:cNvSpPr>
          <p:nvPr>
            <p:ph idx="12"/>
          </p:nvPr>
        </p:nvSpPr>
        <p:spPr/>
        <p:txBody>
          <a:bodyPr vert="horz" lIns="91440" tIns="45720" rIns="91440" bIns="45720" rtlCol="0" anchor="t">
            <a:normAutofit/>
          </a:bodyPr>
          <a:lstStyle/>
          <a:p>
            <a:pPr marL="285750" indent="-285750">
              <a:buChar char="Ø"/>
            </a:pPr>
            <a:r>
              <a:rPr lang="nl-BE"/>
              <a:t>Complementaire partner voor volledige overheid</a:t>
            </a:r>
            <a:endParaRPr lang="en-US"/>
          </a:p>
          <a:p>
            <a:pPr marL="285750" indent="-285750">
              <a:buChar char="Ø"/>
            </a:pPr>
            <a:r>
              <a:rPr lang="nl-BE"/>
              <a:t>Wettelijk verankerd</a:t>
            </a:r>
          </a:p>
          <a:p>
            <a:pPr marL="285750" indent="-285750">
              <a:buChar char="Ø"/>
            </a:pPr>
            <a:r>
              <a:rPr lang="nl-BE"/>
              <a:t>Duurzame tewerkstelling</a:t>
            </a:r>
          </a:p>
          <a:p>
            <a:pPr marL="285750" indent="-285750">
              <a:buChar char="Ø"/>
            </a:pPr>
            <a:r>
              <a:rPr lang="nl-BE"/>
              <a:t>Beheersing kosten</a:t>
            </a:r>
          </a:p>
          <a:p>
            <a:pPr marL="285750" indent="-285750">
              <a:buChar char="Ø"/>
            </a:pPr>
            <a:r>
              <a:rPr lang="nl-BE"/>
              <a:t>Kennis opbouw en behoud</a:t>
            </a:r>
          </a:p>
          <a:p>
            <a:pPr marL="285750" indent="-285750">
              <a:buChar char="Ø"/>
            </a:pPr>
            <a:r>
              <a:rPr lang="nl-BE"/>
              <a:t>Stabiliteit</a:t>
            </a:r>
          </a:p>
          <a:p>
            <a:pPr marL="0" indent="0">
              <a:buNone/>
            </a:pPr>
            <a:endParaRPr lang="nl-BE"/>
          </a:p>
          <a:p>
            <a:pPr marL="0" indent="0">
              <a:buNone/>
            </a:pPr>
            <a:endParaRPr lang="nl-BE"/>
          </a:p>
          <a:p>
            <a:pPr marL="0" indent="0">
              <a:buNone/>
            </a:pPr>
            <a:endParaRPr lang="nl-BE"/>
          </a:p>
        </p:txBody>
      </p:sp>
      <p:sp>
        <p:nvSpPr>
          <p:cNvPr id="6" name="Tijdelijke aanduiding voor inhoud 5">
            <a:extLst>
              <a:ext uri="{FF2B5EF4-FFF2-40B4-BE49-F238E27FC236}">
                <a16:creationId xmlns:a16="http://schemas.microsoft.com/office/drawing/2014/main" id="{EE498F62-098E-9458-D058-EE7FC859E3A6}"/>
              </a:ext>
            </a:extLst>
          </p:cNvPr>
          <p:cNvSpPr>
            <a:spLocks noGrp="1"/>
          </p:cNvSpPr>
          <p:nvPr>
            <p:ph idx="13"/>
          </p:nvPr>
        </p:nvSpPr>
        <p:spPr/>
        <p:txBody>
          <a:bodyPr/>
          <a:lstStyle/>
          <a:p>
            <a:r>
              <a:rPr lang="nl-BE"/>
              <a:t>Conclusie</a:t>
            </a:r>
          </a:p>
        </p:txBody>
      </p:sp>
      <p:sp>
        <p:nvSpPr>
          <p:cNvPr id="8" name="Tijdelijke aanduiding voor inhoud 7">
            <a:extLst>
              <a:ext uri="{FF2B5EF4-FFF2-40B4-BE49-F238E27FC236}">
                <a16:creationId xmlns:a16="http://schemas.microsoft.com/office/drawing/2014/main" id="{F7F11D65-3115-3276-BC3A-AE8215AB8A3A}"/>
              </a:ext>
            </a:extLst>
          </p:cNvPr>
          <p:cNvSpPr>
            <a:spLocks noGrp="1"/>
          </p:cNvSpPr>
          <p:nvPr>
            <p:ph idx="10"/>
          </p:nvPr>
        </p:nvSpPr>
        <p:spPr/>
        <p:txBody>
          <a:bodyPr vert="horz" lIns="91440" tIns="45720" rIns="91440" bIns="45720" rtlCol="0" anchor="t">
            <a:normAutofit/>
          </a:bodyPr>
          <a:lstStyle/>
          <a:p>
            <a:pPr marL="285750" indent="-285750">
              <a:buChar char="Ø"/>
            </a:pPr>
            <a:r>
              <a:rPr lang="fr-FR">
                <a:latin typeface="IBM Plex Sans"/>
              </a:rPr>
              <a:t>Partenaire complémentaire pour l ’ensemble des pouvoirs publics</a:t>
            </a:r>
            <a:endParaRPr lang="nl-BE">
              <a:latin typeface="IBM Plex Sans"/>
            </a:endParaRPr>
          </a:p>
          <a:p>
            <a:pPr marL="285750" indent="-285750">
              <a:buChar char="Ø"/>
            </a:pPr>
            <a:r>
              <a:rPr lang="nl-BE" err="1">
                <a:latin typeface="IBM Plex Sans"/>
              </a:rPr>
              <a:t>Ancrage</a:t>
            </a:r>
            <a:r>
              <a:rPr lang="nl-BE">
                <a:latin typeface="IBM Plex Sans"/>
              </a:rPr>
              <a:t> juridique</a:t>
            </a:r>
          </a:p>
          <a:p>
            <a:pPr marL="285750" indent="-285750">
              <a:buChar char="Ø"/>
            </a:pPr>
            <a:r>
              <a:rPr lang="fr-FR">
                <a:latin typeface="IBM Plex Sans"/>
              </a:rPr>
              <a:t>Emploi durable</a:t>
            </a:r>
            <a:endParaRPr lang="nl-BE">
              <a:latin typeface="IBM Plex Sans"/>
            </a:endParaRPr>
          </a:p>
          <a:p>
            <a:pPr marL="285750" indent="-285750">
              <a:buChar char="Ø"/>
            </a:pPr>
            <a:r>
              <a:rPr lang="fr-FR">
                <a:latin typeface="IBM Plex Sans"/>
              </a:rPr>
              <a:t>Contrôle des coûts</a:t>
            </a:r>
            <a:endParaRPr lang="nl-BE">
              <a:latin typeface="IBM Plex Sans"/>
            </a:endParaRPr>
          </a:p>
          <a:p>
            <a:pPr marL="285750" indent="-285750">
              <a:buChar char="Ø"/>
            </a:pPr>
            <a:r>
              <a:rPr lang="fr-FR">
                <a:latin typeface="IBM Plex Sans"/>
              </a:rPr>
              <a:t>Acquisition et rétention des compétences</a:t>
            </a:r>
            <a:endParaRPr lang="nl-BE">
              <a:latin typeface="IBM Plex Sans"/>
            </a:endParaRPr>
          </a:p>
          <a:p>
            <a:pPr marL="285750" indent="-285750">
              <a:buChar char="Ø"/>
            </a:pPr>
            <a:r>
              <a:rPr lang="fr-FR">
                <a:latin typeface="IBM Plex Sans"/>
              </a:rPr>
              <a:t>Stabilité</a:t>
            </a:r>
            <a:endParaRPr lang="nl-BE">
              <a:latin typeface="IBM Plex Sans"/>
            </a:endParaRPr>
          </a:p>
        </p:txBody>
      </p:sp>
      <p:sp>
        <p:nvSpPr>
          <p:cNvPr id="3" name="Tijdelijke aanduiding voor inhoud 2">
            <a:extLst>
              <a:ext uri="{FF2B5EF4-FFF2-40B4-BE49-F238E27FC236}">
                <a16:creationId xmlns:a16="http://schemas.microsoft.com/office/drawing/2014/main" id="{5D2CE17F-61C1-000D-3095-4B15C58919AB}"/>
              </a:ext>
            </a:extLst>
          </p:cNvPr>
          <p:cNvSpPr>
            <a:spLocks noGrp="1"/>
          </p:cNvSpPr>
          <p:nvPr>
            <p:ph idx="11"/>
          </p:nvPr>
        </p:nvSpPr>
        <p:spPr/>
        <p:txBody>
          <a:bodyPr/>
          <a:lstStyle/>
          <a:p>
            <a:r>
              <a:rPr lang="nl-BE" err="1"/>
              <a:t>Conclusion</a:t>
            </a:r>
            <a:endParaRPr lang="nl-BE"/>
          </a:p>
        </p:txBody>
      </p:sp>
      <p:pic>
        <p:nvPicPr>
          <p:cNvPr id="2" name="Afbeelding 1">
            <a:extLst>
              <a:ext uri="{FF2B5EF4-FFF2-40B4-BE49-F238E27FC236}">
                <a16:creationId xmlns:a16="http://schemas.microsoft.com/office/drawing/2014/main" id="{83D007D8-1340-4ACC-18D7-EF7001B2E052}"/>
              </a:ext>
            </a:extLst>
          </p:cNvPr>
          <p:cNvPicPr>
            <a:picLocks noChangeAspect="1"/>
          </p:cNvPicPr>
          <p:nvPr/>
        </p:nvPicPr>
        <p:blipFill>
          <a:blip r:embed="rId2"/>
          <a:stretch>
            <a:fillRect/>
          </a:stretch>
        </p:blipFill>
        <p:spPr>
          <a:xfrm>
            <a:off x="9161239" y="6037118"/>
            <a:ext cx="1429577" cy="748145"/>
          </a:xfrm>
          <a:prstGeom prst="rect">
            <a:avLst/>
          </a:prstGeom>
        </p:spPr>
      </p:pic>
    </p:spTree>
    <p:extLst>
      <p:ext uri="{BB962C8B-B14F-4D97-AF65-F5344CB8AC3E}">
        <p14:creationId xmlns:p14="http://schemas.microsoft.com/office/powerpoint/2010/main" val="2708779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EF97C-014C-6E42-EB27-A98D647E4E5D}"/>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96D9B2A-8698-E4B9-67CE-F6CCE4A8E484}"/>
              </a:ext>
            </a:extLst>
          </p:cNvPr>
          <p:cNvSpPr>
            <a:spLocks noGrp="1"/>
          </p:cNvSpPr>
          <p:nvPr>
            <p:ph idx="1"/>
          </p:nvPr>
        </p:nvSpPr>
        <p:spPr/>
        <p:txBody>
          <a:bodyPr vert="horz" lIns="91440" tIns="45720" rIns="91440" bIns="45720" rtlCol="0" anchor="t">
            <a:normAutofit/>
          </a:bodyPr>
          <a:lstStyle/>
          <a:p>
            <a:pPr marL="0" indent="0">
              <a:buNone/>
            </a:pPr>
            <a:r>
              <a:rPr lang="nl-BE">
                <a:latin typeface="IBM Plex Sans"/>
              </a:rPr>
              <a:t>Vragen?                   					Question?</a:t>
            </a:r>
            <a:endParaRPr lang="en-US"/>
          </a:p>
        </p:txBody>
      </p:sp>
    </p:spTree>
    <p:extLst>
      <p:ext uri="{BB962C8B-B14F-4D97-AF65-F5344CB8AC3E}">
        <p14:creationId xmlns:p14="http://schemas.microsoft.com/office/powerpoint/2010/main" val="4259993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1ADE0-F436-5DBF-BCCE-4B749023B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11BDFD-139D-CB7F-4D08-1FE286F50368}"/>
              </a:ext>
            </a:extLst>
          </p:cNvPr>
          <p:cNvSpPr>
            <a:spLocks noGrp="1"/>
          </p:cNvSpPr>
          <p:nvPr>
            <p:ph type="title"/>
          </p:nvPr>
        </p:nvSpPr>
        <p:spPr/>
        <p:txBody>
          <a:bodyPr>
            <a:noAutofit/>
          </a:bodyPr>
          <a:lstStyle/>
          <a:p>
            <a:pPr algn="l"/>
            <a:r>
              <a:rPr lang="en-BE" b="1" noProof="0" dirty="0"/>
              <a:t>G-Cloud: different collaborative roles in participation</a:t>
            </a:r>
            <a:endParaRPr lang="en-BE" sz="2000" noProof="0" dirty="0"/>
          </a:p>
        </p:txBody>
      </p:sp>
      <p:sp>
        <p:nvSpPr>
          <p:cNvPr id="3" name="Footer Placeholder 2">
            <a:extLst>
              <a:ext uri="{FF2B5EF4-FFF2-40B4-BE49-F238E27FC236}">
                <a16:creationId xmlns:a16="http://schemas.microsoft.com/office/drawing/2014/main" id="{3BB42B9C-8E10-BCF8-4E91-9685E4DD8D60}"/>
              </a:ext>
            </a:extLst>
          </p:cNvPr>
          <p:cNvSpPr>
            <a:spLocks noGrp="1"/>
          </p:cNvSpPr>
          <p:nvPr>
            <p:ph type="ftr" sz="quarter" idx="11"/>
          </p:nvPr>
        </p:nvSpPr>
        <p:spPr>
          <a:xfrm>
            <a:off x="1428850" y="6415224"/>
            <a:ext cx="4114800" cy="24100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E" sz="1050" b="1" i="0" u="none" strike="noStrike" cap="none" normalizeH="0" baseline="0" noProof="0" dirty="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5" name="Slide Number Placeholder 4">
            <a:extLst>
              <a:ext uri="{FF2B5EF4-FFF2-40B4-BE49-F238E27FC236}">
                <a16:creationId xmlns:a16="http://schemas.microsoft.com/office/drawing/2014/main" id="{0A27EC78-649B-2DA2-884C-2F2E91234918}"/>
              </a:ext>
            </a:extLst>
          </p:cNvPr>
          <p:cNvSpPr>
            <a:spLocks noGrp="1"/>
          </p:cNvSpPr>
          <p:nvPr>
            <p:ph type="sldNum" sz="quarter" idx="12"/>
          </p:nvPr>
        </p:nvSpPr>
        <p:spPr>
          <a:xfrm>
            <a:off x="11529390" y="6337230"/>
            <a:ext cx="329581" cy="38424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BE"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BE"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6" name="Straight Connector 5">
            <a:extLst>
              <a:ext uri="{FF2B5EF4-FFF2-40B4-BE49-F238E27FC236}">
                <a16:creationId xmlns:a16="http://schemas.microsoft.com/office/drawing/2014/main" id="{3DD05B59-6F59-55FB-5E27-9AB94B5000E0}"/>
              </a:ext>
            </a:extLst>
          </p:cNvPr>
          <p:cNvCxnSpPr/>
          <p:nvPr/>
        </p:nvCxnSpPr>
        <p:spPr>
          <a:xfrm>
            <a:off x="6023992" y="2481132"/>
            <a:ext cx="0" cy="375618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33CDAD3-A92C-9D7D-33B2-F4FE24EFECC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92631" y="3146830"/>
            <a:ext cx="3803969" cy="2143174"/>
          </a:xfrm>
          <a:prstGeom prst="rect">
            <a:avLst/>
          </a:prstGeom>
        </p:spPr>
      </p:pic>
      <p:grpSp>
        <p:nvGrpSpPr>
          <p:cNvPr id="24" name="IMG: providers">
            <a:extLst>
              <a:ext uri="{FF2B5EF4-FFF2-40B4-BE49-F238E27FC236}">
                <a16:creationId xmlns:a16="http://schemas.microsoft.com/office/drawing/2014/main" id="{D3D6553E-AEA1-3677-48AD-9EA1B1B1BE6F}"/>
              </a:ext>
            </a:extLst>
          </p:cNvPr>
          <p:cNvGrpSpPr/>
          <p:nvPr/>
        </p:nvGrpSpPr>
        <p:grpSpPr>
          <a:xfrm>
            <a:off x="7885286" y="2420888"/>
            <a:ext cx="1310994" cy="951324"/>
            <a:chOff x="7181269" y="990001"/>
            <a:chExt cx="1310994" cy="951324"/>
          </a:xfrm>
          <a:solidFill>
            <a:schemeClr val="accent1">
              <a:lumMod val="40000"/>
              <a:lumOff val="60000"/>
            </a:schemeClr>
          </a:solidFill>
        </p:grpSpPr>
        <p:sp>
          <p:nvSpPr>
            <p:cNvPr id="25" name="Arrow: Down 24">
              <a:extLst>
                <a:ext uri="{FF2B5EF4-FFF2-40B4-BE49-F238E27FC236}">
                  <a16:creationId xmlns:a16="http://schemas.microsoft.com/office/drawing/2014/main" id="{EFFAA44B-DEFA-54F5-D9E4-A8EE1EE0203A}"/>
                </a:ext>
              </a:extLst>
            </p:cNvPr>
            <p:cNvSpPr/>
            <p:nvPr/>
          </p:nvSpPr>
          <p:spPr>
            <a:xfrm>
              <a:off x="7535196" y="1524294"/>
              <a:ext cx="603140" cy="417031"/>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solidFill>
                  <a:schemeClr val="tx2"/>
                </a:solidFill>
              </a:endParaRPr>
            </a:p>
          </p:txBody>
        </p:sp>
        <p:sp>
          <p:nvSpPr>
            <p:cNvPr id="26" name="Rectangle 25">
              <a:extLst>
                <a:ext uri="{FF2B5EF4-FFF2-40B4-BE49-F238E27FC236}">
                  <a16:creationId xmlns:a16="http://schemas.microsoft.com/office/drawing/2014/main" id="{2E5395A8-A7B7-FED6-9BA4-CB3C6582D497}"/>
                </a:ext>
              </a:extLst>
            </p:cNvPr>
            <p:cNvSpPr/>
            <p:nvPr/>
          </p:nvSpPr>
          <p:spPr>
            <a:xfrm>
              <a:off x="7181269" y="990001"/>
              <a:ext cx="1310994"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noProof="0" dirty="0">
                  <a:solidFill>
                    <a:schemeClr val="tx2"/>
                  </a:solidFill>
                </a:rPr>
                <a:t>1. Providers</a:t>
              </a:r>
            </a:p>
          </p:txBody>
        </p:sp>
      </p:grpSp>
      <p:grpSp>
        <p:nvGrpSpPr>
          <p:cNvPr id="27" name="IMG Consumers">
            <a:extLst>
              <a:ext uri="{FF2B5EF4-FFF2-40B4-BE49-F238E27FC236}">
                <a16:creationId xmlns:a16="http://schemas.microsoft.com/office/drawing/2014/main" id="{8C707FA2-6B02-57DF-33C5-055DCD8FB894}"/>
              </a:ext>
            </a:extLst>
          </p:cNvPr>
          <p:cNvGrpSpPr/>
          <p:nvPr/>
        </p:nvGrpSpPr>
        <p:grpSpPr>
          <a:xfrm>
            <a:off x="9901510" y="2420888"/>
            <a:ext cx="1466192" cy="902958"/>
            <a:chOff x="9812704" y="990001"/>
            <a:chExt cx="1466192" cy="902958"/>
          </a:xfrm>
          <a:solidFill>
            <a:schemeClr val="accent1">
              <a:lumMod val="40000"/>
              <a:lumOff val="60000"/>
            </a:schemeClr>
          </a:solidFill>
        </p:grpSpPr>
        <p:sp>
          <p:nvSpPr>
            <p:cNvPr id="28" name="Rectangle 27">
              <a:extLst>
                <a:ext uri="{FF2B5EF4-FFF2-40B4-BE49-F238E27FC236}">
                  <a16:creationId xmlns:a16="http://schemas.microsoft.com/office/drawing/2014/main" id="{2BDBD708-3009-2C33-06CC-07A6866ED176}"/>
                </a:ext>
              </a:extLst>
            </p:cNvPr>
            <p:cNvSpPr/>
            <p:nvPr/>
          </p:nvSpPr>
          <p:spPr>
            <a:xfrm>
              <a:off x="9812704" y="990001"/>
              <a:ext cx="1466192"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noProof="0" dirty="0">
                  <a:solidFill>
                    <a:schemeClr val="tx2"/>
                  </a:solidFill>
                </a:rPr>
                <a:t>2. Consumers</a:t>
              </a:r>
            </a:p>
          </p:txBody>
        </p:sp>
        <p:sp>
          <p:nvSpPr>
            <p:cNvPr id="29" name="Arrow: Down 28">
              <a:extLst>
                <a:ext uri="{FF2B5EF4-FFF2-40B4-BE49-F238E27FC236}">
                  <a16:creationId xmlns:a16="http://schemas.microsoft.com/office/drawing/2014/main" id="{52311107-BF5A-D264-EDE9-25DA80FD525E}"/>
                </a:ext>
              </a:extLst>
            </p:cNvPr>
            <p:cNvSpPr/>
            <p:nvPr/>
          </p:nvSpPr>
          <p:spPr>
            <a:xfrm rot="10800000">
              <a:off x="10244230" y="1475928"/>
              <a:ext cx="603140" cy="417031"/>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solidFill>
                  <a:schemeClr val="tx2"/>
                </a:solidFill>
              </a:endParaRPr>
            </a:p>
          </p:txBody>
        </p:sp>
      </p:grpSp>
      <p:grpSp>
        <p:nvGrpSpPr>
          <p:cNvPr id="30" name="SUPPORTING">
            <a:extLst>
              <a:ext uri="{FF2B5EF4-FFF2-40B4-BE49-F238E27FC236}">
                <a16:creationId xmlns:a16="http://schemas.microsoft.com/office/drawing/2014/main" id="{5F7E5F63-EADB-DC96-6302-847C1E7AFDBF}"/>
              </a:ext>
            </a:extLst>
          </p:cNvPr>
          <p:cNvGrpSpPr/>
          <p:nvPr/>
        </p:nvGrpSpPr>
        <p:grpSpPr>
          <a:xfrm>
            <a:off x="8433385" y="4956354"/>
            <a:ext cx="3063215" cy="1710551"/>
            <a:chOff x="7678001" y="4177440"/>
            <a:chExt cx="3063215" cy="1710551"/>
          </a:xfrm>
          <a:solidFill>
            <a:schemeClr val="accent1">
              <a:lumMod val="40000"/>
              <a:lumOff val="60000"/>
            </a:schemeClr>
          </a:solidFill>
        </p:grpSpPr>
        <p:sp>
          <p:nvSpPr>
            <p:cNvPr id="31" name="Rectangle 30">
              <a:extLst>
                <a:ext uri="{FF2B5EF4-FFF2-40B4-BE49-F238E27FC236}">
                  <a16:creationId xmlns:a16="http://schemas.microsoft.com/office/drawing/2014/main" id="{E90B5FA1-DE65-19FA-77E2-2E9C96542C2D}"/>
                </a:ext>
              </a:extLst>
            </p:cNvPr>
            <p:cNvSpPr/>
            <p:nvPr/>
          </p:nvSpPr>
          <p:spPr>
            <a:xfrm>
              <a:off x="7678001" y="5178792"/>
              <a:ext cx="3063215" cy="709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noProof="0" dirty="0">
                  <a:solidFill>
                    <a:schemeClr val="tx2"/>
                  </a:solidFill>
                </a:rPr>
                <a:t>5. Supporting services </a:t>
              </a:r>
            </a:p>
            <a:p>
              <a:pPr algn="ctr"/>
              <a:r>
                <a:rPr lang="en-BE" noProof="0" dirty="0">
                  <a:solidFill>
                    <a:schemeClr val="tx2"/>
                  </a:solidFill>
                </a:rPr>
                <a:t>enabling smooth collaboration</a:t>
              </a:r>
            </a:p>
          </p:txBody>
        </p:sp>
        <p:pic>
          <p:nvPicPr>
            <p:cNvPr id="49" name="Picture 4" descr="Wind blow hand drawn effect. Air flow sketch. Breeze, swirl, gust, smoke,  dust icon in doodle style isolated on white background. Vector outline  illustration Stock Vector Image &amp; Art - Alamy" hidden="1">
              <a:extLst>
                <a:ext uri="{FF2B5EF4-FFF2-40B4-BE49-F238E27FC236}">
                  <a16:creationId xmlns:a16="http://schemas.microsoft.com/office/drawing/2014/main" id="{F0A815C1-DD79-A33A-E44D-BC6AB971D666}"/>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3883050">
              <a:off x="8901754" y="4202314"/>
              <a:ext cx="1226895" cy="1177147"/>
            </a:xfrm>
            <a:prstGeom prst="rect">
              <a:avLst/>
            </a:prstGeom>
            <a:grpFill/>
          </p:spPr>
        </p:pic>
      </p:grpSp>
      <p:sp>
        <p:nvSpPr>
          <p:cNvPr id="52" name="Rectangle 51">
            <a:extLst>
              <a:ext uri="{FF2B5EF4-FFF2-40B4-BE49-F238E27FC236}">
                <a16:creationId xmlns:a16="http://schemas.microsoft.com/office/drawing/2014/main" id="{297A94E4-0996-7433-F7DC-0349F2E7D074}"/>
              </a:ext>
            </a:extLst>
          </p:cNvPr>
          <p:cNvSpPr/>
          <p:nvPr/>
        </p:nvSpPr>
        <p:spPr>
          <a:xfrm>
            <a:off x="6528044" y="5230181"/>
            <a:ext cx="3037046" cy="6444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noProof="0" dirty="0">
                <a:solidFill>
                  <a:schemeClr val="tx2"/>
                </a:solidFill>
              </a:rPr>
              <a:t>4. Detection &amp; development of potential synergies</a:t>
            </a:r>
          </a:p>
        </p:txBody>
      </p:sp>
      <p:grpSp>
        <p:nvGrpSpPr>
          <p:cNvPr id="67" name="Speedy cloud">
            <a:extLst>
              <a:ext uri="{FF2B5EF4-FFF2-40B4-BE49-F238E27FC236}">
                <a16:creationId xmlns:a16="http://schemas.microsoft.com/office/drawing/2014/main" id="{2B279400-EB15-BA05-C8EE-9ABBDBF9FE60}"/>
              </a:ext>
            </a:extLst>
          </p:cNvPr>
          <p:cNvGrpSpPr/>
          <p:nvPr/>
        </p:nvGrpSpPr>
        <p:grpSpPr>
          <a:xfrm>
            <a:off x="8609103" y="4581128"/>
            <a:ext cx="2793457" cy="68591"/>
            <a:chOff x="7949402" y="3483186"/>
            <a:chExt cx="3076737" cy="89758"/>
          </a:xfrm>
          <a:solidFill>
            <a:schemeClr val="bg1">
              <a:lumMod val="65000"/>
            </a:schemeClr>
          </a:solidFill>
        </p:grpSpPr>
        <p:sp>
          <p:nvSpPr>
            <p:cNvPr id="68" name="Rectangle 67">
              <a:extLst>
                <a:ext uri="{FF2B5EF4-FFF2-40B4-BE49-F238E27FC236}">
                  <a16:creationId xmlns:a16="http://schemas.microsoft.com/office/drawing/2014/main" id="{4027A270-8906-0EE3-9571-E71CBBCA39DF}"/>
                </a:ext>
              </a:extLst>
            </p:cNvPr>
            <p:cNvSpPr/>
            <p:nvPr/>
          </p:nvSpPr>
          <p:spPr>
            <a:xfrm>
              <a:off x="8698230" y="3519065"/>
              <a:ext cx="2327909" cy="1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69" name="Rectangle 68">
              <a:extLst>
                <a:ext uri="{FF2B5EF4-FFF2-40B4-BE49-F238E27FC236}">
                  <a16:creationId xmlns:a16="http://schemas.microsoft.com/office/drawing/2014/main" id="{733E52DA-7AB7-7698-C899-BE0ACF6E3CDE}"/>
                </a:ext>
              </a:extLst>
            </p:cNvPr>
            <p:cNvSpPr/>
            <p:nvPr/>
          </p:nvSpPr>
          <p:spPr>
            <a:xfrm>
              <a:off x="7949402" y="3554944"/>
              <a:ext cx="3076737" cy="1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sp>
          <p:nvSpPr>
            <p:cNvPr id="70" name="Rectangle 69">
              <a:extLst>
                <a:ext uri="{FF2B5EF4-FFF2-40B4-BE49-F238E27FC236}">
                  <a16:creationId xmlns:a16="http://schemas.microsoft.com/office/drawing/2014/main" id="{BDA51E41-CEB4-80E9-A946-B0202E9875A9}"/>
                </a:ext>
              </a:extLst>
            </p:cNvPr>
            <p:cNvSpPr/>
            <p:nvPr/>
          </p:nvSpPr>
          <p:spPr>
            <a:xfrm>
              <a:off x="9406139" y="3483186"/>
              <a:ext cx="1620000" cy="1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p>
          </p:txBody>
        </p:sp>
      </p:grpSp>
      <p:sp>
        <p:nvSpPr>
          <p:cNvPr id="20" name="5 important roles">
            <a:extLst>
              <a:ext uri="{FF2B5EF4-FFF2-40B4-BE49-F238E27FC236}">
                <a16:creationId xmlns:a16="http://schemas.microsoft.com/office/drawing/2014/main" id="{10BC6EBF-8F3F-5ECC-3CE1-2C8385FAA962}"/>
              </a:ext>
            </a:extLst>
          </p:cNvPr>
          <p:cNvSpPr txBox="1">
            <a:spLocks/>
          </p:cNvSpPr>
          <p:nvPr/>
        </p:nvSpPr>
        <p:spPr>
          <a:xfrm>
            <a:off x="276768" y="4141640"/>
            <a:ext cx="5240554" cy="477680"/>
          </a:xfrm>
          <a:prstGeom prst="rect">
            <a:avLst/>
          </a:prstGeom>
          <a:ln>
            <a:solidFill>
              <a:schemeClr val="bg1"/>
            </a:solidFill>
          </a:ln>
        </p:spPr>
        <p:txBody>
          <a:bodyPr>
            <a:no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BE" sz="1800" noProof="0" dirty="0"/>
              <a:t>5 </a:t>
            </a:r>
            <a:r>
              <a:rPr lang="en-BE" sz="1800" b="1" noProof="0" dirty="0">
                <a:solidFill>
                  <a:schemeClr val="tx2"/>
                </a:solidFill>
              </a:rPr>
              <a:t>collaborative</a:t>
            </a:r>
            <a:r>
              <a:rPr lang="en-BE" sz="1800" noProof="0" dirty="0">
                <a:solidFill>
                  <a:schemeClr val="tx2"/>
                </a:solidFill>
              </a:rPr>
              <a:t> </a:t>
            </a:r>
            <a:r>
              <a:rPr lang="en-BE" sz="1800" b="1" noProof="0" dirty="0">
                <a:solidFill>
                  <a:schemeClr val="tx2"/>
                </a:solidFill>
              </a:rPr>
              <a:t>key roles</a:t>
            </a:r>
            <a:r>
              <a:rPr lang="en-BE" sz="1800" noProof="0" dirty="0">
                <a:solidFill>
                  <a:schemeClr val="tx2"/>
                </a:solidFill>
              </a:rPr>
              <a:t> </a:t>
            </a:r>
            <a:r>
              <a:rPr lang="en-BE" sz="1800" noProof="0" dirty="0"/>
              <a:t>within G-Cloud</a:t>
            </a:r>
          </a:p>
        </p:txBody>
      </p:sp>
      <p:sp>
        <p:nvSpPr>
          <p:cNvPr id="4" name="Voluntary partnerships">
            <a:extLst>
              <a:ext uri="{FF2B5EF4-FFF2-40B4-BE49-F238E27FC236}">
                <a16:creationId xmlns:a16="http://schemas.microsoft.com/office/drawing/2014/main" id="{D85D7928-EF21-D4BA-A926-4AACDCAA2EA7}"/>
              </a:ext>
            </a:extLst>
          </p:cNvPr>
          <p:cNvSpPr txBox="1">
            <a:spLocks/>
          </p:cNvSpPr>
          <p:nvPr/>
        </p:nvSpPr>
        <p:spPr>
          <a:xfrm>
            <a:off x="276772" y="1772816"/>
            <a:ext cx="5240554" cy="673619"/>
          </a:xfrm>
          <a:prstGeom prst="rect">
            <a:avLst/>
          </a:prstGeom>
          <a:ln>
            <a:solidFill>
              <a:schemeClr val="bg1"/>
            </a:solidFill>
          </a:ln>
        </p:spPr>
        <p:txBody>
          <a:bodyPr>
            <a:no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BE" sz="1800" b="1" noProof="0" dirty="0">
                <a:solidFill>
                  <a:schemeClr val="tx2"/>
                </a:solidFill>
              </a:rPr>
              <a:t>Engaged voluntary partnerships </a:t>
            </a:r>
            <a:r>
              <a:rPr lang="en-BE" sz="1800" noProof="0" dirty="0"/>
              <a:t>between federal governmental organizations</a:t>
            </a:r>
          </a:p>
        </p:txBody>
      </p:sp>
      <p:sp>
        <p:nvSpPr>
          <p:cNvPr id="12" name="collabotative activities">
            <a:extLst>
              <a:ext uri="{FF2B5EF4-FFF2-40B4-BE49-F238E27FC236}">
                <a16:creationId xmlns:a16="http://schemas.microsoft.com/office/drawing/2014/main" id="{0DEAAF61-345E-E0D4-C79D-DD9C3C7884B8}"/>
              </a:ext>
            </a:extLst>
          </p:cNvPr>
          <p:cNvSpPr txBox="1">
            <a:spLocks/>
          </p:cNvSpPr>
          <p:nvPr/>
        </p:nvSpPr>
        <p:spPr>
          <a:xfrm>
            <a:off x="276771" y="2492896"/>
            <a:ext cx="5675213" cy="1194212"/>
          </a:xfrm>
          <a:prstGeom prst="rect">
            <a:avLst/>
          </a:prstGeom>
          <a:ln>
            <a:solidFill>
              <a:schemeClr val="bg1"/>
            </a:solidFill>
          </a:ln>
        </p:spPr>
        <p:txBody>
          <a:bodyPr>
            <a:no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BE" sz="1800" noProof="0" dirty="0"/>
              <a:t>On different types of </a:t>
            </a:r>
            <a:r>
              <a:rPr lang="en-BE" sz="1800" b="1" noProof="0" dirty="0">
                <a:solidFill>
                  <a:schemeClr val="tx2"/>
                </a:solidFill>
              </a:rPr>
              <a:t>collaborative activities</a:t>
            </a:r>
            <a:endParaRPr lang="en-BE" sz="1800" b="1" noProof="0" dirty="0"/>
          </a:p>
          <a:p>
            <a:pPr marL="457191" lvl="1" indent="0" fontAlgn="auto">
              <a:spcAft>
                <a:spcPts val="0"/>
              </a:spcAft>
              <a:buNone/>
              <a:tabLst>
                <a:tab pos="1524000" algn="l"/>
              </a:tabLst>
            </a:pPr>
            <a:r>
              <a:rPr lang="en-BE" sz="1400" b="1" noProof="0" dirty="0">
                <a:solidFill>
                  <a:schemeClr val="tx2"/>
                </a:solidFill>
              </a:rPr>
              <a:t>+ </a:t>
            </a:r>
            <a:r>
              <a:rPr lang="en-BE" sz="1600" b="1" noProof="0" dirty="0">
                <a:solidFill>
                  <a:schemeClr val="tx2"/>
                </a:solidFill>
              </a:rPr>
              <a:t>services</a:t>
            </a:r>
            <a:r>
              <a:rPr lang="en-BE" sz="1600" noProof="0" dirty="0">
                <a:solidFill>
                  <a:schemeClr val="tx2"/>
                </a:solidFill>
              </a:rPr>
              <a:t>	</a:t>
            </a:r>
            <a:r>
              <a:rPr lang="en-BE" sz="1600" b="1" noProof="0" dirty="0">
                <a:solidFill>
                  <a:schemeClr val="tx2"/>
                </a:solidFill>
              </a:rPr>
              <a:t>+ competence </a:t>
            </a:r>
            <a:r>
              <a:rPr lang="en-BE" sz="1600" b="1" noProof="0" dirty="0" err="1">
                <a:solidFill>
                  <a:schemeClr val="tx2"/>
                </a:solidFill>
              </a:rPr>
              <a:t>centers</a:t>
            </a:r>
            <a:r>
              <a:rPr lang="en-BE" sz="1600" b="1" noProof="0" dirty="0">
                <a:solidFill>
                  <a:schemeClr val="tx2"/>
                </a:solidFill>
              </a:rPr>
              <a:t>	+ task forces</a:t>
            </a:r>
          </a:p>
          <a:p>
            <a:pPr marL="457191" lvl="1" indent="0" fontAlgn="auto">
              <a:spcAft>
                <a:spcPts val="0"/>
              </a:spcAft>
              <a:buNone/>
              <a:tabLst>
                <a:tab pos="1524000" algn="l"/>
              </a:tabLst>
            </a:pPr>
            <a:r>
              <a:rPr lang="en-BE" sz="1600" b="1" noProof="0" dirty="0">
                <a:solidFill>
                  <a:schemeClr val="tx2"/>
                </a:solidFill>
              </a:rPr>
              <a:t>+ tenders	+ knowledge sharing	+ decision making</a:t>
            </a:r>
          </a:p>
          <a:p>
            <a:pPr marL="457191" lvl="1" indent="0" fontAlgn="auto">
              <a:spcAft>
                <a:spcPts val="0"/>
              </a:spcAft>
              <a:buNone/>
              <a:tabLst>
                <a:tab pos="1524000" algn="l"/>
              </a:tabLst>
            </a:pPr>
            <a:r>
              <a:rPr lang="en-BE" sz="1600" b="1" noProof="0" dirty="0">
                <a:solidFill>
                  <a:schemeClr val="tx2"/>
                </a:solidFill>
              </a:rPr>
              <a:t>+ …	</a:t>
            </a:r>
          </a:p>
        </p:txBody>
      </p:sp>
      <p:sp>
        <p:nvSpPr>
          <p:cNvPr id="13" name="By and for participants">
            <a:extLst>
              <a:ext uri="{FF2B5EF4-FFF2-40B4-BE49-F238E27FC236}">
                <a16:creationId xmlns:a16="http://schemas.microsoft.com/office/drawing/2014/main" id="{14CADB79-EA65-378D-BA53-750C3B10CC68}"/>
              </a:ext>
            </a:extLst>
          </p:cNvPr>
          <p:cNvSpPr txBox="1">
            <a:spLocks/>
          </p:cNvSpPr>
          <p:nvPr/>
        </p:nvSpPr>
        <p:spPr>
          <a:xfrm>
            <a:off x="276772" y="3691339"/>
            <a:ext cx="5240554" cy="411554"/>
          </a:xfrm>
          <a:prstGeom prst="rect">
            <a:avLst/>
          </a:prstGeom>
          <a:ln>
            <a:solidFill>
              <a:schemeClr val="bg1"/>
            </a:solidFill>
          </a:ln>
        </p:spPr>
        <p:txBody>
          <a:bodyPr>
            <a:no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BE" sz="1800" b="1" noProof="0" dirty="0">
                <a:solidFill>
                  <a:schemeClr val="tx2"/>
                </a:solidFill>
              </a:rPr>
              <a:t>By</a:t>
            </a:r>
            <a:r>
              <a:rPr lang="en-BE" sz="1800" noProof="0" dirty="0"/>
              <a:t> and </a:t>
            </a:r>
            <a:r>
              <a:rPr lang="en-BE" sz="1800" b="1" noProof="0" dirty="0">
                <a:solidFill>
                  <a:schemeClr val="tx2"/>
                </a:solidFill>
              </a:rPr>
              <a:t>for</a:t>
            </a:r>
            <a:r>
              <a:rPr lang="en-BE" sz="1800" b="1" noProof="0" dirty="0"/>
              <a:t> </a:t>
            </a:r>
            <a:r>
              <a:rPr lang="en-BE" sz="1800" noProof="0" dirty="0"/>
              <a:t>the participants of the community</a:t>
            </a:r>
          </a:p>
        </p:txBody>
      </p:sp>
      <p:sp>
        <p:nvSpPr>
          <p:cNvPr id="14" name="R1: Support">
            <a:extLst>
              <a:ext uri="{FF2B5EF4-FFF2-40B4-BE49-F238E27FC236}">
                <a16:creationId xmlns:a16="http://schemas.microsoft.com/office/drawing/2014/main" id="{452B3526-5B9E-9C8A-F98D-575ECA203F34}"/>
              </a:ext>
            </a:extLst>
          </p:cNvPr>
          <p:cNvSpPr txBox="1">
            <a:spLocks/>
          </p:cNvSpPr>
          <p:nvPr/>
        </p:nvSpPr>
        <p:spPr>
          <a:xfrm>
            <a:off x="717329" y="5841304"/>
            <a:ext cx="5646351" cy="324000"/>
          </a:xfrm>
          <a:prstGeom prst="rect">
            <a:avLst/>
          </a:prstGeom>
        </p:spPr>
        <p:txBody>
          <a:bodyPr vert="horz" lIns="91440" tIns="36000" rIns="91440" bIns="3600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BE" b="1" noProof="0" dirty="0">
                <a:solidFill>
                  <a:schemeClr val="tx2"/>
                </a:solidFill>
              </a:rPr>
              <a:t> 5) solid </a:t>
            </a:r>
            <a:r>
              <a:rPr lang="en-BE" noProof="0" dirty="0">
                <a:solidFill>
                  <a:schemeClr val="tx2"/>
                </a:solidFill>
              </a:rPr>
              <a:t>support of the collaborative activities</a:t>
            </a:r>
          </a:p>
        </p:txBody>
      </p:sp>
      <p:sp>
        <p:nvSpPr>
          <p:cNvPr id="15" name="R2: Suppliers">
            <a:extLst>
              <a:ext uri="{FF2B5EF4-FFF2-40B4-BE49-F238E27FC236}">
                <a16:creationId xmlns:a16="http://schemas.microsoft.com/office/drawing/2014/main" id="{6DBEC4B5-E5A1-DABB-6521-C20B41EC81AD}"/>
              </a:ext>
            </a:extLst>
          </p:cNvPr>
          <p:cNvSpPr txBox="1">
            <a:spLocks/>
          </p:cNvSpPr>
          <p:nvPr/>
        </p:nvSpPr>
        <p:spPr>
          <a:xfrm>
            <a:off x="717330" y="4668667"/>
            <a:ext cx="5699444" cy="324000"/>
          </a:xfrm>
          <a:prstGeom prst="rect">
            <a:avLst/>
          </a:prstGeom>
        </p:spPr>
        <p:txBody>
          <a:bodyPr vert="horz" lIns="91440" tIns="36000" rIns="91440" bIns="3600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BE" b="1" noProof="0" dirty="0">
                <a:solidFill>
                  <a:schemeClr val="tx2"/>
                </a:solidFill>
              </a:rPr>
              <a:t> 1) engaged</a:t>
            </a:r>
            <a:r>
              <a:rPr lang="en-BE" noProof="0" dirty="0">
                <a:solidFill>
                  <a:schemeClr val="tx2"/>
                </a:solidFill>
              </a:rPr>
              <a:t> providers of collaborative activities</a:t>
            </a:r>
          </a:p>
          <a:p>
            <a:pPr marL="800100" lvl="1" indent="-342900">
              <a:lnSpc>
                <a:spcPct val="100000"/>
              </a:lnSpc>
              <a:buFont typeface="+mj-lt"/>
              <a:buAutoNum type="arabicPeriod"/>
            </a:pPr>
            <a:endParaRPr lang="en-BE" noProof="0" dirty="0">
              <a:solidFill>
                <a:schemeClr val="tx2"/>
              </a:solidFill>
            </a:endParaRPr>
          </a:p>
        </p:txBody>
      </p:sp>
      <p:sp>
        <p:nvSpPr>
          <p:cNvPr id="16" name="R3 customers">
            <a:extLst>
              <a:ext uri="{FF2B5EF4-FFF2-40B4-BE49-F238E27FC236}">
                <a16:creationId xmlns:a16="http://schemas.microsoft.com/office/drawing/2014/main" id="{A65BDB6E-214B-C27C-14C3-926261089D23}"/>
              </a:ext>
            </a:extLst>
          </p:cNvPr>
          <p:cNvSpPr txBox="1">
            <a:spLocks/>
          </p:cNvSpPr>
          <p:nvPr/>
        </p:nvSpPr>
        <p:spPr>
          <a:xfrm>
            <a:off x="717329" y="4953667"/>
            <a:ext cx="5738707" cy="324000"/>
          </a:xfrm>
          <a:prstGeom prst="rect">
            <a:avLst/>
          </a:prstGeom>
        </p:spPr>
        <p:txBody>
          <a:bodyPr vert="horz" lIns="91440" tIns="36000" rIns="91440" bIns="3600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BE" b="1" noProof="0" dirty="0">
                <a:solidFill>
                  <a:schemeClr val="tx2"/>
                </a:solidFill>
              </a:rPr>
              <a:t> 2) loyal</a:t>
            </a:r>
            <a:r>
              <a:rPr lang="en-BE" noProof="0" dirty="0">
                <a:solidFill>
                  <a:schemeClr val="tx2"/>
                </a:solidFill>
              </a:rPr>
              <a:t> consumers of collaborative activities</a:t>
            </a:r>
          </a:p>
        </p:txBody>
      </p:sp>
      <p:sp>
        <p:nvSpPr>
          <p:cNvPr id="71" name="R4: Detection">
            <a:extLst>
              <a:ext uri="{FF2B5EF4-FFF2-40B4-BE49-F238E27FC236}">
                <a16:creationId xmlns:a16="http://schemas.microsoft.com/office/drawing/2014/main" id="{900F2B08-1AE4-BD9B-4CC6-927A1F53E60D}"/>
              </a:ext>
            </a:extLst>
          </p:cNvPr>
          <p:cNvSpPr txBox="1">
            <a:spLocks/>
          </p:cNvSpPr>
          <p:nvPr/>
        </p:nvSpPr>
        <p:spPr>
          <a:xfrm>
            <a:off x="717329" y="5540682"/>
            <a:ext cx="5738711" cy="324000"/>
          </a:xfrm>
          <a:prstGeom prst="rect">
            <a:avLst/>
          </a:prstGeom>
        </p:spPr>
        <p:txBody>
          <a:bodyPr vert="horz" lIns="91440" tIns="36000" rIns="91440" bIns="3600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BE" b="1" noProof="0" dirty="0">
                <a:solidFill>
                  <a:schemeClr val="tx2"/>
                </a:solidFill>
              </a:rPr>
              <a:t> 4) swift</a:t>
            </a:r>
            <a:r>
              <a:rPr lang="en-BE" noProof="0" dirty="0">
                <a:solidFill>
                  <a:schemeClr val="tx2"/>
                </a:solidFill>
              </a:rPr>
              <a:t> detection and development of synergies and activities</a:t>
            </a:r>
          </a:p>
        </p:txBody>
      </p:sp>
      <p:sp>
        <p:nvSpPr>
          <p:cNvPr id="18" name="R5: steering">
            <a:extLst>
              <a:ext uri="{FF2B5EF4-FFF2-40B4-BE49-F238E27FC236}">
                <a16:creationId xmlns:a16="http://schemas.microsoft.com/office/drawing/2014/main" id="{83BB458F-F37D-72DA-F2E4-9C40780ADF8F}"/>
              </a:ext>
            </a:extLst>
          </p:cNvPr>
          <p:cNvSpPr txBox="1">
            <a:spLocks/>
          </p:cNvSpPr>
          <p:nvPr/>
        </p:nvSpPr>
        <p:spPr>
          <a:xfrm>
            <a:off x="717329" y="5257332"/>
            <a:ext cx="5738710" cy="324000"/>
          </a:xfrm>
          <a:prstGeom prst="rect">
            <a:avLst/>
          </a:prstGeom>
        </p:spPr>
        <p:txBody>
          <a:bodyPr vert="horz" lIns="91440" tIns="36000" rIns="91440" bIns="3600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BE" b="1" noProof="0" dirty="0">
                <a:solidFill>
                  <a:schemeClr val="tx2"/>
                </a:solidFill>
              </a:rPr>
              <a:t> 3) adequate</a:t>
            </a:r>
            <a:r>
              <a:rPr lang="en-BE" noProof="0" dirty="0">
                <a:solidFill>
                  <a:schemeClr val="tx2"/>
                </a:solidFill>
              </a:rPr>
              <a:t> evaluation &amp; steering of portfolio of activities</a:t>
            </a:r>
          </a:p>
        </p:txBody>
      </p:sp>
      <p:grpSp>
        <p:nvGrpSpPr>
          <p:cNvPr id="19" name="IMG Steering">
            <a:extLst>
              <a:ext uri="{FF2B5EF4-FFF2-40B4-BE49-F238E27FC236}">
                <a16:creationId xmlns:a16="http://schemas.microsoft.com/office/drawing/2014/main" id="{864F70DE-147C-92BF-2AAA-54103E5AE2D7}"/>
              </a:ext>
            </a:extLst>
          </p:cNvPr>
          <p:cNvGrpSpPr/>
          <p:nvPr/>
        </p:nvGrpSpPr>
        <p:grpSpPr>
          <a:xfrm>
            <a:off x="6120496" y="3823252"/>
            <a:ext cx="1991728" cy="613860"/>
            <a:chOff x="10183658" y="835072"/>
            <a:chExt cx="1991728" cy="613860"/>
          </a:xfrm>
          <a:solidFill>
            <a:schemeClr val="accent1">
              <a:lumMod val="40000"/>
              <a:lumOff val="60000"/>
            </a:schemeClr>
          </a:solidFill>
        </p:grpSpPr>
        <p:sp>
          <p:nvSpPr>
            <p:cNvPr id="21" name="Rectangle 20">
              <a:extLst>
                <a:ext uri="{FF2B5EF4-FFF2-40B4-BE49-F238E27FC236}">
                  <a16:creationId xmlns:a16="http://schemas.microsoft.com/office/drawing/2014/main" id="{5231869E-45B3-A7D5-6A05-01E5871D452F}"/>
                </a:ext>
              </a:extLst>
            </p:cNvPr>
            <p:cNvSpPr/>
            <p:nvPr/>
          </p:nvSpPr>
          <p:spPr>
            <a:xfrm>
              <a:off x="10183658" y="835072"/>
              <a:ext cx="1523082" cy="6138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noProof="0" dirty="0">
                  <a:solidFill>
                    <a:schemeClr val="tx2"/>
                  </a:solidFill>
                </a:rPr>
                <a:t>3. Evaluation &amp; </a:t>
              </a:r>
              <a:r>
                <a:rPr lang="nl-BE" noProof="0" dirty="0">
                  <a:solidFill>
                    <a:schemeClr val="tx2"/>
                  </a:solidFill>
                </a:rPr>
                <a:t>s</a:t>
              </a:r>
              <a:r>
                <a:rPr lang="en-BE" noProof="0" dirty="0">
                  <a:solidFill>
                    <a:schemeClr val="tx2"/>
                  </a:solidFill>
                </a:rPr>
                <a:t>teering </a:t>
              </a:r>
            </a:p>
          </p:txBody>
        </p:sp>
        <p:sp>
          <p:nvSpPr>
            <p:cNvPr id="22" name="Arrow: Down 21">
              <a:extLst>
                <a:ext uri="{FF2B5EF4-FFF2-40B4-BE49-F238E27FC236}">
                  <a16:creationId xmlns:a16="http://schemas.microsoft.com/office/drawing/2014/main" id="{B700E934-74AA-AEBF-3E24-B3DB5765B9E9}"/>
                </a:ext>
              </a:extLst>
            </p:cNvPr>
            <p:cNvSpPr/>
            <p:nvPr/>
          </p:nvSpPr>
          <p:spPr>
            <a:xfrm rot="5400000">
              <a:off x="11841674" y="840263"/>
              <a:ext cx="199452" cy="417031"/>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solidFill>
                  <a:schemeClr val="tx2"/>
                </a:solidFill>
              </a:endParaRPr>
            </a:p>
          </p:txBody>
        </p:sp>
        <p:sp>
          <p:nvSpPr>
            <p:cNvPr id="7" name="Arrow: Down 6">
              <a:extLst>
                <a:ext uri="{FF2B5EF4-FFF2-40B4-BE49-F238E27FC236}">
                  <a16:creationId xmlns:a16="http://schemas.microsoft.com/office/drawing/2014/main" id="{61E3AF4C-B7D3-75E0-4E07-63AF995C4E3B}"/>
                </a:ext>
              </a:extLst>
            </p:cNvPr>
            <p:cNvSpPr/>
            <p:nvPr/>
          </p:nvSpPr>
          <p:spPr>
            <a:xfrm rot="16200000">
              <a:off x="11867145" y="1137079"/>
              <a:ext cx="199452" cy="417031"/>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solidFill>
                  <a:schemeClr val="tx2"/>
                </a:solidFill>
              </a:endParaRPr>
            </a:p>
          </p:txBody>
        </p:sp>
      </p:grpSp>
      <p:sp>
        <p:nvSpPr>
          <p:cNvPr id="9" name="Arrow: Down 8">
            <a:extLst>
              <a:ext uri="{FF2B5EF4-FFF2-40B4-BE49-F238E27FC236}">
                <a16:creationId xmlns:a16="http://schemas.microsoft.com/office/drawing/2014/main" id="{5D566736-310B-6607-2E20-B8046AC01D86}"/>
              </a:ext>
            </a:extLst>
          </p:cNvPr>
          <p:cNvSpPr/>
          <p:nvPr/>
        </p:nvSpPr>
        <p:spPr>
          <a:xfrm rot="2700000">
            <a:off x="7820445" y="4523269"/>
            <a:ext cx="199452" cy="417031"/>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solidFill>
                <a:schemeClr val="tx2"/>
              </a:solidFill>
            </a:endParaRPr>
          </a:p>
        </p:txBody>
      </p:sp>
      <p:sp>
        <p:nvSpPr>
          <p:cNvPr id="10" name="Arrow: Down 9">
            <a:extLst>
              <a:ext uri="{FF2B5EF4-FFF2-40B4-BE49-F238E27FC236}">
                <a16:creationId xmlns:a16="http://schemas.microsoft.com/office/drawing/2014/main" id="{9FD1630E-0964-1A05-8C5A-F1A392DD4C63}"/>
              </a:ext>
            </a:extLst>
          </p:cNvPr>
          <p:cNvSpPr/>
          <p:nvPr/>
        </p:nvSpPr>
        <p:spPr>
          <a:xfrm rot="13500000">
            <a:off x="7845916" y="4820085"/>
            <a:ext cx="199452" cy="417031"/>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solidFill>
                <a:schemeClr val="tx2"/>
              </a:solidFill>
            </a:endParaRPr>
          </a:p>
        </p:txBody>
      </p:sp>
      <p:sp>
        <p:nvSpPr>
          <p:cNvPr id="11" name="Arrow: Down 10">
            <a:extLst>
              <a:ext uri="{FF2B5EF4-FFF2-40B4-BE49-F238E27FC236}">
                <a16:creationId xmlns:a16="http://schemas.microsoft.com/office/drawing/2014/main" id="{B511CB5E-C7C9-3FE9-324F-CBBC9084ACE1}"/>
              </a:ext>
            </a:extLst>
          </p:cNvPr>
          <p:cNvSpPr/>
          <p:nvPr/>
        </p:nvSpPr>
        <p:spPr>
          <a:xfrm rot="18776026">
            <a:off x="10318689" y="5081487"/>
            <a:ext cx="199452" cy="417031"/>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solidFill>
                <a:schemeClr val="tx2"/>
              </a:solidFill>
            </a:endParaRPr>
          </a:p>
        </p:txBody>
      </p:sp>
      <p:sp>
        <p:nvSpPr>
          <p:cNvPr id="17" name="Arrow: Down 16">
            <a:extLst>
              <a:ext uri="{FF2B5EF4-FFF2-40B4-BE49-F238E27FC236}">
                <a16:creationId xmlns:a16="http://schemas.microsoft.com/office/drawing/2014/main" id="{BCDA5DF9-6710-3C51-9598-284ACEE49BFA}"/>
              </a:ext>
            </a:extLst>
          </p:cNvPr>
          <p:cNvSpPr/>
          <p:nvPr/>
        </p:nvSpPr>
        <p:spPr>
          <a:xfrm rot="7976026">
            <a:off x="10344160" y="5378303"/>
            <a:ext cx="199452" cy="417031"/>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noProof="0" dirty="0">
              <a:solidFill>
                <a:schemeClr val="tx2"/>
              </a:solidFill>
            </a:endParaRPr>
          </a:p>
        </p:txBody>
      </p:sp>
    </p:spTree>
    <p:extLst>
      <p:ext uri="{BB962C8B-B14F-4D97-AF65-F5344CB8AC3E}">
        <p14:creationId xmlns:p14="http://schemas.microsoft.com/office/powerpoint/2010/main" val="2949086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0D496-68E5-8E84-6051-5C913A8AFAC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763523-9F56-2C35-4B69-24A2A7921AB6}"/>
              </a:ext>
            </a:extLst>
          </p:cNvPr>
          <p:cNvSpPr>
            <a:spLocks noGrp="1"/>
          </p:cNvSpPr>
          <p:nvPr>
            <p:ph type="sldNum" sz="quarter" idx="12"/>
          </p:nvPr>
        </p:nvSpPr>
        <p:spPr/>
        <p:txBody>
          <a:bodyPr/>
          <a:lstStyle/>
          <a:p>
            <a:fld id="{C0BCAE97-BDA2-4C4F-8B4C-9CEEEC6B7DFE}" type="slidenum">
              <a:rPr lang="en-BE" noProof="0" smtClean="0"/>
              <a:pPr/>
              <a:t>8</a:t>
            </a:fld>
            <a:endParaRPr lang="en-BE" noProof="0" dirty="0"/>
          </a:p>
        </p:txBody>
      </p:sp>
      <p:sp>
        <p:nvSpPr>
          <p:cNvPr id="100" name="compute infra">
            <a:extLst>
              <a:ext uri="{FF2B5EF4-FFF2-40B4-BE49-F238E27FC236}">
                <a16:creationId xmlns:a16="http://schemas.microsoft.com/office/drawing/2014/main" id="{0416A559-DBE3-A54A-B718-CE7D6B50BB28}"/>
              </a:ext>
            </a:extLst>
          </p:cNvPr>
          <p:cNvSpPr txBox="1">
            <a:spLocks/>
          </p:cNvSpPr>
          <p:nvPr/>
        </p:nvSpPr>
        <p:spPr>
          <a:xfrm>
            <a:off x="335360" y="1771699"/>
            <a:ext cx="5606370" cy="319284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2000" b="1" noProof="0" dirty="0">
                <a:solidFill>
                  <a:schemeClr val="accent1">
                    <a:lumMod val="75000"/>
                  </a:schemeClr>
                </a:solidFill>
              </a:rPr>
              <a:t>COMPUTE INFRASTRUCTURE &amp; PROCESSES</a:t>
            </a:r>
          </a:p>
          <a:p>
            <a:pPr marL="177800" indent="-177800">
              <a:lnSpc>
                <a:spcPts val="2160"/>
              </a:lnSpc>
              <a:spcBef>
                <a:spcPts val="600"/>
              </a:spcBef>
              <a:buFontTx/>
              <a:buChar char="-"/>
              <a:tabLst>
                <a:tab pos="177800" algn="l"/>
                <a:tab pos="1090613" algn="l"/>
              </a:tabLst>
            </a:pPr>
            <a:r>
              <a:rPr lang="en-BE" sz="1800" b="1" noProof="0" dirty="0">
                <a:solidFill>
                  <a:schemeClr val="accent1">
                    <a:lumMod val="75000"/>
                  </a:schemeClr>
                </a:solidFill>
              </a:rPr>
              <a:t>Service: </a:t>
            </a:r>
            <a:r>
              <a:rPr lang="en-BE" sz="1800" b="1" noProof="0" dirty="0">
                <a:solidFill>
                  <a:srgbClr val="0070C0"/>
                </a:solidFill>
              </a:rPr>
              <a:t>	</a:t>
            </a:r>
            <a:r>
              <a:rPr lang="en-BE" sz="1800" dirty="0" err="1">
                <a:solidFill>
                  <a:schemeClr val="bg1">
                    <a:lumMod val="50000"/>
                  </a:schemeClr>
                </a:solidFill>
              </a:rPr>
              <a:t>VMaaS</a:t>
            </a:r>
            <a:r>
              <a:rPr lang="en-BE" sz="1800" dirty="0">
                <a:solidFill>
                  <a:schemeClr val="bg1">
                    <a:lumMod val="50000"/>
                  </a:schemeClr>
                </a:solidFill>
              </a:rPr>
              <a:t>, STaaS, </a:t>
            </a:r>
            <a:r>
              <a:rPr lang="en-BE" sz="1800" dirty="0" err="1">
                <a:solidFill>
                  <a:schemeClr val="bg1">
                    <a:lumMod val="50000"/>
                  </a:schemeClr>
                </a:solidFill>
              </a:rPr>
              <a:t>HYPaaS</a:t>
            </a:r>
            <a:r>
              <a:rPr lang="en-BE" sz="1800" dirty="0">
                <a:solidFill>
                  <a:schemeClr val="bg1">
                    <a:lumMod val="50000"/>
                  </a:schemeClr>
                </a:solidFill>
              </a:rPr>
              <a:t>  </a:t>
            </a:r>
            <a:r>
              <a:rPr lang="en-BE" sz="1800" noProof="0" dirty="0">
                <a:solidFill>
                  <a:schemeClr val="bg1">
                    <a:lumMod val="50000"/>
                  </a:schemeClr>
                </a:solidFill>
              </a:rPr>
              <a:t>	</a:t>
            </a:r>
            <a:r>
              <a:rPr lang="en-BE" sz="1400" noProof="0" dirty="0">
                <a:solidFill>
                  <a:schemeClr val="bg1">
                    <a:lumMod val="50000"/>
                  </a:schemeClr>
                </a:solidFill>
              </a:rPr>
              <a:t>(servers &amp; storage)</a:t>
            </a:r>
          </a:p>
          <a:p>
            <a:pPr marL="0" indent="0">
              <a:lnSpc>
                <a:spcPts val="2160"/>
              </a:lnSpc>
              <a:spcBef>
                <a:spcPts val="600"/>
              </a:spcBef>
              <a:buNone/>
              <a:tabLst>
                <a:tab pos="1090613" algn="l"/>
              </a:tabLst>
            </a:pPr>
            <a:r>
              <a:rPr lang="en-BE" sz="1800" noProof="0" dirty="0">
                <a:solidFill>
                  <a:schemeClr val="bg1">
                    <a:lumMod val="50000"/>
                  </a:schemeClr>
                </a:solidFill>
              </a:rPr>
              <a:t>	</a:t>
            </a:r>
            <a:r>
              <a:rPr lang="en-BE" sz="1800" noProof="0" dirty="0" err="1">
                <a:solidFill>
                  <a:schemeClr val="bg1">
                    <a:lumMod val="50000"/>
                  </a:schemeClr>
                </a:solidFill>
              </a:rPr>
              <a:t>GreenShift</a:t>
            </a:r>
            <a:r>
              <a:rPr lang="en-BE" sz="1800" noProof="0" dirty="0">
                <a:solidFill>
                  <a:schemeClr val="bg1">
                    <a:lumMod val="50000"/>
                  </a:schemeClr>
                </a:solidFill>
              </a:rPr>
              <a:t>  		</a:t>
            </a:r>
            <a:r>
              <a:rPr lang="en-BE" sz="1400" noProof="0" dirty="0">
                <a:solidFill>
                  <a:schemeClr val="bg1">
                    <a:lumMod val="50000"/>
                  </a:schemeClr>
                </a:solidFill>
              </a:rPr>
              <a:t>(software containers)</a:t>
            </a:r>
          </a:p>
          <a:p>
            <a:pPr marL="0" indent="0">
              <a:lnSpc>
                <a:spcPts val="2160"/>
              </a:lnSpc>
              <a:spcBef>
                <a:spcPts val="600"/>
              </a:spcBef>
              <a:buNone/>
              <a:tabLst>
                <a:tab pos="1090613" algn="l"/>
              </a:tabLst>
            </a:pPr>
            <a:r>
              <a:rPr lang="en-BE" sz="1800" noProof="0" dirty="0">
                <a:solidFill>
                  <a:schemeClr val="bg1">
                    <a:lumMod val="50000"/>
                  </a:schemeClr>
                </a:solidFill>
              </a:rPr>
              <a:t>	RedShift/Blue shift 	</a:t>
            </a:r>
            <a:r>
              <a:rPr lang="en-BE" sz="1400" noProof="0" dirty="0">
                <a:solidFill>
                  <a:schemeClr val="bg1">
                    <a:lumMod val="50000"/>
                  </a:schemeClr>
                </a:solidFill>
              </a:rPr>
              <a:t>(Oracle &amp; IBM stack)</a:t>
            </a:r>
          </a:p>
          <a:p>
            <a:pPr marL="0" indent="0">
              <a:lnSpc>
                <a:spcPts val="2160"/>
              </a:lnSpc>
              <a:spcBef>
                <a:spcPts val="600"/>
              </a:spcBef>
              <a:buNone/>
              <a:tabLst>
                <a:tab pos="1090613" algn="l"/>
              </a:tabLst>
            </a:pPr>
            <a:r>
              <a:rPr lang="en-BE" sz="1800" noProof="0" dirty="0">
                <a:solidFill>
                  <a:schemeClr val="bg1">
                    <a:lumMod val="50000"/>
                  </a:schemeClr>
                </a:solidFill>
              </a:rPr>
              <a:t>	Yellow shift		</a:t>
            </a:r>
            <a:r>
              <a:rPr lang="en-BE" sz="1400" noProof="0" dirty="0">
                <a:solidFill>
                  <a:schemeClr val="bg1">
                    <a:lumMod val="50000"/>
                  </a:schemeClr>
                </a:solidFill>
              </a:rPr>
              <a:t>(Microsoft stack)</a:t>
            </a:r>
            <a:endParaRPr lang="en-BE" sz="1400" noProof="0" dirty="0">
              <a:solidFill>
                <a:schemeClr val="bg1">
                  <a:lumMod val="50000"/>
                </a:schemeClr>
              </a:solidFill>
              <a:sym typeface="Wingdings" panose="05000000000000000000" pitchFamily="2" charset="2"/>
            </a:endParaRPr>
          </a:p>
          <a:p>
            <a:pPr marL="177800" indent="-177800">
              <a:lnSpc>
                <a:spcPct val="100000"/>
              </a:lnSpc>
              <a:spcBef>
                <a:spcPts val="600"/>
              </a:spcBef>
              <a:buFontTx/>
              <a:buChar char="-"/>
              <a:tabLst>
                <a:tab pos="1079500" algn="l"/>
              </a:tabLst>
            </a:pPr>
            <a:r>
              <a:rPr lang="en-BE" sz="1800" b="1" noProof="0" dirty="0">
                <a:solidFill>
                  <a:schemeClr val="accent1">
                    <a:lumMod val="75000"/>
                  </a:schemeClr>
                </a:solidFill>
              </a:rPr>
              <a:t>Strategy: </a:t>
            </a:r>
            <a:r>
              <a:rPr lang="en-BE" sz="1800" dirty="0">
                <a:solidFill>
                  <a:schemeClr val="bg1">
                    <a:lumMod val="50000"/>
                  </a:schemeClr>
                </a:solidFill>
              </a:rPr>
              <a:t>Hybrid c</a:t>
            </a:r>
            <a:r>
              <a:rPr lang="en-BE" sz="1800" noProof="0" dirty="0">
                <a:solidFill>
                  <a:schemeClr val="bg1">
                    <a:lumMod val="50000"/>
                  </a:schemeClr>
                </a:solidFill>
              </a:rPr>
              <a:t>loud 		</a:t>
            </a:r>
            <a:br>
              <a:rPr lang="en-US" sz="1800" noProof="0" dirty="0">
                <a:solidFill>
                  <a:schemeClr val="bg1">
                    <a:lumMod val="50000"/>
                  </a:schemeClr>
                </a:solidFill>
              </a:rPr>
            </a:br>
            <a:r>
              <a:rPr lang="en-US" sz="1800" noProof="0" dirty="0">
                <a:solidFill>
                  <a:schemeClr val="bg1">
                    <a:lumMod val="50000"/>
                  </a:schemeClr>
                </a:solidFill>
              </a:rPr>
              <a:t>	</a:t>
            </a:r>
            <a:r>
              <a:rPr lang="en-BE" sz="1800" noProof="0" dirty="0">
                <a:solidFill>
                  <a:schemeClr val="bg1">
                    <a:lumMod val="50000"/>
                  </a:schemeClr>
                </a:solidFill>
              </a:rPr>
              <a:t>Systematic</a:t>
            </a:r>
            <a:r>
              <a:rPr lang="en-BE" sz="1800" dirty="0">
                <a:solidFill>
                  <a:schemeClr val="bg1">
                    <a:lumMod val="50000"/>
                  </a:schemeClr>
                </a:solidFill>
              </a:rPr>
              <a:t> evolution to c</a:t>
            </a:r>
            <a:r>
              <a:rPr lang="en-BE" sz="1800" noProof="0" dirty="0">
                <a:solidFill>
                  <a:schemeClr val="bg1">
                    <a:lumMod val="50000"/>
                  </a:schemeClr>
                </a:solidFill>
              </a:rPr>
              <a:t>loud maturity	VMware exit		</a:t>
            </a:r>
          </a:p>
          <a:p>
            <a:pPr>
              <a:lnSpc>
                <a:spcPct val="100000"/>
              </a:lnSpc>
              <a:spcBef>
                <a:spcPts val="600"/>
              </a:spcBef>
              <a:buFontTx/>
              <a:buChar char="-"/>
            </a:pPr>
            <a:r>
              <a:rPr lang="en-BE" sz="1800" b="1" noProof="0" dirty="0">
                <a:solidFill>
                  <a:schemeClr val="accent1">
                    <a:lumMod val="75000"/>
                  </a:schemeClr>
                </a:solidFill>
              </a:rPr>
              <a:t>Competence </a:t>
            </a:r>
            <a:r>
              <a:rPr lang="en-BE" sz="1800" b="1" noProof="0" dirty="0" err="1">
                <a:solidFill>
                  <a:schemeClr val="accent1">
                    <a:lumMod val="75000"/>
                  </a:schemeClr>
                </a:solidFill>
              </a:rPr>
              <a:t>center</a:t>
            </a:r>
            <a:r>
              <a:rPr lang="en-BE" sz="1800" b="1" noProof="0" dirty="0">
                <a:solidFill>
                  <a:schemeClr val="accent1">
                    <a:lumMod val="75000"/>
                  </a:schemeClr>
                </a:solidFill>
              </a:rPr>
              <a:t>: </a:t>
            </a:r>
            <a:r>
              <a:rPr lang="en-BE" sz="1800" noProof="0" dirty="0">
                <a:solidFill>
                  <a:schemeClr val="bg1">
                    <a:lumMod val="50000"/>
                  </a:schemeClr>
                </a:solidFill>
              </a:rPr>
              <a:t>Cloud </a:t>
            </a:r>
            <a:r>
              <a:rPr lang="en-BE" sz="1800" noProof="0" dirty="0" err="1">
                <a:solidFill>
                  <a:schemeClr val="bg1">
                    <a:lumMod val="50000"/>
                  </a:schemeClr>
                </a:solidFill>
              </a:rPr>
              <a:t>Center</a:t>
            </a:r>
            <a:r>
              <a:rPr lang="en-BE" sz="1800" noProof="0" dirty="0">
                <a:solidFill>
                  <a:schemeClr val="bg1">
                    <a:lumMod val="50000"/>
                  </a:schemeClr>
                </a:solidFill>
              </a:rPr>
              <a:t> of Excellence</a:t>
            </a:r>
          </a:p>
          <a:p>
            <a:pPr>
              <a:lnSpc>
                <a:spcPct val="100000"/>
              </a:lnSpc>
              <a:spcBef>
                <a:spcPts val="600"/>
              </a:spcBef>
              <a:buFontTx/>
              <a:buChar char="-"/>
            </a:pPr>
            <a:r>
              <a:rPr lang="en-BE" sz="1800" b="1" noProof="0" dirty="0">
                <a:solidFill>
                  <a:schemeClr val="accent1">
                    <a:lumMod val="75000"/>
                  </a:schemeClr>
                </a:solidFill>
                <a:sym typeface="Wingdings" panose="05000000000000000000" pitchFamily="2" charset="2"/>
              </a:rPr>
              <a:t>Contract: </a:t>
            </a:r>
            <a:r>
              <a:rPr lang="en-BE" sz="1800" noProof="0" dirty="0">
                <a:solidFill>
                  <a:schemeClr val="bg1">
                    <a:lumMod val="50000"/>
                  </a:schemeClr>
                </a:solidFill>
                <a:sym typeface="Wingdings" panose="05000000000000000000" pitchFamily="2" charset="2"/>
              </a:rPr>
              <a:t>OCRE 2024 		</a:t>
            </a:r>
            <a:r>
              <a:rPr lang="en-BE" sz="1400" noProof="0" dirty="0">
                <a:solidFill>
                  <a:schemeClr val="bg1">
                    <a:lumMod val="50000"/>
                  </a:schemeClr>
                </a:solidFill>
                <a:sym typeface="Wingdings" panose="05000000000000000000" pitchFamily="2" charset="2"/>
              </a:rPr>
              <a:t>(public cloud infra) </a:t>
            </a:r>
            <a:endParaRPr lang="en-BE" sz="1400" noProof="0" dirty="0">
              <a:solidFill>
                <a:schemeClr val="bg1">
                  <a:lumMod val="50000"/>
                </a:schemeClr>
              </a:solidFill>
            </a:endParaRPr>
          </a:p>
        </p:txBody>
      </p:sp>
      <p:sp>
        <p:nvSpPr>
          <p:cNvPr id="46" name="Data Center">
            <a:extLst>
              <a:ext uri="{FF2B5EF4-FFF2-40B4-BE49-F238E27FC236}">
                <a16:creationId xmlns:a16="http://schemas.microsoft.com/office/drawing/2014/main" id="{C7CFE90E-6A9D-FCBB-534F-A0DAD96ADBE8}"/>
              </a:ext>
            </a:extLst>
          </p:cNvPr>
          <p:cNvSpPr txBox="1">
            <a:spLocks/>
          </p:cNvSpPr>
          <p:nvPr/>
        </p:nvSpPr>
        <p:spPr>
          <a:xfrm>
            <a:off x="335359" y="5273708"/>
            <a:ext cx="5687527" cy="100249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2000" b="1" noProof="0" dirty="0">
                <a:solidFill>
                  <a:schemeClr val="accent1">
                    <a:lumMod val="75000"/>
                  </a:schemeClr>
                </a:solidFill>
              </a:rPr>
              <a:t>DATA CENTER </a:t>
            </a:r>
          </a:p>
          <a:p>
            <a:pPr>
              <a:lnSpc>
                <a:spcPct val="100000"/>
              </a:lnSpc>
              <a:spcBef>
                <a:spcPts val="600"/>
              </a:spcBef>
              <a:buFontTx/>
              <a:buChar char="-"/>
            </a:pPr>
            <a:r>
              <a:rPr lang="en-BE" sz="1800" b="1" noProof="0" dirty="0">
                <a:solidFill>
                  <a:schemeClr val="accent1">
                    <a:lumMod val="75000"/>
                  </a:schemeClr>
                </a:solidFill>
              </a:rPr>
              <a:t>Consolidation: </a:t>
            </a:r>
            <a:r>
              <a:rPr lang="en-BE" sz="1800" noProof="0" dirty="0">
                <a:solidFill>
                  <a:schemeClr val="bg1">
                    <a:lumMod val="50000"/>
                  </a:schemeClr>
                </a:solidFill>
              </a:rPr>
              <a:t>40 data </a:t>
            </a:r>
            <a:r>
              <a:rPr lang="en-BE" sz="1800" noProof="0" dirty="0" err="1">
                <a:solidFill>
                  <a:schemeClr val="bg1">
                    <a:lumMod val="50000"/>
                  </a:schemeClr>
                </a:solidFill>
              </a:rPr>
              <a:t>centers</a:t>
            </a:r>
            <a:r>
              <a:rPr lang="en-BE" sz="1800" noProof="0" dirty="0">
                <a:solidFill>
                  <a:schemeClr val="bg1">
                    <a:lumMod val="50000"/>
                  </a:schemeClr>
                </a:solidFill>
              </a:rPr>
              <a:t> </a:t>
            </a:r>
            <a:r>
              <a:rPr lang="en-BE" sz="1800" noProof="0" dirty="0">
                <a:solidFill>
                  <a:schemeClr val="bg1">
                    <a:lumMod val="50000"/>
                  </a:schemeClr>
                </a:solidFill>
                <a:sym typeface="Wingdings" panose="05000000000000000000" pitchFamily="2" charset="2"/>
              </a:rPr>
              <a:t> 4 data </a:t>
            </a:r>
            <a:r>
              <a:rPr lang="en-BE" sz="1800" noProof="0" dirty="0" err="1">
                <a:solidFill>
                  <a:schemeClr val="bg1">
                    <a:lumMod val="50000"/>
                  </a:schemeClr>
                </a:solidFill>
                <a:sym typeface="Wingdings" panose="05000000000000000000" pitchFamily="2" charset="2"/>
              </a:rPr>
              <a:t>centers</a:t>
            </a:r>
            <a:r>
              <a:rPr lang="en-BE" sz="1800" noProof="0" dirty="0">
                <a:solidFill>
                  <a:schemeClr val="bg1">
                    <a:lumMod val="50000"/>
                  </a:schemeClr>
                </a:solidFill>
                <a:sym typeface="Wingdings" panose="05000000000000000000" pitchFamily="2" charset="2"/>
              </a:rPr>
              <a:t>	</a:t>
            </a:r>
            <a:endParaRPr lang="en-BE" sz="1800" noProof="0" dirty="0">
              <a:solidFill>
                <a:schemeClr val="bg1">
                  <a:lumMod val="50000"/>
                </a:schemeClr>
              </a:solidFill>
            </a:endParaRPr>
          </a:p>
          <a:p>
            <a:pPr>
              <a:lnSpc>
                <a:spcPct val="100000"/>
              </a:lnSpc>
              <a:spcBef>
                <a:spcPts val="600"/>
              </a:spcBef>
              <a:buFontTx/>
              <a:buChar char="-"/>
            </a:pPr>
            <a:r>
              <a:rPr lang="en-BE" sz="1800" b="1" noProof="0" dirty="0">
                <a:solidFill>
                  <a:schemeClr val="accent1">
                    <a:lumMod val="75000"/>
                  </a:schemeClr>
                </a:solidFill>
              </a:rPr>
              <a:t>Strategy: </a:t>
            </a:r>
            <a:r>
              <a:rPr lang="en-BE" sz="1800" noProof="0" dirty="0">
                <a:solidFill>
                  <a:schemeClr val="bg1">
                    <a:lumMod val="50000"/>
                  </a:schemeClr>
                </a:solidFill>
              </a:rPr>
              <a:t>Federal data </a:t>
            </a:r>
            <a:r>
              <a:rPr lang="en-BE" sz="1800" noProof="0" dirty="0" err="1">
                <a:solidFill>
                  <a:schemeClr val="bg1">
                    <a:lumMod val="50000"/>
                  </a:schemeClr>
                </a:solidFill>
              </a:rPr>
              <a:t>centers</a:t>
            </a:r>
            <a:r>
              <a:rPr lang="en-BE" sz="1800" noProof="0" dirty="0">
                <a:solidFill>
                  <a:schemeClr val="bg1">
                    <a:lumMod val="50000"/>
                  </a:schemeClr>
                </a:solidFill>
              </a:rPr>
              <a:t> 2030</a:t>
            </a:r>
          </a:p>
        </p:txBody>
      </p:sp>
      <p:sp>
        <p:nvSpPr>
          <p:cNvPr id="48" name="Secured communications">
            <a:extLst>
              <a:ext uri="{FF2B5EF4-FFF2-40B4-BE49-F238E27FC236}">
                <a16:creationId xmlns:a16="http://schemas.microsoft.com/office/drawing/2014/main" id="{CBCAB825-8435-A743-E9A9-A759CB513301}"/>
              </a:ext>
            </a:extLst>
          </p:cNvPr>
          <p:cNvSpPr txBox="1">
            <a:spLocks/>
          </p:cNvSpPr>
          <p:nvPr/>
        </p:nvSpPr>
        <p:spPr>
          <a:xfrm>
            <a:off x="6420632" y="3839085"/>
            <a:ext cx="5652031" cy="110208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2000" b="1" noProof="0" dirty="0">
                <a:solidFill>
                  <a:schemeClr val="accent1">
                    <a:lumMod val="75000"/>
                  </a:schemeClr>
                </a:solidFill>
              </a:rPr>
              <a:t>SECURED COMMUNIC</a:t>
            </a:r>
            <a:r>
              <a:rPr lang="en-BE" sz="2000" b="1" dirty="0">
                <a:solidFill>
                  <a:schemeClr val="accent1">
                    <a:lumMod val="75000"/>
                  </a:schemeClr>
                </a:solidFill>
              </a:rPr>
              <a:t>A</a:t>
            </a:r>
            <a:r>
              <a:rPr lang="en-BE" sz="2000" b="1" noProof="0" dirty="0">
                <a:solidFill>
                  <a:schemeClr val="accent1">
                    <a:lumMod val="75000"/>
                  </a:schemeClr>
                </a:solidFill>
              </a:rPr>
              <a:t>TIONS</a:t>
            </a:r>
          </a:p>
          <a:p>
            <a:pPr>
              <a:lnSpc>
                <a:spcPct val="100000"/>
              </a:lnSpc>
              <a:spcBef>
                <a:spcPts val="600"/>
              </a:spcBef>
              <a:buFontTx/>
              <a:buChar char="-"/>
              <a:tabLst>
                <a:tab pos="1028700" algn="l"/>
              </a:tabLst>
            </a:pPr>
            <a:r>
              <a:rPr lang="en-BE" sz="1800" b="1" noProof="0" dirty="0">
                <a:solidFill>
                  <a:schemeClr val="accent1">
                    <a:lumMod val="75000"/>
                  </a:schemeClr>
                </a:solidFill>
                <a:sym typeface="Wingdings" panose="05000000000000000000" pitchFamily="2" charset="2"/>
              </a:rPr>
              <a:t>Service: </a:t>
            </a:r>
            <a:r>
              <a:rPr lang="en-BE" sz="1800" b="1" noProof="0" dirty="0">
                <a:solidFill>
                  <a:srgbClr val="0070C0"/>
                </a:solidFill>
                <a:sym typeface="Wingdings" panose="05000000000000000000" pitchFamily="2" charset="2"/>
              </a:rPr>
              <a:t>	</a:t>
            </a:r>
            <a:r>
              <a:rPr lang="en-BE" sz="1800" noProof="0" dirty="0">
                <a:solidFill>
                  <a:schemeClr val="bg1">
                    <a:lumMod val="50000"/>
                  </a:schemeClr>
                </a:solidFill>
                <a:sym typeface="Wingdings" panose="05000000000000000000" pitchFamily="2" charset="2"/>
              </a:rPr>
              <a:t>Belnet </a:t>
            </a:r>
            <a:r>
              <a:rPr lang="en-BE" sz="1800" noProof="0" dirty="0" err="1">
                <a:solidFill>
                  <a:schemeClr val="bg1">
                    <a:lumMod val="50000"/>
                  </a:schemeClr>
                </a:solidFill>
                <a:sym typeface="Wingdings" panose="05000000000000000000" pitchFamily="2" charset="2"/>
              </a:rPr>
              <a:t>FEDsender</a:t>
            </a:r>
            <a:r>
              <a:rPr lang="en-BE" sz="1800" noProof="0" dirty="0">
                <a:solidFill>
                  <a:schemeClr val="bg1">
                    <a:lumMod val="50000"/>
                  </a:schemeClr>
                </a:solidFill>
                <a:sym typeface="Wingdings" panose="05000000000000000000" pitchFamily="2" charset="2"/>
              </a:rPr>
              <a:t>		</a:t>
            </a:r>
            <a:r>
              <a:rPr lang="en-BE" sz="1400" noProof="0" dirty="0">
                <a:solidFill>
                  <a:schemeClr val="bg1">
                    <a:lumMod val="50000"/>
                  </a:schemeClr>
                </a:solidFill>
                <a:sym typeface="Wingdings" panose="05000000000000000000" pitchFamily="2" charset="2"/>
              </a:rPr>
              <a:t>(secured big file comm)</a:t>
            </a:r>
          </a:p>
          <a:p>
            <a:pPr marL="0" indent="0">
              <a:lnSpc>
                <a:spcPct val="100000"/>
              </a:lnSpc>
              <a:spcBef>
                <a:spcPts val="600"/>
              </a:spcBef>
              <a:buNone/>
              <a:tabLst>
                <a:tab pos="1028700" algn="l"/>
              </a:tabLst>
            </a:pPr>
            <a:r>
              <a:rPr lang="en-BE" sz="1800" noProof="0" dirty="0">
                <a:solidFill>
                  <a:schemeClr val="bg1">
                    <a:lumMod val="50000"/>
                  </a:schemeClr>
                </a:solidFill>
                <a:sym typeface="Wingdings" panose="05000000000000000000" pitchFamily="2" charset="2"/>
              </a:rPr>
              <a:t>	BEAM secured chat 	</a:t>
            </a:r>
            <a:r>
              <a:rPr lang="en-BE" sz="1400" noProof="0" dirty="0">
                <a:solidFill>
                  <a:schemeClr val="bg1">
                    <a:lumMod val="50000"/>
                  </a:schemeClr>
                </a:solidFill>
                <a:sym typeface="Wingdings" panose="05000000000000000000" pitchFamily="2" charset="2"/>
              </a:rPr>
              <a:t>(secured chat)</a:t>
            </a:r>
          </a:p>
          <a:p>
            <a:pPr>
              <a:lnSpc>
                <a:spcPct val="100000"/>
              </a:lnSpc>
              <a:spcBef>
                <a:spcPts val="600"/>
              </a:spcBef>
              <a:buFontTx/>
              <a:buChar char="-"/>
            </a:pPr>
            <a:endParaRPr lang="en-BE" sz="1800" noProof="0" dirty="0">
              <a:solidFill>
                <a:schemeClr val="bg1">
                  <a:lumMod val="50000"/>
                </a:schemeClr>
              </a:solidFill>
            </a:endParaRPr>
          </a:p>
          <a:p>
            <a:pPr>
              <a:lnSpc>
                <a:spcPct val="100000"/>
              </a:lnSpc>
              <a:spcBef>
                <a:spcPts val="600"/>
              </a:spcBef>
              <a:buFontTx/>
              <a:buChar char="-"/>
            </a:pPr>
            <a:endParaRPr lang="en-BE" noProof="0" dirty="0">
              <a:solidFill>
                <a:schemeClr val="bg1">
                  <a:lumMod val="50000"/>
                </a:schemeClr>
              </a:solidFill>
            </a:endParaRPr>
          </a:p>
        </p:txBody>
      </p:sp>
      <p:sp>
        <p:nvSpPr>
          <p:cNvPr id="113" name="language services">
            <a:extLst>
              <a:ext uri="{FF2B5EF4-FFF2-40B4-BE49-F238E27FC236}">
                <a16:creationId xmlns:a16="http://schemas.microsoft.com/office/drawing/2014/main" id="{DEA0EE26-00C4-B683-045D-4A0B42C3AA3C}"/>
              </a:ext>
            </a:extLst>
          </p:cNvPr>
          <p:cNvSpPr txBox="1">
            <a:spLocks/>
          </p:cNvSpPr>
          <p:nvPr/>
        </p:nvSpPr>
        <p:spPr>
          <a:xfrm>
            <a:off x="6398640" y="5187210"/>
            <a:ext cx="5890047" cy="1088989"/>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2000" b="1" noProof="0" dirty="0">
                <a:solidFill>
                  <a:schemeClr val="accent1">
                    <a:lumMod val="75000"/>
                  </a:schemeClr>
                </a:solidFill>
              </a:rPr>
              <a:t>LANGUAGE SERVICES</a:t>
            </a:r>
          </a:p>
          <a:p>
            <a:pPr>
              <a:lnSpc>
                <a:spcPct val="100000"/>
              </a:lnSpc>
              <a:spcBef>
                <a:spcPts val="600"/>
              </a:spcBef>
              <a:buFontTx/>
              <a:buChar char="-"/>
              <a:tabLst>
                <a:tab pos="1028700" algn="l"/>
              </a:tabLst>
            </a:pPr>
            <a:r>
              <a:rPr lang="en-BE" sz="1800" b="1" noProof="0" dirty="0">
                <a:solidFill>
                  <a:schemeClr val="accent1">
                    <a:lumMod val="75000"/>
                  </a:schemeClr>
                </a:solidFill>
                <a:sym typeface="Wingdings" panose="05000000000000000000" pitchFamily="2" charset="2"/>
              </a:rPr>
              <a:t>Service: </a:t>
            </a:r>
            <a:r>
              <a:rPr lang="en-BE" sz="1800" b="1" noProof="0" dirty="0">
                <a:solidFill>
                  <a:srgbClr val="0070C0"/>
                </a:solidFill>
                <a:sym typeface="Wingdings" panose="05000000000000000000" pitchFamily="2" charset="2"/>
              </a:rPr>
              <a:t>	</a:t>
            </a:r>
            <a:r>
              <a:rPr lang="en-BE" sz="1800" noProof="0" dirty="0" err="1">
                <a:solidFill>
                  <a:schemeClr val="bg1">
                    <a:lumMod val="50000"/>
                  </a:schemeClr>
                </a:solidFill>
                <a:sym typeface="Wingdings" panose="05000000000000000000" pitchFamily="2" charset="2"/>
              </a:rPr>
              <a:t>BabelFed</a:t>
            </a:r>
            <a:r>
              <a:rPr lang="en-BE" sz="1800" noProof="0" dirty="0">
                <a:solidFill>
                  <a:schemeClr val="bg1">
                    <a:lumMod val="50000"/>
                  </a:schemeClr>
                </a:solidFill>
                <a:sym typeface="Wingdings" panose="05000000000000000000" pitchFamily="2" charset="2"/>
              </a:rPr>
              <a:t> 		</a:t>
            </a:r>
            <a:r>
              <a:rPr lang="en-BE" sz="1400" noProof="0" dirty="0">
                <a:solidFill>
                  <a:schemeClr val="bg1">
                    <a:lumMod val="50000"/>
                  </a:schemeClr>
                </a:solidFill>
                <a:sym typeface="Wingdings" panose="05000000000000000000" pitchFamily="2" charset="2"/>
              </a:rPr>
              <a:t>(translation tool)</a:t>
            </a:r>
            <a:r>
              <a:rPr lang="en-BE" sz="1800" noProof="0" dirty="0">
                <a:solidFill>
                  <a:schemeClr val="bg1">
                    <a:lumMod val="50000"/>
                  </a:schemeClr>
                </a:solidFill>
                <a:sym typeface="Wingdings" panose="05000000000000000000" pitchFamily="2" charset="2"/>
              </a:rPr>
              <a:t> </a:t>
            </a:r>
          </a:p>
          <a:p>
            <a:pPr marL="0" indent="0">
              <a:lnSpc>
                <a:spcPct val="100000"/>
              </a:lnSpc>
              <a:spcBef>
                <a:spcPts val="600"/>
              </a:spcBef>
              <a:buNone/>
              <a:tabLst>
                <a:tab pos="1028700" algn="l"/>
              </a:tabLst>
            </a:pPr>
            <a:r>
              <a:rPr lang="en-BE" sz="1800" noProof="0" dirty="0">
                <a:solidFill>
                  <a:schemeClr val="bg1">
                    <a:lumMod val="50000"/>
                  </a:schemeClr>
                </a:solidFill>
                <a:sym typeface="Wingdings" panose="05000000000000000000" pitchFamily="2" charset="2"/>
              </a:rPr>
              <a:t>	EC-AI language services	</a:t>
            </a:r>
            <a:r>
              <a:rPr lang="en-BE" sz="1400" noProof="0" dirty="0">
                <a:solidFill>
                  <a:schemeClr val="bg1">
                    <a:lumMod val="50000"/>
                  </a:schemeClr>
                </a:solidFill>
                <a:sym typeface="Wingdings" panose="05000000000000000000" pitchFamily="2" charset="2"/>
              </a:rPr>
              <a:t>(language tools by EU)</a:t>
            </a:r>
            <a:endParaRPr lang="en-BE" sz="1400" noProof="0" dirty="0">
              <a:solidFill>
                <a:schemeClr val="bg1">
                  <a:lumMod val="50000"/>
                </a:schemeClr>
              </a:solidFill>
            </a:endParaRPr>
          </a:p>
          <a:p>
            <a:pPr marL="0" indent="0">
              <a:lnSpc>
                <a:spcPct val="100000"/>
              </a:lnSpc>
              <a:spcBef>
                <a:spcPts val="600"/>
              </a:spcBef>
              <a:buNone/>
            </a:pPr>
            <a:endParaRPr lang="en-BE" noProof="0" dirty="0">
              <a:solidFill>
                <a:schemeClr val="bg1">
                  <a:lumMod val="50000"/>
                </a:schemeClr>
              </a:solidFill>
            </a:endParaRPr>
          </a:p>
        </p:txBody>
      </p:sp>
      <p:sp>
        <p:nvSpPr>
          <p:cNvPr id="133" name="Asset protection">
            <a:extLst>
              <a:ext uri="{FF2B5EF4-FFF2-40B4-BE49-F238E27FC236}">
                <a16:creationId xmlns:a16="http://schemas.microsoft.com/office/drawing/2014/main" id="{719A89F3-0597-4BB4-CE9E-9B6A16406D88}"/>
              </a:ext>
            </a:extLst>
          </p:cNvPr>
          <p:cNvSpPr txBox="1">
            <a:spLocks/>
          </p:cNvSpPr>
          <p:nvPr/>
        </p:nvSpPr>
        <p:spPr>
          <a:xfrm>
            <a:off x="6384031" y="1836147"/>
            <a:ext cx="5688631" cy="1761166"/>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2000" b="1" noProof="0" dirty="0">
                <a:solidFill>
                  <a:schemeClr val="accent1">
                    <a:lumMod val="75000"/>
                  </a:schemeClr>
                </a:solidFill>
              </a:rPr>
              <a:t>DIGITAL ASSETS PROTECTION:</a:t>
            </a:r>
          </a:p>
          <a:p>
            <a:pPr>
              <a:lnSpc>
                <a:spcPct val="100000"/>
              </a:lnSpc>
              <a:spcBef>
                <a:spcPts val="600"/>
              </a:spcBef>
              <a:buFontTx/>
              <a:buChar char="-"/>
            </a:pPr>
            <a:r>
              <a:rPr lang="en-BE" sz="1800" b="1" noProof="0" dirty="0">
                <a:solidFill>
                  <a:schemeClr val="accent1">
                    <a:lumMod val="75000"/>
                  </a:schemeClr>
                </a:solidFill>
              </a:rPr>
              <a:t>Service:      </a:t>
            </a:r>
            <a:r>
              <a:rPr lang="en-BE" sz="1800" noProof="0" dirty="0">
                <a:solidFill>
                  <a:schemeClr val="bg1">
                    <a:lumMod val="50000"/>
                  </a:schemeClr>
                </a:solidFill>
                <a:sym typeface="Wingdings" panose="05000000000000000000" pitchFamily="2" charset="2"/>
              </a:rPr>
              <a:t>IAP +			</a:t>
            </a:r>
            <a:r>
              <a:rPr lang="en-BE" sz="1400" noProof="0" dirty="0">
                <a:solidFill>
                  <a:schemeClr val="bg1">
                    <a:lumMod val="50000"/>
                  </a:schemeClr>
                </a:solidFill>
                <a:sym typeface="Wingdings" panose="05000000000000000000" pitchFamily="2" charset="2"/>
              </a:rPr>
              <a:t>(network services)</a:t>
            </a:r>
            <a:endParaRPr lang="en-BE" sz="1400" noProof="0" dirty="0">
              <a:solidFill>
                <a:schemeClr val="bg1">
                  <a:lumMod val="50000"/>
                </a:schemeClr>
              </a:solidFill>
            </a:endParaRPr>
          </a:p>
          <a:p>
            <a:pPr marL="0" indent="0">
              <a:lnSpc>
                <a:spcPct val="100000"/>
              </a:lnSpc>
              <a:spcBef>
                <a:spcPts val="600"/>
              </a:spcBef>
              <a:buNone/>
              <a:tabLst>
                <a:tab pos="976313" algn="l"/>
              </a:tabLst>
            </a:pPr>
            <a:r>
              <a:rPr lang="en-BE" sz="1800" b="1" noProof="0" dirty="0">
                <a:solidFill>
                  <a:srgbClr val="0070C0"/>
                </a:solidFill>
              </a:rPr>
              <a:t>	      </a:t>
            </a:r>
            <a:r>
              <a:rPr lang="en-BE" sz="1800" noProof="0" dirty="0" err="1">
                <a:solidFill>
                  <a:schemeClr val="bg1">
                    <a:lumMod val="50000"/>
                  </a:schemeClr>
                </a:solidFill>
                <a:sym typeface="Wingdings" panose="05000000000000000000" pitchFamily="2" charset="2"/>
              </a:rPr>
              <a:t>SECaas</a:t>
            </a:r>
            <a:r>
              <a:rPr lang="en-BE" sz="1800" noProof="0" dirty="0">
                <a:solidFill>
                  <a:schemeClr val="bg1">
                    <a:lumMod val="50000"/>
                  </a:schemeClr>
                </a:solidFill>
                <a:sym typeface="Wingdings" panose="05000000000000000000" pitchFamily="2" charset="2"/>
              </a:rPr>
              <a:t> 2		</a:t>
            </a:r>
            <a:r>
              <a:rPr lang="en-BE" sz="1400" noProof="0" dirty="0">
                <a:solidFill>
                  <a:schemeClr val="bg1">
                    <a:lumMod val="50000"/>
                  </a:schemeClr>
                </a:solidFill>
                <a:sym typeface="Wingdings" panose="05000000000000000000" pitchFamily="2" charset="2"/>
              </a:rPr>
              <a:t>(network services)</a:t>
            </a:r>
          </a:p>
          <a:p>
            <a:pPr>
              <a:lnSpc>
                <a:spcPct val="100000"/>
              </a:lnSpc>
              <a:spcBef>
                <a:spcPts val="600"/>
              </a:spcBef>
              <a:buFontTx/>
              <a:buChar char="-"/>
            </a:pPr>
            <a:r>
              <a:rPr lang="en-BE" sz="1800" b="1" noProof="0" dirty="0">
                <a:solidFill>
                  <a:schemeClr val="accent1">
                    <a:lumMod val="75000"/>
                  </a:schemeClr>
                </a:solidFill>
                <a:sym typeface="Wingdings" panose="05000000000000000000" pitchFamily="2" charset="2"/>
              </a:rPr>
              <a:t>Policy:        </a:t>
            </a:r>
            <a:r>
              <a:rPr lang="en-BE" sz="1800" noProof="0" dirty="0">
                <a:solidFill>
                  <a:schemeClr val="bg1">
                    <a:lumMod val="50000"/>
                  </a:schemeClr>
                </a:solidFill>
                <a:sym typeface="Wingdings" panose="05000000000000000000" pitchFamily="2" charset="2"/>
              </a:rPr>
              <a:t>FISP</a:t>
            </a:r>
            <a:r>
              <a:rPr lang="en-BE" sz="1800" b="1" noProof="0" dirty="0">
                <a:solidFill>
                  <a:schemeClr val="accent1">
                    <a:lumMod val="75000"/>
                  </a:schemeClr>
                </a:solidFill>
                <a:sym typeface="Wingdings" panose="05000000000000000000" pitchFamily="2" charset="2"/>
              </a:rPr>
              <a:t>                                      </a:t>
            </a:r>
            <a:r>
              <a:rPr lang="en-BE" sz="1400" dirty="0">
                <a:solidFill>
                  <a:schemeClr val="bg1">
                    <a:lumMod val="50000"/>
                  </a:schemeClr>
                </a:solidFill>
                <a:sym typeface="Wingdings" panose="05000000000000000000" pitchFamily="2" charset="2"/>
              </a:rPr>
              <a:t>(info security policy)</a:t>
            </a:r>
            <a:endParaRPr lang="en-BE" sz="1400" noProof="0" dirty="0">
              <a:solidFill>
                <a:schemeClr val="bg1">
                  <a:lumMod val="50000"/>
                </a:schemeClr>
              </a:solidFill>
              <a:sym typeface="Wingdings" panose="05000000000000000000" pitchFamily="2" charset="2"/>
            </a:endParaRPr>
          </a:p>
          <a:p>
            <a:pPr>
              <a:lnSpc>
                <a:spcPct val="100000"/>
              </a:lnSpc>
              <a:spcBef>
                <a:spcPts val="600"/>
              </a:spcBef>
              <a:buFontTx/>
              <a:buChar char="-"/>
            </a:pPr>
            <a:r>
              <a:rPr lang="en-BE" sz="1800" b="1" dirty="0">
                <a:solidFill>
                  <a:schemeClr val="accent1">
                    <a:lumMod val="75000"/>
                  </a:schemeClr>
                </a:solidFill>
                <a:sym typeface="Wingdings" panose="05000000000000000000" pitchFamily="2" charset="2"/>
              </a:rPr>
              <a:t>Taskforce:  </a:t>
            </a:r>
            <a:r>
              <a:rPr lang="en-BE" sz="1800" dirty="0">
                <a:solidFill>
                  <a:schemeClr val="bg1">
                    <a:lumMod val="50000"/>
                  </a:schemeClr>
                </a:solidFill>
                <a:sym typeface="Wingdings" panose="05000000000000000000" pitchFamily="2" charset="2"/>
              </a:rPr>
              <a:t>Digital certificates </a:t>
            </a:r>
            <a:r>
              <a:rPr lang="en-BE" sz="1800" noProof="0" dirty="0">
                <a:solidFill>
                  <a:schemeClr val="bg1">
                    <a:lumMod val="50000"/>
                  </a:schemeClr>
                </a:solidFill>
                <a:sym typeface="Wingdings" panose="05000000000000000000" pitchFamily="2" charset="2"/>
              </a:rPr>
              <a:t>		</a:t>
            </a:r>
            <a:endParaRPr lang="en-BE" sz="1400" noProof="0" dirty="0">
              <a:solidFill>
                <a:schemeClr val="bg1">
                  <a:lumMod val="50000"/>
                </a:schemeClr>
              </a:solidFill>
              <a:sym typeface="Wingdings" panose="05000000000000000000" pitchFamily="2" charset="2"/>
            </a:endParaRPr>
          </a:p>
        </p:txBody>
      </p:sp>
      <p:sp>
        <p:nvSpPr>
          <p:cNvPr id="155" name="Title 1">
            <a:extLst>
              <a:ext uri="{FF2B5EF4-FFF2-40B4-BE49-F238E27FC236}">
                <a16:creationId xmlns:a16="http://schemas.microsoft.com/office/drawing/2014/main" id="{4D2559A7-81AC-A68E-66BA-2029E5807D7D}"/>
              </a:ext>
            </a:extLst>
          </p:cNvPr>
          <p:cNvSpPr>
            <a:spLocks noGrp="1"/>
          </p:cNvSpPr>
          <p:nvPr>
            <p:ph type="title"/>
          </p:nvPr>
        </p:nvSpPr>
        <p:spPr>
          <a:xfrm>
            <a:off x="838199" y="106703"/>
            <a:ext cx="11102267" cy="1397277"/>
          </a:xfrm>
        </p:spPr>
        <p:txBody>
          <a:bodyPr>
            <a:noAutofit/>
          </a:bodyPr>
          <a:lstStyle/>
          <a:p>
            <a:pPr algn="l">
              <a:tabLst>
                <a:tab pos="4927600" algn="l"/>
              </a:tabLst>
            </a:pPr>
            <a:r>
              <a:rPr lang="en-BE" b="1" noProof="0" dirty="0"/>
              <a:t>G-Cloud: collaborative activities </a:t>
            </a:r>
            <a:r>
              <a:rPr lang="en-BE" b="1" noProof="0" dirty="0">
                <a:sym typeface="Wingdings" panose="05000000000000000000" pitchFamily="2" charset="2"/>
              </a:rPr>
              <a:t> portfolio management</a:t>
            </a:r>
            <a:endParaRPr lang="en-BE" sz="1600" noProof="0" dirty="0"/>
          </a:p>
        </p:txBody>
      </p:sp>
      <p:grpSp>
        <p:nvGrpSpPr>
          <p:cNvPr id="15" name="DIVIDERS">
            <a:extLst>
              <a:ext uri="{FF2B5EF4-FFF2-40B4-BE49-F238E27FC236}">
                <a16:creationId xmlns:a16="http://schemas.microsoft.com/office/drawing/2014/main" id="{FF386882-9B49-A9D1-4269-D1BE67AB1A47}"/>
              </a:ext>
            </a:extLst>
          </p:cNvPr>
          <p:cNvGrpSpPr/>
          <p:nvPr/>
        </p:nvGrpSpPr>
        <p:grpSpPr>
          <a:xfrm>
            <a:off x="623392" y="2480046"/>
            <a:ext cx="4680519" cy="1957066"/>
            <a:chOff x="695400" y="2480046"/>
            <a:chExt cx="5327487" cy="1957066"/>
          </a:xfrm>
        </p:grpSpPr>
        <p:cxnSp>
          <p:nvCxnSpPr>
            <p:cNvPr id="4" name="Straight Connector 3">
              <a:extLst>
                <a:ext uri="{FF2B5EF4-FFF2-40B4-BE49-F238E27FC236}">
                  <a16:creationId xmlns:a16="http://schemas.microsoft.com/office/drawing/2014/main" id="{B02BC511-5306-E95E-1A10-C3D0E0E00C09}"/>
                </a:ext>
              </a:extLst>
            </p:cNvPr>
            <p:cNvCxnSpPr/>
            <p:nvPr/>
          </p:nvCxnSpPr>
          <p:spPr>
            <a:xfrm>
              <a:off x="695400" y="2480046"/>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68074D8-5051-E638-9E36-DE19981D49A4}"/>
                </a:ext>
              </a:extLst>
            </p:cNvPr>
            <p:cNvCxnSpPr/>
            <p:nvPr/>
          </p:nvCxnSpPr>
          <p:spPr>
            <a:xfrm>
              <a:off x="695400" y="2821025"/>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52482A6-C024-96C7-1676-3CC438F1874D}"/>
                </a:ext>
              </a:extLst>
            </p:cNvPr>
            <p:cNvCxnSpPr/>
            <p:nvPr/>
          </p:nvCxnSpPr>
          <p:spPr>
            <a:xfrm>
              <a:off x="695400" y="3212976"/>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E2A54F7-DFEC-EB7F-1C83-BFEBFBA226DE}"/>
                </a:ext>
              </a:extLst>
            </p:cNvPr>
            <p:cNvCxnSpPr/>
            <p:nvPr/>
          </p:nvCxnSpPr>
          <p:spPr>
            <a:xfrm>
              <a:off x="695400" y="3573016"/>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C45A282-C750-DC72-8D6F-F4A075419211}"/>
                </a:ext>
              </a:extLst>
            </p:cNvPr>
            <p:cNvCxnSpPr/>
            <p:nvPr/>
          </p:nvCxnSpPr>
          <p:spPr>
            <a:xfrm>
              <a:off x="695400" y="3861048"/>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F8A1DB-6EC2-9320-4077-D7B91E68CC99}"/>
                </a:ext>
              </a:extLst>
            </p:cNvPr>
            <p:cNvCxnSpPr/>
            <p:nvPr/>
          </p:nvCxnSpPr>
          <p:spPr>
            <a:xfrm>
              <a:off x="695400" y="4149080"/>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AE9FBB5-82B9-541D-6CF0-501E061B84C1}"/>
                </a:ext>
              </a:extLst>
            </p:cNvPr>
            <p:cNvCxnSpPr/>
            <p:nvPr/>
          </p:nvCxnSpPr>
          <p:spPr>
            <a:xfrm>
              <a:off x="695400" y="4437112"/>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6" name="DIVIDERS">
            <a:extLst>
              <a:ext uri="{FF2B5EF4-FFF2-40B4-BE49-F238E27FC236}">
                <a16:creationId xmlns:a16="http://schemas.microsoft.com/office/drawing/2014/main" id="{BA66B943-D8FB-0335-598C-F653B478F255}"/>
              </a:ext>
            </a:extLst>
          </p:cNvPr>
          <p:cNvGrpSpPr/>
          <p:nvPr/>
        </p:nvGrpSpPr>
        <p:grpSpPr>
          <a:xfrm>
            <a:off x="6745177" y="2552054"/>
            <a:ext cx="5327487" cy="712148"/>
            <a:chOff x="695400" y="2480046"/>
            <a:chExt cx="5327487" cy="712148"/>
          </a:xfrm>
        </p:grpSpPr>
        <p:cxnSp>
          <p:nvCxnSpPr>
            <p:cNvPr id="17" name="Straight Connector 16">
              <a:extLst>
                <a:ext uri="{FF2B5EF4-FFF2-40B4-BE49-F238E27FC236}">
                  <a16:creationId xmlns:a16="http://schemas.microsoft.com/office/drawing/2014/main" id="{8C90393F-9338-14C4-78D2-2FFC75BAA4BA}"/>
                </a:ext>
              </a:extLst>
            </p:cNvPr>
            <p:cNvCxnSpPr/>
            <p:nvPr/>
          </p:nvCxnSpPr>
          <p:spPr>
            <a:xfrm>
              <a:off x="695400" y="2480046"/>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33F985-5594-849D-4AD8-19C072435429}"/>
                </a:ext>
              </a:extLst>
            </p:cNvPr>
            <p:cNvCxnSpPr/>
            <p:nvPr/>
          </p:nvCxnSpPr>
          <p:spPr>
            <a:xfrm>
              <a:off x="695400" y="2821025"/>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96BFD66-E895-F3B5-21F2-16BD6712EFFB}"/>
                </a:ext>
              </a:extLst>
            </p:cNvPr>
            <p:cNvCxnSpPr/>
            <p:nvPr/>
          </p:nvCxnSpPr>
          <p:spPr>
            <a:xfrm>
              <a:off x="695400" y="3192194"/>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4" name="DIVIDERS">
            <a:extLst>
              <a:ext uri="{FF2B5EF4-FFF2-40B4-BE49-F238E27FC236}">
                <a16:creationId xmlns:a16="http://schemas.microsoft.com/office/drawing/2014/main" id="{C6B30499-CDB3-A081-1958-7BEB3947A997}"/>
              </a:ext>
            </a:extLst>
          </p:cNvPr>
          <p:cNvGrpSpPr/>
          <p:nvPr/>
        </p:nvGrpSpPr>
        <p:grpSpPr>
          <a:xfrm>
            <a:off x="6645302" y="5935220"/>
            <a:ext cx="5327487" cy="340979"/>
            <a:chOff x="695400" y="2480046"/>
            <a:chExt cx="5327487" cy="340979"/>
          </a:xfrm>
        </p:grpSpPr>
        <p:cxnSp>
          <p:nvCxnSpPr>
            <p:cNvPr id="25" name="Straight Connector 24">
              <a:extLst>
                <a:ext uri="{FF2B5EF4-FFF2-40B4-BE49-F238E27FC236}">
                  <a16:creationId xmlns:a16="http://schemas.microsoft.com/office/drawing/2014/main" id="{6BA43A75-C001-2A91-4BB4-EF1C71DC25B0}"/>
                </a:ext>
              </a:extLst>
            </p:cNvPr>
            <p:cNvCxnSpPr/>
            <p:nvPr/>
          </p:nvCxnSpPr>
          <p:spPr>
            <a:xfrm>
              <a:off x="695400" y="2480046"/>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190986-5F12-64AC-B814-577AED92080F}"/>
                </a:ext>
              </a:extLst>
            </p:cNvPr>
            <p:cNvCxnSpPr/>
            <p:nvPr/>
          </p:nvCxnSpPr>
          <p:spPr>
            <a:xfrm>
              <a:off x="695400" y="2821025"/>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9" name="DIVIDERS">
            <a:extLst>
              <a:ext uri="{FF2B5EF4-FFF2-40B4-BE49-F238E27FC236}">
                <a16:creationId xmlns:a16="http://schemas.microsoft.com/office/drawing/2014/main" id="{7E277239-7E8C-9C4D-9D76-82F4C6FBBA59}"/>
              </a:ext>
            </a:extLst>
          </p:cNvPr>
          <p:cNvGrpSpPr/>
          <p:nvPr/>
        </p:nvGrpSpPr>
        <p:grpSpPr>
          <a:xfrm>
            <a:off x="623391" y="6021288"/>
            <a:ext cx="4680520" cy="305991"/>
            <a:chOff x="767408" y="2515034"/>
            <a:chExt cx="4761677" cy="305991"/>
          </a:xfrm>
        </p:grpSpPr>
        <p:cxnSp>
          <p:nvCxnSpPr>
            <p:cNvPr id="30" name="Straight Connector 29">
              <a:extLst>
                <a:ext uri="{FF2B5EF4-FFF2-40B4-BE49-F238E27FC236}">
                  <a16:creationId xmlns:a16="http://schemas.microsoft.com/office/drawing/2014/main" id="{50AFBBC9-BDA2-CEAF-9C85-3AC094067839}"/>
                </a:ext>
              </a:extLst>
            </p:cNvPr>
            <p:cNvCxnSpPr>
              <a:cxnSpLocks/>
            </p:cNvCxnSpPr>
            <p:nvPr/>
          </p:nvCxnSpPr>
          <p:spPr>
            <a:xfrm>
              <a:off x="767408" y="2515034"/>
              <a:ext cx="47616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4FB095-3C08-9EA9-DD9E-D2230B9E7764}"/>
                </a:ext>
              </a:extLst>
            </p:cNvPr>
            <p:cNvCxnSpPr>
              <a:cxnSpLocks/>
            </p:cNvCxnSpPr>
            <p:nvPr/>
          </p:nvCxnSpPr>
          <p:spPr>
            <a:xfrm>
              <a:off x="767408" y="2821025"/>
              <a:ext cx="47616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2" name="DIVIDERS">
            <a:extLst>
              <a:ext uri="{FF2B5EF4-FFF2-40B4-BE49-F238E27FC236}">
                <a16:creationId xmlns:a16="http://schemas.microsoft.com/office/drawing/2014/main" id="{87F8DC51-3670-DD11-A490-230DB3A5E756}"/>
              </a:ext>
            </a:extLst>
          </p:cNvPr>
          <p:cNvGrpSpPr/>
          <p:nvPr/>
        </p:nvGrpSpPr>
        <p:grpSpPr>
          <a:xfrm>
            <a:off x="6673169" y="4551317"/>
            <a:ext cx="5327487" cy="340979"/>
            <a:chOff x="695400" y="2480046"/>
            <a:chExt cx="5327487" cy="340979"/>
          </a:xfrm>
        </p:grpSpPr>
        <p:cxnSp>
          <p:nvCxnSpPr>
            <p:cNvPr id="33" name="Straight Connector 32">
              <a:extLst>
                <a:ext uri="{FF2B5EF4-FFF2-40B4-BE49-F238E27FC236}">
                  <a16:creationId xmlns:a16="http://schemas.microsoft.com/office/drawing/2014/main" id="{5FCF6DD5-B150-4FF3-2121-379CDA92573C}"/>
                </a:ext>
              </a:extLst>
            </p:cNvPr>
            <p:cNvCxnSpPr/>
            <p:nvPr/>
          </p:nvCxnSpPr>
          <p:spPr>
            <a:xfrm>
              <a:off x="695400" y="2480046"/>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B1857BA-4579-3CF6-762E-94F819FA8E6D}"/>
                </a:ext>
              </a:extLst>
            </p:cNvPr>
            <p:cNvCxnSpPr/>
            <p:nvPr/>
          </p:nvCxnSpPr>
          <p:spPr>
            <a:xfrm>
              <a:off x="695400" y="2821025"/>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2" name="Straight Connector 17">
            <a:extLst>
              <a:ext uri="{FF2B5EF4-FFF2-40B4-BE49-F238E27FC236}">
                <a16:creationId xmlns:a16="http://schemas.microsoft.com/office/drawing/2014/main" id="{EDEF2260-DF95-85EE-F207-42091EFA83FB}"/>
              </a:ext>
            </a:extLst>
          </p:cNvPr>
          <p:cNvCxnSpPr>
            <a:cxnSpLocks/>
          </p:cNvCxnSpPr>
          <p:nvPr/>
        </p:nvCxnSpPr>
        <p:spPr>
          <a:xfrm>
            <a:off x="623392" y="4797152"/>
            <a:ext cx="46805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6DB02F-BD41-D1AB-5F20-08A4660174B6}"/>
              </a:ext>
            </a:extLst>
          </p:cNvPr>
          <p:cNvCxnSpPr>
            <a:cxnSpLocks/>
          </p:cNvCxnSpPr>
          <p:nvPr/>
        </p:nvCxnSpPr>
        <p:spPr>
          <a:xfrm>
            <a:off x="623392" y="5141026"/>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11E6F3-112F-5E3B-AD7E-AEB7335D571B}"/>
              </a:ext>
            </a:extLst>
          </p:cNvPr>
          <p:cNvCxnSpPr/>
          <p:nvPr/>
        </p:nvCxnSpPr>
        <p:spPr>
          <a:xfrm>
            <a:off x="6745177" y="3597313"/>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723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D00D6-E975-D0FA-3CA8-35F52305C6A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FFEE5-2B34-8413-0BD8-3E7D323B08E4}"/>
              </a:ext>
            </a:extLst>
          </p:cNvPr>
          <p:cNvSpPr>
            <a:spLocks noGrp="1"/>
          </p:cNvSpPr>
          <p:nvPr>
            <p:ph type="sldNum" sz="quarter" idx="12"/>
          </p:nvPr>
        </p:nvSpPr>
        <p:spPr/>
        <p:txBody>
          <a:bodyPr/>
          <a:lstStyle/>
          <a:p>
            <a:fld id="{C0BCAE97-BDA2-4C4F-8B4C-9CEEEC6B7DFE}" type="slidenum">
              <a:rPr lang="en-BE" noProof="0" smtClean="0"/>
              <a:pPr/>
              <a:t>9</a:t>
            </a:fld>
            <a:endParaRPr lang="en-BE" noProof="0" dirty="0"/>
          </a:p>
        </p:txBody>
      </p:sp>
      <p:sp>
        <p:nvSpPr>
          <p:cNvPr id="24" name="identification">
            <a:extLst>
              <a:ext uri="{FF2B5EF4-FFF2-40B4-BE49-F238E27FC236}">
                <a16:creationId xmlns:a16="http://schemas.microsoft.com/office/drawing/2014/main" id="{F7EFB00A-AC99-94BA-50C6-1AF450524F42}"/>
              </a:ext>
            </a:extLst>
          </p:cNvPr>
          <p:cNvSpPr txBox="1">
            <a:spLocks/>
          </p:cNvSpPr>
          <p:nvPr/>
        </p:nvSpPr>
        <p:spPr>
          <a:xfrm>
            <a:off x="246425" y="1765563"/>
            <a:ext cx="5356286" cy="1226117"/>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2000" b="1" noProof="0" dirty="0">
                <a:solidFill>
                  <a:schemeClr val="accent1">
                    <a:lumMod val="75000"/>
                  </a:schemeClr>
                </a:solidFill>
              </a:rPr>
              <a:t>IDENTIFICATION &amp; AUTHORISATION: </a:t>
            </a:r>
          </a:p>
          <a:p>
            <a:pPr>
              <a:lnSpc>
                <a:spcPct val="100000"/>
              </a:lnSpc>
              <a:spcBef>
                <a:spcPts val="600"/>
              </a:spcBef>
              <a:buFontTx/>
              <a:buChar char="-"/>
              <a:tabLst>
                <a:tab pos="1028700" algn="l"/>
              </a:tabLst>
            </a:pPr>
            <a:r>
              <a:rPr lang="en-BE" sz="1800" b="1" noProof="0" dirty="0">
                <a:solidFill>
                  <a:schemeClr val="accent1">
                    <a:lumMod val="75000"/>
                  </a:schemeClr>
                </a:solidFill>
              </a:rPr>
              <a:t>Service:</a:t>
            </a:r>
            <a:r>
              <a:rPr lang="en-BE" sz="1800" noProof="0" dirty="0">
                <a:solidFill>
                  <a:schemeClr val="accent1">
                    <a:lumMod val="75000"/>
                  </a:schemeClr>
                </a:solidFill>
              </a:rPr>
              <a:t> </a:t>
            </a:r>
            <a:r>
              <a:rPr lang="en-BE" sz="1800" noProof="0" dirty="0">
                <a:solidFill>
                  <a:schemeClr val="bg1">
                    <a:lumMod val="50000"/>
                  </a:schemeClr>
                </a:solidFill>
              </a:rPr>
              <a:t>	Federal Authentication Service (FAS)</a:t>
            </a:r>
          </a:p>
          <a:p>
            <a:pPr marL="0" indent="0">
              <a:lnSpc>
                <a:spcPct val="100000"/>
              </a:lnSpc>
              <a:spcBef>
                <a:spcPts val="600"/>
              </a:spcBef>
              <a:buNone/>
              <a:tabLst>
                <a:tab pos="1028700" algn="l"/>
              </a:tabLst>
            </a:pPr>
            <a:r>
              <a:rPr lang="en-BE" sz="1800" noProof="0" dirty="0">
                <a:solidFill>
                  <a:schemeClr val="bg1">
                    <a:lumMod val="50000"/>
                  </a:schemeClr>
                </a:solidFill>
              </a:rPr>
              <a:t>	Remote Signing Services</a:t>
            </a:r>
          </a:p>
          <a:p>
            <a:pPr>
              <a:lnSpc>
                <a:spcPct val="100000"/>
              </a:lnSpc>
              <a:spcBef>
                <a:spcPts val="600"/>
              </a:spcBef>
              <a:buFontTx/>
              <a:buChar char="-"/>
            </a:pPr>
            <a:endParaRPr lang="en-BE" noProof="0" dirty="0">
              <a:solidFill>
                <a:schemeClr val="bg1">
                  <a:lumMod val="50000"/>
                </a:schemeClr>
              </a:solidFill>
            </a:endParaRPr>
          </a:p>
        </p:txBody>
      </p:sp>
      <p:sp>
        <p:nvSpPr>
          <p:cNvPr id="47" name="BI">
            <a:extLst>
              <a:ext uri="{FF2B5EF4-FFF2-40B4-BE49-F238E27FC236}">
                <a16:creationId xmlns:a16="http://schemas.microsoft.com/office/drawing/2014/main" id="{2DDF4D84-88ED-44FB-4EC4-428836257781}"/>
              </a:ext>
            </a:extLst>
          </p:cNvPr>
          <p:cNvSpPr txBox="1">
            <a:spLocks/>
          </p:cNvSpPr>
          <p:nvPr/>
        </p:nvSpPr>
        <p:spPr>
          <a:xfrm>
            <a:off x="277220" y="4290116"/>
            <a:ext cx="5793412" cy="108310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2000" b="1" noProof="0" dirty="0">
                <a:solidFill>
                  <a:schemeClr val="accent1">
                    <a:lumMod val="75000"/>
                  </a:schemeClr>
                </a:solidFill>
              </a:rPr>
              <a:t>BUSINESS INTELLIGENCE / D</a:t>
            </a:r>
            <a:r>
              <a:rPr lang="en-BE" sz="2000" b="1" dirty="0">
                <a:solidFill>
                  <a:schemeClr val="accent1">
                    <a:lumMod val="75000"/>
                  </a:schemeClr>
                </a:solidFill>
              </a:rPr>
              <a:t>ATAWAREHOUSE</a:t>
            </a:r>
            <a:endParaRPr lang="en-BE" sz="2000" b="1" noProof="0" dirty="0">
              <a:solidFill>
                <a:schemeClr val="accent1">
                  <a:lumMod val="75000"/>
                </a:schemeClr>
              </a:solidFill>
            </a:endParaRPr>
          </a:p>
          <a:p>
            <a:pPr>
              <a:lnSpc>
                <a:spcPct val="100000"/>
              </a:lnSpc>
              <a:spcBef>
                <a:spcPts val="600"/>
              </a:spcBef>
              <a:buFontTx/>
              <a:buChar char="-"/>
            </a:pPr>
            <a:r>
              <a:rPr lang="en-BE" sz="1800" b="1" noProof="0" dirty="0">
                <a:solidFill>
                  <a:schemeClr val="accent1">
                    <a:lumMod val="75000"/>
                  </a:schemeClr>
                </a:solidFill>
              </a:rPr>
              <a:t>Strategy:    </a:t>
            </a:r>
            <a:r>
              <a:rPr lang="en-BE" sz="1800" noProof="0" dirty="0">
                <a:solidFill>
                  <a:schemeClr val="bg1">
                    <a:lumMod val="50000"/>
                  </a:schemeClr>
                </a:solidFill>
              </a:rPr>
              <a:t>SAS exit strategy to Python / Altair / …</a:t>
            </a:r>
          </a:p>
          <a:p>
            <a:pPr>
              <a:lnSpc>
                <a:spcPct val="100000"/>
              </a:lnSpc>
              <a:spcBef>
                <a:spcPts val="600"/>
              </a:spcBef>
              <a:buFontTx/>
              <a:buChar char="-"/>
            </a:pPr>
            <a:r>
              <a:rPr lang="en-BE" sz="1800" b="1" noProof="0" dirty="0">
                <a:solidFill>
                  <a:schemeClr val="accent1">
                    <a:lumMod val="75000"/>
                  </a:schemeClr>
                </a:solidFill>
              </a:rPr>
              <a:t>Taskforce:  </a:t>
            </a:r>
            <a:r>
              <a:rPr lang="en-BE" sz="1800" noProof="0" dirty="0">
                <a:solidFill>
                  <a:schemeClr val="bg1">
                    <a:lumMod val="50000"/>
                  </a:schemeClr>
                </a:solidFill>
              </a:rPr>
              <a:t>Knowledge sharing </a:t>
            </a:r>
          </a:p>
        </p:txBody>
      </p:sp>
      <p:sp>
        <p:nvSpPr>
          <p:cNvPr id="121" name="artificial intelligence">
            <a:extLst>
              <a:ext uri="{FF2B5EF4-FFF2-40B4-BE49-F238E27FC236}">
                <a16:creationId xmlns:a16="http://schemas.microsoft.com/office/drawing/2014/main" id="{22952299-6D3C-474A-D5C7-0405779CCE7D}"/>
              </a:ext>
            </a:extLst>
          </p:cNvPr>
          <p:cNvSpPr txBox="1">
            <a:spLocks/>
          </p:cNvSpPr>
          <p:nvPr/>
        </p:nvSpPr>
        <p:spPr>
          <a:xfrm>
            <a:off x="6502680" y="1765563"/>
            <a:ext cx="5689320" cy="216181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2000" b="1" noProof="0" dirty="0">
                <a:solidFill>
                  <a:schemeClr val="accent1">
                    <a:lumMod val="75000"/>
                  </a:schemeClr>
                </a:solidFill>
              </a:rPr>
              <a:t>ARTIFICIAL INTELLIGENCE</a:t>
            </a:r>
          </a:p>
          <a:p>
            <a:pPr>
              <a:lnSpc>
                <a:spcPct val="100000"/>
              </a:lnSpc>
              <a:spcBef>
                <a:spcPts val="600"/>
              </a:spcBef>
              <a:buFontTx/>
              <a:buChar char="-"/>
            </a:pPr>
            <a:r>
              <a:rPr lang="en-BE" sz="1800" b="1" dirty="0">
                <a:solidFill>
                  <a:schemeClr val="accent1">
                    <a:lumMod val="75000"/>
                  </a:schemeClr>
                </a:solidFill>
                <a:sym typeface="Wingdings" panose="05000000000000000000" pitchFamily="2" charset="2"/>
              </a:rPr>
              <a:t>Service:     </a:t>
            </a:r>
            <a:r>
              <a:rPr lang="en-BE" sz="1800" dirty="0">
                <a:solidFill>
                  <a:schemeClr val="bg1">
                    <a:lumMod val="50000"/>
                  </a:schemeClr>
                </a:solidFill>
                <a:sym typeface="Wingdings" panose="05000000000000000000" pitchFamily="2" charset="2"/>
              </a:rPr>
              <a:t>AI maturity model  </a:t>
            </a:r>
          </a:p>
          <a:p>
            <a:pPr marL="0" indent="0">
              <a:lnSpc>
                <a:spcPct val="100000"/>
              </a:lnSpc>
              <a:spcBef>
                <a:spcPts val="600"/>
              </a:spcBef>
              <a:buNone/>
            </a:pPr>
            <a:r>
              <a:rPr lang="en-BE" sz="1800" b="1" dirty="0">
                <a:solidFill>
                  <a:schemeClr val="bg1">
                    <a:lumMod val="50000"/>
                  </a:schemeClr>
                </a:solidFill>
                <a:sym typeface="Wingdings" panose="05000000000000000000" pitchFamily="2" charset="2"/>
              </a:rPr>
              <a:t>      </a:t>
            </a:r>
            <a:r>
              <a:rPr lang="en-BE" sz="1800" b="1" dirty="0">
                <a:solidFill>
                  <a:schemeClr val="accent1">
                    <a:lumMod val="75000"/>
                  </a:schemeClr>
                </a:solidFill>
                <a:sym typeface="Wingdings" panose="05000000000000000000" pitchFamily="2" charset="2"/>
              </a:rPr>
              <a:t>                  </a:t>
            </a:r>
            <a:r>
              <a:rPr lang="en-BE" sz="1800" dirty="0">
                <a:solidFill>
                  <a:schemeClr val="bg1">
                    <a:lumMod val="50000"/>
                  </a:schemeClr>
                </a:solidFill>
                <a:sym typeface="Wingdings" panose="05000000000000000000" pitchFamily="2" charset="2"/>
              </a:rPr>
              <a:t>AI chatbot for customer services</a:t>
            </a:r>
            <a:endParaRPr lang="en-BE" sz="1800" b="1" dirty="0">
              <a:solidFill>
                <a:schemeClr val="accent1">
                  <a:lumMod val="75000"/>
                </a:schemeClr>
              </a:solidFill>
              <a:sym typeface="Wingdings" panose="05000000000000000000" pitchFamily="2" charset="2"/>
            </a:endParaRPr>
          </a:p>
          <a:p>
            <a:pPr marL="0" indent="0">
              <a:lnSpc>
                <a:spcPct val="100000"/>
              </a:lnSpc>
              <a:spcBef>
                <a:spcPts val="600"/>
              </a:spcBef>
              <a:buNone/>
            </a:pPr>
            <a:r>
              <a:rPr lang="en-BE" sz="1800" dirty="0">
                <a:solidFill>
                  <a:schemeClr val="bg1">
                    <a:lumMod val="50000"/>
                  </a:schemeClr>
                </a:solidFill>
                <a:sym typeface="Wingdings" panose="05000000000000000000" pitchFamily="2" charset="2"/>
              </a:rPr>
              <a:t>                        Pulse AI services               </a:t>
            </a:r>
            <a:r>
              <a:rPr lang="en-BE" sz="1400" dirty="0">
                <a:solidFill>
                  <a:schemeClr val="bg1">
                    <a:lumMod val="50000"/>
                  </a:schemeClr>
                </a:solidFill>
                <a:sym typeface="Wingdings" panose="05000000000000000000" pitchFamily="2" charset="2"/>
              </a:rPr>
              <a:t>(user feedback services)</a:t>
            </a:r>
            <a:endParaRPr lang="en-BE" sz="1400" b="1" noProof="0" dirty="0">
              <a:solidFill>
                <a:schemeClr val="accent1">
                  <a:lumMod val="75000"/>
                </a:schemeClr>
              </a:solidFill>
              <a:sym typeface="Wingdings" panose="05000000000000000000" pitchFamily="2" charset="2"/>
            </a:endParaRPr>
          </a:p>
          <a:p>
            <a:pPr>
              <a:lnSpc>
                <a:spcPct val="100000"/>
              </a:lnSpc>
              <a:spcBef>
                <a:spcPts val="600"/>
              </a:spcBef>
              <a:buFontTx/>
              <a:buChar char="-"/>
            </a:pPr>
            <a:r>
              <a:rPr lang="en-BE" sz="1800" b="1" noProof="0" dirty="0">
                <a:solidFill>
                  <a:schemeClr val="accent1">
                    <a:lumMod val="75000"/>
                  </a:schemeClr>
                </a:solidFill>
                <a:sym typeface="Wingdings" panose="05000000000000000000" pitchFamily="2" charset="2"/>
              </a:rPr>
              <a:t>Policy:        </a:t>
            </a:r>
            <a:r>
              <a:rPr lang="en-BE" sz="1800" noProof="0" dirty="0">
                <a:solidFill>
                  <a:schemeClr val="bg1">
                    <a:lumMod val="50000"/>
                  </a:schemeClr>
                </a:solidFill>
                <a:sym typeface="Wingdings" panose="05000000000000000000" pitchFamily="2" charset="2"/>
              </a:rPr>
              <a:t>AI guideline</a:t>
            </a:r>
            <a:endParaRPr lang="en-BE" sz="1400" noProof="0" dirty="0">
              <a:solidFill>
                <a:schemeClr val="bg1">
                  <a:lumMod val="50000"/>
                </a:schemeClr>
              </a:solidFill>
              <a:sym typeface="Wingdings" panose="05000000000000000000" pitchFamily="2" charset="2"/>
            </a:endParaRPr>
          </a:p>
          <a:p>
            <a:pPr>
              <a:lnSpc>
                <a:spcPct val="100000"/>
              </a:lnSpc>
              <a:spcBef>
                <a:spcPts val="600"/>
              </a:spcBef>
              <a:buFontTx/>
              <a:buChar char="-"/>
            </a:pPr>
            <a:r>
              <a:rPr lang="en-BE" sz="1800" b="1" dirty="0">
                <a:solidFill>
                  <a:schemeClr val="accent1">
                    <a:lumMod val="75000"/>
                  </a:schemeClr>
                </a:solidFill>
                <a:sym typeface="Wingdings" panose="05000000000000000000" pitchFamily="2" charset="2"/>
              </a:rPr>
              <a:t>Taskforce:  </a:t>
            </a:r>
            <a:r>
              <a:rPr lang="en-BE" sz="1800" dirty="0">
                <a:solidFill>
                  <a:schemeClr val="bg1">
                    <a:lumMod val="50000"/>
                  </a:schemeClr>
                </a:solidFill>
                <a:sym typeface="Wingdings" panose="05000000000000000000" pitchFamily="2" charset="2"/>
              </a:rPr>
              <a:t>AI chatbot for customer services</a:t>
            </a:r>
            <a:endParaRPr lang="en-BE" sz="1800" noProof="0" dirty="0">
              <a:solidFill>
                <a:schemeClr val="bg1">
                  <a:lumMod val="50000"/>
                </a:schemeClr>
              </a:solidFill>
              <a:sym typeface="Wingdings" panose="05000000000000000000" pitchFamily="2" charset="2"/>
            </a:endParaRPr>
          </a:p>
          <a:p>
            <a:pPr>
              <a:lnSpc>
                <a:spcPct val="100000"/>
              </a:lnSpc>
              <a:spcBef>
                <a:spcPts val="600"/>
              </a:spcBef>
              <a:buFontTx/>
              <a:buChar char="-"/>
            </a:pPr>
            <a:r>
              <a:rPr lang="en-BE" sz="1800" b="1" noProof="0" dirty="0">
                <a:solidFill>
                  <a:schemeClr val="accent1">
                    <a:lumMod val="75000"/>
                  </a:schemeClr>
                </a:solidFill>
              </a:rPr>
              <a:t>PoC’s:         </a:t>
            </a:r>
            <a:r>
              <a:rPr lang="en-BE" sz="1800" noProof="0" dirty="0">
                <a:solidFill>
                  <a:schemeClr val="bg1">
                    <a:lumMod val="50000"/>
                  </a:schemeClr>
                </a:solidFill>
              </a:rPr>
              <a:t>Knowledge sharing</a:t>
            </a:r>
          </a:p>
          <a:p>
            <a:pPr>
              <a:lnSpc>
                <a:spcPct val="100000"/>
              </a:lnSpc>
              <a:spcBef>
                <a:spcPts val="600"/>
              </a:spcBef>
              <a:buFontTx/>
              <a:buChar char="-"/>
            </a:pPr>
            <a:endParaRPr lang="en-BE" noProof="0" dirty="0">
              <a:solidFill>
                <a:schemeClr val="bg1">
                  <a:lumMod val="50000"/>
                </a:schemeClr>
              </a:solidFill>
            </a:endParaRPr>
          </a:p>
        </p:txBody>
      </p:sp>
      <p:sp>
        <p:nvSpPr>
          <p:cNvPr id="2" name="office collaboration">
            <a:extLst>
              <a:ext uri="{FF2B5EF4-FFF2-40B4-BE49-F238E27FC236}">
                <a16:creationId xmlns:a16="http://schemas.microsoft.com/office/drawing/2014/main" id="{18567057-8A29-AB65-FE59-62C6FCB1E8C0}"/>
              </a:ext>
            </a:extLst>
          </p:cNvPr>
          <p:cNvSpPr txBox="1">
            <a:spLocks/>
          </p:cNvSpPr>
          <p:nvPr/>
        </p:nvSpPr>
        <p:spPr>
          <a:xfrm>
            <a:off x="6502680" y="4581128"/>
            <a:ext cx="5793412" cy="127212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2000" b="1" noProof="0" dirty="0">
                <a:solidFill>
                  <a:schemeClr val="accent1">
                    <a:lumMod val="75000"/>
                  </a:schemeClr>
                </a:solidFill>
              </a:rPr>
              <a:t>OFFICE COLLABORATION PLATFORM</a:t>
            </a:r>
          </a:p>
          <a:p>
            <a:pPr>
              <a:lnSpc>
                <a:spcPct val="100000"/>
              </a:lnSpc>
              <a:spcBef>
                <a:spcPts val="600"/>
              </a:spcBef>
              <a:buFontTx/>
              <a:buChar char="-"/>
            </a:pPr>
            <a:r>
              <a:rPr lang="en-BE" sz="1800" b="1" noProof="0" dirty="0">
                <a:solidFill>
                  <a:schemeClr val="accent1">
                    <a:lumMod val="75000"/>
                  </a:schemeClr>
                </a:solidFill>
              </a:rPr>
              <a:t>Service:  </a:t>
            </a:r>
            <a:r>
              <a:rPr lang="en-BE" sz="1800" noProof="0" dirty="0">
                <a:solidFill>
                  <a:schemeClr val="bg1">
                    <a:lumMod val="50000"/>
                  </a:schemeClr>
                </a:solidFill>
              </a:rPr>
              <a:t>E-Office (M365 tenant), BURaaS</a:t>
            </a:r>
          </a:p>
          <a:p>
            <a:pPr>
              <a:lnSpc>
                <a:spcPct val="100000"/>
              </a:lnSpc>
              <a:spcBef>
                <a:spcPts val="600"/>
              </a:spcBef>
              <a:buFontTx/>
              <a:buChar char="-"/>
            </a:pPr>
            <a:r>
              <a:rPr lang="en-BE" sz="1800" b="1" dirty="0">
                <a:solidFill>
                  <a:schemeClr val="accent1">
                    <a:lumMod val="75000"/>
                  </a:schemeClr>
                </a:solidFill>
              </a:rPr>
              <a:t>Study:     </a:t>
            </a:r>
            <a:r>
              <a:rPr lang="en-BE" sz="1800" dirty="0">
                <a:solidFill>
                  <a:schemeClr val="bg1">
                    <a:lumMod val="50000"/>
                  </a:schemeClr>
                </a:solidFill>
              </a:rPr>
              <a:t>MS365 alternatives</a:t>
            </a:r>
            <a:endParaRPr lang="en-BE" sz="1800" noProof="0" dirty="0">
              <a:solidFill>
                <a:schemeClr val="bg1">
                  <a:lumMod val="50000"/>
                </a:schemeClr>
              </a:solidFill>
            </a:endParaRPr>
          </a:p>
        </p:txBody>
      </p:sp>
      <p:sp>
        <p:nvSpPr>
          <p:cNvPr id="10" name="wallet">
            <a:extLst>
              <a:ext uri="{FF2B5EF4-FFF2-40B4-BE49-F238E27FC236}">
                <a16:creationId xmlns:a16="http://schemas.microsoft.com/office/drawing/2014/main" id="{AD76C60F-115C-08AF-EC7B-BAAEB12062ED}"/>
              </a:ext>
            </a:extLst>
          </p:cNvPr>
          <p:cNvSpPr txBox="1">
            <a:spLocks/>
          </p:cNvSpPr>
          <p:nvPr/>
        </p:nvSpPr>
        <p:spPr>
          <a:xfrm>
            <a:off x="302588" y="3163706"/>
            <a:ext cx="5793412" cy="83195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Clr>
                <a:srgbClr val="0070C0"/>
              </a:buClr>
              <a:buSzPct val="16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rgbClr val="0070C0"/>
              </a:buClr>
              <a:buSzPct val="100000"/>
              <a:buFont typeface="Courier New" panose="02070309020205020404" pitchFamily="49" charset="0"/>
              <a:buChar char="o"/>
              <a:defRPr sz="16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rgbClr val="0070C0"/>
              </a:buClr>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BE" sz="2000" b="1" noProof="0" dirty="0">
                <a:solidFill>
                  <a:schemeClr val="accent1">
                    <a:lumMod val="75000"/>
                  </a:schemeClr>
                </a:solidFill>
              </a:rPr>
              <a:t>PERSONAL WALLET</a:t>
            </a:r>
          </a:p>
          <a:p>
            <a:pPr marL="177800" indent="-177800">
              <a:lnSpc>
                <a:spcPct val="100000"/>
              </a:lnSpc>
              <a:spcBef>
                <a:spcPts val="600"/>
              </a:spcBef>
              <a:buFontTx/>
              <a:buChar char="-"/>
            </a:pPr>
            <a:r>
              <a:rPr lang="en-BE" sz="1800" b="1" noProof="0" dirty="0">
                <a:solidFill>
                  <a:schemeClr val="accent1">
                    <a:lumMod val="75000"/>
                  </a:schemeClr>
                </a:solidFill>
              </a:rPr>
              <a:t>Service: </a:t>
            </a:r>
            <a:r>
              <a:rPr lang="en-BE" sz="1800" dirty="0">
                <a:solidFill>
                  <a:schemeClr val="bg1">
                    <a:lumMod val="50000"/>
                  </a:schemeClr>
                </a:solidFill>
              </a:rPr>
              <a:t>MyGov.be</a:t>
            </a:r>
            <a:endParaRPr lang="en-BE" sz="1800" noProof="0" dirty="0">
              <a:solidFill>
                <a:schemeClr val="bg1">
                  <a:lumMod val="50000"/>
                </a:schemeClr>
              </a:solidFill>
            </a:endParaRPr>
          </a:p>
        </p:txBody>
      </p:sp>
      <p:grpSp>
        <p:nvGrpSpPr>
          <p:cNvPr id="4" name="DIVIDERS">
            <a:extLst>
              <a:ext uri="{FF2B5EF4-FFF2-40B4-BE49-F238E27FC236}">
                <a16:creationId xmlns:a16="http://schemas.microsoft.com/office/drawing/2014/main" id="{57A2C0E0-EA56-F1EA-4207-DD07A0BF1073}"/>
              </a:ext>
            </a:extLst>
          </p:cNvPr>
          <p:cNvGrpSpPr/>
          <p:nvPr/>
        </p:nvGrpSpPr>
        <p:grpSpPr>
          <a:xfrm>
            <a:off x="6816080" y="2492896"/>
            <a:ext cx="5098249" cy="1080120"/>
            <a:chOff x="695400" y="2420888"/>
            <a:chExt cx="5327487" cy="1080120"/>
          </a:xfrm>
        </p:grpSpPr>
        <p:cxnSp>
          <p:nvCxnSpPr>
            <p:cNvPr id="13" name="Straight Connector 12">
              <a:extLst>
                <a:ext uri="{FF2B5EF4-FFF2-40B4-BE49-F238E27FC236}">
                  <a16:creationId xmlns:a16="http://schemas.microsoft.com/office/drawing/2014/main" id="{1F51D5E6-FE6F-9AC0-8E12-52D51B152AF4}"/>
                </a:ext>
              </a:extLst>
            </p:cNvPr>
            <p:cNvCxnSpPr/>
            <p:nvPr/>
          </p:nvCxnSpPr>
          <p:spPr>
            <a:xfrm>
              <a:off x="695400" y="2780928"/>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522C53-E291-1F2D-0B46-9C64CBC353A9}"/>
                </a:ext>
              </a:extLst>
            </p:cNvPr>
            <p:cNvCxnSpPr/>
            <p:nvPr/>
          </p:nvCxnSpPr>
          <p:spPr>
            <a:xfrm>
              <a:off x="695400" y="3140968"/>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8A56B2-C149-FA8B-921A-3B312F45A5F8}"/>
                </a:ext>
              </a:extLst>
            </p:cNvPr>
            <p:cNvCxnSpPr/>
            <p:nvPr/>
          </p:nvCxnSpPr>
          <p:spPr>
            <a:xfrm>
              <a:off x="695400" y="3501008"/>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3C5A3FC-8A39-A5A4-F9D9-D4B700743067}"/>
                </a:ext>
              </a:extLst>
            </p:cNvPr>
            <p:cNvCxnSpPr/>
            <p:nvPr/>
          </p:nvCxnSpPr>
          <p:spPr>
            <a:xfrm>
              <a:off x="695400" y="2420888"/>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6" name="DIVIDERS">
            <a:extLst>
              <a:ext uri="{FF2B5EF4-FFF2-40B4-BE49-F238E27FC236}">
                <a16:creationId xmlns:a16="http://schemas.microsoft.com/office/drawing/2014/main" id="{BC453A4D-4BF2-5871-0B83-9A7BE36101EA}"/>
              </a:ext>
            </a:extLst>
          </p:cNvPr>
          <p:cNvGrpSpPr/>
          <p:nvPr/>
        </p:nvGrpSpPr>
        <p:grpSpPr>
          <a:xfrm>
            <a:off x="551384" y="2492896"/>
            <a:ext cx="4904859" cy="360040"/>
            <a:chOff x="695400" y="2480046"/>
            <a:chExt cx="5327487" cy="360040"/>
          </a:xfrm>
        </p:grpSpPr>
        <p:cxnSp>
          <p:nvCxnSpPr>
            <p:cNvPr id="17" name="Straight Connector 16">
              <a:extLst>
                <a:ext uri="{FF2B5EF4-FFF2-40B4-BE49-F238E27FC236}">
                  <a16:creationId xmlns:a16="http://schemas.microsoft.com/office/drawing/2014/main" id="{36604E16-B2E6-BF1C-AE60-3ADA4D5E7EF6}"/>
                </a:ext>
              </a:extLst>
            </p:cNvPr>
            <p:cNvCxnSpPr/>
            <p:nvPr/>
          </p:nvCxnSpPr>
          <p:spPr>
            <a:xfrm>
              <a:off x="695400" y="2480046"/>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9B255B-5261-6F54-73FC-3BA5E7CD6DE7}"/>
                </a:ext>
              </a:extLst>
            </p:cNvPr>
            <p:cNvCxnSpPr/>
            <p:nvPr/>
          </p:nvCxnSpPr>
          <p:spPr>
            <a:xfrm>
              <a:off x="695400" y="2840086"/>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1" name="DIVIDERS">
            <a:extLst>
              <a:ext uri="{FF2B5EF4-FFF2-40B4-BE49-F238E27FC236}">
                <a16:creationId xmlns:a16="http://schemas.microsoft.com/office/drawing/2014/main" id="{91B39795-C952-854C-C4C4-E7BC85FD9EC8}"/>
              </a:ext>
            </a:extLst>
          </p:cNvPr>
          <p:cNvGrpSpPr/>
          <p:nvPr/>
        </p:nvGrpSpPr>
        <p:grpSpPr>
          <a:xfrm>
            <a:off x="551384" y="4725144"/>
            <a:ext cx="4904859" cy="300882"/>
            <a:chOff x="695400" y="2480046"/>
            <a:chExt cx="5327487" cy="300882"/>
          </a:xfrm>
        </p:grpSpPr>
        <p:cxnSp>
          <p:nvCxnSpPr>
            <p:cNvPr id="22" name="Straight Connector 21">
              <a:extLst>
                <a:ext uri="{FF2B5EF4-FFF2-40B4-BE49-F238E27FC236}">
                  <a16:creationId xmlns:a16="http://schemas.microsoft.com/office/drawing/2014/main" id="{49D7751C-E2DB-E6E5-BF06-8B8D0F121E9B}"/>
                </a:ext>
              </a:extLst>
            </p:cNvPr>
            <p:cNvCxnSpPr/>
            <p:nvPr/>
          </p:nvCxnSpPr>
          <p:spPr>
            <a:xfrm>
              <a:off x="695400" y="2480046"/>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D5F182-0169-B8DA-91F2-6FD9D27A4CA8}"/>
                </a:ext>
              </a:extLst>
            </p:cNvPr>
            <p:cNvCxnSpPr/>
            <p:nvPr/>
          </p:nvCxnSpPr>
          <p:spPr>
            <a:xfrm>
              <a:off x="695400" y="2780928"/>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8" name="DIVIDERS">
            <a:extLst>
              <a:ext uri="{FF2B5EF4-FFF2-40B4-BE49-F238E27FC236}">
                <a16:creationId xmlns:a16="http://schemas.microsoft.com/office/drawing/2014/main" id="{E7281F7C-F6A5-8DFB-1D28-497D3B95888E}"/>
              </a:ext>
            </a:extLst>
          </p:cNvPr>
          <p:cNvGrpSpPr/>
          <p:nvPr/>
        </p:nvGrpSpPr>
        <p:grpSpPr>
          <a:xfrm>
            <a:off x="6816079" y="5327170"/>
            <a:ext cx="5008377" cy="322645"/>
            <a:chOff x="695400" y="2458283"/>
            <a:chExt cx="5327487" cy="322645"/>
          </a:xfrm>
        </p:grpSpPr>
        <p:cxnSp>
          <p:nvCxnSpPr>
            <p:cNvPr id="29" name="Straight Connector 28">
              <a:extLst>
                <a:ext uri="{FF2B5EF4-FFF2-40B4-BE49-F238E27FC236}">
                  <a16:creationId xmlns:a16="http://schemas.microsoft.com/office/drawing/2014/main" id="{094686AD-7AD9-EC2C-1563-0959DB77B6D3}"/>
                </a:ext>
              </a:extLst>
            </p:cNvPr>
            <p:cNvCxnSpPr/>
            <p:nvPr/>
          </p:nvCxnSpPr>
          <p:spPr>
            <a:xfrm>
              <a:off x="695400" y="2458283"/>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544F882-491D-520A-E76F-08E2B02B0910}"/>
                </a:ext>
              </a:extLst>
            </p:cNvPr>
            <p:cNvCxnSpPr/>
            <p:nvPr/>
          </p:nvCxnSpPr>
          <p:spPr>
            <a:xfrm>
              <a:off x="695400" y="2780928"/>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1" name="DIVIDERS">
            <a:extLst>
              <a:ext uri="{FF2B5EF4-FFF2-40B4-BE49-F238E27FC236}">
                <a16:creationId xmlns:a16="http://schemas.microsoft.com/office/drawing/2014/main" id="{E879FD08-D1ED-6CFC-869A-F2AA67CE96E0}"/>
              </a:ext>
            </a:extLst>
          </p:cNvPr>
          <p:cNvGrpSpPr/>
          <p:nvPr/>
        </p:nvGrpSpPr>
        <p:grpSpPr>
          <a:xfrm>
            <a:off x="551384" y="3576978"/>
            <a:ext cx="4904859" cy="300882"/>
            <a:chOff x="695400" y="2480046"/>
            <a:chExt cx="5327487" cy="300882"/>
          </a:xfrm>
        </p:grpSpPr>
        <p:cxnSp>
          <p:nvCxnSpPr>
            <p:cNvPr id="32" name="Straight Connector 31">
              <a:extLst>
                <a:ext uri="{FF2B5EF4-FFF2-40B4-BE49-F238E27FC236}">
                  <a16:creationId xmlns:a16="http://schemas.microsoft.com/office/drawing/2014/main" id="{6E9F39EE-8D32-8367-5930-AF6B87441F95}"/>
                </a:ext>
              </a:extLst>
            </p:cNvPr>
            <p:cNvCxnSpPr/>
            <p:nvPr/>
          </p:nvCxnSpPr>
          <p:spPr>
            <a:xfrm>
              <a:off x="695400" y="2480046"/>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22CA68-1D58-1022-A2DD-F17A89359680}"/>
                </a:ext>
              </a:extLst>
            </p:cNvPr>
            <p:cNvCxnSpPr/>
            <p:nvPr/>
          </p:nvCxnSpPr>
          <p:spPr>
            <a:xfrm>
              <a:off x="695400" y="2780928"/>
              <a:ext cx="53274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5" name="Title 1">
            <a:extLst>
              <a:ext uri="{FF2B5EF4-FFF2-40B4-BE49-F238E27FC236}">
                <a16:creationId xmlns:a16="http://schemas.microsoft.com/office/drawing/2014/main" id="{D9148A98-9072-5C63-B7F7-E80A7A39E853}"/>
              </a:ext>
            </a:extLst>
          </p:cNvPr>
          <p:cNvSpPr>
            <a:spLocks noGrp="1"/>
          </p:cNvSpPr>
          <p:nvPr>
            <p:ph type="title"/>
          </p:nvPr>
        </p:nvSpPr>
        <p:spPr>
          <a:xfrm>
            <a:off x="838199" y="106703"/>
            <a:ext cx="11102267" cy="1397277"/>
          </a:xfrm>
        </p:spPr>
        <p:txBody>
          <a:bodyPr>
            <a:noAutofit/>
          </a:bodyPr>
          <a:lstStyle/>
          <a:p>
            <a:pPr algn="l">
              <a:tabLst>
                <a:tab pos="4927600" algn="l"/>
              </a:tabLst>
            </a:pPr>
            <a:r>
              <a:rPr lang="en-BE" b="1" noProof="0" dirty="0"/>
              <a:t>G-Cloud: collaborative activities </a:t>
            </a:r>
            <a:r>
              <a:rPr lang="en-BE" b="1" noProof="0" dirty="0">
                <a:sym typeface="Wingdings" panose="05000000000000000000" pitchFamily="2" charset="2"/>
              </a:rPr>
              <a:t> portfolio management</a:t>
            </a:r>
            <a:endParaRPr lang="en-BE" sz="1600" noProof="0" dirty="0"/>
          </a:p>
        </p:txBody>
      </p:sp>
      <p:cxnSp>
        <p:nvCxnSpPr>
          <p:cNvPr id="5" name="Straight Connector 4">
            <a:extLst>
              <a:ext uri="{FF2B5EF4-FFF2-40B4-BE49-F238E27FC236}">
                <a16:creationId xmlns:a16="http://schemas.microsoft.com/office/drawing/2014/main" id="{9B3FA7ED-97DC-180B-7C63-2006F15E4C7D}"/>
              </a:ext>
            </a:extLst>
          </p:cNvPr>
          <p:cNvCxnSpPr>
            <a:cxnSpLocks/>
          </p:cNvCxnSpPr>
          <p:nvPr/>
        </p:nvCxnSpPr>
        <p:spPr>
          <a:xfrm>
            <a:off x="551384" y="5373216"/>
            <a:ext cx="490485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784AE1D-A49D-9B13-C493-56BC8B66685B}"/>
              </a:ext>
            </a:extLst>
          </p:cNvPr>
          <p:cNvCxnSpPr>
            <a:cxnSpLocks/>
          </p:cNvCxnSpPr>
          <p:nvPr/>
        </p:nvCxnSpPr>
        <p:spPr>
          <a:xfrm>
            <a:off x="6816080" y="3922715"/>
            <a:ext cx="50982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6FC49A9-2784-C560-38C3-4D587FE33D05}"/>
              </a:ext>
            </a:extLst>
          </p:cNvPr>
          <p:cNvCxnSpPr>
            <a:cxnSpLocks/>
          </p:cNvCxnSpPr>
          <p:nvPr/>
        </p:nvCxnSpPr>
        <p:spPr>
          <a:xfrm>
            <a:off x="6816080" y="4293096"/>
            <a:ext cx="50982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635391"/>
      </p:ext>
    </p:extLst>
  </p:cSld>
  <p:clrMapOvr>
    <a:masterClrMapping/>
  </p:clrMapOvr>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
      <a:dk1>
        <a:srgbClr val="3673AC"/>
      </a:dk1>
      <a:lt1>
        <a:srgbClr val="FFFFFF"/>
      </a:lt1>
      <a:dk2>
        <a:srgbClr val="0E2841"/>
      </a:dk2>
      <a:lt2>
        <a:srgbClr val="E8E8E8"/>
      </a:lt2>
      <a:accent1>
        <a:srgbClr val="3B7BB2"/>
      </a:accent1>
      <a:accent2>
        <a:srgbClr val="A6DB00"/>
      </a:accent2>
      <a:accent3>
        <a:srgbClr val="EC0017"/>
      </a:accent3>
      <a:accent4>
        <a:srgbClr val="3572AA"/>
      </a:accent4>
      <a:accent5>
        <a:srgbClr val="DFDFDF"/>
      </a:accent5>
      <a:accent6>
        <a:srgbClr val="69C0F0"/>
      </a:accent6>
      <a:hlink>
        <a:srgbClr val="5BA6D8"/>
      </a:hlink>
      <a:folHlink>
        <a:srgbClr val="3776A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Dark theme">
  <a:themeElements>
    <a:clrScheme name="0365 - Dark Mode">
      <a:dk1>
        <a:srgbClr val="09181B"/>
      </a:dk1>
      <a:lt1>
        <a:srgbClr val="FFFFFF"/>
      </a:lt1>
      <a:dk2>
        <a:srgbClr val="00566B"/>
      </a:dk2>
      <a:lt2>
        <a:srgbClr val="FFF8DC"/>
      </a:lt2>
      <a:accent1>
        <a:srgbClr val="057A8B"/>
      </a:accent1>
      <a:accent2>
        <a:srgbClr val="FFED75"/>
      </a:accent2>
      <a:accent3>
        <a:srgbClr val="2CB8A5"/>
      </a:accent3>
      <a:accent4>
        <a:srgbClr val="FC6D71"/>
      </a:accent4>
      <a:accent5>
        <a:srgbClr val="B6E7DD"/>
      </a:accent5>
      <a:accent6>
        <a:srgbClr val="F8D7BC"/>
      </a:accent6>
      <a:hlink>
        <a:srgbClr val="FFED75"/>
      </a:hlink>
      <a:folHlink>
        <a:srgbClr val="FFF8DC"/>
      </a:folHlink>
    </a:clrScheme>
    <a:fontScheme name="BOSA Theme Fonts">
      <a:majorFont>
        <a:latin typeface="Montserrat"/>
        <a:ea typeface=""/>
        <a:cs typeface=""/>
      </a:majorFont>
      <a:minorFont>
        <a:latin typeface="Open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SA O365 PowerPoint template final NL.potx" id="{7BCF0AA0-0CB6-4659-A1ED-4609ACCC9432}" vid="{BC2CEC05-0A7E-4FB2-B0F3-405B043343E6}"/>
    </a:ext>
  </a:extLst>
</a:theme>
</file>

<file path=ppt/theme/theme4.xml><?xml version="1.0" encoding="utf-8"?>
<a:theme xmlns:a="http://schemas.openxmlformats.org/drawingml/2006/main" name="Title slide">
  <a:themeElements>
    <a:clrScheme name="Egov Select ">
      <a:dk1>
        <a:srgbClr val="000000"/>
      </a:dk1>
      <a:lt1>
        <a:srgbClr val="FFFFFF"/>
      </a:lt1>
      <a:dk2>
        <a:srgbClr val="243050"/>
      </a:dk2>
      <a:lt2>
        <a:srgbClr val="E8E8E8"/>
      </a:lt2>
      <a:accent1>
        <a:srgbClr val="3C4E83"/>
      </a:accent1>
      <a:accent2>
        <a:srgbClr val="F08551"/>
      </a:accent2>
      <a:accent3>
        <a:srgbClr val="F9B348"/>
      </a:accent3>
      <a:accent4>
        <a:srgbClr val="EA4F4C"/>
      </a:accent4>
      <a:accent5>
        <a:srgbClr val="6079BB"/>
      </a:accent5>
      <a:accent6>
        <a:srgbClr val="9DAACF"/>
      </a:accent6>
      <a:hlink>
        <a:srgbClr val="F08551"/>
      </a:hlink>
      <a:folHlink>
        <a:srgbClr val="3C4E83"/>
      </a:folHlink>
    </a:clrScheme>
    <a:fontScheme name="Kantoorth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 Powerpoint EN_ALL_FIN_SMALL" id="{040CBF99-3AFE-AA44-A5EE-E1553B4BB468}" vid="{67C9D310-5FB8-A643-A35A-B0B0C080CFD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2EE918973E7A40A9A073729EF1546C" ma:contentTypeVersion="4" ma:contentTypeDescription="Een nieuw document maken." ma:contentTypeScope="" ma:versionID="05a0731930efb0cd6653930b588fc220">
  <xsd:schema xmlns:xsd="http://www.w3.org/2001/XMLSchema" xmlns:xs="http://www.w3.org/2001/XMLSchema" xmlns:p="http://schemas.microsoft.com/office/2006/metadata/properties" xmlns:ns2="800eef11-a00a-435e-8969-a8b8334abd51" xmlns:ns3="ed3fa566-e081-4516-91b7-8988627bae36" targetNamespace="http://schemas.microsoft.com/office/2006/metadata/properties" ma:root="true" ma:fieldsID="898544ef319b2150a46114fae9d6546f" ns2:_="" ns3:_="">
    <xsd:import namespace="800eef11-a00a-435e-8969-a8b8334abd51"/>
    <xsd:import namespace="ed3fa566-e081-4516-91b7-8988627bae3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0eef11-a00a-435e-8969-a8b8334abd51"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d3fa566-e081-4516-91b7-8988627bae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800eef11-a00a-435e-8969-a8b8334abd51">BOSA-1924473849-53</_dlc_DocId>
    <_dlc_DocIdUrl xmlns="800eef11-a00a-435e-8969-a8b8334abd51">
      <Url>https://gcloudbelgium.sharepoint.com/sites/BOSA/T/DT/EA/_layouts/15/DocIdRedir.aspx?ID=BOSA-1924473849-53</Url>
      <Description>BOSA-1924473849-53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7BEFAE7-E74C-4C4C-A5D5-0C1BC0489ABE}">
  <ds:schemaRefs>
    <ds:schemaRef ds:uri="http://schemas.microsoft.com/sharepoint/v3/contenttype/forms"/>
  </ds:schemaRefs>
</ds:datastoreItem>
</file>

<file path=customXml/itemProps2.xml><?xml version="1.0" encoding="utf-8"?>
<ds:datastoreItem xmlns:ds="http://schemas.openxmlformats.org/officeDocument/2006/customXml" ds:itemID="{6B94B1FF-4871-4C03-A384-49209906B9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0eef11-a00a-435e-8969-a8b8334abd51"/>
    <ds:schemaRef ds:uri="ed3fa566-e081-4516-91b7-8988627ba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8E57FE-D3E2-4759-B95C-5628C65ED5F2}">
  <ds:schemaRefs>
    <ds:schemaRef ds:uri="http://schemas.microsoft.com/office/2006/metadata/properties"/>
    <ds:schemaRef ds:uri="http://schemas.microsoft.com/office/infopath/2007/PartnerControls"/>
    <ds:schemaRef ds:uri="800eef11-a00a-435e-8969-a8b8334abd51"/>
  </ds:schemaRefs>
</ds:datastoreItem>
</file>

<file path=customXml/itemProps4.xml><?xml version="1.0" encoding="utf-8"?>
<ds:datastoreItem xmlns:ds="http://schemas.openxmlformats.org/officeDocument/2006/customXml" ds:itemID="{46842166-BD1F-4103-B346-C7FA456F2D8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18707</TotalTime>
  <Words>7277</Words>
  <Application>Microsoft Office PowerPoint</Application>
  <PresentationFormat>Widescreen</PresentationFormat>
  <Paragraphs>999</Paragraphs>
  <Slides>69</Slides>
  <Notes>42</Notes>
  <HiddenSlides>5</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69</vt:i4>
      </vt:variant>
    </vt:vector>
  </HeadingPairs>
  <TitlesOfParts>
    <vt:vector size="85" baseType="lpstr">
      <vt:lpstr>Aptos</vt:lpstr>
      <vt:lpstr>Arial</vt:lpstr>
      <vt:lpstr>Calibri</vt:lpstr>
      <vt:lpstr>Fira Sans SemiBold</vt:lpstr>
      <vt:lpstr>IBM Plex Sans</vt:lpstr>
      <vt:lpstr>Inter</vt:lpstr>
      <vt:lpstr>Inter SemiBold</vt:lpstr>
      <vt:lpstr>Montserrat</vt:lpstr>
      <vt:lpstr>Open Sans</vt:lpstr>
      <vt:lpstr>Roboto</vt:lpstr>
      <vt:lpstr>Urbanist</vt:lpstr>
      <vt:lpstr>Wingdings</vt:lpstr>
      <vt:lpstr>2_Custom Design</vt:lpstr>
      <vt:lpstr>Office Theme</vt:lpstr>
      <vt:lpstr>Dark theme</vt:lpstr>
      <vt:lpstr>Title slide</vt:lpstr>
      <vt:lpstr>G-CLOUD, THE DIGITAL COMMUNITY OF THE (FEDERAL) GOVERNMENT </vt:lpstr>
      <vt:lpstr>AGENDA</vt:lpstr>
      <vt:lpstr>WHAT?</vt:lpstr>
      <vt:lpstr>G-Cloud: what ?   “the big picture”</vt:lpstr>
      <vt:lpstr>G-Cloud: principles of good governance        through effective governance bodies and    transparent information flow</vt:lpstr>
      <vt:lpstr>G-Cloud:  organisation and   governance </vt:lpstr>
      <vt:lpstr>G-Cloud: different collaborative roles in participation</vt:lpstr>
      <vt:lpstr>G-Cloud: collaborative activities  portfolio management</vt:lpstr>
      <vt:lpstr>G-Cloud: collaborative activities  portfolio management</vt:lpstr>
      <vt:lpstr>G-Cloud: some current challenges </vt:lpstr>
      <vt:lpstr>  HIGHLIGHT ON CRUCIAL G-CLOUD ACTIVITIES </vt:lpstr>
      <vt:lpstr>G-Cloud: information &amp; cybersecurity</vt:lpstr>
      <vt:lpstr>G-Cloud: information &amp; cybersecurity</vt:lpstr>
      <vt:lpstr>G-Cloud: smart cloud strategy   “Based on the Federal Smart Cloud Strategy the Cloud Centre Of Excellence coaches organizations in their choices to move to the best cloud options for their application landscape”</vt:lpstr>
      <vt:lpstr>G-Cloud: response to structural volatility on hardware market</vt:lpstr>
      <vt:lpstr>G-Cloud: response to structural volatility on hardware market</vt:lpstr>
      <vt:lpstr>G-Cloud: strategic reuse</vt:lpstr>
      <vt:lpstr>G-Cloud: strategic reuse  “Promoting and encouraging strategic reuse of data, software, architectural concepts and methodologies  across organizations paves the way to an interoperable Belgian Federal Government”</vt:lpstr>
      <vt:lpstr>G-Cloud: concrete, measurable results!</vt:lpstr>
      <vt:lpstr>PowerPoint Presentation</vt:lpstr>
      <vt:lpstr>PowerPoint Presentation</vt:lpstr>
      <vt:lpstr>G-Cloud: synergy radar</vt:lpstr>
      <vt:lpstr>G-Cloud: continuous challenges, need continuous attention</vt:lpstr>
      <vt:lpstr>G-Cloud: continuous challenges, need continuous attention</vt:lpstr>
      <vt:lpstr>G-Cloud: continuous challenges, need continuous attention</vt:lpstr>
      <vt:lpstr>G-Cloud: collaboration enabling services</vt:lpstr>
      <vt:lpstr>Van G-Cloud naar Digital Excellence</vt:lpstr>
      <vt:lpstr>Oprichting van de Digital Strategic Board (DSB)</vt:lpstr>
      <vt:lpstr>Van vrijwilligheid naar mandaat</vt:lpstr>
      <vt:lpstr>Noodzaak tot samenwerking</vt:lpstr>
      <vt:lpstr>Digital Strategic Board | Kerntaken</vt:lpstr>
      <vt:lpstr>Digital Strategic Board | Structuur</vt:lpstr>
      <vt:lpstr>Digital Strategic Office (DSO)</vt:lpstr>
      <vt:lpstr>Van G-Cloud naar Digital Excellence</vt:lpstr>
      <vt:lpstr>Federale informatieveiligheidsstrategie</vt:lpstr>
      <vt:lpstr>CISO as a service | drijvende kracht achter de federale informatieveiligheidsstrategie</vt:lpstr>
      <vt:lpstr>CISO as a service | flexibele capaciteit</vt:lpstr>
      <vt:lpstr>CISO as a service | robuuste federale governance</vt:lpstr>
      <vt:lpstr>Van G-Cloud naar Digital Excellence</vt:lpstr>
      <vt:lpstr>Federale datastrategie | Visie 2035</vt:lpstr>
      <vt:lpstr>Federale datastrategie | Taskforce</vt:lpstr>
      <vt:lpstr>Federale datastrategie | Methode</vt:lpstr>
      <vt:lpstr>Federale datastrategie | Federale CDO</vt:lpstr>
      <vt:lpstr>Federale datastrategie | Datagovernance</vt:lpstr>
      <vt:lpstr>Van G-Cloud naar Digital Excellence</vt:lpstr>
      <vt:lpstr>Federale AI-strategie</vt:lpstr>
      <vt:lpstr>Federale AI-strategie | Pijlers</vt:lpstr>
      <vt:lpstr>Federale AI-strategie | BOSA als motor</vt:lpstr>
      <vt:lpstr>Federale AI-strategie | Transversale use cases</vt:lpstr>
      <vt:lpstr>Van G-Cloud naar Digital Excellence</vt:lpstr>
      <vt:lpstr>MyGov.be | Dienst</vt:lpstr>
      <vt:lpstr>MyGov.be | Open architectuur</vt:lpstr>
      <vt:lpstr>MyGov.be | Relatie BOSA-bouwstenen</vt:lpstr>
      <vt:lpstr>MyGov.be | Actieplan 2026-2027</vt:lpstr>
      <vt:lpstr>European Digital Identity Wallet | Scope voor private / commerciële sector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cp:lastModifiedBy>
  <cp:revision>1475</cp:revision>
  <cp:lastPrinted>2017-12-08T10:25:32Z</cp:lastPrinted>
  <dcterms:created xsi:type="dcterms:W3CDTF">2013-03-05T07:37:33Z</dcterms:created>
  <dcterms:modified xsi:type="dcterms:W3CDTF">2026-05-21T12:48:49Z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0x010100B82EE918973E7A40A9A073729EF1546C</vt:lpwstr>
  </property>
  <property fmtid="{D5CDD505-2E9C-101B-9397-08002B2CF9AE}" pid="3" name="_dlc_DocIdItemGuid">
    <vt:lpwstr>6aade2d3-9893-4a62-bd3b-6a6fabae0d5a</vt:lpwstr>
  </property>
</Properties>
</file>