
<file path=[Content_Types].xml><?xml version="1.0" encoding="utf-8"?>
<Types xmlns="http://schemas.openxmlformats.org/package/2006/content-types">
  <Default Extension="bin" ContentType="image/unknown"/>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83" r:id="rId2"/>
  </p:sldMasterIdLst>
  <p:notesMasterIdLst>
    <p:notesMasterId r:id="rId71"/>
  </p:notesMasterIdLst>
  <p:handoutMasterIdLst>
    <p:handoutMasterId r:id="rId72"/>
  </p:handoutMasterIdLst>
  <p:sldIdLst>
    <p:sldId id="2147482665" r:id="rId3"/>
    <p:sldId id="509" r:id="rId4"/>
    <p:sldId id="257" r:id="rId5"/>
    <p:sldId id="2147482523" r:id="rId6"/>
    <p:sldId id="2147482664" r:id="rId7"/>
    <p:sldId id="2147482522" r:id="rId8"/>
    <p:sldId id="2147482544" r:id="rId9"/>
    <p:sldId id="2147482545" r:id="rId10"/>
    <p:sldId id="2147482546" r:id="rId11"/>
    <p:sldId id="2147482547" r:id="rId12"/>
    <p:sldId id="2147482548" r:id="rId13"/>
    <p:sldId id="322" r:id="rId14"/>
    <p:sldId id="2147482554" r:id="rId15"/>
    <p:sldId id="2147482466" r:id="rId16"/>
    <p:sldId id="2147482571" r:id="rId17"/>
    <p:sldId id="2147482572" r:id="rId18"/>
    <p:sldId id="2147482573" r:id="rId19"/>
    <p:sldId id="2147482574" r:id="rId20"/>
    <p:sldId id="2147482557" r:id="rId21"/>
    <p:sldId id="2147482558" r:id="rId22"/>
    <p:sldId id="2147482559" r:id="rId23"/>
    <p:sldId id="2147482560" r:id="rId24"/>
    <p:sldId id="2147482561" r:id="rId25"/>
    <p:sldId id="2147482562" r:id="rId26"/>
    <p:sldId id="2147482563" r:id="rId27"/>
    <p:sldId id="2147482564" r:id="rId28"/>
    <p:sldId id="2147482578" r:id="rId29"/>
    <p:sldId id="2147482552" r:id="rId30"/>
    <p:sldId id="2147482553" r:id="rId31"/>
    <p:sldId id="2147482608" r:id="rId32"/>
    <p:sldId id="2147482551" r:id="rId33"/>
    <p:sldId id="2147482610" r:id="rId34"/>
    <p:sldId id="2147482611" r:id="rId35"/>
    <p:sldId id="2147482612" r:id="rId36"/>
    <p:sldId id="2147482613" r:id="rId37"/>
    <p:sldId id="2147482525" r:id="rId38"/>
    <p:sldId id="2147482614" r:id="rId39"/>
    <p:sldId id="2147482526" r:id="rId40"/>
    <p:sldId id="2147482527" r:id="rId41"/>
    <p:sldId id="2147482529" r:id="rId42"/>
    <p:sldId id="2147482528" r:id="rId43"/>
    <p:sldId id="2147482535" r:id="rId44"/>
    <p:sldId id="2147482538" r:id="rId45"/>
    <p:sldId id="2147482616" r:id="rId46"/>
    <p:sldId id="2147482530" r:id="rId47"/>
    <p:sldId id="1600" r:id="rId48"/>
    <p:sldId id="2147482489" r:id="rId49"/>
    <p:sldId id="2147482490" r:id="rId50"/>
    <p:sldId id="2147482492" r:id="rId51"/>
    <p:sldId id="2147482533" r:id="rId52"/>
    <p:sldId id="2147482534" r:id="rId53"/>
    <p:sldId id="2147482542" r:id="rId54"/>
    <p:sldId id="2147482541" r:id="rId55"/>
    <p:sldId id="2147482597" r:id="rId56"/>
    <p:sldId id="2147482539" r:id="rId57"/>
    <p:sldId id="2147482540" r:id="rId58"/>
    <p:sldId id="2147482513" r:id="rId59"/>
    <p:sldId id="2147482520" r:id="rId60"/>
    <p:sldId id="2147482516" r:id="rId61"/>
    <p:sldId id="2147482517" r:id="rId62"/>
    <p:sldId id="2147482518" r:id="rId63"/>
    <p:sldId id="2147482519" r:id="rId64"/>
    <p:sldId id="2147482532" r:id="rId65"/>
    <p:sldId id="2147482536" r:id="rId66"/>
    <p:sldId id="2147482537" r:id="rId67"/>
    <p:sldId id="2147482514" r:id="rId68"/>
    <p:sldId id="669" r:id="rId69"/>
    <p:sldId id="495" r:id="rId70"/>
  </p:sldIdLst>
  <p:sldSz cx="12192000" cy="6858000"/>
  <p:notesSz cx="6858000" cy="9144000"/>
  <p:embeddedFontLst>
    <p:embeddedFont>
      <p:font typeface="Consolas" panose="020B0609020204030204" pitchFamily="49" charset="0"/>
      <p:regular r:id="rId73"/>
      <p:bold r:id="rId74"/>
      <p:italic r:id="rId75"/>
      <p:boldItalic r:id="rId76"/>
    </p:embeddedFont>
    <p:embeddedFont>
      <p:font typeface="Libre Franklin" panose="00000500000000000000" charset="0"/>
      <p:regular r:id="rId77"/>
      <p:bold r:id="rId78"/>
      <p:italic r:id="rId79"/>
      <p:boldItalic r:id="rId80"/>
    </p:embeddedFont>
    <p:embeddedFont>
      <p:font typeface="Libre Franklin Medium" panose="00000600000000000000" charset="0"/>
      <p:regular r:id="rId81"/>
      <p:italic r:id="rId82"/>
    </p:embeddedFont>
    <p:embeddedFont>
      <p:font typeface="Libre Franklin SemiBold" panose="00000700000000000000" charset="0"/>
      <p:regular r:id="rId83"/>
      <p:bold r:id="rId84"/>
      <p:italic r:id="rId85"/>
      <p:boldItalic r:id="rId86"/>
    </p:embeddedFont>
    <p:embeddedFont>
      <p:font typeface="Open Sans" panose="020B0604020202020204" charset="0"/>
      <p:regular r:id="rId87"/>
      <p:bold r:id="rId88"/>
      <p:italic r:id="rId89"/>
      <p:boldItalic r:id="rId90"/>
    </p:embeddedFont>
    <p:embeddedFont>
      <p:font typeface="Open Sans Semibold" panose="020B0604020202020204" charset="0"/>
      <p:bold r:id="rId91"/>
      <p:boldItalic r:id="rId9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031199F-B1B3-4719-80CA-FF8F09D30771}">
          <p14:sldIdLst>
            <p14:sldId id="2147482665"/>
            <p14:sldId id="509"/>
            <p14:sldId id="257"/>
            <p14:sldId id="2147482523"/>
            <p14:sldId id="2147482664"/>
            <p14:sldId id="2147482522"/>
            <p14:sldId id="2147482544"/>
            <p14:sldId id="2147482545"/>
            <p14:sldId id="2147482546"/>
            <p14:sldId id="2147482547"/>
            <p14:sldId id="2147482548"/>
            <p14:sldId id="322"/>
            <p14:sldId id="2147482554"/>
            <p14:sldId id="2147482466"/>
            <p14:sldId id="2147482571"/>
            <p14:sldId id="2147482572"/>
            <p14:sldId id="2147482573"/>
            <p14:sldId id="2147482574"/>
            <p14:sldId id="2147482557"/>
            <p14:sldId id="2147482558"/>
            <p14:sldId id="2147482559"/>
            <p14:sldId id="2147482560"/>
            <p14:sldId id="2147482561"/>
            <p14:sldId id="2147482562"/>
            <p14:sldId id="2147482563"/>
            <p14:sldId id="2147482564"/>
            <p14:sldId id="2147482578"/>
            <p14:sldId id="2147482552"/>
            <p14:sldId id="2147482553"/>
            <p14:sldId id="2147482608"/>
            <p14:sldId id="2147482551"/>
            <p14:sldId id="2147482610"/>
            <p14:sldId id="2147482611"/>
            <p14:sldId id="2147482612"/>
            <p14:sldId id="2147482613"/>
            <p14:sldId id="2147482525"/>
            <p14:sldId id="2147482614"/>
            <p14:sldId id="2147482526"/>
            <p14:sldId id="2147482527"/>
            <p14:sldId id="2147482529"/>
            <p14:sldId id="2147482528"/>
            <p14:sldId id="2147482535"/>
            <p14:sldId id="2147482538"/>
            <p14:sldId id="2147482616"/>
            <p14:sldId id="2147482530"/>
            <p14:sldId id="1600"/>
            <p14:sldId id="2147482489"/>
            <p14:sldId id="2147482490"/>
            <p14:sldId id="2147482492"/>
            <p14:sldId id="2147482533"/>
            <p14:sldId id="2147482534"/>
            <p14:sldId id="2147482542"/>
            <p14:sldId id="2147482541"/>
            <p14:sldId id="2147482597"/>
            <p14:sldId id="2147482539"/>
            <p14:sldId id="2147482540"/>
            <p14:sldId id="2147482513"/>
            <p14:sldId id="2147482520"/>
            <p14:sldId id="2147482516"/>
            <p14:sldId id="2147482517"/>
            <p14:sldId id="2147482518"/>
            <p14:sldId id="2147482519"/>
            <p14:sldId id="2147482532"/>
            <p14:sldId id="2147482536"/>
            <p14:sldId id="2147482537"/>
            <p14:sldId id="2147482514"/>
            <p14:sldId id="669"/>
            <p14:sldId id="4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26C3F8-5464-E7D3-4748-2A92597A9549}" name="Marly Nick" initials="NM" userId="S::Nick.Marly@vandenbroucke.fed.be::7c6cda1f-f0d0-41f0-b21f-739d865f306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Sophie Gewelt (EHEALTH)" initials="ASG(" lastIdx="1" clrIdx="0">
    <p:extLst>
      <p:ext uri="{19B8F6BF-5375-455C-9EA6-DF929625EA0E}">
        <p15:presenceInfo xmlns:p15="http://schemas.microsoft.com/office/powerpoint/2012/main" userId="S::ann-sophie.gewelt@ehealth.fgov.be::70cd7e95-e9ce-44c9-a00a-9919341d52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7670"/>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88" autoAdjust="0"/>
    <p:restoredTop sz="94660"/>
  </p:normalViewPr>
  <p:slideViewPr>
    <p:cSldViewPr snapToGrid="0">
      <p:cViewPr varScale="1">
        <p:scale>
          <a:sx n="150" d="100"/>
          <a:sy n="150" d="100"/>
        </p:scale>
        <p:origin x="672" y="132"/>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font" Target="fonts/font4.fntdata"/><Relationship Id="rId84" Type="http://schemas.openxmlformats.org/officeDocument/2006/relationships/font" Target="fonts/font12.fntdata"/><Relationship Id="rId89" Type="http://schemas.openxmlformats.org/officeDocument/2006/relationships/font" Target="fonts/font17.fntdata"/><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notesMaster" Target="notesMasters/notesMaster1.xml"/><Relationship Id="rId92"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font" Target="fonts/font2.fntdata"/><Relationship Id="rId79" Type="http://schemas.openxmlformats.org/officeDocument/2006/relationships/font" Target="fonts/font7.fntdata"/><Relationship Id="rId87" Type="http://schemas.openxmlformats.org/officeDocument/2006/relationships/font" Target="fonts/font15.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10.fntdata"/><Relationship Id="rId90" Type="http://schemas.openxmlformats.org/officeDocument/2006/relationships/font" Target="fonts/font18.fntdata"/><Relationship Id="rId95"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handoutMaster" Target="handoutMasters/handoutMaster1.xml"/><Relationship Id="rId80" Type="http://schemas.openxmlformats.org/officeDocument/2006/relationships/font" Target="fonts/font8.fntdata"/><Relationship Id="rId85" Type="http://schemas.openxmlformats.org/officeDocument/2006/relationships/font" Target="fonts/font13.fntdata"/><Relationship Id="rId93" Type="http://schemas.openxmlformats.org/officeDocument/2006/relationships/commentAuthors" Target="commentAuthors.xml"/><Relationship Id="rId98"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font" Target="fonts/font19.fntdata"/><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575600-2D22-4693-842C-5ADF18D1280A}"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BE"/>
        </a:p>
      </dgm:t>
    </dgm:pt>
    <dgm:pt modelId="{D2C9CF4F-975E-40A4-B972-9CBCD63058DC}">
      <dgm:prSet phldrT="[Text]"/>
      <dgm:spPr>
        <a:solidFill>
          <a:srgbClr val="00A1DA"/>
        </a:solidFill>
      </dgm:spPr>
      <dgm:t>
        <a:bodyPr/>
        <a:lstStyle/>
        <a:p>
          <a:r>
            <a:rPr lang="nl-NL" b="0" noProof="0" dirty="0"/>
            <a:t>Evolutie (basis)diensten eHealth-platform, RIZIV, FOD Volksgezondheid, MyCarenet, hubs en kluizen</a:t>
          </a:r>
        </a:p>
      </dgm:t>
    </dgm:pt>
    <dgm:pt modelId="{BAF103FD-986D-4B8E-8B4C-912ABD7AC086}" type="parTrans" cxnId="{2A65402D-8FA0-430F-A09C-BD3CFFB78D43}">
      <dgm:prSet/>
      <dgm:spPr/>
      <dgm:t>
        <a:bodyPr/>
        <a:lstStyle/>
        <a:p>
          <a:endParaRPr lang="en-BE"/>
        </a:p>
      </dgm:t>
    </dgm:pt>
    <dgm:pt modelId="{6A1D3346-6F04-46C0-A393-4EFEC3D8ACD0}" type="sibTrans" cxnId="{2A65402D-8FA0-430F-A09C-BD3CFFB78D43}">
      <dgm:prSet/>
      <dgm:spPr/>
      <dgm:t>
        <a:bodyPr/>
        <a:lstStyle/>
        <a:p>
          <a:endParaRPr lang="en-BE"/>
        </a:p>
      </dgm:t>
    </dgm:pt>
    <dgm:pt modelId="{574B75FB-BC70-4CCD-B3D8-2B72A9737CFF}">
      <dgm:prSet phldrT="[Text]"/>
      <dgm:spPr>
        <a:solidFill>
          <a:srgbClr val="002060"/>
        </a:solidFill>
      </dgm:spPr>
      <dgm:t>
        <a:bodyPr/>
        <a:lstStyle/>
        <a:p>
          <a:r>
            <a:rPr lang="nl-NL" b="0" noProof="0" dirty="0"/>
            <a:t>BIHR = gedeeld virtueel patiëntendossier</a:t>
          </a:r>
        </a:p>
      </dgm:t>
    </dgm:pt>
    <dgm:pt modelId="{6AB1E336-9591-45EF-ABE4-5B7BC3E49475}" type="parTrans" cxnId="{E59AFA7B-A7CF-467E-8024-470513D80CAE}">
      <dgm:prSet/>
      <dgm:spPr/>
      <dgm:t>
        <a:bodyPr/>
        <a:lstStyle/>
        <a:p>
          <a:endParaRPr lang="en-BE"/>
        </a:p>
      </dgm:t>
    </dgm:pt>
    <dgm:pt modelId="{E3032497-95EB-48D5-AF89-88D9F57A956F}" type="sibTrans" cxnId="{E59AFA7B-A7CF-467E-8024-470513D80CAE}">
      <dgm:prSet/>
      <dgm:spPr/>
      <dgm:t>
        <a:bodyPr/>
        <a:lstStyle/>
        <a:p>
          <a:endParaRPr lang="en-BE"/>
        </a:p>
      </dgm:t>
    </dgm:pt>
    <dgm:pt modelId="{C2E44354-8499-484F-A55C-120D1A0DF605}">
      <dgm:prSet phldrT="[Text]"/>
      <dgm:spPr>
        <a:solidFill>
          <a:srgbClr val="0070C0"/>
        </a:solidFill>
      </dgm:spPr>
      <dgm:t>
        <a:bodyPr/>
        <a:lstStyle/>
        <a:p>
          <a:r>
            <a:rPr lang="nl-NL" b="0" noProof="0" dirty="0"/>
            <a:t>Afstemming van de methodes en voorwaarden</a:t>
          </a:r>
        </a:p>
      </dgm:t>
    </dgm:pt>
    <dgm:pt modelId="{0011A09E-AAB7-43D6-A15E-616B717C8D33}" type="parTrans" cxnId="{FA52C11D-AFF4-40AF-986F-B2CC947854FD}">
      <dgm:prSet/>
      <dgm:spPr/>
      <dgm:t>
        <a:bodyPr/>
        <a:lstStyle/>
        <a:p>
          <a:endParaRPr lang="en-BE"/>
        </a:p>
      </dgm:t>
    </dgm:pt>
    <dgm:pt modelId="{A6913FC2-F7B0-46C0-A922-43B138259CBE}" type="sibTrans" cxnId="{FA52C11D-AFF4-40AF-986F-B2CC947854FD}">
      <dgm:prSet/>
      <dgm:spPr/>
      <dgm:t>
        <a:bodyPr/>
        <a:lstStyle/>
        <a:p>
          <a:endParaRPr lang="en-BE"/>
        </a:p>
      </dgm:t>
    </dgm:pt>
    <dgm:pt modelId="{92096544-39C6-4374-ABB7-E7E41C11A375}" type="pres">
      <dgm:prSet presAssocID="{8A575600-2D22-4693-842C-5ADF18D1280A}" presName="diagram" presStyleCnt="0">
        <dgm:presLayoutVars>
          <dgm:dir/>
          <dgm:resizeHandles val="exact"/>
        </dgm:presLayoutVars>
      </dgm:prSet>
      <dgm:spPr/>
    </dgm:pt>
    <dgm:pt modelId="{39F492FD-D3C1-4ECD-8C0F-EBD9E5EECACF}" type="pres">
      <dgm:prSet presAssocID="{D2C9CF4F-975E-40A4-B972-9CBCD63058DC}" presName="node" presStyleLbl="node1" presStyleIdx="0" presStyleCnt="3" custLinFactX="8991" custLinFactNeighborX="100000" custLinFactNeighborY="-37769">
        <dgm:presLayoutVars>
          <dgm:bulletEnabled val="1"/>
        </dgm:presLayoutVars>
      </dgm:prSet>
      <dgm:spPr/>
    </dgm:pt>
    <dgm:pt modelId="{A7DD1FA3-4839-4AA1-AB16-BED075FBBFDA}" type="pres">
      <dgm:prSet presAssocID="{6A1D3346-6F04-46C0-A393-4EFEC3D8ACD0}" presName="sibTrans" presStyleCnt="0"/>
      <dgm:spPr/>
    </dgm:pt>
    <dgm:pt modelId="{74F2F36B-E1FE-4159-8FFD-F97D136272AA}" type="pres">
      <dgm:prSet presAssocID="{574B75FB-BC70-4CCD-B3D8-2B72A9737CFF}" presName="node" presStyleLbl="node1" presStyleIdx="1" presStyleCnt="3" custLinFactX="-10000" custLinFactNeighborX="-100000" custLinFactNeighborY="-37364">
        <dgm:presLayoutVars>
          <dgm:bulletEnabled val="1"/>
        </dgm:presLayoutVars>
      </dgm:prSet>
      <dgm:spPr/>
    </dgm:pt>
    <dgm:pt modelId="{63F14004-9DB2-42EB-A73D-645407DB8D7C}" type="pres">
      <dgm:prSet presAssocID="{E3032497-95EB-48D5-AF89-88D9F57A956F}" presName="sibTrans" presStyleCnt="0"/>
      <dgm:spPr/>
    </dgm:pt>
    <dgm:pt modelId="{F4D98B06-A2EB-4340-BFE5-B4D4685C0A5D}" type="pres">
      <dgm:prSet presAssocID="{C2E44354-8499-484F-A55C-120D1A0DF605}" presName="node" presStyleLbl="node1" presStyleIdx="2" presStyleCnt="3" custLinFactNeighborX="-605" custLinFactNeighborY="-37269">
        <dgm:presLayoutVars>
          <dgm:bulletEnabled val="1"/>
        </dgm:presLayoutVars>
      </dgm:prSet>
      <dgm:spPr/>
    </dgm:pt>
  </dgm:ptLst>
  <dgm:cxnLst>
    <dgm:cxn modelId="{4BC79E1C-8F9D-4015-94A4-28E4470CBEF9}" type="presOf" srcId="{C2E44354-8499-484F-A55C-120D1A0DF605}" destId="{F4D98B06-A2EB-4340-BFE5-B4D4685C0A5D}" srcOrd="0" destOrd="0" presId="urn:microsoft.com/office/officeart/2005/8/layout/default"/>
    <dgm:cxn modelId="{FA52C11D-AFF4-40AF-986F-B2CC947854FD}" srcId="{8A575600-2D22-4693-842C-5ADF18D1280A}" destId="{C2E44354-8499-484F-A55C-120D1A0DF605}" srcOrd="2" destOrd="0" parTransId="{0011A09E-AAB7-43D6-A15E-616B717C8D33}" sibTransId="{A6913FC2-F7B0-46C0-A922-43B138259CBE}"/>
    <dgm:cxn modelId="{2A65402D-8FA0-430F-A09C-BD3CFFB78D43}" srcId="{8A575600-2D22-4693-842C-5ADF18D1280A}" destId="{D2C9CF4F-975E-40A4-B972-9CBCD63058DC}" srcOrd="0" destOrd="0" parTransId="{BAF103FD-986D-4B8E-8B4C-912ABD7AC086}" sibTransId="{6A1D3346-6F04-46C0-A393-4EFEC3D8ACD0}"/>
    <dgm:cxn modelId="{F0761A62-42E1-4C65-B809-34180541538D}" type="presOf" srcId="{8A575600-2D22-4693-842C-5ADF18D1280A}" destId="{92096544-39C6-4374-ABB7-E7E41C11A375}" srcOrd="0" destOrd="0" presId="urn:microsoft.com/office/officeart/2005/8/layout/default"/>
    <dgm:cxn modelId="{E59AFA7B-A7CF-467E-8024-470513D80CAE}" srcId="{8A575600-2D22-4693-842C-5ADF18D1280A}" destId="{574B75FB-BC70-4CCD-B3D8-2B72A9737CFF}" srcOrd="1" destOrd="0" parTransId="{6AB1E336-9591-45EF-ABE4-5B7BC3E49475}" sibTransId="{E3032497-95EB-48D5-AF89-88D9F57A956F}"/>
    <dgm:cxn modelId="{460B2096-6732-414F-AE01-E5C38A0CB11F}" type="presOf" srcId="{574B75FB-BC70-4CCD-B3D8-2B72A9737CFF}" destId="{74F2F36B-E1FE-4159-8FFD-F97D136272AA}" srcOrd="0" destOrd="0" presId="urn:microsoft.com/office/officeart/2005/8/layout/default"/>
    <dgm:cxn modelId="{473B35CF-1052-4A8B-A2D3-08165625162E}" type="presOf" srcId="{D2C9CF4F-975E-40A4-B972-9CBCD63058DC}" destId="{39F492FD-D3C1-4ECD-8C0F-EBD9E5EECACF}" srcOrd="0" destOrd="0" presId="urn:microsoft.com/office/officeart/2005/8/layout/default"/>
    <dgm:cxn modelId="{917B5ACD-6632-42C3-97D0-97016F4C3003}" type="presParOf" srcId="{92096544-39C6-4374-ABB7-E7E41C11A375}" destId="{39F492FD-D3C1-4ECD-8C0F-EBD9E5EECACF}" srcOrd="0" destOrd="0" presId="urn:microsoft.com/office/officeart/2005/8/layout/default"/>
    <dgm:cxn modelId="{93B4CE97-E463-460A-AB32-3C34645FD9D1}" type="presParOf" srcId="{92096544-39C6-4374-ABB7-E7E41C11A375}" destId="{A7DD1FA3-4839-4AA1-AB16-BED075FBBFDA}" srcOrd="1" destOrd="0" presId="urn:microsoft.com/office/officeart/2005/8/layout/default"/>
    <dgm:cxn modelId="{B9E41771-D275-42AF-875B-D0656B71ACEF}" type="presParOf" srcId="{92096544-39C6-4374-ABB7-E7E41C11A375}" destId="{74F2F36B-E1FE-4159-8FFD-F97D136272AA}" srcOrd="2" destOrd="0" presId="urn:microsoft.com/office/officeart/2005/8/layout/default"/>
    <dgm:cxn modelId="{E125F5D5-A152-4CC2-A7C2-80ABA484A00C}" type="presParOf" srcId="{92096544-39C6-4374-ABB7-E7E41C11A375}" destId="{63F14004-9DB2-42EB-A73D-645407DB8D7C}" srcOrd="3" destOrd="0" presId="urn:microsoft.com/office/officeart/2005/8/layout/default"/>
    <dgm:cxn modelId="{8DAD17D0-CB50-4D82-9229-79C8EF3E3D8A}" type="presParOf" srcId="{92096544-39C6-4374-ABB7-E7E41C11A375}" destId="{F4D98B06-A2EB-4340-BFE5-B4D4685C0A5D}"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F492FD-D3C1-4ECD-8C0F-EBD9E5EECACF}">
      <dsp:nvSpPr>
        <dsp:cNvPr id="0" name=""/>
        <dsp:cNvSpPr/>
      </dsp:nvSpPr>
      <dsp:spPr>
        <a:xfrm>
          <a:off x="3543214" y="360119"/>
          <a:ext cx="3250924" cy="1950554"/>
        </a:xfrm>
        <a:prstGeom prst="rect">
          <a:avLst/>
        </a:prstGeom>
        <a:solidFill>
          <a:srgbClr val="00A1D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b="0" kern="1200" noProof="0" dirty="0"/>
            <a:t>Evolutie (basis)diensten eHealth-platform, RIZIV, FOD Volksgezondheid, MyCarenet, hubs en kluizen</a:t>
          </a:r>
        </a:p>
      </dsp:txBody>
      <dsp:txXfrm>
        <a:off x="3543214" y="360119"/>
        <a:ext cx="3250924" cy="1950554"/>
      </dsp:txXfrm>
    </dsp:sp>
    <dsp:sp modelId="{74F2F36B-E1FE-4159-8FFD-F97D136272AA}">
      <dsp:nvSpPr>
        <dsp:cNvPr id="0" name=""/>
        <dsp:cNvSpPr/>
      </dsp:nvSpPr>
      <dsp:spPr>
        <a:xfrm>
          <a:off x="0" y="368019"/>
          <a:ext cx="3250924" cy="1950554"/>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b="0" kern="1200" noProof="0" dirty="0"/>
            <a:t>BIHR = gedeeld virtueel patiëntendossier</a:t>
          </a:r>
        </a:p>
      </dsp:txBody>
      <dsp:txXfrm>
        <a:off x="0" y="368019"/>
        <a:ext cx="3250924" cy="1950554"/>
      </dsp:txXfrm>
    </dsp:sp>
    <dsp:sp modelId="{F4D98B06-A2EB-4340-BFE5-B4D4685C0A5D}">
      <dsp:nvSpPr>
        <dsp:cNvPr id="0" name=""/>
        <dsp:cNvSpPr/>
      </dsp:nvSpPr>
      <dsp:spPr>
        <a:xfrm>
          <a:off x="7132364" y="369872"/>
          <a:ext cx="3250924" cy="1950554"/>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nl-NL" sz="2400" b="0" kern="1200" noProof="0" dirty="0"/>
            <a:t>Afstemming van de methodes en voorwaarden</a:t>
          </a:r>
        </a:p>
      </dsp:txBody>
      <dsp:txXfrm>
        <a:off x="7132364" y="369872"/>
        <a:ext cx="3250924" cy="1950554"/>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DA99EE-9891-4B2D-89E7-EA368C9FBC61}" type="datetimeFigureOut">
              <a:rPr lang="en-US" smtClean="0"/>
              <a:t>4/13/2026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22816-2839-47C1-B52F-2A5579CE05F5}" type="slidenum">
              <a:rPr lang="en-US" smtClean="0"/>
              <a:t>‹#›</a:t>
            </a:fld>
            <a:endParaRPr lang="en-US"/>
          </a:p>
        </p:txBody>
      </p:sp>
    </p:spTree>
    <p:extLst>
      <p:ext uri="{BB962C8B-B14F-4D97-AF65-F5344CB8AC3E}">
        <p14:creationId xmlns:p14="http://schemas.microsoft.com/office/powerpoint/2010/main" val="37332500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F0A47F-4504-4A91-A790-B0C420CDCE79}" type="datetimeFigureOut">
              <a:rPr lang="en-US" smtClean="0"/>
              <a:t>4/13/2026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C430A2-98A1-4E0D-B3B5-32D5FE0A1914}" type="slidenum">
              <a:rPr lang="en-US" smtClean="0"/>
              <a:t>‹#›</a:t>
            </a:fld>
            <a:endParaRPr lang="en-US"/>
          </a:p>
        </p:txBody>
      </p:sp>
    </p:spTree>
    <p:extLst>
      <p:ext uri="{BB962C8B-B14F-4D97-AF65-F5344CB8AC3E}">
        <p14:creationId xmlns:p14="http://schemas.microsoft.com/office/powerpoint/2010/main" val="32775277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NL</a:t>
            </a:r>
          </a:p>
        </p:txBody>
      </p:sp>
    </p:spTree>
    <p:extLst>
      <p:ext uri="{BB962C8B-B14F-4D97-AF65-F5344CB8AC3E}">
        <p14:creationId xmlns:p14="http://schemas.microsoft.com/office/powerpoint/2010/main" val="1508296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8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F14B466-97F6-42AD-BA69-3128B6BE031F}" type="slidenum">
              <a:rPr kumimoji="0" lang="en-GB" altLang="en-US" sz="12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fr-BE" altLang="en-US" sz="12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16074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4C430A2-98A1-4E0D-B3B5-32D5FE0A1914}" type="slidenum">
              <a:rPr lang="en-US" smtClean="0"/>
              <a:t>32</a:t>
            </a:fld>
            <a:endParaRPr lang="en-US"/>
          </a:p>
        </p:txBody>
      </p:sp>
    </p:spTree>
    <p:extLst>
      <p:ext uri="{BB962C8B-B14F-4D97-AF65-F5344CB8AC3E}">
        <p14:creationId xmlns:p14="http://schemas.microsoft.com/office/powerpoint/2010/main" val="3066000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4C430A2-98A1-4E0D-B3B5-32D5FE0A1914}" type="slidenum">
              <a:rPr lang="en-US" smtClean="0"/>
              <a:t>44</a:t>
            </a:fld>
            <a:endParaRPr lang="en-US"/>
          </a:p>
        </p:txBody>
      </p:sp>
    </p:spTree>
    <p:extLst>
      <p:ext uri="{BB962C8B-B14F-4D97-AF65-F5344CB8AC3E}">
        <p14:creationId xmlns:p14="http://schemas.microsoft.com/office/powerpoint/2010/main" val="2764463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E4C430A2-98A1-4E0D-B3B5-32D5FE0A1914}" type="slidenum">
              <a:rPr lang="en-US" smtClean="0"/>
              <a:t>48</a:t>
            </a:fld>
            <a:endParaRPr lang="en-US"/>
          </a:p>
        </p:txBody>
      </p:sp>
    </p:spTree>
    <p:extLst>
      <p:ext uri="{BB962C8B-B14F-4D97-AF65-F5344CB8AC3E}">
        <p14:creationId xmlns:p14="http://schemas.microsoft.com/office/powerpoint/2010/main" val="22928520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6324" y="0"/>
            <a:ext cx="5165675" cy="6319520"/>
          </a:xfrm>
          <a:prstGeom prst="rect">
            <a:avLst/>
          </a:prstGeom>
        </p:spPr>
      </p:pic>
      <p:sp>
        <p:nvSpPr>
          <p:cNvPr id="2" name="Title 1"/>
          <p:cNvSpPr>
            <a:spLocks noGrp="1"/>
          </p:cNvSpPr>
          <p:nvPr>
            <p:ph type="ctrTitle" hasCustomPrompt="1"/>
          </p:nvPr>
        </p:nvSpPr>
        <p:spPr>
          <a:xfrm>
            <a:off x="1524000" y="3117417"/>
            <a:ext cx="4590473" cy="2387600"/>
          </a:xfrm>
        </p:spPr>
        <p:txBody>
          <a:bodyPr anchor="t">
            <a:normAutofit/>
          </a:bodyPr>
          <a:lstStyle>
            <a:lvl1pPr algn="l">
              <a:defRPr sz="3600">
                <a:latin typeface="Libre Franklin SemiBold" panose="00000700000000000000" pitchFamily="2" charset="0"/>
              </a:defRPr>
            </a:lvl1pPr>
          </a:lstStyle>
          <a:p>
            <a:r>
              <a:rPr lang="en-US"/>
              <a:t>Click to edit </a:t>
            </a:r>
            <a:br>
              <a:rPr lang="en-US"/>
            </a:br>
            <a:r>
              <a:rPr lang="en-US"/>
              <a:t>Master title style</a:t>
            </a:r>
          </a:p>
        </p:txBody>
      </p:sp>
      <p:sp>
        <p:nvSpPr>
          <p:cNvPr id="3" name="Subtitle 2"/>
          <p:cNvSpPr>
            <a:spLocks noGrp="1"/>
          </p:cNvSpPr>
          <p:nvPr>
            <p:ph type="subTitle" idx="1"/>
          </p:nvPr>
        </p:nvSpPr>
        <p:spPr>
          <a:xfrm>
            <a:off x="1524000" y="1319718"/>
            <a:ext cx="4590473" cy="1655762"/>
          </a:xfrm>
        </p:spPr>
        <p:txBody>
          <a:bodyPr anchor="b">
            <a:normAutofit/>
          </a:bodyPr>
          <a:lstStyle>
            <a:lvl1pPr marL="0" indent="0" algn="l">
              <a:buNone/>
              <a:defRPr sz="2000">
                <a:solidFill>
                  <a:srgbClr val="087670"/>
                </a:solidFill>
                <a:latin typeface="Libre Franklin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
        <p:nvSpPr>
          <p:cNvPr id="9" name="Picture Placeholder 8"/>
          <p:cNvSpPr>
            <a:spLocks noGrp="1"/>
          </p:cNvSpPr>
          <p:nvPr>
            <p:ph type="pic" sz="quarter" idx="11" hasCustomPrompt="1"/>
          </p:nvPr>
        </p:nvSpPr>
        <p:spPr>
          <a:xfrm>
            <a:off x="7481887" y="282287"/>
            <a:ext cx="4894839" cy="4894839"/>
          </a:xfrm>
          <a:prstGeom prst="ellipse">
            <a:avLst/>
          </a:prstGeom>
        </p:spPr>
        <p:txBody>
          <a:bodyPr/>
          <a:lstStyle>
            <a:lvl1pPr marL="0" indent="0" algn="ctr">
              <a:buNone/>
              <a:defRPr baseline="0"/>
            </a:lvl1pPr>
          </a:lstStyle>
          <a:p>
            <a:r>
              <a:rPr lang="en-US"/>
              <a:t>Click to add picture</a:t>
            </a:r>
          </a:p>
        </p:txBody>
      </p:sp>
      <p:pic>
        <p:nvPicPr>
          <p:cNvPr id="1026"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1" y="468385"/>
            <a:ext cx="1117156" cy="352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7777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7" name="Title 1"/>
          <p:cNvSpPr>
            <a:spLocks noGrp="1"/>
          </p:cNvSpPr>
          <p:nvPr>
            <p:ph type="title"/>
          </p:nvPr>
        </p:nvSpPr>
        <p:spPr>
          <a:xfrm>
            <a:off x="839788" y="365125"/>
            <a:ext cx="10515600" cy="1325563"/>
          </a:xfrm>
        </p:spPr>
        <p:txBody>
          <a:bodyPr anchor="b"/>
          <a:lstStyle/>
          <a:p>
            <a:r>
              <a:rPr lang="en-US"/>
              <a:t>Click to edit Master title style</a:t>
            </a:r>
          </a:p>
        </p:txBody>
      </p:sp>
      <p:sp>
        <p:nvSpPr>
          <p:cNvPr id="4" name="Chart Placeholder 3"/>
          <p:cNvSpPr>
            <a:spLocks noGrp="1"/>
          </p:cNvSpPr>
          <p:nvPr>
            <p:ph type="chart" sz="quarter" idx="12"/>
          </p:nvPr>
        </p:nvSpPr>
        <p:spPr>
          <a:xfrm>
            <a:off x="970280" y="1935163"/>
            <a:ext cx="10383520" cy="3522361"/>
          </a:xfrm>
        </p:spPr>
        <p:txBody>
          <a:bodyPr/>
          <a:lstStyle>
            <a:lvl1pPr marL="0" indent="0">
              <a:buNone/>
              <a:defRPr>
                <a:latin typeface="Libre Franklin" panose="00000500000000000000" pitchFamily="2" charset="0"/>
              </a:defRPr>
            </a:lvl1pPr>
          </a:lstStyle>
          <a:p>
            <a:r>
              <a:rPr lang="en-US"/>
              <a:t>Click icon to add chart</a:t>
            </a:r>
          </a:p>
        </p:txBody>
      </p:sp>
      <p:pic>
        <p:nvPicPr>
          <p:cNvPr id="9"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
        <p:nvSpPr>
          <p:cNvPr id="10"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a:t>
            </a:fld>
            <a:endParaRPr lang="en-US" sz="1100">
              <a:solidFill>
                <a:srgbClr val="087670"/>
              </a:solidFill>
              <a:latin typeface="Libre Franklin SemiBold" panose="00000700000000000000" pitchFamily="2" charset="0"/>
            </a:endParaRPr>
          </a:p>
        </p:txBody>
      </p:sp>
    </p:spTree>
    <p:extLst>
      <p:ext uri="{BB962C8B-B14F-4D97-AF65-F5344CB8AC3E}">
        <p14:creationId xmlns:p14="http://schemas.microsoft.com/office/powerpoint/2010/main" val="852938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9960" y="0"/>
            <a:ext cx="4892040" cy="5984764"/>
          </a:xfrm>
          <a:prstGeom prst="rect">
            <a:avLst/>
          </a:prstGeom>
        </p:spPr>
      </p:pic>
      <p:sp>
        <p:nvSpPr>
          <p:cNvPr id="2" name="Title 1"/>
          <p:cNvSpPr>
            <a:spLocks noGrp="1"/>
          </p:cNvSpPr>
          <p:nvPr>
            <p:ph type="title"/>
          </p:nvPr>
        </p:nvSpPr>
        <p:spPr>
          <a:xfrm>
            <a:off x="839788" y="952901"/>
            <a:ext cx="6080776" cy="748364"/>
          </a:xfrm>
        </p:spPr>
        <p:txBody>
          <a:bodyPr anchor="b"/>
          <a:lstStyle>
            <a:lvl1pPr>
              <a:defRPr sz="3200"/>
            </a:lvl1pPr>
          </a:lstStyle>
          <a:p>
            <a:r>
              <a:rPr lang="en-US"/>
              <a:t>Click to edit Master title style</a:t>
            </a:r>
          </a:p>
        </p:txBody>
      </p:sp>
      <p:pic>
        <p:nvPicPr>
          <p:cNvPr id="12"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2"/>
          <p:cNvSpPr>
            <a:spLocks noGrp="1"/>
          </p:cNvSpPr>
          <p:nvPr>
            <p:ph type="body" idx="1"/>
          </p:nvPr>
        </p:nvSpPr>
        <p:spPr>
          <a:xfrm>
            <a:off x="839789" y="1701265"/>
            <a:ext cx="5589888" cy="685800"/>
          </a:xfrm>
        </p:spPr>
        <p:txBody>
          <a:bodyPr anchor="b"/>
          <a:lstStyle>
            <a:lvl1pPr marL="0" indent="0">
              <a:buNone/>
              <a:defRPr sz="24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Content Placeholder 2"/>
          <p:cNvSpPr>
            <a:spLocks noGrp="1"/>
          </p:cNvSpPr>
          <p:nvPr>
            <p:ph idx="12"/>
          </p:nvPr>
        </p:nvSpPr>
        <p:spPr>
          <a:xfrm>
            <a:off x="838200" y="2569945"/>
            <a:ext cx="5591478" cy="3607017"/>
          </a:xfrm>
        </p:spPr>
        <p:txBody>
          <a:bodyPr>
            <a:normAutofit/>
          </a:bodyPr>
          <a:lstStyle>
            <a:lvl1pPr marL="342900" indent="-342900">
              <a:lnSpc>
                <a:spcPct val="150000"/>
              </a:lnSpc>
              <a:buFont typeface="Arial" panose="020B0604020202020204" pitchFamily="34" charset="0"/>
              <a:buChar char="•"/>
              <a:defRPr sz="1600">
                <a:solidFill>
                  <a:srgbClr val="1C1C1C"/>
                </a:solidFill>
                <a:latin typeface="Libre Franklin" panose="00000500000000000000" pitchFamily="2" charset="0"/>
              </a:defRPr>
            </a:lvl1pPr>
            <a:lvl2pPr>
              <a:lnSpc>
                <a:spcPct val="150000"/>
              </a:lnSpc>
              <a:defRPr sz="1400">
                <a:solidFill>
                  <a:srgbClr val="1C1C1C"/>
                </a:solidFill>
                <a:latin typeface="Libre Franklin" panose="00000500000000000000" pitchFamily="2" charset="0"/>
              </a:defRPr>
            </a:lvl2pPr>
            <a:lvl3pPr>
              <a:lnSpc>
                <a:spcPct val="150000"/>
              </a:lnSpc>
              <a:defRPr sz="1200">
                <a:solidFill>
                  <a:srgbClr val="1C1C1C"/>
                </a:solidFill>
                <a:latin typeface="Libre Franklin" panose="00000500000000000000" pitchFamily="2" charset="0"/>
              </a:defRPr>
            </a:lvl3pPr>
            <a:lvl4pPr>
              <a:lnSpc>
                <a:spcPct val="150000"/>
              </a:lnSpc>
              <a:defRPr sz="1100">
                <a:solidFill>
                  <a:srgbClr val="1C1C1C"/>
                </a:solidFill>
                <a:latin typeface="Libre Franklin" panose="00000500000000000000" pitchFamily="2" charset="0"/>
              </a:defRPr>
            </a:lvl4pPr>
            <a:lvl5pPr>
              <a:lnSpc>
                <a:spcPct val="150000"/>
              </a:lnSpc>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20" name="Picture 1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892800" y="596900"/>
            <a:ext cx="5721350" cy="5721350"/>
          </a:xfrm>
          <a:prstGeom prst="rect">
            <a:avLst/>
          </a:prstGeom>
        </p:spPr>
      </p:pic>
      <p:sp>
        <p:nvSpPr>
          <p:cNvPr id="24" name="Picture Placeholder 23"/>
          <p:cNvSpPr>
            <a:spLocks noGrp="1"/>
          </p:cNvSpPr>
          <p:nvPr>
            <p:ph type="pic" sz="quarter" idx="13"/>
          </p:nvPr>
        </p:nvSpPr>
        <p:spPr>
          <a:xfrm>
            <a:off x="7493000" y="1066800"/>
            <a:ext cx="2413000" cy="4864100"/>
          </a:xfrm>
          <a:prstGeom prst="roundRect">
            <a:avLst>
              <a:gd name="adj" fmla="val 9825"/>
            </a:avLst>
          </a:prstGeom>
        </p:spPr>
        <p:txBody>
          <a:bodyPr/>
          <a:lstStyle>
            <a:lvl1pPr>
              <a:defRPr>
                <a:latin typeface="Libre Franklin" panose="00000500000000000000" pitchFamily="2" charset="0"/>
              </a:defRPr>
            </a:lvl1pPr>
          </a:lstStyle>
          <a:p>
            <a:r>
              <a:rPr lang="en-US"/>
              <a:t>Click icon to add picture</a:t>
            </a:r>
          </a:p>
        </p:txBody>
      </p:sp>
      <p:sp>
        <p:nvSpPr>
          <p:cNvPr id="13"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a:t>
            </a:fld>
            <a:r>
              <a:rPr lang="en-US" sz="1100">
                <a:solidFill>
                  <a:srgbClr val="087670"/>
                </a:solidFill>
                <a:latin typeface="Libre Franklin SemiBold" panose="00000700000000000000" pitchFamily="2" charset="0"/>
              </a:rPr>
              <a:t>.</a:t>
            </a:r>
          </a:p>
        </p:txBody>
      </p:sp>
      <p:sp>
        <p:nvSpPr>
          <p:cNvPr id="17"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21"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Tree>
    <p:extLst>
      <p:ext uri="{BB962C8B-B14F-4D97-AF65-F5344CB8AC3E}">
        <p14:creationId xmlns:p14="http://schemas.microsoft.com/office/powerpoint/2010/main" val="26735158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99960" y="0"/>
            <a:ext cx="4892040" cy="5984764"/>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29677" y="2387065"/>
            <a:ext cx="5251740" cy="3021025"/>
          </a:xfrm>
          <a:prstGeom prst="rect">
            <a:avLst/>
          </a:prstGeom>
        </p:spPr>
      </p:pic>
      <p:sp>
        <p:nvSpPr>
          <p:cNvPr id="4" name="Picture Placeholder 3"/>
          <p:cNvSpPr>
            <a:spLocks noGrp="1"/>
          </p:cNvSpPr>
          <p:nvPr>
            <p:ph type="pic" sz="quarter" idx="13"/>
          </p:nvPr>
        </p:nvSpPr>
        <p:spPr>
          <a:xfrm>
            <a:off x="7064375" y="2570163"/>
            <a:ext cx="3990975" cy="2484437"/>
          </a:xfrm>
        </p:spPr>
        <p:txBody>
          <a:bodyPr/>
          <a:lstStyle>
            <a:lvl1pPr>
              <a:defRPr>
                <a:latin typeface="Libre Franklin" panose="00000500000000000000" pitchFamily="2" charset="0"/>
              </a:defRPr>
            </a:lvl1pPr>
          </a:lstStyle>
          <a:p>
            <a:r>
              <a:rPr lang="en-US"/>
              <a:t>Click icon to add picture</a:t>
            </a:r>
          </a:p>
        </p:txBody>
      </p:sp>
      <p:sp>
        <p:nvSpPr>
          <p:cNvPr id="20" name="Text Placeholder 20"/>
          <p:cNvSpPr>
            <a:spLocks noGrp="1"/>
          </p:cNvSpPr>
          <p:nvPr>
            <p:ph type="body" sz="quarter" idx="14"/>
          </p:nvPr>
        </p:nvSpPr>
        <p:spPr>
          <a:xfrm>
            <a:off x="900000" y="116632"/>
            <a:ext cx="10213776" cy="1159527"/>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Edit Master text styles</a:t>
            </a:r>
          </a:p>
        </p:txBody>
      </p:sp>
      <p:sp>
        <p:nvSpPr>
          <p:cNvPr id="21" name="Text Placeholder 7"/>
          <p:cNvSpPr>
            <a:spLocks noGrp="1"/>
          </p:cNvSpPr>
          <p:nvPr>
            <p:ph type="body" sz="quarter" idx="15"/>
          </p:nvPr>
        </p:nvSpPr>
        <p:spPr>
          <a:xfrm>
            <a:off x="900000" y="1439577"/>
            <a:ext cx="5260957" cy="4733641"/>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449263" indent="-268288">
              <a:lnSpc>
                <a:spcPct val="150000"/>
              </a:lnSpc>
              <a:buClr>
                <a:srgbClr val="07766F"/>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2pPr>
            <a:lvl3pPr marL="715963" indent="-266700">
              <a:lnSpc>
                <a:spcPct val="150000"/>
              </a:lnSpc>
              <a:buClr>
                <a:schemeClr val="bg1">
                  <a:lumMod val="65000"/>
                </a:schemeClr>
              </a:buClr>
              <a:buSzPct val="120000"/>
              <a:buFont typeface="Arial" panose="020B0604020202020204" pitchFamily="34" charset="0"/>
              <a:buChar char="ǀ"/>
              <a:defRPr sz="1400">
                <a:latin typeface="Open Sans" panose="020B0606030504020204" pitchFamily="34" charset="0"/>
                <a:ea typeface="Open Sans" panose="020B0606030504020204" pitchFamily="34" charset="0"/>
                <a:cs typeface="Open Sans" panose="020B0606030504020204" pitchFamily="34" charset="0"/>
              </a:defRPr>
            </a:lvl3pPr>
            <a:lvl4pPr>
              <a:defRPr sz="1400">
                <a:latin typeface="Open Sans" panose="020B0606030504020204" pitchFamily="34" charset="0"/>
                <a:ea typeface="Open Sans" panose="020B0606030504020204" pitchFamily="34" charset="0"/>
                <a:cs typeface="Open Sans" panose="020B0606030504020204" pitchFamily="34" charset="0"/>
              </a:defRPr>
            </a:lvl4pPr>
            <a:lvl5pPr>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a:p>
            <a:pPr lvl="1"/>
            <a:r>
              <a:rPr lang="en-US"/>
              <a:t>Second level</a:t>
            </a:r>
          </a:p>
          <a:p>
            <a:pPr lvl="2"/>
            <a:r>
              <a:rPr lang="en-US"/>
              <a:t>Third level</a:t>
            </a:r>
          </a:p>
        </p:txBody>
      </p:sp>
      <p:pic>
        <p:nvPicPr>
          <p:cNvPr id="22" name="Google Shape;64;g21a3bf64467_0_16"/>
          <p:cNvPicPr preferRelativeResize="0"/>
          <p:nvPr userDrawn="1"/>
        </p:nvPicPr>
        <p:blipFill>
          <a:blip r:embed="rId4">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
        <p:nvSpPr>
          <p:cNvPr id="23"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a:t>
            </a:fld>
            <a:endParaRPr lang="en-US" sz="1100">
              <a:solidFill>
                <a:srgbClr val="087670"/>
              </a:solidFill>
              <a:latin typeface="Libre Franklin SemiBold" panose="00000700000000000000" pitchFamily="2" charset="0"/>
            </a:endParaRPr>
          </a:p>
        </p:txBody>
      </p:sp>
      <p:sp>
        <p:nvSpPr>
          <p:cNvPr id="24" name="Google Shape;19;p27"/>
          <p:cNvSpPr/>
          <p:nvPr userDrawn="1"/>
        </p:nvSpPr>
        <p:spPr>
          <a:xfrm rot="-5400000" flipH="1">
            <a:off x="1533999" y="817868"/>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711646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Google Shape;19;p27"/>
          <p:cNvSpPr/>
          <p:nvPr userDrawn="1"/>
        </p:nvSpPr>
        <p:spPr>
          <a:xfrm rot="-5400000" flipH="1">
            <a:off x="1521247" y="316422"/>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Text Placeholder 20"/>
          <p:cNvSpPr>
            <a:spLocks noGrp="1"/>
          </p:cNvSpPr>
          <p:nvPr>
            <p:ph type="body" sz="quarter" idx="11"/>
          </p:nvPr>
        </p:nvSpPr>
        <p:spPr>
          <a:xfrm>
            <a:off x="900000" y="87787"/>
            <a:ext cx="10213776" cy="705597"/>
          </a:xfrm>
        </p:spPr>
        <p:txBody>
          <a:bodyPr anchor="b"/>
          <a:lstStyle>
            <a:lvl1pPr marL="0" indent="0">
              <a:buNone/>
              <a:defRPr sz="3600" b="0" i="0">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lvl="0"/>
            <a:r>
              <a:rPr lang="en-US"/>
              <a:t>Edit Master text styles</a:t>
            </a:r>
          </a:p>
        </p:txBody>
      </p:sp>
      <p:sp>
        <p:nvSpPr>
          <p:cNvPr id="8" name="Text Placeholder 7"/>
          <p:cNvSpPr>
            <a:spLocks noGrp="1"/>
          </p:cNvSpPr>
          <p:nvPr>
            <p:ph type="body" sz="quarter" idx="13" hasCustomPrompt="1"/>
          </p:nvPr>
        </p:nvSpPr>
        <p:spPr>
          <a:xfrm>
            <a:off x="900000" y="998291"/>
            <a:ext cx="10213776" cy="5174927"/>
          </a:xfrm>
        </p:spPr>
        <p:txBody>
          <a:bodyPr/>
          <a:lstStyle>
            <a:lvl1pPr marL="0" indent="0">
              <a:lnSpc>
                <a:spcPct val="150000"/>
              </a:lnSpc>
              <a:buNone/>
              <a:defRPr sz="1600">
                <a:latin typeface="Open Sans" panose="020B0606030504020204" pitchFamily="34" charset="0"/>
                <a:ea typeface="Open Sans" panose="020B0606030504020204" pitchFamily="34" charset="0"/>
                <a:cs typeface="Open Sans" panose="020B0606030504020204" pitchFamily="34" charset="0"/>
              </a:defRPr>
            </a:lvl1pPr>
            <a:lvl2pPr marL="182563" indent="-182563">
              <a:lnSpc>
                <a:spcPct val="150000"/>
              </a:lnSpc>
              <a:spcBef>
                <a:spcPts val="500"/>
              </a:spcBef>
              <a:buClr>
                <a:srgbClr val="07766F"/>
              </a:buClr>
              <a:buSzPct val="120000"/>
              <a:buFont typeface="Arial" panose="020B0604020202020204" pitchFamily="34" charset="0"/>
              <a:buChar char="ǀ"/>
              <a:defRPr sz="1800">
                <a:latin typeface="Open Sans" panose="020B0606030504020204" pitchFamily="34" charset="0"/>
                <a:ea typeface="Open Sans" panose="020B0606030504020204" pitchFamily="34" charset="0"/>
                <a:cs typeface="Open Sans" panose="020B0606030504020204" pitchFamily="34" charset="0"/>
              </a:defRPr>
            </a:lvl2pPr>
            <a:lvl3pPr marL="357188" indent="-176213">
              <a:lnSpc>
                <a:spcPct val="150000"/>
              </a:lnSpc>
              <a:spcBef>
                <a:spcPts val="0"/>
              </a:spcBef>
              <a:buClr>
                <a:schemeClr val="bg1">
                  <a:lumMod val="50000"/>
                </a:schemeClr>
              </a:buClr>
              <a:buSzPct val="120000"/>
              <a:buFont typeface="Arial" panose="020B0604020202020204" pitchFamily="34" charset="0"/>
              <a:buChar char="ǀ"/>
              <a:defRPr sz="1600">
                <a:latin typeface="Open Sans" panose="020B0606030504020204" pitchFamily="34" charset="0"/>
                <a:ea typeface="Open Sans" panose="020B0606030504020204" pitchFamily="34" charset="0"/>
                <a:cs typeface="Open Sans" panose="020B0606030504020204" pitchFamily="34" charset="0"/>
              </a:defRPr>
            </a:lvl3pPr>
            <a:lvl4pPr marL="541338" indent="-184150">
              <a:lnSpc>
                <a:spcPct val="150000"/>
              </a:lnSpc>
              <a:spcBef>
                <a:spcPts val="0"/>
              </a:spcBef>
              <a:buClr>
                <a:schemeClr val="bg1">
                  <a:lumMod val="65000"/>
                </a:schemeClr>
              </a:buClr>
              <a:buFont typeface="Open Sans" panose="020B0606030504020204" pitchFamily="34" charset="0"/>
              <a:buChar char="ı"/>
              <a:defRPr lang="en-BE" sz="1400" kern="1200" dirty="0" smtClean="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4pPr>
            <a:lvl5pPr marL="715963" indent="-174625">
              <a:lnSpc>
                <a:spcPts val="1600"/>
              </a:lnSpc>
              <a:spcBef>
                <a:spcPts val="0"/>
              </a:spcBef>
              <a:buClr>
                <a:schemeClr val="bg1">
                  <a:lumMod val="75000"/>
                </a:schemeClr>
              </a:buClr>
              <a:defRPr sz="120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endParaRPr lang="en-BE" dirty="0"/>
          </a:p>
          <a:p>
            <a:pPr lvl="4"/>
            <a:r>
              <a:rPr lang="en-BE" dirty="0"/>
              <a:t>Fifth level</a:t>
            </a:r>
            <a:endParaRPr lang="en-US" dirty="0"/>
          </a:p>
        </p:txBody>
      </p:sp>
      <p:sp>
        <p:nvSpPr>
          <p:cNvPr id="7"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a:t>
            </a:fld>
            <a:endParaRPr lang="en-US" sz="1100" dirty="0">
              <a:solidFill>
                <a:srgbClr val="087670"/>
              </a:solidFill>
              <a:latin typeface="Libre Franklin SemiBold" panose="00000700000000000000" pitchFamily="2" charset="0"/>
            </a:endParaRPr>
          </a:p>
        </p:txBody>
      </p:sp>
      <p:pic>
        <p:nvPicPr>
          <p:cNvPr id="9" name="Google Shape;64;g21a3bf64467_0_16"/>
          <p:cNvPicPr preferRelativeResize="0"/>
          <p:nvPr userDrawn="1"/>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2040411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73768"/>
            <a:ext cx="10515600" cy="1016920"/>
          </a:xfrm>
        </p:spPr>
        <p:txBody>
          <a:bodyPr anchor="b"/>
          <a:lstStyle/>
          <a:p>
            <a:r>
              <a:rPr lang="en-US"/>
              <a:t>Click to edit Master title style</a:t>
            </a:r>
          </a:p>
        </p:txBody>
      </p:sp>
      <p:sp>
        <p:nvSpPr>
          <p:cNvPr id="3" name="Content Placeholder 2"/>
          <p:cNvSpPr>
            <a:spLocks noGrp="1"/>
          </p:cNvSpPr>
          <p:nvPr>
            <p:ph idx="1"/>
          </p:nvPr>
        </p:nvSpPr>
        <p:spPr>
          <a:xfrm>
            <a:off x="838200" y="2605068"/>
            <a:ext cx="10514012" cy="3604326"/>
          </a:xfrm>
        </p:spPr>
        <p:txBody>
          <a:bodyPr>
            <a:normAutofit/>
          </a:bodyPr>
          <a:lstStyle>
            <a:lvl1pPr marL="266700" indent="-266700">
              <a:lnSpc>
                <a:spcPct val="150000"/>
              </a:lnSpc>
              <a:buFont typeface="Arial" panose="020B0604020202020204" pitchFamily="34" charset="0"/>
              <a:buChar char="•"/>
              <a:defRPr sz="1600">
                <a:solidFill>
                  <a:srgbClr val="1C1C1C"/>
                </a:solidFill>
                <a:latin typeface="Libre Franklin" panose="00000500000000000000" pitchFamily="2" charset="0"/>
              </a:defRPr>
            </a:lvl1pPr>
            <a:lvl2pPr>
              <a:lnSpc>
                <a:spcPct val="150000"/>
              </a:lnSpc>
              <a:defRPr sz="1400">
                <a:solidFill>
                  <a:srgbClr val="1C1C1C"/>
                </a:solidFill>
                <a:latin typeface="Libre Franklin" panose="00000500000000000000" pitchFamily="2" charset="0"/>
              </a:defRPr>
            </a:lvl2pPr>
            <a:lvl3pPr>
              <a:lnSpc>
                <a:spcPct val="150000"/>
              </a:lnSpc>
              <a:defRPr sz="1200">
                <a:solidFill>
                  <a:srgbClr val="1C1C1C"/>
                </a:solidFill>
                <a:latin typeface="Libre Franklin" panose="00000500000000000000" pitchFamily="2" charset="0"/>
              </a:defRPr>
            </a:lvl3pPr>
            <a:lvl4pPr>
              <a:lnSpc>
                <a:spcPct val="150000"/>
              </a:lnSpc>
              <a:defRPr sz="1100">
                <a:solidFill>
                  <a:srgbClr val="1C1C1C"/>
                </a:solidFill>
                <a:latin typeface="Libre Franklin" panose="00000500000000000000" pitchFamily="2" charset="0"/>
              </a:defRPr>
            </a:lvl4pPr>
            <a:lvl5pPr>
              <a:lnSpc>
                <a:spcPct val="150000"/>
              </a:lnSpc>
              <a:defRPr sz="1100">
                <a:solidFill>
                  <a:srgbClr val="1C1C1C"/>
                </a:solidFill>
                <a:latin typeface="Libre Franklin" panose="00000500000000000000" pitchFamily="2"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p:cNvSpPr>
            <a:spLocks noGrp="1"/>
          </p:cNvSpPr>
          <p:nvPr>
            <p:ph type="body" idx="12"/>
          </p:nvPr>
        </p:nvSpPr>
        <p:spPr>
          <a:xfrm>
            <a:off x="839788" y="1758249"/>
            <a:ext cx="10514012" cy="746826"/>
          </a:xfrm>
        </p:spPr>
        <p:txBody>
          <a:bodyPr anchor="ctr">
            <a:norm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dirty="0"/>
          </a:p>
        </p:txBody>
      </p:sp>
      <p:sp>
        <p:nvSpPr>
          <p:cNvPr id="14"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fld id="{A2AB8BC6-376E-4A38-97ED-E34928469922}" type="datetime1">
              <a:rPr lang="fr-BE" smtClean="0"/>
              <a:t>13-04-26</a:t>
            </a:fld>
            <a:endParaRPr lang="en-US"/>
          </a:p>
        </p:txBody>
      </p:sp>
      <p:sp>
        <p:nvSpPr>
          <p:cNvPr id="4" name="Slide Number Placeholder 5">
            <a:extLst>
              <a:ext uri="{FF2B5EF4-FFF2-40B4-BE49-F238E27FC236}">
                <a16:creationId xmlns:a16="http://schemas.microsoft.com/office/drawing/2014/main" id="{E43712B6-02F4-DA60-9FF5-93CE504EEAB8}"/>
              </a:ext>
            </a:extLst>
          </p:cNvPr>
          <p:cNvSpPr>
            <a:spLocks noGrp="1"/>
          </p:cNvSpPr>
          <p:nvPr>
            <p:ph type="sldNum" sz="quarter" idx="4"/>
          </p:nvPr>
        </p:nvSpPr>
        <p:spPr>
          <a:xfrm>
            <a:off x="9001125" y="6264639"/>
            <a:ext cx="2743200" cy="365125"/>
          </a:xfrm>
          <a:prstGeom prst="rect">
            <a:avLst/>
          </a:prstGeom>
        </p:spPr>
        <p:txBody>
          <a:bodyPr vert="horz" lIns="91440" tIns="45720" rIns="91440" bIns="45720" rtlCol="0" anchor="ctr"/>
          <a:lstStyle>
            <a:lvl1pPr algn="r">
              <a:defRPr sz="1000">
                <a:solidFill>
                  <a:schemeClr val="tx1">
                    <a:tint val="75000"/>
                  </a:schemeClr>
                </a:solidFill>
                <a:latin typeface="Libre Franklin" panose="00000500000000000000" pitchFamily="2" charset="0"/>
              </a:defRPr>
            </a:lvl1pPr>
          </a:lstStyle>
          <a:p>
            <a:fld id="{E1356E26-996F-433A-9CA0-83DB24D6E075}" type="slidenum">
              <a:rPr lang="en-US" smtClean="0"/>
              <a:pPr/>
              <a:t>‹#›</a:t>
            </a:fld>
            <a:endParaRPr lang="en-US" dirty="0"/>
          </a:p>
        </p:txBody>
      </p:sp>
    </p:spTree>
    <p:extLst>
      <p:ext uri="{BB962C8B-B14F-4D97-AF65-F5344CB8AC3E}">
        <p14:creationId xmlns:p14="http://schemas.microsoft.com/office/powerpoint/2010/main" val="2257963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62F236-2E47-F2DF-BB10-71255AC3CEF3}"/>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BA6A096-3E9A-C06A-A7D7-7BEE72A4C60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6366D9E-2AA1-D38F-7409-1BF8F9B99138}"/>
              </a:ext>
            </a:extLst>
          </p:cNvPr>
          <p:cNvSpPr>
            <a:spLocks noGrp="1"/>
          </p:cNvSpPr>
          <p:nvPr>
            <p:ph type="dt" sz="half" idx="10"/>
          </p:nvPr>
        </p:nvSpPr>
        <p:spPr/>
        <p:txBody>
          <a:bodyPr/>
          <a:lstStyle/>
          <a:p>
            <a:fld id="{15BA4C3A-421B-EE4B-B104-9CFFDB791794}" type="datetimeFigureOut">
              <a:rPr lang="nl-BE" smtClean="0"/>
              <a:t>13/04/2026</a:t>
            </a:fld>
            <a:endParaRPr lang="nl-BE"/>
          </a:p>
        </p:txBody>
      </p:sp>
      <p:sp>
        <p:nvSpPr>
          <p:cNvPr id="5" name="Tijdelijke aanduiding voor voettekst 4">
            <a:extLst>
              <a:ext uri="{FF2B5EF4-FFF2-40B4-BE49-F238E27FC236}">
                <a16:creationId xmlns:a16="http://schemas.microsoft.com/office/drawing/2014/main" id="{79C56BBE-A149-2B97-AD05-BF9C210C426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D0C8479-C79A-1620-ACDC-A77069F7712A}"/>
              </a:ext>
            </a:extLst>
          </p:cNvPr>
          <p:cNvSpPr>
            <a:spLocks noGrp="1"/>
          </p:cNvSpPr>
          <p:nvPr>
            <p:ph type="sldNum" sz="quarter" idx="12"/>
          </p:nvPr>
        </p:nvSpPr>
        <p:spPr/>
        <p:txBody>
          <a:bodyPr/>
          <a:lstStyle/>
          <a:p>
            <a:fld id="{FEB89B96-7744-B84A-BB06-6B13287AF526}" type="slidenum">
              <a:rPr lang="nl-BE" smtClean="0"/>
              <a:t>‹#›</a:t>
            </a:fld>
            <a:endParaRPr lang="nl-BE"/>
          </a:p>
        </p:txBody>
      </p:sp>
    </p:spTree>
    <p:extLst>
      <p:ext uri="{BB962C8B-B14F-4D97-AF65-F5344CB8AC3E}">
        <p14:creationId xmlns:p14="http://schemas.microsoft.com/office/powerpoint/2010/main" val="36468679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EBE4FC-2904-2D62-FE65-8DA485134115}"/>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95BF1C90-8A44-A2F4-A577-A05A2703AC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B021F47F-2CC2-6614-68BE-725330D6EC96}"/>
              </a:ext>
            </a:extLst>
          </p:cNvPr>
          <p:cNvSpPr>
            <a:spLocks noGrp="1"/>
          </p:cNvSpPr>
          <p:nvPr>
            <p:ph type="dt" sz="half" idx="10"/>
          </p:nvPr>
        </p:nvSpPr>
        <p:spPr/>
        <p:txBody>
          <a:bodyPr/>
          <a:lstStyle/>
          <a:p>
            <a:fld id="{15BA4C3A-421B-EE4B-B104-9CFFDB791794}" type="datetimeFigureOut">
              <a:rPr lang="nl-BE" smtClean="0"/>
              <a:t>13/04/2026</a:t>
            </a:fld>
            <a:endParaRPr lang="nl-BE"/>
          </a:p>
        </p:txBody>
      </p:sp>
      <p:sp>
        <p:nvSpPr>
          <p:cNvPr id="5" name="Tijdelijke aanduiding voor voettekst 4">
            <a:extLst>
              <a:ext uri="{FF2B5EF4-FFF2-40B4-BE49-F238E27FC236}">
                <a16:creationId xmlns:a16="http://schemas.microsoft.com/office/drawing/2014/main" id="{DAC3316D-2185-8565-89B6-8238D992EB26}"/>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9874BF94-D9E5-D366-4F25-5B5BEDF57AC8}"/>
              </a:ext>
            </a:extLst>
          </p:cNvPr>
          <p:cNvSpPr>
            <a:spLocks noGrp="1"/>
          </p:cNvSpPr>
          <p:nvPr>
            <p:ph type="sldNum" sz="quarter" idx="12"/>
          </p:nvPr>
        </p:nvSpPr>
        <p:spPr/>
        <p:txBody>
          <a:bodyPr/>
          <a:lstStyle/>
          <a:p>
            <a:fld id="{FEB89B96-7744-B84A-BB06-6B13287AF526}" type="slidenum">
              <a:rPr lang="nl-BE" smtClean="0"/>
              <a:t>‹#›</a:t>
            </a:fld>
            <a:endParaRPr lang="nl-BE"/>
          </a:p>
        </p:txBody>
      </p:sp>
    </p:spTree>
    <p:extLst>
      <p:ext uri="{BB962C8B-B14F-4D97-AF65-F5344CB8AC3E}">
        <p14:creationId xmlns:p14="http://schemas.microsoft.com/office/powerpoint/2010/main" val="3701750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62F236-2E47-F2DF-BB10-71255AC3CEF3}"/>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BA6A096-3E9A-C06A-A7D7-7BEE72A4C60F}"/>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86366D9E-2AA1-D38F-7409-1BF8F9B99138}"/>
              </a:ext>
            </a:extLst>
          </p:cNvPr>
          <p:cNvSpPr>
            <a:spLocks noGrp="1"/>
          </p:cNvSpPr>
          <p:nvPr>
            <p:ph type="dt" sz="half" idx="10"/>
          </p:nvPr>
        </p:nvSpPr>
        <p:spPr/>
        <p:txBody>
          <a:bodyPr/>
          <a:lstStyle/>
          <a:p>
            <a:fld id="{15BA4C3A-421B-EE4B-B104-9CFFDB791794}" type="datetimeFigureOut">
              <a:rPr lang="nl-BE" smtClean="0"/>
              <a:t>13/04/2026</a:t>
            </a:fld>
            <a:endParaRPr lang="nl-BE"/>
          </a:p>
        </p:txBody>
      </p:sp>
      <p:sp>
        <p:nvSpPr>
          <p:cNvPr id="5" name="Tijdelijke aanduiding voor voettekst 4">
            <a:extLst>
              <a:ext uri="{FF2B5EF4-FFF2-40B4-BE49-F238E27FC236}">
                <a16:creationId xmlns:a16="http://schemas.microsoft.com/office/drawing/2014/main" id="{79C56BBE-A149-2B97-AD05-BF9C210C426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7D0C8479-C79A-1620-ACDC-A77069F7712A}"/>
              </a:ext>
            </a:extLst>
          </p:cNvPr>
          <p:cNvSpPr>
            <a:spLocks noGrp="1"/>
          </p:cNvSpPr>
          <p:nvPr>
            <p:ph type="sldNum" sz="quarter" idx="12"/>
          </p:nvPr>
        </p:nvSpPr>
        <p:spPr/>
        <p:txBody>
          <a:bodyPr/>
          <a:lstStyle/>
          <a:p>
            <a:fld id="{FEB89B96-7744-B84A-BB06-6B13287AF526}" type="slidenum">
              <a:rPr lang="nl-BE" smtClean="0"/>
              <a:t>‹#›</a:t>
            </a:fld>
            <a:endParaRPr lang="nl-BE"/>
          </a:p>
        </p:txBody>
      </p:sp>
    </p:spTree>
    <p:extLst>
      <p:ext uri="{BB962C8B-B14F-4D97-AF65-F5344CB8AC3E}">
        <p14:creationId xmlns:p14="http://schemas.microsoft.com/office/powerpoint/2010/main" val="7993469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2721E0-E05E-7D39-2E6C-F4E1BC7DBA4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E3812BE5-08D7-BEA4-CE03-9A42EFEF660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0264973B-84C8-C597-3019-0055DA64F4A1}"/>
              </a:ext>
            </a:extLst>
          </p:cNvPr>
          <p:cNvSpPr>
            <a:spLocks noGrp="1"/>
          </p:cNvSpPr>
          <p:nvPr>
            <p:ph type="dt" sz="half" idx="10"/>
          </p:nvPr>
        </p:nvSpPr>
        <p:spPr/>
        <p:txBody>
          <a:bodyPr/>
          <a:lstStyle/>
          <a:p>
            <a:fld id="{15BA4C3A-421B-EE4B-B104-9CFFDB791794}" type="datetimeFigureOut">
              <a:rPr lang="nl-BE" smtClean="0"/>
              <a:t>13/04/2026</a:t>
            </a:fld>
            <a:endParaRPr lang="nl-BE"/>
          </a:p>
        </p:txBody>
      </p:sp>
      <p:sp>
        <p:nvSpPr>
          <p:cNvPr id="5" name="Tijdelijke aanduiding voor voettekst 4">
            <a:extLst>
              <a:ext uri="{FF2B5EF4-FFF2-40B4-BE49-F238E27FC236}">
                <a16:creationId xmlns:a16="http://schemas.microsoft.com/office/drawing/2014/main" id="{0AF6C023-10FD-567C-0CB2-7D5EBAD36D0D}"/>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3CA96361-4A7F-B76F-F4CE-82EE3C66FC8C}"/>
              </a:ext>
            </a:extLst>
          </p:cNvPr>
          <p:cNvSpPr>
            <a:spLocks noGrp="1"/>
          </p:cNvSpPr>
          <p:nvPr>
            <p:ph type="sldNum" sz="quarter" idx="12"/>
          </p:nvPr>
        </p:nvSpPr>
        <p:spPr/>
        <p:txBody>
          <a:bodyPr/>
          <a:lstStyle/>
          <a:p>
            <a:fld id="{FEB89B96-7744-B84A-BB06-6B13287AF526}" type="slidenum">
              <a:rPr lang="nl-BE" smtClean="0"/>
              <a:t>‹#›</a:t>
            </a:fld>
            <a:endParaRPr lang="nl-BE"/>
          </a:p>
        </p:txBody>
      </p:sp>
    </p:spTree>
    <p:extLst>
      <p:ext uri="{BB962C8B-B14F-4D97-AF65-F5344CB8AC3E}">
        <p14:creationId xmlns:p14="http://schemas.microsoft.com/office/powerpoint/2010/main" val="1037948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CD0793B-C85E-44F6-14C9-E120F7179BBD}"/>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081281B7-6CB4-180A-F059-7394C5B1C868}"/>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A899A790-5D48-9820-BF99-FE0F63DD2546}"/>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2C0ED752-E0A4-CF11-D91E-569FE0D3E7E7}"/>
              </a:ext>
            </a:extLst>
          </p:cNvPr>
          <p:cNvSpPr>
            <a:spLocks noGrp="1"/>
          </p:cNvSpPr>
          <p:nvPr>
            <p:ph type="dt" sz="half" idx="10"/>
          </p:nvPr>
        </p:nvSpPr>
        <p:spPr/>
        <p:txBody>
          <a:bodyPr/>
          <a:lstStyle/>
          <a:p>
            <a:fld id="{15BA4C3A-421B-EE4B-B104-9CFFDB791794}" type="datetimeFigureOut">
              <a:rPr lang="nl-BE" smtClean="0"/>
              <a:t>13/04/2026</a:t>
            </a:fld>
            <a:endParaRPr lang="nl-BE"/>
          </a:p>
        </p:txBody>
      </p:sp>
      <p:sp>
        <p:nvSpPr>
          <p:cNvPr id="6" name="Tijdelijke aanduiding voor voettekst 5">
            <a:extLst>
              <a:ext uri="{FF2B5EF4-FFF2-40B4-BE49-F238E27FC236}">
                <a16:creationId xmlns:a16="http://schemas.microsoft.com/office/drawing/2014/main" id="{492C8D6D-459D-8F0E-7040-B4C916177DBB}"/>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66D35CAC-A06F-9658-B8CE-7CCE8C7E9796}"/>
              </a:ext>
            </a:extLst>
          </p:cNvPr>
          <p:cNvSpPr>
            <a:spLocks noGrp="1"/>
          </p:cNvSpPr>
          <p:nvPr>
            <p:ph type="sldNum" sz="quarter" idx="12"/>
          </p:nvPr>
        </p:nvSpPr>
        <p:spPr/>
        <p:txBody>
          <a:bodyPr/>
          <a:lstStyle/>
          <a:p>
            <a:fld id="{FEB89B96-7744-B84A-BB06-6B13287AF526}" type="slidenum">
              <a:rPr lang="nl-BE" smtClean="0"/>
              <a:t>‹#›</a:t>
            </a:fld>
            <a:endParaRPr lang="nl-BE"/>
          </a:p>
        </p:txBody>
      </p:sp>
    </p:spTree>
    <p:extLst>
      <p:ext uri="{BB962C8B-B14F-4D97-AF65-F5344CB8AC3E}">
        <p14:creationId xmlns:p14="http://schemas.microsoft.com/office/powerpoint/2010/main" val="10432676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6324" y="0"/>
            <a:ext cx="5165675" cy="6319520"/>
          </a:xfrm>
          <a:prstGeom prst="rect">
            <a:avLst/>
          </a:prstGeom>
        </p:spPr>
      </p:pic>
      <p:sp>
        <p:nvSpPr>
          <p:cNvPr id="2" name="Title 1"/>
          <p:cNvSpPr>
            <a:spLocks noGrp="1"/>
          </p:cNvSpPr>
          <p:nvPr>
            <p:ph type="ctrTitle" hasCustomPrompt="1"/>
          </p:nvPr>
        </p:nvSpPr>
        <p:spPr>
          <a:xfrm>
            <a:off x="1524000" y="1321200"/>
            <a:ext cx="4590473" cy="2387600"/>
          </a:xfrm>
        </p:spPr>
        <p:txBody>
          <a:bodyPr anchor="b">
            <a:normAutofit/>
          </a:bodyPr>
          <a:lstStyle>
            <a:lvl1pPr algn="l">
              <a:defRPr sz="3600"/>
            </a:lvl1pPr>
          </a:lstStyle>
          <a:p>
            <a:r>
              <a:rPr lang="en-US"/>
              <a:t>Click to edit </a:t>
            </a:r>
            <a:br>
              <a:rPr lang="en-US"/>
            </a:br>
            <a:r>
              <a:rPr lang="en-US"/>
              <a:t>Master title style</a:t>
            </a:r>
          </a:p>
        </p:txBody>
      </p:sp>
      <p:sp>
        <p:nvSpPr>
          <p:cNvPr id="3" name="Subtitle 2"/>
          <p:cNvSpPr>
            <a:spLocks noGrp="1"/>
          </p:cNvSpPr>
          <p:nvPr>
            <p:ph type="subTitle" idx="1"/>
          </p:nvPr>
        </p:nvSpPr>
        <p:spPr>
          <a:xfrm>
            <a:off x="1524000" y="3849255"/>
            <a:ext cx="4590473" cy="1655762"/>
          </a:xfrm>
        </p:spPr>
        <p:txBody>
          <a:bodyPr anchor="t">
            <a:normAutofit/>
          </a:bodyPr>
          <a:lstStyle>
            <a:lvl1pPr marL="0" indent="0" algn="l">
              <a:buNone/>
              <a:defRPr sz="2000">
                <a:solidFill>
                  <a:srgbClr val="087670"/>
                </a:solidFill>
                <a:latin typeface="Libre Franklin Medium" panose="000006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
        <p:nvSpPr>
          <p:cNvPr id="9" name="Picture Placeholder 8"/>
          <p:cNvSpPr>
            <a:spLocks noGrp="1"/>
          </p:cNvSpPr>
          <p:nvPr>
            <p:ph type="pic" sz="quarter" idx="11" hasCustomPrompt="1"/>
          </p:nvPr>
        </p:nvSpPr>
        <p:spPr>
          <a:xfrm>
            <a:off x="7481887" y="282287"/>
            <a:ext cx="4894839" cy="4894839"/>
          </a:xfrm>
          <a:prstGeom prst="ellipse">
            <a:avLst/>
          </a:prstGeom>
        </p:spPr>
        <p:txBody>
          <a:bodyPr/>
          <a:lstStyle>
            <a:lvl1pPr marL="0" indent="0" algn="ctr">
              <a:buNone/>
              <a:defRPr baseline="0"/>
            </a:lvl1pPr>
          </a:lstStyle>
          <a:p>
            <a:r>
              <a:rPr lang="en-US"/>
              <a:t>Click to add picture</a:t>
            </a:r>
          </a:p>
        </p:txBody>
      </p:sp>
      <p:pic>
        <p:nvPicPr>
          <p:cNvPr id="1026"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1" y="468385"/>
            <a:ext cx="1117156" cy="3527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8082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1A6098-1270-8D0E-E6A1-E1D89EC3803F}"/>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E979BD45-4C0C-755B-33A9-78ED381F07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722DDCF-B9F9-5B96-A40C-C310C0D7F8E1}"/>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9D10CC11-2B63-49F9-34B6-9D367E77F1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18C825EC-2AC7-9D75-7C97-B83C1F4560D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5813E146-B396-5415-E5FE-DEF7128CFC58}"/>
              </a:ext>
            </a:extLst>
          </p:cNvPr>
          <p:cNvSpPr>
            <a:spLocks noGrp="1"/>
          </p:cNvSpPr>
          <p:nvPr>
            <p:ph type="dt" sz="half" idx="10"/>
          </p:nvPr>
        </p:nvSpPr>
        <p:spPr/>
        <p:txBody>
          <a:bodyPr/>
          <a:lstStyle/>
          <a:p>
            <a:fld id="{15BA4C3A-421B-EE4B-B104-9CFFDB791794}" type="datetimeFigureOut">
              <a:rPr lang="nl-BE" smtClean="0"/>
              <a:t>13/04/2026</a:t>
            </a:fld>
            <a:endParaRPr lang="nl-BE"/>
          </a:p>
        </p:txBody>
      </p:sp>
      <p:sp>
        <p:nvSpPr>
          <p:cNvPr id="8" name="Tijdelijke aanduiding voor voettekst 7">
            <a:extLst>
              <a:ext uri="{FF2B5EF4-FFF2-40B4-BE49-F238E27FC236}">
                <a16:creationId xmlns:a16="http://schemas.microsoft.com/office/drawing/2014/main" id="{8C0BF22B-4AE1-C69C-EBAF-897F2E46F28A}"/>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BA2FC29D-D6F1-69A2-F5C1-83FE56A19042}"/>
              </a:ext>
            </a:extLst>
          </p:cNvPr>
          <p:cNvSpPr>
            <a:spLocks noGrp="1"/>
          </p:cNvSpPr>
          <p:nvPr>
            <p:ph type="sldNum" sz="quarter" idx="12"/>
          </p:nvPr>
        </p:nvSpPr>
        <p:spPr/>
        <p:txBody>
          <a:bodyPr/>
          <a:lstStyle/>
          <a:p>
            <a:fld id="{FEB89B96-7744-B84A-BB06-6B13287AF526}" type="slidenum">
              <a:rPr lang="nl-BE" smtClean="0"/>
              <a:t>‹#›</a:t>
            </a:fld>
            <a:endParaRPr lang="nl-BE"/>
          </a:p>
        </p:txBody>
      </p:sp>
    </p:spTree>
    <p:extLst>
      <p:ext uri="{BB962C8B-B14F-4D97-AF65-F5344CB8AC3E}">
        <p14:creationId xmlns:p14="http://schemas.microsoft.com/office/powerpoint/2010/main" val="1419229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DA3ED5-554E-118F-296A-6D5258F13052}"/>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2478B65B-10B2-7B6C-ECFE-AA8001D46BC5}"/>
              </a:ext>
            </a:extLst>
          </p:cNvPr>
          <p:cNvSpPr>
            <a:spLocks noGrp="1"/>
          </p:cNvSpPr>
          <p:nvPr>
            <p:ph type="dt" sz="half" idx="10"/>
          </p:nvPr>
        </p:nvSpPr>
        <p:spPr/>
        <p:txBody>
          <a:bodyPr/>
          <a:lstStyle/>
          <a:p>
            <a:fld id="{15BA4C3A-421B-EE4B-B104-9CFFDB791794}" type="datetimeFigureOut">
              <a:rPr lang="nl-BE" smtClean="0"/>
              <a:t>13/04/2026</a:t>
            </a:fld>
            <a:endParaRPr lang="nl-BE"/>
          </a:p>
        </p:txBody>
      </p:sp>
      <p:sp>
        <p:nvSpPr>
          <p:cNvPr id="4" name="Tijdelijke aanduiding voor voettekst 3">
            <a:extLst>
              <a:ext uri="{FF2B5EF4-FFF2-40B4-BE49-F238E27FC236}">
                <a16:creationId xmlns:a16="http://schemas.microsoft.com/office/drawing/2014/main" id="{1934CE7A-74E9-0450-ADEE-D0B354451A38}"/>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08C121D3-E939-A04B-16BD-5C55BF34F530}"/>
              </a:ext>
            </a:extLst>
          </p:cNvPr>
          <p:cNvSpPr>
            <a:spLocks noGrp="1"/>
          </p:cNvSpPr>
          <p:nvPr>
            <p:ph type="sldNum" sz="quarter" idx="12"/>
          </p:nvPr>
        </p:nvSpPr>
        <p:spPr/>
        <p:txBody>
          <a:bodyPr/>
          <a:lstStyle/>
          <a:p>
            <a:fld id="{FEB89B96-7744-B84A-BB06-6B13287AF526}" type="slidenum">
              <a:rPr lang="nl-BE" smtClean="0"/>
              <a:t>‹#›</a:t>
            </a:fld>
            <a:endParaRPr lang="nl-BE"/>
          </a:p>
        </p:txBody>
      </p:sp>
    </p:spTree>
    <p:extLst>
      <p:ext uri="{BB962C8B-B14F-4D97-AF65-F5344CB8AC3E}">
        <p14:creationId xmlns:p14="http://schemas.microsoft.com/office/powerpoint/2010/main" val="37385921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83CC23D-12DA-2DCB-FA6F-C551ACD2F69B}"/>
              </a:ext>
            </a:extLst>
          </p:cNvPr>
          <p:cNvSpPr>
            <a:spLocks noGrp="1"/>
          </p:cNvSpPr>
          <p:nvPr>
            <p:ph type="dt" sz="half" idx="10"/>
          </p:nvPr>
        </p:nvSpPr>
        <p:spPr/>
        <p:txBody>
          <a:bodyPr/>
          <a:lstStyle/>
          <a:p>
            <a:fld id="{15BA4C3A-421B-EE4B-B104-9CFFDB791794}" type="datetimeFigureOut">
              <a:rPr lang="nl-BE" smtClean="0"/>
              <a:t>13/04/2026</a:t>
            </a:fld>
            <a:endParaRPr lang="nl-BE"/>
          </a:p>
        </p:txBody>
      </p:sp>
      <p:sp>
        <p:nvSpPr>
          <p:cNvPr id="3" name="Tijdelijke aanduiding voor voettekst 2">
            <a:extLst>
              <a:ext uri="{FF2B5EF4-FFF2-40B4-BE49-F238E27FC236}">
                <a16:creationId xmlns:a16="http://schemas.microsoft.com/office/drawing/2014/main" id="{440CE953-CDBF-3A7C-34B2-5615F8044E1D}"/>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3D9FD3E2-F1F8-0FED-0DB8-FFAB9B0FF0F4}"/>
              </a:ext>
            </a:extLst>
          </p:cNvPr>
          <p:cNvSpPr>
            <a:spLocks noGrp="1"/>
          </p:cNvSpPr>
          <p:nvPr>
            <p:ph type="sldNum" sz="quarter" idx="12"/>
          </p:nvPr>
        </p:nvSpPr>
        <p:spPr/>
        <p:txBody>
          <a:bodyPr/>
          <a:lstStyle/>
          <a:p>
            <a:fld id="{FEB89B96-7744-B84A-BB06-6B13287AF526}" type="slidenum">
              <a:rPr lang="nl-BE" smtClean="0"/>
              <a:t>‹#›</a:t>
            </a:fld>
            <a:endParaRPr lang="nl-BE"/>
          </a:p>
        </p:txBody>
      </p:sp>
    </p:spTree>
    <p:extLst>
      <p:ext uri="{BB962C8B-B14F-4D97-AF65-F5344CB8AC3E}">
        <p14:creationId xmlns:p14="http://schemas.microsoft.com/office/powerpoint/2010/main" val="2919151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3E955B-5C7E-09AC-89D5-9DC34F2D255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6F12A2D0-9D36-A49E-C4B8-8786E42335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63EC52F0-6A17-80BE-50D4-416F2E7960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3FFDC4C0-A753-6B95-0E6C-81B56E0F1F8C}"/>
              </a:ext>
            </a:extLst>
          </p:cNvPr>
          <p:cNvSpPr>
            <a:spLocks noGrp="1"/>
          </p:cNvSpPr>
          <p:nvPr>
            <p:ph type="dt" sz="half" idx="10"/>
          </p:nvPr>
        </p:nvSpPr>
        <p:spPr/>
        <p:txBody>
          <a:bodyPr/>
          <a:lstStyle/>
          <a:p>
            <a:fld id="{15BA4C3A-421B-EE4B-B104-9CFFDB791794}" type="datetimeFigureOut">
              <a:rPr lang="nl-BE" smtClean="0"/>
              <a:t>13/04/2026</a:t>
            </a:fld>
            <a:endParaRPr lang="nl-BE"/>
          </a:p>
        </p:txBody>
      </p:sp>
      <p:sp>
        <p:nvSpPr>
          <p:cNvPr id="6" name="Tijdelijke aanduiding voor voettekst 5">
            <a:extLst>
              <a:ext uri="{FF2B5EF4-FFF2-40B4-BE49-F238E27FC236}">
                <a16:creationId xmlns:a16="http://schemas.microsoft.com/office/drawing/2014/main" id="{E44730AA-B707-E991-0C26-494D4C314BFC}"/>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C35581BA-4104-944E-FEF7-2781C639794A}"/>
              </a:ext>
            </a:extLst>
          </p:cNvPr>
          <p:cNvSpPr>
            <a:spLocks noGrp="1"/>
          </p:cNvSpPr>
          <p:nvPr>
            <p:ph type="sldNum" sz="quarter" idx="12"/>
          </p:nvPr>
        </p:nvSpPr>
        <p:spPr/>
        <p:txBody>
          <a:bodyPr/>
          <a:lstStyle/>
          <a:p>
            <a:fld id="{FEB89B96-7744-B84A-BB06-6B13287AF526}" type="slidenum">
              <a:rPr lang="nl-BE" smtClean="0"/>
              <a:t>‹#›</a:t>
            </a:fld>
            <a:endParaRPr lang="nl-BE"/>
          </a:p>
        </p:txBody>
      </p:sp>
    </p:spTree>
    <p:extLst>
      <p:ext uri="{BB962C8B-B14F-4D97-AF65-F5344CB8AC3E}">
        <p14:creationId xmlns:p14="http://schemas.microsoft.com/office/powerpoint/2010/main" val="1445100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97D3586-0A7B-2719-C6AE-4AAE1AC7E678}"/>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C66BA12A-2E48-FF58-84E9-3E81411317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9AB922D5-F644-FB5A-1DCB-952A115626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FDD5DCC-1320-9047-8D99-A6A80C502E55}"/>
              </a:ext>
            </a:extLst>
          </p:cNvPr>
          <p:cNvSpPr>
            <a:spLocks noGrp="1"/>
          </p:cNvSpPr>
          <p:nvPr>
            <p:ph type="dt" sz="half" idx="10"/>
          </p:nvPr>
        </p:nvSpPr>
        <p:spPr/>
        <p:txBody>
          <a:bodyPr/>
          <a:lstStyle/>
          <a:p>
            <a:fld id="{15BA4C3A-421B-EE4B-B104-9CFFDB791794}" type="datetimeFigureOut">
              <a:rPr lang="nl-BE" smtClean="0"/>
              <a:t>13/04/2026</a:t>
            </a:fld>
            <a:endParaRPr lang="nl-BE"/>
          </a:p>
        </p:txBody>
      </p:sp>
      <p:sp>
        <p:nvSpPr>
          <p:cNvPr id="6" name="Tijdelijke aanduiding voor voettekst 5">
            <a:extLst>
              <a:ext uri="{FF2B5EF4-FFF2-40B4-BE49-F238E27FC236}">
                <a16:creationId xmlns:a16="http://schemas.microsoft.com/office/drawing/2014/main" id="{5851313C-3BA4-B853-48BE-A50DA687AA7F}"/>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C693F1F5-3E71-618F-F9BC-103F8B393BB8}"/>
              </a:ext>
            </a:extLst>
          </p:cNvPr>
          <p:cNvSpPr>
            <a:spLocks noGrp="1"/>
          </p:cNvSpPr>
          <p:nvPr>
            <p:ph type="sldNum" sz="quarter" idx="12"/>
          </p:nvPr>
        </p:nvSpPr>
        <p:spPr/>
        <p:txBody>
          <a:bodyPr/>
          <a:lstStyle/>
          <a:p>
            <a:fld id="{FEB89B96-7744-B84A-BB06-6B13287AF526}" type="slidenum">
              <a:rPr lang="nl-BE" smtClean="0"/>
              <a:t>‹#›</a:t>
            </a:fld>
            <a:endParaRPr lang="nl-BE"/>
          </a:p>
        </p:txBody>
      </p:sp>
    </p:spTree>
    <p:extLst>
      <p:ext uri="{BB962C8B-B14F-4D97-AF65-F5344CB8AC3E}">
        <p14:creationId xmlns:p14="http://schemas.microsoft.com/office/powerpoint/2010/main" val="4196874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6214AD-455F-F3A6-14AE-CE917D9F6DF3}"/>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747C9A53-A8C0-CAB5-E2E9-5749A763D85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6DAAFF6-2E29-E731-12C4-BBDC1F451E45}"/>
              </a:ext>
            </a:extLst>
          </p:cNvPr>
          <p:cNvSpPr>
            <a:spLocks noGrp="1"/>
          </p:cNvSpPr>
          <p:nvPr>
            <p:ph type="dt" sz="half" idx="10"/>
          </p:nvPr>
        </p:nvSpPr>
        <p:spPr/>
        <p:txBody>
          <a:bodyPr/>
          <a:lstStyle/>
          <a:p>
            <a:fld id="{15BA4C3A-421B-EE4B-B104-9CFFDB791794}" type="datetimeFigureOut">
              <a:rPr lang="nl-BE" smtClean="0"/>
              <a:t>13/04/2026</a:t>
            </a:fld>
            <a:endParaRPr lang="nl-BE"/>
          </a:p>
        </p:txBody>
      </p:sp>
      <p:sp>
        <p:nvSpPr>
          <p:cNvPr id="5" name="Tijdelijke aanduiding voor voettekst 4">
            <a:extLst>
              <a:ext uri="{FF2B5EF4-FFF2-40B4-BE49-F238E27FC236}">
                <a16:creationId xmlns:a16="http://schemas.microsoft.com/office/drawing/2014/main" id="{2703FDAB-BF89-AF3F-9E40-EA6C7EA9E727}"/>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A8ACF237-EAF8-0423-04B2-BBAE300A1276}"/>
              </a:ext>
            </a:extLst>
          </p:cNvPr>
          <p:cNvSpPr>
            <a:spLocks noGrp="1"/>
          </p:cNvSpPr>
          <p:nvPr>
            <p:ph type="sldNum" sz="quarter" idx="12"/>
          </p:nvPr>
        </p:nvSpPr>
        <p:spPr/>
        <p:txBody>
          <a:bodyPr/>
          <a:lstStyle/>
          <a:p>
            <a:fld id="{FEB89B96-7744-B84A-BB06-6B13287AF526}" type="slidenum">
              <a:rPr lang="nl-BE" smtClean="0"/>
              <a:t>‹#›</a:t>
            </a:fld>
            <a:endParaRPr lang="nl-BE"/>
          </a:p>
        </p:txBody>
      </p:sp>
    </p:spTree>
    <p:extLst>
      <p:ext uri="{BB962C8B-B14F-4D97-AF65-F5344CB8AC3E}">
        <p14:creationId xmlns:p14="http://schemas.microsoft.com/office/powerpoint/2010/main" val="30397228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705184A-58EC-F7CD-268E-D28D8084E4A3}"/>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CC4A5C9F-AB6C-6B57-AD77-BD5B7D425491}"/>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D1F5659-14C7-F10E-504D-3138F0ACCF72}"/>
              </a:ext>
            </a:extLst>
          </p:cNvPr>
          <p:cNvSpPr>
            <a:spLocks noGrp="1"/>
          </p:cNvSpPr>
          <p:nvPr>
            <p:ph type="dt" sz="half" idx="10"/>
          </p:nvPr>
        </p:nvSpPr>
        <p:spPr/>
        <p:txBody>
          <a:bodyPr/>
          <a:lstStyle/>
          <a:p>
            <a:fld id="{15BA4C3A-421B-EE4B-B104-9CFFDB791794}" type="datetimeFigureOut">
              <a:rPr lang="nl-BE" smtClean="0"/>
              <a:t>13/04/2026</a:t>
            </a:fld>
            <a:endParaRPr lang="nl-BE"/>
          </a:p>
        </p:txBody>
      </p:sp>
      <p:sp>
        <p:nvSpPr>
          <p:cNvPr id="5" name="Tijdelijke aanduiding voor voettekst 4">
            <a:extLst>
              <a:ext uri="{FF2B5EF4-FFF2-40B4-BE49-F238E27FC236}">
                <a16:creationId xmlns:a16="http://schemas.microsoft.com/office/drawing/2014/main" id="{5F7D7859-AA79-78BD-AD2B-FD196D602A10}"/>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8D17CD3F-9C04-E3DD-91A9-0591F809C05C}"/>
              </a:ext>
            </a:extLst>
          </p:cNvPr>
          <p:cNvSpPr>
            <a:spLocks noGrp="1"/>
          </p:cNvSpPr>
          <p:nvPr>
            <p:ph type="sldNum" sz="quarter" idx="12"/>
          </p:nvPr>
        </p:nvSpPr>
        <p:spPr/>
        <p:txBody>
          <a:bodyPr/>
          <a:lstStyle/>
          <a:p>
            <a:fld id="{FEB89B96-7744-B84A-BB06-6B13287AF526}" type="slidenum">
              <a:rPr lang="nl-BE" smtClean="0"/>
              <a:t>‹#›</a:t>
            </a:fld>
            <a:endParaRPr lang="nl-BE"/>
          </a:p>
        </p:txBody>
      </p:sp>
    </p:spTree>
    <p:extLst>
      <p:ext uri="{BB962C8B-B14F-4D97-AF65-F5344CB8AC3E}">
        <p14:creationId xmlns:p14="http://schemas.microsoft.com/office/powerpoint/2010/main" val="3877375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26324" y="0"/>
            <a:ext cx="5165675" cy="6319520"/>
          </a:xfrm>
          <a:prstGeom prst="rect">
            <a:avLst/>
          </a:prstGeom>
        </p:spPr>
      </p:pic>
      <p:sp>
        <p:nvSpPr>
          <p:cNvPr id="2" name="Title 1"/>
          <p:cNvSpPr>
            <a:spLocks noGrp="1"/>
          </p:cNvSpPr>
          <p:nvPr>
            <p:ph type="title" hasCustomPrompt="1"/>
          </p:nvPr>
        </p:nvSpPr>
        <p:spPr>
          <a:xfrm>
            <a:off x="838199" y="1510001"/>
            <a:ext cx="5100783" cy="1030000"/>
          </a:xfrm>
        </p:spPr>
        <p:txBody>
          <a:bodyPr anchor="b">
            <a:normAutofit/>
          </a:bodyPr>
          <a:lstStyle>
            <a:lvl1pPr>
              <a:defRPr sz="2800">
                <a:solidFill>
                  <a:srgbClr val="087670"/>
                </a:solidFill>
              </a:defRPr>
            </a:lvl1pPr>
          </a:lstStyle>
          <a:p>
            <a:r>
              <a:rPr lang="en-US"/>
              <a:t>Click to edit title</a:t>
            </a:r>
          </a:p>
        </p:txBody>
      </p:sp>
      <p:sp>
        <p:nvSpPr>
          <p:cNvPr id="3" name="Content Placeholder 2"/>
          <p:cNvSpPr>
            <a:spLocks noGrp="1"/>
          </p:cNvSpPr>
          <p:nvPr>
            <p:ph idx="1"/>
          </p:nvPr>
        </p:nvSpPr>
        <p:spPr>
          <a:xfrm>
            <a:off x="838199" y="2835563"/>
            <a:ext cx="4542323" cy="3341399"/>
          </a:xfrm>
        </p:spPr>
        <p:txBody>
          <a:bodyPr>
            <a:normAutofit/>
          </a:bodyPr>
          <a:lstStyle>
            <a:lvl1pPr marL="0" indent="0" defTabSz="914400">
              <a:lnSpc>
                <a:spcPct val="150000"/>
              </a:lnSpc>
              <a:buFont typeface="Arial" panose="020B0604020202020204" pitchFamily="34" charset="0"/>
              <a:buNone/>
              <a:tabLst>
                <a:tab pos="4572000" algn="l"/>
              </a:tabLst>
              <a:defRPr lang="en-US" sz="1600" b="0" dirty="0" smtClean="0">
                <a:solidFill>
                  <a:schemeClr val="tx1">
                    <a:lumMod val="90000"/>
                    <a:lumOff val="10000"/>
                  </a:schemeClr>
                </a:solidFill>
                <a:latin typeface="Libre Franklin" panose="00000500000000000000" pitchFamily="2" charset="0"/>
                <a:ea typeface="Open Sans" panose="020B0606030504020204" pitchFamily="34" charset="0"/>
                <a:cs typeface="Open Sans" panose="020B0606030504020204" pitchFamily="34" charset="0"/>
              </a:defRPr>
            </a:lvl1pPr>
            <a:lvl2pPr marL="457200" indent="0">
              <a:buFont typeface="+mj-lt"/>
              <a:buNone/>
              <a:defRPr sz="1800">
                <a:latin typeface="Open Sans" panose="020B0606030504020204" pitchFamily="34" charset="0"/>
                <a:ea typeface="Open Sans" panose="020B0606030504020204" pitchFamily="34" charset="0"/>
                <a:cs typeface="Open Sans" panose="020B0606030504020204" pitchFamily="34" charset="0"/>
              </a:defRPr>
            </a:lvl2pPr>
            <a:lvl3pPr marL="914400" indent="0">
              <a:buFont typeface="+mj-lt"/>
              <a:buNone/>
              <a:defRPr sz="1600">
                <a:latin typeface="Open Sans" panose="020B0606030504020204" pitchFamily="34" charset="0"/>
                <a:ea typeface="Open Sans" panose="020B0606030504020204" pitchFamily="34" charset="0"/>
                <a:cs typeface="Open Sans" panose="020B0606030504020204" pitchFamily="34" charset="0"/>
              </a:defRPr>
            </a:lvl3pPr>
            <a:lvl4pPr marL="1371600" indent="0">
              <a:buFont typeface="+mj-lt"/>
              <a:buNone/>
              <a:defRPr sz="1400">
                <a:latin typeface="Open Sans" panose="020B0606030504020204" pitchFamily="34" charset="0"/>
                <a:ea typeface="Open Sans" panose="020B0606030504020204" pitchFamily="34" charset="0"/>
                <a:cs typeface="Open Sans" panose="020B0606030504020204" pitchFamily="34" charset="0"/>
              </a:defRPr>
            </a:lvl4pPr>
            <a:lvl5pPr marL="1828800" indent="0">
              <a:buFont typeface="+mj-lt"/>
              <a:buNone/>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Edit Master text styles</a:t>
            </a: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38201" y="468385"/>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9" name="Picture Placeholder 8"/>
          <p:cNvSpPr>
            <a:spLocks noGrp="1"/>
          </p:cNvSpPr>
          <p:nvPr>
            <p:ph type="pic" sz="quarter" idx="13" hasCustomPrompt="1"/>
          </p:nvPr>
        </p:nvSpPr>
        <p:spPr>
          <a:xfrm>
            <a:off x="7481887" y="282287"/>
            <a:ext cx="4894839" cy="4894839"/>
          </a:xfrm>
          <a:prstGeom prst="ellipse">
            <a:avLst/>
          </a:prstGeom>
        </p:spPr>
        <p:txBody>
          <a:bodyPr/>
          <a:lstStyle>
            <a:lvl1pPr marL="0" indent="0" algn="ctr">
              <a:buNone/>
              <a:defRPr baseline="0">
                <a:latin typeface="Libre Franklin" panose="00000500000000000000" pitchFamily="2" charset="0"/>
              </a:defRPr>
            </a:lvl1pPr>
          </a:lstStyle>
          <a:p>
            <a:r>
              <a:rPr lang="en-US"/>
              <a:t>Click to add picture</a:t>
            </a:r>
          </a:p>
        </p:txBody>
      </p:sp>
      <p:sp>
        <p:nvSpPr>
          <p:cNvPr id="14" name="Content Placeholder 2"/>
          <p:cNvSpPr>
            <a:spLocks noGrp="1"/>
          </p:cNvSpPr>
          <p:nvPr>
            <p:ph idx="14" hasCustomPrompt="1"/>
          </p:nvPr>
        </p:nvSpPr>
        <p:spPr>
          <a:xfrm>
            <a:off x="5435270" y="2835562"/>
            <a:ext cx="520762" cy="3341399"/>
          </a:xfrm>
        </p:spPr>
        <p:txBody>
          <a:bodyPr>
            <a:normAutofit/>
          </a:bodyPr>
          <a:lstStyle>
            <a:lvl1pPr marL="0" indent="0" algn="r" defTabSz="914400">
              <a:lnSpc>
                <a:spcPct val="150000"/>
              </a:lnSpc>
              <a:buFont typeface="Arial" panose="020B0604020202020204" pitchFamily="34" charset="0"/>
              <a:buNone/>
              <a:tabLst>
                <a:tab pos="4572000" algn="l"/>
              </a:tabLst>
              <a:defRPr lang="en-US" sz="1600" b="1" i="0" baseline="0" dirty="0" smtClean="0">
                <a:solidFill>
                  <a:srgbClr val="087670"/>
                </a:solidFill>
                <a:latin typeface="Libre Franklin" panose="00000500000000000000" pitchFamily="2" charset="0"/>
                <a:ea typeface="Open Sans" panose="020B0606030504020204" pitchFamily="34" charset="0"/>
                <a:cs typeface="Open Sans" panose="020B0606030504020204" pitchFamily="34" charset="0"/>
              </a:defRPr>
            </a:lvl1pPr>
            <a:lvl2pPr marL="457200" indent="0">
              <a:buFont typeface="+mj-lt"/>
              <a:buNone/>
              <a:defRPr sz="1800">
                <a:latin typeface="Open Sans" panose="020B0606030504020204" pitchFamily="34" charset="0"/>
                <a:ea typeface="Open Sans" panose="020B0606030504020204" pitchFamily="34" charset="0"/>
                <a:cs typeface="Open Sans" panose="020B0606030504020204" pitchFamily="34" charset="0"/>
              </a:defRPr>
            </a:lvl2pPr>
            <a:lvl3pPr marL="914400" indent="0">
              <a:buFont typeface="+mj-lt"/>
              <a:buNone/>
              <a:defRPr sz="1600">
                <a:latin typeface="Open Sans" panose="020B0606030504020204" pitchFamily="34" charset="0"/>
                <a:ea typeface="Open Sans" panose="020B0606030504020204" pitchFamily="34" charset="0"/>
                <a:cs typeface="Open Sans" panose="020B0606030504020204" pitchFamily="34" charset="0"/>
              </a:defRPr>
            </a:lvl3pPr>
            <a:lvl4pPr marL="1371600" indent="0">
              <a:buFont typeface="+mj-lt"/>
              <a:buNone/>
              <a:defRPr sz="1400">
                <a:latin typeface="Open Sans" panose="020B0606030504020204" pitchFamily="34" charset="0"/>
                <a:ea typeface="Open Sans" panose="020B0606030504020204" pitchFamily="34" charset="0"/>
                <a:cs typeface="Open Sans" panose="020B0606030504020204" pitchFamily="34" charset="0"/>
              </a:defRPr>
            </a:lvl4pPr>
            <a:lvl5pPr marL="1828800" indent="0">
              <a:buFont typeface="+mj-lt"/>
              <a:buNone/>
              <a:defRPr sz="140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a:t>
            </a:r>
          </a:p>
        </p:txBody>
      </p:sp>
      <p:sp>
        <p:nvSpPr>
          <p:cNvPr id="17"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8"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
        <p:nvSpPr>
          <p:cNvPr id="12"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a:t>
            </a:fld>
            <a:endParaRPr lang="en-US" sz="1100">
              <a:solidFill>
                <a:srgbClr val="087670"/>
              </a:solidFill>
              <a:latin typeface="Libre Franklin SemiBold" panose="00000700000000000000" pitchFamily="2" charset="0"/>
            </a:endParaRPr>
          </a:p>
        </p:txBody>
      </p:sp>
    </p:spTree>
    <p:extLst>
      <p:ext uri="{BB962C8B-B14F-4D97-AF65-F5344CB8AC3E}">
        <p14:creationId xmlns:p14="http://schemas.microsoft.com/office/powerpoint/2010/main" val="2167175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ibre Franklin" panose="00000500000000000000" pitchFamily="2" charset="0"/>
            </a:endParaRP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0294" y="6298599"/>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p:cNvSpPr>
            <a:spLocks noGrp="1"/>
          </p:cNvSpPr>
          <p:nvPr>
            <p:ph type="title"/>
          </p:nvPr>
        </p:nvSpPr>
        <p:spPr>
          <a:xfrm>
            <a:off x="2433587" y="2310062"/>
            <a:ext cx="7324825" cy="2545305"/>
          </a:xfrm>
        </p:spPr>
        <p:txBody>
          <a:bodyPr anchor="t">
            <a:normAutofit/>
          </a:bodyPr>
          <a:lstStyle>
            <a:lvl1pPr>
              <a:lnSpc>
                <a:spcPct val="100000"/>
              </a:lnSpc>
              <a:defRPr sz="4000">
                <a:solidFill>
                  <a:schemeClr val="tx1">
                    <a:lumMod val="90000"/>
                    <a:lumOff val="10000"/>
                  </a:schemeClr>
                </a:solidFill>
              </a:defRPr>
            </a:lvl1pPr>
          </a:lstStyle>
          <a:p>
            <a:r>
              <a:rPr lang="en-US"/>
              <a:t>Click to edit Master title style</a:t>
            </a:r>
          </a:p>
        </p:txBody>
      </p:sp>
      <p:sp>
        <p:nvSpPr>
          <p:cNvPr id="9"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a:t>
            </a:fld>
            <a:r>
              <a:rPr lang="en-US" sz="1100">
                <a:solidFill>
                  <a:srgbClr val="087670"/>
                </a:solidFill>
                <a:latin typeface="Libre Franklin SemiBold" panose="00000700000000000000" pitchFamily="2" charset="0"/>
              </a:rPr>
              <a:t>.</a:t>
            </a:r>
          </a:p>
        </p:txBody>
      </p:sp>
      <p:sp>
        <p:nvSpPr>
          <p:cNvPr id="13"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4"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Tree>
    <p:extLst>
      <p:ext uri="{BB962C8B-B14F-4D97-AF65-F5344CB8AC3E}">
        <p14:creationId xmlns:p14="http://schemas.microsoft.com/office/powerpoint/2010/main" val="39433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rgbClr val="087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ibre Franklin" panose="00000500000000000000" pitchFamily="2"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30294" y="6308563"/>
            <a:ext cx="1117156" cy="331289"/>
          </a:xfrm>
          <a:prstGeom prst="rect">
            <a:avLst/>
          </a:prstGeom>
        </p:spPr>
      </p:pic>
      <p:sp>
        <p:nvSpPr>
          <p:cNvPr id="2" name="Title 1"/>
          <p:cNvSpPr>
            <a:spLocks noGrp="1"/>
          </p:cNvSpPr>
          <p:nvPr>
            <p:ph type="title"/>
          </p:nvPr>
        </p:nvSpPr>
        <p:spPr>
          <a:xfrm>
            <a:off x="2433587" y="2310062"/>
            <a:ext cx="7324825" cy="2545305"/>
          </a:xfrm>
        </p:spPr>
        <p:txBody>
          <a:bodyPr anchor="t">
            <a:normAutofit/>
          </a:bodyPr>
          <a:lstStyle>
            <a:lvl1pPr>
              <a:lnSpc>
                <a:spcPct val="100000"/>
              </a:lnSpc>
              <a:defRPr sz="4000">
                <a:solidFill>
                  <a:schemeClr val="bg1"/>
                </a:solidFill>
              </a:defRPr>
            </a:lvl1pPr>
          </a:lstStyle>
          <a:p>
            <a:r>
              <a:rPr lang="en-US"/>
              <a:t>Click to edit Master title style</a:t>
            </a:r>
          </a:p>
        </p:txBody>
      </p:sp>
      <p:sp>
        <p:nvSpPr>
          <p:cNvPr id="9"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chemeClr val="bg1"/>
                </a:solidFill>
                <a:latin typeface="Libre Franklin SemiBold" panose="00000700000000000000" pitchFamily="2" charset="0"/>
              </a:rPr>
              <a:pPr algn="l"/>
              <a:t>‹#›</a:t>
            </a:fld>
            <a:r>
              <a:rPr lang="en-US" sz="1100">
                <a:solidFill>
                  <a:schemeClr val="bg1"/>
                </a:solidFill>
                <a:latin typeface="Libre Franklin SemiBold" panose="00000700000000000000" pitchFamily="2" charset="0"/>
              </a:rPr>
              <a:t>.</a:t>
            </a:r>
          </a:p>
        </p:txBody>
      </p:sp>
      <p:sp>
        <p:nvSpPr>
          <p:cNvPr id="13" name="Footer Placeholder 4"/>
          <p:cNvSpPr>
            <a:spLocks noGrp="1"/>
          </p:cNvSpPr>
          <p:nvPr>
            <p:ph type="ftr" sz="quarter" idx="11"/>
          </p:nvPr>
        </p:nvSpPr>
        <p:spPr>
          <a:xfrm>
            <a:off x="1995777" y="6264639"/>
            <a:ext cx="3490705" cy="365125"/>
          </a:xfrm>
        </p:spPr>
        <p:txBody>
          <a:bodyPr/>
          <a:lstStyle>
            <a:lvl1pPr algn="l">
              <a:defRPr sz="1100">
                <a:solidFill>
                  <a:schemeClr val="bg1"/>
                </a:solidFill>
                <a:latin typeface="Libre Franklin SemiBold" panose="00000700000000000000" pitchFamily="2" charset="0"/>
              </a:defRPr>
            </a:lvl1pPr>
          </a:lstStyle>
          <a:p>
            <a:endParaRPr lang="en-US"/>
          </a:p>
        </p:txBody>
      </p:sp>
      <p:sp>
        <p:nvSpPr>
          <p:cNvPr id="14" name="Date Placeholder 3"/>
          <p:cNvSpPr>
            <a:spLocks noGrp="1"/>
          </p:cNvSpPr>
          <p:nvPr>
            <p:ph type="dt" sz="half" idx="10"/>
          </p:nvPr>
        </p:nvSpPr>
        <p:spPr>
          <a:xfrm>
            <a:off x="1197178" y="6264639"/>
            <a:ext cx="798599" cy="365125"/>
          </a:xfrm>
        </p:spPr>
        <p:txBody>
          <a:bodyPr/>
          <a:lstStyle>
            <a:lvl1pPr>
              <a:defRPr sz="1000">
                <a:solidFill>
                  <a:schemeClr val="bg1"/>
                </a:solidFill>
                <a:latin typeface="Libre Franklin SemiBold" panose="00000700000000000000" pitchFamily="2" charset="0"/>
              </a:defRPr>
            </a:lvl1pPr>
          </a:lstStyle>
          <a:p>
            <a:endParaRPr lang="en-US"/>
          </a:p>
        </p:txBody>
      </p:sp>
    </p:spTree>
    <p:extLst>
      <p:ext uri="{BB962C8B-B14F-4D97-AF65-F5344CB8AC3E}">
        <p14:creationId xmlns:p14="http://schemas.microsoft.com/office/powerpoint/2010/main" val="33322506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4070" y="0"/>
            <a:ext cx="3437930" cy="6858000"/>
          </a:xfrm>
          <a:prstGeom prst="rect">
            <a:avLst/>
          </a:prstGeom>
        </p:spPr>
      </p:pic>
      <p:sp>
        <p:nvSpPr>
          <p:cNvPr id="2" name="Title 1"/>
          <p:cNvSpPr>
            <a:spLocks noGrp="1"/>
          </p:cNvSpPr>
          <p:nvPr>
            <p:ph type="title"/>
          </p:nvPr>
        </p:nvSpPr>
        <p:spPr>
          <a:xfrm>
            <a:off x="838201" y="673768"/>
            <a:ext cx="7237396" cy="1016920"/>
          </a:xfrm>
        </p:spPr>
        <p:txBody>
          <a:bodyPr anchor="b"/>
          <a:lstStyle/>
          <a:p>
            <a:r>
              <a:rPr lang="en-US"/>
              <a:t>Click to edit Master title style</a:t>
            </a:r>
          </a:p>
        </p:txBody>
      </p:sp>
      <p:sp>
        <p:nvSpPr>
          <p:cNvPr id="3" name="Content Placeholder 2"/>
          <p:cNvSpPr>
            <a:spLocks noGrp="1"/>
          </p:cNvSpPr>
          <p:nvPr>
            <p:ph idx="1"/>
          </p:nvPr>
        </p:nvSpPr>
        <p:spPr>
          <a:xfrm>
            <a:off x="838199" y="2572636"/>
            <a:ext cx="7237397" cy="3604326"/>
          </a:xfrm>
        </p:spPr>
        <p:txBody>
          <a:bodyPr>
            <a:normAutofit/>
          </a:bodyPr>
          <a:lstStyle>
            <a:lvl1pPr marL="342900" indent="-342900">
              <a:lnSpc>
                <a:spcPct val="150000"/>
              </a:lnSpc>
              <a:buFont typeface="Arial" panose="020B0604020202020204" pitchFamily="34" charset="0"/>
              <a:buChar char="•"/>
              <a:defRPr sz="1600">
                <a:solidFill>
                  <a:srgbClr val="1C1C1C"/>
                </a:solidFill>
                <a:latin typeface="Libre Franklin" panose="00000500000000000000" pitchFamily="2" charset="0"/>
              </a:defRPr>
            </a:lvl1pPr>
            <a:lvl2pPr>
              <a:lnSpc>
                <a:spcPct val="150000"/>
              </a:lnSpc>
              <a:defRPr sz="1400">
                <a:solidFill>
                  <a:srgbClr val="1C1C1C"/>
                </a:solidFill>
                <a:latin typeface="Libre Franklin" panose="00000500000000000000" pitchFamily="2" charset="0"/>
              </a:defRPr>
            </a:lvl2pPr>
            <a:lvl3pPr>
              <a:lnSpc>
                <a:spcPct val="150000"/>
              </a:lnSpc>
              <a:defRPr sz="1200">
                <a:solidFill>
                  <a:srgbClr val="1C1C1C"/>
                </a:solidFill>
                <a:latin typeface="Libre Franklin" panose="00000500000000000000" pitchFamily="2" charset="0"/>
              </a:defRPr>
            </a:lvl3pPr>
            <a:lvl4pPr>
              <a:lnSpc>
                <a:spcPct val="150000"/>
              </a:lnSpc>
              <a:defRPr sz="1100">
                <a:solidFill>
                  <a:srgbClr val="1C1C1C"/>
                </a:solidFill>
                <a:latin typeface="Libre Franklin" panose="00000500000000000000" pitchFamily="2" charset="0"/>
              </a:defRPr>
            </a:lvl4pPr>
            <a:lvl5pPr>
              <a:lnSpc>
                <a:spcPct val="150000"/>
              </a:lnSpc>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p:cNvSpPr>
            <a:spLocks noGrp="1"/>
          </p:cNvSpPr>
          <p:nvPr>
            <p:ph type="body" idx="12"/>
          </p:nvPr>
        </p:nvSpPr>
        <p:spPr>
          <a:xfrm>
            <a:off x="839788" y="1758249"/>
            <a:ext cx="7236303" cy="746826"/>
          </a:xfrm>
        </p:spPr>
        <p:txBody>
          <a:bodyPr anchor="ctr">
            <a:norm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Picture Placeholder 8"/>
          <p:cNvSpPr>
            <a:spLocks noGrp="1"/>
          </p:cNvSpPr>
          <p:nvPr>
            <p:ph type="pic" sz="quarter" idx="13" hasCustomPrompt="1"/>
          </p:nvPr>
        </p:nvSpPr>
        <p:spPr>
          <a:xfrm>
            <a:off x="8970210" y="985520"/>
            <a:ext cx="3247190" cy="4429820"/>
          </a:xfrm>
          <a:prstGeom prst="ellipse">
            <a:avLst/>
          </a:prstGeom>
        </p:spPr>
        <p:txBody>
          <a:bodyPr/>
          <a:lstStyle>
            <a:lvl1pPr marL="0" indent="0" algn="ctr">
              <a:buNone/>
              <a:defRPr baseline="0">
                <a:latin typeface="Libre Franklin" panose="00000500000000000000" pitchFamily="2" charset="0"/>
              </a:defRPr>
            </a:lvl1pPr>
          </a:lstStyle>
          <a:p>
            <a:r>
              <a:rPr lang="en-US"/>
              <a:t>Click to add picture</a:t>
            </a:r>
          </a:p>
        </p:txBody>
      </p:sp>
      <p:sp>
        <p:nvSpPr>
          <p:cNvPr id="12"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a:t>
            </a:fld>
            <a:r>
              <a:rPr lang="en-US" sz="1100">
                <a:solidFill>
                  <a:srgbClr val="087670"/>
                </a:solidFill>
                <a:latin typeface="Libre Franklin SemiBold" panose="00000700000000000000" pitchFamily="2" charset="0"/>
              </a:rPr>
              <a:t>.</a:t>
            </a:r>
          </a:p>
        </p:txBody>
      </p:sp>
      <p:sp>
        <p:nvSpPr>
          <p:cNvPr id="16"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7"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Tree>
    <p:extLst>
      <p:ext uri="{BB962C8B-B14F-4D97-AF65-F5344CB8AC3E}">
        <p14:creationId xmlns:p14="http://schemas.microsoft.com/office/powerpoint/2010/main" val="36140497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437930" cy="6858000"/>
          </a:xfrm>
          <a:prstGeom prst="rect">
            <a:avLst/>
          </a:prstGeom>
        </p:spPr>
      </p:pic>
      <p:sp>
        <p:nvSpPr>
          <p:cNvPr id="2" name="Title 1"/>
          <p:cNvSpPr>
            <a:spLocks noGrp="1"/>
          </p:cNvSpPr>
          <p:nvPr>
            <p:ph type="title"/>
          </p:nvPr>
        </p:nvSpPr>
        <p:spPr>
          <a:xfrm>
            <a:off x="4221481" y="673768"/>
            <a:ext cx="7193280" cy="1016920"/>
          </a:xfrm>
        </p:spPr>
        <p:txBody>
          <a:bodyPr anchor="b"/>
          <a:lstStyle/>
          <a:p>
            <a:r>
              <a:rPr lang="en-US"/>
              <a:t>Click to edit Master title style</a:t>
            </a:r>
          </a:p>
        </p:txBody>
      </p:sp>
      <p:sp>
        <p:nvSpPr>
          <p:cNvPr id="3" name="Content Placeholder 2"/>
          <p:cNvSpPr>
            <a:spLocks noGrp="1"/>
          </p:cNvSpPr>
          <p:nvPr>
            <p:ph idx="1"/>
          </p:nvPr>
        </p:nvSpPr>
        <p:spPr>
          <a:xfrm>
            <a:off x="4221479" y="2572636"/>
            <a:ext cx="7193281" cy="3604326"/>
          </a:xfrm>
        </p:spPr>
        <p:txBody>
          <a:bodyPr>
            <a:normAutofit/>
          </a:bodyPr>
          <a:lstStyle>
            <a:lvl1pPr marL="342900" indent="-342900">
              <a:lnSpc>
                <a:spcPct val="150000"/>
              </a:lnSpc>
              <a:buFont typeface="Arial" panose="020B0604020202020204" pitchFamily="34" charset="0"/>
              <a:buChar char="•"/>
              <a:defRPr sz="1600">
                <a:solidFill>
                  <a:srgbClr val="1C1C1C"/>
                </a:solidFill>
                <a:latin typeface="Libre Franklin" panose="00000500000000000000" pitchFamily="2" charset="0"/>
              </a:defRPr>
            </a:lvl1pPr>
            <a:lvl2pPr>
              <a:lnSpc>
                <a:spcPct val="150000"/>
              </a:lnSpc>
              <a:defRPr sz="1400">
                <a:solidFill>
                  <a:srgbClr val="1C1C1C"/>
                </a:solidFill>
                <a:latin typeface="Libre Franklin" panose="00000500000000000000" pitchFamily="2" charset="0"/>
              </a:defRPr>
            </a:lvl2pPr>
            <a:lvl3pPr>
              <a:lnSpc>
                <a:spcPct val="150000"/>
              </a:lnSpc>
              <a:defRPr sz="1200">
                <a:solidFill>
                  <a:srgbClr val="1C1C1C"/>
                </a:solidFill>
                <a:latin typeface="Libre Franklin" panose="00000500000000000000" pitchFamily="2" charset="0"/>
              </a:defRPr>
            </a:lvl3pPr>
            <a:lvl4pPr>
              <a:lnSpc>
                <a:spcPct val="150000"/>
              </a:lnSpc>
              <a:defRPr sz="1100">
                <a:solidFill>
                  <a:srgbClr val="1C1C1C"/>
                </a:solidFill>
                <a:latin typeface="Libre Franklin" panose="00000500000000000000" pitchFamily="2" charset="0"/>
              </a:defRPr>
            </a:lvl4pPr>
            <a:lvl5pPr>
              <a:lnSpc>
                <a:spcPct val="150000"/>
              </a:lnSpc>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https://www.ehealth.fgov.be/file/ad17307cb17006fe0d8cf4f997fca3ebfdbd350a/725de192ed51cd431bba944e9a1a86e9563de984/ehealth.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p:cNvSpPr>
            <a:spLocks noGrp="1"/>
          </p:cNvSpPr>
          <p:nvPr>
            <p:ph type="body" idx="12"/>
          </p:nvPr>
        </p:nvSpPr>
        <p:spPr>
          <a:xfrm>
            <a:off x="4223068" y="1758249"/>
            <a:ext cx="7192194" cy="746826"/>
          </a:xfrm>
        </p:spPr>
        <p:txBody>
          <a:bodyPr anchor="ctr">
            <a:norm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5" name="Picture Placeholder 8"/>
          <p:cNvSpPr>
            <a:spLocks noGrp="1"/>
          </p:cNvSpPr>
          <p:nvPr>
            <p:ph type="pic" sz="quarter" idx="13" hasCustomPrompt="1"/>
          </p:nvPr>
        </p:nvSpPr>
        <p:spPr>
          <a:xfrm>
            <a:off x="-35560" y="985520"/>
            <a:ext cx="3247190" cy="4429820"/>
          </a:xfrm>
          <a:prstGeom prst="ellipse">
            <a:avLst/>
          </a:prstGeom>
        </p:spPr>
        <p:txBody>
          <a:bodyPr/>
          <a:lstStyle>
            <a:lvl1pPr marL="0" indent="0" algn="ctr">
              <a:buNone/>
              <a:defRPr baseline="0">
                <a:latin typeface="Libre Franklin" panose="00000500000000000000" pitchFamily="2" charset="0"/>
              </a:defRPr>
            </a:lvl1pPr>
          </a:lstStyle>
          <a:p>
            <a:r>
              <a:rPr lang="en-US"/>
              <a:t>Click to add picture</a:t>
            </a:r>
          </a:p>
        </p:txBody>
      </p:sp>
      <p:sp>
        <p:nvSpPr>
          <p:cNvPr id="12"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a:t>
            </a:fld>
            <a:r>
              <a:rPr lang="en-US" sz="1100">
                <a:solidFill>
                  <a:srgbClr val="087670"/>
                </a:solidFill>
                <a:latin typeface="Libre Franklin SemiBold" panose="00000700000000000000" pitchFamily="2" charset="0"/>
              </a:rPr>
              <a:t>.</a:t>
            </a:r>
          </a:p>
        </p:txBody>
      </p:sp>
      <p:sp>
        <p:nvSpPr>
          <p:cNvPr id="16"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7"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Tree>
    <p:extLst>
      <p:ext uri="{BB962C8B-B14F-4D97-AF65-F5344CB8AC3E}">
        <p14:creationId xmlns:p14="http://schemas.microsoft.com/office/powerpoint/2010/main" val="2725650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1"/>
            <a:ext cx="12192000" cy="6035040"/>
          </a:xfrm>
        </p:spPr>
        <p:txBody>
          <a:bodyPr/>
          <a:lstStyle>
            <a:lvl1pPr marL="0" indent="0">
              <a:buNone/>
              <a:defRPr>
                <a:latin typeface="Libre Franklin" panose="00000500000000000000" pitchFamily="2" charset="0"/>
              </a:defRPr>
            </a:lvl1pPr>
          </a:lstStyle>
          <a:p>
            <a:r>
              <a:rPr lang="en-US"/>
              <a:t>Click icon to add picture</a:t>
            </a:r>
          </a:p>
        </p:txBody>
      </p:sp>
      <p:pic>
        <p:nvPicPr>
          <p:cNvPr id="6"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8600" y="6276978"/>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6442" y="3880578"/>
            <a:ext cx="6427405" cy="1453422"/>
          </a:xfrm>
          <a:custGeom>
            <a:avLst/>
            <a:gdLst>
              <a:gd name="connsiteX0" fmla="*/ 0 w 7669306"/>
              <a:gd name="connsiteY0" fmla="*/ 662782 h 1325563"/>
              <a:gd name="connsiteX1" fmla="*/ 662782 w 7669306"/>
              <a:gd name="connsiteY1" fmla="*/ 0 h 1325563"/>
              <a:gd name="connsiteX2" fmla="*/ 7006525 w 7669306"/>
              <a:gd name="connsiteY2" fmla="*/ 0 h 1325563"/>
              <a:gd name="connsiteX3" fmla="*/ 7669307 w 7669306"/>
              <a:gd name="connsiteY3" fmla="*/ 662782 h 1325563"/>
              <a:gd name="connsiteX4" fmla="*/ 7669306 w 7669306"/>
              <a:gd name="connsiteY4" fmla="*/ 662782 h 1325563"/>
              <a:gd name="connsiteX5" fmla="*/ 7006524 w 7669306"/>
              <a:gd name="connsiteY5" fmla="*/ 1325564 h 1325563"/>
              <a:gd name="connsiteX6" fmla="*/ 662782 w 7669306"/>
              <a:gd name="connsiteY6" fmla="*/ 1325563 h 1325563"/>
              <a:gd name="connsiteX7" fmla="*/ 0 w 7669306"/>
              <a:gd name="connsiteY7" fmla="*/ 662781 h 1325563"/>
              <a:gd name="connsiteX8" fmla="*/ 0 w 7669306"/>
              <a:gd name="connsiteY8" fmla="*/ 662782 h 1325563"/>
              <a:gd name="connsiteX0" fmla="*/ 1224280 w 7669307"/>
              <a:gd name="connsiteY0" fmla="*/ 794862 h 1325564"/>
              <a:gd name="connsiteX1" fmla="*/ 662782 w 7669307"/>
              <a:gd name="connsiteY1" fmla="*/ 0 h 1325564"/>
              <a:gd name="connsiteX2" fmla="*/ 7006525 w 7669307"/>
              <a:gd name="connsiteY2" fmla="*/ 0 h 1325564"/>
              <a:gd name="connsiteX3" fmla="*/ 7669307 w 7669307"/>
              <a:gd name="connsiteY3" fmla="*/ 662782 h 1325564"/>
              <a:gd name="connsiteX4" fmla="*/ 7669306 w 7669307"/>
              <a:gd name="connsiteY4" fmla="*/ 662782 h 1325564"/>
              <a:gd name="connsiteX5" fmla="*/ 7006524 w 7669307"/>
              <a:gd name="connsiteY5" fmla="*/ 1325564 h 1325564"/>
              <a:gd name="connsiteX6" fmla="*/ 662782 w 7669307"/>
              <a:gd name="connsiteY6" fmla="*/ 1325563 h 1325564"/>
              <a:gd name="connsiteX7" fmla="*/ 0 w 7669307"/>
              <a:gd name="connsiteY7" fmla="*/ 662781 h 1325564"/>
              <a:gd name="connsiteX8" fmla="*/ 1224280 w 7669307"/>
              <a:gd name="connsiteY8" fmla="*/ 794862 h 1325564"/>
              <a:gd name="connsiteX0" fmla="*/ 1224280 w 7669307"/>
              <a:gd name="connsiteY0" fmla="*/ 794862 h 1325564"/>
              <a:gd name="connsiteX1" fmla="*/ 1313022 w 7669307"/>
              <a:gd name="connsiteY1" fmla="*/ 5080 h 1325564"/>
              <a:gd name="connsiteX2" fmla="*/ 7006525 w 7669307"/>
              <a:gd name="connsiteY2" fmla="*/ 0 h 1325564"/>
              <a:gd name="connsiteX3" fmla="*/ 7669307 w 7669307"/>
              <a:gd name="connsiteY3" fmla="*/ 662782 h 1325564"/>
              <a:gd name="connsiteX4" fmla="*/ 7669306 w 7669307"/>
              <a:gd name="connsiteY4" fmla="*/ 662782 h 1325564"/>
              <a:gd name="connsiteX5" fmla="*/ 7006524 w 7669307"/>
              <a:gd name="connsiteY5" fmla="*/ 1325564 h 1325564"/>
              <a:gd name="connsiteX6" fmla="*/ 662782 w 7669307"/>
              <a:gd name="connsiteY6" fmla="*/ 1325563 h 1325564"/>
              <a:gd name="connsiteX7" fmla="*/ 0 w 7669307"/>
              <a:gd name="connsiteY7" fmla="*/ 662781 h 1325564"/>
              <a:gd name="connsiteX8" fmla="*/ 1224280 w 7669307"/>
              <a:gd name="connsiteY8" fmla="*/ 794862 h 1325564"/>
              <a:gd name="connsiteX0" fmla="*/ 895577 w 7340604"/>
              <a:gd name="connsiteY0" fmla="*/ 794862 h 1325564"/>
              <a:gd name="connsiteX1" fmla="*/ 984319 w 7340604"/>
              <a:gd name="connsiteY1" fmla="*/ 5080 h 1325564"/>
              <a:gd name="connsiteX2" fmla="*/ 6677822 w 7340604"/>
              <a:gd name="connsiteY2" fmla="*/ 0 h 1325564"/>
              <a:gd name="connsiteX3" fmla="*/ 7340604 w 7340604"/>
              <a:gd name="connsiteY3" fmla="*/ 662782 h 1325564"/>
              <a:gd name="connsiteX4" fmla="*/ 7340603 w 7340604"/>
              <a:gd name="connsiteY4" fmla="*/ 662782 h 1325564"/>
              <a:gd name="connsiteX5" fmla="*/ 6677821 w 7340604"/>
              <a:gd name="connsiteY5" fmla="*/ 1325564 h 1325564"/>
              <a:gd name="connsiteX6" fmla="*/ 334079 w 7340604"/>
              <a:gd name="connsiteY6" fmla="*/ 1325563 h 1325564"/>
              <a:gd name="connsiteX7" fmla="*/ 895577 w 7340604"/>
              <a:gd name="connsiteY7" fmla="*/ 794862 h 1325564"/>
              <a:gd name="connsiteX0" fmla="*/ 440889 w 6885916"/>
              <a:gd name="connsiteY0" fmla="*/ 794862 h 1325564"/>
              <a:gd name="connsiteX1" fmla="*/ 529631 w 6885916"/>
              <a:gd name="connsiteY1" fmla="*/ 5080 h 1325564"/>
              <a:gd name="connsiteX2" fmla="*/ 6223134 w 6885916"/>
              <a:gd name="connsiteY2" fmla="*/ 0 h 1325564"/>
              <a:gd name="connsiteX3" fmla="*/ 6885916 w 6885916"/>
              <a:gd name="connsiteY3" fmla="*/ 662782 h 1325564"/>
              <a:gd name="connsiteX4" fmla="*/ 6885915 w 6885916"/>
              <a:gd name="connsiteY4" fmla="*/ 662782 h 1325564"/>
              <a:gd name="connsiteX5" fmla="*/ 6223133 w 6885916"/>
              <a:gd name="connsiteY5" fmla="*/ 1325564 h 1325564"/>
              <a:gd name="connsiteX6" fmla="*/ 458511 w 6885916"/>
              <a:gd name="connsiteY6" fmla="*/ 1320483 h 1325564"/>
              <a:gd name="connsiteX7" fmla="*/ 440889 w 6885916"/>
              <a:gd name="connsiteY7" fmla="*/ 794862 h 1325564"/>
              <a:gd name="connsiteX0" fmla="*/ 100631 w 6545658"/>
              <a:gd name="connsiteY0" fmla="*/ 794862 h 1325564"/>
              <a:gd name="connsiteX1" fmla="*/ 189373 w 6545658"/>
              <a:gd name="connsiteY1" fmla="*/ 5080 h 1325564"/>
              <a:gd name="connsiteX2" fmla="*/ 5882876 w 6545658"/>
              <a:gd name="connsiteY2" fmla="*/ 0 h 1325564"/>
              <a:gd name="connsiteX3" fmla="*/ 6545658 w 6545658"/>
              <a:gd name="connsiteY3" fmla="*/ 662782 h 1325564"/>
              <a:gd name="connsiteX4" fmla="*/ 6545657 w 6545658"/>
              <a:gd name="connsiteY4" fmla="*/ 662782 h 1325564"/>
              <a:gd name="connsiteX5" fmla="*/ 5882875 w 6545658"/>
              <a:gd name="connsiteY5" fmla="*/ 1325564 h 1325564"/>
              <a:gd name="connsiteX6" fmla="*/ 118253 w 6545658"/>
              <a:gd name="connsiteY6" fmla="*/ 1320483 h 1325564"/>
              <a:gd name="connsiteX7" fmla="*/ 100631 w 6545658"/>
              <a:gd name="connsiteY7" fmla="*/ 794862 h 1325564"/>
              <a:gd name="connsiteX0" fmla="*/ 100631 w 6545658"/>
              <a:gd name="connsiteY0" fmla="*/ 794862 h 1325564"/>
              <a:gd name="connsiteX1" fmla="*/ 189373 w 6545658"/>
              <a:gd name="connsiteY1" fmla="*/ 5080 h 1325564"/>
              <a:gd name="connsiteX2" fmla="*/ 5882876 w 6545658"/>
              <a:gd name="connsiteY2" fmla="*/ 0 h 1325564"/>
              <a:gd name="connsiteX3" fmla="*/ 6545658 w 6545658"/>
              <a:gd name="connsiteY3" fmla="*/ 662782 h 1325564"/>
              <a:gd name="connsiteX4" fmla="*/ 6545657 w 6545658"/>
              <a:gd name="connsiteY4" fmla="*/ 662782 h 1325564"/>
              <a:gd name="connsiteX5" fmla="*/ 5882875 w 6545658"/>
              <a:gd name="connsiteY5" fmla="*/ 1325564 h 1325564"/>
              <a:gd name="connsiteX6" fmla="*/ 118253 w 6545658"/>
              <a:gd name="connsiteY6" fmla="*/ 1320483 h 1325564"/>
              <a:gd name="connsiteX7" fmla="*/ 100631 w 6545658"/>
              <a:gd name="connsiteY7" fmla="*/ 794862 h 1325564"/>
              <a:gd name="connsiteX0" fmla="*/ 138803 w 6583830"/>
              <a:gd name="connsiteY0" fmla="*/ 794862 h 1325564"/>
              <a:gd name="connsiteX1" fmla="*/ 171665 w 6583830"/>
              <a:gd name="connsiteY1" fmla="*/ 5080 h 1325564"/>
              <a:gd name="connsiteX2" fmla="*/ 5921048 w 6583830"/>
              <a:gd name="connsiteY2" fmla="*/ 0 h 1325564"/>
              <a:gd name="connsiteX3" fmla="*/ 6583830 w 6583830"/>
              <a:gd name="connsiteY3" fmla="*/ 662782 h 1325564"/>
              <a:gd name="connsiteX4" fmla="*/ 6583829 w 6583830"/>
              <a:gd name="connsiteY4" fmla="*/ 662782 h 1325564"/>
              <a:gd name="connsiteX5" fmla="*/ 5921047 w 6583830"/>
              <a:gd name="connsiteY5" fmla="*/ 1325564 h 1325564"/>
              <a:gd name="connsiteX6" fmla="*/ 156425 w 6583830"/>
              <a:gd name="connsiteY6" fmla="*/ 1320483 h 1325564"/>
              <a:gd name="connsiteX7" fmla="*/ 138803 w 6583830"/>
              <a:gd name="connsiteY7" fmla="*/ 794862 h 1325564"/>
              <a:gd name="connsiteX0" fmla="*/ 4181 w 6449208"/>
              <a:gd name="connsiteY0" fmla="*/ 794862 h 1325564"/>
              <a:gd name="connsiteX1" fmla="*/ 37043 w 6449208"/>
              <a:gd name="connsiteY1" fmla="*/ 5080 h 1325564"/>
              <a:gd name="connsiteX2" fmla="*/ 5786426 w 6449208"/>
              <a:gd name="connsiteY2" fmla="*/ 0 h 1325564"/>
              <a:gd name="connsiteX3" fmla="*/ 6449208 w 6449208"/>
              <a:gd name="connsiteY3" fmla="*/ 662782 h 1325564"/>
              <a:gd name="connsiteX4" fmla="*/ 6449207 w 6449208"/>
              <a:gd name="connsiteY4" fmla="*/ 662782 h 1325564"/>
              <a:gd name="connsiteX5" fmla="*/ 5786425 w 6449208"/>
              <a:gd name="connsiteY5" fmla="*/ 1325564 h 1325564"/>
              <a:gd name="connsiteX6" fmla="*/ 21803 w 6449208"/>
              <a:gd name="connsiteY6" fmla="*/ 1320483 h 1325564"/>
              <a:gd name="connsiteX7" fmla="*/ 4181 w 6449208"/>
              <a:gd name="connsiteY7" fmla="*/ 794862 h 1325564"/>
              <a:gd name="connsiteX0" fmla="*/ 4181 w 6449208"/>
              <a:gd name="connsiteY0" fmla="*/ 794862 h 1325564"/>
              <a:gd name="connsiteX1" fmla="*/ 37043 w 6449208"/>
              <a:gd name="connsiteY1" fmla="*/ 5080 h 1325564"/>
              <a:gd name="connsiteX2" fmla="*/ 5786426 w 6449208"/>
              <a:gd name="connsiteY2" fmla="*/ 0 h 1325564"/>
              <a:gd name="connsiteX3" fmla="*/ 6449208 w 6449208"/>
              <a:gd name="connsiteY3" fmla="*/ 662782 h 1325564"/>
              <a:gd name="connsiteX4" fmla="*/ 6449207 w 6449208"/>
              <a:gd name="connsiteY4" fmla="*/ 662782 h 1325564"/>
              <a:gd name="connsiteX5" fmla="*/ 5786425 w 6449208"/>
              <a:gd name="connsiteY5" fmla="*/ 1325564 h 1325564"/>
              <a:gd name="connsiteX6" fmla="*/ 21803 w 6449208"/>
              <a:gd name="connsiteY6" fmla="*/ 1320483 h 1325564"/>
              <a:gd name="connsiteX7" fmla="*/ 4181 w 6449208"/>
              <a:gd name="connsiteY7" fmla="*/ 794862 h 1325564"/>
              <a:gd name="connsiteX0" fmla="*/ 13428 w 6434601"/>
              <a:gd name="connsiteY0" fmla="*/ 773107 h 1325564"/>
              <a:gd name="connsiteX1" fmla="*/ 22436 w 6434601"/>
              <a:gd name="connsiteY1" fmla="*/ 5080 h 1325564"/>
              <a:gd name="connsiteX2" fmla="*/ 5771819 w 6434601"/>
              <a:gd name="connsiteY2" fmla="*/ 0 h 1325564"/>
              <a:gd name="connsiteX3" fmla="*/ 6434601 w 6434601"/>
              <a:gd name="connsiteY3" fmla="*/ 662782 h 1325564"/>
              <a:gd name="connsiteX4" fmla="*/ 6434600 w 6434601"/>
              <a:gd name="connsiteY4" fmla="*/ 662782 h 1325564"/>
              <a:gd name="connsiteX5" fmla="*/ 5771818 w 6434601"/>
              <a:gd name="connsiteY5" fmla="*/ 1325564 h 1325564"/>
              <a:gd name="connsiteX6" fmla="*/ 7196 w 6434601"/>
              <a:gd name="connsiteY6" fmla="*/ 1320483 h 1325564"/>
              <a:gd name="connsiteX7" fmla="*/ 13428 w 6434601"/>
              <a:gd name="connsiteY7" fmla="*/ 773107 h 1325564"/>
              <a:gd name="connsiteX0" fmla="*/ 10525 w 6431698"/>
              <a:gd name="connsiteY0" fmla="*/ 773107 h 1325564"/>
              <a:gd name="connsiteX1" fmla="*/ 19533 w 6431698"/>
              <a:gd name="connsiteY1" fmla="*/ 5080 h 1325564"/>
              <a:gd name="connsiteX2" fmla="*/ 5768916 w 6431698"/>
              <a:gd name="connsiteY2" fmla="*/ 0 h 1325564"/>
              <a:gd name="connsiteX3" fmla="*/ 6431698 w 6431698"/>
              <a:gd name="connsiteY3" fmla="*/ 662782 h 1325564"/>
              <a:gd name="connsiteX4" fmla="*/ 6431697 w 6431698"/>
              <a:gd name="connsiteY4" fmla="*/ 662782 h 1325564"/>
              <a:gd name="connsiteX5" fmla="*/ 5768915 w 6431698"/>
              <a:gd name="connsiteY5" fmla="*/ 1325564 h 1325564"/>
              <a:gd name="connsiteX6" fmla="*/ 4293 w 6431698"/>
              <a:gd name="connsiteY6" fmla="*/ 1320483 h 1325564"/>
              <a:gd name="connsiteX7" fmla="*/ 10525 w 6431698"/>
              <a:gd name="connsiteY7" fmla="*/ 773107 h 1325564"/>
              <a:gd name="connsiteX0" fmla="*/ 6232 w 6427405"/>
              <a:gd name="connsiteY0" fmla="*/ 773107 h 1325564"/>
              <a:gd name="connsiteX1" fmla="*/ 15240 w 6427405"/>
              <a:gd name="connsiteY1" fmla="*/ 5080 h 1325564"/>
              <a:gd name="connsiteX2" fmla="*/ 5764623 w 6427405"/>
              <a:gd name="connsiteY2" fmla="*/ 0 h 1325564"/>
              <a:gd name="connsiteX3" fmla="*/ 6427405 w 6427405"/>
              <a:gd name="connsiteY3" fmla="*/ 662782 h 1325564"/>
              <a:gd name="connsiteX4" fmla="*/ 6427404 w 6427405"/>
              <a:gd name="connsiteY4" fmla="*/ 662782 h 1325564"/>
              <a:gd name="connsiteX5" fmla="*/ 5764622 w 6427405"/>
              <a:gd name="connsiteY5" fmla="*/ 1325564 h 1325564"/>
              <a:gd name="connsiteX6" fmla="*/ 0 w 6427405"/>
              <a:gd name="connsiteY6" fmla="*/ 1320483 h 1325564"/>
              <a:gd name="connsiteX7" fmla="*/ 6232 w 6427405"/>
              <a:gd name="connsiteY7" fmla="*/ 773107 h 132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27405" h="1325564">
                <a:moveTo>
                  <a:pt x="6232" y="773107"/>
                </a:moveTo>
                <a:cubicBezTo>
                  <a:pt x="6232" y="407063"/>
                  <a:pt x="9876" y="563880"/>
                  <a:pt x="15240" y="5080"/>
                </a:cubicBezTo>
                <a:lnTo>
                  <a:pt x="5764623" y="0"/>
                </a:lnTo>
                <a:cubicBezTo>
                  <a:pt x="6130667" y="0"/>
                  <a:pt x="6427405" y="296738"/>
                  <a:pt x="6427405" y="662782"/>
                </a:cubicBezTo>
                <a:lnTo>
                  <a:pt x="6427404" y="662782"/>
                </a:lnTo>
                <a:cubicBezTo>
                  <a:pt x="6427404" y="1028826"/>
                  <a:pt x="6130666" y="1325564"/>
                  <a:pt x="5764622" y="1325564"/>
                </a:cubicBezTo>
                <a:lnTo>
                  <a:pt x="0" y="1320483"/>
                </a:lnTo>
                <a:cubicBezTo>
                  <a:pt x="6132" y="999808"/>
                  <a:pt x="10282" y="1099131"/>
                  <a:pt x="6232" y="773107"/>
                </a:cubicBezTo>
                <a:close/>
              </a:path>
            </a:pathLst>
          </a:custGeom>
          <a:solidFill>
            <a:schemeClr val="bg1"/>
          </a:solidFill>
          <a:ln>
            <a:noFill/>
          </a:ln>
        </p:spPr>
        <p:txBody>
          <a:bodyPr>
            <a:normAutofit/>
          </a:bodyPr>
          <a:lstStyle>
            <a:lvl1pPr marL="1080000" algn="l">
              <a:defRPr sz="2200"/>
            </a:lvl1pPr>
          </a:lstStyle>
          <a:p>
            <a:r>
              <a:rPr lang="en-US"/>
              <a:t>Click to edit Master title style</a:t>
            </a:r>
          </a:p>
        </p:txBody>
      </p:sp>
      <p:sp>
        <p:nvSpPr>
          <p:cNvPr id="12"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13"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
        <p:nvSpPr>
          <p:cNvPr id="9" name="Slide Number Placeholder 5"/>
          <p:cNvSpPr txBox="1">
            <a:spLocks/>
          </p:cNvSpPr>
          <p:nvPr userDrawn="1"/>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a:t>
            </a:fld>
            <a:endParaRPr lang="en-US" sz="1100">
              <a:solidFill>
                <a:srgbClr val="087670"/>
              </a:solidFill>
              <a:latin typeface="Libre Franklin SemiBold" panose="00000700000000000000" pitchFamily="2" charset="0"/>
            </a:endParaRPr>
          </a:p>
        </p:txBody>
      </p:sp>
    </p:spTree>
    <p:extLst>
      <p:ext uri="{BB962C8B-B14F-4D97-AF65-F5344CB8AC3E}">
        <p14:creationId xmlns:p14="http://schemas.microsoft.com/office/powerpoint/2010/main" val="2411438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6" name="Picture 2" descr="https://www.ehealth.fgov.be/file/ad17307cb17006fe0d8cf4f997fca3ebfdbd350a/725de192ed51cd431bba944e9a1a86e9563de984/ehealth.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236644" y="6244523"/>
            <a:ext cx="1117156" cy="35278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userDrawn="1"/>
        </p:nvSpPr>
        <p:spPr>
          <a:xfrm>
            <a:off x="0" y="0"/>
            <a:ext cx="12192000" cy="603504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Libre Franklin" panose="00000500000000000000" pitchFamily="2" charset="0"/>
            </a:endParaRPr>
          </a:p>
        </p:txBody>
      </p:sp>
      <p:sp>
        <p:nvSpPr>
          <p:cNvPr id="17" name="Title 1"/>
          <p:cNvSpPr>
            <a:spLocks noGrp="1"/>
          </p:cNvSpPr>
          <p:nvPr>
            <p:ph type="title"/>
          </p:nvPr>
        </p:nvSpPr>
        <p:spPr>
          <a:xfrm>
            <a:off x="839788" y="365125"/>
            <a:ext cx="10515600" cy="1163525"/>
          </a:xfrm>
        </p:spPr>
        <p:txBody>
          <a:bodyPr anchor="b"/>
          <a:lstStyle/>
          <a:p>
            <a:r>
              <a:rPr lang="en-US"/>
              <a:t>Click to edit Master title style</a:t>
            </a:r>
          </a:p>
        </p:txBody>
      </p:sp>
      <p:sp>
        <p:nvSpPr>
          <p:cNvPr id="18" name="Content Placeholder 2"/>
          <p:cNvSpPr>
            <a:spLocks noGrp="1"/>
          </p:cNvSpPr>
          <p:nvPr>
            <p:ph idx="1"/>
          </p:nvPr>
        </p:nvSpPr>
        <p:spPr>
          <a:xfrm>
            <a:off x="838200" y="2437881"/>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2"/>
          <p:cNvSpPr>
            <a:spLocks noGrp="1"/>
          </p:cNvSpPr>
          <p:nvPr>
            <p:ph type="body" idx="12"/>
          </p:nvPr>
        </p:nvSpPr>
        <p:spPr>
          <a:xfrm>
            <a:off x="839788" y="1758248"/>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Content Placeholder 2"/>
          <p:cNvSpPr>
            <a:spLocks noGrp="1"/>
          </p:cNvSpPr>
          <p:nvPr>
            <p:ph idx="13"/>
          </p:nvPr>
        </p:nvSpPr>
        <p:spPr>
          <a:xfrm>
            <a:off x="8080919" y="2437881"/>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2"/>
          <p:cNvSpPr>
            <a:spLocks noGrp="1"/>
          </p:cNvSpPr>
          <p:nvPr>
            <p:ph type="body" idx="14"/>
          </p:nvPr>
        </p:nvSpPr>
        <p:spPr>
          <a:xfrm>
            <a:off x="8082507" y="1758248"/>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5" name="Content Placeholder 2"/>
          <p:cNvSpPr>
            <a:spLocks noGrp="1"/>
          </p:cNvSpPr>
          <p:nvPr>
            <p:ph idx="15"/>
          </p:nvPr>
        </p:nvSpPr>
        <p:spPr>
          <a:xfrm>
            <a:off x="4458766" y="2437881"/>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2"/>
          <p:cNvSpPr>
            <a:spLocks noGrp="1"/>
          </p:cNvSpPr>
          <p:nvPr>
            <p:ph type="body" idx="16"/>
          </p:nvPr>
        </p:nvSpPr>
        <p:spPr>
          <a:xfrm>
            <a:off x="4460354" y="1758248"/>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7" name="Content Placeholder 2"/>
          <p:cNvSpPr>
            <a:spLocks noGrp="1"/>
          </p:cNvSpPr>
          <p:nvPr>
            <p:ph idx="17"/>
          </p:nvPr>
        </p:nvSpPr>
        <p:spPr>
          <a:xfrm>
            <a:off x="838200" y="4433542"/>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
          <p:cNvSpPr>
            <a:spLocks noGrp="1"/>
          </p:cNvSpPr>
          <p:nvPr>
            <p:ph type="body" idx="18"/>
          </p:nvPr>
        </p:nvSpPr>
        <p:spPr>
          <a:xfrm>
            <a:off x="839788" y="3753909"/>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Content Placeholder 2"/>
          <p:cNvSpPr>
            <a:spLocks noGrp="1"/>
          </p:cNvSpPr>
          <p:nvPr>
            <p:ph idx="19"/>
          </p:nvPr>
        </p:nvSpPr>
        <p:spPr>
          <a:xfrm>
            <a:off x="8080919" y="4433542"/>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2"/>
          <p:cNvSpPr>
            <a:spLocks noGrp="1"/>
          </p:cNvSpPr>
          <p:nvPr>
            <p:ph type="body" idx="20"/>
          </p:nvPr>
        </p:nvSpPr>
        <p:spPr>
          <a:xfrm>
            <a:off x="8082507" y="3753909"/>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Content Placeholder 2"/>
          <p:cNvSpPr>
            <a:spLocks noGrp="1"/>
          </p:cNvSpPr>
          <p:nvPr>
            <p:ph idx="21"/>
          </p:nvPr>
        </p:nvSpPr>
        <p:spPr>
          <a:xfrm>
            <a:off x="4458766" y="4433542"/>
            <a:ext cx="3271787" cy="1086372"/>
          </a:xfrm>
        </p:spPr>
        <p:txBody>
          <a:bodyPr>
            <a:noAutofit/>
          </a:bodyPr>
          <a:lstStyle>
            <a:lvl1pPr marL="0" indent="0">
              <a:lnSpc>
                <a:spcPct val="150000"/>
              </a:lnSpc>
              <a:buFont typeface="Arial" panose="020B0604020202020204" pitchFamily="34" charset="0"/>
              <a:buNone/>
              <a:defRPr sz="1600">
                <a:solidFill>
                  <a:srgbClr val="1C1C1C"/>
                </a:solidFill>
                <a:latin typeface="Libre Franklin" panose="00000500000000000000" pitchFamily="2" charset="0"/>
              </a:defRPr>
            </a:lvl1pPr>
            <a:lvl2pPr marL="457200" indent="0">
              <a:lnSpc>
                <a:spcPct val="150000"/>
              </a:lnSpc>
              <a:buNone/>
              <a:defRPr sz="1400">
                <a:solidFill>
                  <a:srgbClr val="1C1C1C"/>
                </a:solidFill>
                <a:latin typeface="Libre Franklin" panose="00000500000000000000" pitchFamily="2" charset="0"/>
              </a:defRPr>
            </a:lvl2pPr>
            <a:lvl3pPr marL="914400" indent="0">
              <a:lnSpc>
                <a:spcPct val="150000"/>
              </a:lnSpc>
              <a:buNone/>
              <a:defRPr sz="1200">
                <a:solidFill>
                  <a:srgbClr val="1C1C1C"/>
                </a:solidFill>
                <a:latin typeface="Libre Franklin" panose="00000500000000000000" pitchFamily="2" charset="0"/>
              </a:defRPr>
            </a:lvl3pPr>
            <a:lvl4pPr marL="1371600" indent="0">
              <a:lnSpc>
                <a:spcPct val="150000"/>
              </a:lnSpc>
              <a:buNone/>
              <a:defRPr sz="1100">
                <a:solidFill>
                  <a:srgbClr val="1C1C1C"/>
                </a:solidFill>
                <a:latin typeface="Libre Franklin" panose="00000500000000000000" pitchFamily="2" charset="0"/>
              </a:defRPr>
            </a:lvl4pPr>
            <a:lvl5pPr marL="1828800" indent="0">
              <a:lnSpc>
                <a:spcPct val="150000"/>
              </a:lnSpc>
              <a:buNone/>
              <a:defRPr sz="1100">
                <a:solidFill>
                  <a:srgbClr val="1C1C1C"/>
                </a:solidFill>
                <a:latin typeface="Libre Franklin" panose="00000500000000000000"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Text Placeholder 2"/>
          <p:cNvSpPr>
            <a:spLocks noGrp="1"/>
          </p:cNvSpPr>
          <p:nvPr>
            <p:ph type="body" idx="22"/>
          </p:nvPr>
        </p:nvSpPr>
        <p:spPr>
          <a:xfrm>
            <a:off x="4460354" y="3753909"/>
            <a:ext cx="3271293" cy="612071"/>
          </a:xfrm>
        </p:spPr>
        <p:txBody>
          <a:bodyPr anchor="ctr">
            <a:noAutofit/>
          </a:bodyPr>
          <a:lstStyle>
            <a:lvl1pPr marL="0" indent="0">
              <a:buNone/>
              <a:defRPr sz="2000" b="1">
                <a:solidFill>
                  <a:srgbClr val="087670"/>
                </a:solidFill>
                <a:latin typeface="Libre Franklin SemiBold" panose="000007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Slide Number Placeholder 5"/>
          <p:cNvSpPr txBox="1">
            <a:spLocks/>
          </p:cNvSpPr>
          <p:nvPr userDrawn="1"/>
        </p:nvSpPr>
        <p:spPr>
          <a:xfrm>
            <a:off x="838199" y="6264639"/>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en-US" sz="1100" smtClean="0">
                <a:solidFill>
                  <a:srgbClr val="087670"/>
                </a:solidFill>
                <a:latin typeface="Libre Franklin SemiBold" panose="00000700000000000000" pitchFamily="2" charset="0"/>
              </a:rPr>
              <a:pPr algn="l"/>
              <a:t>‹#›</a:t>
            </a:fld>
            <a:r>
              <a:rPr lang="en-US" sz="1100">
                <a:solidFill>
                  <a:srgbClr val="087670"/>
                </a:solidFill>
                <a:latin typeface="Libre Franklin SemiBold" panose="00000700000000000000" pitchFamily="2" charset="0"/>
              </a:rPr>
              <a:t>.</a:t>
            </a:r>
          </a:p>
        </p:txBody>
      </p:sp>
      <p:sp>
        <p:nvSpPr>
          <p:cNvPr id="33" name="Footer Placeholder 4"/>
          <p:cNvSpPr>
            <a:spLocks noGrp="1"/>
          </p:cNvSpPr>
          <p:nvPr>
            <p:ph type="ftr" sz="quarter" idx="11"/>
          </p:nvPr>
        </p:nvSpPr>
        <p:spPr>
          <a:xfrm>
            <a:off x="1995777" y="6264639"/>
            <a:ext cx="3490705" cy="365125"/>
          </a:xfrm>
        </p:spPr>
        <p:txBody>
          <a:bodyPr/>
          <a:lstStyle>
            <a:lvl1pPr algn="l">
              <a:defRPr sz="1100">
                <a:solidFill>
                  <a:schemeClr val="tx1">
                    <a:lumMod val="90000"/>
                    <a:lumOff val="10000"/>
                  </a:schemeClr>
                </a:solidFill>
                <a:latin typeface="Libre Franklin SemiBold" panose="00000700000000000000" pitchFamily="2" charset="0"/>
              </a:defRPr>
            </a:lvl1pPr>
          </a:lstStyle>
          <a:p>
            <a:endParaRPr lang="en-US"/>
          </a:p>
        </p:txBody>
      </p:sp>
      <p:sp>
        <p:nvSpPr>
          <p:cNvPr id="34" name="Date Placeholder 3"/>
          <p:cNvSpPr>
            <a:spLocks noGrp="1"/>
          </p:cNvSpPr>
          <p:nvPr>
            <p:ph type="dt" sz="half" idx="10"/>
          </p:nvPr>
        </p:nvSpPr>
        <p:spPr>
          <a:xfrm>
            <a:off x="1197178" y="6264639"/>
            <a:ext cx="798599" cy="365125"/>
          </a:xfrm>
        </p:spPr>
        <p:txBody>
          <a:bodyPr/>
          <a:lstStyle>
            <a:lvl1pPr>
              <a:defRPr sz="1000">
                <a:solidFill>
                  <a:schemeClr val="tx1">
                    <a:lumMod val="90000"/>
                    <a:lumOff val="10000"/>
                  </a:schemeClr>
                </a:solidFill>
                <a:latin typeface="Libre Franklin SemiBold" panose="00000700000000000000" pitchFamily="2" charset="0"/>
              </a:defRPr>
            </a:lvl1pPr>
          </a:lstStyle>
          <a:p>
            <a:endParaRPr lang="en-US"/>
          </a:p>
        </p:txBody>
      </p:sp>
    </p:spTree>
    <p:extLst>
      <p:ext uri="{BB962C8B-B14F-4D97-AF65-F5344CB8AC3E}">
        <p14:creationId xmlns:p14="http://schemas.microsoft.com/office/powerpoint/2010/main" val="3791033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Libre Franklin" panose="00000500000000000000" pitchFamily="2" charset="0"/>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Libre Franklin" panose="00000500000000000000" pitchFamily="2"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Libre Franklin" panose="00000500000000000000" pitchFamily="2" charset="0"/>
              </a:defRPr>
            </a:lvl1pPr>
          </a:lstStyle>
          <a:p>
            <a:fld id="{E1356E26-996F-433A-9CA0-83DB24D6E075}" type="slidenum">
              <a:rPr lang="en-US" smtClean="0"/>
              <a:pPr/>
              <a:t>‹#›</a:t>
            </a:fld>
            <a:endParaRPr lang="en-US"/>
          </a:p>
        </p:txBody>
      </p:sp>
    </p:spTree>
    <p:extLst>
      <p:ext uri="{BB962C8B-B14F-4D97-AF65-F5344CB8AC3E}">
        <p14:creationId xmlns:p14="http://schemas.microsoft.com/office/powerpoint/2010/main" val="3232072431"/>
      </p:ext>
    </p:extLst>
  </p:cSld>
  <p:clrMap bg1="lt1" tx1="dk1" bg2="lt2" tx2="dk2" accent1="accent1" accent2="accent2" accent3="accent3" accent4="accent4" accent5="accent5" accent6="accent6" hlink="hlink" folHlink="folHlink"/>
  <p:sldLayoutIdLst>
    <p:sldLayoutId id="2147483671" r:id="rId1"/>
    <p:sldLayoutId id="2147483674" r:id="rId2"/>
    <p:sldLayoutId id="2147483650" r:id="rId3"/>
    <p:sldLayoutId id="2147483651" r:id="rId4"/>
    <p:sldLayoutId id="2147483661" r:id="rId5"/>
    <p:sldLayoutId id="2147483662" r:id="rId6"/>
    <p:sldLayoutId id="2147483667" r:id="rId7"/>
    <p:sldLayoutId id="2147483672" r:id="rId8"/>
    <p:sldLayoutId id="2147483663" r:id="rId9"/>
    <p:sldLayoutId id="2147483664" r:id="rId10"/>
    <p:sldLayoutId id="2147483657" r:id="rId11"/>
    <p:sldLayoutId id="2147483666" r:id="rId12"/>
    <p:sldLayoutId id="2147483678" r:id="rId13"/>
    <p:sldLayoutId id="2147483682" r:id="rId14"/>
    <p:sldLayoutId id="2147483695" r:id="rId15"/>
  </p:sldLayoutIdLst>
  <p:hf hdr="0" ftr="0" dt="0"/>
  <p:txStyles>
    <p:titleStyle>
      <a:lvl1pPr algn="l" defTabSz="914400" rtl="0" eaLnBrk="1" latinLnBrk="0" hangingPunct="1">
        <a:lnSpc>
          <a:spcPct val="90000"/>
        </a:lnSpc>
        <a:spcBef>
          <a:spcPct val="0"/>
        </a:spcBef>
        <a:buNone/>
        <a:defRPr sz="3200" kern="1200">
          <a:solidFill>
            <a:schemeClr val="tx1"/>
          </a:solidFill>
          <a:latin typeface="Libre Franklin SemiBold" panose="00000700000000000000" pitchFamily="2" charset="0"/>
          <a:ea typeface="+mj-ea"/>
          <a:cs typeface="+mj-cs"/>
        </a:defRPr>
      </a:lvl1pPr>
    </p:titleStyle>
    <p:body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10C03299-62C0-86C9-2F9B-20B787E73E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ED1A9725-CD98-C8D2-4317-307682101E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571CE8FA-78A6-2C33-DD6E-8BB13B9719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5BA4C3A-421B-EE4B-B104-9CFFDB791794}" type="datetimeFigureOut">
              <a:rPr lang="nl-BE" smtClean="0"/>
              <a:t>13/04/2026</a:t>
            </a:fld>
            <a:endParaRPr lang="nl-BE"/>
          </a:p>
        </p:txBody>
      </p:sp>
      <p:sp>
        <p:nvSpPr>
          <p:cNvPr id="5" name="Tijdelijke aanduiding voor voettekst 4">
            <a:extLst>
              <a:ext uri="{FF2B5EF4-FFF2-40B4-BE49-F238E27FC236}">
                <a16:creationId xmlns:a16="http://schemas.microsoft.com/office/drawing/2014/main" id="{9D80606A-00CF-219E-6BAA-F7FE2221D7D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BE"/>
          </a:p>
        </p:txBody>
      </p:sp>
      <p:sp>
        <p:nvSpPr>
          <p:cNvPr id="6" name="Tijdelijke aanduiding voor dianummer 5">
            <a:extLst>
              <a:ext uri="{FF2B5EF4-FFF2-40B4-BE49-F238E27FC236}">
                <a16:creationId xmlns:a16="http://schemas.microsoft.com/office/drawing/2014/main" id="{45AC0FF9-8BBE-F413-51B1-0201AC688D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EB89B96-7744-B84A-BB06-6B13287AF526}" type="slidenum">
              <a:rPr lang="nl-BE" smtClean="0"/>
              <a:t>‹#›</a:t>
            </a:fld>
            <a:endParaRPr lang="nl-BE"/>
          </a:p>
        </p:txBody>
      </p:sp>
    </p:spTree>
    <p:extLst>
      <p:ext uri="{BB962C8B-B14F-4D97-AF65-F5344CB8AC3E}">
        <p14:creationId xmlns:p14="http://schemas.microsoft.com/office/powerpoint/2010/main" val="230097039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4.wdp"/><Relationship Id="rId18" Type="http://schemas.openxmlformats.org/officeDocument/2006/relationships/image" Target="../media/image23.png"/><Relationship Id="rId3" Type="http://schemas.openxmlformats.org/officeDocument/2006/relationships/image" Target="../media/image13.png"/><Relationship Id="rId21" Type="http://schemas.openxmlformats.org/officeDocument/2006/relationships/image" Target="../media/image26.png"/><Relationship Id="rId7" Type="http://schemas.openxmlformats.org/officeDocument/2006/relationships/image" Target="../media/image16.png"/><Relationship Id="rId12" Type="http://schemas.openxmlformats.org/officeDocument/2006/relationships/image" Target="../media/image19.png"/><Relationship Id="rId17" Type="http://schemas.openxmlformats.org/officeDocument/2006/relationships/image" Target="../media/image22.png"/><Relationship Id="rId2" Type="http://schemas.openxmlformats.org/officeDocument/2006/relationships/image" Target="../media/image12.jpeg"/><Relationship Id="rId16" Type="http://schemas.openxmlformats.org/officeDocument/2006/relationships/image" Target="../media/image21.png"/><Relationship Id="rId20" Type="http://schemas.openxmlformats.org/officeDocument/2006/relationships/image" Target="../media/image25.png"/><Relationship Id="rId1" Type="http://schemas.openxmlformats.org/officeDocument/2006/relationships/slideLayout" Target="../slideLayouts/slideLayout13.xml"/><Relationship Id="rId6" Type="http://schemas.openxmlformats.org/officeDocument/2006/relationships/image" Target="../media/image15.png"/><Relationship Id="rId11" Type="http://schemas.microsoft.com/office/2007/relationships/hdphoto" Target="../media/hdphoto3.wdp"/><Relationship Id="rId5" Type="http://schemas.openxmlformats.org/officeDocument/2006/relationships/image" Target="../media/image14.jpeg"/><Relationship Id="rId15" Type="http://schemas.microsoft.com/office/2007/relationships/hdphoto" Target="../media/hdphoto5.wdp"/><Relationship Id="rId10" Type="http://schemas.openxmlformats.org/officeDocument/2006/relationships/image" Target="../media/image18.png"/><Relationship Id="rId19" Type="http://schemas.openxmlformats.org/officeDocument/2006/relationships/image" Target="../media/image24.png"/><Relationship Id="rId4" Type="http://schemas.microsoft.com/office/2007/relationships/hdphoto" Target="../media/hdphoto1.wdp"/><Relationship Id="rId9" Type="http://schemas.microsoft.com/office/2007/relationships/hdphoto" Target="../media/hdphoto2.wdp"/><Relationship Id="rId14" Type="http://schemas.openxmlformats.org/officeDocument/2006/relationships/image" Target="../media/image20.png"/><Relationship Id="rId22"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5" Type="http://schemas.openxmlformats.org/officeDocument/2006/relationships/image" Target="../media/image4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 Id="rId14"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46.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1.png"/><Relationship Id="rId11" Type="http://schemas.openxmlformats.org/officeDocument/2006/relationships/image" Target="../media/image44.png"/><Relationship Id="rId5" Type="http://schemas.openxmlformats.org/officeDocument/2006/relationships/image" Target="../media/image30.png"/><Relationship Id="rId10" Type="http://schemas.openxmlformats.org/officeDocument/2006/relationships/image" Target="../media/image43.png"/><Relationship Id="rId4" Type="http://schemas.openxmlformats.org/officeDocument/2006/relationships/image" Target="../media/image29.pn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png"/></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svg"/><Relationship Id="rId18" Type="http://schemas.openxmlformats.org/officeDocument/2006/relationships/image" Target="../media/image70.png"/><Relationship Id="rId3" Type="http://schemas.openxmlformats.org/officeDocument/2006/relationships/image" Target="../media/image55.svg"/><Relationship Id="rId21" Type="http://schemas.openxmlformats.org/officeDocument/2006/relationships/image" Target="../media/image73.svg"/><Relationship Id="rId7" Type="http://schemas.openxmlformats.org/officeDocument/2006/relationships/image" Target="../media/image59.svg"/><Relationship Id="rId12" Type="http://schemas.openxmlformats.org/officeDocument/2006/relationships/image" Target="../media/image64.png"/><Relationship Id="rId17" Type="http://schemas.openxmlformats.org/officeDocument/2006/relationships/image" Target="../media/image69.svg"/><Relationship Id="rId2" Type="http://schemas.openxmlformats.org/officeDocument/2006/relationships/image" Target="../media/image54.png"/><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13.xml"/><Relationship Id="rId6" Type="http://schemas.openxmlformats.org/officeDocument/2006/relationships/image" Target="../media/image58.png"/><Relationship Id="rId11" Type="http://schemas.openxmlformats.org/officeDocument/2006/relationships/image" Target="../media/image63.svg"/><Relationship Id="rId5" Type="http://schemas.openxmlformats.org/officeDocument/2006/relationships/image" Target="../media/image57.svg"/><Relationship Id="rId15" Type="http://schemas.openxmlformats.org/officeDocument/2006/relationships/image" Target="../media/image67.svg"/><Relationship Id="rId23" Type="http://schemas.openxmlformats.org/officeDocument/2006/relationships/image" Target="../media/image75.svg"/><Relationship Id="rId10" Type="http://schemas.openxmlformats.org/officeDocument/2006/relationships/image" Target="../media/image62.png"/><Relationship Id="rId19" Type="http://schemas.openxmlformats.org/officeDocument/2006/relationships/image" Target="../media/image71.svg"/><Relationship Id="rId4" Type="http://schemas.openxmlformats.org/officeDocument/2006/relationships/image" Target="../media/image56.png"/><Relationship Id="rId9" Type="http://schemas.openxmlformats.org/officeDocument/2006/relationships/image" Target="../media/image61.svg"/><Relationship Id="rId14" Type="http://schemas.openxmlformats.org/officeDocument/2006/relationships/image" Target="../media/image66.png"/><Relationship Id="rId22" Type="http://schemas.openxmlformats.org/officeDocument/2006/relationships/image" Target="../media/image74.png"/></Relationships>
</file>

<file path=ppt/slides/_rels/slide1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hyperlink" Target="https://www.ehealth.fgov.be/ehealthplatform/nl/verwijzingsrepertorium"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84.jpeg"/><Relationship Id="rId7" Type="http://schemas.openxmlformats.org/officeDocument/2006/relationships/image" Target="../media/image78.png"/><Relationship Id="rId2" Type="http://schemas.openxmlformats.org/officeDocument/2006/relationships/image" Target="../media/image76.png"/><Relationship Id="rId1" Type="http://schemas.openxmlformats.org/officeDocument/2006/relationships/slideLayout" Target="../slideLayouts/slideLayout1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83.png"/></Relationships>
</file>

<file path=ppt/slides/_rels/slide1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www.ehealth.fgov.be/ehealthplatform/nl/service-i.am-identity-access-management"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9.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13.xml"/><Relationship Id="rId4" Type="http://schemas.openxmlformats.org/officeDocument/2006/relationships/image" Target="../media/image92.jpeg"/></Relationships>
</file>

<file path=ppt/slides/_rels/slide2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hyperlink" Target="https://www.ehealth.fgov.be/ehealthplatform/nl/reglementen" TargetMode="Externa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hyperlink" Target="https://www.ehealth.fgov.be/ehealthplatform/nl/beveiligde-elektronische-brievenbus" TargetMode="Externa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hyperlink" Target="http://www.status.ehealth.fgov.be/"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hyperlink" Target="https://www.status.ehealth.fgov.be/"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bin"/><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hyperlink" Target="https://eur-lex.europa.eu/legal-content/NL/TXT/?uri=OJ%3AL_202500327" TargetMode="Externa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8.xml.rels><?xml version="1.0" encoding="UTF-8" standalone="yes"?>
<Relationships xmlns="http://schemas.openxmlformats.org/package/2006/relationships"><Relationship Id="rId2" Type="http://schemas.openxmlformats.org/officeDocument/2006/relationships/hyperlink" Target="https://www.frankrobben.be/wp-content/uploads/2023/03/B-IHR.pdf" TargetMode="Externa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s://www.ehealth.fgov.be/nl/page/toelichting-over-de-werking-van-de-therapeutische-relaties"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hyperlink" Target="https://www.ehealth.fgov.be/ehealthplatform/nl/sectoraal-comite/documenten?q=goede%20praktijken&amp;committee_types"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8" Type="http://schemas.openxmlformats.org/officeDocument/2006/relationships/image" Target="../media/image107.png"/><Relationship Id="rId3" Type="http://schemas.microsoft.com/office/2007/relationships/hdphoto" Target="../media/hdphoto6.wdp"/><Relationship Id="rId7" Type="http://schemas.openxmlformats.org/officeDocument/2006/relationships/hyperlink" Target="https://www.ksz.fgov.be/" TargetMode="External"/><Relationship Id="rId2" Type="http://schemas.openxmlformats.org/officeDocument/2006/relationships/image" Target="../media/image105.png"/><Relationship Id="rId1" Type="http://schemas.openxmlformats.org/officeDocument/2006/relationships/slideLayout" Target="../slideLayouts/slideLayout10.xml"/><Relationship Id="rId6" Type="http://schemas.openxmlformats.org/officeDocument/2006/relationships/hyperlink" Target="https://www.ehealth.fgov.be/" TargetMode="External"/><Relationship Id="rId5" Type="http://schemas.openxmlformats.org/officeDocument/2006/relationships/hyperlink" Target="https://www.frankrobben.be/" TargetMode="External"/><Relationship Id="rId4" Type="http://schemas.openxmlformats.org/officeDocument/2006/relationships/image" Target="../media/image106.jpeg"/></Relationships>
</file>

<file path=ppt/slides/_rels/slide6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B03837-3231-A444-CCE3-C7D14E0E9405}"/>
              </a:ext>
            </a:extLst>
          </p:cNvPr>
          <p:cNvSpPr>
            <a:spLocks noGrp="1"/>
          </p:cNvSpPr>
          <p:nvPr>
            <p:ph type="ctrTitle"/>
          </p:nvPr>
        </p:nvSpPr>
        <p:spPr>
          <a:xfrm>
            <a:off x="424248" y="84083"/>
            <a:ext cx="11343502" cy="1583656"/>
          </a:xfrm>
        </p:spPr>
        <p:txBody>
          <a:bodyPr>
            <a:normAutofit fontScale="90000"/>
          </a:bodyPr>
          <a:lstStyle/>
          <a:p>
            <a:r>
              <a:rPr lang="nl-BE" dirty="0"/>
              <a:t>Leerstoel Willy Calewaert </a:t>
            </a:r>
            <a:br>
              <a:rPr lang="nl-BE" dirty="0"/>
            </a:br>
            <a:r>
              <a:rPr lang="nl-BE" dirty="0"/>
              <a:t>“De mens is de maat van alle dingen”</a:t>
            </a:r>
          </a:p>
        </p:txBody>
      </p:sp>
      <p:pic>
        <p:nvPicPr>
          <p:cNvPr id="4" name="Tijdelijke aanduiding voor inhoud 4" descr="Afbeelding met hemel, buitenshuis, persoon, standbeeld&#10;&#10;Door AI gegenereerde inhoud is mogelijk onjuist.">
            <a:extLst>
              <a:ext uri="{FF2B5EF4-FFF2-40B4-BE49-F238E27FC236}">
                <a16:creationId xmlns:a16="http://schemas.microsoft.com/office/drawing/2014/main" id="{8696274C-618F-3422-F677-A29761993BFF}"/>
              </a:ext>
            </a:extLst>
          </p:cNvPr>
          <p:cNvPicPr>
            <a:picLocks noChangeAspect="1"/>
          </p:cNvPicPr>
          <p:nvPr/>
        </p:nvPicPr>
        <p:blipFill>
          <a:blip r:embed="rId2"/>
          <a:stretch>
            <a:fillRect/>
          </a:stretch>
        </p:blipFill>
        <p:spPr>
          <a:xfrm>
            <a:off x="3099719" y="1794968"/>
            <a:ext cx="5992558" cy="3995038"/>
          </a:xfrm>
          <a:prstGeom prst="rect">
            <a:avLst/>
          </a:prstGeom>
        </p:spPr>
      </p:pic>
      <p:sp>
        <p:nvSpPr>
          <p:cNvPr id="6" name="Tekstvak 5">
            <a:extLst>
              <a:ext uri="{FF2B5EF4-FFF2-40B4-BE49-F238E27FC236}">
                <a16:creationId xmlns:a16="http://schemas.microsoft.com/office/drawing/2014/main" id="{3559C7B1-BC80-852A-589A-101A483B2DDE}"/>
              </a:ext>
            </a:extLst>
          </p:cNvPr>
          <p:cNvSpPr txBox="1"/>
          <p:nvPr/>
        </p:nvSpPr>
        <p:spPr>
          <a:xfrm>
            <a:off x="1844563" y="6096000"/>
            <a:ext cx="8502871"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nl-BE" altLang="nl-BE" sz="2400" b="0" i="0" u="none" strike="noStrike" kern="1200" cap="none" spc="0" normalizeH="0" baseline="0" noProof="0" dirty="0">
                <a:ln>
                  <a:noFill/>
                </a:ln>
                <a:solidFill>
                  <a:srgbClr val="000000"/>
                </a:solidFill>
                <a:effectLst/>
                <a:uLnTx/>
                <a:uFillTx/>
                <a:latin typeface="Helvetica Neue" panose="02000503000000020004" pitchFamily="2" charset="0"/>
                <a:ea typeface="+mn-ea"/>
                <a:cs typeface="+mn-cs"/>
              </a:rPr>
              <a:t>     “Waarom eGezondheid draait om mensen, niet om bits” </a:t>
            </a:r>
            <a:endParaRPr kumimoji="0" lang="nl-BE" altLang="nl-BE"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50026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0A6150D-2ACE-7257-4A0D-20F73D372145}"/>
              </a:ext>
            </a:extLst>
          </p:cNvPr>
          <p:cNvSpPr>
            <a:spLocks noGrp="1"/>
          </p:cNvSpPr>
          <p:nvPr>
            <p:ph type="body" sz="quarter" idx="11"/>
          </p:nvPr>
        </p:nvSpPr>
        <p:spPr/>
        <p:txBody>
          <a:bodyPr/>
          <a:lstStyle/>
          <a:p>
            <a:r>
              <a:rPr lang="nl-NL" noProof="0" dirty="0"/>
              <a:t>Overzicht van het </a:t>
            </a:r>
            <a:r>
              <a:rPr lang="nl-NL" noProof="0" dirty="0" err="1"/>
              <a:t>eGezondheidslandschap</a:t>
            </a:r>
            <a:endParaRPr lang="nl-NL" noProof="0" dirty="0"/>
          </a:p>
        </p:txBody>
      </p:sp>
      <p:cxnSp>
        <p:nvCxnSpPr>
          <p:cNvPr id="4" name="Straight Connector 87">
            <a:extLst>
              <a:ext uri="{FF2B5EF4-FFF2-40B4-BE49-F238E27FC236}">
                <a16:creationId xmlns:a16="http://schemas.microsoft.com/office/drawing/2014/main" id="{5CA5FF6D-2806-859B-38E1-1E855BF32232}"/>
              </a:ext>
            </a:extLst>
          </p:cNvPr>
          <p:cNvCxnSpPr>
            <a:cxnSpLocks/>
          </p:cNvCxnSpPr>
          <p:nvPr/>
        </p:nvCxnSpPr>
        <p:spPr>
          <a:xfrm flipV="1">
            <a:off x="5529593" y="2841967"/>
            <a:ext cx="2268632" cy="83873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5" name="Straight Connector 34">
            <a:extLst>
              <a:ext uri="{FF2B5EF4-FFF2-40B4-BE49-F238E27FC236}">
                <a16:creationId xmlns:a16="http://schemas.microsoft.com/office/drawing/2014/main" id="{E8D4272F-42A3-188E-B36D-35606E70A133}"/>
              </a:ext>
            </a:extLst>
          </p:cNvPr>
          <p:cNvCxnSpPr/>
          <p:nvPr/>
        </p:nvCxnSpPr>
        <p:spPr>
          <a:xfrm flipH="1" flipV="1">
            <a:off x="4140626" y="2274313"/>
            <a:ext cx="733885" cy="129692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6" name="Straight Connector 38">
            <a:extLst>
              <a:ext uri="{FF2B5EF4-FFF2-40B4-BE49-F238E27FC236}">
                <a16:creationId xmlns:a16="http://schemas.microsoft.com/office/drawing/2014/main" id="{9D2D150A-96A0-46B6-A72E-30E68AB87AD2}"/>
              </a:ext>
            </a:extLst>
          </p:cNvPr>
          <p:cNvCxnSpPr/>
          <p:nvPr/>
        </p:nvCxnSpPr>
        <p:spPr>
          <a:xfrm flipH="1" flipV="1">
            <a:off x="3718627" y="3369468"/>
            <a:ext cx="897653" cy="490668"/>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7" name="Straight Connector 46">
            <a:extLst>
              <a:ext uri="{FF2B5EF4-FFF2-40B4-BE49-F238E27FC236}">
                <a16:creationId xmlns:a16="http://schemas.microsoft.com/office/drawing/2014/main" id="{C293B692-AC6B-FE29-21B4-3BFAED7A6D97}"/>
              </a:ext>
            </a:extLst>
          </p:cNvPr>
          <p:cNvCxnSpPr/>
          <p:nvPr/>
        </p:nvCxnSpPr>
        <p:spPr>
          <a:xfrm flipH="1">
            <a:off x="3838575" y="4209030"/>
            <a:ext cx="757238" cy="526256"/>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8" name="Straight Connector 49">
            <a:extLst>
              <a:ext uri="{FF2B5EF4-FFF2-40B4-BE49-F238E27FC236}">
                <a16:creationId xmlns:a16="http://schemas.microsoft.com/office/drawing/2014/main" id="{C67E72A7-DC21-A774-C868-C61B40CD16F3}"/>
              </a:ext>
            </a:extLst>
          </p:cNvPr>
          <p:cNvCxnSpPr/>
          <p:nvPr/>
        </p:nvCxnSpPr>
        <p:spPr>
          <a:xfrm flipH="1">
            <a:off x="4297863" y="4540025"/>
            <a:ext cx="655138" cy="94614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9" name="Straight Connector 73">
            <a:extLst>
              <a:ext uri="{FF2B5EF4-FFF2-40B4-BE49-F238E27FC236}">
                <a16:creationId xmlns:a16="http://schemas.microsoft.com/office/drawing/2014/main" id="{41ADBE9A-6643-B6F3-8677-30BFA5826C80}"/>
              </a:ext>
            </a:extLst>
          </p:cNvPr>
          <p:cNvCxnSpPr/>
          <p:nvPr/>
        </p:nvCxnSpPr>
        <p:spPr>
          <a:xfrm flipH="1">
            <a:off x="3207549" y="2135329"/>
            <a:ext cx="576079" cy="631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10" name="Straight Connector 75">
            <a:extLst>
              <a:ext uri="{FF2B5EF4-FFF2-40B4-BE49-F238E27FC236}">
                <a16:creationId xmlns:a16="http://schemas.microsoft.com/office/drawing/2014/main" id="{DBCF8C47-9E9A-03C1-9C13-37B551BCFFFC}"/>
              </a:ext>
            </a:extLst>
          </p:cNvPr>
          <p:cNvCxnSpPr/>
          <p:nvPr/>
        </p:nvCxnSpPr>
        <p:spPr>
          <a:xfrm flipH="1">
            <a:off x="2693078" y="3390300"/>
            <a:ext cx="455186" cy="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11" name="Straight Connector 77">
            <a:extLst>
              <a:ext uri="{FF2B5EF4-FFF2-40B4-BE49-F238E27FC236}">
                <a16:creationId xmlns:a16="http://schemas.microsoft.com/office/drawing/2014/main" id="{B74D4911-C421-B359-8926-4C73B6EC9F4E}"/>
              </a:ext>
            </a:extLst>
          </p:cNvPr>
          <p:cNvCxnSpPr/>
          <p:nvPr/>
        </p:nvCxnSpPr>
        <p:spPr>
          <a:xfrm flipH="1">
            <a:off x="2800814" y="4658063"/>
            <a:ext cx="603201" cy="11011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12" name="Straight Connector 79">
            <a:extLst>
              <a:ext uri="{FF2B5EF4-FFF2-40B4-BE49-F238E27FC236}">
                <a16:creationId xmlns:a16="http://schemas.microsoft.com/office/drawing/2014/main" id="{FFFDC896-0A2E-1D2C-AAF9-80C158C0E049}"/>
              </a:ext>
            </a:extLst>
          </p:cNvPr>
          <p:cNvCxnSpPr/>
          <p:nvPr/>
        </p:nvCxnSpPr>
        <p:spPr>
          <a:xfrm flipH="1">
            <a:off x="3781951" y="5632544"/>
            <a:ext cx="385502" cy="904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13" name="Straight Connector 85">
            <a:extLst>
              <a:ext uri="{FF2B5EF4-FFF2-40B4-BE49-F238E27FC236}">
                <a16:creationId xmlns:a16="http://schemas.microsoft.com/office/drawing/2014/main" id="{BB76E261-8CE6-B5C3-30AF-B9362606553A}"/>
              </a:ext>
            </a:extLst>
          </p:cNvPr>
          <p:cNvCxnSpPr/>
          <p:nvPr/>
        </p:nvCxnSpPr>
        <p:spPr>
          <a:xfrm>
            <a:off x="5372100" y="4498007"/>
            <a:ext cx="881462" cy="711009"/>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14" name="Straight Connector 72">
            <a:extLst>
              <a:ext uri="{FF2B5EF4-FFF2-40B4-BE49-F238E27FC236}">
                <a16:creationId xmlns:a16="http://schemas.microsoft.com/office/drawing/2014/main" id="{9D889AA3-F931-4ED7-C180-0A01CF63851E}"/>
              </a:ext>
            </a:extLst>
          </p:cNvPr>
          <p:cNvCxnSpPr>
            <a:cxnSpLocks/>
          </p:cNvCxnSpPr>
          <p:nvPr/>
        </p:nvCxnSpPr>
        <p:spPr>
          <a:xfrm>
            <a:off x="5660333" y="4092420"/>
            <a:ext cx="593229" cy="174613"/>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15" name="Straight Connector 81">
            <a:extLst>
              <a:ext uri="{FF2B5EF4-FFF2-40B4-BE49-F238E27FC236}">
                <a16:creationId xmlns:a16="http://schemas.microsoft.com/office/drawing/2014/main" id="{C6114D87-C201-77B4-9A42-514DA3AFC2CD}"/>
              </a:ext>
            </a:extLst>
          </p:cNvPr>
          <p:cNvCxnSpPr/>
          <p:nvPr/>
        </p:nvCxnSpPr>
        <p:spPr>
          <a:xfrm flipH="1">
            <a:off x="5352231" y="2851599"/>
            <a:ext cx="277036" cy="654962"/>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16" name="Straight Connector 90">
            <a:extLst>
              <a:ext uri="{FF2B5EF4-FFF2-40B4-BE49-F238E27FC236}">
                <a16:creationId xmlns:a16="http://schemas.microsoft.com/office/drawing/2014/main" id="{3FD22548-A80F-5BBF-6488-DD72CA0E669A}"/>
              </a:ext>
            </a:extLst>
          </p:cNvPr>
          <p:cNvCxnSpPr/>
          <p:nvPr/>
        </p:nvCxnSpPr>
        <p:spPr>
          <a:xfrm flipH="1" flipV="1">
            <a:off x="7778326" y="5698225"/>
            <a:ext cx="975595" cy="238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pic>
        <p:nvPicPr>
          <p:cNvPr id="17" name="Picture 82">
            <a:extLst>
              <a:ext uri="{FF2B5EF4-FFF2-40B4-BE49-F238E27FC236}">
                <a16:creationId xmlns:a16="http://schemas.microsoft.com/office/drawing/2014/main" id="{02AEBFD5-E894-4BB3-BEA4-2C91812900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2933" y="4715087"/>
            <a:ext cx="769268" cy="769268"/>
          </a:xfrm>
          <a:prstGeom prst="rect">
            <a:avLst/>
          </a:prstGeom>
        </p:spPr>
      </p:pic>
      <p:pic>
        <p:nvPicPr>
          <p:cNvPr id="18" name="Picture 84">
            <a:extLst>
              <a:ext uri="{FF2B5EF4-FFF2-40B4-BE49-F238E27FC236}">
                <a16:creationId xmlns:a16="http://schemas.microsoft.com/office/drawing/2014/main" id="{B3D3EBAC-4876-C009-EE06-B814A925C0A8}"/>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9783" b="96739" l="3261" r="100000">
                        <a14:foregroundMark x1="83152" y1="72283" x2="83152" y2="72283"/>
                        <a14:foregroundMark x1="79891" y1="45109" x2="79891" y2="45109"/>
                      </a14:backgroundRemoval>
                    </a14:imgEffect>
                  </a14:imgLayer>
                </a14:imgProps>
              </a:ext>
              <a:ext uri="{28A0092B-C50C-407E-A947-70E740481C1C}">
                <a14:useLocalDpi xmlns:a14="http://schemas.microsoft.com/office/drawing/2010/main" val="0"/>
              </a:ext>
            </a:extLst>
          </a:blip>
          <a:stretch>
            <a:fillRect/>
          </a:stretch>
        </p:blipFill>
        <p:spPr>
          <a:xfrm>
            <a:off x="8639150" y="5365731"/>
            <a:ext cx="764704" cy="764704"/>
          </a:xfrm>
          <a:prstGeom prst="rect">
            <a:avLst/>
          </a:prstGeom>
        </p:spPr>
      </p:pic>
      <p:pic>
        <p:nvPicPr>
          <p:cNvPr id="19" name="Picture 86">
            <a:extLst>
              <a:ext uri="{FF2B5EF4-FFF2-40B4-BE49-F238E27FC236}">
                <a16:creationId xmlns:a16="http://schemas.microsoft.com/office/drawing/2014/main" id="{6B8DE532-7B08-1B6D-F556-29A328D4F4F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32933" y="6112303"/>
            <a:ext cx="548680" cy="548680"/>
          </a:xfrm>
          <a:prstGeom prst="rect">
            <a:avLst/>
          </a:prstGeom>
        </p:spPr>
      </p:pic>
      <p:pic>
        <p:nvPicPr>
          <p:cNvPr id="20" name="Picture 2" descr="H:\Communication\Shared\Images Library\eHealth People Icons\electronique.png">
            <a:extLst>
              <a:ext uri="{FF2B5EF4-FFF2-40B4-BE49-F238E27FC236}">
                <a16:creationId xmlns:a16="http://schemas.microsoft.com/office/drawing/2014/main" id="{63908847-50ED-4628-9C84-A88BE6CE77D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8273" y="3256530"/>
            <a:ext cx="1511643" cy="151164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5">
            <a:extLst>
              <a:ext uri="{FF2B5EF4-FFF2-40B4-BE49-F238E27FC236}">
                <a16:creationId xmlns:a16="http://schemas.microsoft.com/office/drawing/2014/main" id="{0BBC870B-E947-6E44-6312-49780228205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19615" y="2012983"/>
            <a:ext cx="1795699" cy="831831"/>
          </a:xfrm>
          <a:prstGeom prst="rect">
            <a:avLst/>
          </a:prstGeom>
          <a:noFill/>
          <a:ln w="9525">
            <a:solidFill>
              <a:srgbClr val="525252"/>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17">
            <a:extLst>
              <a:ext uri="{FF2B5EF4-FFF2-40B4-BE49-F238E27FC236}">
                <a16:creationId xmlns:a16="http://schemas.microsoft.com/office/drawing/2014/main" id="{68C71D65-927C-BC2E-9109-9514A5852287}"/>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9763" b="89941" l="6509" r="89941">
                        <a14:foregroundMark x1="6509" y1="65680" x2="6509" y2="65680"/>
                        <a14:foregroundMark x1="45562" y1="56805" x2="45562" y2="56805"/>
                        <a14:foregroundMark x1="61538" y1="61243" x2="61538" y2="61243"/>
                      </a14:backgroundRemoval>
                    </a14:imgEffect>
                  </a14:imgLayer>
                </a14:imgProps>
              </a:ext>
              <a:ext uri="{28A0092B-C50C-407E-A947-70E740481C1C}">
                <a14:useLocalDpi xmlns:a14="http://schemas.microsoft.com/office/drawing/2010/main" val="0"/>
              </a:ext>
            </a:extLst>
          </a:blip>
          <a:stretch>
            <a:fillRect/>
          </a:stretch>
        </p:blipFill>
        <p:spPr>
          <a:xfrm>
            <a:off x="1919537" y="1331564"/>
            <a:ext cx="1402135" cy="1402135"/>
          </a:xfrm>
          <a:prstGeom prst="rect">
            <a:avLst/>
          </a:prstGeom>
        </p:spPr>
      </p:pic>
      <p:pic>
        <p:nvPicPr>
          <p:cNvPr id="23" name="Picture 18">
            <a:extLst>
              <a:ext uri="{FF2B5EF4-FFF2-40B4-BE49-F238E27FC236}">
                <a16:creationId xmlns:a16="http://schemas.microsoft.com/office/drawing/2014/main" id="{AF1C550C-2D9C-4BBD-0432-336CF349319F}"/>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6204" b="93066" l="9489" r="89416">
                        <a14:foregroundMark x1="24453" y1="21533" x2="24453" y2="21533"/>
                        <a14:foregroundMark x1="27007" y1="6569" x2="27007" y2="6569"/>
                        <a14:foregroundMark x1="40511" y1="10584" x2="40511" y2="10584"/>
                        <a14:foregroundMark x1="45620" y1="72263" x2="45620" y2="72263"/>
                        <a14:foregroundMark x1="85766" y1="38686" x2="85766" y2="38686"/>
                        <a14:foregroundMark x1="41606" y1="82117" x2="41606" y2="82117"/>
                        <a14:foregroundMark x1="40511" y1="85766" x2="40511" y2="85766"/>
                        <a14:foregroundMark x1="33577" y1="93066" x2="33577" y2="93066"/>
                      </a14:backgroundRemoval>
                    </a14:imgEffect>
                  </a14:imgLayer>
                </a14:imgProps>
              </a:ext>
              <a:ext uri="{28A0092B-C50C-407E-A947-70E740481C1C}">
                <a14:useLocalDpi xmlns:a14="http://schemas.microsoft.com/office/drawing/2010/main" val="0"/>
              </a:ext>
            </a:extLst>
          </a:blip>
          <a:stretch>
            <a:fillRect/>
          </a:stretch>
        </p:blipFill>
        <p:spPr>
          <a:xfrm>
            <a:off x="2748042" y="5128738"/>
            <a:ext cx="1138974" cy="1138974"/>
          </a:xfrm>
          <a:prstGeom prst="rect">
            <a:avLst/>
          </a:prstGeom>
        </p:spPr>
      </p:pic>
      <p:pic>
        <p:nvPicPr>
          <p:cNvPr id="24" name="Picture 19">
            <a:extLst>
              <a:ext uri="{FF2B5EF4-FFF2-40B4-BE49-F238E27FC236}">
                <a16:creationId xmlns:a16="http://schemas.microsoft.com/office/drawing/2014/main" id="{E044AB86-5512-E265-327C-8040382351A9}"/>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0" b="98997" l="0" r="100000">
                        <a14:foregroundMark x1="20067" y1="20736" x2="20067" y2="20736"/>
                        <a14:foregroundMark x1="72241" y1="69900" x2="72241" y2="69900"/>
                        <a14:foregroundMark x1="69900" y1="82609" x2="69900" y2="82609"/>
                        <a14:foregroundMark x1="36120" y1="77258" x2="36120" y2="77258"/>
                        <a14:foregroundMark x1="36120" y1="74247" x2="36120" y2="74247"/>
                        <a14:foregroundMark x1="57525" y1="34783" x2="57525" y2="34783"/>
                        <a14:foregroundMark x1="53846" y1="44147" x2="53846" y2="44147"/>
                        <a14:foregroundMark x1="88963" y1="33779" x2="88963" y2="33779"/>
                        <a14:foregroundMark x1="93311" y1="51505" x2="93311" y2="51505"/>
                      </a14:backgroundRemoval>
                    </a14:imgEffect>
                  </a14:imgLayer>
                </a14:imgProps>
              </a:ext>
              <a:ext uri="{28A0092B-C50C-407E-A947-70E740481C1C}">
                <a14:useLocalDpi xmlns:a14="http://schemas.microsoft.com/office/drawing/2010/main" val="0"/>
              </a:ext>
            </a:extLst>
          </a:blip>
          <a:stretch>
            <a:fillRect/>
          </a:stretch>
        </p:blipFill>
        <p:spPr>
          <a:xfrm>
            <a:off x="1504456" y="2749301"/>
            <a:ext cx="1240334" cy="1240334"/>
          </a:xfrm>
          <a:prstGeom prst="rect">
            <a:avLst/>
          </a:prstGeom>
        </p:spPr>
      </p:pic>
      <p:pic>
        <p:nvPicPr>
          <p:cNvPr id="25" name="Picture 20">
            <a:extLst>
              <a:ext uri="{FF2B5EF4-FFF2-40B4-BE49-F238E27FC236}">
                <a16:creationId xmlns:a16="http://schemas.microsoft.com/office/drawing/2014/main" id="{5FA8C7BB-7F51-F46E-3F65-AABDB21B3887}"/>
              </a:ext>
            </a:extLst>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368" b="100000" l="0" r="100000">
                        <a14:foregroundMark x1="22059" y1="16912" x2="22059" y2="16912"/>
                        <a14:foregroundMark x1="56618" y1="54779" x2="56618" y2="54779"/>
                      </a14:backgroundRemoval>
                    </a14:imgEffect>
                  </a14:imgLayer>
                </a14:imgProps>
              </a:ext>
              <a:ext uri="{28A0092B-C50C-407E-A947-70E740481C1C}">
                <a14:useLocalDpi xmlns:a14="http://schemas.microsoft.com/office/drawing/2010/main" val="0"/>
              </a:ext>
            </a:extLst>
          </a:blip>
          <a:stretch>
            <a:fillRect/>
          </a:stretch>
        </p:blipFill>
        <p:spPr>
          <a:xfrm>
            <a:off x="1727008" y="4169927"/>
            <a:ext cx="1130717" cy="1130717"/>
          </a:xfrm>
          <a:prstGeom prst="rect">
            <a:avLst/>
          </a:prstGeom>
        </p:spPr>
      </p:pic>
      <p:pic>
        <p:nvPicPr>
          <p:cNvPr id="26" name="Picture 32">
            <a:extLst>
              <a:ext uri="{FF2B5EF4-FFF2-40B4-BE49-F238E27FC236}">
                <a16:creationId xmlns:a16="http://schemas.microsoft.com/office/drawing/2014/main" id="{0B58666F-17C1-DC32-0606-624BF5EC5C0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110773" y="3082209"/>
            <a:ext cx="708670" cy="708670"/>
          </a:xfrm>
          <a:prstGeom prst="rect">
            <a:avLst/>
          </a:prstGeom>
        </p:spPr>
      </p:pic>
      <p:pic>
        <p:nvPicPr>
          <p:cNvPr id="27" name="Picture 66">
            <a:extLst>
              <a:ext uri="{FF2B5EF4-FFF2-40B4-BE49-F238E27FC236}">
                <a16:creationId xmlns:a16="http://schemas.microsoft.com/office/drawing/2014/main" id="{E42973DE-6FFC-98D9-E150-86ED19B4D28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44460" y="1720228"/>
            <a:ext cx="708670" cy="708670"/>
          </a:xfrm>
          <a:prstGeom prst="rect">
            <a:avLst/>
          </a:prstGeom>
        </p:spPr>
      </p:pic>
      <p:pic>
        <p:nvPicPr>
          <p:cNvPr id="28" name="Picture 67">
            <a:extLst>
              <a:ext uri="{FF2B5EF4-FFF2-40B4-BE49-F238E27FC236}">
                <a16:creationId xmlns:a16="http://schemas.microsoft.com/office/drawing/2014/main" id="{7EB5F8F8-FE06-D486-2B77-A79D65EFB77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079776" y="5278208"/>
            <a:ext cx="708670" cy="708670"/>
          </a:xfrm>
          <a:prstGeom prst="rect">
            <a:avLst/>
          </a:prstGeom>
        </p:spPr>
      </p:pic>
      <p:pic>
        <p:nvPicPr>
          <p:cNvPr id="29" name="Picture 68">
            <a:extLst>
              <a:ext uri="{FF2B5EF4-FFF2-40B4-BE49-F238E27FC236}">
                <a16:creationId xmlns:a16="http://schemas.microsoft.com/office/drawing/2014/main" id="{1E98109A-8393-638D-86A1-FD7B7203E183}"/>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48291" y="4303728"/>
            <a:ext cx="708670" cy="708670"/>
          </a:xfrm>
          <a:prstGeom prst="rect">
            <a:avLst/>
          </a:prstGeom>
        </p:spPr>
      </p:pic>
      <p:pic>
        <p:nvPicPr>
          <p:cNvPr id="30" name="Picture 3" descr="H:\Communication\Shared\Images Library\eHealth People Icons\mutuelle.png">
            <a:extLst>
              <a:ext uri="{FF2B5EF4-FFF2-40B4-BE49-F238E27FC236}">
                <a16:creationId xmlns:a16="http://schemas.microsoft.com/office/drawing/2014/main" id="{FF0F8EF1-03C3-22E4-A185-02EE5B0752B2}"/>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90749" y="1077758"/>
            <a:ext cx="936955" cy="936955"/>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2">
            <a:extLst>
              <a:ext uri="{FF2B5EF4-FFF2-40B4-BE49-F238E27FC236}">
                <a16:creationId xmlns:a16="http://schemas.microsoft.com/office/drawing/2014/main" id="{879A968B-A0C4-10EF-7371-05E77DFC90EE}"/>
              </a:ext>
            </a:extLst>
          </p:cNvPr>
          <p:cNvSpPr/>
          <p:nvPr/>
        </p:nvSpPr>
        <p:spPr>
          <a:xfrm>
            <a:off x="6266387" y="3715558"/>
            <a:ext cx="1951264" cy="1155313"/>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pic>
        <p:nvPicPr>
          <p:cNvPr id="32" name="Picture 40">
            <a:extLst>
              <a:ext uri="{FF2B5EF4-FFF2-40B4-BE49-F238E27FC236}">
                <a16:creationId xmlns:a16="http://schemas.microsoft.com/office/drawing/2014/main" id="{1444B1C4-50F8-2B1D-2C8F-A924EF8368F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389951" y="3816307"/>
            <a:ext cx="1702891" cy="504056"/>
          </a:xfrm>
          <a:prstGeom prst="rect">
            <a:avLst/>
          </a:prstGeom>
        </p:spPr>
      </p:pic>
      <p:pic>
        <p:nvPicPr>
          <p:cNvPr id="33" name="Picture 43">
            <a:extLst>
              <a:ext uri="{FF2B5EF4-FFF2-40B4-BE49-F238E27FC236}">
                <a16:creationId xmlns:a16="http://schemas.microsoft.com/office/drawing/2014/main" id="{852E098A-7FC4-AB2F-E9B7-56B01CD8FDC2}"/>
              </a:ext>
            </a:extLst>
          </p:cNvPr>
          <p:cNvPicPr>
            <a:picLocks noChangeAspect="1"/>
          </p:cNvPicPr>
          <p:nvPr/>
        </p:nvPicPr>
        <p:blipFill>
          <a:blip r:embed="rId19"/>
          <a:stretch>
            <a:fillRect/>
          </a:stretch>
        </p:blipFill>
        <p:spPr>
          <a:xfrm>
            <a:off x="6885990" y="2313735"/>
            <a:ext cx="1846545" cy="526554"/>
          </a:xfrm>
          <a:prstGeom prst="rect">
            <a:avLst/>
          </a:prstGeom>
          <a:ln>
            <a:solidFill>
              <a:srgbClr val="525252"/>
            </a:solidFill>
          </a:ln>
        </p:spPr>
      </p:pic>
      <p:pic>
        <p:nvPicPr>
          <p:cNvPr id="34" name="Picture 13">
            <a:extLst>
              <a:ext uri="{FF2B5EF4-FFF2-40B4-BE49-F238E27FC236}">
                <a16:creationId xmlns:a16="http://schemas.microsoft.com/office/drawing/2014/main" id="{CC595E4F-6330-EF64-74A9-3A3771A72C43}"/>
              </a:ext>
            </a:extLst>
          </p:cNvPr>
          <p:cNvPicPr>
            <a:picLocks noChangeAspect="1"/>
          </p:cNvPicPr>
          <p:nvPr/>
        </p:nvPicPr>
        <p:blipFill>
          <a:blip r:embed="rId20"/>
          <a:stretch>
            <a:fillRect/>
          </a:stretch>
        </p:blipFill>
        <p:spPr>
          <a:xfrm>
            <a:off x="6266387" y="5004504"/>
            <a:ext cx="1511939" cy="1274174"/>
          </a:xfrm>
          <a:prstGeom prst="rect">
            <a:avLst/>
          </a:prstGeom>
          <a:ln>
            <a:solidFill>
              <a:srgbClr val="525252"/>
            </a:solidFill>
          </a:ln>
        </p:spPr>
      </p:pic>
      <p:pic>
        <p:nvPicPr>
          <p:cNvPr id="35" name="Picture 24">
            <a:extLst>
              <a:ext uri="{FF2B5EF4-FFF2-40B4-BE49-F238E27FC236}">
                <a16:creationId xmlns:a16="http://schemas.microsoft.com/office/drawing/2014/main" id="{811C7D08-CC97-E87D-B857-2745019242B6}"/>
              </a:ext>
            </a:extLst>
          </p:cNvPr>
          <p:cNvPicPr>
            <a:picLocks noChangeAspect="1"/>
          </p:cNvPicPr>
          <p:nvPr/>
        </p:nvPicPr>
        <p:blipFill>
          <a:blip r:embed="rId21"/>
          <a:stretch>
            <a:fillRect/>
          </a:stretch>
        </p:blipFill>
        <p:spPr>
          <a:xfrm>
            <a:off x="6880869" y="4245303"/>
            <a:ext cx="650398" cy="564687"/>
          </a:xfrm>
          <a:prstGeom prst="rect">
            <a:avLst/>
          </a:prstGeom>
        </p:spPr>
      </p:pic>
      <p:cxnSp>
        <p:nvCxnSpPr>
          <p:cNvPr id="36" name="Straight Connector 94">
            <a:extLst>
              <a:ext uri="{FF2B5EF4-FFF2-40B4-BE49-F238E27FC236}">
                <a16:creationId xmlns:a16="http://schemas.microsoft.com/office/drawing/2014/main" id="{A7673B82-B7FF-CBAA-4366-B68609BFE7E9}"/>
              </a:ext>
            </a:extLst>
          </p:cNvPr>
          <p:cNvCxnSpPr/>
          <p:nvPr/>
        </p:nvCxnSpPr>
        <p:spPr>
          <a:xfrm>
            <a:off x="5826919" y="1681832"/>
            <a:ext cx="561" cy="31944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8" name="Straight Connector 44">
            <a:extLst>
              <a:ext uri="{FF2B5EF4-FFF2-40B4-BE49-F238E27FC236}">
                <a16:creationId xmlns:a16="http://schemas.microsoft.com/office/drawing/2014/main" id="{477E5E39-CE83-E0E6-2E27-7BBB9558B30F}"/>
              </a:ext>
            </a:extLst>
          </p:cNvPr>
          <p:cNvCxnSpPr>
            <a:cxnSpLocks/>
          </p:cNvCxnSpPr>
          <p:nvPr/>
        </p:nvCxnSpPr>
        <p:spPr>
          <a:xfrm flipH="1">
            <a:off x="7778325" y="4970121"/>
            <a:ext cx="975596" cy="67147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9" name="Straight Connector 48">
            <a:extLst>
              <a:ext uri="{FF2B5EF4-FFF2-40B4-BE49-F238E27FC236}">
                <a16:creationId xmlns:a16="http://schemas.microsoft.com/office/drawing/2014/main" id="{547D2E34-AAEB-9C81-9306-1A069B87E21A}"/>
              </a:ext>
            </a:extLst>
          </p:cNvPr>
          <p:cNvCxnSpPr>
            <a:cxnSpLocks/>
            <a:stCxn id="19" idx="1"/>
          </p:cNvCxnSpPr>
          <p:nvPr/>
        </p:nvCxnSpPr>
        <p:spPr>
          <a:xfrm flipH="1" flipV="1">
            <a:off x="7776369" y="5762075"/>
            <a:ext cx="856564" cy="624568"/>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pic>
        <p:nvPicPr>
          <p:cNvPr id="40" name="Picture 54">
            <a:extLst>
              <a:ext uri="{FF2B5EF4-FFF2-40B4-BE49-F238E27FC236}">
                <a16:creationId xmlns:a16="http://schemas.microsoft.com/office/drawing/2014/main" id="{91E109AF-3763-BD51-DB52-5994CE2B0F33}"/>
              </a:ext>
            </a:extLst>
          </p:cNvPr>
          <p:cNvPicPr>
            <a:picLocks noChangeAspect="1"/>
          </p:cNvPicPr>
          <p:nvPr/>
        </p:nvPicPr>
        <p:blipFill>
          <a:blip r:embed="rId22"/>
          <a:stretch>
            <a:fillRect/>
          </a:stretch>
        </p:blipFill>
        <p:spPr>
          <a:xfrm>
            <a:off x="9181613" y="2487130"/>
            <a:ext cx="621846" cy="542591"/>
          </a:xfrm>
          <a:prstGeom prst="rect">
            <a:avLst/>
          </a:prstGeom>
        </p:spPr>
      </p:pic>
      <p:cxnSp>
        <p:nvCxnSpPr>
          <p:cNvPr id="41" name="Straight Connector 58">
            <a:extLst>
              <a:ext uri="{FF2B5EF4-FFF2-40B4-BE49-F238E27FC236}">
                <a16:creationId xmlns:a16="http://schemas.microsoft.com/office/drawing/2014/main" id="{27AAB684-C4E7-50AB-4213-B4AC95FB3EB1}"/>
              </a:ext>
            </a:extLst>
          </p:cNvPr>
          <p:cNvCxnSpPr>
            <a:cxnSpLocks/>
          </p:cNvCxnSpPr>
          <p:nvPr/>
        </p:nvCxnSpPr>
        <p:spPr>
          <a:xfrm flipV="1">
            <a:off x="5660333" y="2814763"/>
            <a:ext cx="3741868" cy="979612"/>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89195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F73FEFD-9C37-9E74-DC74-E6F3052C70D5}"/>
              </a:ext>
            </a:extLst>
          </p:cNvPr>
          <p:cNvSpPr>
            <a:spLocks noGrp="1"/>
          </p:cNvSpPr>
          <p:nvPr>
            <p:ph type="body" sz="quarter" idx="11"/>
          </p:nvPr>
        </p:nvSpPr>
        <p:spPr/>
        <p:txBody>
          <a:bodyPr/>
          <a:lstStyle/>
          <a:p>
            <a:r>
              <a:rPr lang="nl-NL" noProof="0" dirty="0"/>
              <a:t>Digitaal is het nieuwe normaal, medisch</a:t>
            </a:r>
          </a:p>
        </p:txBody>
      </p:sp>
      <p:grpSp>
        <p:nvGrpSpPr>
          <p:cNvPr id="4" name="Group 61">
            <a:extLst>
              <a:ext uri="{FF2B5EF4-FFF2-40B4-BE49-F238E27FC236}">
                <a16:creationId xmlns:a16="http://schemas.microsoft.com/office/drawing/2014/main" id="{23A4555F-D71B-87E8-42F6-790373DA3845}"/>
              </a:ext>
            </a:extLst>
          </p:cNvPr>
          <p:cNvGrpSpPr>
            <a:grpSpLocks/>
          </p:cNvGrpSpPr>
          <p:nvPr/>
        </p:nvGrpSpPr>
        <p:grpSpPr bwMode="auto">
          <a:xfrm>
            <a:off x="4242769" y="2411276"/>
            <a:ext cx="2843584" cy="2454519"/>
            <a:chOff x="2955610" y="2523164"/>
            <a:chExt cx="3081034" cy="2657760"/>
          </a:xfrm>
        </p:grpSpPr>
        <p:sp>
          <p:nvSpPr>
            <p:cNvPr id="5" name="Flowchart: Connector 62">
              <a:extLst>
                <a:ext uri="{FF2B5EF4-FFF2-40B4-BE49-F238E27FC236}">
                  <a16:creationId xmlns:a16="http://schemas.microsoft.com/office/drawing/2014/main" id="{839981C4-2895-817D-E1D0-2738F776BA0B}"/>
                </a:ext>
              </a:extLst>
            </p:cNvPr>
            <p:cNvSpPr/>
            <p:nvPr/>
          </p:nvSpPr>
          <p:spPr>
            <a:xfrm>
              <a:off x="3203297" y="2523164"/>
              <a:ext cx="2657893" cy="2657760"/>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sp>
          <p:nvSpPr>
            <p:cNvPr id="6" name="Flowchart: Connector 63">
              <a:extLst>
                <a:ext uri="{FF2B5EF4-FFF2-40B4-BE49-F238E27FC236}">
                  <a16:creationId xmlns:a16="http://schemas.microsoft.com/office/drawing/2014/main" id="{8AE60D53-D4C8-F335-662E-B6591131B786}"/>
                </a:ext>
              </a:extLst>
            </p:cNvPr>
            <p:cNvSpPr/>
            <p:nvPr/>
          </p:nvSpPr>
          <p:spPr>
            <a:xfrm>
              <a:off x="3839985" y="3178480"/>
              <a:ext cx="1384518" cy="13471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400" b="1" noProof="0" dirty="0">
                  <a:solidFill>
                    <a:schemeClr val="bg1"/>
                  </a:solidFill>
                  <a:latin typeface="Arial" panose="020B0604020202020204" pitchFamily="34" charset="0"/>
                  <a:cs typeface="Arial" panose="020B0604020202020204" pitchFamily="34" charset="0"/>
                </a:rPr>
                <a:t>Medisch</a:t>
              </a:r>
            </a:p>
          </p:txBody>
        </p:sp>
        <p:cxnSp>
          <p:nvCxnSpPr>
            <p:cNvPr id="7" name="Straight Connector 64">
              <a:extLst>
                <a:ext uri="{FF2B5EF4-FFF2-40B4-BE49-F238E27FC236}">
                  <a16:creationId xmlns:a16="http://schemas.microsoft.com/office/drawing/2014/main" id="{B680FB7E-EC4E-E854-DDF7-B228F3530573}"/>
                </a:ext>
              </a:extLst>
            </p:cNvPr>
            <p:cNvCxnSpPr/>
            <p:nvPr/>
          </p:nvCxnSpPr>
          <p:spPr>
            <a:xfrm>
              <a:off x="3628814" y="2669142"/>
              <a:ext cx="552537" cy="607714"/>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65">
              <a:extLst>
                <a:ext uri="{FF2B5EF4-FFF2-40B4-BE49-F238E27FC236}">
                  <a16:creationId xmlns:a16="http://schemas.microsoft.com/office/drawing/2014/main" id="{6D292015-4ECD-1D12-0D00-93BEDFF9E1AF}"/>
                </a:ext>
              </a:extLst>
            </p:cNvPr>
            <p:cNvCxnSpPr/>
            <p:nvPr/>
          </p:nvCxnSpPr>
          <p:spPr>
            <a:xfrm flipV="1">
              <a:off x="4922830" y="2669142"/>
              <a:ext cx="562063" cy="63468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66">
              <a:extLst>
                <a:ext uri="{FF2B5EF4-FFF2-40B4-BE49-F238E27FC236}">
                  <a16:creationId xmlns:a16="http://schemas.microsoft.com/office/drawing/2014/main" id="{15AA67BB-018B-5014-35A6-FD262937C299}"/>
                </a:ext>
              </a:extLst>
            </p:cNvPr>
            <p:cNvCxnSpPr>
              <a:endCxn id="55" idx="1"/>
            </p:cNvCxnSpPr>
            <p:nvPr/>
          </p:nvCxnSpPr>
          <p:spPr>
            <a:xfrm flipV="1">
              <a:off x="5211403" y="3872959"/>
              <a:ext cx="825241" cy="9520"/>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67">
              <a:extLst>
                <a:ext uri="{FF2B5EF4-FFF2-40B4-BE49-F238E27FC236}">
                  <a16:creationId xmlns:a16="http://schemas.microsoft.com/office/drawing/2014/main" id="{6990E960-E4E1-1D37-E71D-F6311D9422E1}"/>
                </a:ext>
              </a:extLst>
            </p:cNvPr>
            <p:cNvCxnSpPr/>
            <p:nvPr/>
          </p:nvCxnSpPr>
          <p:spPr>
            <a:xfrm>
              <a:off x="4922830" y="4431991"/>
              <a:ext cx="562063" cy="675944"/>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Connector 68">
              <a:extLst>
                <a:ext uri="{FF2B5EF4-FFF2-40B4-BE49-F238E27FC236}">
                  <a16:creationId xmlns:a16="http://schemas.microsoft.com/office/drawing/2014/main" id="{23EF6DF6-ED0B-08FF-6A5A-E9A9C6ADEEF1}"/>
                </a:ext>
              </a:extLst>
            </p:cNvPr>
            <p:cNvCxnSpPr/>
            <p:nvPr/>
          </p:nvCxnSpPr>
          <p:spPr>
            <a:xfrm flipH="1">
              <a:off x="3563717" y="4425644"/>
              <a:ext cx="611283" cy="64103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Connector 69">
              <a:extLst>
                <a:ext uri="{FF2B5EF4-FFF2-40B4-BE49-F238E27FC236}">
                  <a16:creationId xmlns:a16="http://schemas.microsoft.com/office/drawing/2014/main" id="{91287AD5-37E8-2BA6-A6DD-816BAEE2E25E}"/>
                </a:ext>
              </a:extLst>
            </p:cNvPr>
            <p:cNvCxnSpPr>
              <a:stCxn id="6" idx="2"/>
              <a:endCxn id="36" idx="3"/>
            </p:cNvCxnSpPr>
            <p:nvPr/>
          </p:nvCxnSpPr>
          <p:spPr>
            <a:xfrm flipH="1" flipV="1">
              <a:off x="2955610" y="3830622"/>
              <a:ext cx="884375" cy="214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76">
              <a:extLst>
                <a:ext uri="{FF2B5EF4-FFF2-40B4-BE49-F238E27FC236}">
                  <a16:creationId xmlns:a16="http://schemas.microsoft.com/office/drawing/2014/main" id="{B6FCB297-DB71-9E58-E179-D0F66505F33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flipH="1" flipV="1">
              <a:off x="3366605" y="401264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7">
              <a:extLst>
                <a:ext uri="{FF2B5EF4-FFF2-40B4-BE49-F238E27FC236}">
                  <a16:creationId xmlns:a16="http://schemas.microsoft.com/office/drawing/2014/main" id="{7A2DCAAD-97BF-DF61-D5D4-F9DE668102F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flipV="1">
              <a:off x="4256567" y="457849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8">
              <a:extLst>
                <a:ext uri="{FF2B5EF4-FFF2-40B4-BE49-F238E27FC236}">
                  <a16:creationId xmlns:a16="http://schemas.microsoft.com/office/drawing/2014/main" id="{E0A0A3A9-2836-0B39-F1C0-AE2C65B1418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H="1" flipV="1">
              <a:off x="5220318" y="4044588"/>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9">
              <a:extLst>
                <a:ext uri="{FF2B5EF4-FFF2-40B4-BE49-F238E27FC236}">
                  <a16:creationId xmlns:a16="http://schemas.microsoft.com/office/drawing/2014/main" id="{ED967F9E-7752-F8EB-97EC-70575AF5D85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4276225" y="2669854"/>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0">
              <a:extLst>
                <a:ext uri="{FF2B5EF4-FFF2-40B4-BE49-F238E27FC236}">
                  <a16:creationId xmlns:a16="http://schemas.microsoft.com/office/drawing/2014/main" id="{6E7780C9-383B-9A74-D3D9-E0EEFCFA13C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flipV="1">
              <a:off x="5243115" y="3201159"/>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1">
              <a:extLst>
                <a:ext uri="{FF2B5EF4-FFF2-40B4-BE49-F238E27FC236}">
                  <a16:creationId xmlns:a16="http://schemas.microsoft.com/office/drawing/2014/main" id="{B77C8886-9B79-A6F5-0A71-E3EA696C245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3390861" y="3204316"/>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oup 76">
            <a:extLst>
              <a:ext uri="{FF2B5EF4-FFF2-40B4-BE49-F238E27FC236}">
                <a16:creationId xmlns:a16="http://schemas.microsoft.com/office/drawing/2014/main" id="{1C7058A6-B7B3-6874-5B59-BF51ABDA9636}"/>
              </a:ext>
            </a:extLst>
          </p:cNvPr>
          <p:cNvGrpSpPr>
            <a:grpSpLocks/>
          </p:cNvGrpSpPr>
          <p:nvPr/>
        </p:nvGrpSpPr>
        <p:grpSpPr bwMode="auto">
          <a:xfrm>
            <a:off x="1959698" y="4823301"/>
            <a:ext cx="2953769" cy="1052547"/>
            <a:chOff x="483110" y="5136172"/>
            <a:chExt cx="3200186" cy="1139713"/>
          </a:xfrm>
        </p:grpSpPr>
        <p:grpSp>
          <p:nvGrpSpPr>
            <p:cNvPr id="20" name="Group 67">
              <a:extLst>
                <a:ext uri="{FF2B5EF4-FFF2-40B4-BE49-F238E27FC236}">
                  <a16:creationId xmlns:a16="http://schemas.microsoft.com/office/drawing/2014/main" id="{A31BF3FE-8442-A15C-0486-B5FC6F5316F9}"/>
                </a:ext>
              </a:extLst>
            </p:cNvPr>
            <p:cNvGrpSpPr>
              <a:grpSpLocks/>
            </p:cNvGrpSpPr>
            <p:nvPr/>
          </p:nvGrpSpPr>
          <p:grpSpPr bwMode="auto">
            <a:xfrm>
              <a:off x="483110" y="5136172"/>
              <a:ext cx="3200186" cy="1139713"/>
              <a:chOff x="398612" y="5107746"/>
              <a:chExt cx="3200186" cy="1139713"/>
            </a:xfrm>
          </p:grpSpPr>
          <p:sp>
            <p:nvSpPr>
              <p:cNvPr id="22" name="Rectangle 79">
                <a:extLst>
                  <a:ext uri="{FF2B5EF4-FFF2-40B4-BE49-F238E27FC236}">
                    <a16:creationId xmlns:a16="http://schemas.microsoft.com/office/drawing/2014/main" id="{55CFDDDB-8945-93D7-D59E-FEBB5C38F9E3}"/>
                  </a:ext>
                </a:extLst>
              </p:cNvPr>
              <p:cNvSpPr/>
              <p:nvPr/>
            </p:nvSpPr>
            <p:spPr>
              <a:xfrm>
                <a:off x="398612" y="5107746"/>
                <a:ext cx="1152622" cy="108057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sp>
            <p:nvSpPr>
              <p:cNvPr id="23" name="Rectangle 80">
                <a:extLst>
                  <a:ext uri="{FF2B5EF4-FFF2-40B4-BE49-F238E27FC236}">
                    <a16:creationId xmlns:a16="http://schemas.microsoft.com/office/drawing/2014/main" id="{75D2C3D3-D39C-3BDA-6E4F-BFBB804DEF56}"/>
                  </a:ext>
                </a:extLst>
              </p:cNvPr>
              <p:cNvSpPr/>
              <p:nvPr/>
            </p:nvSpPr>
            <p:spPr>
              <a:xfrm>
                <a:off x="1511059" y="5153759"/>
                <a:ext cx="2087739" cy="108057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sp>
            <p:nvSpPr>
              <p:cNvPr id="24" name="TextBox 81">
                <a:extLst>
                  <a:ext uri="{FF2B5EF4-FFF2-40B4-BE49-F238E27FC236}">
                    <a16:creationId xmlns:a16="http://schemas.microsoft.com/office/drawing/2014/main" id="{3E4E6B1F-A28D-7C4B-ACF7-F0C3C193FF41}"/>
                  </a:ext>
                </a:extLst>
              </p:cNvPr>
              <p:cNvSpPr txBox="1"/>
              <p:nvPr/>
            </p:nvSpPr>
            <p:spPr>
              <a:xfrm>
                <a:off x="1548043" y="5189103"/>
                <a:ext cx="2024232" cy="1058356"/>
              </a:xfrm>
              <a:prstGeom prst="rect">
                <a:avLst/>
              </a:prstGeom>
            </p:spPr>
            <p:txBody>
              <a:bodyPr>
                <a:normAutofit/>
              </a:bodyPr>
              <a:lstStyle/>
              <a:p>
                <a:pPr algn="ctr">
                  <a:defRPr/>
                </a:pPr>
                <a:r>
                  <a:rPr lang="nl-NL" sz="1600" noProof="0" dirty="0" err="1">
                    <a:solidFill>
                      <a:schemeClr val="bg1"/>
                    </a:solidFill>
                    <a:latin typeface="Arial" panose="020B0604020202020204" pitchFamily="34" charset="0"/>
                    <a:cs typeface="Arial" panose="020B0604020202020204" pitchFamily="34" charset="0"/>
                  </a:rPr>
                  <a:t>Onderzoeks-resultaten</a:t>
                </a:r>
                <a:r>
                  <a:rPr lang="nl-NL" sz="1600" noProof="0" dirty="0">
                    <a:solidFill>
                      <a:schemeClr val="bg1"/>
                    </a:solidFill>
                    <a:latin typeface="Arial" panose="020B0604020202020204" pitchFamily="34" charset="0"/>
                    <a:cs typeface="Arial" panose="020B0604020202020204" pitchFamily="34" charset="0"/>
                  </a:rPr>
                  <a:t> en verslagen</a:t>
                </a:r>
              </a:p>
            </p:txBody>
          </p:sp>
        </p:grpSp>
        <p:pic>
          <p:nvPicPr>
            <p:cNvPr id="21" name="Picture 94">
              <a:extLst>
                <a:ext uri="{FF2B5EF4-FFF2-40B4-BE49-F238E27FC236}">
                  <a16:creationId xmlns:a16="http://schemas.microsoft.com/office/drawing/2014/main" id="{93967112-A37C-DF27-AF6D-456F87E04209}"/>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9019" y="5163796"/>
              <a:ext cx="1016496" cy="101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 name="Group 82">
            <a:extLst>
              <a:ext uri="{FF2B5EF4-FFF2-40B4-BE49-F238E27FC236}">
                <a16:creationId xmlns:a16="http://schemas.microsoft.com/office/drawing/2014/main" id="{4A6E6325-BF6F-9094-7C72-73C03ED08319}"/>
              </a:ext>
            </a:extLst>
          </p:cNvPr>
          <p:cNvGrpSpPr>
            <a:grpSpLocks/>
          </p:cNvGrpSpPr>
          <p:nvPr/>
        </p:nvGrpSpPr>
        <p:grpSpPr bwMode="auto">
          <a:xfrm>
            <a:off x="1993404" y="1359130"/>
            <a:ext cx="2957811" cy="1058863"/>
            <a:chOff x="518456" y="1382445"/>
            <a:chExt cx="3205014" cy="1146988"/>
          </a:xfrm>
        </p:grpSpPr>
        <p:grpSp>
          <p:nvGrpSpPr>
            <p:cNvPr id="26" name="Group 93">
              <a:extLst>
                <a:ext uri="{FF2B5EF4-FFF2-40B4-BE49-F238E27FC236}">
                  <a16:creationId xmlns:a16="http://schemas.microsoft.com/office/drawing/2014/main" id="{75C84373-A145-E702-C7B4-BD00AF90E469}"/>
                </a:ext>
              </a:extLst>
            </p:cNvPr>
            <p:cNvGrpSpPr>
              <a:grpSpLocks/>
            </p:cNvGrpSpPr>
            <p:nvPr/>
          </p:nvGrpSpPr>
          <p:grpSpPr bwMode="auto">
            <a:xfrm>
              <a:off x="546770" y="1394932"/>
              <a:ext cx="3176700" cy="1134501"/>
              <a:chOff x="546770" y="1424385"/>
              <a:chExt cx="3176700" cy="1134501"/>
            </a:xfrm>
          </p:grpSpPr>
          <p:grpSp>
            <p:nvGrpSpPr>
              <p:cNvPr id="28" name="Group 33">
                <a:extLst>
                  <a:ext uri="{FF2B5EF4-FFF2-40B4-BE49-F238E27FC236}">
                    <a16:creationId xmlns:a16="http://schemas.microsoft.com/office/drawing/2014/main" id="{A90037DC-6207-5C51-1DB2-AAEEE7434633}"/>
                  </a:ext>
                </a:extLst>
              </p:cNvPr>
              <p:cNvGrpSpPr>
                <a:grpSpLocks/>
              </p:cNvGrpSpPr>
              <p:nvPr/>
            </p:nvGrpSpPr>
            <p:grpSpPr bwMode="auto">
              <a:xfrm>
                <a:off x="546770" y="1424385"/>
                <a:ext cx="3176700" cy="1080121"/>
                <a:chOff x="747228" y="1772815"/>
                <a:chExt cx="3176700" cy="1080121"/>
              </a:xfrm>
            </p:grpSpPr>
            <p:sp>
              <p:nvSpPr>
                <p:cNvPr id="30" name="Rectangle 87">
                  <a:extLst>
                    <a:ext uri="{FF2B5EF4-FFF2-40B4-BE49-F238E27FC236}">
                      <a16:creationId xmlns:a16="http://schemas.microsoft.com/office/drawing/2014/main" id="{D3689A42-2C00-7D58-785D-4628E9AB14BF}"/>
                    </a:ext>
                  </a:extLst>
                </p:cNvPr>
                <p:cNvSpPr/>
                <p:nvPr/>
              </p:nvSpPr>
              <p:spPr>
                <a:xfrm>
                  <a:off x="747495" y="1773027"/>
                  <a:ext cx="1100384" cy="1079393"/>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sp>
              <p:nvSpPr>
                <p:cNvPr id="31" name="Rectangle 88">
                  <a:extLst>
                    <a:ext uri="{FF2B5EF4-FFF2-40B4-BE49-F238E27FC236}">
                      <a16:creationId xmlns:a16="http://schemas.microsoft.com/office/drawing/2014/main" id="{54ADA0E8-992D-5715-7530-CB2D6EE37E93}"/>
                    </a:ext>
                  </a:extLst>
                </p:cNvPr>
                <p:cNvSpPr/>
                <p:nvPr/>
              </p:nvSpPr>
              <p:spPr>
                <a:xfrm>
                  <a:off x="1835176" y="1773027"/>
                  <a:ext cx="2088031" cy="1079393"/>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grpSp>
          <p:sp>
            <p:nvSpPr>
              <p:cNvPr id="29" name="TextBox 86">
                <a:extLst>
                  <a:ext uri="{FF2B5EF4-FFF2-40B4-BE49-F238E27FC236}">
                    <a16:creationId xmlns:a16="http://schemas.microsoft.com/office/drawing/2014/main" id="{420A2192-0B35-B120-3B86-1E15C2889696}"/>
                  </a:ext>
                </a:extLst>
              </p:cNvPr>
              <p:cNvSpPr txBox="1"/>
              <p:nvPr/>
            </p:nvSpPr>
            <p:spPr>
              <a:xfrm>
                <a:off x="1631525" y="1496954"/>
                <a:ext cx="2088031" cy="1061932"/>
              </a:xfrm>
              <a:prstGeom prst="rect">
                <a:avLst/>
              </a:prstGeom>
            </p:spPr>
            <p:txBody>
              <a:bodyPr>
                <a:normAutofit/>
              </a:bodyPr>
              <a:lstStyle/>
              <a:p>
                <a:pPr algn="ctr">
                  <a:defRPr/>
                </a:pPr>
                <a:r>
                  <a:rPr lang="nl-NL" sz="1600" noProof="0" dirty="0">
                    <a:solidFill>
                      <a:schemeClr val="bg1"/>
                    </a:solidFill>
                    <a:latin typeface="Arial" panose="020B0604020202020204" pitchFamily="34" charset="0"/>
                    <a:cs typeface="Arial" panose="020B0604020202020204" pitchFamily="34" charset="0"/>
                  </a:rPr>
                  <a:t>Summary </a:t>
                </a:r>
                <a:r>
                  <a:rPr lang="nl-NL" sz="1600" noProof="0" dirty="0" err="1">
                    <a:solidFill>
                      <a:schemeClr val="bg1"/>
                    </a:solidFill>
                    <a:latin typeface="Arial" panose="020B0604020202020204" pitchFamily="34" charset="0"/>
                    <a:cs typeface="Arial" panose="020B0604020202020204" pitchFamily="34" charset="0"/>
                  </a:rPr>
                  <a:t>electronic</a:t>
                </a:r>
                <a:r>
                  <a:rPr lang="nl-NL" sz="1600" noProof="0" dirty="0">
                    <a:solidFill>
                      <a:schemeClr val="bg1"/>
                    </a:solidFill>
                    <a:latin typeface="Arial" panose="020B0604020202020204" pitchFamily="34" charset="0"/>
                    <a:cs typeface="Arial" panose="020B0604020202020204" pitchFamily="34" charset="0"/>
                  </a:rPr>
                  <a:t> health record (</a:t>
                </a:r>
                <a:r>
                  <a:rPr lang="nl-NL" sz="1600" noProof="0" dirty="0" err="1">
                    <a:solidFill>
                      <a:schemeClr val="bg1"/>
                    </a:solidFill>
                    <a:latin typeface="Arial" panose="020B0604020202020204" pitchFamily="34" charset="0"/>
                    <a:cs typeface="Arial" panose="020B0604020202020204" pitchFamily="34" charset="0"/>
                  </a:rPr>
                  <a:t>SumEHR</a:t>
                </a:r>
                <a:r>
                  <a:rPr lang="nl-NL" sz="1600" noProof="0" dirty="0">
                    <a:solidFill>
                      <a:schemeClr val="bg1"/>
                    </a:solidFill>
                    <a:latin typeface="Arial" panose="020B0604020202020204" pitchFamily="34" charset="0"/>
                    <a:cs typeface="Arial" panose="020B0604020202020204" pitchFamily="34" charset="0"/>
                  </a:rPr>
                  <a:t>)</a:t>
                </a:r>
                <a:endParaRPr lang="nl-NL" sz="1600" noProof="0" dirty="0">
                  <a:latin typeface="Arial" panose="020B0604020202020204" pitchFamily="34" charset="0"/>
                  <a:cs typeface="Arial" panose="020B0604020202020204" pitchFamily="34" charset="0"/>
                </a:endParaRPr>
              </a:p>
              <a:p>
                <a:pPr>
                  <a:defRPr/>
                </a:pPr>
                <a:endParaRPr lang="nl-NL" sz="1600" noProof="0" dirty="0">
                  <a:solidFill>
                    <a:schemeClr val="tx1">
                      <a:lumMod val="95000"/>
                      <a:lumOff val="5000"/>
                    </a:schemeClr>
                  </a:solidFill>
                  <a:latin typeface="Arial" panose="020B0604020202020204" pitchFamily="34" charset="0"/>
                  <a:cs typeface="Arial" panose="020B0604020202020204" pitchFamily="34" charset="0"/>
                </a:endParaRPr>
              </a:p>
            </p:txBody>
          </p:sp>
        </p:grpSp>
        <p:pic>
          <p:nvPicPr>
            <p:cNvPr id="27" name="Picture 95">
              <a:extLst>
                <a:ext uri="{FF2B5EF4-FFF2-40B4-BE49-F238E27FC236}">
                  <a16:creationId xmlns:a16="http://schemas.microsoft.com/office/drawing/2014/main" id="{3F108B3A-D6A7-60A9-87D9-B38A89F85CA9}"/>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8456" y="1382445"/>
              <a:ext cx="1129308" cy="1129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2" name="Group 89">
            <a:extLst>
              <a:ext uri="{FF2B5EF4-FFF2-40B4-BE49-F238E27FC236}">
                <a16:creationId xmlns:a16="http://schemas.microsoft.com/office/drawing/2014/main" id="{68182261-B786-8D6E-8933-DE885366C805}"/>
              </a:ext>
            </a:extLst>
          </p:cNvPr>
          <p:cNvGrpSpPr>
            <a:grpSpLocks/>
          </p:cNvGrpSpPr>
          <p:nvPr/>
        </p:nvGrpSpPr>
        <p:grpSpPr bwMode="auto">
          <a:xfrm>
            <a:off x="1971423" y="3120521"/>
            <a:ext cx="2271346" cy="1112226"/>
            <a:chOff x="495636" y="3290765"/>
            <a:chExt cx="2459972" cy="1205400"/>
          </a:xfrm>
        </p:grpSpPr>
        <p:grpSp>
          <p:nvGrpSpPr>
            <p:cNvPr id="33" name="Group 68">
              <a:extLst>
                <a:ext uri="{FF2B5EF4-FFF2-40B4-BE49-F238E27FC236}">
                  <a16:creationId xmlns:a16="http://schemas.microsoft.com/office/drawing/2014/main" id="{0F0207CD-8B00-83A7-8552-E5648353B920}"/>
                </a:ext>
              </a:extLst>
            </p:cNvPr>
            <p:cNvGrpSpPr>
              <a:grpSpLocks/>
            </p:cNvGrpSpPr>
            <p:nvPr/>
          </p:nvGrpSpPr>
          <p:grpSpPr bwMode="auto">
            <a:xfrm>
              <a:off x="495636" y="3290765"/>
              <a:ext cx="2459972" cy="1205400"/>
              <a:chOff x="455844" y="3290765"/>
              <a:chExt cx="2459972" cy="1205400"/>
            </a:xfrm>
          </p:grpSpPr>
          <p:sp>
            <p:nvSpPr>
              <p:cNvPr id="35" name="Rectangle 93">
                <a:extLst>
                  <a:ext uri="{FF2B5EF4-FFF2-40B4-BE49-F238E27FC236}">
                    <a16:creationId xmlns:a16="http://schemas.microsoft.com/office/drawing/2014/main" id="{227DFDC2-8BBF-34DA-7C0B-A88CFD77C858}"/>
                  </a:ext>
                </a:extLst>
              </p:cNvPr>
              <p:cNvSpPr/>
              <p:nvPr/>
            </p:nvSpPr>
            <p:spPr>
              <a:xfrm>
                <a:off x="455844" y="3290765"/>
                <a:ext cx="1152219" cy="1079937"/>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sp>
            <p:nvSpPr>
              <p:cNvPr id="36" name="Rectangle 94">
                <a:extLst>
                  <a:ext uri="{FF2B5EF4-FFF2-40B4-BE49-F238E27FC236}">
                    <a16:creationId xmlns:a16="http://schemas.microsoft.com/office/drawing/2014/main" id="{82AF0E09-710C-9F9B-C7BD-26D62D26466F}"/>
                  </a:ext>
                </a:extLst>
              </p:cNvPr>
              <p:cNvSpPr/>
              <p:nvPr/>
            </p:nvSpPr>
            <p:spPr>
              <a:xfrm>
                <a:off x="1608063" y="3290765"/>
                <a:ext cx="1307753" cy="1079937"/>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sp>
            <p:nvSpPr>
              <p:cNvPr id="37" name="TextBox 44">
                <a:extLst>
                  <a:ext uri="{FF2B5EF4-FFF2-40B4-BE49-F238E27FC236}">
                    <a16:creationId xmlns:a16="http://schemas.microsoft.com/office/drawing/2014/main" id="{AA3572F8-2A9D-CC37-236E-D1A54F10DEC3}"/>
                  </a:ext>
                </a:extLst>
              </p:cNvPr>
              <p:cNvSpPr txBox="1">
                <a:spLocks noChangeArrowheads="1"/>
              </p:cNvSpPr>
              <p:nvPr/>
            </p:nvSpPr>
            <p:spPr bwMode="auto">
              <a:xfrm>
                <a:off x="1668825" y="3462392"/>
                <a:ext cx="1246991" cy="1033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a:r>
                  <a:rPr lang="nl-NL" sz="1600" noProof="0" dirty="0">
                    <a:solidFill>
                      <a:schemeClr val="bg1"/>
                    </a:solidFill>
                    <a:latin typeface="Arial" panose="020B0604020202020204" pitchFamily="34" charset="0"/>
                    <a:cs typeface="Arial" panose="020B0604020202020204" pitchFamily="34" charset="0"/>
                  </a:rPr>
                  <a:t>Medicatie-schema</a:t>
                </a:r>
              </a:p>
            </p:txBody>
          </p:sp>
        </p:grpSp>
        <p:pic>
          <p:nvPicPr>
            <p:cNvPr id="34" name="Picture 96">
              <a:extLst>
                <a:ext uri="{FF2B5EF4-FFF2-40B4-BE49-F238E27FC236}">
                  <a16:creationId xmlns:a16="http://schemas.microsoft.com/office/drawing/2014/main" id="{CB27DE28-1986-6130-200C-DFA6B63BDEE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8526" y="3320177"/>
              <a:ext cx="1086712" cy="108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96">
            <a:extLst>
              <a:ext uri="{FF2B5EF4-FFF2-40B4-BE49-F238E27FC236}">
                <a16:creationId xmlns:a16="http://schemas.microsoft.com/office/drawing/2014/main" id="{BC7E9115-C7BC-2AAD-8B10-84DF7CE38DE1}"/>
              </a:ext>
            </a:extLst>
          </p:cNvPr>
          <p:cNvGrpSpPr>
            <a:grpSpLocks/>
          </p:cNvGrpSpPr>
          <p:nvPr/>
        </p:nvGrpSpPr>
        <p:grpSpPr bwMode="auto">
          <a:xfrm>
            <a:off x="6500928" y="1414813"/>
            <a:ext cx="2992316" cy="996462"/>
            <a:chOff x="5403035" y="1443044"/>
            <a:chExt cx="3240120" cy="1080120"/>
          </a:xfrm>
        </p:grpSpPr>
        <p:grpSp>
          <p:nvGrpSpPr>
            <p:cNvPr id="39" name="Group 69">
              <a:extLst>
                <a:ext uri="{FF2B5EF4-FFF2-40B4-BE49-F238E27FC236}">
                  <a16:creationId xmlns:a16="http://schemas.microsoft.com/office/drawing/2014/main" id="{E7C56931-6C3B-8C0E-3944-93137253116C}"/>
                </a:ext>
              </a:extLst>
            </p:cNvPr>
            <p:cNvGrpSpPr>
              <a:grpSpLocks/>
            </p:cNvGrpSpPr>
            <p:nvPr/>
          </p:nvGrpSpPr>
          <p:grpSpPr bwMode="auto">
            <a:xfrm>
              <a:off x="5403035" y="1443044"/>
              <a:ext cx="3240120" cy="1080120"/>
              <a:chOff x="5425798" y="1315063"/>
              <a:chExt cx="3240120" cy="1080120"/>
            </a:xfrm>
          </p:grpSpPr>
          <p:sp>
            <p:nvSpPr>
              <p:cNvPr id="41" name="Rectangle 99">
                <a:extLst>
                  <a:ext uri="{FF2B5EF4-FFF2-40B4-BE49-F238E27FC236}">
                    <a16:creationId xmlns:a16="http://schemas.microsoft.com/office/drawing/2014/main" id="{0B81C8B8-1AAD-5A91-DAF6-78D5102F05B6}"/>
                  </a:ext>
                </a:extLst>
              </p:cNvPr>
              <p:cNvSpPr/>
              <p:nvPr/>
            </p:nvSpPr>
            <p:spPr>
              <a:xfrm>
                <a:off x="5425798" y="1315063"/>
                <a:ext cx="1151972" cy="108012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sp>
            <p:nvSpPr>
              <p:cNvPr id="42" name="Rectangle 100">
                <a:extLst>
                  <a:ext uri="{FF2B5EF4-FFF2-40B4-BE49-F238E27FC236}">
                    <a16:creationId xmlns:a16="http://schemas.microsoft.com/office/drawing/2014/main" id="{B7EBE363-A925-5D5F-1D00-EF02DCB59721}"/>
                  </a:ext>
                </a:extLst>
              </p:cNvPr>
              <p:cNvSpPr/>
              <p:nvPr/>
            </p:nvSpPr>
            <p:spPr>
              <a:xfrm>
                <a:off x="6577770" y="1315063"/>
                <a:ext cx="2088148" cy="108012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sp>
            <p:nvSpPr>
              <p:cNvPr id="43" name="TextBox 101">
                <a:extLst>
                  <a:ext uri="{FF2B5EF4-FFF2-40B4-BE49-F238E27FC236}">
                    <a16:creationId xmlns:a16="http://schemas.microsoft.com/office/drawing/2014/main" id="{CC836661-24D1-9E64-6C65-2DAD41109216}"/>
                  </a:ext>
                </a:extLst>
              </p:cNvPr>
              <p:cNvSpPr txBox="1"/>
              <p:nvPr/>
            </p:nvSpPr>
            <p:spPr>
              <a:xfrm>
                <a:off x="6533808" y="1319602"/>
                <a:ext cx="2086561" cy="1038821"/>
              </a:xfrm>
              <a:prstGeom prst="rect">
                <a:avLst/>
              </a:prstGeom>
            </p:spPr>
            <p:txBody>
              <a:bodyPr>
                <a:normAutofit lnSpcReduction="10000"/>
              </a:bodyPr>
              <a:lstStyle/>
              <a:p>
                <a:pPr>
                  <a:defRPr/>
                </a:pPr>
                <a:endParaRPr lang="nl-NL" sz="900" noProof="0" dirty="0">
                  <a:solidFill>
                    <a:schemeClr val="bg1"/>
                  </a:solidFill>
                  <a:latin typeface="Arial" panose="020B0604020202020204" pitchFamily="34" charset="0"/>
                  <a:cs typeface="Arial" panose="020B0604020202020204" pitchFamily="34" charset="0"/>
                </a:endParaRPr>
              </a:p>
              <a:p>
                <a:pPr marL="76202" algn="ctr">
                  <a:defRPr/>
                </a:pPr>
                <a:r>
                  <a:rPr lang="nl-NL" sz="1600" noProof="0" dirty="0">
                    <a:solidFill>
                      <a:schemeClr val="bg1"/>
                    </a:solidFill>
                    <a:latin typeface="Arial" panose="020B0604020202020204" pitchFamily="34" charset="0"/>
                    <a:cs typeface="Arial" panose="020B0604020202020204" pitchFamily="34" charset="0"/>
                  </a:rPr>
                  <a:t>Richtlijnen en adviezen online beschikbaar</a:t>
                </a:r>
              </a:p>
            </p:txBody>
          </p:sp>
        </p:grpSp>
        <p:pic>
          <p:nvPicPr>
            <p:cNvPr id="40" name="Picture 98">
              <a:extLst>
                <a:ext uri="{FF2B5EF4-FFF2-40B4-BE49-F238E27FC236}">
                  <a16:creationId xmlns:a16="http://schemas.microsoft.com/office/drawing/2014/main" id="{24A4E7BD-BEBA-B990-3A40-D4B486FEAAE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64394" y="1478427"/>
              <a:ext cx="985292" cy="985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4" name="Group 102">
            <a:extLst>
              <a:ext uri="{FF2B5EF4-FFF2-40B4-BE49-F238E27FC236}">
                <a16:creationId xmlns:a16="http://schemas.microsoft.com/office/drawing/2014/main" id="{C14FE248-EDD0-15BC-CFEC-0DB1FF9D50CC}"/>
              </a:ext>
            </a:extLst>
          </p:cNvPr>
          <p:cNvGrpSpPr>
            <a:grpSpLocks/>
          </p:cNvGrpSpPr>
          <p:nvPr/>
        </p:nvGrpSpPr>
        <p:grpSpPr bwMode="auto">
          <a:xfrm>
            <a:off x="6489204" y="4796921"/>
            <a:ext cx="3020158" cy="1094642"/>
            <a:chOff x="5389884" y="5107746"/>
            <a:chExt cx="3270725" cy="1184852"/>
          </a:xfrm>
        </p:grpSpPr>
        <p:grpSp>
          <p:nvGrpSpPr>
            <p:cNvPr id="45" name="Group 70">
              <a:extLst>
                <a:ext uri="{FF2B5EF4-FFF2-40B4-BE49-F238E27FC236}">
                  <a16:creationId xmlns:a16="http://schemas.microsoft.com/office/drawing/2014/main" id="{339B88C0-0619-EE56-128D-3B4B23340602}"/>
                </a:ext>
              </a:extLst>
            </p:cNvPr>
            <p:cNvGrpSpPr>
              <a:grpSpLocks/>
            </p:cNvGrpSpPr>
            <p:nvPr/>
          </p:nvGrpSpPr>
          <p:grpSpPr bwMode="auto">
            <a:xfrm>
              <a:off x="5402580" y="5148986"/>
              <a:ext cx="3258029" cy="1088098"/>
              <a:chOff x="5507720" y="5116842"/>
              <a:chExt cx="3258029" cy="1088098"/>
            </a:xfrm>
          </p:grpSpPr>
          <p:sp>
            <p:nvSpPr>
              <p:cNvPr id="49" name="Rectangle 112">
                <a:extLst>
                  <a:ext uri="{FF2B5EF4-FFF2-40B4-BE49-F238E27FC236}">
                    <a16:creationId xmlns:a16="http://schemas.microsoft.com/office/drawing/2014/main" id="{5CF22B9B-5DF1-E5CD-16D5-D43E78A82E93}"/>
                  </a:ext>
                </a:extLst>
              </p:cNvPr>
              <p:cNvSpPr/>
              <p:nvPr/>
            </p:nvSpPr>
            <p:spPr>
              <a:xfrm>
                <a:off x="5507720" y="5116842"/>
                <a:ext cx="1152133" cy="1080166"/>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sp>
            <p:nvSpPr>
              <p:cNvPr id="50" name="Rectangle 113">
                <a:extLst>
                  <a:ext uri="{FF2B5EF4-FFF2-40B4-BE49-F238E27FC236}">
                    <a16:creationId xmlns:a16="http://schemas.microsoft.com/office/drawing/2014/main" id="{B96FC8E0-DF1C-13D0-7675-C6C0232E3562}"/>
                  </a:ext>
                </a:extLst>
              </p:cNvPr>
              <p:cNvSpPr/>
              <p:nvPr/>
            </p:nvSpPr>
            <p:spPr>
              <a:xfrm>
                <a:off x="6677310" y="5116842"/>
                <a:ext cx="2088439" cy="1080166"/>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sp>
            <p:nvSpPr>
              <p:cNvPr id="51" name="TextBox 114">
                <a:extLst>
                  <a:ext uri="{FF2B5EF4-FFF2-40B4-BE49-F238E27FC236}">
                    <a16:creationId xmlns:a16="http://schemas.microsoft.com/office/drawing/2014/main" id="{087FE36B-99F2-54F0-D0D1-091DBE4C50D1}"/>
                  </a:ext>
                </a:extLst>
              </p:cNvPr>
              <p:cNvSpPr txBox="1"/>
              <p:nvPr/>
            </p:nvSpPr>
            <p:spPr>
              <a:xfrm>
                <a:off x="6677310" y="5146979"/>
                <a:ext cx="1890821" cy="1057961"/>
              </a:xfrm>
              <a:prstGeom prst="rect">
                <a:avLst/>
              </a:prstGeom>
            </p:spPr>
            <p:txBody>
              <a:bodyPr>
                <a:normAutofit/>
              </a:bodyPr>
              <a:lstStyle/>
              <a:p>
                <a:pPr>
                  <a:defRPr/>
                </a:pPr>
                <a:endParaRPr lang="nl-NL" sz="900" noProof="0" dirty="0">
                  <a:solidFill>
                    <a:schemeClr val="bg1"/>
                  </a:solidFill>
                  <a:latin typeface="Arial" panose="020B0604020202020204" pitchFamily="34" charset="0"/>
                  <a:cs typeface="Arial" panose="020B0604020202020204" pitchFamily="34" charset="0"/>
                </a:endParaRPr>
              </a:p>
              <a:p>
                <a:pPr marL="164127" algn="ctr">
                  <a:defRPr/>
                </a:pPr>
                <a:r>
                  <a:rPr lang="nl-NL" sz="1600" noProof="0" dirty="0">
                    <a:solidFill>
                      <a:schemeClr val="bg1"/>
                    </a:solidFill>
                    <a:latin typeface="Arial" panose="020B0604020202020204" pitchFamily="34" charset="0"/>
                    <a:cs typeface="Arial" panose="020B0604020202020204" pitchFamily="34" charset="0"/>
                  </a:rPr>
                  <a:t>Elektronische verwijsbrieven</a:t>
                </a:r>
                <a:endParaRPr lang="nl-NL" sz="1600" noProof="0" dirty="0">
                  <a:latin typeface="Arial" panose="020B0604020202020204" pitchFamily="34" charset="0"/>
                  <a:cs typeface="Arial" panose="020B0604020202020204" pitchFamily="34" charset="0"/>
                </a:endParaRPr>
              </a:p>
            </p:txBody>
          </p:sp>
        </p:grpSp>
        <p:grpSp>
          <p:nvGrpSpPr>
            <p:cNvPr id="46" name="Group 101">
              <a:extLst>
                <a:ext uri="{FF2B5EF4-FFF2-40B4-BE49-F238E27FC236}">
                  <a16:creationId xmlns:a16="http://schemas.microsoft.com/office/drawing/2014/main" id="{606D77BD-A4D1-879E-4789-707676ECB2EC}"/>
                </a:ext>
              </a:extLst>
            </p:cNvPr>
            <p:cNvGrpSpPr>
              <a:grpSpLocks/>
            </p:cNvGrpSpPr>
            <p:nvPr/>
          </p:nvGrpSpPr>
          <p:grpSpPr bwMode="auto">
            <a:xfrm>
              <a:off x="5389884" y="5107746"/>
              <a:ext cx="1186811" cy="1184852"/>
              <a:chOff x="5389884" y="5104775"/>
              <a:chExt cx="1241108" cy="1241108"/>
            </a:xfrm>
          </p:grpSpPr>
          <p:pic>
            <p:nvPicPr>
              <p:cNvPr id="47" name="Picture 99">
                <a:extLst>
                  <a:ext uri="{FF2B5EF4-FFF2-40B4-BE49-F238E27FC236}">
                    <a16:creationId xmlns:a16="http://schemas.microsoft.com/office/drawing/2014/main" id="{9C04628D-BB57-7E37-11CA-A382BEAEB429}"/>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89884" y="5104775"/>
                <a:ext cx="1241108" cy="1241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100">
                <a:extLst>
                  <a:ext uri="{FF2B5EF4-FFF2-40B4-BE49-F238E27FC236}">
                    <a16:creationId xmlns:a16="http://schemas.microsoft.com/office/drawing/2014/main" id="{CA2A2154-B71F-92C8-FACB-55FA6E5F2055}"/>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62196" y="5445224"/>
                <a:ext cx="174979" cy="174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52" name="Group 115">
            <a:extLst>
              <a:ext uri="{FF2B5EF4-FFF2-40B4-BE49-F238E27FC236}">
                <a16:creationId xmlns:a16="http://schemas.microsoft.com/office/drawing/2014/main" id="{E67105B5-A293-1DAA-4B11-931F81526636}"/>
              </a:ext>
            </a:extLst>
          </p:cNvPr>
          <p:cNvGrpSpPr>
            <a:grpSpLocks/>
          </p:cNvGrpSpPr>
          <p:nvPr/>
        </p:nvGrpSpPr>
        <p:grpSpPr bwMode="auto">
          <a:xfrm>
            <a:off x="7062168" y="3123453"/>
            <a:ext cx="2527789" cy="1033096"/>
            <a:chOff x="6010438" y="3294151"/>
            <a:chExt cx="2738025" cy="1118781"/>
          </a:xfrm>
        </p:grpSpPr>
        <p:grpSp>
          <p:nvGrpSpPr>
            <p:cNvPr id="53" name="Group 40">
              <a:extLst>
                <a:ext uri="{FF2B5EF4-FFF2-40B4-BE49-F238E27FC236}">
                  <a16:creationId xmlns:a16="http://schemas.microsoft.com/office/drawing/2014/main" id="{DCE821E5-EB8D-B885-61E0-AEA0C7094796}"/>
                </a:ext>
              </a:extLst>
            </p:cNvPr>
            <p:cNvGrpSpPr>
              <a:grpSpLocks/>
            </p:cNvGrpSpPr>
            <p:nvPr/>
          </p:nvGrpSpPr>
          <p:grpSpPr bwMode="auto">
            <a:xfrm>
              <a:off x="6010438" y="3294151"/>
              <a:ext cx="2738025" cy="1081997"/>
              <a:chOff x="5926858" y="3418319"/>
              <a:chExt cx="2658929" cy="1081997"/>
            </a:xfrm>
          </p:grpSpPr>
          <p:sp>
            <p:nvSpPr>
              <p:cNvPr id="57" name="Rectangle 120">
                <a:extLst>
                  <a:ext uri="{FF2B5EF4-FFF2-40B4-BE49-F238E27FC236}">
                    <a16:creationId xmlns:a16="http://schemas.microsoft.com/office/drawing/2014/main" id="{A5E0C7A3-CA1B-379A-1BC1-49FC3D4CD838}"/>
                  </a:ext>
                </a:extLst>
              </p:cNvPr>
              <p:cNvSpPr/>
              <p:nvPr/>
            </p:nvSpPr>
            <p:spPr>
              <a:xfrm>
                <a:off x="5926858" y="3418319"/>
                <a:ext cx="1072820" cy="108069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sp>
            <p:nvSpPr>
              <p:cNvPr id="58" name="Rectangle 121">
                <a:extLst>
                  <a:ext uri="{FF2B5EF4-FFF2-40B4-BE49-F238E27FC236}">
                    <a16:creationId xmlns:a16="http://schemas.microsoft.com/office/drawing/2014/main" id="{C8681C74-74E2-1726-C464-0B528CA26621}"/>
                  </a:ext>
                </a:extLst>
              </p:cNvPr>
              <p:cNvSpPr/>
              <p:nvPr/>
            </p:nvSpPr>
            <p:spPr>
              <a:xfrm>
                <a:off x="6999678" y="3418319"/>
                <a:ext cx="1461255" cy="108069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00" noProof="0" dirty="0">
                  <a:latin typeface="Arial" panose="020B0604020202020204" pitchFamily="34" charset="0"/>
                  <a:cs typeface="Arial" panose="020B0604020202020204" pitchFamily="34" charset="0"/>
                </a:endParaRPr>
              </a:p>
            </p:txBody>
          </p:sp>
          <p:sp>
            <p:nvSpPr>
              <p:cNvPr id="59" name="TextBox 122">
                <a:extLst>
                  <a:ext uri="{FF2B5EF4-FFF2-40B4-BE49-F238E27FC236}">
                    <a16:creationId xmlns:a16="http://schemas.microsoft.com/office/drawing/2014/main" id="{B2FAA72C-CE9A-CE1A-3944-5FF1726FBCBF}"/>
                  </a:ext>
                </a:extLst>
              </p:cNvPr>
              <p:cNvSpPr txBox="1"/>
              <p:nvPr/>
            </p:nvSpPr>
            <p:spPr>
              <a:xfrm>
                <a:off x="6907193" y="3419905"/>
                <a:ext cx="1678594" cy="1080695"/>
              </a:xfrm>
              <a:prstGeom prst="rect">
                <a:avLst/>
              </a:prstGeom>
            </p:spPr>
            <p:txBody>
              <a:bodyPr>
                <a:normAutofit/>
              </a:bodyPr>
              <a:lstStyle/>
              <a:p>
                <a:pPr>
                  <a:defRPr/>
                </a:pPr>
                <a:endParaRPr lang="nl-NL" sz="900" noProof="0" dirty="0">
                  <a:solidFill>
                    <a:schemeClr val="bg1"/>
                  </a:solidFill>
                  <a:latin typeface="Arial" panose="020B0604020202020204" pitchFamily="34" charset="0"/>
                  <a:cs typeface="Arial" panose="020B0604020202020204" pitchFamily="34" charset="0"/>
                </a:endParaRPr>
              </a:p>
              <a:p>
                <a:pPr algn="ctr">
                  <a:defRPr/>
                </a:pPr>
                <a:r>
                  <a:rPr lang="nl-NL" sz="1600" noProof="0" dirty="0">
                    <a:solidFill>
                      <a:schemeClr val="bg1"/>
                    </a:solidFill>
                    <a:latin typeface="Arial" panose="020B0604020202020204" pitchFamily="34" charset="0"/>
                    <a:cs typeface="Arial" panose="020B0604020202020204" pitchFamily="34" charset="0"/>
                  </a:rPr>
                  <a:t>Elektronische</a:t>
                </a:r>
                <a:r>
                  <a:rPr lang="nl-NL" sz="1600" noProof="0" dirty="0">
                    <a:latin typeface="Arial" panose="020B0604020202020204" pitchFamily="34" charset="0"/>
                    <a:cs typeface="Arial" panose="020B0604020202020204" pitchFamily="34" charset="0"/>
                  </a:rPr>
                  <a:t> </a:t>
                </a:r>
                <a:r>
                  <a:rPr lang="nl-NL" sz="1600" noProof="0" dirty="0">
                    <a:solidFill>
                      <a:schemeClr val="bg1"/>
                    </a:solidFill>
                    <a:latin typeface="Arial" panose="020B0604020202020204" pitchFamily="34" charset="0"/>
                    <a:cs typeface="Arial" panose="020B0604020202020204" pitchFamily="34" charset="0"/>
                  </a:rPr>
                  <a:t>voorschriften</a:t>
                </a:r>
                <a:endParaRPr lang="nl-NL" sz="1600" noProof="0" dirty="0">
                  <a:latin typeface="Arial" panose="020B0604020202020204" pitchFamily="34" charset="0"/>
                  <a:cs typeface="Arial" panose="020B0604020202020204" pitchFamily="34" charset="0"/>
                </a:endParaRPr>
              </a:p>
              <a:p>
                <a:pPr>
                  <a:defRPr/>
                </a:pPr>
                <a:endParaRPr lang="nl-NL" sz="1600" noProof="0" dirty="0">
                  <a:solidFill>
                    <a:schemeClr val="tx1">
                      <a:lumMod val="95000"/>
                      <a:lumOff val="5000"/>
                    </a:schemeClr>
                  </a:solidFill>
                  <a:latin typeface="Arial" panose="020B0604020202020204" pitchFamily="34" charset="0"/>
                  <a:cs typeface="Arial" panose="020B0604020202020204" pitchFamily="34" charset="0"/>
                </a:endParaRPr>
              </a:p>
            </p:txBody>
          </p:sp>
        </p:grpSp>
        <p:grpSp>
          <p:nvGrpSpPr>
            <p:cNvPr id="54" name="Group 102">
              <a:extLst>
                <a:ext uri="{FF2B5EF4-FFF2-40B4-BE49-F238E27FC236}">
                  <a16:creationId xmlns:a16="http://schemas.microsoft.com/office/drawing/2014/main" id="{BD81B4E9-76FD-72AF-3A2D-84B3F7857262}"/>
                </a:ext>
              </a:extLst>
            </p:cNvPr>
            <p:cNvGrpSpPr>
              <a:grpSpLocks/>
            </p:cNvGrpSpPr>
            <p:nvPr/>
          </p:nvGrpSpPr>
          <p:grpSpPr bwMode="auto">
            <a:xfrm>
              <a:off x="6036635" y="3332812"/>
              <a:ext cx="1080120" cy="1080120"/>
              <a:chOff x="5005213" y="3401807"/>
              <a:chExt cx="1080120" cy="1080120"/>
            </a:xfrm>
          </p:grpSpPr>
          <p:pic>
            <p:nvPicPr>
              <p:cNvPr id="55" name="Picture 103">
                <a:extLst>
                  <a:ext uri="{FF2B5EF4-FFF2-40B4-BE49-F238E27FC236}">
                    <a16:creationId xmlns:a16="http://schemas.microsoft.com/office/drawing/2014/main" id="{799EE666-409D-0F3D-5041-045BF12BAF52}"/>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005213" y="3401807"/>
                <a:ext cx="1080120" cy="108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104">
                <a:extLst>
                  <a:ext uri="{FF2B5EF4-FFF2-40B4-BE49-F238E27FC236}">
                    <a16:creationId xmlns:a16="http://schemas.microsoft.com/office/drawing/2014/main" id="{21E233BA-EDEA-A383-11CD-BEC691D8908E}"/>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00944" y="3481442"/>
                <a:ext cx="270030" cy="270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424700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up)">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up)">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up)">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wipe(up)">
                                      <p:cBhvr>
                                        <p:cTn id="26" dur="500"/>
                                        <p:tgtEl>
                                          <p:spTgt spid="3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52"/>
                                        </p:tgtEl>
                                        <p:attrNameLst>
                                          <p:attrName>style.visibility</p:attrName>
                                        </p:attrNameLst>
                                      </p:cBhvr>
                                      <p:to>
                                        <p:strVal val="visible"/>
                                      </p:to>
                                    </p:set>
                                    <p:animEffect transition="in" filter="wipe(up)">
                                      <p:cBhvr>
                                        <p:cTn id="31" dur="500"/>
                                        <p:tgtEl>
                                          <p:spTgt spid="5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wipe(up)">
                                      <p:cBhvr>
                                        <p:cTn id="3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1E3911-6226-4420-93AB-AA570F880775}"/>
              </a:ext>
            </a:extLst>
          </p:cNvPr>
          <p:cNvSpPr>
            <a:spLocks noGrp="1"/>
          </p:cNvSpPr>
          <p:nvPr>
            <p:ph type="body" sz="quarter" idx="11"/>
          </p:nvPr>
        </p:nvSpPr>
        <p:spPr>
          <a:xfrm>
            <a:off x="900000" y="87787"/>
            <a:ext cx="10875882" cy="705597"/>
          </a:xfrm>
        </p:spPr>
        <p:txBody>
          <a:bodyPr>
            <a:normAutofit/>
          </a:bodyPr>
          <a:lstStyle/>
          <a:p>
            <a:r>
              <a:rPr lang="nl-NL" noProof="0" dirty="0"/>
              <a:t>Digitaal is het nieuwe normaal, administratief</a:t>
            </a:r>
          </a:p>
        </p:txBody>
      </p:sp>
      <p:grpSp>
        <p:nvGrpSpPr>
          <p:cNvPr id="60" name="Group 59"/>
          <p:cNvGrpSpPr>
            <a:grpSpLocks/>
          </p:cNvGrpSpPr>
          <p:nvPr/>
        </p:nvGrpSpPr>
        <p:grpSpPr bwMode="auto">
          <a:xfrm>
            <a:off x="4478606" y="2610478"/>
            <a:ext cx="2731477" cy="2562958"/>
            <a:chOff x="3078646" y="2523164"/>
            <a:chExt cx="2958799" cy="2776730"/>
          </a:xfrm>
        </p:grpSpPr>
        <p:sp>
          <p:nvSpPr>
            <p:cNvPr id="61" name="Flowchart: Connector 60"/>
            <p:cNvSpPr/>
            <p:nvPr/>
          </p:nvSpPr>
          <p:spPr>
            <a:xfrm>
              <a:off x="3204045" y="2523164"/>
              <a:ext cx="2657205" cy="2657659"/>
            </a:xfrm>
            <a:prstGeom prst="flowChartConnector">
              <a:avLst/>
            </a:prstGeom>
            <a:solidFill>
              <a:schemeClr val="bg1">
                <a:alpha val="67000"/>
              </a:schemeClr>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62" noProof="0" dirty="0">
                <a:latin typeface="Arial" panose="020B0604020202020204" pitchFamily="34" charset="0"/>
                <a:cs typeface="Arial" panose="020B0604020202020204" pitchFamily="34" charset="0"/>
              </a:endParaRPr>
            </a:p>
          </p:txBody>
        </p:sp>
        <p:cxnSp>
          <p:nvCxnSpPr>
            <p:cNvPr id="93" name="Straight Connector 92"/>
            <p:cNvCxnSpPr/>
            <p:nvPr/>
          </p:nvCxnSpPr>
          <p:spPr>
            <a:xfrm>
              <a:off x="3564372" y="2548566"/>
              <a:ext cx="617474" cy="728713"/>
            </a:xfrm>
            <a:prstGeom prst="line">
              <a:avLst/>
            </a:prstGeom>
            <a:ln w="25400" cmpd="sng">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4951705" y="2613658"/>
              <a:ext cx="582553" cy="663621"/>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165996" y="4164753"/>
              <a:ext cx="871449" cy="198452"/>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4518362" y="4533078"/>
              <a:ext cx="0" cy="766816"/>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a:off x="3078646" y="4177453"/>
              <a:ext cx="803193" cy="153999"/>
            </a:xfrm>
            <a:prstGeom prst="line">
              <a:avLst/>
            </a:prstGeom>
            <a:ln w="25400"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1" name="Picture 7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flipH="1" flipV="1">
              <a:off x="3732318" y="4484927"/>
              <a:ext cx="483518" cy="483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 name="Picture 7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flipH="1" flipV="1">
              <a:off x="4798838" y="4498483"/>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 name="Picture 7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0800000" flipH="1" flipV="1">
              <a:off x="5373454" y="3766142"/>
              <a:ext cx="488154" cy="488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 name="Picture 7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flipH="1" flipV="1">
              <a:off x="4315897" y="2602852"/>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 name="Picture 80"/>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0800000" flipH="1" flipV="1">
              <a:off x="5264307" y="3124036"/>
              <a:ext cx="482940" cy="482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 name="Picture 8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3256564" y="3386537"/>
              <a:ext cx="476625" cy="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 name="Flowchart: Connector 128"/>
            <p:cNvSpPr/>
            <p:nvPr/>
          </p:nvSpPr>
          <p:spPr>
            <a:xfrm>
              <a:off x="3756439" y="3085178"/>
              <a:ext cx="1552417" cy="1482828"/>
            </a:xfrm>
            <a:prstGeom prst="flowChartConnector">
              <a:avLst/>
            </a:prstGeom>
            <a:solidFill>
              <a:srgbClr val="3F6D57"/>
            </a:solidFill>
            <a:ln>
              <a:solidFill>
                <a:srgbClr val="3F6D57"/>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nl-NL" sz="1477" b="1" noProof="0" dirty="0" err="1">
                  <a:solidFill>
                    <a:schemeClr val="bg1"/>
                  </a:solidFill>
                  <a:latin typeface="Arial" panose="020B0604020202020204" pitchFamily="34" charset="0"/>
                  <a:cs typeface="Arial" panose="020B0604020202020204" pitchFamily="34" charset="0"/>
                </a:rPr>
                <a:t>Adminis-tratief</a:t>
              </a:r>
              <a:endParaRPr lang="nl-NL" sz="1477" b="1" noProof="0" dirty="0">
                <a:solidFill>
                  <a:schemeClr val="bg1"/>
                </a:solidFill>
                <a:latin typeface="Arial" panose="020B0604020202020204" pitchFamily="34" charset="0"/>
                <a:cs typeface="Arial" panose="020B0604020202020204" pitchFamily="34" charset="0"/>
              </a:endParaRPr>
            </a:p>
          </p:txBody>
        </p:sp>
      </p:grpSp>
      <p:grpSp>
        <p:nvGrpSpPr>
          <p:cNvPr id="130" name="Group 129"/>
          <p:cNvGrpSpPr>
            <a:grpSpLocks/>
          </p:cNvGrpSpPr>
          <p:nvPr/>
        </p:nvGrpSpPr>
        <p:grpSpPr bwMode="auto">
          <a:xfrm>
            <a:off x="2097356" y="1568591"/>
            <a:ext cx="2974806" cy="999904"/>
            <a:chOff x="546770" y="1394932"/>
            <a:chExt cx="3222112" cy="1083322"/>
          </a:xfrm>
        </p:grpSpPr>
        <p:grpSp>
          <p:nvGrpSpPr>
            <p:cNvPr id="131" name="Group 93"/>
            <p:cNvGrpSpPr>
              <a:grpSpLocks/>
            </p:cNvGrpSpPr>
            <p:nvPr/>
          </p:nvGrpSpPr>
          <p:grpSpPr bwMode="auto">
            <a:xfrm>
              <a:off x="546770" y="1394932"/>
              <a:ext cx="3222112" cy="1083322"/>
              <a:chOff x="546770" y="1424385"/>
              <a:chExt cx="3222112" cy="1083322"/>
            </a:xfrm>
          </p:grpSpPr>
          <p:grpSp>
            <p:nvGrpSpPr>
              <p:cNvPr id="133" name="Group 33"/>
              <p:cNvGrpSpPr>
                <a:grpSpLocks/>
              </p:cNvGrpSpPr>
              <p:nvPr/>
            </p:nvGrpSpPr>
            <p:grpSpPr bwMode="auto">
              <a:xfrm>
                <a:off x="546770" y="1424385"/>
                <a:ext cx="3176700" cy="1080121"/>
                <a:chOff x="747228" y="1772815"/>
                <a:chExt cx="3176700" cy="1080121"/>
              </a:xfrm>
            </p:grpSpPr>
            <p:sp>
              <p:nvSpPr>
                <p:cNvPr id="135" name="Rectangle 134"/>
                <p:cNvSpPr/>
                <p:nvPr/>
              </p:nvSpPr>
              <p:spPr>
                <a:xfrm>
                  <a:off x="747228" y="1772815"/>
                  <a:ext cx="1101522" cy="107959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62" noProof="0" dirty="0">
                    <a:latin typeface="Arial" panose="020B0604020202020204" pitchFamily="34" charset="0"/>
                    <a:cs typeface="Arial" panose="020B0604020202020204" pitchFamily="34" charset="0"/>
                  </a:endParaRPr>
                </a:p>
              </p:txBody>
            </p:sp>
            <p:sp>
              <p:nvSpPr>
                <p:cNvPr id="136" name="Rectangle 135"/>
                <p:cNvSpPr/>
                <p:nvPr/>
              </p:nvSpPr>
              <p:spPr>
                <a:xfrm>
                  <a:off x="1836052" y="1772815"/>
                  <a:ext cx="2087178" cy="107959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62" noProof="0" dirty="0">
                    <a:latin typeface="Arial" panose="020B0604020202020204" pitchFamily="34" charset="0"/>
                    <a:cs typeface="Arial" panose="020B0604020202020204" pitchFamily="34" charset="0"/>
                  </a:endParaRPr>
                </a:p>
              </p:txBody>
            </p:sp>
          </p:grpSp>
          <p:sp>
            <p:nvSpPr>
              <p:cNvPr id="134" name="TextBox 133"/>
              <p:cNvSpPr txBox="1"/>
              <p:nvPr/>
            </p:nvSpPr>
            <p:spPr>
              <a:xfrm>
                <a:off x="1680117" y="1445578"/>
                <a:ext cx="2088765" cy="1062129"/>
              </a:xfrm>
              <a:prstGeom prst="rect">
                <a:avLst/>
              </a:prstGeom>
            </p:spPr>
            <p:txBody>
              <a:bodyPr>
                <a:normAutofit fontScale="92500" lnSpcReduction="20000"/>
              </a:bodyPr>
              <a:lstStyle/>
              <a:p>
                <a:pPr marL="164127">
                  <a:defRPr/>
                </a:pPr>
                <a:endParaRPr lang="nl-NL" sz="277" noProof="0" dirty="0">
                  <a:solidFill>
                    <a:schemeClr val="bg1"/>
                  </a:solidFill>
                  <a:latin typeface="Arial" panose="020B0604020202020204" pitchFamily="34" charset="0"/>
                  <a:cs typeface="Arial" panose="020B0604020202020204" pitchFamily="34" charset="0"/>
                </a:endParaRPr>
              </a:p>
              <a:p>
                <a:pPr algn="ctr">
                  <a:defRPr/>
                </a:pPr>
                <a:endParaRPr lang="nl-NL" sz="185" noProof="0" dirty="0">
                  <a:solidFill>
                    <a:schemeClr val="bg1"/>
                  </a:solidFill>
                  <a:latin typeface="Arial" panose="020B0604020202020204" pitchFamily="34" charset="0"/>
                  <a:cs typeface="Arial" panose="020B0604020202020204" pitchFamily="34" charset="0"/>
                </a:endParaRPr>
              </a:p>
              <a:p>
                <a:pPr algn="ctr">
                  <a:defRPr/>
                </a:pPr>
                <a:r>
                  <a:rPr lang="nl-NL" sz="1700" noProof="0" dirty="0">
                    <a:solidFill>
                      <a:schemeClr val="bg1"/>
                    </a:solidFill>
                    <a:latin typeface="Arial" panose="020B0604020202020204" pitchFamily="34" charset="0"/>
                    <a:cs typeface="Arial" panose="020B0604020202020204" pitchFamily="34" charset="0"/>
                  </a:rPr>
                  <a:t>Verzekerbaar-</a:t>
                </a:r>
                <a:r>
                  <a:rPr lang="nl-NL" sz="1700" noProof="0" dirty="0" err="1">
                    <a:solidFill>
                      <a:schemeClr val="bg1"/>
                    </a:solidFill>
                    <a:latin typeface="Arial" panose="020B0604020202020204" pitchFamily="34" charset="0"/>
                    <a:cs typeface="Arial" panose="020B0604020202020204" pitchFamily="34" charset="0"/>
                  </a:rPr>
                  <a:t>heidstoestand</a:t>
                </a:r>
                <a:r>
                  <a:rPr lang="nl-NL" sz="1700" noProof="0" dirty="0">
                    <a:solidFill>
                      <a:schemeClr val="bg1"/>
                    </a:solidFill>
                    <a:latin typeface="Arial" panose="020B0604020202020204" pitchFamily="34" charset="0"/>
                    <a:cs typeface="Arial" panose="020B0604020202020204" pitchFamily="34" charset="0"/>
                  </a:rPr>
                  <a:t>, </a:t>
                </a:r>
                <a:r>
                  <a:rPr lang="nl-NL" sz="1700" noProof="0" dirty="0" err="1">
                    <a:solidFill>
                      <a:schemeClr val="bg1"/>
                    </a:solidFill>
                    <a:latin typeface="Arial" panose="020B0604020202020204" pitchFamily="34" charset="0"/>
                    <a:cs typeface="Arial" panose="020B0604020202020204" pitchFamily="34" charset="0"/>
                  </a:rPr>
                  <a:t>tarificatie</a:t>
                </a:r>
                <a:r>
                  <a:rPr lang="nl-NL" sz="1700" noProof="0" dirty="0">
                    <a:solidFill>
                      <a:schemeClr val="bg1"/>
                    </a:solidFill>
                    <a:latin typeface="Arial" panose="020B0604020202020204" pitchFamily="34" charset="0"/>
                    <a:cs typeface="Arial" panose="020B0604020202020204" pitchFamily="34" charset="0"/>
                  </a:rPr>
                  <a:t>,</a:t>
                </a:r>
              </a:p>
              <a:p>
                <a:pPr algn="ctr">
                  <a:defRPr/>
                </a:pPr>
                <a:r>
                  <a:rPr lang="nl-NL" sz="1700" noProof="0" dirty="0">
                    <a:solidFill>
                      <a:schemeClr val="bg1"/>
                    </a:solidFill>
                    <a:latin typeface="Arial" panose="020B0604020202020204" pitchFamily="34" charset="0"/>
                    <a:cs typeface="Arial" panose="020B0604020202020204" pitchFamily="34" charset="0"/>
                  </a:rPr>
                  <a:t>facturatie</a:t>
                </a:r>
                <a:endParaRPr lang="nl-NL" sz="1700" noProof="0" dirty="0">
                  <a:latin typeface="Arial" panose="020B0604020202020204" pitchFamily="34" charset="0"/>
                  <a:cs typeface="Arial" panose="020B0604020202020204" pitchFamily="34" charset="0"/>
                </a:endParaRPr>
              </a:p>
            </p:txBody>
          </p:sp>
        </p:grpSp>
        <p:pic>
          <p:nvPicPr>
            <p:cNvPr id="132" name="Picture 57"/>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0409" y="1414578"/>
              <a:ext cx="1040828" cy="104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7" name="Group 136"/>
          <p:cNvGrpSpPr>
            <a:grpSpLocks/>
          </p:cNvGrpSpPr>
          <p:nvPr/>
        </p:nvGrpSpPr>
        <p:grpSpPr bwMode="auto">
          <a:xfrm>
            <a:off x="2034342" y="3608408"/>
            <a:ext cx="2411559" cy="1017679"/>
            <a:chOff x="477656" y="3605133"/>
            <a:chExt cx="2613146" cy="1101911"/>
          </a:xfrm>
        </p:grpSpPr>
        <p:grpSp>
          <p:nvGrpSpPr>
            <p:cNvPr id="138" name="Group 40"/>
            <p:cNvGrpSpPr>
              <a:grpSpLocks/>
            </p:cNvGrpSpPr>
            <p:nvPr/>
          </p:nvGrpSpPr>
          <p:grpSpPr bwMode="auto">
            <a:xfrm>
              <a:off x="477656" y="3624173"/>
              <a:ext cx="2613146" cy="1082871"/>
              <a:chOff x="5926858" y="3418205"/>
              <a:chExt cx="2537658" cy="1082871"/>
            </a:xfrm>
          </p:grpSpPr>
          <p:sp>
            <p:nvSpPr>
              <p:cNvPr id="140" name="Rectangle 139"/>
              <p:cNvSpPr/>
              <p:nvPr/>
            </p:nvSpPr>
            <p:spPr>
              <a:xfrm>
                <a:off x="5926858" y="3418205"/>
                <a:ext cx="1073238" cy="1080524"/>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62" noProof="0" dirty="0">
                  <a:latin typeface="Arial" panose="020B0604020202020204" pitchFamily="34" charset="0"/>
                  <a:cs typeface="Arial" panose="020B0604020202020204" pitchFamily="34" charset="0"/>
                </a:endParaRPr>
              </a:p>
            </p:txBody>
          </p:sp>
          <p:sp>
            <p:nvSpPr>
              <p:cNvPr id="141" name="Rectangle 140"/>
              <p:cNvSpPr/>
              <p:nvPr/>
            </p:nvSpPr>
            <p:spPr>
              <a:xfrm>
                <a:off x="7000096" y="3418205"/>
                <a:ext cx="1460282" cy="1080524"/>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62" noProof="0" dirty="0">
                  <a:latin typeface="Arial" panose="020B0604020202020204" pitchFamily="34" charset="0"/>
                  <a:cs typeface="Arial" panose="020B0604020202020204" pitchFamily="34" charset="0"/>
                </a:endParaRPr>
              </a:p>
            </p:txBody>
          </p:sp>
          <p:sp>
            <p:nvSpPr>
              <p:cNvPr id="142" name="TextBox 141"/>
              <p:cNvSpPr txBox="1"/>
              <p:nvPr/>
            </p:nvSpPr>
            <p:spPr>
              <a:xfrm>
                <a:off x="6965683" y="3420550"/>
                <a:ext cx="1498833" cy="1080526"/>
              </a:xfrm>
              <a:prstGeom prst="rect">
                <a:avLst/>
              </a:prstGeom>
            </p:spPr>
            <p:txBody>
              <a:bodyPr>
                <a:normAutofit/>
              </a:bodyPr>
              <a:lstStyle/>
              <a:p>
                <a:pPr algn="ctr">
                  <a:defRPr/>
                </a:pPr>
                <a:endParaRPr lang="nl-NL" sz="277" noProof="0" dirty="0">
                  <a:solidFill>
                    <a:schemeClr val="bg1"/>
                  </a:solidFill>
                  <a:latin typeface="Arial" panose="020B0604020202020204" pitchFamily="34" charset="0"/>
                  <a:cs typeface="Arial" panose="020B0604020202020204" pitchFamily="34" charset="0"/>
                </a:endParaRPr>
              </a:p>
              <a:p>
                <a:pPr algn="ctr">
                  <a:defRPr/>
                </a:pPr>
                <a:r>
                  <a:rPr lang="nl-NL" sz="1662" noProof="0" dirty="0">
                    <a:solidFill>
                      <a:schemeClr val="bg1"/>
                    </a:solidFill>
                    <a:latin typeface="Arial" panose="020B0604020202020204" pitchFamily="34" charset="0"/>
                    <a:cs typeface="Arial" panose="020B0604020202020204" pitchFamily="34" charset="0"/>
                  </a:rPr>
                  <a:t>Aanmaken en versturen van attesten</a:t>
                </a:r>
              </a:p>
              <a:p>
                <a:pPr>
                  <a:defRPr/>
                </a:pPr>
                <a:endParaRPr lang="nl-NL" sz="1662" noProof="0" dirty="0">
                  <a:solidFill>
                    <a:schemeClr val="tx1">
                      <a:lumMod val="95000"/>
                      <a:lumOff val="5000"/>
                    </a:schemeClr>
                  </a:solidFill>
                  <a:latin typeface="Arial" panose="020B0604020202020204" pitchFamily="34" charset="0"/>
                  <a:cs typeface="Arial" panose="020B0604020202020204" pitchFamily="34" charset="0"/>
                </a:endParaRPr>
              </a:p>
            </p:txBody>
          </p:sp>
        </p:grpSp>
        <p:pic>
          <p:nvPicPr>
            <p:cNvPr id="139" name="Picture 61"/>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3316" y="3605133"/>
              <a:ext cx="1082869" cy="1082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3" name="Group 142"/>
          <p:cNvGrpSpPr>
            <a:grpSpLocks/>
          </p:cNvGrpSpPr>
          <p:nvPr/>
        </p:nvGrpSpPr>
        <p:grpSpPr bwMode="auto">
          <a:xfrm>
            <a:off x="6443687" y="1621344"/>
            <a:ext cx="3291254" cy="1014046"/>
            <a:chOff x="5254692" y="1452701"/>
            <a:chExt cx="3565782" cy="1097874"/>
          </a:xfrm>
        </p:grpSpPr>
        <p:grpSp>
          <p:nvGrpSpPr>
            <p:cNvPr id="144" name="Group 67"/>
            <p:cNvGrpSpPr>
              <a:grpSpLocks/>
            </p:cNvGrpSpPr>
            <p:nvPr/>
          </p:nvGrpSpPr>
          <p:grpSpPr bwMode="auto">
            <a:xfrm>
              <a:off x="5254692" y="1452701"/>
              <a:ext cx="3565782" cy="1080422"/>
              <a:chOff x="398612" y="5107746"/>
              <a:chExt cx="3373796" cy="1080422"/>
            </a:xfrm>
          </p:grpSpPr>
          <p:sp>
            <p:nvSpPr>
              <p:cNvPr id="146" name="Rectangle 145"/>
              <p:cNvSpPr/>
              <p:nvPr/>
            </p:nvSpPr>
            <p:spPr>
              <a:xfrm>
                <a:off x="398612" y="5107746"/>
                <a:ext cx="1152138" cy="1080422"/>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62" noProof="0" dirty="0">
                  <a:latin typeface="Arial" panose="020B0604020202020204" pitchFamily="34" charset="0"/>
                  <a:cs typeface="Arial" panose="020B0604020202020204" pitchFamily="34" charset="0"/>
                </a:endParaRPr>
              </a:p>
            </p:txBody>
          </p:sp>
          <p:sp>
            <p:nvSpPr>
              <p:cNvPr id="147" name="Rectangle 146"/>
              <p:cNvSpPr/>
              <p:nvPr/>
            </p:nvSpPr>
            <p:spPr>
              <a:xfrm>
                <a:off x="1477145" y="5107746"/>
                <a:ext cx="2295263" cy="1080422"/>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62" noProof="0" dirty="0">
                  <a:latin typeface="Arial" panose="020B0604020202020204" pitchFamily="34" charset="0"/>
                  <a:cs typeface="Arial" panose="020B0604020202020204" pitchFamily="34" charset="0"/>
                </a:endParaRPr>
              </a:p>
            </p:txBody>
          </p:sp>
          <p:sp>
            <p:nvSpPr>
              <p:cNvPr id="148" name="TextBox 147"/>
              <p:cNvSpPr txBox="1"/>
              <p:nvPr/>
            </p:nvSpPr>
            <p:spPr>
              <a:xfrm>
                <a:off x="1477145" y="5127435"/>
                <a:ext cx="2295263" cy="1058212"/>
              </a:xfrm>
              <a:prstGeom prst="rect">
                <a:avLst/>
              </a:prstGeom>
            </p:spPr>
            <p:txBody>
              <a:bodyPr>
                <a:normAutofit lnSpcReduction="10000"/>
              </a:bodyPr>
              <a:lstStyle/>
              <a:p>
                <a:pPr>
                  <a:defRPr/>
                </a:pPr>
                <a:endParaRPr lang="nl-NL" sz="923" noProof="0" dirty="0">
                  <a:solidFill>
                    <a:schemeClr val="bg1"/>
                  </a:solidFill>
                  <a:latin typeface="Arial" panose="020B0604020202020204" pitchFamily="34" charset="0"/>
                  <a:cs typeface="Arial" panose="020B0604020202020204" pitchFamily="34" charset="0"/>
                </a:endParaRPr>
              </a:p>
              <a:p>
                <a:pPr algn="ctr">
                  <a:defRPr/>
                </a:pPr>
                <a:r>
                  <a:rPr lang="nl-NL" sz="1662" noProof="0" dirty="0">
                    <a:solidFill>
                      <a:schemeClr val="bg1"/>
                    </a:solidFill>
                    <a:latin typeface="Arial" panose="020B0604020202020204" pitchFamily="34" charset="0"/>
                    <a:cs typeface="Arial" panose="020B0604020202020204" pitchFamily="34" charset="0"/>
                  </a:rPr>
                  <a:t>Bijwerking van de </a:t>
                </a:r>
                <a:r>
                  <a:rPr lang="nl-NL" sz="1662" noProof="0" dirty="0" err="1">
                    <a:solidFill>
                      <a:schemeClr val="bg1"/>
                    </a:solidFill>
                    <a:latin typeface="Arial" panose="020B0604020202020204" pitchFamily="34" charset="0"/>
                    <a:cs typeface="Arial" panose="020B0604020202020204" pitchFamily="34" charset="0"/>
                  </a:rPr>
                  <a:t>SumEHR</a:t>
                </a:r>
                <a:r>
                  <a:rPr lang="nl-NL" sz="1662" noProof="0" dirty="0">
                    <a:solidFill>
                      <a:schemeClr val="bg1"/>
                    </a:solidFill>
                    <a:latin typeface="Arial" panose="020B0604020202020204" pitchFamily="34" charset="0"/>
                    <a:cs typeface="Arial" panose="020B0604020202020204" pitchFamily="34" charset="0"/>
                  </a:rPr>
                  <a:t>, van het medicatieschema, ... </a:t>
                </a:r>
              </a:p>
              <a:p>
                <a:pPr>
                  <a:defRPr/>
                </a:pPr>
                <a:endParaRPr lang="nl-NL" sz="1662" noProof="0" dirty="0">
                  <a:solidFill>
                    <a:schemeClr val="tx1">
                      <a:lumMod val="95000"/>
                      <a:lumOff val="5000"/>
                    </a:schemeClr>
                  </a:solidFill>
                  <a:latin typeface="Arial" panose="020B0604020202020204" pitchFamily="34" charset="0"/>
                  <a:cs typeface="Arial" panose="020B0604020202020204" pitchFamily="34" charset="0"/>
                </a:endParaRPr>
              </a:p>
            </p:txBody>
          </p:sp>
        </p:grpSp>
        <p:pic>
          <p:nvPicPr>
            <p:cNvPr id="145" name="Picture 66"/>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17644" y="1473472"/>
              <a:ext cx="1077103" cy="1077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9" name="Group 148"/>
          <p:cNvGrpSpPr>
            <a:grpSpLocks/>
          </p:cNvGrpSpPr>
          <p:nvPr/>
        </p:nvGrpSpPr>
        <p:grpSpPr bwMode="auto">
          <a:xfrm>
            <a:off x="4318879" y="5173438"/>
            <a:ext cx="3005504" cy="1042749"/>
            <a:chOff x="2952328" y="5301208"/>
            <a:chExt cx="3255987" cy="1129104"/>
          </a:xfrm>
        </p:grpSpPr>
        <p:grpSp>
          <p:nvGrpSpPr>
            <p:cNvPr id="150" name="Group 70"/>
            <p:cNvGrpSpPr>
              <a:grpSpLocks/>
            </p:cNvGrpSpPr>
            <p:nvPr/>
          </p:nvGrpSpPr>
          <p:grpSpPr bwMode="auto">
            <a:xfrm>
              <a:off x="2952328" y="5301208"/>
              <a:ext cx="3255987" cy="1129104"/>
              <a:chOff x="5508175" y="5117132"/>
              <a:chExt cx="3255987" cy="1129104"/>
            </a:xfrm>
          </p:grpSpPr>
          <p:sp>
            <p:nvSpPr>
              <p:cNvPr id="152" name="Rectangle 151"/>
              <p:cNvSpPr/>
              <p:nvPr/>
            </p:nvSpPr>
            <p:spPr>
              <a:xfrm>
                <a:off x="5508175" y="5117132"/>
                <a:ext cx="1152533" cy="1080570"/>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62" noProof="0" dirty="0">
                  <a:latin typeface="Arial" panose="020B0604020202020204" pitchFamily="34" charset="0"/>
                  <a:cs typeface="Arial" panose="020B0604020202020204" pitchFamily="34" charset="0"/>
                </a:endParaRPr>
              </a:p>
            </p:txBody>
          </p:sp>
          <p:sp>
            <p:nvSpPr>
              <p:cNvPr id="153" name="Rectangle 152"/>
              <p:cNvSpPr/>
              <p:nvPr/>
            </p:nvSpPr>
            <p:spPr>
              <a:xfrm>
                <a:off x="6660303" y="5165666"/>
                <a:ext cx="2087578" cy="1080570"/>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62" noProof="0" dirty="0">
                  <a:latin typeface="Arial" panose="020B0604020202020204" pitchFamily="34" charset="0"/>
                  <a:cs typeface="Arial" panose="020B0604020202020204" pitchFamily="34" charset="0"/>
                </a:endParaRPr>
              </a:p>
            </p:txBody>
          </p:sp>
          <p:sp>
            <p:nvSpPr>
              <p:cNvPr id="154" name="TextBox 153"/>
              <p:cNvSpPr txBox="1"/>
              <p:nvPr/>
            </p:nvSpPr>
            <p:spPr>
              <a:xfrm>
                <a:off x="6678172" y="5147280"/>
                <a:ext cx="2085990" cy="1058356"/>
              </a:xfrm>
              <a:prstGeom prst="rect">
                <a:avLst/>
              </a:prstGeom>
            </p:spPr>
            <p:txBody>
              <a:bodyPr>
                <a:normAutofit lnSpcReduction="10000"/>
              </a:bodyPr>
              <a:lstStyle/>
              <a:p>
                <a:pPr>
                  <a:defRPr/>
                </a:pPr>
                <a:endParaRPr lang="nl-NL" sz="923" noProof="0" dirty="0">
                  <a:solidFill>
                    <a:schemeClr val="bg1"/>
                  </a:solidFill>
                  <a:latin typeface="Arial" panose="020B0604020202020204" pitchFamily="34" charset="0"/>
                  <a:cs typeface="Arial" panose="020B0604020202020204" pitchFamily="34" charset="0"/>
                </a:endParaRPr>
              </a:p>
              <a:p>
                <a:pPr algn="ctr">
                  <a:defRPr/>
                </a:pPr>
                <a:r>
                  <a:rPr lang="nl-NL" sz="1662" noProof="0" dirty="0">
                    <a:solidFill>
                      <a:schemeClr val="bg1"/>
                    </a:solidFill>
                    <a:latin typeface="Arial" panose="020B0604020202020204" pitchFamily="34" charset="0"/>
                    <a:cs typeface="Arial" panose="020B0604020202020204" pitchFamily="34" charset="0"/>
                  </a:rPr>
                  <a:t>Verslag versturen naar de houder van het GMD</a:t>
                </a:r>
              </a:p>
            </p:txBody>
          </p:sp>
        </p:grpSp>
        <p:pic>
          <p:nvPicPr>
            <p:cNvPr id="151" name="Picture 9"/>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041159" y="5322504"/>
              <a:ext cx="1063297" cy="106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5" name="Group 154"/>
          <p:cNvGrpSpPr>
            <a:grpSpLocks/>
          </p:cNvGrpSpPr>
          <p:nvPr/>
        </p:nvGrpSpPr>
        <p:grpSpPr bwMode="auto">
          <a:xfrm>
            <a:off x="7211549" y="3625991"/>
            <a:ext cx="2722685" cy="1033019"/>
            <a:chOff x="6264041" y="3624287"/>
            <a:chExt cx="3169333" cy="1118964"/>
          </a:xfrm>
        </p:grpSpPr>
        <p:grpSp>
          <p:nvGrpSpPr>
            <p:cNvPr id="156" name="Group 69"/>
            <p:cNvGrpSpPr>
              <a:grpSpLocks/>
            </p:cNvGrpSpPr>
            <p:nvPr/>
          </p:nvGrpSpPr>
          <p:grpSpPr bwMode="auto">
            <a:xfrm>
              <a:off x="6275982" y="3624287"/>
              <a:ext cx="3157392" cy="1118964"/>
              <a:chOff x="5588415" y="1304707"/>
              <a:chExt cx="3702827" cy="1118964"/>
            </a:xfrm>
          </p:grpSpPr>
          <p:sp>
            <p:nvSpPr>
              <p:cNvPr id="158" name="Rectangle 157"/>
              <p:cNvSpPr/>
              <p:nvPr/>
            </p:nvSpPr>
            <p:spPr>
              <a:xfrm>
                <a:off x="5588415" y="1304707"/>
                <a:ext cx="1152258" cy="1079365"/>
              </a:xfrm>
              <a:prstGeom prst="rect">
                <a:avLst/>
              </a:prstGeom>
              <a:solidFill>
                <a:schemeClr val="bg1">
                  <a:alpha val="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62" noProof="0" dirty="0">
                  <a:latin typeface="Arial" panose="020B0604020202020204" pitchFamily="34" charset="0"/>
                  <a:cs typeface="Arial" panose="020B0604020202020204" pitchFamily="34" charset="0"/>
                </a:endParaRPr>
              </a:p>
            </p:txBody>
          </p:sp>
          <p:sp>
            <p:nvSpPr>
              <p:cNvPr id="159" name="Rectangle 158"/>
              <p:cNvSpPr/>
              <p:nvPr/>
            </p:nvSpPr>
            <p:spPr>
              <a:xfrm>
                <a:off x="6750674" y="1315818"/>
                <a:ext cx="2540568" cy="1079365"/>
              </a:xfrm>
              <a:prstGeom prst="rect">
                <a:avLst/>
              </a:prstGeom>
              <a:solidFill>
                <a:srgbClr val="3E6E5A"/>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sz="1662" noProof="0" dirty="0">
                  <a:latin typeface="Arial" panose="020B0604020202020204" pitchFamily="34" charset="0"/>
                  <a:cs typeface="Arial" panose="020B0604020202020204" pitchFamily="34" charset="0"/>
                </a:endParaRPr>
              </a:p>
            </p:txBody>
          </p:sp>
          <p:sp>
            <p:nvSpPr>
              <p:cNvPr id="160" name="TextBox 52"/>
              <p:cNvSpPr txBox="1">
                <a:spLocks noChangeArrowheads="1"/>
              </p:cNvSpPr>
              <p:nvPr/>
            </p:nvSpPr>
            <p:spPr bwMode="auto">
              <a:xfrm>
                <a:off x="6816224" y="1384750"/>
                <a:ext cx="2409466" cy="1038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7800">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endParaRPr lang="nl-NL" sz="1477" noProof="0" dirty="0">
                  <a:solidFill>
                    <a:schemeClr val="bg1"/>
                  </a:solidFill>
                  <a:latin typeface="Arial" panose="020B0604020202020204" pitchFamily="34" charset="0"/>
                  <a:cs typeface="Arial" panose="020B0604020202020204" pitchFamily="34" charset="0"/>
                </a:endParaRPr>
              </a:p>
              <a:p>
                <a:r>
                  <a:rPr lang="nl-NL" sz="1662" noProof="0" dirty="0">
                    <a:solidFill>
                      <a:schemeClr val="bg1"/>
                    </a:solidFill>
                    <a:latin typeface="Arial" panose="020B0604020202020204" pitchFamily="34" charset="0"/>
                    <a:cs typeface="Arial" panose="020B0604020202020204" pitchFamily="34" charset="0"/>
                  </a:rPr>
                  <a:t>Registraties</a:t>
                </a:r>
              </a:p>
            </p:txBody>
          </p:sp>
        </p:grpSp>
        <p:pic>
          <p:nvPicPr>
            <p:cNvPr id="157" name="Picture 11"/>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64041" y="3677967"/>
              <a:ext cx="993471" cy="993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17445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30"/>
                                        </p:tgtEl>
                                        <p:attrNameLst>
                                          <p:attrName>style.visibility</p:attrName>
                                        </p:attrNameLst>
                                      </p:cBhvr>
                                      <p:to>
                                        <p:strVal val="visible"/>
                                      </p:to>
                                    </p:set>
                                    <p:animEffect transition="in" filter="wipe(up)">
                                      <p:cBhvr>
                                        <p:cTn id="11" dur="500"/>
                                        <p:tgtEl>
                                          <p:spTgt spid="1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137"/>
                                        </p:tgtEl>
                                        <p:attrNameLst>
                                          <p:attrName>style.visibility</p:attrName>
                                        </p:attrNameLst>
                                      </p:cBhvr>
                                      <p:to>
                                        <p:strVal val="visible"/>
                                      </p:to>
                                    </p:set>
                                    <p:animEffect transition="in" filter="wipe(up)">
                                      <p:cBhvr>
                                        <p:cTn id="16" dur="500"/>
                                        <p:tgtEl>
                                          <p:spTgt spid="13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49"/>
                                        </p:tgtEl>
                                        <p:attrNameLst>
                                          <p:attrName>style.visibility</p:attrName>
                                        </p:attrNameLst>
                                      </p:cBhvr>
                                      <p:to>
                                        <p:strVal val="visible"/>
                                      </p:to>
                                    </p:set>
                                    <p:animEffect transition="in" filter="wipe(up)">
                                      <p:cBhvr>
                                        <p:cTn id="21" dur="500"/>
                                        <p:tgtEl>
                                          <p:spTgt spid="14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55"/>
                                        </p:tgtEl>
                                        <p:attrNameLst>
                                          <p:attrName>style.visibility</p:attrName>
                                        </p:attrNameLst>
                                      </p:cBhvr>
                                      <p:to>
                                        <p:strVal val="visible"/>
                                      </p:to>
                                    </p:set>
                                    <p:animEffect transition="in" filter="wipe(up)">
                                      <p:cBhvr>
                                        <p:cTn id="26" dur="500"/>
                                        <p:tgtEl>
                                          <p:spTgt spid="15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43"/>
                                        </p:tgtEl>
                                        <p:attrNameLst>
                                          <p:attrName>style.visibility</p:attrName>
                                        </p:attrNameLst>
                                      </p:cBhvr>
                                      <p:to>
                                        <p:strVal val="visible"/>
                                      </p:to>
                                    </p:set>
                                    <p:animEffect transition="in" filter="wipe(up)">
                                      <p:cBhvr>
                                        <p:cTn id="31" dur="500"/>
                                        <p:tgtEl>
                                          <p:spTgt spid="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47F4663-44C2-DAD7-7F76-C4704C72E4E2}"/>
              </a:ext>
            </a:extLst>
          </p:cNvPr>
          <p:cNvSpPr>
            <a:spLocks noGrp="1"/>
          </p:cNvSpPr>
          <p:nvPr>
            <p:ph type="body" sz="quarter" idx="11"/>
          </p:nvPr>
        </p:nvSpPr>
        <p:spPr/>
        <p:txBody>
          <a:bodyPr/>
          <a:lstStyle/>
          <a:p>
            <a:r>
              <a:rPr lang="nl-NL" noProof="0" dirty="0"/>
              <a:t>Met een degelijke architectuur</a:t>
            </a:r>
          </a:p>
        </p:txBody>
      </p:sp>
      <p:pic>
        <p:nvPicPr>
          <p:cNvPr id="4" name="Picture 75">
            <a:extLst>
              <a:ext uri="{FF2B5EF4-FFF2-40B4-BE49-F238E27FC236}">
                <a16:creationId xmlns:a16="http://schemas.microsoft.com/office/drawing/2014/main" id="{121353C3-ED44-56B0-6722-8FB136F6D24B}"/>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48887" y="5552393"/>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83">
            <a:extLst>
              <a:ext uri="{FF2B5EF4-FFF2-40B4-BE49-F238E27FC236}">
                <a16:creationId xmlns:a16="http://schemas.microsoft.com/office/drawing/2014/main" id="{19D2D354-DE21-335F-E815-569724356E4E}"/>
              </a:ext>
            </a:extLst>
          </p:cNvPr>
          <p:cNvSpPr>
            <a:spLocks noChangeArrowheads="1"/>
          </p:cNvSpPr>
          <p:nvPr/>
        </p:nvSpPr>
        <p:spPr bwMode="auto">
          <a:xfrm>
            <a:off x="2038737" y="3599768"/>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1" i="1"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
        <p:nvSpPr>
          <p:cNvPr id="6" name="Oval 84">
            <a:extLst>
              <a:ext uri="{FF2B5EF4-FFF2-40B4-BE49-F238E27FC236}">
                <a16:creationId xmlns:a16="http://schemas.microsoft.com/office/drawing/2014/main" id="{40EB9F91-61C2-7002-798A-1861667B1696}"/>
              </a:ext>
            </a:extLst>
          </p:cNvPr>
          <p:cNvSpPr>
            <a:spLocks noChangeArrowheads="1"/>
          </p:cNvSpPr>
          <p:nvPr/>
        </p:nvSpPr>
        <p:spPr bwMode="auto">
          <a:xfrm>
            <a:off x="9399976" y="3593418"/>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
        <p:nvSpPr>
          <p:cNvPr id="7" name="Rectangle 85">
            <a:extLst>
              <a:ext uri="{FF2B5EF4-FFF2-40B4-BE49-F238E27FC236}">
                <a16:creationId xmlns:a16="http://schemas.microsoft.com/office/drawing/2014/main" id="{8068B61E-49A8-8ABE-103E-EB061CF240AF}"/>
              </a:ext>
            </a:extLst>
          </p:cNvPr>
          <p:cNvSpPr>
            <a:spLocks noChangeArrowheads="1"/>
          </p:cNvSpPr>
          <p:nvPr/>
        </p:nvSpPr>
        <p:spPr bwMode="auto">
          <a:xfrm>
            <a:off x="2548326" y="3601356"/>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2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8" name="Oval 86">
            <a:extLst>
              <a:ext uri="{FF2B5EF4-FFF2-40B4-BE49-F238E27FC236}">
                <a16:creationId xmlns:a16="http://schemas.microsoft.com/office/drawing/2014/main" id="{2C9D114A-CEE3-3EB2-FDFD-560CE279EC93}"/>
              </a:ext>
            </a:extLst>
          </p:cNvPr>
          <p:cNvSpPr>
            <a:spLocks noChangeArrowheads="1"/>
          </p:cNvSpPr>
          <p:nvPr/>
        </p:nvSpPr>
        <p:spPr bwMode="auto">
          <a:xfrm>
            <a:off x="3318262" y="3856941"/>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
        <p:nvSpPr>
          <p:cNvPr id="9" name="Oval 87">
            <a:extLst>
              <a:ext uri="{FF2B5EF4-FFF2-40B4-BE49-F238E27FC236}">
                <a16:creationId xmlns:a16="http://schemas.microsoft.com/office/drawing/2014/main" id="{BE12D305-1CB3-6A8E-67D4-15B16F59C683}"/>
              </a:ext>
            </a:extLst>
          </p:cNvPr>
          <p:cNvSpPr>
            <a:spLocks noChangeArrowheads="1"/>
          </p:cNvSpPr>
          <p:nvPr/>
        </p:nvSpPr>
        <p:spPr bwMode="auto">
          <a:xfrm>
            <a:off x="9223762" y="3850591"/>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
        <p:nvSpPr>
          <p:cNvPr id="10" name="Rectangle 88">
            <a:extLst>
              <a:ext uri="{FF2B5EF4-FFF2-40B4-BE49-F238E27FC236}">
                <a16:creationId xmlns:a16="http://schemas.microsoft.com/office/drawing/2014/main" id="{58556431-715C-162C-D872-052C720FB853}"/>
              </a:ext>
            </a:extLst>
          </p:cNvPr>
          <p:cNvSpPr>
            <a:spLocks noChangeArrowheads="1"/>
          </p:cNvSpPr>
          <p:nvPr/>
        </p:nvSpPr>
        <p:spPr bwMode="auto">
          <a:xfrm>
            <a:off x="3721489" y="3860118"/>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lvl="0" algn="ctr" fontAlgn="auto">
              <a:spcBef>
                <a:spcPts val="0"/>
              </a:spcBef>
              <a:spcAft>
                <a:spcPts val="0"/>
              </a:spcAft>
              <a:defRPr/>
            </a:pPr>
            <a:r>
              <a:rPr lang="nl-NL" sz="2400" b="1" i="1" noProof="0" dirty="0">
                <a:solidFill>
                  <a:srgbClr val="FFFFFF"/>
                </a:solidFill>
                <a:effectLst>
                  <a:outerShdw blurRad="38100" dist="38100" dir="2700000" algn="tl">
                    <a:srgbClr val="000000"/>
                  </a:outerShdw>
                </a:effectLst>
                <a:latin typeface="Calibri" panose="020F0502020204030204"/>
              </a:rPr>
              <a:t>Basisdiensten</a:t>
            </a:r>
          </a:p>
          <a:p>
            <a:pPr lvl="0" algn="ctr" fontAlgn="auto">
              <a:spcBef>
                <a:spcPts val="0"/>
              </a:spcBef>
              <a:spcAft>
                <a:spcPts val="0"/>
              </a:spcAft>
              <a:defRPr/>
            </a:pPr>
            <a:r>
              <a:rPr lang="nl-NL" sz="2400" b="1" i="1" noProof="0" dirty="0">
                <a:solidFill>
                  <a:schemeClr val="accent3"/>
                </a:solidFill>
                <a:effectLst>
                  <a:outerShdw blurRad="38100" dist="38100" dir="2700000" algn="tl">
                    <a:srgbClr val="000000"/>
                  </a:outerShdw>
                </a:effectLst>
                <a:latin typeface="Calibri"/>
              </a:rPr>
              <a:t>e</a:t>
            </a:r>
            <a:r>
              <a:rPr lang="nl-NL" sz="2400" b="1" i="1" noProof="0" dirty="0">
                <a:solidFill>
                  <a:srgbClr val="3E6E5A"/>
                </a:solidFill>
                <a:effectLst>
                  <a:outerShdw blurRad="38100" dist="38100" dir="2700000" algn="tl">
                    <a:srgbClr val="000000"/>
                  </a:outerShdw>
                </a:effectLst>
                <a:latin typeface="Calibri"/>
              </a:rPr>
              <a:t>Health</a:t>
            </a:r>
            <a:r>
              <a:rPr lang="nl-NL" sz="2400" b="1" i="1" noProof="0" dirty="0">
                <a:solidFill>
                  <a:srgbClr val="FFFFFF"/>
                </a:solidFill>
                <a:effectLst>
                  <a:outerShdw blurRad="38100" dist="38100" dir="2700000" algn="tl">
                    <a:srgbClr val="000000"/>
                  </a:outerShdw>
                </a:effectLst>
                <a:latin typeface="Calibri"/>
              </a:rPr>
              <a:t>-platform</a:t>
            </a:r>
          </a:p>
        </p:txBody>
      </p:sp>
      <p:sp>
        <p:nvSpPr>
          <p:cNvPr id="11" name="Text Box 89">
            <a:extLst>
              <a:ext uri="{FF2B5EF4-FFF2-40B4-BE49-F238E27FC236}">
                <a16:creationId xmlns:a16="http://schemas.microsoft.com/office/drawing/2014/main" id="{EA28A06D-12FF-38DA-D534-81690F7327EF}"/>
              </a:ext>
            </a:extLst>
          </p:cNvPr>
          <p:cNvSpPr txBox="1">
            <a:spLocks noChangeArrowheads="1"/>
          </p:cNvSpPr>
          <p:nvPr/>
        </p:nvSpPr>
        <p:spPr bwMode="auto">
          <a:xfrm>
            <a:off x="1987937" y="4074431"/>
            <a:ext cx="13997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4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Netwerk</a:t>
            </a:r>
          </a:p>
        </p:txBody>
      </p:sp>
      <p:pic>
        <p:nvPicPr>
          <p:cNvPr id="12" name="Picture 3">
            <a:extLst>
              <a:ext uri="{FF2B5EF4-FFF2-40B4-BE49-F238E27FC236}">
                <a16:creationId xmlns:a16="http://schemas.microsoft.com/office/drawing/2014/main" id="{26591A39-09DC-FCEC-42E7-B651FE64AFE7}"/>
              </a:ext>
            </a:extLst>
          </p:cNvPr>
          <p:cNvPicPr>
            <a:picLocks noChangeAspect="1" noChangeArrowheads="1"/>
          </p:cNvPicPr>
          <p:nvPr/>
        </p:nvPicPr>
        <p:blipFill>
          <a:blip r:embed="rId3" cstate="email">
            <a:clrChange>
              <a:clrFrom>
                <a:srgbClr val="FCFEFC"/>
              </a:clrFrom>
              <a:clrTo>
                <a:srgbClr val="FCFEFC">
                  <a:alpha val="0"/>
                </a:srgbClr>
              </a:clrTo>
            </a:clrChange>
            <a:extLst>
              <a:ext uri="{28A0092B-C50C-407E-A947-70E740481C1C}">
                <a14:useLocalDpi xmlns:a14="http://schemas.microsoft.com/office/drawing/2010/main"/>
              </a:ext>
            </a:extLst>
          </a:blip>
          <a:srcRect/>
          <a:stretch>
            <a:fillRect/>
          </a:stretch>
        </p:blipFill>
        <p:spPr bwMode="auto">
          <a:xfrm>
            <a:off x="5839214" y="5455554"/>
            <a:ext cx="466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5">
            <a:extLst>
              <a:ext uri="{FF2B5EF4-FFF2-40B4-BE49-F238E27FC236}">
                <a16:creationId xmlns:a16="http://schemas.microsoft.com/office/drawing/2014/main" id="{A9EBD845-DD92-787D-7B3F-C09F09744243}"/>
              </a:ext>
            </a:extLst>
          </p:cNvPr>
          <p:cNvSpPr>
            <a:spLocks noChangeArrowheads="1"/>
          </p:cNvSpPr>
          <p:nvPr/>
        </p:nvSpPr>
        <p:spPr bwMode="auto">
          <a:xfrm>
            <a:off x="4990682" y="981184"/>
            <a:ext cx="2286000" cy="762000"/>
          </a:xfrm>
          <a:prstGeom prst="ellipse">
            <a:avLst/>
          </a:prstGeom>
          <a:noFill/>
          <a:ln w="9525">
            <a:noFill/>
            <a:round/>
            <a:headEnd/>
            <a:tailEnd/>
          </a:ln>
          <a:effectLst/>
        </p:spPr>
        <p:txBody>
          <a:bodyPr wrap="none" anchor="ctr"/>
          <a:lstStyle/>
          <a:p>
            <a:pPr lvl="0" algn="ctr" fontAlgn="auto">
              <a:spcBef>
                <a:spcPts val="0"/>
              </a:spcBef>
              <a:spcAft>
                <a:spcPts val="0"/>
              </a:spcAft>
              <a:defRPr/>
            </a:pPr>
            <a:r>
              <a:rPr lang="nl-NL" sz="2000" b="1" i="1" noProof="0" dirty="0">
                <a:solidFill>
                  <a:srgbClr val="000000"/>
                </a:solidFill>
                <a:effectLst>
                  <a:outerShdw blurRad="38100" dist="38100" dir="2700000" algn="tl">
                    <a:srgbClr val="C0C0C0"/>
                  </a:outerShdw>
                </a:effectLst>
                <a:latin typeface="Calibri"/>
              </a:rPr>
              <a:t>Patiënten, zorgverstrekkers</a:t>
            </a:r>
          </a:p>
          <a:p>
            <a:pPr lvl="0" algn="ctr" fontAlgn="auto">
              <a:spcBef>
                <a:spcPts val="0"/>
              </a:spcBef>
              <a:spcAft>
                <a:spcPts val="0"/>
              </a:spcAft>
              <a:defRPr/>
            </a:pPr>
            <a:r>
              <a:rPr lang="nl-NL" sz="2000" b="1" i="1" noProof="0" dirty="0">
                <a:solidFill>
                  <a:srgbClr val="000000"/>
                </a:solidFill>
                <a:effectLst>
                  <a:outerShdw blurRad="38100" dist="38100" dir="2700000" algn="tl">
                    <a:srgbClr val="C0C0C0"/>
                  </a:outerShdw>
                </a:effectLst>
                <a:latin typeface="Calibri"/>
              </a:rPr>
              <a:t>en zorginstellingen</a:t>
            </a:r>
            <a:endParaRPr lang="nl-NL" sz="2000" b="1" i="1" noProof="0" dirty="0">
              <a:solidFill>
                <a:srgbClr val="FFFFFF"/>
              </a:solidFill>
              <a:effectLst>
                <a:outerShdw blurRad="38100" dist="38100" dir="2700000" algn="tl">
                  <a:srgbClr val="C0C0C0"/>
                </a:outerShdw>
              </a:effectLst>
              <a:latin typeface="Calibri"/>
            </a:endParaRPr>
          </a:p>
        </p:txBody>
      </p:sp>
      <p:sp>
        <p:nvSpPr>
          <p:cNvPr id="14" name="AutoShape 13">
            <a:extLst>
              <a:ext uri="{FF2B5EF4-FFF2-40B4-BE49-F238E27FC236}">
                <a16:creationId xmlns:a16="http://schemas.microsoft.com/office/drawing/2014/main" id="{78919BDB-8049-CB01-1400-3AD33BEBACBF}"/>
              </a:ext>
            </a:extLst>
          </p:cNvPr>
          <p:cNvSpPr>
            <a:spLocks noChangeArrowheads="1"/>
          </p:cNvSpPr>
          <p:nvPr/>
        </p:nvSpPr>
        <p:spPr bwMode="blackWhite">
          <a:xfrm>
            <a:off x="7490212" y="5303154"/>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lvl="0" algn="ctr" eaLnBrk="0" fontAlgn="auto" hangingPunct="0">
              <a:lnSpc>
                <a:spcPct val="80000"/>
              </a:lnSpc>
              <a:spcBef>
                <a:spcPct val="50000"/>
              </a:spcBef>
              <a:spcAft>
                <a:spcPts val="0"/>
              </a:spcAft>
              <a:defRPr/>
            </a:pPr>
            <a:r>
              <a:rPr lang="nl-NL" sz="2000" b="1" i="1" noProof="0" dirty="0">
                <a:solidFill>
                  <a:srgbClr val="FFCC99"/>
                </a:solidFill>
                <a:effectLst>
                  <a:outerShdw blurRad="38100" dist="38100" dir="2700000" algn="tl">
                    <a:srgbClr val="000000"/>
                  </a:outerShdw>
                </a:effectLst>
                <a:latin typeface="Calibri" panose="020F0502020204030204"/>
              </a:rPr>
              <a:t>GAB</a:t>
            </a:r>
            <a:endParaRPr kumimoji="0" lang="nl-NL"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endParaRPr>
          </a:p>
        </p:txBody>
      </p:sp>
      <p:sp>
        <p:nvSpPr>
          <p:cNvPr id="15" name="AutoShape 14">
            <a:extLst>
              <a:ext uri="{FF2B5EF4-FFF2-40B4-BE49-F238E27FC236}">
                <a16:creationId xmlns:a16="http://schemas.microsoft.com/office/drawing/2014/main" id="{3875DAF0-97CA-716B-6208-C27B1600F0AC}"/>
              </a:ext>
            </a:extLst>
          </p:cNvPr>
          <p:cNvSpPr>
            <a:spLocks noChangeArrowheads="1"/>
          </p:cNvSpPr>
          <p:nvPr/>
        </p:nvSpPr>
        <p:spPr bwMode="blackWhite">
          <a:xfrm>
            <a:off x="8788787" y="5303154"/>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lvl="0" algn="ctr" eaLnBrk="0" fontAlgn="auto" hangingPunct="0">
              <a:lnSpc>
                <a:spcPct val="80000"/>
              </a:lnSpc>
              <a:spcBef>
                <a:spcPct val="50000"/>
              </a:spcBef>
              <a:spcAft>
                <a:spcPts val="0"/>
              </a:spcAft>
              <a:defRPr/>
            </a:pPr>
            <a:r>
              <a:rPr lang="nl-NL" sz="2000" b="1" i="1" noProof="0" dirty="0">
                <a:solidFill>
                  <a:srgbClr val="FFCC99"/>
                </a:solidFill>
                <a:effectLst>
                  <a:outerShdw blurRad="38100" dist="38100" dir="2700000" algn="tl">
                    <a:srgbClr val="000000"/>
                  </a:outerShdw>
                </a:effectLst>
                <a:latin typeface="Calibri" panose="020F0502020204030204"/>
              </a:rPr>
              <a:t>GAB</a:t>
            </a:r>
            <a:endParaRPr kumimoji="0" lang="nl-NL"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endParaRPr>
          </a:p>
        </p:txBody>
      </p:sp>
      <p:sp>
        <p:nvSpPr>
          <p:cNvPr id="16" name="AutoShape 16">
            <a:extLst>
              <a:ext uri="{FF2B5EF4-FFF2-40B4-BE49-F238E27FC236}">
                <a16:creationId xmlns:a16="http://schemas.microsoft.com/office/drawing/2014/main" id="{DFBEEAE5-2556-2183-8C96-E39044EBE6B0}"/>
              </a:ext>
            </a:extLst>
          </p:cNvPr>
          <p:cNvSpPr>
            <a:spLocks noChangeArrowheads="1"/>
          </p:cNvSpPr>
          <p:nvPr/>
        </p:nvSpPr>
        <p:spPr bwMode="blackWhite">
          <a:xfrm>
            <a:off x="6305937" y="5303154"/>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lvl="0" algn="ctr" eaLnBrk="0" fontAlgn="auto" hangingPunct="0">
              <a:lnSpc>
                <a:spcPct val="80000"/>
              </a:lnSpc>
              <a:spcBef>
                <a:spcPct val="50000"/>
              </a:spcBef>
              <a:spcAft>
                <a:spcPts val="0"/>
              </a:spcAft>
              <a:defRPr/>
            </a:pPr>
            <a:r>
              <a:rPr lang="nl-NL" sz="2000" b="1" i="1" noProof="0" dirty="0">
                <a:solidFill>
                  <a:srgbClr val="FFCC99"/>
                </a:solidFill>
                <a:effectLst>
                  <a:outerShdw blurRad="38100" dist="38100" dir="2700000" algn="tl">
                    <a:srgbClr val="000000"/>
                  </a:outerShdw>
                </a:effectLst>
                <a:latin typeface="Calibri" panose="020F0502020204030204"/>
              </a:rPr>
              <a:t>GAB</a:t>
            </a:r>
            <a:endParaRPr kumimoji="0" lang="nl-NL"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endParaRPr>
          </a:p>
        </p:txBody>
      </p:sp>
      <p:pic>
        <p:nvPicPr>
          <p:cNvPr id="17" name="Picture 20" descr="FOD_tekening">
            <a:extLst>
              <a:ext uri="{FF2B5EF4-FFF2-40B4-BE49-F238E27FC236}">
                <a16:creationId xmlns:a16="http://schemas.microsoft.com/office/drawing/2014/main" id="{22DF8EB4-C450-5DC0-6B42-DD3ECA4F1B53}"/>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282376" y="5482541"/>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21">
            <a:extLst>
              <a:ext uri="{FF2B5EF4-FFF2-40B4-BE49-F238E27FC236}">
                <a16:creationId xmlns:a16="http://schemas.microsoft.com/office/drawing/2014/main" id="{115100B3-1173-4E8C-98E4-30C5A8FDD1C9}"/>
              </a:ext>
            </a:extLst>
          </p:cNvPr>
          <p:cNvSpPr>
            <a:spLocks noChangeArrowheads="1"/>
          </p:cNvSpPr>
          <p:nvPr/>
        </p:nvSpPr>
        <p:spPr bwMode="auto">
          <a:xfrm>
            <a:off x="2000578" y="5833379"/>
            <a:ext cx="15098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algn="ctr" eaLnBrk="1" fontAlgn="auto" hangingPunct="1">
              <a:spcBef>
                <a:spcPts val="0"/>
              </a:spcBef>
              <a:spcAft>
                <a:spcPts val="0"/>
              </a:spcAft>
              <a:defRPr/>
            </a:pPr>
            <a:r>
              <a:rPr lang="nl-NL" sz="2000" b="1" i="1" noProof="0" dirty="0">
                <a:solidFill>
                  <a:srgbClr val="CC9900"/>
                </a:solidFill>
                <a:latin typeface="Calibri" pitchFamily="34" charset="0"/>
                <a:cs typeface="Arial" charset="0"/>
              </a:rPr>
              <a:t>Leveranciers</a:t>
            </a:r>
            <a:endParaRPr kumimoji="0" lang="nl-NL" sz="2000" b="1" i="1" u="none" strike="noStrike" kern="1200" cap="none" spc="0" normalizeH="0" baseline="0" noProof="0" dirty="0">
              <a:ln>
                <a:noFill/>
              </a:ln>
              <a:solidFill>
                <a:srgbClr val="CC9900"/>
              </a:solidFill>
              <a:effectLst/>
              <a:uLnTx/>
              <a:uFillTx/>
              <a:latin typeface="Calibri" pitchFamily="34" charset="0"/>
              <a:ea typeface="+mn-ea"/>
              <a:cs typeface="Arial" pitchFamily="34" charset="0"/>
            </a:endParaRPr>
          </a:p>
        </p:txBody>
      </p:sp>
      <p:sp>
        <p:nvSpPr>
          <p:cNvPr id="19" name="Rectangle 22">
            <a:extLst>
              <a:ext uri="{FF2B5EF4-FFF2-40B4-BE49-F238E27FC236}">
                <a16:creationId xmlns:a16="http://schemas.microsoft.com/office/drawing/2014/main" id="{F37DA908-DD97-5301-BDD1-8C792E869C9C}"/>
              </a:ext>
            </a:extLst>
          </p:cNvPr>
          <p:cNvSpPr>
            <a:spLocks noChangeArrowheads="1"/>
          </p:cNvSpPr>
          <p:nvPr/>
        </p:nvSpPr>
        <p:spPr bwMode="auto">
          <a:xfrm>
            <a:off x="1959536" y="3210829"/>
            <a:ext cx="132997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algn="ctr" eaLnBrk="1" fontAlgn="auto" hangingPunct="1">
              <a:spcBef>
                <a:spcPts val="0"/>
              </a:spcBef>
              <a:spcAft>
                <a:spcPts val="0"/>
              </a:spcAft>
              <a:defRPr/>
            </a:pPr>
            <a:r>
              <a:rPr lang="nl-NL" sz="2000" b="1" i="1" noProof="0" dirty="0">
                <a:solidFill>
                  <a:srgbClr val="CC9900"/>
                </a:solidFill>
                <a:latin typeface="Calibri" pitchFamily="34" charset="0"/>
                <a:cs typeface="Arial" charset="0"/>
              </a:rPr>
              <a:t>Gebruikers</a:t>
            </a:r>
            <a:endParaRPr kumimoji="0" lang="nl-NL" sz="2000" b="1" i="1" u="none" strike="noStrike" kern="1200" cap="none" spc="0" normalizeH="0" baseline="0" noProof="0" dirty="0">
              <a:ln>
                <a:noFill/>
              </a:ln>
              <a:solidFill>
                <a:srgbClr val="CC9900"/>
              </a:solidFill>
              <a:effectLst/>
              <a:uLnTx/>
              <a:uFillTx/>
              <a:latin typeface="Calibri" pitchFamily="34" charset="0"/>
              <a:ea typeface="+mn-ea"/>
              <a:cs typeface="Arial" pitchFamily="34" charset="0"/>
            </a:endParaRPr>
          </a:p>
        </p:txBody>
      </p:sp>
      <p:sp>
        <p:nvSpPr>
          <p:cNvPr id="20" name="AutoShape 23">
            <a:hlinkClick r:id="" action="ppaction://noaction" highlightClick="1"/>
            <a:extLst>
              <a:ext uri="{FF2B5EF4-FFF2-40B4-BE49-F238E27FC236}">
                <a16:creationId xmlns:a16="http://schemas.microsoft.com/office/drawing/2014/main" id="{747049E7-D911-DA4B-0F66-B213CFEB352A}"/>
              </a:ext>
            </a:extLst>
          </p:cNvPr>
          <p:cNvSpPr>
            <a:spLocks noChangeArrowheads="1"/>
          </p:cNvSpPr>
          <p:nvPr/>
        </p:nvSpPr>
        <p:spPr bwMode="blackWhite">
          <a:xfrm>
            <a:off x="5056574" y="2224991"/>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lvl="0" algn="ctr" eaLnBrk="0" fontAlgn="auto" hangingPunct="0">
              <a:lnSpc>
                <a:spcPct val="80000"/>
              </a:lnSpc>
              <a:spcBef>
                <a:spcPct val="50000"/>
              </a:spcBef>
              <a:spcAft>
                <a:spcPts val="0"/>
              </a:spcAft>
              <a:tabLst>
                <a:tab pos="4572000" algn="r"/>
              </a:tabLst>
              <a:defRPr/>
            </a:pPr>
            <a:r>
              <a:rPr lang="nl-NL" sz="1400" i="1" noProof="0" dirty="0">
                <a:solidFill>
                  <a:srgbClr val="FFFFFF"/>
                </a:solidFill>
                <a:effectLst>
                  <a:outerShdw blurRad="38100" dist="38100" dir="2700000" algn="tl">
                    <a:srgbClr val="000000"/>
                  </a:outerShdw>
                </a:effectLst>
              </a:rPr>
              <a:t>P</a:t>
            </a:r>
            <a:r>
              <a:rPr lang="nl-NL" sz="1400" i="1" noProof="0" dirty="0">
                <a:solidFill>
                  <a:srgbClr val="FFFFFF"/>
                </a:solidFill>
                <a:effectLst>
                  <a:outerShdw blurRad="38100" dist="38100" dir="2700000" algn="tl">
                    <a:srgbClr val="000000"/>
                  </a:outerShdw>
                </a:effectLst>
                <a:latin typeface="Calibri"/>
              </a:rPr>
              <a:t>ortaal </a:t>
            </a:r>
            <a:r>
              <a:rPr lang="nl-NL" sz="1400" i="1" noProof="0" dirty="0">
                <a:solidFill>
                  <a:srgbClr val="3E6E5A"/>
                </a:solidFill>
                <a:effectLst>
                  <a:outerShdw blurRad="38100" dist="38100" dir="2700000" algn="tl">
                    <a:srgbClr val="000000"/>
                  </a:outerShdw>
                </a:effectLst>
                <a:latin typeface="Calibri"/>
              </a:rPr>
              <a:t>eGezondheid</a:t>
            </a:r>
            <a:endParaRPr lang="nl-NL" sz="1400" i="1" noProof="0" dirty="0">
              <a:solidFill>
                <a:srgbClr val="FFFFFF"/>
              </a:solidFill>
              <a:effectLst>
                <a:outerShdw blurRad="38100" dist="38100" dir="2700000" algn="tl">
                  <a:srgbClr val="000000"/>
                </a:outerShdw>
              </a:effectLst>
              <a:latin typeface="Calibri"/>
            </a:endParaRPr>
          </a:p>
        </p:txBody>
      </p:sp>
      <p:grpSp>
        <p:nvGrpSpPr>
          <p:cNvPr id="21" name="Group 24">
            <a:extLst>
              <a:ext uri="{FF2B5EF4-FFF2-40B4-BE49-F238E27FC236}">
                <a16:creationId xmlns:a16="http://schemas.microsoft.com/office/drawing/2014/main" id="{5EE7E1B3-D091-4025-A53E-5B68913E2A61}"/>
              </a:ext>
            </a:extLst>
          </p:cNvPr>
          <p:cNvGrpSpPr>
            <a:grpSpLocks/>
          </p:cNvGrpSpPr>
          <p:nvPr/>
        </p:nvGrpSpPr>
        <p:grpSpPr bwMode="auto">
          <a:xfrm>
            <a:off x="2324487" y="1431241"/>
            <a:ext cx="1219200" cy="914400"/>
            <a:chOff x="432" y="1200"/>
            <a:chExt cx="912" cy="672"/>
          </a:xfrm>
        </p:grpSpPr>
        <p:sp>
          <p:nvSpPr>
            <p:cNvPr id="22" name="AutoShape 25">
              <a:hlinkClick r:id="" action="ppaction://noaction" highlightClick="1"/>
              <a:extLst>
                <a:ext uri="{FF2B5EF4-FFF2-40B4-BE49-F238E27FC236}">
                  <a16:creationId xmlns:a16="http://schemas.microsoft.com/office/drawing/2014/main" id="{4B660955-6D54-2DE8-594C-93B924BF57B1}"/>
                </a:ext>
              </a:extLst>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lvl="0" algn="ctr" eaLnBrk="0" fontAlgn="auto" hangingPunct="0">
                <a:lnSpc>
                  <a:spcPct val="80000"/>
                </a:lnSpc>
                <a:spcBef>
                  <a:spcPct val="50000"/>
                </a:spcBef>
                <a:spcAft>
                  <a:spcPts val="0"/>
                </a:spcAft>
                <a:tabLst>
                  <a:tab pos="4572000" algn="r"/>
                </a:tabLst>
                <a:defRPr/>
              </a:pPr>
              <a:r>
                <a:rPr lang="nl-NL" sz="1400" i="1" noProof="0" dirty="0">
                  <a:solidFill>
                    <a:srgbClr val="FFFFFF"/>
                  </a:solidFill>
                  <a:effectLst>
                    <a:outerShdw blurRad="38100" dist="38100" dir="2700000" algn="tl">
                      <a:srgbClr val="000000"/>
                    </a:outerShdw>
                  </a:effectLst>
                  <a:latin typeface="Calibri" panose="020F0502020204030204"/>
                </a:rPr>
                <a:t>Health portal</a:t>
              </a:r>
              <a:endParaRPr lang="nl-NL" sz="1000" i="1" noProof="0" dirty="0">
                <a:solidFill>
                  <a:srgbClr val="FFFFFF"/>
                </a:solidFill>
                <a:latin typeface="Calibri"/>
              </a:endParaRPr>
            </a:p>
          </p:txBody>
        </p:sp>
        <p:sp>
          <p:nvSpPr>
            <p:cNvPr id="23" name="AutoShape 26">
              <a:hlinkClick r:id="" action="ppaction://noaction" highlightClick="1"/>
              <a:extLst>
                <a:ext uri="{FF2B5EF4-FFF2-40B4-BE49-F238E27FC236}">
                  <a16:creationId xmlns:a16="http://schemas.microsoft.com/office/drawing/2014/main" id="{A12E69BC-B5AE-8F59-2856-BA5CCDEAC865}"/>
                </a:ext>
              </a:extLst>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24" name="AutoShape 27">
              <a:hlinkClick r:id="" action="ppaction://noaction" highlightClick="1"/>
              <a:extLst>
                <a:ext uri="{FF2B5EF4-FFF2-40B4-BE49-F238E27FC236}">
                  <a16:creationId xmlns:a16="http://schemas.microsoft.com/office/drawing/2014/main" id="{15785F51-FADB-C29D-B776-2CBE31C7ABAD}"/>
                </a:ext>
              </a:extLst>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25" name="AutoShape 28">
              <a:hlinkClick r:id="" action="ppaction://noaction" highlightClick="1"/>
              <a:extLst>
                <a:ext uri="{FF2B5EF4-FFF2-40B4-BE49-F238E27FC236}">
                  <a16:creationId xmlns:a16="http://schemas.microsoft.com/office/drawing/2014/main" id="{E90A7A07-D058-E71A-B4C1-192FC0F066F6}"/>
                </a:ext>
              </a:extLst>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26" name="AutoShape 29">
              <a:hlinkClick r:id="" action="ppaction://noaction" highlightClick="1"/>
              <a:extLst>
                <a:ext uri="{FF2B5EF4-FFF2-40B4-BE49-F238E27FC236}">
                  <a16:creationId xmlns:a16="http://schemas.microsoft.com/office/drawing/2014/main" id="{7C590DDD-949D-16D7-87CD-4F0B9A8EA06E}"/>
                </a:ext>
              </a:extLst>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lang="nl-NL" sz="1600" b="1" i="1" noProof="0" dirty="0">
                  <a:solidFill>
                    <a:srgbClr val="FFFFFF"/>
                  </a:solidFill>
                  <a:effectLst>
                    <a:outerShdw blurRad="38100" dist="38100" dir="2700000" algn="tl">
                      <a:srgbClr val="000000"/>
                    </a:outerShdw>
                  </a:effectLst>
                  <a:latin typeface="Calibri" panose="020F0502020204030204"/>
                </a:rPr>
                <a:t>DTW</a:t>
              </a:r>
              <a:endParaRPr kumimoji="0" lang="nl-NL"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pic>
          <p:nvPicPr>
            <p:cNvPr id="27" name="Picture 30" descr="FOD_tekening">
              <a:extLst>
                <a:ext uri="{FF2B5EF4-FFF2-40B4-BE49-F238E27FC236}">
                  <a16:creationId xmlns:a16="http://schemas.microsoft.com/office/drawing/2014/main" id="{A70A32AB-03F6-9D81-D978-7F70C101C99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 name="AutoShape 31">
            <a:hlinkClick r:id="" action="ppaction://noaction" highlightClick="1"/>
            <a:extLst>
              <a:ext uri="{FF2B5EF4-FFF2-40B4-BE49-F238E27FC236}">
                <a16:creationId xmlns:a16="http://schemas.microsoft.com/office/drawing/2014/main" id="{5E0F526C-8C31-B27E-1F91-D58E01C41C78}"/>
              </a:ext>
            </a:extLst>
          </p:cNvPr>
          <p:cNvSpPr>
            <a:spLocks noChangeArrowheads="1"/>
          </p:cNvSpPr>
          <p:nvPr/>
        </p:nvSpPr>
        <p:spPr bwMode="blackWhite">
          <a:xfrm>
            <a:off x="7736274" y="1770968"/>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lvl="0" algn="ctr" eaLnBrk="0" fontAlgn="auto" hangingPunct="0">
              <a:lnSpc>
                <a:spcPct val="80000"/>
              </a:lnSpc>
              <a:spcBef>
                <a:spcPct val="50000"/>
              </a:spcBef>
              <a:spcAft>
                <a:spcPts val="0"/>
              </a:spcAft>
              <a:tabLst>
                <a:tab pos="4572000" algn="r"/>
              </a:tabLst>
              <a:defRPr/>
            </a:pPr>
            <a:r>
              <a:rPr lang="nl-NL" sz="1200" i="1" noProof="0" dirty="0">
                <a:solidFill>
                  <a:srgbClr val="FFFFFF"/>
                </a:solidFill>
                <a:effectLst>
                  <a:outerShdw blurRad="38100" dist="38100" dir="2700000" algn="tl">
                    <a:srgbClr val="000000"/>
                  </a:outerShdw>
                </a:effectLst>
                <a:latin typeface="Calibri"/>
              </a:rPr>
              <a:t>Software zorginstelling</a:t>
            </a:r>
            <a:endParaRPr lang="nl-NL" sz="900" i="1" noProof="0" dirty="0">
              <a:solidFill>
                <a:srgbClr val="FFFFFF"/>
              </a:solidFill>
              <a:latin typeface="Calibri"/>
            </a:endParaRPr>
          </a:p>
        </p:txBody>
      </p:sp>
      <p:sp>
        <p:nvSpPr>
          <p:cNvPr id="29" name="AutoShape 32">
            <a:hlinkClick r:id="" action="ppaction://noaction" highlightClick="1"/>
            <a:extLst>
              <a:ext uri="{FF2B5EF4-FFF2-40B4-BE49-F238E27FC236}">
                <a16:creationId xmlns:a16="http://schemas.microsoft.com/office/drawing/2014/main" id="{BD4715C0-1B17-995B-A419-43FB1117847B}"/>
              </a:ext>
            </a:extLst>
          </p:cNvPr>
          <p:cNvSpPr>
            <a:spLocks noChangeArrowheads="1"/>
          </p:cNvSpPr>
          <p:nvPr/>
        </p:nvSpPr>
        <p:spPr bwMode="blackWhite">
          <a:xfrm>
            <a:off x="8144262" y="2245629"/>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30" name="AutoShape 33">
            <a:hlinkClick r:id="" action="ppaction://noaction" highlightClick="1"/>
            <a:extLst>
              <a:ext uri="{FF2B5EF4-FFF2-40B4-BE49-F238E27FC236}">
                <a16:creationId xmlns:a16="http://schemas.microsoft.com/office/drawing/2014/main" id="{8453FAFD-317D-E9F3-4E36-38E869519EDD}"/>
              </a:ext>
            </a:extLst>
          </p:cNvPr>
          <p:cNvSpPr>
            <a:spLocks noChangeArrowheads="1"/>
          </p:cNvSpPr>
          <p:nvPr/>
        </p:nvSpPr>
        <p:spPr bwMode="blackWhite">
          <a:xfrm>
            <a:off x="8207762" y="2310716"/>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31" name="AutoShape 34">
            <a:hlinkClick r:id="" action="ppaction://noaction" highlightClick="1"/>
            <a:extLst>
              <a:ext uri="{FF2B5EF4-FFF2-40B4-BE49-F238E27FC236}">
                <a16:creationId xmlns:a16="http://schemas.microsoft.com/office/drawing/2014/main" id="{C05CE77E-778D-19B3-6B33-30113794C3FD}"/>
              </a:ext>
            </a:extLst>
          </p:cNvPr>
          <p:cNvSpPr>
            <a:spLocks noChangeArrowheads="1"/>
          </p:cNvSpPr>
          <p:nvPr/>
        </p:nvSpPr>
        <p:spPr bwMode="blackWhite">
          <a:xfrm>
            <a:off x="8271262" y="237580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32" name="AutoShape 35">
            <a:hlinkClick r:id="" action="ppaction://noaction" highlightClick="1"/>
            <a:extLst>
              <a:ext uri="{FF2B5EF4-FFF2-40B4-BE49-F238E27FC236}">
                <a16:creationId xmlns:a16="http://schemas.microsoft.com/office/drawing/2014/main" id="{5D760CD2-FC8F-56D1-4D07-0F0878C49E6C}"/>
              </a:ext>
            </a:extLst>
          </p:cNvPr>
          <p:cNvSpPr>
            <a:spLocks noChangeArrowheads="1"/>
          </p:cNvSpPr>
          <p:nvPr/>
        </p:nvSpPr>
        <p:spPr bwMode="blackWhite">
          <a:xfrm>
            <a:off x="8334762" y="2440891"/>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NL"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DTW</a:t>
            </a:r>
          </a:p>
        </p:txBody>
      </p:sp>
      <p:sp>
        <p:nvSpPr>
          <p:cNvPr id="33" name="AutoShape 36">
            <a:hlinkClick r:id="" action="ppaction://noaction" highlightClick="1"/>
            <a:extLst>
              <a:ext uri="{FF2B5EF4-FFF2-40B4-BE49-F238E27FC236}">
                <a16:creationId xmlns:a16="http://schemas.microsoft.com/office/drawing/2014/main" id="{74BF8723-D914-457D-F3A2-C5A4362DC129}"/>
              </a:ext>
            </a:extLst>
          </p:cNvPr>
          <p:cNvSpPr>
            <a:spLocks noChangeArrowheads="1"/>
          </p:cNvSpPr>
          <p:nvPr/>
        </p:nvSpPr>
        <p:spPr bwMode="blackWhite">
          <a:xfrm>
            <a:off x="6428174" y="2224991"/>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NL" sz="1400" b="0" i="1" u="none" strike="noStrike" kern="1200" cap="none" spc="0" normalizeH="0" baseline="0" noProof="0" dirty="0" err="1">
                <a:ln>
                  <a:noFill/>
                </a:ln>
                <a:solidFill>
                  <a:srgbClr val="FFFFFF"/>
                </a:solidFill>
                <a:effectLst>
                  <a:outerShdw blurRad="38100" dist="38100" dir="2700000" algn="tl">
                    <a:srgbClr val="000000"/>
                  </a:outerShdw>
                </a:effectLst>
                <a:uLnTx/>
                <a:uFillTx/>
                <a:latin typeface="Calibri" panose="020F0502020204030204"/>
                <a:ea typeface="+mn-ea"/>
                <a:cs typeface="Arial" charset="0"/>
              </a:rPr>
              <a:t>MyCareNet</a:t>
            </a:r>
            <a:endParaRPr kumimoji="0" lang="nl-NL" sz="1000" b="0" i="1"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sp>
        <p:nvSpPr>
          <p:cNvPr id="34" name="AutoShape 37">
            <a:hlinkClick r:id="" action="ppaction://noaction" highlightClick="1"/>
            <a:extLst>
              <a:ext uri="{FF2B5EF4-FFF2-40B4-BE49-F238E27FC236}">
                <a16:creationId xmlns:a16="http://schemas.microsoft.com/office/drawing/2014/main" id="{EA099518-CC92-ED91-C764-C691C2CCD1A8}"/>
              </a:ext>
            </a:extLst>
          </p:cNvPr>
          <p:cNvSpPr>
            <a:spLocks noChangeArrowheads="1"/>
          </p:cNvSpPr>
          <p:nvPr/>
        </p:nvSpPr>
        <p:spPr bwMode="blackWhite">
          <a:xfrm>
            <a:off x="6877437" y="2552016"/>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35" name="AutoShape 38">
            <a:hlinkClick r:id="" action="ppaction://noaction" highlightClick="1"/>
            <a:extLst>
              <a:ext uri="{FF2B5EF4-FFF2-40B4-BE49-F238E27FC236}">
                <a16:creationId xmlns:a16="http://schemas.microsoft.com/office/drawing/2014/main" id="{C8B3C4B3-FABD-10E6-C043-2A5E34F3F08C}"/>
              </a:ext>
            </a:extLst>
          </p:cNvPr>
          <p:cNvSpPr>
            <a:spLocks noChangeArrowheads="1"/>
          </p:cNvSpPr>
          <p:nvPr/>
        </p:nvSpPr>
        <p:spPr bwMode="blackWhite">
          <a:xfrm>
            <a:off x="6940937" y="2617104"/>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36" name="AutoShape 39">
            <a:hlinkClick r:id="" action="ppaction://noaction" highlightClick="1"/>
            <a:extLst>
              <a:ext uri="{FF2B5EF4-FFF2-40B4-BE49-F238E27FC236}">
                <a16:creationId xmlns:a16="http://schemas.microsoft.com/office/drawing/2014/main" id="{65EC7AB7-1A18-6D6D-78D1-C639FBCDA5FF}"/>
              </a:ext>
            </a:extLst>
          </p:cNvPr>
          <p:cNvSpPr>
            <a:spLocks noChangeArrowheads="1"/>
          </p:cNvSpPr>
          <p:nvPr/>
        </p:nvSpPr>
        <p:spPr bwMode="blackWhite">
          <a:xfrm>
            <a:off x="7006026" y="2682191"/>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37" name="AutoShape 40">
            <a:hlinkClick r:id="" action="ppaction://noaction" highlightClick="1"/>
            <a:extLst>
              <a:ext uri="{FF2B5EF4-FFF2-40B4-BE49-F238E27FC236}">
                <a16:creationId xmlns:a16="http://schemas.microsoft.com/office/drawing/2014/main" id="{4A31D23C-F4D3-0C81-205A-5B97A94BBE96}"/>
              </a:ext>
            </a:extLst>
          </p:cNvPr>
          <p:cNvSpPr>
            <a:spLocks noChangeArrowheads="1"/>
          </p:cNvSpPr>
          <p:nvPr/>
        </p:nvSpPr>
        <p:spPr bwMode="blackWhite">
          <a:xfrm>
            <a:off x="7069524" y="274728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NL"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DTW</a:t>
            </a:r>
          </a:p>
        </p:txBody>
      </p:sp>
      <p:sp>
        <p:nvSpPr>
          <p:cNvPr id="38" name="AutoShape 41">
            <a:hlinkClick r:id="" action="ppaction://noaction" highlightClick="1"/>
            <a:extLst>
              <a:ext uri="{FF2B5EF4-FFF2-40B4-BE49-F238E27FC236}">
                <a16:creationId xmlns:a16="http://schemas.microsoft.com/office/drawing/2014/main" id="{135E05C0-F0E8-3D32-8357-5537BCE4A881}"/>
              </a:ext>
            </a:extLst>
          </p:cNvPr>
          <p:cNvSpPr>
            <a:spLocks noChangeArrowheads="1"/>
          </p:cNvSpPr>
          <p:nvPr/>
        </p:nvSpPr>
        <p:spPr bwMode="blackWhite">
          <a:xfrm>
            <a:off x="8922139" y="1307418"/>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lvl="0" algn="ctr" eaLnBrk="0" fontAlgn="auto" hangingPunct="0">
              <a:lnSpc>
                <a:spcPct val="80000"/>
              </a:lnSpc>
              <a:spcBef>
                <a:spcPct val="50000"/>
              </a:spcBef>
              <a:spcAft>
                <a:spcPts val="0"/>
              </a:spcAft>
              <a:tabLst>
                <a:tab pos="4572000" algn="r"/>
              </a:tabLst>
              <a:defRPr/>
            </a:pPr>
            <a:r>
              <a:rPr lang="nl-NL" sz="1200" i="1" noProof="0" dirty="0">
                <a:solidFill>
                  <a:srgbClr val="FFFFFF"/>
                </a:solidFill>
                <a:effectLst>
                  <a:outerShdw blurRad="38100" dist="38100" dir="2700000" algn="tl">
                    <a:srgbClr val="000000"/>
                  </a:outerShdw>
                </a:effectLst>
                <a:latin typeface="Calibri"/>
              </a:rPr>
              <a:t>Software zorgverstrekker</a:t>
            </a:r>
            <a:endParaRPr lang="nl-NL" sz="900" i="1" noProof="0" dirty="0">
              <a:solidFill>
                <a:srgbClr val="FFFFFF"/>
              </a:solidFill>
              <a:latin typeface="Calibri"/>
            </a:endParaRPr>
          </a:p>
        </p:txBody>
      </p:sp>
      <p:sp>
        <p:nvSpPr>
          <p:cNvPr id="39" name="AutoShape 46">
            <a:extLst>
              <a:ext uri="{FF2B5EF4-FFF2-40B4-BE49-F238E27FC236}">
                <a16:creationId xmlns:a16="http://schemas.microsoft.com/office/drawing/2014/main" id="{62D129DE-B73D-1329-BF51-D15CA8DF61B3}"/>
              </a:ext>
            </a:extLst>
          </p:cNvPr>
          <p:cNvSpPr>
            <a:spLocks noChangeArrowheads="1"/>
          </p:cNvSpPr>
          <p:nvPr/>
        </p:nvSpPr>
        <p:spPr bwMode="auto">
          <a:xfrm>
            <a:off x="3162687" y="2280556"/>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sp>
        <p:nvSpPr>
          <p:cNvPr id="40" name="AutoShape 47">
            <a:extLst>
              <a:ext uri="{FF2B5EF4-FFF2-40B4-BE49-F238E27FC236}">
                <a16:creationId xmlns:a16="http://schemas.microsoft.com/office/drawing/2014/main" id="{FDECB984-B4DD-3A59-332B-4C24C62C8A9E}"/>
              </a:ext>
            </a:extLst>
          </p:cNvPr>
          <p:cNvSpPr>
            <a:spLocks noChangeArrowheads="1"/>
          </p:cNvSpPr>
          <p:nvPr/>
        </p:nvSpPr>
        <p:spPr bwMode="auto">
          <a:xfrm>
            <a:off x="9499987" y="2280554"/>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sp>
        <p:nvSpPr>
          <p:cNvPr id="41" name="AutoShape 49">
            <a:extLst>
              <a:ext uri="{FF2B5EF4-FFF2-40B4-BE49-F238E27FC236}">
                <a16:creationId xmlns:a16="http://schemas.microsoft.com/office/drawing/2014/main" id="{736DEBF5-8CDF-E731-A208-C61EA7E3EA83}"/>
              </a:ext>
            </a:extLst>
          </p:cNvPr>
          <p:cNvSpPr>
            <a:spLocks noChangeArrowheads="1"/>
          </p:cNvSpPr>
          <p:nvPr/>
        </p:nvSpPr>
        <p:spPr bwMode="auto">
          <a:xfrm>
            <a:off x="8485574" y="2758391"/>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sp>
        <p:nvSpPr>
          <p:cNvPr id="42" name="AutoShape 50">
            <a:extLst>
              <a:ext uri="{FF2B5EF4-FFF2-40B4-BE49-F238E27FC236}">
                <a16:creationId xmlns:a16="http://schemas.microsoft.com/office/drawing/2014/main" id="{18AA1180-2887-05D9-F71F-9B4E0D7849F2}"/>
              </a:ext>
            </a:extLst>
          </p:cNvPr>
          <p:cNvSpPr>
            <a:spLocks noChangeArrowheads="1"/>
          </p:cNvSpPr>
          <p:nvPr/>
        </p:nvSpPr>
        <p:spPr bwMode="auto">
          <a:xfrm>
            <a:off x="5513774" y="2986991"/>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sp>
        <p:nvSpPr>
          <p:cNvPr id="43" name="AutoShape 51">
            <a:extLst>
              <a:ext uri="{FF2B5EF4-FFF2-40B4-BE49-F238E27FC236}">
                <a16:creationId xmlns:a16="http://schemas.microsoft.com/office/drawing/2014/main" id="{12483FB2-58B8-FF5D-3024-3DAA5BFC3AE4}"/>
              </a:ext>
            </a:extLst>
          </p:cNvPr>
          <p:cNvSpPr>
            <a:spLocks noChangeArrowheads="1"/>
          </p:cNvSpPr>
          <p:nvPr/>
        </p:nvSpPr>
        <p:spPr bwMode="auto">
          <a:xfrm>
            <a:off x="6847274" y="3001279"/>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sp>
        <p:nvSpPr>
          <p:cNvPr id="44" name="AutoShape 52">
            <a:extLst>
              <a:ext uri="{FF2B5EF4-FFF2-40B4-BE49-F238E27FC236}">
                <a16:creationId xmlns:a16="http://schemas.microsoft.com/office/drawing/2014/main" id="{F9C87E30-A4BF-3EBA-3E53-FB220735ED26}"/>
              </a:ext>
            </a:extLst>
          </p:cNvPr>
          <p:cNvSpPr>
            <a:spLocks noChangeArrowheads="1"/>
          </p:cNvSpPr>
          <p:nvPr/>
        </p:nvSpPr>
        <p:spPr bwMode="auto">
          <a:xfrm rot="5400000">
            <a:off x="4181862" y="1151841"/>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sp>
        <p:nvSpPr>
          <p:cNvPr id="45" name="AutoShape 53">
            <a:extLst>
              <a:ext uri="{FF2B5EF4-FFF2-40B4-BE49-F238E27FC236}">
                <a16:creationId xmlns:a16="http://schemas.microsoft.com/office/drawing/2014/main" id="{1EA81D57-9198-72D4-C306-DB566B6D2C0F}"/>
              </a:ext>
            </a:extLst>
          </p:cNvPr>
          <p:cNvSpPr>
            <a:spLocks noChangeArrowheads="1"/>
          </p:cNvSpPr>
          <p:nvPr/>
        </p:nvSpPr>
        <p:spPr bwMode="auto">
          <a:xfrm rot="5400000">
            <a:off x="2803912" y="659716"/>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sp>
        <p:nvSpPr>
          <p:cNvPr id="46" name="AutoShape 54">
            <a:extLst>
              <a:ext uri="{FF2B5EF4-FFF2-40B4-BE49-F238E27FC236}">
                <a16:creationId xmlns:a16="http://schemas.microsoft.com/office/drawing/2014/main" id="{82153531-9DC6-C121-1F97-B44DA7234510}"/>
              </a:ext>
            </a:extLst>
          </p:cNvPr>
          <p:cNvSpPr>
            <a:spLocks noChangeArrowheads="1"/>
          </p:cNvSpPr>
          <p:nvPr/>
        </p:nvSpPr>
        <p:spPr bwMode="auto">
          <a:xfrm rot="5400000">
            <a:off x="6910774" y="1451879"/>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sp>
        <p:nvSpPr>
          <p:cNvPr id="47" name="AutoShape 55">
            <a:extLst>
              <a:ext uri="{FF2B5EF4-FFF2-40B4-BE49-F238E27FC236}">
                <a16:creationId xmlns:a16="http://schemas.microsoft.com/office/drawing/2014/main" id="{01FDA705-C432-1526-A70C-0DC797A71FD9}"/>
              </a:ext>
            </a:extLst>
          </p:cNvPr>
          <p:cNvSpPr>
            <a:spLocks noChangeArrowheads="1"/>
          </p:cNvSpPr>
          <p:nvPr/>
        </p:nvSpPr>
        <p:spPr bwMode="auto">
          <a:xfrm rot="5400000">
            <a:off x="9372193" y="452548"/>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sp>
        <p:nvSpPr>
          <p:cNvPr id="48" name="AutoShape 56">
            <a:extLst>
              <a:ext uri="{FF2B5EF4-FFF2-40B4-BE49-F238E27FC236}">
                <a16:creationId xmlns:a16="http://schemas.microsoft.com/office/drawing/2014/main" id="{CF346D1C-561F-6E5F-AA66-DFCF7CF1E483}"/>
              </a:ext>
            </a:extLst>
          </p:cNvPr>
          <p:cNvSpPr>
            <a:spLocks noChangeArrowheads="1"/>
          </p:cNvSpPr>
          <p:nvPr/>
        </p:nvSpPr>
        <p:spPr bwMode="auto">
          <a:xfrm rot="5400000">
            <a:off x="8186331" y="963724"/>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sp>
        <p:nvSpPr>
          <p:cNvPr id="49" name="AutoShape 59">
            <a:hlinkClick r:id="" action="ppaction://noaction" highlightClick="1"/>
            <a:extLst>
              <a:ext uri="{FF2B5EF4-FFF2-40B4-BE49-F238E27FC236}">
                <a16:creationId xmlns:a16="http://schemas.microsoft.com/office/drawing/2014/main" id="{F904AE4C-F790-F48B-6EBC-F2D68FCFE4FB}"/>
              </a:ext>
            </a:extLst>
          </p:cNvPr>
          <p:cNvSpPr>
            <a:spLocks noChangeArrowheads="1"/>
          </p:cNvSpPr>
          <p:nvPr/>
        </p:nvSpPr>
        <p:spPr bwMode="blackWhite">
          <a:xfrm>
            <a:off x="3684974" y="1920191"/>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marL="0" marR="0" lvl="0" indent="0" algn="ctr" defTabSz="914400" rtl="0" eaLnBrk="0" fontAlgn="auto" latinLnBrk="0" hangingPunct="0">
              <a:lnSpc>
                <a:spcPct val="80000"/>
              </a:lnSpc>
              <a:spcBef>
                <a:spcPct val="50000"/>
              </a:spcBef>
              <a:spcAft>
                <a:spcPts val="0"/>
              </a:spcAft>
              <a:buClrTx/>
              <a:buSzTx/>
              <a:buFontTx/>
              <a:buNone/>
              <a:tabLst>
                <a:tab pos="4572000" algn="r"/>
              </a:tabLst>
              <a:defRPr/>
            </a:pPr>
            <a:r>
              <a:rPr kumimoji="0" lang="nl-NL" sz="1400" b="0"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Site RIZIV</a:t>
            </a:r>
            <a:endParaRPr kumimoji="0" lang="nl-NL" sz="1000" b="0" i="1" u="none" strike="noStrike" kern="1200" cap="none" spc="0" normalizeH="0" baseline="0" noProof="0" dirty="0">
              <a:ln>
                <a:noFill/>
              </a:ln>
              <a:solidFill>
                <a:srgbClr val="FFFFFF"/>
              </a:solidFill>
              <a:effectLst/>
              <a:uLnTx/>
              <a:uFillTx/>
              <a:latin typeface="Calibri" panose="020F0502020204030204"/>
              <a:ea typeface="+mn-ea"/>
              <a:cs typeface="Arial" charset="0"/>
            </a:endParaRPr>
          </a:p>
        </p:txBody>
      </p:sp>
      <p:sp>
        <p:nvSpPr>
          <p:cNvPr id="50" name="AutoShape 60">
            <a:hlinkClick r:id="" action="ppaction://noaction" highlightClick="1"/>
            <a:extLst>
              <a:ext uri="{FF2B5EF4-FFF2-40B4-BE49-F238E27FC236}">
                <a16:creationId xmlns:a16="http://schemas.microsoft.com/office/drawing/2014/main" id="{6AD826A7-CF98-51D7-EBE7-4DF2F4D51D89}"/>
              </a:ext>
            </a:extLst>
          </p:cNvPr>
          <p:cNvSpPr>
            <a:spLocks noChangeArrowheads="1"/>
          </p:cNvSpPr>
          <p:nvPr/>
        </p:nvSpPr>
        <p:spPr bwMode="blackWhite">
          <a:xfrm>
            <a:off x="4134237" y="2247216"/>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51" name="AutoShape 61">
            <a:hlinkClick r:id="" action="ppaction://noaction" highlightClick="1"/>
            <a:extLst>
              <a:ext uri="{FF2B5EF4-FFF2-40B4-BE49-F238E27FC236}">
                <a16:creationId xmlns:a16="http://schemas.microsoft.com/office/drawing/2014/main" id="{162B9982-808D-4960-1882-1D7BAD2AB1C0}"/>
              </a:ext>
            </a:extLst>
          </p:cNvPr>
          <p:cNvSpPr>
            <a:spLocks noChangeArrowheads="1"/>
          </p:cNvSpPr>
          <p:nvPr/>
        </p:nvSpPr>
        <p:spPr bwMode="blackWhite">
          <a:xfrm>
            <a:off x="4197737" y="2312304"/>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52" name="AutoShape 62">
            <a:hlinkClick r:id="" action="ppaction://noaction" highlightClick="1"/>
            <a:extLst>
              <a:ext uri="{FF2B5EF4-FFF2-40B4-BE49-F238E27FC236}">
                <a16:creationId xmlns:a16="http://schemas.microsoft.com/office/drawing/2014/main" id="{EF9512A9-3D31-684D-4E25-675569AE54DC}"/>
              </a:ext>
            </a:extLst>
          </p:cNvPr>
          <p:cNvSpPr>
            <a:spLocks noChangeArrowheads="1"/>
          </p:cNvSpPr>
          <p:nvPr/>
        </p:nvSpPr>
        <p:spPr bwMode="blackWhite">
          <a:xfrm>
            <a:off x="4262826" y="2377391"/>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53" name="AutoShape 63">
            <a:hlinkClick r:id="" action="ppaction://noaction" highlightClick="1"/>
            <a:extLst>
              <a:ext uri="{FF2B5EF4-FFF2-40B4-BE49-F238E27FC236}">
                <a16:creationId xmlns:a16="http://schemas.microsoft.com/office/drawing/2014/main" id="{213F340B-DA8B-DFC2-B205-A8F131739BD2}"/>
              </a:ext>
            </a:extLst>
          </p:cNvPr>
          <p:cNvSpPr>
            <a:spLocks noChangeArrowheads="1"/>
          </p:cNvSpPr>
          <p:nvPr/>
        </p:nvSpPr>
        <p:spPr bwMode="blackWhite">
          <a:xfrm>
            <a:off x="4326324" y="244248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NL"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DTW</a:t>
            </a:r>
          </a:p>
        </p:txBody>
      </p:sp>
      <p:pic>
        <p:nvPicPr>
          <p:cNvPr id="54" name="Picture 65">
            <a:extLst>
              <a:ext uri="{FF2B5EF4-FFF2-40B4-BE49-F238E27FC236}">
                <a16:creationId xmlns:a16="http://schemas.microsoft.com/office/drawing/2014/main" id="{E9C75EEF-7A89-652E-9EA2-D755D9912DE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96437" y="2866343"/>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AutoShape 67">
            <a:extLst>
              <a:ext uri="{FF2B5EF4-FFF2-40B4-BE49-F238E27FC236}">
                <a16:creationId xmlns:a16="http://schemas.microsoft.com/office/drawing/2014/main" id="{92EE8C54-EF25-4321-B28F-FE98DF9652B8}"/>
              </a:ext>
            </a:extLst>
          </p:cNvPr>
          <p:cNvSpPr>
            <a:spLocks noChangeArrowheads="1"/>
          </p:cNvSpPr>
          <p:nvPr/>
        </p:nvSpPr>
        <p:spPr bwMode="blackWhite">
          <a:xfrm>
            <a:off x="5004187" y="5288866"/>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lvl="0" algn="ctr" eaLnBrk="0" fontAlgn="auto" hangingPunct="0">
              <a:lnSpc>
                <a:spcPct val="80000"/>
              </a:lnSpc>
              <a:spcBef>
                <a:spcPct val="50000"/>
              </a:spcBef>
              <a:spcAft>
                <a:spcPts val="0"/>
              </a:spcAft>
              <a:defRPr/>
            </a:pPr>
            <a:r>
              <a:rPr lang="nl-NL" sz="2000" b="1" i="1" noProof="0" dirty="0">
                <a:solidFill>
                  <a:srgbClr val="FFCC99"/>
                </a:solidFill>
                <a:effectLst>
                  <a:outerShdw blurRad="38100" dist="38100" dir="2700000" algn="tl">
                    <a:srgbClr val="000000"/>
                  </a:outerShdw>
                </a:effectLst>
                <a:latin typeface="Calibri" panose="020F0502020204030204"/>
              </a:rPr>
              <a:t>GAB</a:t>
            </a:r>
            <a:endParaRPr kumimoji="0" lang="nl-NL"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endParaRPr>
          </a:p>
        </p:txBody>
      </p:sp>
      <p:sp>
        <p:nvSpPr>
          <p:cNvPr id="56" name="AutoShape 69">
            <a:extLst>
              <a:ext uri="{FF2B5EF4-FFF2-40B4-BE49-F238E27FC236}">
                <a16:creationId xmlns:a16="http://schemas.microsoft.com/office/drawing/2014/main" id="{D3B5812F-8E95-DAEB-AAED-FBBEE1DFCB25}"/>
              </a:ext>
            </a:extLst>
          </p:cNvPr>
          <p:cNvSpPr>
            <a:spLocks noChangeArrowheads="1"/>
          </p:cNvSpPr>
          <p:nvPr/>
        </p:nvSpPr>
        <p:spPr bwMode="blackWhite">
          <a:xfrm>
            <a:off x="3640524" y="5288866"/>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lvl="0" algn="ctr" eaLnBrk="0" fontAlgn="auto" hangingPunct="0">
              <a:lnSpc>
                <a:spcPct val="80000"/>
              </a:lnSpc>
              <a:spcBef>
                <a:spcPct val="50000"/>
              </a:spcBef>
              <a:spcAft>
                <a:spcPts val="0"/>
              </a:spcAft>
              <a:defRPr/>
            </a:pPr>
            <a:r>
              <a:rPr lang="nl-NL" sz="2000" b="1" i="1" noProof="0" dirty="0">
                <a:solidFill>
                  <a:srgbClr val="FFCC99"/>
                </a:solidFill>
                <a:effectLst>
                  <a:outerShdw blurRad="38100" dist="38100" dir="2700000" algn="tl">
                    <a:srgbClr val="000000"/>
                  </a:outerShdw>
                </a:effectLst>
                <a:latin typeface="Calibri" panose="020F0502020204030204"/>
              </a:rPr>
              <a:t>GAB</a:t>
            </a:r>
            <a:endParaRPr kumimoji="0" lang="nl-NL"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endParaRPr>
          </a:p>
        </p:txBody>
      </p:sp>
      <p:sp>
        <p:nvSpPr>
          <p:cNvPr id="57" name="AutoShape 73">
            <a:extLst>
              <a:ext uri="{FF2B5EF4-FFF2-40B4-BE49-F238E27FC236}">
                <a16:creationId xmlns:a16="http://schemas.microsoft.com/office/drawing/2014/main" id="{FAE5F947-5A6E-4882-270C-71F4AF39DFF0}"/>
              </a:ext>
            </a:extLst>
          </p:cNvPr>
          <p:cNvSpPr>
            <a:spLocks noChangeArrowheads="1"/>
          </p:cNvSpPr>
          <p:nvPr/>
        </p:nvSpPr>
        <p:spPr bwMode="blackWhite">
          <a:xfrm>
            <a:off x="2319724" y="5288866"/>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lvl="0" algn="ctr" eaLnBrk="0" fontAlgn="auto" hangingPunct="0">
              <a:lnSpc>
                <a:spcPct val="80000"/>
              </a:lnSpc>
              <a:spcBef>
                <a:spcPct val="50000"/>
              </a:spcBef>
              <a:spcAft>
                <a:spcPts val="0"/>
              </a:spcAft>
              <a:defRPr/>
            </a:pPr>
            <a:r>
              <a:rPr lang="nl-NL" sz="2000" b="1" i="1" noProof="0" dirty="0">
                <a:solidFill>
                  <a:srgbClr val="FFCC99"/>
                </a:solidFill>
                <a:effectLst>
                  <a:outerShdw blurRad="38100" dist="38100" dir="2700000" algn="tl">
                    <a:srgbClr val="000000"/>
                  </a:outerShdw>
                </a:effectLst>
                <a:latin typeface="Calibri" panose="020F0502020204030204"/>
              </a:rPr>
              <a:t>GAB</a:t>
            </a:r>
            <a:endParaRPr kumimoji="0" lang="nl-NL" sz="2000" b="1" i="1" u="none" strike="noStrike" kern="1200" cap="none" spc="0" normalizeH="0" baseline="0" noProof="0" dirty="0">
              <a:ln>
                <a:noFill/>
              </a:ln>
              <a:solidFill>
                <a:srgbClr val="FFCC99"/>
              </a:solidFill>
              <a:effectLst>
                <a:outerShdw blurRad="38100" dist="38100" dir="2700000" algn="tl">
                  <a:srgbClr val="000000"/>
                </a:outerShdw>
              </a:effectLst>
              <a:uLnTx/>
              <a:uFillTx/>
              <a:latin typeface="Calibri" panose="020F0502020204030204"/>
              <a:ea typeface="+mn-ea"/>
              <a:cs typeface="Arial" charset="0"/>
            </a:endParaRPr>
          </a:p>
        </p:txBody>
      </p:sp>
      <p:sp>
        <p:nvSpPr>
          <p:cNvPr id="58" name="AutoShape 48">
            <a:extLst>
              <a:ext uri="{FF2B5EF4-FFF2-40B4-BE49-F238E27FC236}">
                <a16:creationId xmlns:a16="http://schemas.microsoft.com/office/drawing/2014/main" id="{2824184A-5585-27A5-A692-844ED75C5697}"/>
              </a:ext>
            </a:extLst>
          </p:cNvPr>
          <p:cNvSpPr>
            <a:spLocks noChangeArrowheads="1"/>
          </p:cNvSpPr>
          <p:nvPr/>
        </p:nvSpPr>
        <p:spPr bwMode="auto">
          <a:xfrm>
            <a:off x="4370774" y="2758391"/>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anose="020F0502020204030204"/>
              <a:ea typeface="+mn-ea"/>
              <a:cs typeface="Arial" charset="0"/>
            </a:endParaRPr>
          </a:p>
        </p:txBody>
      </p:sp>
      <p:sp>
        <p:nvSpPr>
          <p:cNvPr id="59" name="AutoShape 17">
            <a:extLst>
              <a:ext uri="{FF2B5EF4-FFF2-40B4-BE49-F238E27FC236}">
                <a16:creationId xmlns:a16="http://schemas.microsoft.com/office/drawing/2014/main" id="{F7898F53-9EF7-8BD7-0CF4-1CCC2118ABAA}"/>
              </a:ext>
            </a:extLst>
          </p:cNvPr>
          <p:cNvSpPr>
            <a:spLocks noChangeArrowheads="1"/>
          </p:cNvSpPr>
          <p:nvPr/>
        </p:nvSpPr>
        <p:spPr bwMode="auto">
          <a:xfrm>
            <a:off x="6534537" y="4845954"/>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
        <p:nvSpPr>
          <p:cNvPr id="60" name="AutoShape 18">
            <a:extLst>
              <a:ext uri="{FF2B5EF4-FFF2-40B4-BE49-F238E27FC236}">
                <a16:creationId xmlns:a16="http://schemas.microsoft.com/office/drawing/2014/main" id="{C30479C4-445C-5ED8-8262-2E6D4348F571}"/>
              </a:ext>
            </a:extLst>
          </p:cNvPr>
          <p:cNvSpPr>
            <a:spLocks noChangeArrowheads="1"/>
          </p:cNvSpPr>
          <p:nvPr/>
        </p:nvSpPr>
        <p:spPr bwMode="auto">
          <a:xfrm>
            <a:off x="7718812" y="4845954"/>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
        <p:nvSpPr>
          <p:cNvPr id="61" name="AutoShape 19">
            <a:extLst>
              <a:ext uri="{FF2B5EF4-FFF2-40B4-BE49-F238E27FC236}">
                <a16:creationId xmlns:a16="http://schemas.microsoft.com/office/drawing/2014/main" id="{1C83EC9F-BDF0-B6A4-4CEC-198D15E77EBB}"/>
              </a:ext>
            </a:extLst>
          </p:cNvPr>
          <p:cNvSpPr>
            <a:spLocks noChangeArrowheads="1"/>
          </p:cNvSpPr>
          <p:nvPr/>
        </p:nvSpPr>
        <p:spPr bwMode="auto">
          <a:xfrm>
            <a:off x="9017387" y="4845954"/>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
        <p:nvSpPr>
          <p:cNvPr id="62" name="AutoShape 68">
            <a:extLst>
              <a:ext uri="{FF2B5EF4-FFF2-40B4-BE49-F238E27FC236}">
                <a16:creationId xmlns:a16="http://schemas.microsoft.com/office/drawing/2014/main" id="{A2693304-0CC7-5C06-DB7C-E8980AF772C6}"/>
              </a:ext>
            </a:extLst>
          </p:cNvPr>
          <p:cNvSpPr>
            <a:spLocks noChangeArrowheads="1"/>
          </p:cNvSpPr>
          <p:nvPr/>
        </p:nvSpPr>
        <p:spPr bwMode="auto">
          <a:xfrm>
            <a:off x="5232787" y="4831666"/>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
        <p:nvSpPr>
          <p:cNvPr id="63" name="AutoShape 70">
            <a:extLst>
              <a:ext uri="{FF2B5EF4-FFF2-40B4-BE49-F238E27FC236}">
                <a16:creationId xmlns:a16="http://schemas.microsoft.com/office/drawing/2014/main" id="{E5AD214B-3766-18AA-A14E-EE99A195943B}"/>
              </a:ext>
            </a:extLst>
          </p:cNvPr>
          <p:cNvSpPr>
            <a:spLocks noChangeArrowheads="1"/>
          </p:cNvSpPr>
          <p:nvPr/>
        </p:nvSpPr>
        <p:spPr bwMode="auto">
          <a:xfrm>
            <a:off x="3869124" y="4831666"/>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sp>
        <p:nvSpPr>
          <p:cNvPr id="64" name="AutoShape 74">
            <a:extLst>
              <a:ext uri="{FF2B5EF4-FFF2-40B4-BE49-F238E27FC236}">
                <a16:creationId xmlns:a16="http://schemas.microsoft.com/office/drawing/2014/main" id="{E8786544-D685-C80D-A987-1A7F016F5642}"/>
              </a:ext>
            </a:extLst>
          </p:cNvPr>
          <p:cNvSpPr>
            <a:spLocks noChangeArrowheads="1"/>
          </p:cNvSpPr>
          <p:nvPr/>
        </p:nvSpPr>
        <p:spPr bwMode="auto">
          <a:xfrm>
            <a:off x="2548324" y="4831666"/>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srgbClr val="000000"/>
              </a:solidFill>
              <a:effectLst/>
              <a:uLnTx/>
              <a:uFillTx/>
              <a:latin typeface="Calibri" pitchFamily="34" charset="0"/>
              <a:ea typeface="+mn-ea"/>
              <a:cs typeface="Arial" pitchFamily="34" charset="0"/>
            </a:endParaRPr>
          </a:p>
        </p:txBody>
      </p:sp>
      <p:pic>
        <p:nvPicPr>
          <p:cNvPr id="65" name="Picture 57">
            <a:extLst>
              <a:ext uri="{FF2B5EF4-FFF2-40B4-BE49-F238E27FC236}">
                <a16:creationId xmlns:a16="http://schemas.microsoft.com/office/drawing/2014/main" id="{32F00022-92EF-1017-AE97-CB24CB1B9846}"/>
              </a:ext>
            </a:extLst>
          </p:cNvPr>
          <p:cNvPicPr>
            <a:picLocks noChangeAspect="1" noChangeArrowheads="1"/>
          </p:cNvPicPr>
          <p:nvPr/>
        </p:nvPicPr>
        <p:blipFill>
          <a:blip r:embed="rId3" cstate="email">
            <a:clrChange>
              <a:clrFrom>
                <a:srgbClr val="FCFEFC"/>
              </a:clrFrom>
              <a:clrTo>
                <a:srgbClr val="FCFEFC">
                  <a:alpha val="0"/>
                </a:srgbClr>
              </a:clrTo>
            </a:clrChange>
            <a:extLst>
              <a:ext uri="{28A0092B-C50C-407E-A947-70E740481C1C}">
                <a14:useLocalDpi xmlns:a14="http://schemas.microsoft.com/office/drawing/2010/main"/>
              </a:ext>
            </a:extLst>
          </a:blip>
          <a:srcRect/>
          <a:stretch>
            <a:fillRect/>
          </a:stretch>
        </p:blipFill>
        <p:spPr bwMode="auto">
          <a:xfrm>
            <a:off x="3756414" y="2472641"/>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6" name="Picture 69" descr="logo_ziekenhuis_1083990b">
            <a:extLst>
              <a:ext uri="{FF2B5EF4-FFF2-40B4-BE49-F238E27FC236}">
                <a16:creationId xmlns:a16="http://schemas.microsoft.com/office/drawing/2014/main" id="{0B58FEDD-F18E-D1CE-2F70-E1E485A7962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766437" y="2312304"/>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70" descr="Logo huisarts">
            <a:extLst>
              <a:ext uri="{FF2B5EF4-FFF2-40B4-BE49-F238E27FC236}">
                <a16:creationId xmlns:a16="http://schemas.microsoft.com/office/drawing/2014/main" id="{8434897A-A562-BFB7-C309-503E2D8E7E41}"/>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419987" y="5457141"/>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71" descr="logo_ziekenhuis_1083990b">
            <a:extLst>
              <a:ext uri="{FF2B5EF4-FFF2-40B4-BE49-F238E27FC236}">
                <a16:creationId xmlns:a16="http://schemas.microsoft.com/office/drawing/2014/main" id="{DB958347-949D-90DD-5B30-E08F188CA39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89662" y="5465079"/>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72">
            <a:extLst>
              <a:ext uri="{FF2B5EF4-FFF2-40B4-BE49-F238E27FC236}">
                <a16:creationId xmlns:a16="http://schemas.microsoft.com/office/drawing/2014/main" id="{33F4AE85-220E-9222-F9BE-6B9A5B78FE9F}"/>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985637" y="1856691"/>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AutoShape 32">
            <a:hlinkClick r:id="" action="ppaction://noaction" highlightClick="1"/>
            <a:extLst>
              <a:ext uri="{FF2B5EF4-FFF2-40B4-BE49-F238E27FC236}">
                <a16:creationId xmlns:a16="http://schemas.microsoft.com/office/drawing/2014/main" id="{70A5075A-5F37-35D7-CEB3-0A5E9D14C751}"/>
              </a:ext>
            </a:extLst>
          </p:cNvPr>
          <p:cNvSpPr>
            <a:spLocks noChangeArrowheads="1"/>
          </p:cNvSpPr>
          <p:nvPr/>
        </p:nvSpPr>
        <p:spPr bwMode="blackWhite">
          <a:xfrm>
            <a:off x="9399974" y="1817004"/>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71" name="AutoShape 33">
            <a:hlinkClick r:id="" action="ppaction://noaction" highlightClick="1"/>
            <a:extLst>
              <a:ext uri="{FF2B5EF4-FFF2-40B4-BE49-F238E27FC236}">
                <a16:creationId xmlns:a16="http://schemas.microsoft.com/office/drawing/2014/main" id="{7C85496D-A979-95EE-44BA-51FC84D43121}"/>
              </a:ext>
            </a:extLst>
          </p:cNvPr>
          <p:cNvSpPr>
            <a:spLocks noChangeArrowheads="1"/>
          </p:cNvSpPr>
          <p:nvPr/>
        </p:nvSpPr>
        <p:spPr bwMode="blackWhite">
          <a:xfrm>
            <a:off x="9463474" y="1882091"/>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72" name="AutoShape 34">
            <a:hlinkClick r:id="" action="ppaction://noaction" highlightClick="1"/>
            <a:extLst>
              <a:ext uri="{FF2B5EF4-FFF2-40B4-BE49-F238E27FC236}">
                <a16:creationId xmlns:a16="http://schemas.microsoft.com/office/drawing/2014/main" id="{00A37C2A-F64D-787D-C398-57128BEDAF73}"/>
              </a:ext>
            </a:extLst>
          </p:cNvPr>
          <p:cNvSpPr>
            <a:spLocks noChangeArrowheads="1"/>
          </p:cNvSpPr>
          <p:nvPr/>
        </p:nvSpPr>
        <p:spPr bwMode="blackWhite">
          <a:xfrm>
            <a:off x="9526974" y="194718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nl-NL" sz="14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endParaRPr>
          </a:p>
        </p:txBody>
      </p:sp>
      <p:sp>
        <p:nvSpPr>
          <p:cNvPr id="73" name="AutoShape 35">
            <a:hlinkClick r:id="" action="ppaction://noaction" highlightClick="1"/>
            <a:extLst>
              <a:ext uri="{FF2B5EF4-FFF2-40B4-BE49-F238E27FC236}">
                <a16:creationId xmlns:a16="http://schemas.microsoft.com/office/drawing/2014/main" id="{0A1220EE-B68F-807E-DDF0-DD0B0374DA8E}"/>
              </a:ext>
            </a:extLst>
          </p:cNvPr>
          <p:cNvSpPr>
            <a:spLocks noChangeArrowheads="1"/>
          </p:cNvSpPr>
          <p:nvPr/>
        </p:nvSpPr>
        <p:spPr bwMode="blackWhite">
          <a:xfrm>
            <a:off x="9590474" y="2012266"/>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nl-NL" sz="1600" b="1" i="1" u="none" strike="noStrike" kern="120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a:ea typeface="+mn-ea"/>
                <a:cs typeface="Arial" charset="0"/>
              </a:rPr>
              <a:t>DTW</a:t>
            </a:r>
          </a:p>
        </p:txBody>
      </p:sp>
    </p:spTree>
    <p:extLst>
      <p:ext uri="{BB962C8B-B14F-4D97-AF65-F5344CB8AC3E}">
        <p14:creationId xmlns:p14="http://schemas.microsoft.com/office/powerpoint/2010/main" val="35155131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Placeholder 7">
            <a:extLst>
              <a:ext uri="{FF2B5EF4-FFF2-40B4-BE49-F238E27FC236}">
                <a16:creationId xmlns:a16="http://schemas.microsoft.com/office/drawing/2014/main" id="{A31B23CB-0824-54A2-B886-E42E7B0382A5}"/>
              </a:ext>
            </a:extLst>
          </p:cNvPr>
          <p:cNvSpPr txBox="1">
            <a:spLocks/>
          </p:cNvSpPr>
          <p:nvPr/>
        </p:nvSpPr>
        <p:spPr>
          <a:xfrm>
            <a:off x="2455297" y="2543690"/>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nl-NL" sz="1200" b="1" noProof="0" dirty="0"/>
              <a:t>Geïntegreerd gebruikers- en toegangsbeheer</a:t>
            </a:r>
          </a:p>
        </p:txBody>
      </p:sp>
      <p:pic>
        <p:nvPicPr>
          <p:cNvPr id="72" name="Content Placeholder 28">
            <a:extLst>
              <a:ext uri="{FF2B5EF4-FFF2-40B4-BE49-F238E27FC236}">
                <a16:creationId xmlns:a16="http://schemas.microsoft.com/office/drawing/2014/main" id="{FDFC651C-D67F-1C46-C174-AD314A10C2D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2838228" y="1591190"/>
            <a:ext cx="952500" cy="952500"/>
          </a:xfrm>
          <a:prstGeom prst="rect">
            <a:avLst/>
          </a:prstGeom>
        </p:spPr>
      </p:pic>
      <p:sp>
        <p:nvSpPr>
          <p:cNvPr id="2" name="Text Placeholder 1"/>
          <p:cNvSpPr>
            <a:spLocks noGrp="1"/>
          </p:cNvSpPr>
          <p:nvPr>
            <p:ph type="body" sz="quarter" idx="11"/>
          </p:nvPr>
        </p:nvSpPr>
        <p:spPr/>
        <p:txBody>
          <a:bodyPr/>
          <a:lstStyle/>
          <a:p>
            <a:r>
              <a:rPr lang="nl-NL" noProof="0" dirty="0"/>
              <a:t>Overzicht basisdiensten </a:t>
            </a:r>
            <a:r>
              <a:rPr lang="nl-NL" noProof="0" dirty="0">
                <a:solidFill>
                  <a:srgbClr val="C00000"/>
                </a:solidFill>
              </a:rPr>
              <a:t>e</a:t>
            </a:r>
            <a:r>
              <a:rPr lang="nl-NL" noProof="0" dirty="0">
                <a:solidFill>
                  <a:schemeClr val="accent2"/>
                </a:solidFill>
              </a:rPr>
              <a:t>Health</a:t>
            </a:r>
            <a:r>
              <a:rPr lang="nl-NL" noProof="0" dirty="0"/>
              <a:t>-platform</a:t>
            </a:r>
          </a:p>
        </p:txBody>
      </p:sp>
      <p:sp>
        <p:nvSpPr>
          <p:cNvPr id="30" name="Text Placeholder 7">
            <a:extLst>
              <a:ext uri="{FF2B5EF4-FFF2-40B4-BE49-F238E27FC236}">
                <a16:creationId xmlns:a16="http://schemas.microsoft.com/office/drawing/2014/main" id="{A51C015D-4EF8-2656-0CC4-AE81EF985151}"/>
              </a:ext>
            </a:extLst>
          </p:cNvPr>
          <p:cNvSpPr txBox="1">
            <a:spLocks/>
          </p:cNvSpPr>
          <p:nvPr/>
        </p:nvSpPr>
        <p:spPr>
          <a:xfrm>
            <a:off x="8414592" y="2593287"/>
            <a:ext cx="1654187"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nl-NL" sz="1200" noProof="0" dirty="0"/>
              <a:t>Beveiligde elektronische brievenbus</a:t>
            </a:r>
          </a:p>
        </p:txBody>
      </p:sp>
      <p:pic>
        <p:nvPicPr>
          <p:cNvPr id="31" name="Content Placeholder 28">
            <a:extLst>
              <a:ext uri="{FF2B5EF4-FFF2-40B4-BE49-F238E27FC236}">
                <a16:creationId xmlns:a16="http://schemas.microsoft.com/office/drawing/2014/main" id="{49528304-2D08-0E31-7B60-70B59E14A5B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37744" y="1528650"/>
            <a:ext cx="952500" cy="952500"/>
          </a:xfrm>
          <a:prstGeom prst="rect">
            <a:avLst/>
          </a:prstGeom>
        </p:spPr>
      </p:pic>
      <p:sp>
        <p:nvSpPr>
          <p:cNvPr id="51" name="Text Placeholder 7">
            <a:extLst>
              <a:ext uri="{FF2B5EF4-FFF2-40B4-BE49-F238E27FC236}">
                <a16:creationId xmlns:a16="http://schemas.microsoft.com/office/drawing/2014/main" id="{51AF37B8-DB2D-59A9-D8CA-025FC69B064E}"/>
              </a:ext>
            </a:extLst>
          </p:cNvPr>
          <p:cNvSpPr txBox="1">
            <a:spLocks/>
          </p:cNvSpPr>
          <p:nvPr/>
        </p:nvSpPr>
        <p:spPr>
          <a:xfrm>
            <a:off x="521924" y="2738983"/>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nl-NL" sz="1200" noProof="0" dirty="0"/>
              <a:t>eHealth-</a:t>
            </a:r>
            <a:br>
              <a:rPr lang="nl-NL" sz="1200" noProof="0" dirty="0"/>
            </a:br>
            <a:r>
              <a:rPr lang="nl-NL" sz="1200" noProof="0" dirty="0"/>
              <a:t>certificaten</a:t>
            </a:r>
          </a:p>
        </p:txBody>
      </p:sp>
      <p:pic>
        <p:nvPicPr>
          <p:cNvPr id="52" name="Content Placeholder 28">
            <a:extLst>
              <a:ext uri="{FF2B5EF4-FFF2-40B4-BE49-F238E27FC236}">
                <a16:creationId xmlns:a16="http://schemas.microsoft.com/office/drawing/2014/main" id="{B2EA87C9-C918-2E71-F65F-579F0869BB1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906551" y="1715790"/>
            <a:ext cx="952500" cy="952500"/>
          </a:xfrm>
          <a:prstGeom prst="rect">
            <a:avLst/>
          </a:prstGeom>
        </p:spPr>
      </p:pic>
      <p:sp>
        <p:nvSpPr>
          <p:cNvPr id="55" name="Text Placeholder 7">
            <a:extLst>
              <a:ext uri="{FF2B5EF4-FFF2-40B4-BE49-F238E27FC236}">
                <a16:creationId xmlns:a16="http://schemas.microsoft.com/office/drawing/2014/main" id="{F00954EB-A293-37F4-4757-F37FA17C7386}"/>
              </a:ext>
            </a:extLst>
          </p:cNvPr>
          <p:cNvSpPr txBox="1">
            <a:spLocks/>
          </p:cNvSpPr>
          <p:nvPr/>
        </p:nvSpPr>
        <p:spPr>
          <a:xfrm>
            <a:off x="7165899" y="4664556"/>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nl-NL" sz="1200" b="1" noProof="0" dirty="0"/>
              <a:t>Raadpleging Rijksregister</a:t>
            </a:r>
          </a:p>
        </p:txBody>
      </p:sp>
      <p:pic>
        <p:nvPicPr>
          <p:cNvPr id="56" name="Content Placeholder 28">
            <a:extLst>
              <a:ext uri="{FF2B5EF4-FFF2-40B4-BE49-F238E27FC236}">
                <a16:creationId xmlns:a16="http://schemas.microsoft.com/office/drawing/2014/main" id="{4C5CDCAC-710B-D012-AC81-9A025A3A551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7597534" y="3685178"/>
            <a:ext cx="952500" cy="952500"/>
          </a:xfrm>
          <a:prstGeom prst="rect">
            <a:avLst/>
          </a:prstGeom>
        </p:spPr>
      </p:pic>
      <p:sp>
        <p:nvSpPr>
          <p:cNvPr id="57" name="Text Placeholder 7">
            <a:extLst>
              <a:ext uri="{FF2B5EF4-FFF2-40B4-BE49-F238E27FC236}">
                <a16:creationId xmlns:a16="http://schemas.microsoft.com/office/drawing/2014/main" id="{B7552765-4E97-4553-38C7-F20131DBDE25}"/>
              </a:ext>
            </a:extLst>
          </p:cNvPr>
          <p:cNvSpPr txBox="1">
            <a:spLocks/>
          </p:cNvSpPr>
          <p:nvPr/>
        </p:nvSpPr>
        <p:spPr>
          <a:xfrm>
            <a:off x="5181855" y="4633996"/>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nl-NL" sz="1200" b="1" noProof="0" dirty="0"/>
              <a:t>Coördinatie van elektronische deelprocessen</a:t>
            </a:r>
          </a:p>
        </p:txBody>
      </p:sp>
      <p:pic>
        <p:nvPicPr>
          <p:cNvPr id="58" name="Content Placeholder 28">
            <a:extLst>
              <a:ext uri="{FF2B5EF4-FFF2-40B4-BE49-F238E27FC236}">
                <a16:creationId xmlns:a16="http://schemas.microsoft.com/office/drawing/2014/main" id="{2B617381-9B6F-E4BB-86A6-FDA80B9ED3B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5564787" y="3528014"/>
            <a:ext cx="952500" cy="952500"/>
          </a:xfrm>
          <a:prstGeom prst="rect">
            <a:avLst/>
          </a:prstGeom>
        </p:spPr>
      </p:pic>
      <p:sp>
        <p:nvSpPr>
          <p:cNvPr id="63" name="Text Placeholder 7">
            <a:extLst>
              <a:ext uri="{FF2B5EF4-FFF2-40B4-BE49-F238E27FC236}">
                <a16:creationId xmlns:a16="http://schemas.microsoft.com/office/drawing/2014/main" id="{DC601630-1E2A-151B-CD0B-9AB7189A9E35}"/>
              </a:ext>
            </a:extLst>
          </p:cNvPr>
          <p:cNvSpPr txBox="1">
            <a:spLocks/>
          </p:cNvSpPr>
          <p:nvPr/>
        </p:nvSpPr>
        <p:spPr>
          <a:xfrm>
            <a:off x="4387086" y="2577677"/>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nl-NL" sz="1200" noProof="0" dirty="0"/>
              <a:t>T</a:t>
            </a:r>
            <a:r>
              <a:rPr lang="nl-NL" sz="1200" b="1" noProof="0" dirty="0"/>
              <a:t>imestamping</a:t>
            </a:r>
          </a:p>
        </p:txBody>
      </p:sp>
      <p:pic>
        <p:nvPicPr>
          <p:cNvPr id="64" name="Content Placeholder 28">
            <a:extLst>
              <a:ext uri="{FF2B5EF4-FFF2-40B4-BE49-F238E27FC236}">
                <a16:creationId xmlns:a16="http://schemas.microsoft.com/office/drawing/2014/main" id="{3C9D1E35-1F94-CDD5-9F35-4CAD6F833497}"/>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770017" y="1591190"/>
            <a:ext cx="952500" cy="952500"/>
          </a:xfrm>
          <a:prstGeom prst="rect">
            <a:avLst/>
          </a:prstGeom>
        </p:spPr>
      </p:pic>
      <p:sp>
        <p:nvSpPr>
          <p:cNvPr id="69" name="Text Placeholder 7">
            <a:extLst>
              <a:ext uri="{FF2B5EF4-FFF2-40B4-BE49-F238E27FC236}">
                <a16:creationId xmlns:a16="http://schemas.microsoft.com/office/drawing/2014/main" id="{BB86E9B6-FC2D-0B3B-9CAA-6A52D3BC6AAA}"/>
              </a:ext>
            </a:extLst>
          </p:cNvPr>
          <p:cNvSpPr txBox="1">
            <a:spLocks/>
          </p:cNvSpPr>
          <p:nvPr/>
        </p:nvSpPr>
        <p:spPr>
          <a:xfrm>
            <a:off x="10147563" y="2543690"/>
            <a:ext cx="1654187"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nl-NL" sz="1200" b="1" noProof="0" dirty="0"/>
              <a:t>Beheer van</a:t>
            </a:r>
            <a:br>
              <a:rPr lang="nl-NL" sz="1200" b="1" noProof="0" dirty="0"/>
            </a:br>
            <a:r>
              <a:rPr lang="nl-NL" sz="1200" b="1" noProof="0" dirty="0"/>
              <a:t>loggings</a:t>
            </a:r>
          </a:p>
        </p:txBody>
      </p:sp>
      <p:pic>
        <p:nvPicPr>
          <p:cNvPr id="70" name="Content Placeholder 28">
            <a:extLst>
              <a:ext uri="{FF2B5EF4-FFF2-40B4-BE49-F238E27FC236}">
                <a16:creationId xmlns:a16="http://schemas.microsoft.com/office/drawing/2014/main" id="{3C39EEDA-507C-0DA5-2376-3914479D0B1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10498406" y="1628542"/>
            <a:ext cx="952500" cy="952500"/>
          </a:xfrm>
          <a:prstGeom prst="rect">
            <a:avLst/>
          </a:prstGeom>
        </p:spPr>
      </p:pic>
      <p:sp>
        <p:nvSpPr>
          <p:cNvPr id="74" name="Text Placeholder 7">
            <a:extLst>
              <a:ext uri="{FF2B5EF4-FFF2-40B4-BE49-F238E27FC236}">
                <a16:creationId xmlns:a16="http://schemas.microsoft.com/office/drawing/2014/main" id="{08024106-44DD-6E27-D3E9-345B75165700}"/>
              </a:ext>
            </a:extLst>
          </p:cNvPr>
          <p:cNvSpPr txBox="1">
            <a:spLocks/>
          </p:cNvSpPr>
          <p:nvPr/>
        </p:nvSpPr>
        <p:spPr>
          <a:xfrm>
            <a:off x="1312385" y="4717411"/>
            <a:ext cx="1855804"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nl-NL" sz="1200" b="1" noProof="0" dirty="0"/>
              <a:t>Verwijzings-</a:t>
            </a:r>
            <a:br>
              <a:rPr lang="nl-NL" sz="1200" b="1" noProof="0" dirty="0"/>
            </a:br>
            <a:r>
              <a:rPr lang="nl-NL" sz="1200" b="1" noProof="0" dirty="0"/>
              <a:t>repertorium</a:t>
            </a:r>
          </a:p>
        </p:txBody>
      </p:sp>
      <p:pic>
        <p:nvPicPr>
          <p:cNvPr id="75" name="Content Placeholder 28">
            <a:extLst>
              <a:ext uri="{FF2B5EF4-FFF2-40B4-BE49-F238E27FC236}">
                <a16:creationId xmlns:a16="http://schemas.microsoft.com/office/drawing/2014/main" id="{692F725B-A957-4FF1-B31B-0FD1D340F941}"/>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1728575" y="3665601"/>
            <a:ext cx="952500" cy="952500"/>
          </a:xfrm>
          <a:prstGeom prst="rect">
            <a:avLst/>
          </a:prstGeom>
        </p:spPr>
      </p:pic>
      <p:sp>
        <p:nvSpPr>
          <p:cNvPr id="76" name="Text Placeholder 7">
            <a:extLst>
              <a:ext uri="{FF2B5EF4-FFF2-40B4-BE49-F238E27FC236}">
                <a16:creationId xmlns:a16="http://schemas.microsoft.com/office/drawing/2014/main" id="{5CC3970B-1236-99AB-4F82-9FC58E08D76F}"/>
              </a:ext>
            </a:extLst>
          </p:cNvPr>
          <p:cNvSpPr txBox="1">
            <a:spLocks/>
          </p:cNvSpPr>
          <p:nvPr/>
        </p:nvSpPr>
        <p:spPr>
          <a:xfrm>
            <a:off x="3274948" y="4759487"/>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nl-NL" sz="1200" b="1" noProof="0" dirty="0"/>
              <a:t>Portaal</a:t>
            </a:r>
          </a:p>
        </p:txBody>
      </p:sp>
      <p:pic>
        <p:nvPicPr>
          <p:cNvPr id="77" name="Content Placeholder 28">
            <a:extLst>
              <a:ext uri="{FF2B5EF4-FFF2-40B4-BE49-F238E27FC236}">
                <a16:creationId xmlns:a16="http://schemas.microsoft.com/office/drawing/2014/main" id="{1ABF3212-B0C8-0399-01CE-2D58B2DAF0F3}"/>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3646681" y="3665601"/>
            <a:ext cx="952500" cy="952500"/>
          </a:xfrm>
          <a:prstGeom prst="rect">
            <a:avLst/>
          </a:prstGeom>
        </p:spPr>
      </p:pic>
      <p:sp>
        <p:nvSpPr>
          <p:cNvPr id="78" name="Text Placeholder 7">
            <a:extLst>
              <a:ext uri="{FF2B5EF4-FFF2-40B4-BE49-F238E27FC236}">
                <a16:creationId xmlns:a16="http://schemas.microsoft.com/office/drawing/2014/main" id="{E0599A58-010A-9118-DEBD-94BEFD889BE3}"/>
              </a:ext>
            </a:extLst>
          </p:cNvPr>
          <p:cNvSpPr txBox="1">
            <a:spLocks/>
          </p:cNvSpPr>
          <p:nvPr/>
        </p:nvSpPr>
        <p:spPr>
          <a:xfrm>
            <a:off x="6370949" y="2517447"/>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nl-NL" sz="1200" b="1" noProof="0" dirty="0"/>
              <a:t>Systeem voor</a:t>
            </a:r>
            <a:br>
              <a:rPr lang="nl-NL" sz="1200" noProof="0" dirty="0"/>
            </a:br>
            <a:r>
              <a:rPr lang="nl-NL" sz="1200" b="1" noProof="0" dirty="0"/>
              <a:t>end-</a:t>
            </a:r>
            <a:r>
              <a:rPr lang="nl-NL" sz="1200" b="1" noProof="0" dirty="0" err="1"/>
              <a:t>to</a:t>
            </a:r>
            <a:r>
              <a:rPr lang="nl-NL" sz="1200" b="1" noProof="0" dirty="0"/>
              <a:t>-end</a:t>
            </a:r>
            <a:br>
              <a:rPr lang="nl-NL" sz="1200" b="1" noProof="0" dirty="0"/>
            </a:br>
            <a:r>
              <a:rPr lang="nl-NL" sz="1200" b="1" noProof="0" dirty="0" err="1"/>
              <a:t>vercijfering</a:t>
            </a:r>
            <a:endParaRPr lang="nl-NL" sz="1200" b="1" noProof="0" dirty="0"/>
          </a:p>
        </p:txBody>
      </p:sp>
      <p:pic>
        <p:nvPicPr>
          <p:cNvPr id="79" name="Content Placeholder 28">
            <a:extLst>
              <a:ext uri="{FF2B5EF4-FFF2-40B4-BE49-F238E27FC236}">
                <a16:creationId xmlns:a16="http://schemas.microsoft.com/office/drawing/2014/main" id="{02ECFDC3-5125-F966-4C95-1768AFCA6738}"/>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6772333" y="1590819"/>
            <a:ext cx="952500" cy="952500"/>
          </a:xfrm>
          <a:prstGeom prst="rect">
            <a:avLst/>
          </a:prstGeom>
        </p:spPr>
      </p:pic>
      <p:sp>
        <p:nvSpPr>
          <p:cNvPr id="25" name="Text Placeholder 7">
            <a:extLst>
              <a:ext uri="{FF2B5EF4-FFF2-40B4-BE49-F238E27FC236}">
                <a16:creationId xmlns:a16="http://schemas.microsoft.com/office/drawing/2014/main" id="{C03E1850-6129-4D6D-96A6-DCD4E32EE428}"/>
              </a:ext>
            </a:extLst>
          </p:cNvPr>
          <p:cNvSpPr txBox="1">
            <a:spLocks/>
          </p:cNvSpPr>
          <p:nvPr/>
        </p:nvSpPr>
        <p:spPr>
          <a:xfrm>
            <a:off x="9431327" y="4717411"/>
            <a:ext cx="1718363" cy="76029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Clr>
                <a:srgbClr val="087670"/>
              </a:buClr>
              <a:buSzPct val="120000"/>
              <a:buFont typeface="Arial" panose="020B0604020202020204" pitchFamily="34" charset="0"/>
              <a:buNone/>
              <a:defRPr sz="2000" b="1" kern="1200">
                <a:solidFill>
                  <a:srgbClr val="087670"/>
                </a:solidFill>
                <a:latin typeface="Libre Franklin SemiBold" panose="00000700000000000000" pitchFamily="2" charset="0"/>
                <a:ea typeface="+mn-ea"/>
                <a:cs typeface="+mn-cs"/>
              </a:defRPr>
            </a:lvl1pPr>
            <a:lvl2pPr marL="457200" indent="0" algn="l" defTabSz="914400" rtl="0" eaLnBrk="1" latinLnBrk="0" hangingPunct="1">
              <a:lnSpc>
                <a:spcPct val="90000"/>
              </a:lnSpc>
              <a:spcBef>
                <a:spcPts val="500"/>
              </a:spcBef>
              <a:buClr>
                <a:srgbClr val="BB2500"/>
              </a:buClr>
              <a:buSzPct val="120000"/>
              <a:buFont typeface="Arial" panose="020B0604020202020204" pitchFamily="34" charset="0"/>
              <a:buNone/>
              <a:defRPr sz="2000" b="1" kern="1200">
                <a:solidFill>
                  <a:schemeClr val="tx1">
                    <a:lumMod val="90000"/>
                    <a:lumOff val="10000"/>
                  </a:schemeClr>
                </a:solidFill>
                <a:latin typeface="Libre Franklin" panose="00000500000000000000" pitchFamily="2" charset="0"/>
                <a:ea typeface="+mn-ea"/>
                <a:cs typeface="+mn-cs"/>
              </a:defRPr>
            </a:lvl2pPr>
            <a:lvl3pPr marL="914400" indent="0" algn="l" defTabSz="914400" rtl="0" eaLnBrk="1" latinLnBrk="0" hangingPunct="1">
              <a:lnSpc>
                <a:spcPct val="90000"/>
              </a:lnSpc>
              <a:spcBef>
                <a:spcPts val="500"/>
              </a:spcBef>
              <a:buClr>
                <a:srgbClr val="E0EEED"/>
              </a:buClr>
              <a:buSzPct val="120000"/>
              <a:buFont typeface="Arial" panose="020B0604020202020204" pitchFamily="34" charset="0"/>
              <a:buNone/>
              <a:defRPr sz="1800" b="1" kern="1200">
                <a:solidFill>
                  <a:schemeClr val="tx1">
                    <a:lumMod val="90000"/>
                    <a:lumOff val="10000"/>
                  </a:schemeClr>
                </a:solidFill>
                <a:latin typeface="Libre Franklin" panose="00000500000000000000" pitchFamily="2" charset="0"/>
                <a:ea typeface="+mn-ea"/>
                <a:cs typeface="+mn-cs"/>
              </a:defRPr>
            </a:lvl3pPr>
            <a:lvl4pPr marL="1371600" indent="0" algn="l" defTabSz="914400" rtl="0" eaLnBrk="1" latinLnBrk="0" hangingPunct="1">
              <a:lnSpc>
                <a:spcPct val="90000"/>
              </a:lnSpc>
              <a:spcBef>
                <a:spcPts val="500"/>
              </a:spcBef>
              <a:buClr>
                <a:srgbClr val="FFC5B7"/>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4pPr>
            <a:lvl5pPr marL="1828800" indent="0" algn="l" defTabSz="914400" rtl="0" eaLnBrk="1" latinLnBrk="0" hangingPunct="1">
              <a:lnSpc>
                <a:spcPct val="90000"/>
              </a:lnSpc>
              <a:spcBef>
                <a:spcPts val="500"/>
              </a:spcBef>
              <a:buClr>
                <a:srgbClr val="087670"/>
              </a:buClr>
              <a:buSzPct val="120000"/>
              <a:buFont typeface="Arial" panose="020B0604020202020204" pitchFamily="34" charset="0"/>
              <a:buNone/>
              <a:defRPr sz="1600" b="1" kern="1200">
                <a:solidFill>
                  <a:schemeClr val="tx1">
                    <a:lumMod val="90000"/>
                    <a:lumOff val="10000"/>
                  </a:schemeClr>
                </a:solidFill>
                <a:latin typeface="Libre Franklin" panose="00000500000000000000" pitchFamily="2"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ts val="1800"/>
              </a:lnSpc>
              <a:spcBef>
                <a:spcPts val="0"/>
              </a:spcBef>
            </a:pPr>
            <a:r>
              <a:rPr lang="nl-NL" sz="1200" b="1" noProof="0" dirty="0"/>
              <a:t>Pseudonimisering</a:t>
            </a:r>
            <a:br>
              <a:rPr lang="nl-NL" sz="1200" noProof="0" dirty="0"/>
            </a:br>
            <a:r>
              <a:rPr lang="nl-NL" sz="1200" b="1" noProof="0" dirty="0"/>
              <a:t>&amp; </a:t>
            </a:r>
            <a:r>
              <a:rPr lang="nl-NL" sz="1200" b="1" noProof="0" dirty="0" err="1"/>
              <a:t>anonimisering</a:t>
            </a:r>
            <a:endParaRPr lang="nl-NL" sz="1200" b="1" noProof="0" dirty="0"/>
          </a:p>
        </p:txBody>
      </p:sp>
      <p:pic>
        <p:nvPicPr>
          <p:cNvPr id="26" name="Content Placeholder 28">
            <a:extLst>
              <a:ext uri="{FF2B5EF4-FFF2-40B4-BE49-F238E27FC236}">
                <a16:creationId xmlns:a16="http://schemas.microsoft.com/office/drawing/2014/main" id="{B168AF7A-48FF-4CAD-88F1-B93D9D5DE69F}"/>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9783584" y="3685955"/>
            <a:ext cx="952500" cy="952500"/>
          </a:xfrm>
          <a:prstGeom prst="rect">
            <a:avLst/>
          </a:prstGeom>
        </p:spPr>
      </p:pic>
    </p:spTree>
    <p:extLst>
      <p:ext uri="{BB962C8B-B14F-4D97-AF65-F5344CB8AC3E}">
        <p14:creationId xmlns:p14="http://schemas.microsoft.com/office/powerpoint/2010/main" val="3873687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D5126BB-44ED-77CF-BB33-3399DF8D16F0}"/>
              </a:ext>
            </a:extLst>
          </p:cNvPr>
          <p:cNvSpPr>
            <a:spLocks noGrp="1"/>
          </p:cNvSpPr>
          <p:nvPr>
            <p:ph type="body" sz="quarter" idx="11"/>
          </p:nvPr>
        </p:nvSpPr>
        <p:spPr/>
        <p:txBody>
          <a:bodyPr/>
          <a:lstStyle/>
          <a:p>
            <a:r>
              <a:rPr lang="nl-NL" noProof="0" dirty="0"/>
              <a:t>Verwijzingsrepertorium (hub-</a:t>
            </a:r>
            <a:r>
              <a:rPr lang="nl-NL" noProof="0" dirty="0" err="1"/>
              <a:t>metahub</a:t>
            </a:r>
            <a:r>
              <a:rPr lang="nl-NL" noProof="0" dirty="0"/>
              <a:t>)</a:t>
            </a:r>
          </a:p>
        </p:txBody>
      </p:sp>
      <p:sp>
        <p:nvSpPr>
          <p:cNvPr id="3" name="Tijdelijke aanduiding voor tekst 2">
            <a:extLst>
              <a:ext uri="{FF2B5EF4-FFF2-40B4-BE49-F238E27FC236}">
                <a16:creationId xmlns:a16="http://schemas.microsoft.com/office/drawing/2014/main" id="{E76A5C21-6ADE-D7F1-5214-4BCB37A0C718}"/>
              </a:ext>
            </a:extLst>
          </p:cNvPr>
          <p:cNvSpPr>
            <a:spLocks noGrp="1"/>
          </p:cNvSpPr>
          <p:nvPr>
            <p:ph type="body" sz="quarter" idx="13"/>
          </p:nvPr>
        </p:nvSpPr>
        <p:spPr/>
        <p:txBody>
          <a:bodyPr/>
          <a:lstStyle/>
          <a:p>
            <a:pPr lvl="1"/>
            <a:endParaRPr lang="nl-NL" noProof="0" dirty="0"/>
          </a:p>
          <a:p>
            <a:pPr lvl="1"/>
            <a:r>
              <a:rPr lang="nl-NL" noProof="0" dirty="0"/>
              <a:t>aanduiding van bepaalde plaatsen waar gezondheidsgegevens over een bepaalde zorggebruiker beschikbaar zijn</a:t>
            </a:r>
          </a:p>
          <a:p>
            <a:pPr lvl="1"/>
            <a:endParaRPr lang="nl-NL" noProof="0" dirty="0"/>
          </a:p>
          <a:p>
            <a:pPr lvl="1"/>
            <a:r>
              <a:rPr lang="nl-NL" noProof="0" dirty="0"/>
              <a:t>deze plaatsen kunnen vandaag zijn</a:t>
            </a:r>
          </a:p>
          <a:p>
            <a:pPr lvl="2"/>
            <a:r>
              <a:rPr lang="nl-NL" noProof="0" dirty="0"/>
              <a:t>een hub (netwerk van zorginstellingen), die ook een verwijzingsrepertorium bijhoudt dat aanduidt in welke zorginstellingen binnen dat netwerk gezondheidsgegevens over een bepaalde patiënt beschikbaar zijn</a:t>
            </a:r>
          </a:p>
          <a:p>
            <a:pPr lvl="2"/>
            <a:r>
              <a:rPr lang="nl-NL" noProof="0" dirty="0"/>
              <a:t>een gezondheidskluis (Vitalink, </a:t>
            </a:r>
            <a:r>
              <a:rPr lang="nl-NL" noProof="0" dirty="0" err="1"/>
              <a:t>Intermed</a:t>
            </a:r>
            <a:r>
              <a:rPr lang="nl-NL" noProof="0" dirty="0"/>
              <a:t> of </a:t>
            </a:r>
            <a:r>
              <a:rPr lang="nl-NL" noProof="0" dirty="0" err="1"/>
              <a:t>Brusafe</a:t>
            </a:r>
            <a:r>
              <a:rPr lang="nl-NL" noProof="0" dirty="0"/>
              <a:t>)</a:t>
            </a:r>
          </a:p>
          <a:p>
            <a:pPr lvl="1"/>
            <a:endParaRPr lang="nl-NL" noProof="0" dirty="0"/>
          </a:p>
          <a:p>
            <a:pPr lvl="1"/>
            <a:r>
              <a:rPr lang="nl-NL" noProof="0" dirty="0"/>
              <a:t>meer info op </a:t>
            </a:r>
            <a:r>
              <a:rPr lang="nl-NL" noProof="0" dirty="0">
                <a:hlinkClick r:id="rId2"/>
              </a:rPr>
              <a:t>https://www.ehealth.fgov.be/ehealthplatform/nl/verwijzingsrepertorium</a:t>
            </a:r>
          </a:p>
          <a:p>
            <a:endParaRPr lang="nl-NL" noProof="0" dirty="0"/>
          </a:p>
        </p:txBody>
      </p:sp>
      <p:pic>
        <p:nvPicPr>
          <p:cNvPr id="4" name="Picture 5">
            <a:extLst>
              <a:ext uri="{FF2B5EF4-FFF2-40B4-BE49-F238E27FC236}">
                <a16:creationId xmlns:a16="http://schemas.microsoft.com/office/drawing/2014/main" id="{9F36B8DD-6C84-1B7E-5328-A4FB8F6C2973}"/>
              </a:ext>
            </a:extLst>
          </p:cNvPr>
          <p:cNvPicPr>
            <a:picLocks noChangeAspect="1"/>
          </p:cNvPicPr>
          <p:nvPr/>
        </p:nvPicPr>
        <p:blipFill>
          <a:blip r:embed="rId3"/>
          <a:stretch>
            <a:fillRect/>
          </a:stretch>
        </p:blipFill>
        <p:spPr>
          <a:xfrm>
            <a:off x="338025" y="212359"/>
            <a:ext cx="561975" cy="581025"/>
          </a:xfrm>
          <a:prstGeom prst="rect">
            <a:avLst/>
          </a:prstGeom>
        </p:spPr>
      </p:pic>
    </p:spTree>
    <p:extLst>
      <p:ext uri="{BB962C8B-B14F-4D97-AF65-F5344CB8AC3E}">
        <p14:creationId xmlns:p14="http://schemas.microsoft.com/office/powerpoint/2010/main" val="29417735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E40E225-980E-77C5-16D8-3D13BF0C79F3}"/>
              </a:ext>
            </a:extLst>
          </p:cNvPr>
          <p:cNvSpPr>
            <a:spLocks noGrp="1"/>
          </p:cNvSpPr>
          <p:nvPr>
            <p:ph type="body" sz="quarter" idx="11"/>
          </p:nvPr>
        </p:nvSpPr>
        <p:spPr/>
        <p:txBody>
          <a:bodyPr/>
          <a:lstStyle/>
          <a:p>
            <a:r>
              <a:rPr lang="nl-NL" noProof="0" dirty="0"/>
              <a:t>Verwijzingsrepertorium</a:t>
            </a:r>
          </a:p>
        </p:txBody>
      </p:sp>
      <p:pic>
        <p:nvPicPr>
          <p:cNvPr id="4" name="Content Placeholder 2">
            <a:extLst>
              <a:ext uri="{FF2B5EF4-FFF2-40B4-BE49-F238E27FC236}">
                <a16:creationId xmlns:a16="http://schemas.microsoft.com/office/drawing/2014/main" id="{84A1D26E-7C0A-1507-B3A0-C930612F9C2C}"/>
              </a:ext>
            </a:extLst>
          </p:cNvPr>
          <p:cNvPicPr>
            <a:picLocks noChangeAspect="1"/>
          </p:cNvPicPr>
          <p:nvPr/>
        </p:nvPicPr>
        <p:blipFill>
          <a:blip r:embed="rId2" cstate="print">
            <a:clrChange>
              <a:clrFrom>
                <a:srgbClr val="CCCB66"/>
              </a:clrFrom>
              <a:clrTo>
                <a:srgbClr val="CCCB66">
                  <a:alpha val="0"/>
                </a:srgbClr>
              </a:clrTo>
            </a:clrChange>
            <a:extLst>
              <a:ext uri="{28A0092B-C50C-407E-A947-70E740481C1C}">
                <a14:useLocalDpi xmlns:a14="http://schemas.microsoft.com/office/drawing/2010/main" val="0"/>
              </a:ext>
            </a:extLst>
          </a:blip>
          <a:srcRect/>
          <a:stretch>
            <a:fillRect/>
          </a:stretch>
        </p:blipFill>
        <p:spPr bwMode="auto">
          <a:xfrm>
            <a:off x="2423592" y="1019185"/>
            <a:ext cx="7344816" cy="532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5CAE42FD-82FC-C238-D152-9D9660F3238D}"/>
              </a:ext>
            </a:extLst>
          </p:cNvPr>
          <p:cNvPicPr>
            <a:picLocks noChangeAspect="1"/>
          </p:cNvPicPr>
          <p:nvPr/>
        </p:nvPicPr>
        <p:blipFill>
          <a:blip r:embed="rId3"/>
          <a:stretch>
            <a:fillRect/>
          </a:stretch>
        </p:blipFill>
        <p:spPr>
          <a:xfrm>
            <a:off x="338025" y="212359"/>
            <a:ext cx="561975" cy="581025"/>
          </a:xfrm>
          <a:prstGeom prst="rect">
            <a:avLst/>
          </a:prstGeom>
        </p:spPr>
      </p:pic>
    </p:spTree>
    <p:extLst>
      <p:ext uri="{BB962C8B-B14F-4D97-AF65-F5344CB8AC3E}">
        <p14:creationId xmlns:p14="http://schemas.microsoft.com/office/powerpoint/2010/main" val="7769382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2E001F1-45EA-26DD-C45A-4EE34510955D}"/>
              </a:ext>
            </a:extLst>
          </p:cNvPr>
          <p:cNvSpPr>
            <a:spLocks noGrp="1"/>
          </p:cNvSpPr>
          <p:nvPr>
            <p:ph type="body" sz="quarter" idx="11"/>
          </p:nvPr>
        </p:nvSpPr>
        <p:spPr/>
        <p:txBody>
          <a:bodyPr/>
          <a:lstStyle/>
          <a:p>
            <a:r>
              <a:rPr lang="nl-NL" noProof="0" dirty="0"/>
              <a:t>Verwijzingsrepertorium (hub-</a:t>
            </a:r>
            <a:r>
              <a:rPr lang="nl-NL" noProof="0" dirty="0" err="1"/>
              <a:t>metahub</a:t>
            </a:r>
            <a:r>
              <a:rPr lang="nl-NL" noProof="0" dirty="0"/>
              <a:t>)</a:t>
            </a:r>
          </a:p>
        </p:txBody>
      </p:sp>
      <p:sp>
        <p:nvSpPr>
          <p:cNvPr id="4" name="Oval 3">
            <a:extLst>
              <a:ext uri="{FF2B5EF4-FFF2-40B4-BE49-F238E27FC236}">
                <a16:creationId xmlns:a16="http://schemas.microsoft.com/office/drawing/2014/main" id="{DDF65494-98C6-D505-2F84-7F1B30FE9982}"/>
              </a:ext>
            </a:extLst>
          </p:cNvPr>
          <p:cNvSpPr>
            <a:spLocks noChangeArrowheads="1"/>
          </p:cNvSpPr>
          <p:nvPr/>
        </p:nvSpPr>
        <p:spPr bwMode="auto">
          <a:xfrm>
            <a:off x="7603574" y="1880886"/>
            <a:ext cx="433387" cy="431800"/>
          </a:xfrm>
          <a:prstGeom prst="ellipse">
            <a:avLst/>
          </a:prstGeom>
          <a:solidFill>
            <a:srgbClr val="3E6E5A"/>
          </a:solidFill>
          <a:ln w="9525">
            <a:solidFill>
              <a:schemeClr val="tx1"/>
            </a:solidFill>
            <a:round/>
            <a:headEnd/>
            <a:tailEnd/>
          </a:ln>
        </p:spPr>
        <p:txBody>
          <a:bodyPr wrap="none" anchor="ctr"/>
          <a:lstStyle/>
          <a:p>
            <a:pPr eaLnBrk="0" hangingPunct="0"/>
            <a:endParaRPr lang="nl-NL" noProof="0" dirty="0">
              <a:latin typeface="Calibri" pitchFamily="34" charset="0"/>
            </a:endParaRPr>
          </a:p>
        </p:txBody>
      </p:sp>
      <p:sp>
        <p:nvSpPr>
          <p:cNvPr id="5" name="Line 4">
            <a:extLst>
              <a:ext uri="{FF2B5EF4-FFF2-40B4-BE49-F238E27FC236}">
                <a16:creationId xmlns:a16="http://schemas.microsoft.com/office/drawing/2014/main" id="{FC1632CB-8D34-2042-74DC-74CB32A2EF3A}"/>
              </a:ext>
            </a:extLst>
          </p:cNvPr>
          <p:cNvSpPr>
            <a:spLocks noChangeShapeType="1"/>
          </p:cNvSpPr>
          <p:nvPr/>
        </p:nvSpPr>
        <p:spPr bwMode="auto">
          <a:xfrm>
            <a:off x="7027311" y="1953912"/>
            <a:ext cx="576263"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6" name="Line 5">
            <a:extLst>
              <a:ext uri="{FF2B5EF4-FFF2-40B4-BE49-F238E27FC236}">
                <a16:creationId xmlns:a16="http://schemas.microsoft.com/office/drawing/2014/main" id="{6BEF4E71-850F-7750-ADAC-D97DB8B87232}"/>
              </a:ext>
            </a:extLst>
          </p:cNvPr>
          <p:cNvSpPr>
            <a:spLocks noChangeShapeType="1"/>
          </p:cNvSpPr>
          <p:nvPr/>
        </p:nvSpPr>
        <p:spPr bwMode="auto">
          <a:xfrm flipH="1">
            <a:off x="7603573" y="2312687"/>
            <a:ext cx="14605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7" name="Line 6">
            <a:extLst>
              <a:ext uri="{FF2B5EF4-FFF2-40B4-BE49-F238E27FC236}">
                <a16:creationId xmlns:a16="http://schemas.microsoft.com/office/drawing/2014/main" id="{18C7B765-33A5-5F38-A699-8014C3EB7635}"/>
              </a:ext>
            </a:extLst>
          </p:cNvPr>
          <p:cNvSpPr>
            <a:spLocks noChangeShapeType="1"/>
          </p:cNvSpPr>
          <p:nvPr/>
        </p:nvSpPr>
        <p:spPr bwMode="auto">
          <a:xfrm>
            <a:off x="7965523" y="2241250"/>
            <a:ext cx="576262" cy="503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8" name="Line 7">
            <a:extLst>
              <a:ext uri="{FF2B5EF4-FFF2-40B4-BE49-F238E27FC236}">
                <a16:creationId xmlns:a16="http://schemas.microsoft.com/office/drawing/2014/main" id="{BB23AA01-5C70-4171-6384-064BE79A669F}"/>
              </a:ext>
            </a:extLst>
          </p:cNvPr>
          <p:cNvSpPr>
            <a:spLocks noChangeShapeType="1"/>
          </p:cNvSpPr>
          <p:nvPr/>
        </p:nvSpPr>
        <p:spPr bwMode="auto">
          <a:xfrm flipV="1">
            <a:off x="8036960" y="1742775"/>
            <a:ext cx="636588" cy="282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9" name="Line 8">
            <a:extLst>
              <a:ext uri="{FF2B5EF4-FFF2-40B4-BE49-F238E27FC236}">
                <a16:creationId xmlns:a16="http://schemas.microsoft.com/office/drawing/2014/main" id="{DFEA23A9-5878-C1C2-0924-2657F5D8593F}"/>
              </a:ext>
            </a:extLst>
          </p:cNvPr>
          <p:cNvSpPr>
            <a:spLocks noChangeShapeType="1"/>
          </p:cNvSpPr>
          <p:nvPr/>
        </p:nvSpPr>
        <p:spPr bwMode="auto">
          <a:xfrm flipH="1" flipV="1">
            <a:off x="7754386" y="1587200"/>
            <a:ext cx="66675" cy="2936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10" name="Oval 9">
            <a:extLst>
              <a:ext uri="{FF2B5EF4-FFF2-40B4-BE49-F238E27FC236}">
                <a16:creationId xmlns:a16="http://schemas.microsoft.com/office/drawing/2014/main" id="{59D6C92A-B23F-E78B-1A4B-6EACC6A8E0EF}"/>
              </a:ext>
            </a:extLst>
          </p:cNvPr>
          <p:cNvSpPr>
            <a:spLocks noChangeArrowheads="1"/>
          </p:cNvSpPr>
          <p:nvPr/>
        </p:nvSpPr>
        <p:spPr bwMode="auto">
          <a:xfrm>
            <a:off x="7979811" y="4612974"/>
            <a:ext cx="430213" cy="431800"/>
          </a:xfrm>
          <a:prstGeom prst="ellipse">
            <a:avLst/>
          </a:prstGeom>
          <a:solidFill>
            <a:srgbClr val="3E6E5A"/>
          </a:solidFill>
          <a:ln w="9525">
            <a:solidFill>
              <a:schemeClr val="tx1"/>
            </a:solidFill>
            <a:round/>
            <a:headEnd/>
            <a:tailEnd/>
          </a:ln>
        </p:spPr>
        <p:txBody>
          <a:bodyPr wrap="none" anchor="ctr"/>
          <a:lstStyle/>
          <a:p>
            <a:pPr eaLnBrk="0" hangingPunct="0"/>
            <a:endParaRPr lang="nl-NL" noProof="0" dirty="0">
              <a:latin typeface="Calibri" pitchFamily="34" charset="0"/>
            </a:endParaRPr>
          </a:p>
        </p:txBody>
      </p:sp>
      <p:sp>
        <p:nvSpPr>
          <p:cNvPr id="11" name="Line 10">
            <a:extLst>
              <a:ext uri="{FF2B5EF4-FFF2-40B4-BE49-F238E27FC236}">
                <a16:creationId xmlns:a16="http://schemas.microsoft.com/office/drawing/2014/main" id="{32846C48-8D1A-D5DF-3817-54B78522B40C}"/>
              </a:ext>
            </a:extLst>
          </p:cNvPr>
          <p:cNvSpPr>
            <a:spLocks noChangeShapeType="1"/>
          </p:cNvSpPr>
          <p:nvPr/>
        </p:nvSpPr>
        <p:spPr bwMode="auto">
          <a:xfrm>
            <a:off x="7394024" y="4800300"/>
            <a:ext cx="585787"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12" name="Line 11">
            <a:extLst>
              <a:ext uri="{FF2B5EF4-FFF2-40B4-BE49-F238E27FC236}">
                <a16:creationId xmlns:a16="http://schemas.microsoft.com/office/drawing/2014/main" id="{B570D455-B23E-C373-E44C-257BF564F975}"/>
              </a:ext>
            </a:extLst>
          </p:cNvPr>
          <p:cNvSpPr>
            <a:spLocks noChangeShapeType="1"/>
          </p:cNvSpPr>
          <p:nvPr/>
        </p:nvSpPr>
        <p:spPr bwMode="auto">
          <a:xfrm flipH="1">
            <a:off x="7979811" y="5044774"/>
            <a:ext cx="142875"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13" name="Line 12">
            <a:extLst>
              <a:ext uri="{FF2B5EF4-FFF2-40B4-BE49-F238E27FC236}">
                <a16:creationId xmlns:a16="http://schemas.microsoft.com/office/drawing/2014/main" id="{9F6B5C61-71A3-5934-37D3-FC87066D2E8E}"/>
              </a:ext>
            </a:extLst>
          </p:cNvPr>
          <p:cNvSpPr>
            <a:spLocks noChangeShapeType="1"/>
          </p:cNvSpPr>
          <p:nvPr/>
        </p:nvSpPr>
        <p:spPr bwMode="auto">
          <a:xfrm>
            <a:off x="8338586" y="4973336"/>
            <a:ext cx="576263"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14" name="Line 13">
            <a:extLst>
              <a:ext uri="{FF2B5EF4-FFF2-40B4-BE49-F238E27FC236}">
                <a16:creationId xmlns:a16="http://schemas.microsoft.com/office/drawing/2014/main" id="{18C33365-6EF6-5738-5230-22333E6EE0B8}"/>
              </a:ext>
            </a:extLst>
          </p:cNvPr>
          <p:cNvSpPr>
            <a:spLocks noChangeShapeType="1"/>
          </p:cNvSpPr>
          <p:nvPr/>
        </p:nvSpPr>
        <p:spPr bwMode="auto">
          <a:xfrm flipV="1">
            <a:off x="8410023" y="4541536"/>
            <a:ext cx="360362"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15" name="Line 14">
            <a:extLst>
              <a:ext uri="{FF2B5EF4-FFF2-40B4-BE49-F238E27FC236}">
                <a16:creationId xmlns:a16="http://schemas.microsoft.com/office/drawing/2014/main" id="{572C25B7-F2C9-0471-FA8A-3C0F3DA9057B}"/>
              </a:ext>
            </a:extLst>
          </p:cNvPr>
          <p:cNvSpPr>
            <a:spLocks noChangeShapeType="1"/>
          </p:cNvSpPr>
          <p:nvPr/>
        </p:nvSpPr>
        <p:spPr bwMode="auto">
          <a:xfrm flipV="1">
            <a:off x="8194123" y="4181174"/>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16" name="Oval 15">
            <a:extLst>
              <a:ext uri="{FF2B5EF4-FFF2-40B4-BE49-F238E27FC236}">
                <a16:creationId xmlns:a16="http://schemas.microsoft.com/office/drawing/2014/main" id="{78627C3F-FD35-1EBF-454C-274664E0E81B}"/>
              </a:ext>
            </a:extLst>
          </p:cNvPr>
          <p:cNvSpPr>
            <a:spLocks noChangeArrowheads="1"/>
          </p:cNvSpPr>
          <p:nvPr/>
        </p:nvSpPr>
        <p:spPr bwMode="auto">
          <a:xfrm>
            <a:off x="3512585" y="4828874"/>
            <a:ext cx="431800" cy="431800"/>
          </a:xfrm>
          <a:prstGeom prst="ellipse">
            <a:avLst/>
          </a:prstGeom>
          <a:solidFill>
            <a:srgbClr val="3E6E5A"/>
          </a:solidFill>
          <a:ln w="9525">
            <a:solidFill>
              <a:schemeClr val="tx1"/>
            </a:solidFill>
            <a:round/>
            <a:headEnd/>
            <a:tailEnd/>
          </a:ln>
        </p:spPr>
        <p:txBody>
          <a:bodyPr wrap="none" anchor="ctr"/>
          <a:lstStyle/>
          <a:p>
            <a:pPr eaLnBrk="0" hangingPunct="0"/>
            <a:endParaRPr lang="nl-NL" noProof="0" dirty="0">
              <a:latin typeface="Calibri" pitchFamily="34" charset="0"/>
            </a:endParaRPr>
          </a:p>
        </p:txBody>
      </p:sp>
      <p:sp>
        <p:nvSpPr>
          <p:cNvPr id="17" name="Line 16">
            <a:extLst>
              <a:ext uri="{FF2B5EF4-FFF2-40B4-BE49-F238E27FC236}">
                <a16:creationId xmlns:a16="http://schemas.microsoft.com/office/drawing/2014/main" id="{98AF11F3-58F1-1C46-AFD6-615347C076A3}"/>
              </a:ext>
            </a:extLst>
          </p:cNvPr>
          <p:cNvSpPr>
            <a:spLocks noChangeShapeType="1"/>
          </p:cNvSpPr>
          <p:nvPr/>
        </p:nvSpPr>
        <p:spPr bwMode="auto">
          <a:xfrm>
            <a:off x="2936323" y="4901900"/>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18" name="Line 17">
            <a:extLst>
              <a:ext uri="{FF2B5EF4-FFF2-40B4-BE49-F238E27FC236}">
                <a16:creationId xmlns:a16="http://schemas.microsoft.com/office/drawing/2014/main" id="{F5099C84-7190-5AEA-DA4A-CC9CDA1477A5}"/>
              </a:ext>
            </a:extLst>
          </p:cNvPr>
          <p:cNvSpPr>
            <a:spLocks noChangeShapeType="1"/>
          </p:cNvSpPr>
          <p:nvPr/>
        </p:nvSpPr>
        <p:spPr bwMode="auto">
          <a:xfrm flipH="1">
            <a:off x="3464961" y="5213049"/>
            <a:ext cx="144463"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19" name="Line 18">
            <a:extLst>
              <a:ext uri="{FF2B5EF4-FFF2-40B4-BE49-F238E27FC236}">
                <a16:creationId xmlns:a16="http://schemas.microsoft.com/office/drawing/2014/main" id="{CF626BB6-63C6-AF89-9FCC-81F9F9D723F6}"/>
              </a:ext>
            </a:extLst>
          </p:cNvPr>
          <p:cNvSpPr>
            <a:spLocks noChangeShapeType="1"/>
          </p:cNvSpPr>
          <p:nvPr/>
        </p:nvSpPr>
        <p:spPr bwMode="auto">
          <a:xfrm>
            <a:off x="3863424" y="5217812"/>
            <a:ext cx="357187" cy="3222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20" name="Line 19">
            <a:extLst>
              <a:ext uri="{FF2B5EF4-FFF2-40B4-BE49-F238E27FC236}">
                <a16:creationId xmlns:a16="http://schemas.microsoft.com/office/drawing/2014/main" id="{1748076D-DD14-F6DD-5BAE-D94A56F01B97}"/>
              </a:ext>
            </a:extLst>
          </p:cNvPr>
          <p:cNvSpPr>
            <a:spLocks noChangeShapeType="1"/>
          </p:cNvSpPr>
          <p:nvPr/>
        </p:nvSpPr>
        <p:spPr bwMode="auto">
          <a:xfrm flipV="1">
            <a:off x="3963435" y="4947937"/>
            <a:ext cx="4270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21" name="Line 20">
            <a:extLst>
              <a:ext uri="{FF2B5EF4-FFF2-40B4-BE49-F238E27FC236}">
                <a16:creationId xmlns:a16="http://schemas.microsoft.com/office/drawing/2014/main" id="{26F5A89C-0A2A-4B51-AC98-804771F836E8}"/>
              </a:ext>
            </a:extLst>
          </p:cNvPr>
          <p:cNvSpPr>
            <a:spLocks noChangeShapeType="1"/>
          </p:cNvSpPr>
          <p:nvPr/>
        </p:nvSpPr>
        <p:spPr bwMode="auto">
          <a:xfrm flipV="1">
            <a:off x="3728485" y="4397074"/>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22" name="Line 21">
            <a:extLst>
              <a:ext uri="{FF2B5EF4-FFF2-40B4-BE49-F238E27FC236}">
                <a16:creationId xmlns:a16="http://schemas.microsoft.com/office/drawing/2014/main" id="{41F6E5A0-03B0-2331-D076-C1C22EFBAE26}"/>
              </a:ext>
            </a:extLst>
          </p:cNvPr>
          <p:cNvSpPr>
            <a:spLocks noChangeShapeType="1"/>
          </p:cNvSpPr>
          <p:nvPr/>
        </p:nvSpPr>
        <p:spPr bwMode="auto">
          <a:xfrm flipV="1">
            <a:off x="3876124" y="3536649"/>
            <a:ext cx="1584325" cy="13636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23" name="Line 22">
            <a:extLst>
              <a:ext uri="{FF2B5EF4-FFF2-40B4-BE49-F238E27FC236}">
                <a16:creationId xmlns:a16="http://schemas.microsoft.com/office/drawing/2014/main" id="{BC6F4541-84E2-4F82-A10F-AF5A0AFF5FBF}"/>
              </a:ext>
            </a:extLst>
          </p:cNvPr>
          <p:cNvSpPr>
            <a:spLocks noChangeShapeType="1"/>
          </p:cNvSpPr>
          <p:nvPr/>
        </p:nvSpPr>
        <p:spPr bwMode="auto">
          <a:xfrm flipH="1" flipV="1">
            <a:off x="6093860" y="3536649"/>
            <a:ext cx="1957388" cy="11477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24" name="Line 23">
            <a:extLst>
              <a:ext uri="{FF2B5EF4-FFF2-40B4-BE49-F238E27FC236}">
                <a16:creationId xmlns:a16="http://schemas.microsoft.com/office/drawing/2014/main" id="{C4AB46AF-092A-7759-FEC2-5E492E66631C}"/>
              </a:ext>
            </a:extLst>
          </p:cNvPr>
          <p:cNvSpPr>
            <a:spLocks noChangeShapeType="1"/>
          </p:cNvSpPr>
          <p:nvPr/>
        </p:nvSpPr>
        <p:spPr bwMode="auto">
          <a:xfrm flipH="1">
            <a:off x="5901774" y="2209499"/>
            <a:ext cx="1609725" cy="792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25" name="Line 24">
            <a:extLst>
              <a:ext uri="{FF2B5EF4-FFF2-40B4-BE49-F238E27FC236}">
                <a16:creationId xmlns:a16="http://schemas.microsoft.com/office/drawing/2014/main" id="{4CD68D0B-44AA-057E-054A-0C2D31B2BB52}"/>
              </a:ext>
            </a:extLst>
          </p:cNvPr>
          <p:cNvSpPr>
            <a:spLocks noChangeShapeType="1"/>
          </p:cNvSpPr>
          <p:nvPr/>
        </p:nvSpPr>
        <p:spPr bwMode="auto">
          <a:xfrm>
            <a:off x="3399873" y="2444450"/>
            <a:ext cx="1905000" cy="701675"/>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endParaRPr lang="nl-NL" noProof="0" dirty="0"/>
          </a:p>
        </p:txBody>
      </p:sp>
      <p:sp>
        <p:nvSpPr>
          <p:cNvPr id="26" name="Text Box 25">
            <a:extLst>
              <a:ext uri="{FF2B5EF4-FFF2-40B4-BE49-F238E27FC236}">
                <a16:creationId xmlns:a16="http://schemas.microsoft.com/office/drawing/2014/main" id="{BE46CD93-04DF-C676-4F58-D999519D9420}"/>
              </a:ext>
            </a:extLst>
          </p:cNvPr>
          <p:cNvSpPr txBox="1">
            <a:spLocks noChangeArrowheads="1"/>
          </p:cNvSpPr>
          <p:nvPr/>
        </p:nvSpPr>
        <p:spPr bwMode="auto">
          <a:xfrm>
            <a:off x="7601986" y="1890411"/>
            <a:ext cx="4302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nl-NL" sz="1800" noProof="0" dirty="0">
                <a:solidFill>
                  <a:srgbClr val="000000"/>
                </a:solidFill>
                <a:sym typeface="Arial" charset="0"/>
              </a:rPr>
              <a:t>A</a:t>
            </a:r>
          </a:p>
        </p:txBody>
      </p:sp>
      <p:sp>
        <p:nvSpPr>
          <p:cNvPr id="27" name="Text Box 26">
            <a:extLst>
              <a:ext uri="{FF2B5EF4-FFF2-40B4-BE49-F238E27FC236}">
                <a16:creationId xmlns:a16="http://schemas.microsoft.com/office/drawing/2014/main" id="{C87031C7-30A9-5AEA-713A-4F2077717D95}"/>
              </a:ext>
            </a:extLst>
          </p:cNvPr>
          <p:cNvSpPr txBox="1">
            <a:spLocks noChangeArrowheads="1"/>
          </p:cNvSpPr>
          <p:nvPr/>
        </p:nvSpPr>
        <p:spPr bwMode="auto">
          <a:xfrm>
            <a:off x="8022674" y="4639961"/>
            <a:ext cx="2873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nl-NL" sz="1800" noProof="0" dirty="0">
                <a:solidFill>
                  <a:srgbClr val="000000"/>
                </a:solidFill>
                <a:sym typeface="Arial" charset="0"/>
              </a:rPr>
              <a:t>C</a:t>
            </a:r>
          </a:p>
        </p:txBody>
      </p:sp>
      <p:sp>
        <p:nvSpPr>
          <p:cNvPr id="28" name="Text Box 27">
            <a:extLst>
              <a:ext uri="{FF2B5EF4-FFF2-40B4-BE49-F238E27FC236}">
                <a16:creationId xmlns:a16="http://schemas.microsoft.com/office/drawing/2014/main" id="{AC83A8FD-9928-F466-CA85-89848EA27FC3}"/>
              </a:ext>
            </a:extLst>
          </p:cNvPr>
          <p:cNvSpPr txBox="1">
            <a:spLocks noChangeArrowheads="1"/>
          </p:cNvSpPr>
          <p:nvPr/>
        </p:nvSpPr>
        <p:spPr bwMode="auto">
          <a:xfrm>
            <a:off x="3568148" y="4859037"/>
            <a:ext cx="2587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nl-NL" sz="1800" noProof="0" dirty="0">
                <a:solidFill>
                  <a:srgbClr val="000000"/>
                </a:solidFill>
                <a:sym typeface="Arial" charset="0"/>
              </a:rPr>
              <a:t>B</a:t>
            </a:r>
          </a:p>
        </p:txBody>
      </p:sp>
      <p:sp>
        <p:nvSpPr>
          <p:cNvPr id="29" name="Text Box 28">
            <a:extLst>
              <a:ext uri="{FF2B5EF4-FFF2-40B4-BE49-F238E27FC236}">
                <a16:creationId xmlns:a16="http://schemas.microsoft.com/office/drawing/2014/main" id="{6AA4416C-6867-B79A-8149-E69BC205D108}"/>
              </a:ext>
            </a:extLst>
          </p:cNvPr>
          <p:cNvSpPr txBox="1">
            <a:spLocks noChangeArrowheads="1"/>
          </p:cNvSpPr>
          <p:nvPr/>
        </p:nvSpPr>
        <p:spPr bwMode="auto">
          <a:xfrm rot="1203491">
            <a:off x="3277635" y="2495250"/>
            <a:ext cx="22796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nl-NL" sz="1200" b="1" noProof="0" dirty="0">
                <a:solidFill>
                  <a:srgbClr val="000000"/>
                </a:solidFill>
                <a:sym typeface="Arial" charset="0"/>
              </a:rPr>
              <a:t>1: </a:t>
            </a:r>
            <a:r>
              <a:rPr lang="nl-NL" sz="1200" b="1" noProof="0" dirty="0" err="1">
                <a:solidFill>
                  <a:srgbClr val="000000"/>
                </a:solidFill>
                <a:sym typeface="Arial" charset="0"/>
              </a:rPr>
              <a:t>Where</a:t>
            </a:r>
            <a:r>
              <a:rPr lang="nl-NL" sz="1200" b="1" noProof="0" dirty="0">
                <a:solidFill>
                  <a:srgbClr val="000000"/>
                </a:solidFill>
                <a:sym typeface="Arial" charset="0"/>
              </a:rPr>
              <a:t> </a:t>
            </a:r>
            <a:r>
              <a:rPr lang="nl-NL" sz="1200" b="1" noProof="0" dirty="0" err="1">
                <a:solidFill>
                  <a:srgbClr val="000000"/>
                </a:solidFill>
                <a:sym typeface="Arial" charset="0"/>
              </a:rPr>
              <a:t>can</a:t>
            </a:r>
            <a:r>
              <a:rPr lang="nl-NL" sz="1200" b="1" noProof="0" dirty="0">
                <a:solidFill>
                  <a:srgbClr val="000000"/>
                </a:solidFill>
                <a:sym typeface="Arial" charset="0"/>
              </a:rPr>
              <a:t> we </a:t>
            </a:r>
            <a:r>
              <a:rPr lang="nl-NL" sz="1200" b="1" noProof="0" dirty="0" err="1">
                <a:solidFill>
                  <a:srgbClr val="000000"/>
                </a:solidFill>
                <a:sym typeface="Arial" charset="0"/>
              </a:rPr>
              <a:t>find</a:t>
            </a:r>
            <a:r>
              <a:rPr lang="nl-NL" sz="1200" b="1" noProof="0" dirty="0">
                <a:solidFill>
                  <a:srgbClr val="000000"/>
                </a:solidFill>
                <a:sym typeface="Arial" charset="0"/>
              </a:rPr>
              <a:t> data?</a:t>
            </a:r>
          </a:p>
        </p:txBody>
      </p:sp>
      <p:sp>
        <p:nvSpPr>
          <p:cNvPr id="30" name="Line 29">
            <a:extLst>
              <a:ext uri="{FF2B5EF4-FFF2-40B4-BE49-F238E27FC236}">
                <a16:creationId xmlns:a16="http://schemas.microsoft.com/office/drawing/2014/main" id="{DEF07808-FD56-F664-8469-6C54B273AFD5}"/>
              </a:ext>
            </a:extLst>
          </p:cNvPr>
          <p:cNvSpPr>
            <a:spLocks noChangeShapeType="1"/>
          </p:cNvSpPr>
          <p:nvPr/>
        </p:nvSpPr>
        <p:spPr bwMode="auto">
          <a:xfrm flipH="1" flipV="1">
            <a:off x="3309385" y="2536525"/>
            <a:ext cx="1843088" cy="687387"/>
          </a:xfrm>
          <a:prstGeom prst="line">
            <a:avLst/>
          </a:prstGeom>
          <a:noFill/>
          <a:ln w="25400">
            <a:solidFill>
              <a:srgbClr val="0000FF"/>
            </a:solidFill>
            <a:prstDash val="lgDashDot"/>
            <a:round/>
            <a:headEnd/>
            <a:tailEnd type="stealth" w="lg" len="lg"/>
          </a:ln>
          <a:extLst>
            <a:ext uri="{909E8E84-426E-40DD-AFC4-6F175D3DCCD1}">
              <a14:hiddenFill xmlns:a14="http://schemas.microsoft.com/office/drawing/2010/main">
                <a:noFill/>
              </a14:hiddenFill>
            </a:ext>
          </a:extLst>
        </p:spPr>
        <p:txBody>
          <a:bodyPr/>
          <a:lstStyle/>
          <a:p>
            <a:endParaRPr lang="nl-NL" noProof="0" dirty="0"/>
          </a:p>
        </p:txBody>
      </p:sp>
      <p:sp>
        <p:nvSpPr>
          <p:cNvPr id="31" name="Line 30">
            <a:extLst>
              <a:ext uri="{FF2B5EF4-FFF2-40B4-BE49-F238E27FC236}">
                <a16:creationId xmlns:a16="http://schemas.microsoft.com/office/drawing/2014/main" id="{03AD368C-7F65-6C23-9CB6-A8C652DF2B10}"/>
              </a:ext>
            </a:extLst>
          </p:cNvPr>
          <p:cNvSpPr>
            <a:spLocks noChangeShapeType="1"/>
          </p:cNvSpPr>
          <p:nvPr/>
        </p:nvSpPr>
        <p:spPr bwMode="auto">
          <a:xfrm>
            <a:off x="3210961" y="2141237"/>
            <a:ext cx="4187825" cy="17463"/>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NL" noProof="0" dirty="0"/>
          </a:p>
        </p:txBody>
      </p:sp>
      <p:sp>
        <p:nvSpPr>
          <p:cNvPr id="32" name="Line 31">
            <a:extLst>
              <a:ext uri="{FF2B5EF4-FFF2-40B4-BE49-F238E27FC236}">
                <a16:creationId xmlns:a16="http://schemas.microsoft.com/office/drawing/2014/main" id="{03CAC8CF-1171-DDAF-46FA-907B2A7EF210}"/>
              </a:ext>
            </a:extLst>
          </p:cNvPr>
          <p:cNvSpPr>
            <a:spLocks noChangeShapeType="1"/>
          </p:cNvSpPr>
          <p:nvPr/>
        </p:nvSpPr>
        <p:spPr bwMode="auto">
          <a:xfrm>
            <a:off x="3099836" y="2703211"/>
            <a:ext cx="4879975" cy="1981200"/>
          </a:xfrm>
          <a:prstGeom prst="line">
            <a:avLst/>
          </a:prstGeom>
          <a:noFill/>
          <a:ln w="25400">
            <a:solidFill>
              <a:srgbClr val="3E6E5A"/>
            </a:solidFill>
            <a:prstDash val="lgDashDot"/>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NL" noProof="0" dirty="0"/>
          </a:p>
        </p:txBody>
      </p:sp>
      <p:sp>
        <p:nvSpPr>
          <p:cNvPr id="33" name="Line 32">
            <a:extLst>
              <a:ext uri="{FF2B5EF4-FFF2-40B4-BE49-F238E27FC236}">
                <a16:creationId xmlns:a16="http://schemas.microsoft.com/office/drawing/2014/main" id="{B2742800-6CE0-0F5F-E642-79367AC6F328}"/>
              </a:ext>
            </a:extLst>
          </p:cNvPr>
          <p:cNvSpPr>
            <a:spLocks noChangeShapeType="1"/>
          </p:cNvSpPr>
          <p:nvPr/>
        </p:nvSpPr>
        <p:spPr bwMode="auto">
          <a:xfrm>
            <a:off x="8425898" y="4866975"/>
            <a:ext cx="538162" cy="47625"/>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NL" noProof="0" dirty="0"/>
          </a:p>
        </p:txBody>
      </p:sp>
      <p:sp>
        <p:nvSpPr>
          <p:cNvPr id="34" name="Line 33">
            <a:extLst>
              <a:ext uri="{FF2B5EF4-FFF2-40B4-BE49-F238E27FC236}">
                <a16:creationId xmlns:a16="http://schemas.microsoft.com/office/drawing/2014/main" id="{B90026B0-570C-EFE1-4625-2FA85F2A592E}"/>
              </a:ext>
            </a:extLst>
          </p:cNvPr>
          <p:cNvSpPr>
            <a:spLocks noChangeShapeType="1"/>
          </p:cNvSpPr>
          <p:nvPr/>
        </p:nvSpPr>
        <p:spPr bwMode="auto">
          <a:xfrm>
            <a:off x="8024260" y="2112661"/>
            <a:ext cx="977900" cy="96838"/>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NL" noProof="0" dirty="0"/>
          </a:p>
        </p:txBody>
      </p:sp>
      <p:sp>
        <p:nvSpPr>
          <p:cNvPr id="35" name="Text Box 35">
            <a:extLst>
              <a:ext uri="{FF2B5EF4-FFF2-40B4-BE49-F238E27FC236}">
                <a16:creationId xmlns:a16="http://schemas.microsoft.com/office/drawing/2014/main" id="{05A5F758-6F37-7111-33C4-B79D3C8960E6}"/>
              </a:ext>
            </a:extLst>
          </p:cNvPr>
          <p:cNvSpPr txBox="1">
            <a:spLocks noChangeArrowheads="1"/>
          </p:cNvSpPr>
          <p:nvPr/>
        </p:nvSpPr>
        <p:spPr bwMode="auto">
          <a:xfrm>
            <a:off x="4025348" y="1833261"/>
            <a:ext cx="25209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nl-NL" sz="1200" b="1" noProof="0" dirty="0">
                <a:solidFill>
                  <a:srgbClr val="000000"/>
                </a:solidFill>
                <a:sym typeface="Arial" charset="0"/>
              </a:rPr>
              <a:t>3. </a:t>
            </a:r>
            <a:r>
              <a:rPr lang="nl-NL" sz="1200" b="1" noProof="0" dirty="0" err="1">
                <a:solidFill>
                  <a:srgbClr val="000000"/>
                </a:solidFill>
                <a:sym typeface="Arial" charset="0"/>
              </a:rPr>
              <a:t>Retrieve</a:t>
            </a:r>
            <a:r>
              <a:rPr lang="nl-NL" sz="1200" b="1" noProof="0" dirty="0">
                <a:solidFill>
                  <a:srgbClr val="000000"/>
                </a:solidFill>
                <a:sym typeface="Arial" charset="0"/>
              </a:rPr>
              <a:t> data </a:t>
            </a:r>
            <a:r>
              <a:rPr lang="nl-NL" sz="1200" b="1" noProof="0" dirty="0" err="1">
                <a:solidFill>
                  <a:srgbClr val="000000"/>
                </a:solidFill>
                <a:sym typeface="Arial" charset="0"/>
              </a:rPr>
              <a:t>from</a:t>
            </a:r>
            <a:r>
              <a:rPr lang="nl-NL" sz="1200" b="1" noProof="0" dirty="0">
                <a:solidFill>
                  <a:srgbClr val="000000"/>
                </a:solidFill>
                <a:sym typeface="Arial" charset="0"/>
              </a:rPr>
              <a:t> hub A</a:t>
            </a:r>
          </a:p>
        </p:txBody>
      </p:sp>
      <p:sp>
        <p:nvSpPr>
          <p:cNvPr id="36" name="Text Box 36">
            <a:extLst>
              <a:ext uri="{FF2B5EF4-FFF2-40B4-BE49-F238E27FC236}">
                <a16:creationId xmlns:a16="http://schemas.microsoft.com/office/drawing/2014/main" id="{866DDEE9-00C1-1070-9C99-39027BDB7708}"/>
              </a:ext>
            </a:extLst>
          </p:cNvPr>
          <p:cNvSpPr txBox="1">
            <a:spLocks noChangeArrowheads="1"/>
          </p:cNvSpPr>
          <p:nvPr/>
        </p:nvSpPr>
        <p:spPr bwMode="auto">
          <a:xfrm rot="1389709">
            <a:off x="5120724" y="4074812"/>
            <a:ext cx="22955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nl-NL" sz="1200" b="1" noProof="0" dirty="0">
                <a:solidFill>
                  <a:srgbClr val="000000"/>
                </a:solidFill>
                <a:sym typeface="Arial" charset="0"/>
              </a:rPr>
              <a:t>3: </a:t>
            </a:r>
            <a:r>
              <a:rPr lang="nl-NL" sz="1200" b="1" noProof="0" dirty="0" err="1">
                <a:solidFill>
                  <a:srgbClr val="000000"/>
                </a:solidFill>
                <a:sym typeface="Arial" charset="0"/>
              </a:rPr>
              <a:t>Retrieve</a:t>
            </a:r>
            <a:r>
              <a:rPr lang="nl-NL" sz="1200" b="1" noProof="0" dirty="0">
                <a:solidFill>
                  <a:srgbClr val="000000"/>
                </a:solidFill>
                <a:sym typeface="Arial" charset="0"/>
              </a:rPr>
              <a:t> data </a:t>
            </a:r>
            <a:r>
              <a:rPr lang="nl-NL" sz="1200" b="1" noProof="0" dirty="0" err="1">
                <a:solidFill>
                  <a:srgbClr val="000000"/>
                </a:solidFill>
                <a:sym typeface="Arial" charset="0"/>
              </a:rPr>
              <a:t>from</a:t>
            </a:r>
            <a:r>
              <a:rPr lang="nl-NL" sz="1200" b="1" noProof="0" dirty="0">
                <a:solidFill>
                  <a:srgbClr val="000000"/>
                </a:solidFill>
                <a:sym typeface="Arial" charset="0"/>
              </a:rPr>
              <a:t> hub C</a:t>
            </a:r>
          </a:p>
        </p:txBody>
      </p:sp>
      <p:sp>
        <p:nvSpPr>
          <p:cNvPr id="37" name="Text Box 39">
            <a:extLst>
              <a:ext uri="{FF2B5EF4-FFF2-40B4-BE49-F238E27FC236}">
                <a16:creationId xmlns:a16="http://schemas.microsoft.com/office/drawing/2014/main" id="{28A8F22E-C09D-6559-B9DC-63C5EE213616}"/>
              </a:ext>
            </a:extLst>
          </p:cNvPr>
          <p:cNvSpPr txBox="1">
            <a:spLocks noChangeArrowheads="1"/>
          </p:cNvSpPr>
          <p:nvPr/>
        </p:nvSpPr>
        <p:spPr bwMode="auto">
          <a:xfrm>
            <a:off x="2163210" y="3396949"/>
            <a:ext cx="9540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nl-NL" sz="1200" b="1" noProof="0" dirty="0">
                <a:solidFill>
                  <a:srgbClr val="000000"/>
                </a:solidFill>
                <a:sym typeface="Arial" charset="0"/>
              </a:rPr>
              <a:t>     4:</a:t>
            </a:r>
            <a:br>
              <a:rPr lang="nl-NL" sz="1200" b="1" noProof="0" dirty="0">
                <a:solidFill>
                  <a:srgbClr val="000000"/>
                </a:solidFill>
                <a:sym typeface="Arial" charset="0"/>
              </a:rPr>
            </a:br>
            <a:r>
              <a:rPr lang="nl-NL" sz="1200" b="1" noProof="0" dirty="0" err="1">
                <a:solidFill>
                  <a:srgbClr val="000000"/>
                </a:solidFill>
                <a:sym typeface="Arial" charset="0"/>
              </a:rPr>
              <a:t>All</a:t>
            </a:r>
            <a:r>
              <a:rPr lang="nl-NL" sz="1200" b="1" noProof="0" dirty="0">
                <a:solidFill>
                  <a:srgbClr val="000000"/>
                </a:solidFill>
                <a:sym typeface="Arial" charset="0"/>
              </a:rPr>
              <a:t> data </a:t>
            </a:r>
            <a:r>
              <a:rPr lang="nl-NL" sz="1200" b="1" noProof="0" dirty="0" err="1">
                <a:solidFill>
                  <a:srgbClr val="000000"/>
                </a:solidFill>
                <a:sym typeface="Arial" charset="0"/>
              </a:rPr>
              <a:t>available</a:t>
            </a:r>
            <a:endParaRPr lang="nl-NL" sz="1200" b="1" noProof="0" dirty="0">
              <a:solidFill>
                <a:srgbClr val="000000"/>
              </a:solidFill>
              <a:sym typeface="Arial" charset="0"/>
            </a:endParaRPr>
          </a:p>
        </p:txBody>
      </p:sp>
      <p:sp>
        <p:nvSpPr>
          <p:cNvPr id="38" name="Text Box 42">
            <a:extLst>
              <a:ext uri="{FF2B5EF4-FFF2-40B4-BE49-F238E27FC236}">
                <a16:creationId xmlns:a16="http://schemas.microsoft.com/office/drawing/2014/main" id="{FBE90146-E3B2-F7A6-6205-0557CD61F0BC}"/>
              </a:ext>
            </a:extLst>
          </p:cNvPr>
          <p:cNvSpPr txBox="1">
            <a:spLocks noChangeArrowheads="1"/>
          </p:cNvSpPr>
          <p:nvPr/>
        </p:nvSpPr>
        <p:spPr bwMode="auto">
          <a:xfrm rot="1314741">
            <a:off x="3476073" y="3039761"/>
            <a:ext cx="2089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nl-NL" sz="1200" b="1" noProof="0" dirty="0">
                <a:solidFill>
                  <a:srgbClr val="990033"/>
                </a:solidFill>
                <a:sym typeface="Arial" charset="0"/>
              </a:rPr>
              <a:t>2: In hub A and C</a:t>
            </a:r>
          </a:p>
        </p:txBody>
      </p:sp>
      <p:sp>
        <p:nvSpPr>
          <p:cNvPr id="39" name="Line 34">
            <a:extLst>
              <a:ext uri="{FF2B5EF4-FFF2-40B4-BE49-F238E27FC236}">
                <a16:creationId xmlns:a16="http://schemas.microsoft.com/office/drawing/2014/main" id="{1B4AEAA4-7F6A-1316-D434-3811898714FB}"/>
              </a:ext>
            </a:extLst>
          </p:cNvPr>
          <p:cNvSpPr>
            <a:spLocks noChangeShapeType="1"/>
          </p:cNvSpPr>
          <p:nvPr/>
        </p:nvSpPr>
        <p:spPr bwMode="auto">
          <a:xfrm flipH="1" flipV="1">
            <a:off x="7892499" y="2319037"/>
            <a:ext cx="327025" cy="836613"/>
          </a:xfrm>
          <a:prstGeom prst="line">
            <a:avLst/>
          </a:prstGeom>
          <a:noFill/>
          <a:ln w="12700">
            <a:solidFill>
              <a:schemeClr val="tx1"/>
            </a:solidFill>
            <a:round/>
            <a:headEnd type="stealth" w="med" len="med"/>
            <a:tailEnd type="stealth" w="med" len="lg"/>
          </a:ln>
          <a:extLst>
            <a:ext uri="{909E8E84-426E-40DD-AFC4-6F175D3DCCD1}">
              <a14:hiddenFill xmlns:a14="http://schemas.microsoft.com/office/drawing/2010/main">
                <a:noFill/>
              </a14:hiddenFill>
            </a:ext>
          </a:extLst>
        </p:spPr>
        <p:txBody>
          <a:bodyPr/>
          <a:lstStyle/>
          <a:p>
            <a:endParaRPr lang="nl-NL" noProof="0" dirty="0"/>
          </a:p>
        </p:txBody>
      </p:sp>
      <p:pic>
        <p:nvPicPr>
          <p:cNvPr id="40" name="Picture 59">
            <a:extLst>
              <a:ext uri="{FF2B5EF4-FFF2-40B4-BE49-F238E27FC236}">
                <a16:creationId xmlns:a16="http://schemas.microsoft.com/office/drawing/2014/main" id="{A8BC6C6D-2BC7-5E32-A7DA-23FFE6325C6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12435" y="1771349"/>
            <a:ext cx="9144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60">
            <a:extLst>
              <a:ext uri="{FF2B5EF4-FFF2-40B4-BE49-F238E27FC236}">
                <a16:creationId xmlns:a16="http://schemas.microsoft.com/office/drawing/2014/main" id="{C259A4D2-6D4E-285B-C985-347F938810E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80624" y="2044399"/>
            <a:ext cx="8016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83">
            <a:extLst>
              <a:ext uri="{FF2B5EF4-FFF2-40B4-BE49-F238E27FC236}">
                <a16:creationId xmlns:a16="http://schemas.microsoft.com/office/drawing/2014/main" id="{25294301-2729-6993-F41F-FF324EF97E6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64060" y="2028525"/>
            <a:ext cx="80010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84">
            <a:extLst>
              <a:ext uri="{FF2B5EF4-FFF2-40B4-BE49-F238E27FC236}">
                <a16:creationId xmlns:a16="http://schemas.microsoft.com/office/drawing/2014/main" id="{70D87EFB-7811-FEA4-C9AD-99AD34601AF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43424" y="4560586"/>
            <a:ext cx="8016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85">
            <a:extLst>
              <a:ext uri="{FF2B5EF4-FFF2-40B4-BE49-F238E27FC236}">
                <a16:creationId xmlns:a16="http://schemas.microsoft.com/office/drawing/2014/main" id="{283B5B7E-B310-AF0A-23F7-7AD1B455538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94036" y="1212549"/>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6">
            <a:extLst>
              <a:ext uri="{FF2B5EF4-FFF2-40B4-BE49-F238E27FC236}">
                <a16:creationId xmlns:a16="http://schemas.microsoft.com/office/drawing/2014/main" id="{D248B731-D164-F33B-98D4-B1B47334991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03474" y="1399874"/>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87">
            <a:extLst>
              <a:ext uri="{FF2B5EF4-FFF2-40B4-BE49-F238E27FC236}">
                <a16:creationId xmlns:a16="http://schemas.microsoft.com/office/drawing/2014/main" id="{8635ED33-274C-6E11-B92F-62EE0AAB28C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49561" y="2387299"/>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8">
            <a:extLst>
              <a:ext uri="{FF2B5EF4-FFF2-40B4-BE49-F238E27FC236}">
                <a16:creationId xmlns:a16="http://schemas.microsoft.com/office/drawing/2014/main" id="{771CAD18-0112-4FFA-CA99-F82C1F8A533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479874" y="2390474"/>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89">
            <a:extLst>
              <a:ext uri="{FF2B5EF4-FFF2-40B4-BE49-F238E27FC236}">
                <a16:creationId xmlns:a16="http://schemas.microsoft.com/office/drawing/2014/main" id="{6AD42009-09FD-C0F8-78B7-0E5160567DB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608461" y="1449087"/>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90">
            <a:extLst>
              <a:ext uri="{FF2B5EF4-FFF2-40B4-BE49-F238E27FC236}">
                <a16:creationId xmlns:a16="http://schemas.microsoft.com/office/drawing/2014/main" id="{80997D96-AB39-E2E9-513C-62061226D55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84574" y="3701749"/>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91">
            <a:extLst>
              <a:ext uri="{FF2B5EF4-FFF2-40B4-BE49-F238E27FC236}">
                <a16:creationId xmlns:a16="http://schemas.microsoft.com/office/drawing/2014/main" id="{0081AF16-EC3D-E0F6-024D-454CD8B81FD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594173" y="4043062"/>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92">
            <a:extLst>
              <a:ext uri="{FF2B5EF4-FFF2-40B4-BE49-F238E27FC236}">
                <a16:creationId xmlns:a16="http://schemas.microsoft.com/office/drawing/2014/main" id="{704060D7-991A-CEF5-3464-807896A3A7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843411" y="5122562"/>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93">
            <a:extLst>
              <a:ext uri="{FF2B5EF4-FFF2-40B4-BE49-F238E27FC236}">
                <a16:creationId xmlns:a16="http://schemas.microsoft.com/office/drawing/2014/main" id="{E917B712-E774-C60D-8ACF-CD885B18BE7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628973" y="5122562"/>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94">
            <a:extLst>
              <a:ext uri="{FF2B5EF4-FFF2-40B4-BE49-F238E27FC236}">
                <a16:creationId xmlns:a16="http://schemas.microsoft.com/office/drawing/2014/main" id="{2A3A20F6-BCFD-2C8E-61D9-8DF3E95764F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001911" y="4563762"/>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95">
            <a:extLst>
              <a:ext uri="{FF2B5EF4-FFF2-40B4-BE49-F238E27FC236}">
                <a16:creationId xmlns:a16="http://schemas.microsoft.com/office/drawing/2014/main" id="{694E72A4-F464-B56F-024C-F689C7416E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17298" y="5301949"/>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96">
            <a:extLst>
              <a:ext uri="{FF2B5EF4-FFF2-40B4-BE49-F238E27FC236}">
                <a16:creationId xmlns:a16="http://schemas.microsoft.com/office/drawing/2014/main" id="{E601EE9D-5402-416A-02D5-2D89E7CA625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6636" y="5205112"/>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7">
            <a:extLst>
              <a:ext uri="{FF2B5EF4-FFF2-40B4-BE49-F238E27FC236}">
                <a16:creationId xmlns:a16="http://schemas.microsoft.com/office/drawing/2014/main" id="{6F733413-D497-8B8C-E457-67C4FC16567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1261" y="4593925"/>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8">
            <a:extLst>
              <a:ext uri="{FF2B5EF4-FFF2-40B4-BE49-F238E27FC236}">
                <a16:creationId xmlns:a16="http://schemas.microsoft.com/office/drawing/2014/main" id="{2B11174F-659E-697B-9E67-5B40E01AA8E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22111" y="3917649"/>
            <a:ext cx="708025"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99">
            <a:extLst>
              <a:ext uri="{FF2B5EF4-FFF2-40B4-BE49-F238E27FC236}">
                <a16:creationId xmlns:a16="http://schemas.microsoft.com/office/drawing/2014/main" id="{3F961D41-310F-72ED-ECD4-A2C27D85897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69611" y="4695524"/>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100">
            <a:extLst>
              <a:ext uri="{FF2B5EF4-FFF2-40B4-BE49-F238E27FC236}">
                <a16:creationId xmlns:a16="http://schemas.microsoft.com/office/drawing/2014/main" id="{B8EFC2AE-7D10-9228-0D67-DD9E85B621B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90924" y="3038175"/>
            <a:ext cx="801687"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
            <a:extLst>
              <a:ext uri="{FF2B5EF4-FFF2-40B4-BE49-F238E27FC236}">
                <a16:creationId xmlns:a16="http://schemas.microsoft.com/office/drawing/2014/main" id="{E9A78C60-4FB5-C7DA-D990-82F2DB2E5B9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460448" y="2707974"/>
            <a:ext cx="63341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5">
            <a:extLst>
              <a:ext uri="{FF2B5EF4-FFF2-40B4-BE49-F238E27FC236}">
                <a16:creationId xmlns:a16="http://schemas.microsoft.com/office/drawing/2014/main" id="{38001C2B-39F1-3BBB-ACB1-B447990F3044}"/>
              </a:ext>
            </a:extLst>
          </p:cNvPr>
          <p:cNvPicPr>
            <a:picLocks noChangeAspect="1"/>
          </p:cNvPicPr>
          <p:nvPr/>
        </p:nvPicPr>
        <p:blipFill>
          <a:blip r:embed="rId8"/>
          <a:stretch>
            <a:fillRect/>
          </a:stretch>
        </p:blipFill>
        <p:spPr>
          <a:xfrm>
            <a:off x="338025" y="212359"/>
            <a:ext cx="561975" cy="581025"/>
          </a:xfrm>
          <a:prstGeom prst="rect">
            <a:avLst/>
          </a:prstGeom>
        </p:spPr>
      </p:pic>
    </p:spTree>
    <p:extLst>
      <p:ext uri="{BB962C8B-B14F-4D97-AF65-F5344CB8AC3E}">
        <p14:creationId xmlns:p14="http://schemas.microsoft.com/office/powerpoint/2010/main" val="23225968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B1656DD-16A9-E22C-E2EF-2762091A7C68}"/>
              </a:ext>
            </a:extLst>
          </p:cNvPr>
          <p:cNvSpPr>
            <a:spLocks noGrp="1"/>
          </p:cNvSpPr>
          <p:nvPr>
            <p:ph type="body" sz="quarter" idx="11"/>
          </p:nvPr>
        </p:nvSpPr>
        <p:spPr/>
        <p:txBody>
          <a:bodyPr/>
          <a:lstStyle/>
          <a:p>
            <a:r>
              <a:rPr lang="nl-NL" noProof="0" dirty="0"/>
              <a:t>Verwijzingsrepertorium (hub-</a:t>
            </a:r>
            <a:r>
              <a:rPr lang="nl-NL" noProof="0" dirty="0" err="1"/>
              <a:t>metahub</a:t>
            </a:r>
            <a:r>
              <a:rPr lang="nl-NL" noProof="0" dirty="0"/>
              <a:t>)</a:t>
            </a:r>
          </a:p>
        </p:txBody>
      </p:sp>
      <p:pic>
        <p:nvPicPr>
          <p:cNvPr id="6" name="Picture 5">
            <a:extLst>
              <a:ext uri="{FF2B5EF4-FFF2-40B4-BE49-F238E27FC236}">
                <a16:creationId xmlns:a16="http://schemas.microsoft.com/office/drawing/2014/main" id="{E6929D53-D723-5A4F-2107-4F3B9977090A}"/>
              </a:ext>
            </a:extLst>
          </p:cNvPr>
          <p:cNvPicPr>
            <a:picLocks noChangeAspect="1"/>
          </p:cNvPicPr>
          <p:nvPr/>
        </p:nvPicPr>
        <p:blipFill>
          <a:blip r:embed="rId2"/>
          <a:stretch>
            <a:fillRect/>
          </a:stretch>
        </p:blipFill>
        <p:spPr>
          <a:xfrm>
            <a:off x="338025" y="212359"/>
            <a:ext cx="561975" cy="581025"/>
          </a:xfrm>
          <a:prstGeom prst="rect">
            <a:avLst/>
          </a:prstGeom>
        </p:spPr>
      </p:pic>
      <p:pic>
        <p:nvPicPr>
          <p:cNvPr id="7" name="Picture 5">
            <a:extLst>
              <a:ext uri="{FF2B5EF4-FFF2-40B4-BE49-F238E27FC236}">
                <a16:creationId xmlns:a16="http://schemas.microsoft.com/office/drawing/2014/main" id="{DF86DC36-B673-72CE-6B89-C176A61A46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2323" y="989799"/>
            <a:ext cx="720080" cy="720080"/>
          </a:xfrm>
          <a:prstGeom prst="rect">
            <a:avLst/>
          </a:prstGeom>
        </p:spPr>
      </p:pic>
      <p:sp>
        <p:nvSpPr>
          <p:cNvPr id="8" name="Oval 3">
            <a:extLst>
              <a:ext uri="{FF2B5EF4-FFF2-40B4-BE49-F238E27FC236}">
                <a16:creationId xmlns:a16="http://schemas.microsoft.com/office/drawing/2014/main" id="{494030A6-2A89-7E20-01B9-E9EF86B9C694}"/>
              </a:ext>
            </a:extLst>
          </p:cNvPr>
          <p:cNvSpPr>
            <a:spLocks noChangeArrowheads="1"/>
          </p:cNvSpPr>
          <p:nvPr/>
        </p:nvSpPr>
        <p:spPr bwMode="auto">
          <a:xfrm>
            <a:off x="8181975" y="2159000"/>
            <a:ext cx="433388" cy="431800"/>
          </a:xfrm>
          <a:prstGeom prst="ellipse">
            <a:avLst/>
          </a:prstGeom>
          <a:solidFill>
            <a:srgbClr val="3E6E5A"/>
          </a:solidFill>
          <a:ln w="9525">
            <a:solidFill>
              <a:schemeClr val="tx1"/>
            </a:solidFill>
            <a:round/>
            <a:headEnd/>
            <a:tailEnd/>
          </a:ln>
        </p:spPr>
        <p:txBody>
          <a:bodyPr wrap="none" anchor="ctr"/>
          <a:lstStyle/>
          <a:p>
            <a:pPr eaLnBrk="0" hangingPunct="0"/>
            <a:endParaRPr lang="nl-NL" noProof="0" dirty="0">
              <a:latin typeface="Calibri" pitchFamily="34" charset="0"/>
            </a:endParaRPr>
          </a:p>
        </p:txBody>
      </p:sp>
      <p:sp>
        <p:nvSpPr>
          <p:cNvPr id="9" name="Line 4">
            <a:extLst>
              <a:ext uri="{FF2B5EF4-FFF2-40B4-BE49-F238E27FC236}">
                <a16:creationId xmlns:a16="http://schemas.microsoft.com/office/drawing/2014/main" id="{4FC463B5-1B55-E382-0EC3-712DA42500C6}"/>
              </a:ext>
            </a:extLst>
          </p:cNvPr>
          <p:cNvSpPr>
            <a:spLocks noChangeShapeType="1"/>
          </p:cNvSpPr>
          <p:nvPr/>
        </p:nvSpPr>
        <p:spPr bwMode="auto">
          <a:xfrm>
            <a:off x="7605713" y="2232026"/>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10" name="Line 5">
            <a:extLst>
              <a:ext uri="{FF2B5EF4-FFF2-40B4-BE49-F238E27FC236}">
                <a16:creationId xmlns:a16="http://schemas.microsoft.com/office/drawing/2014/main" id="{31D05F29-7687-02C4-B909-44F07AB89ED3}"/>
              </a:ext>
            </a:extLst>
          </p:cNvPr>
          <p:cNvSpPr>
            <a:spLocks noChangeShapeType="1"/>
          </p:cNvSpPr>
          <p:nvPr/>
        </p:nvSpPr>
        <p:spPr bwMode="auto">
          <a:xfrm flipH="1">
            <a:off x="8181975" y="2590801"/>
            <a:ext cx="146050"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11" name="Line 6">
            <a:extLst>
              <a:ext uri="{FF2B5EF4-FFF2-40B4-BE49-F238E27FC236}">
                <a16:creationId xmlns:a16="http://schemas.microsoft.com/office/drawing/2014/main" id="{F2C89A47-A1EA-9A29-750F-CCB7089A5F7A}"/>
              </a:ext>
            </a:extLst>
          </p:cNvPr>
          <p:cNvSpPr>
            <a:spLocks noChangeShapeType="1"/>
          </p:cNvSpPr>
          <p:nvPr/>
        </p:nvSpPr>
        <p:spPr bwMode="auto">
          <a:xfrm>
            <a:off x="8543926" y="2519364"/>
            <a:ext cx="576263" cy="5032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12" name="Line 7">
            <a:extLst>
              <a:ext uri="{FF2B5EF4-FFF2-40B4-BE49-F238E27FC236}">
                <a16:creationId xmlns:a16="http://schemas.microsoft.com/office/drawing/2014/main" id="{F8E18BE4-3404-F172-575F-175F29716F38}"/>
              </a:ext>
            </a:extLst>
          </p:cNvPr>
          <p:cNvSpPr>
            <a:spLocks noChangeShapeType="1"/>
          </p:cNvSpPr>
          <p:nvPr/>
        </p:nvSpPr>
        <p:spPr bwMode="auto">
          <a:xfrm flipV="1">
            <a:off x="8615364" y="2020889"/>
            <a:ext cx="636587" cy="282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13" name="Line 8">
            <a:extLst>
              <a:ext uri="{FF2B5EF4-FFF2-40B4-BE49-F238E27FC236}">
                <a16:creationId xmlns:a16="http://schemas.microsoft.com/office/drawing/2014/main" id="{FD2EA4B1-AF0F-848F-BC19-28F5BC84D70A}"/>
              </a:ext>
            </a:extLst>
          </p:cNvPr>
          <p:cNvSpPr>
            <a:spLocks noChangeShapeType="1"/>
          </p:cNvSpPr>
          <p:nvPr/>
        </p:nvSpPr>
        <p:spPr bwMode="auto">
          <a:xfrm flipH="1" flipV="1">
            <a:off x="8328025" y="1916114"/>
            <a:ext cx="71438" cy="24288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14" name="Oval 9">
            <a:extLst>
              <a:ext uri="{FF2B5EF4-FFF2-40B4-BE49-F238E27FC236}">
                <a16:creationId xmlns:a16="http://schemas.microsoft.com/office/drawing/2014/main" id="{2B002059-9C48-5D52-900B-5630CA5E1ADE}"/>
              </a:ext>
            </a:extLst>
          </p:cNvPr>
          <p:cNvSpPr>
            <a:spLocks noChangeArrowheads="1"/>
          </p:cNvSpPr>
          <p:nvPr/>
        </p:nvSpPr>
        <p:spPr bwMode="auto">
          <a:xfrm>
            <a:off x="8401051" y="4725988"/>
            <a:ext cx="430213" cy="431800"/>
          </a:xfrm>
          <a:prstGeom prst="ellipse">
            <a:avLst/>
          </a:prstGeom>
          <a:solidFill>
            <a:srgbClr val="3E6E5A"/>
          </a:solidFill>
          <a:ln w="9525">
            <a:solidFill>
              <a:schemeClr val="tx1"/>
            </a:solidFill>
            <a:round/>
            <a:headEnd/>
            <a:tailEnd/>
          </a:ln>
        </p:spPr>
        <p:txBody>
          <a:bodyPr wrap="none" anchor="ctr"/>
          <a:lstStyle/>
          <a:p>
            <a:pPr eaLnBrk="0" hangingPunct="0"/>
            <a:endParaRPr lang="nl-NL" noProof="0" dirty="0">
              <a:latin typeface="Calibri" pitchFamily="34" charset="0"/>
            </a:endParaRPr>
          </a:p>
        </p:txBody>
      </p:sp>
      <p:sp>
        <p:nvSpPr>
          <p:cNvPr id="15" name="Line 10">
            <a:extLst>
              <a:ext uri="{FF2B5EF4-FFF2-40B4-BE49-F238E27FC236}">
                <a16:creationId xmlns:a16="http://schemas.microsoft.com/office/drawing/2014/main" id="{313E5915-3D91-0963-D882-5973C2B52918}"/>
              </a:ext>
            </a:extLst>
          </p:cNvPr>
          <p:cNvSpPr>
            <a:spLocks noChangeShapeType="1"/>
          </p:cNvSpPr>
          <p:nvPr/>
        </p:nvSpPr>
        <p:spPr bwMode="auto">
          <a:xfrm>
            <a:off x="7815264" y="4913314"/>
            <a:ext cx="585787" cy="285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16" name="Line 11">
            <a:extLst>
              <a:ext uri="{FF2B5EF4-FFF2-40B4-BE49-F238E27FC236}">
                <a16:creationId xmlns:a16="http://schemas.microsoft.com/office/drawing/2014/main" id="{77618519-7A6F-4318-D2D4-DDF612137D01}"/>
              </a:ext>
            </a:extLst>
          </p:cNvPr>
          <p:cNvSpPr>
            <a:spLocks noChangeShapeType="1"/>
          </p:cNvSpPr>
          <p:nvPr/>
        </p:nvSpPr>
        <p:spPr bwMode="auto">
          <a:xfrm flipH="1">
            <a:off x="8401051" y="5157788"/>
            <a:ext cx="142875" cy="3603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17" name="Line 12">
            <a:extLst>
              <a:ext uri="{FF2B5EF4-FFF2-40B4-BE49-F238E27FC236}">
                <a16:creationId xmlns:a16="http://schemas.microsoft.com/office/drawing/2014/main" id="{CCB2D923-D3EB-5778-574D-969B3446E822}"/>
              </a:ext>
            </a:extLst>
          </p:cNvPr>
          <p:cNvSpPr>
            <a:spLocks noChangeShapeType="1"/>
          </p:cNvSpPr>
          <p:nvPr/>
        </p:nvSpPr>
        <p:spPr bwMode="auto">
          <a:xfrm>
            <a:off x="8759826" y="5086350"/>
            <a:ext cx="576263"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18" name="Line 13">
            <a:extLst>
              <a:ext uri="{FF2B5EF4-FFF2-40B4-BE49-F238E27FC236}">
                <a16:creationId xmlns:a16="http://schemas.microsoft.com/office/drawing/2014/main" id="{CCD27C9A-4906-7723-F83F-E9E8A97D41E8}"/>
              </a:ext>
            </a:extLst>
          </p:cNvPr>
          <p:cNvSpPr>
            <a:spLocks noChangeShapeType="1"/>
          </p:cNvSpPr>
          <p:nvPr/>
        </p:nvSpPr>
        <p:spPr bwMode="auto">
          <a:xfrm flipV="1">
            <a:off x="8831263" y="4654550"/>
            <a:ext cx="360362" cy="2159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19" name="Line 14">
            <a:extLst>
              <a:ext uri="{FF2B5EF4-FFF2-40B4-BE49-F238E27FC236}">
                <a16:creationId xmlns:a16="http://schemas.microsoft.com/office/drawing/2014/main" id="{13808056-1068-5BB5-01CA-F779878F4174}"/>
              </a:ext>
            </a:extLst>
          </p:cNvPr>
          <p:cNvSpPr>
            <a:spLocks noChangeShapeType="1"/>
          </p:cNvSpPr>
          <p:nvPr/>
        </p:nvSpPr>
        <p:spPr bwMode="auto">
          <a:xfrm flipV="1">
            <a:off x="8615363" y="4294188"/>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20" name="Oval 15">
            <a:extLst>
              <a:ext uri="{FF2B5EF4-FFF2-40B4-BE49-F238E27FC236}">
                <a16:creationId xmlns:a16="http://schemas.microsoft.com/office/drawing/2014/main" id="{BE9C8769-F606-1ADE-7588-1E9A61C9E45C}"/>
              </a:ext>
            </a:extLst>
          </p:cNvPr>
          <p:cNvSpPr>
            <a:spLocks noChangeArrowheads="1"/>
          </p:cNvSpPr>
          <p:nvPr/>
        </p:nvSpPr>
        <p:spPr bwMode="auto">
          <a:xfrm>
            <a:off x="4521200" y="5143500"/>
            <a:ext cx="431800" cy="431800"/>
          </a:xfrm>
          <a:prstGeom prst="ellipse">
            <a:avLst/>
          </a:prstGeom>
          <a:solidFill>
            <a:srgbClr val="3E6E5A"/>
          </a:solidFill>
          <a:ln w="9525">
            <a:solidFill>
              <a:schemeClr val="tx1"/>
            </a:solidFill>
            <a:round/>
            <a:headEnd/>
            <a:tailEnd/>
          </a:ln>
        </p:spPr>
        <p:txBody>
          <a:bodyPr wrap="none" anchor="ctr"/>
          <a:lstStyle/>
          <a:p>
            <a:pPr eaLnBrk="0" hangingPunct="0"/>
            <a:endParaRPr lang="nl-NL" noProof="0" dirty="0">
              <a:latin typeface="Calibri" pitchFamily="34" charset="0"/>
            </a:endParaRPr>
          </a:p>
        </p:txBody>
      </p:sp>
      <p:sp>
        <p:nvSpPr>
          <p:cNvPr id="21" name="Line 16">
            <a:extLst>
              <a:ext uri="{FF2B5EF4-FFF2-40B4-BE49-F238E27FC236}">
                <a16:creationId xmlns:a16="http://schemas.microsoft.com/office/drawing/2014/main" id="{65637DB3-4BB0-D7EB-CAD1-75D543B1BDF2}"/>
              </a:ext>
            </a:extLst>
          </p:cNvPr>
          <p:cNvSpPr>
            <a:spLocks noChangeShapeType="1"/>
          </p:cNvSpPr>
          <p:nvPr/>
        </p:nvSpPr>
        <p:spPr bwMode="auto">
          <a:xfrm>
            <a:off x="3944938" y="5216526"/>
            <a:ext cx="576262" cy="1428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22" name="Line 17">
            <a:extLst>
              <a:ext uri="{FF2B5EF4-FFF2-40B4-BE49-F238E27FC236}">
                <a16:creationId xmlns:a16="http://schemas.microsoft.com/office/drawing/2014/main" id="{E2EE6978-D904-08B2-7EEC-D28B286B8B3D}"/>
              </a:ext>
            </a:extLst>
          </p:cNvPr>
          <p:cNvSpPr>
            <a:spLocks noChangeShapeType="1"/>
          </p:cNvSpPr>
          <p:nvPr/>
        </p:nvSpPr>
        <p:spPr bwMode="auto">
          <a:xfrm flipH="1">
            <a:off x="4473576" y="5527676"/>
            <a:ext cx="144463" cy="3603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23" name="Line 18">
            <a:extLst>
              <a:ext uri="{FF2B5EF4-FFF2-40B4-BE49-F238E27FC236}">
                <a16:creationId xmlns:a16="http://schemas.microsoft.com/office/drawing/2014/main" id="{D4774B51-ADB5-0ABF-08D0-126B05092E6B}"/>
              </a:ext>
            </a:extLst>
          </p:cNvPr>
          <p:cNvSpPr>
            <a:spLocks noChangeShapeType="1"/>
          </p:cNvSpPr>
          <p:nvPr/>
        </p:nvSpPr>
        <p:spPr bwMode="auto">
          <a:xfrm>
            <a:off x="4872039" y="5532438"/>
            <a:ext cx="357187" cy="322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24" name="Line 19">
            <a:extLst>
              <a:ext uri="{FF2B5EF4-FFF2-40B4-BE49-F238E27FC236}">
                <a16:creationId xmlns:a16="http://schemas.microsoft.com/office/drawing/2014/main" id="{4889A0D3-7C70-3FA0-970A-4A025CD72545}"/>
              </a:ext>
            </a:extLst>
          </p:cNvPr>
          <p:cNvSpPr>
            <a:spLocks noChangeShapeType="1"/>
          </p:cNvSpPr>
          <p:nvPr/>
        </p:nvSpPr>
        <p:spPr bwMode="auto">
          <a:xfrm flipV="1">
            <a:off x="4972050" y="5262564"/>
            <a:ext cx="427038" cy="730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25" name="Line 20">
            <a:extLst>
              <a:ext uri="{FF2B5EF4-FFF2-40B4-BE49-F238E27FC236}">
                <a16:creationId xmlns:a16="http://schemas.microsoft.com/office/drawing/2014/main" id="{1CED3A5D-C0F4-20A5-E40E-1113A7526505}"/>
              </a:ext>
            </a:extLst>
          </p:cNvPr>
          <p:cNvSpPr>
            <a:spLocks noChangeShapeType="1"/>
          </p:cNvSpPr>
          <p:nvPr/>
        </p:nvSpPr>
        <p:spPr bwMode="auto">
          <a:xfrm flipV="1">
            <a:off x="4737100" y="4711700"/>
            <a:ext cx="0"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26" name="Line 21">
            <a:extLst>
              <a:ext uri="{FF2B5EF4-FFF2-40B4-BE49-F238E27FC236}">
                <a16:creationId xmlns:a16="http://schemas.microsoft.com/office/drawing/2014/main" id="{883504AB-23ED-D691-D390-DF5A153EFDD7}"/>
              </a:ext>
            </a:extLst>
          </p:cNvPr>
          <p:cNvSpPr>
            <a:spLocks noChangeShapeType="1"/>
          </p:cNvSpPr>
          <p:nvPr/>
        </p:nvSpPr>
        <p:spPr bwMode="auto">
          <a:xfrm flipV="1">
            <a:off x="4884738" y="3735388"/>
            <a:ext cx="1200150" cy="1479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27" name="Line 22">
            <a:extLst>
              <a:ext uri="{FF2B5EF4-FFF2-40B4-BE49-F238E27FC236}">
                <a16:creationId xmlns:a16="http://schemas.microsoft.com/office/drawing/2014/main" id="{68066268-FD94-5816-46AE-D706BD8FBE3F}"/>
              </a:ext>
            </a:extLst>
          </p:cNvPr>
          <p:cNvSpPr>
            <a:spLocks noChangeShapeType="1"/>
          </p:cNvSpPr>
          <p:nvPr/>
        </p:nvSpPr>
        <p:spPr bwMode="auto">
          <a:xfrm flipH="1" flipV="1">
            <a:off x="6600826" y="3557589"/>
            <a:ext cx="1871663" cy="12398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28" name="Line 23">
            <a:extLst>
              <a:ext uri="{FF2B5EF4-FFF2-40B4-BE49-F238E27FC236}">
                <a16:creationId xmlns:a16="http://schemas.microsoft.com/office/drawing/2014/main" id="{A9B0D54C-38DD-DCD8-E492-FE4762285632}"/>
              </a:ext>
            </a:extLst>
          </p:cNvPr>
          <p:cNvSpPr>
            <a:spLocks noChangeShapeType="1"/>
          </p:cNvSpPr>
          <p:nvPr/>
        </p:nvSpPr>
        <p:spPr bwMode="auto">
          <a:xfrm flipH="1">
            <a:off x="6532564" y="2481263"/>
            <a:ext cx="1658937" cy="698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nl-NL" noProof="0" dirty="0"/>
          </a:p>
        </p:txBody>
      </p:sp>
      <p:sp>
        <p:nvSpPr>
          <p:cNvPr id="29" name="Text Box 25">
            <a:extLst>
              <a:ext uri="{FF2B5EF4-FFF2-40B4-BE49-F238E27FC236}">
                <a16:creationId xmlns:a16="http://schemas.microsoft.com/office/drawing/2014/main" id="{5222547A-0635-1010-C0D1-754BCDC97A82}"/>
              </a:ext>
            </a:extLst>
          </p:cNvPr>
          <p:cNvSpPr txBox="1">
            <a:spLocks noChangeArrowheads="1"/>
          </p:cNvSpPr>
          <p:nvPr/>
        </p:nvSpPr>
        <p:spPr bwMode="auto">
          <a:xfrm>
            <a:off x="8180388" y="2168525"/>
            <a:ext cx="4302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spcBef>
                <a:spcPct val="50000"/>
              </a:spcBef>
              <a:buSzPct val="100000"/>
            </a:pPr>
            <a:r>
              <a:rPr lang="nl-NL" sz="1800" noProof="0" dirty="0">
                <a:solidFill>
                  <a:srgbClr val="000000"/>
                </a:solidFill>
                <a:sym typeface="Arial" charset="0"/>
              </a:rPr>
              <a:t>A</a:t>
            </a:r>
          </a:p>
        </p:txBody>
      </p:sp>
      <p:sp>
        <p:nvSpPr>
          <p:cNvPr id="30" name="Text Box 26">
            <a:extLst>
              <a:ext uri="{FF2B5EF4-FFF2-40B4-BE49-F238E27FC236}">
                <a16:creationId xmlns:a16="http://schemas.microsoft.com/office/drawing/2014/main" id="{CC940150-2D70-C55E-891A-F751585C4436}"/>
              </a:ext>
            </a:extLst>
          </p:cNvPr>
          <p:cNvSpPr txBox="1">
            <a:spLocks noChangeArrowheads="1"/>
          </p:cNvSpPr>
          <p:nvPr/>
        </p:nvSpPr>
        <p:spPr bwMode="auto">
          <a:xfrm>
            <a:off x="8443914" y="4752975"/>
            <a:ext cx="2873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nl-NL" sz="1800" noProof="0" dirty="0">
                <a:solidFill>
                  <a:srgbClr val="000000"/>
                </a:solidFill>
                <a:sym typeface="Arial" charset="0"/>
              </a:rPr>
              <a:t>C</a:t>
            </a:r>
          </a:p>
        </p:txBody>
      </p:sp>
      <p:sp>
        <p:nvSpPr>
          <p:cNvPr id="31" name="Text Box 27">
            <a:extLst>
              <a:ext uri="{FF2B5EF4-FFF2-40B4-BE49-F238E27FC236}">
                <a16:creationId xmlns:a16="http://schemas.microsoft.com/office/drawing/2014/main" id="{070E17AE-625A-9992-CC8D-BE8F43FDA651}"/>
              </a:ext>
            </a:extLst>
          </p:cNvPr>
          <p:cNvSpPr txBox="1">
            <a:spLocks noChangeArrowheads="1"/>
          </p:cNvSpPr>
          <p:nvPr/>
        </p:nvSpPr>
        <p:spPr bwMode="auto">
          <a:xfrm>
            <a:off x="4576763" y="5173664"/>
            <a:ext cx="2587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eaLnBrk="0" hangingPunct="0">
              <a:spcBef>
                <a:spcPct val="50000"/>
              </a:spcBef>
              <a:buSzPct val="100000"/>
            </a:pPr>
            <a:r>
              <a:rPr lang="nl-NL" sz="1800" noProof="0" dirty="0">
                <a:solidFill>
                  <a:srgbClr val="000000"/>
                </a:solidFill>
                <a:sym typeface="Arial" charset="0"/>
              </a:rPr>
              <a:t>B</a:t>
            </a:r>
          </a:p>
        </p:txBody>
      </p:sp>
      <p:cxnSp>
        <p:nvCxnSpPr>
          <p:cNvPr id="32" name="Straight Connector 2">
            <a:extLst>
              <a:ext uri="{FF2B5EF4-FFF2-40B4-BE49-F238E27FC236}">
                <a16:creationId xmlns:a16="http://schemas.microsoft.com/office/drawing/2014/main" id="{56C762E6-E3E1-4723-377E-7F2BE304D771}"/>
              </a:ext>
            </a:extLst>
          </p:cNvPr>
          <p:cNvCxnSpPr>
            <a:cxnSpLocks noChangeShapeType="1"/>
          </p:cNvCxnSpPr>
          <p:nvPr/>
        </p:nvCxnSpPr>
        <p:spPr bwMode="auto">
          <a:xfrm>
            <a:off x="3944938" y="4113214"/>
            <a:ext cx="665162" cy="110172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33" name="TextBox 74">
            <a:extLst>
              <a:ext uri="{FF2B5EF4-FFF2-40B4-BE49-F238E27FC236}">
                <a16:creationId xmlns:a16="http://schemas.microsoft.com/office/drawing/2014/main" id="{6319B74D-27A8-5EBC-2896-5091B0488879}"/>
              </a:ext>
            </a:extLst>
          </p:cNvPr>
          <p:cNvSpPr txBox="1">
            <a:spLocks noChangeArrowheads="1"/>
          </p:cNvSpPr>
          <p:nvPr/>
        </p:nvSpPr>
        <p:spPr bwMode="auto">
          <a:xfrm>
            <a:off x="3321051" y="3362326"/>
            <a:ext cx="13573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000">
                <a:solidFill>
                  <a:schemeClr val="tx1"/>
                </a:solidFill>
                <a:latin typeface="Arial" charset="0"/>
              </a:defRPr>
            </a:lvl2pPr>
            <a:lvl3pPr marL="1143000" indent="-228600">
              <a:defRPr>
                <a:solidFill>
                  <a:schemeClr val="tx1"/>
                </a:solidFill>
                <a:latin typeface="Arial" charset="0"/>
              </a:defRPr>
            </a:lvl3pPr>
            <a:lvl4pPr marL="1600200" indent="-228600">
              <a:defRPr sz="16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Aft>
                <a:spcPct val="0"/>
              </a:spcAft>
              <a:buSzPct val="100000"/>
              <a:buFont typeface="Arial" charset="0"/>
              <a:defRPr sz="1400">
                <a:solidFill>
                  <a:schemeClr val="tx1"/>
                </a:solidFill>
                <a:latin typeface="Arial" charset="0"/>
              </a:defRPr>
            </a:lvl6pPr>
            <a:lvl7pPr marL="2971800" indent="-228600" eaLnBrk="0" fontAlgn="base" hangingPunct="0">
              <a:spcAft>
                <a:spcPct val="0"/>
              </a:spcAft>
              <a:buSzPct val="100000"/>
              <a:buFont typeface="Arial" charset="0"/>
              <a:defRPr sz="1400">
                <a:solidFill>
                  <a:schemeClr val="tx1"/>
                </a:solidFill>
                <a:latin typeface="Arial" charset="0"/>
              </a:defRPr>
            </a:lvl7pPr>
            <a:lvl8pPr marL="3429000" indent="-228600" eaLnBrk="0" fontAlgn="base" hangingPunct="0">
              <a:spcAft>
                <a:spcPct val="0"/>
              </a:spcAft>
              <a:buSzPct val="100000"/>
              <a:buFont typeface="Arial" charset="0"/>
              <a:defRPr sz="1400">
                <a:solidFill>
                  <a:schemeClr val="tx1"/>
                </a:solidFill>
                <a:latin typeface="Arial" charset="0"/>
              </a:defRPr>
            </a:lvl8pPr>
            <a:lvl9pPr marL="3886200" indent="-228600" eaLnBrk="0" fontAlgn="base" hangingPunct="0">
              <a:spcAft>
                <a:spcPct val="0"/>
              </a:spcAft>
              <a:buSzPct val="100000"/>
              <a:buFont typeface="Arial" charset="0"/>
              <a:defRPr sz="1400">
                <a:solidFill>
                  <a:schemeClr val="tx1"/>
                </a:solidFill>
                <a:latin typeface="Arial" charset="0"/>
              </a:defRPr>
            </a:lvl9pPr>
          </a:lstStyle>
          <a:p>
            <a:pPr algn="ctr" eaLnBrk="0" hangingPunct="0">
              <a:buSzPct val="100000"/>
            </a:pPr>
            <a:r>
              <a:rPr lang="nl-NL" sz="2000" b="1" noProof="0" dirty="0" err="1">
                <a:solidFill>
                  <a:srgbClr val="00B0F0"/>
                </a:solidFill>
                <a:latin typeface="Consolas" pitchFamily="49" charset="0"/>
              </a:rPr>
              <a:t>InterMed</a:t>
            </a:r>
            <a:endParaRPr lang="nl-NL" sz="2000" b="1" noProof="0" dirty="0">
              <a:solidFill>
                <a:srgbClr val="00B0F0"/>
              </a:solidFill>
              <a:latin typeface="Consolas" pitchFamily="49" charset="0"/>
            </a:endParaRPr>
          </a:p>
          <a:p>
            <a:pPr algn="ctr" eaLnBrk="0" hangingPunct="0">
              <a:buSzPct val="100000"/>
            </a:pPr>
            <a:r>
              <a:rPr lang="nl-NL" sz="2000" b="1" noProof="0" dirty="0" err="1">
                <a:solidFill>
                  <a:srgbClr val="00B0F0"/>
                </a:solidFill>
                <a:latin typeface="Consolas" pitchFamily="49" charset="0"/>
              </a:rPr>
              <a:t>BruSafe</a:t>
            </a:r>
            <a:endParaRPr lang="nl-NL" sz="2000" b="1" noProof="0" dirty="0">
              <a:solidFill>
                <a:srgbClr val="00B0F0"/>
              </a:solidFill>
              <a:latin typeface="Consolas" pitchFamily="49" charset="0"/>
            </a:endParaRPr>
          </a:p>
        </p:txBody>
      </p:sp>
      <p:cxnSp>
        <p:nvCxnSpPr>
          <p:cNvPr id="34" name="Straight Connector 11">
            <a:extLst>
              <a:ext uri="{FF2B5EF4-FFF2-40B4-BE49-F238E27FC236}">
                <a16:creationId xmlns:a16="http://schemas.microsoft.com/office/drawing/2014/main" id="{70E0873E-1D84-E166-7B65-429EF36CEF10}"/>
              </a:ext>
            </a:extLst>
          </p:cNvPr>
          <p:cNvCxnSpPr>
            <a:cxnSpLocks noChangeShapeType="1"/>
          </p:cNvCxnSpPr>
          <p:nvPr/>
        </p:nvCxnSpPr>
        <p:spPr bwMode="auto">
          <a:xfrm>
            <a:off x="2552701" y="2986088"/>
            <a:ext cx="569913" cy="57150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5" name="Straight Connector 13">
            <a:extLst>
              <a:ext uri="{FF2B5EF4-FFF2-40B4-BE49-F238E27FC236}">
                <a16:creationId xmlns:a16="http://schemas.microsoft.com/office/drawing/2014/main" id="{3F743645-13F3-A961-0E27-537DED1E4EEB}"/>
              </a:ext>
            </a:extLst>
          </p:cNvPr>
          <p:cNvCxnSpPr>
            <a:cxnSpLocks noChangeShapeType="1"/>
          </p:cNvCxnSpPr>
          <p:nvPr/>
        </p:nvCxnSpPr>
        <p:spPr bwMode="auto">
          <a:xfrm>
            <a:off x="2514600" y="3689350"/>
            <a:ext cx="444500" cy="0"/>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6" name="Straight Connector 15">
            <a:extLst>
              <a:ext uri="{FF2B5EF4-FFF2-40B4-BE49-F238E27FC236}">
                <a16:creationId xmlns:a16="http://schemas.microsoft.com/office/drawing/2014/main" id="{B6678610-830C-0859-7A35-1F2047CF31BE}"/>
              </a:ext>
            </a:extLst>
          </p:cNvPr>
          <p:cNvCxnSpPr>
            <a:cxnSpLocks noChangeShapeType="1"/>
          </p:cNvCxnSpPr>
          <p:nvPr/>
        </p:nvCxnSpPr>
        <p:spPr bwMode="auto">
          <a:xfrm flipV="1">
            <a:off x="2514601" y="3911601"/>
            <a:ext cx="752475" cy="460375"/>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7" name="Straight Connector 17">
            <a:extLst>
              <a:ext uri="{FF2B5EF4-FFF2-40B4-BE49-F238E27FC236}">
                <a16:creationId xmlns:a16="http://schemas.microsoft.com/office/drawing/2014/main" id="{82AB34F5-B906-9242-6ED2-BF63F75584FE}"/>
              </a:ext>
            </a:extLst>
          </p:cNvPr>
          <p:cNvCxnSpPr>
            <a:cxnSpLocks noChangeShapeType="1"/>
          </p:cNvCxnSpPr>
          <p:nvPr/>
        </p:nvCxnSpPr>
        <p:spPr bwMode="auto">
          <a:xfrm flipV="1">
            <a:off x="3944939" y="1933575"/>
            <a:ext cx="504329" cy="261938"/>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8" name="Straight Connector 19">
            <a:extLst>
              <a:ext uri="{FF2B5EF4-FFF2-40B4-BE49-F238E27FC236}">
                <a16:creationId xmlns:a16="http://schemas.microsoft.com/office/drawing/2014/main" id="{C5CC80F3-8AEE-BD3D-1F2A-1A3DC14DB567}"/>
              </a:ext>
            </a:extLst>
          </p:cNvPr>
          <p:cNvCxnSpPr>
            <a:cxnSpLocks noChangeShapeType="1"/>
            <a:stCxn id="43" idx="0"/>
          </p:cNvCxnSpPr>
          <p:nvPr/>
        </p:nvCxnSpPr>
        <p:spPr bwMode="auto">
          <a:xfrm flipH="1" flipV="1">
            <a:off x="4576764" y="2037556"/>
            <a:ext cx="263823" cy="610394"/>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cxnSp>
        <p:nvCxnSpPr>
          <p:cNvPr id="39" name="Straight Connector 21">
            <a:extLst>
              <a:ext uri="{FF2B5EF4-FFF2-40B4-BE49-F238E27FC236}">
                <a16:creationId xmlns:a16="http://schemas.microsoft.com/office/drawing/2014/main" id="{2015337D-E8BF-16EC-6362-243304190460}"/>
              </a:ext>
            </a:extLst>
          </p:cNvPr>
          <p:cNvCxnSpPr>
            <a:cxnSpLocks noChangeShapeType="1"/>
            <a:stCxn id="42" idx="3"/>
          </p:cNvCxnSpPr>
          <p:nvPr/>
        </p:nvCxnSpPr>
        <p:spPr bwMode="auto">
          <a:xfrm flipV="1">
            <a:off x="3662363" y="1846262"/>
            <a:ext cx="615156" cy="174626"/>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
        <p:nvSpPr>
          <p:cNvPr id="40" name="Line 60">
            <a:extLst>
              <a:ext uri="{FF2B5EF4-FFF2-40B4-BE49-F238E27FC236}">
                <a16:creationId xmlns:a16="http://schemas.microsoft.com/office/drawing/2014/main" id="{4DFA0907-D455-14C7-8C3D-04837049FA37}"/>
              </a:ext>
            </a:extLst>
          </p:cNvPr>
          <p:cNvSpPr>
            <a:spLocks noChangeShapeType="1"/>
          </p:cNvSpPr>
          <p:nvPr/>
        </p:nvSpPr>
        <p:spPr bwMode="auto">
          <a:xfrm>
            <a:off x="5476876" y="2265363"/>
            <a:ext cx="436563" cy="508000"/>
          </a:xfrm>
          <a:prstGeom prst="line">
            <a:avLst/>
          </a:prstGeom>
          <a:noFill/>
          <a:ln w="12700">
            <a:solidFill>
              <a:schemeClr val="tx1"/>
            </a:solidFill>
            <a:round/>
            <a:headEnd/>
            <a:tailEnd/>
          </a:ln>
          <a:effectLst>
            <a:prstShdw prst="shdw18" dist="17961" dir="13500000">
              <a:schemeClr val="tx1">
                <a:gamma/>
                <a:shade val="60000"/>
                <a:invGamma/>
              </a:schemeClr>
            </a:prstShdw>
          </a:effectLst>
        </p:spPr>
        <p:txBody>
          <a:bodyPr anchor="ctr">
            <a:spAutoFit/>
          </a:bodyPr>
          <a:lstStyle/>
          <a:p>
            <a:pPr>
              <a:defRPr/>
            </a:pPr>
            <a:endParaRPr lang="nl-NL" noProof="0" dirty="0"/>
          </a:p>
        </p:txBody>
      </p:sp>
      <p:pic>
        <p:nvPicPr>
          <p:cNvPr id="41" name="Picture 2">
            <a:extLst>
              <a:ext uri="{FF2B5EF4-FFF2-40B4-BE49-F238E27FC236}">
                <a16:creationId xmlns:a16="http://schemas.microsoft.com/office/drawing/2014/main" id="{832D6A75-9679-CAEE-13CE-A8AD1593BD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86263" y="1603376"/>
            <a:ext cx="19621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1">
            <a:extLst>
              <a:ext uri="{FF2B5EF4-FFF2-40B4-BE49-F238E27FC236}">
                <a16:creationId xmlns:a16="http://schemas.microsoft.com/office/drawing/2014/main" id="{58CC8291-0B6C-37AD-AAA8-AA1C0F31C5B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32113" y="1655763"/>
            <a:ext cx="73025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2">
            <a:extLst>
              <a:ext uri="{FF2B5EF4-FFF2-40B4-BE49-F238E27FC236}">
                <a16:creationId xmlns:a16="http://schemas.microsoft.com/office/drawing/2014/main" id="{E764E855-8BF7-7A9F-0061-728F48F7B4E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49268" y="2647950"/>
            <a:ext cx="78263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58">
            <a:extLst>
              <a:ext uri="{FF2B5EF4-FFF2-40B4-BE49-F238E27FC236}">
                <a16:creationId xmlns:a16="http://schemas.microsoft.com/office/drawing/2014/main" id="{ABE50967-33A7-B3F7-1DF8-D93C38D5D9A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35647" y="2305845"/>
            <a:ext cx="912812"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59">
            <a:extLst>
              <a:ext uri="{FF2B5EF4-FFF2-40B4-BE49-F238E27FC236}">
                <a16:creationId xmlns:a16="http://schemas.microsoft.com/office/drawing/2014/main" id="{9FA9BC3E-FDA1-F082-5491-CA1906B2CB3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06601" y="3990976"/>
            <a:ext cx="912813"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60">
            <a:extLst>
              <a:ext uri="{FF2B5EF4-FFF2-40B4-BE49-F238E27FC236}">
                <a16:creationId xmlns:a16="http://schemas.microsoft.com/office/drawing/2014/main" id="{F5012907-D7E9-2F12-E920-C2DDBAD1FAF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06600" y="3278188"/>
            <a:ext cx="9144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61">
            <a:extLst>
              <a:ext uri="{FF2B5EF4-FFF2-40B4-BE49-F238E27FC236}">
                <a16:creationId xmlns:a16="http://schemas.microsoft.com/office/drawing/2014/main" id="{53AAD1CD-96CC-4131-F365-12EEEF719EB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017713" y="2571751"/>
            <a:ext cx="914400" cy="91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62">
            <a:extLst>
              <a:ext uri="{FF2B5EF4-FFF2-40B4-BE49-F238E27FC236}">
                <a16:creationId xmlns:a16="http://schemas.microsoft.com/office/drawing/2014/main" id="{00B76DE8-E991-5051-B5F1-DCF4A956095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492626" y="4181476"/>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80">
            <a:extLst>
              <a:ext uri="{FF2B5EF4-FFF2-40B4-BE49-F238E27FC236}">
                <a16:creationId xmlns:a16="http://schemas.microsoft.com/office/drawing/2014/main" id="{8A017F08-C21F-9005-5CEB-AF37F257510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508376" y="500538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84">
            <a:extLst>
              <a:ext uri="{FF2B5EF4-FFF2-40B4-BE49-F238E27FC236}">
                <a16:creationId xmlns:a16="http://schemas.microsoft.com/office/drawing/2014/main" id="{E83979A4-4F74-B156-1798-9EC2C37DA8E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43376" y="5575301"/>
            <a:ext cx="7096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85">
            <a:extLst>
              <a:ext uri="{FF2B5EF4-FFF2-40B4-BE49-F238E27FC236}">
                <a16:creationId xmlns:a16="http://schemas.microsoft.com/office/drawing/2014/main" id="{98A72BB9-F99F-94A0-79D4-ABF90C0D988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16513" y="5500688"/>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86">
            <a:extLst>
              <a:ext uri="{FF2B5EF4-FFF2-40B4-BE49-F238E27FC236}">
                <a16:creationId xmlns:a16="http://schemas.microsoft.com/office/drawing/2014/main" id="{85BEAC1D-3C98-2E2E-677B-774165DEF44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76864" y="4908551"/>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87">
            <a:extLst>
              <a:ext uri="{FF2B5EF4-FFF2-40B4-BE49-F238E27FC236}">
                <a16:creationId xmlns:a16="http://schemas.microsoft.com/office/drawing/2014/main" id="{46AC2C47-0476-E28D-8BE2-8A96283D4AF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388226" y="1655763"/>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88">
            <a:extLst>
              <a:ext uri="{FF2B5EF4-FFF2-40B4-BE49-F238E27FC236}">
                <a16:creationId xmlns:a16="http://schemas.microsoft.com/office/drawing/2014/main" id="{260170F6-4B2F-A9BC-070C-D20F30FE9E3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16888" y="1339851"/>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89">
            <a:extLst>
              <a:ext uri="{FF2B5EF4-FFF2-40B4-BE49-F238E27FC236}">
                <a16:creationId xmlns:a16="http://schemas.microsoft.com/office/drawing/2014/main" id="{6743B097-3280-9B58-C19B-5F588405DE8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191626" y="1665288"/>
            <a:ext cx="70961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90">
            <a:extLst>
              <a:ext uri="{FF2B5EF4-FFF2-40B4-BE49-F238E27FC236}">
                <a16:creationId xmlns:a16="http://schemas.microsoft.com/office/drawing/2014/main" id="{4BB06686-6299-86FC-86E6-D267A351601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047163" y="2667001"/>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91">
            <a:extLst>
              <a:ext uri="{FF2B5EF4-FFF2-40B4-BE49-F238E27FC236}">
                <a16:creationId xmlns:a16="http://schemas.microsoft.com/office/drawing/2014/main" id="{A2CB0AD1-BF49-3B1F-EB0F-329CD05D010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62876" y="2673351"/>
            <a:ext cx="7080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92">
            <a:extLst>
              <a:ext uri="{FF2B5EF4-FFF2-40B4-BE49-F238E27FC236}">
                <a16:creationId xmlns:a16="http://schemas.microsoft.com/office/drawing/2014/main" id="{CBBB8B39-9A8F-B84F-F115-F10061C9AB97}"/>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264651" y="5200651"/>
            <a:ext cx="7096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93">
            <a:extLst>
              <a:ext uri="{FF2B5EF4-FFF2-40B4-BE49-F238E27FC236}">
                <a16:creationId xmlns:a16="http://schemas.microsoft.com/office/drawing/2014/main" id="{CE7B6596-296F-24B7-D597-46ADB76B2EFE}"/>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118601" y="4338639"/>
            <a:ext cx="7080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94">
            <a:extLst>
              <a:ext uri="{FF2B5EF4-FFF2-40B4-BE49-F238E27FC236}">
                <a16:creationId xmlns:a16="http://schemas.microsoft.com/office/drawing/2014/main" id="{29D0A0DB-6EB9-19CE-55A3-0B5257A0FC05}"/>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408988" y="3829051"/>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95">
            <a:extLst>
              <a:ext uri="{FF2B5EF4-FFF2-40B4-BE49-F238E27FC236}">
                <a16:creationId xmlns:a16="http://schemas.microsoft.com/office/drawing/2014/main" id="{9C84C7C2-B5E5-D41A-D5F9-44497C31A592}"/>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405688" y="4732339"/>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96">
            <a:extLst>
              <a:ext uri="{FF2B5EF4-FFF2-40B4-BE49-F238E27FC236}">
                <a16:creationId xmlns:a16="http://schemas.microsoft.com/office/drawing/2014/main" id="{7566A240-A9D8-42F4-1592-5FAE6B0EFD90}"/>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050213" y="5235576"/>
            <a:ext cx="7096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5">
            <a:extLst>
              <a:ext uri="{FF2B5EF4-FFF2-40B4-BE49-F238E27FC236}">
                <a16:creationId xmlns:a16="http://schemas.microsoft.com/office/drawing/2014/main" id="{E149A7C3-8EAC-B12A-EC4A-2183EACB5A57}"/>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830888" y="2752725"/>
            <a:ext cx="6921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4" name="Straight Connector 21">
            <a:extLst>
              <a:ext uri="{FF2B5EF4-FFF2-40B4-BE49-F238E27FC236}">
                <a16:creationId xmlns:a16="http://schemas.microsoft.com/office/drawing/2014/main" id="{04E8B93B-1503-119B-2DBB-60853D11D043}"/>
              </a:ext>
            </a:extLst>
          </p:cNvPr>
          <p:cNvCxnSpPr>
            <a:cxnSpLocks noChangeShapeType="1"/>
            <a:stCxn id="7" idx="3"/>
          </p:cNvCxnSpPr>
          <p:nvPr/>
        </p:nvCxnSpPr>
        <p:spPr bwMode="auto">
          <a:xfrm>
            <a:off x="4022403" y="1349839"/>
            <a:ext cx="255116" cy="253536"/>
          </a:xfrm>
          <a:prstGeom prst="line">
            <a:avLst/>
          </a:prstGeom>
          <a:noFill/>
          <a:ln w="12700" algn="ctr">
            <a:solidFill>
              <a:schemeClr val="tx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788063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4261AEF-6F31-8DEE-F025-F7102FF271FD}"/>
              </a:ext>
            </a:extLst>
          </p:cNvPr>
          <p:cNvSpPr>
            <a:spLocks noGrp="1"/>
          </p:cNvSpPr>
          <p:nvPr>
            <p:ph type="body" sz="quarter" idx="11"/>
          </p:nvPr>
        </p:nvSpPr>
        <p:spPr/>
        <p:txBody>
          <a:bodyPr/>
          <a:lstStyle/>
          <a:p>
            <a:r>
              <a:rPr lang="nl-NL" noProof="0" dirty="0"/>
              <a:t>Geïntegreerd gebruikers- en toegangsbeheer</a:t>
            </a:r>
          </a:p>
        </p:txBody>
      </p:sp>
      <p:sp>
        <p:nvSpPr>
          <p:cNvPr id="3" name="Tijdelijke aanduiding voor tekst 2">
            <a:extLst>
              <a:ext uri="{FF2B5EF4-FFF2-40B4-BE49-F238E27FC236}">
                <a16:creationId xmlns:a16="http://schemas.microsoft.com/office/drawing/2014/main" id="{2259ED29-8891-D5B5-4473-3D044D533369}"/>
              </a:ext>
            </a:extLst>
          </p:cNvPr>
          <p:cNvSpPr>
            <a:spLocks noGrp="1"/>
          </p:cNvSpPr>
          <p:nvPr>
            <p:ph type="body" sz="quarter" idx="13"/>
          </p:nvPr>
        </p:nvSpPr>
        <p:spPr/>
        <p:txBody>
          <a:bodyPr>
            <a:normAutofit lnSpcReduction="10000"/>
          </a:bodyPr>
          <a:lstStyle/>
          <a:p>
            <a:pPr lvl="1"/>
            <a:r>
              <a:rPr lang="nl-NL" noProof="0" dirty="0"/>
              <a:t>zorgt ervoor dat zorgverstrekkers en -instellingen enkel toegang hebben</a:t>
            </a:r>
          </a:p>
          <a:p>
            <a:pPr lvl="2"/>
            <a:r>
              <a:rPr lang="nl-NL" noProof="0" dirty="0"/>
              <a:t>tot de diensten waartoe ze gemachtigd zijn</a:t>
            </a:r>
          </a:p>
          <a:p>
            <a:pPr lvl="2"/>
            <a:r>
              <a:rPr lang="nl-NL" noProof="0" dirty="0"/>
              <a:t>m.b.t. de personen waarvoor ze daartoe gemachtigd zijn</a:t>
            </a:r>
          </a:p>
          <a:p>
            <a:pPr lvl="1"/>
            <a:r>
              <a:rPr lang="nl-NL" noProof="0" dirty="0"/>
              <a:t>de toegangsregels zijn vastgelegd door de wet en door de machtigingen van het Informatieveiligheidscomité</a:t>
            </a:r>
          </a:p>
          <a:p>
            <a:pPr lvl="1"/>
            <a:r>
              <a:rPr lang="nl-NL" noProof="0" dirty="0"/>
              <a:t>stappen</a:t>
            </a:r>
          </a:p>
          <a:p>
            <a:pPr lvl="2"/>
            <a:r>
              <a:rPr lang="nl-NL" noProof="0" dirty="0"/>
              <a:t>identificatie van de gebruiker</a:t>
            </a:r>
          </a:p>
          <a:p>
            <a:pPr lvl="2"/>
            <a:r>
              <a:rPr lang="nl-NL" noProof="0" dirty="0"/>
              <a:t>authenticatie van de identiteit van de gebruiker</a:t>
            </a:r>
          </a:p>
          <a:p>
            <a:pPr lvl="2"/>
            <a:r>
              <a:rPr lang="nl-NL" noProof="0" dirty="0"/>
              <a:t>controle van hoedanigheden (bv. arts, apotheker)</a:t>
            </a:r>
          </a:p>
          <a:p>
            <a:pPr lvl="2"/>
            <a:r>
              <a:rPr lang="nl-NL" noProof="0" dirty="0"/>
              <a:t>controle van relaties (bv. (</a:t>
            </a:r>
            <a:r>
              <a:rPr lang="nl-NL" noProof="0" dirty="0" err="1"/>
              <a:t>gezondheids</a:t>
            </a:r>
            <a:r>
              <a:rPr lang="nl-NL" noProof="0" dirty="0"/>
              <a:t>)zorgrelatie met patiënt)</a:t>
            </a:r>
          </a:p>
          <a:p>
            <a:pPr lvl="2"/>
            <a:r>
              <a:rPr lang="nl-NL" noProof="0" dirty="0"/>
              <a:t>autorisatie</a:t>
            </a:r>
          </a:p>
          <a:p>
            <a:pPr lvl="1"/>
            <a:r>
              <a:rPr lang="nl-NL" noProof="0" dirty="0"/>
              <a:t>meer info op </a:t>
            </a:r>
            <a:r>
              <a:rPr lang="nl-NL" noProof="0" dirty="0">
                <a:hlinkClick r:id="rId2"/>
              </a:rPr>
              <a:t>https://www.ehealth.fgov.be/ehealthplatform/nl/service-i.am-identity-access-management</a:t>
            </a:r>
            <a:endParaRPr lang="nl-NL" noProof="0" dirty="0"/>
          </a:p>
          <a:p>
            <a:endParaRPr lang="nl-NL" noProof="0" dirty="0"/>
          </a:p>
        </p:txBody>
      </p:sp>
      <p:pic>
        <p:nvPicPr>
          <p:cNvPr id="4" name="Picture 5">
            <a:extLst>
              <a:ext uri="{FF2B5EF4-FFF2-40B4-BE49-F238E27FC236}">
                <a16:creationId xmlns:a16="http://schemas.microsoft.com/office/drawing/2014/main" id="{F52BBA58-D133-1387-E923-3494BC534D6A}"/>
              </a:ext>
            </a:extLst>
          </p:cNvPr>
          <p:cNvPicPr>
            <a:picLocks noChangeAspect="1"/>
          </p:cNvPicPr>
          <p:nvPr/>
        </p:nvPicPr>
        <p:blipFill>
          <a:blip r:embed="rId3"/>
          <a:stretch>
            <a:fillRect/>
          </a:stretch>
        </p:blipFill>
        <p:spPr>
          <a:xfrm>
            <a:off x="433275" y="275207"/>
            <a:ext cx="466725" cy="409575"/>
          </a:xfrm>
          <a:prstGeom prst="rect">
            <a:avLst/>
          </a:prstGeom>
        </p:spPr>
      </p:pic>
    </p:spTree>
    <p:extLst>
      <p:ext uri="{BB962C8B-B14F-4D97-AF65-F5344CB8AC3E}">
        <p14:creationId xmlns:p14="http://schemas.microsoft.com/office/powerpoint/2010/main" val="902356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BB2625E-6B47-7990-2BB4-6672A234396B}"/>
              </a:ext>
            </a:extLst>
          </p:cNvPr>
          <p:cNvSpPr>
            <a:spLocks noGrp="1"/>
          </p:cNvSpPr>
          <p:nvPr>
            <p:ph type="title"/>
          </p:nvPr>
        </p:nvSpPr>
        <p:spPr>
          <a:xfrm>
            <a:off x="0" y="365125"/>
            <a:ext cx="12057994" cy="1325563"/>
          </a:xfrm>
        </p:spPr>
        <p:txBody>
          <a:bodyPr>
            <a:normAutofit/>
          </a:bodyPr>
          <a:lstStyle/>
          <a:p>
            <a:r>
              <a:rPr lang="nl-BE" altLang="nl-BE" sz="3600" dirty="0">
                <a:solidFill>
                  <a:srgbClr val="000000"/>
                </a:solidFill>
                <a:latin typeface="Helvetica Neue" panose="02000503000000020004" pitchFamily="2" charset="0"/>
              </a:rPr>
              <a:t>“Waarom eGezondheid draait om mensen, niet om bits” </a:t>
            </a:r>
            <a:br>
              <a:rPr lang="nl-BE" altLang="nl-BE" sz="3600" dirty="0"/>
            </a:br>
            <a:endParaRPr lang="nl-BE" sz="3600" dirty="0"/>
          </a:p>
        </p:txBody>
      </p:sp>
      <p:sp>
        <p:nvSpPr>
          <p:cNvPr id="4" name="Rectangle 1">
            <a:extLst>
              <a:ext uri="{FF2B5EF4-FFF2-40B4-BE49-F238E27FC236}">
                <a16:creationId xmlns:a16="http://schemas.microsoft.com/office/drawing/2014/main" id="{02DD2C48-D873-F18F-9B74-2AE68A591D09}"/>
              </a:ext>
            </a:extLst>
          </p:cNvPr>
          <p:cNvSpPr>
            <a:spLocks noGrp="1" noChangeArrowheads="1"/>
          </p:cNvSpPr>
          <p:nvPr>
            <p:ph idx="1"/>
          </p:nvPr>
        </p:nvSpPr>
        <p:spPr bwMode="auto">
          <a:xfrm>
            <a:off x="134006" y="1716537"/>
            <a:ext cx="11824028"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b="0" i="0" u="none" strike="noStrike" cap="none" normalizeH="0" baseline="0" dirty="0">
                <a:ln>
                  <a:noFill/>
                </a:ln>
                <a:solidFill>
                  <a:srgbClr val="000000"/>
                </a:solidFill>
                <a:effectLst/>
                <a:latin typeface="Helvetica Neue" panose="02000503000000020004" pitchFamily="2" charset="0"/>
              </a:rPr>
              <a:t>Frank Robben is administrateur-generaal van de Kruispuntbank van de Sociale Zekerheid</a:t>
            </a:r>
            <a:r>
              <a:rPr lang="nl-BE" altLang="nl-BE" dirty="0">
                <a:solidFill>
                  <a:srgbClr val="000000"/>
                </a:solidFill>
                <a:latin typeface="Helvetica Neue" panose="02000503000000020004" pitchFamily="2" charset="0"/>
              </a:rPr>
              <a:t> en</a:t>
            </a:r>
            <a:r>
              <a:rPr kumimoji="0" lang="nl-BE" altLang="nl-BE" b="0" i="0" u="none" strike="noStrike" cap="none" normalizeH="0" baseline="0" dirty="0">
                <a:ln>
                  <a:noFill/>
                </a:ln>
                <a:solidFill>
                  <a:srgbClr val="000000"/>
                </a:solidFill>
                <a:effectLst/>
                <a:latin typeface="Helvetica Neue" panose="02000503000000020004" pitchFamily="2" charset="0"/>
              </a:rPr>
              <a:t> van het eHealth-platform en CEO van Smals.</a:t>
            </a:r>
          </a:p>
          <a:p>
            <a:pPr marL="0" lvl="0" indent="0">
              <a:lnSpc>
                <a:spcPct val="100000"/>
              </a:lnSpc>
              <a:buNone/>
            </a:pPr>
            <a:endParaRPr kumimoji="0" lang="nl-BE" altLang="nl-BE" b="0" i="0" u="none" strike="noStrike" cap="none" normalizeH="0" baseline="0" dirty="0">
              <a:ln>
                <a:noFill/>
              </a:ln>
              <a:solidFill>
                <a:srgbClr val="000000"/>
              </a:solidFill>
              <a:effectLst/>
              <a:latin typeface="Helvetica Neue" panose="02000503000000020004"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nl-BE" altLang="nl-BE" b="0" i="0" u="none" strike="noStrike" cap="none" normalizeH="0" baseline="0" dirty="0">
                <a:ln>
                  <a:noFill/>
                </a:ln>
                <a:solidFill>
                  <a:srgbClr val="000000"/>
                </a:solidFill>
                <a:effectLst/>
                <a:latin typeface="Helvetica Neue" panose="02000503000000020004" pitchFamily="2" charset="0"/>
              </a:rPr>
              <a:t>In Europa bekend als voortrekker binnen het domein van Digital Health.</a:t>
            </a:r>
            <a:endParaRPr kumimoji="0" lang="nl-BE" altLang="nl-BE"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nl-BE" altLang="nl-BE" b="0" i="0" u="none" strike="noStrike" cap="none" normalizeH="0" baseline="0" dirty="0">
                <a:ln>
                  <a:noFill/>
                </a:ln>
                <a:solidFill>
                  <a:schemeClr val="tx1"/>
                </a:solidFill>
                <a:effectLst/>
                <a:latin typeface="Arial" panose="020B0604020202020204" pitchFamily="34" charset="0"/>
              </a:rPr>
            </a:br>
            <a:endParaRPr kumimoji="0" lang="nl-BE" altLang="nl-BE" b="0" i="0" u="none" strike="noStrike" cap="none" normalizeH="0" baseline="0" dirty="0">
              <a:ln>
                <a:noFill/>
              </a:ln>
              <a:solidFill>
                <a:schemeClr val="tx1"/>
              </a:solidFill>
              <a:effectLst/>
              <a:latin typeface="Arial" panose="020B0604020202020204" pitchFamily="34" charset="0"/>
            </a:endParaRPr>
          </a:p>
        </p:txBody>
      </p:sp>
      <p:pic>
        <p:nvPicPr>
          <p:cNvPr id="6" name="Picture 5">
            <a:extLst>
              <a:ext uri="{FF2B5EF4-FFF2-40B4-BE49-F238E27FC236}">
                <a16:creationId xmlns:a16="http://schemas.microsoft.com/office/drawing/2014/main" id="{5DEAAC1E-9788-AD48-C8A9-9DD2FBEC84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8772" y="3633968"/>
            <a:ext cx="2305978" cy="2919232"/>
          </a:xfrm>
          <a:prstGeom prst="rect">
            <a:avLst/>
          </a:prstGeom>
        </p:spPr>
      </p:pic>
    </p:spTree>
    <p:extLst>
      <p:ext uri="{BB962C8B-B14F-4D97-AF65-F5344CB8AC3E}">
        <p14:creationId xmlns:p14="http://schemas.microsoft.com/office/powerpoint/2010/main" val="31968871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C7AE1B4-2D77-0502-B385-F40C8911BC7D}"/>
              </a:ext>
            </a:extLst>
          </p:cNvPr>
          <p:cNvSpPr>
            <a:spLocks noGrp="1"/>
          </p:cNvSpPr>
          <p:nvPr>
            <p:ph type="body" sz="quarter" idx="11"/>
          </p:nvPr>
        </p:nvSpPr>
        <p:spPr/>
        <p:txBody>
          <a:bodyPr/>
          <a:lstStyle/>
          <a:p>
            <a:r>
              <a:rPr lang="nl-NL" noProof="0" dirty="0"/>
              <a:t>Geïntegreerd gebruikers- en toegangsbeheer</a:t>
            </a:r>
          </a:p>
        </p:txBody>
      </p:sp>
      <p:pic>
        <p:nvPicPr>
          <p:cNvPr id="4" name="Picture 23">
            <a:extLst>
              <a:ext uri="{FF2B5EF4-FFF2-40B4-BE49-F238E27FC236}">
                <a16:creationId xmlns:a16="http://schemas.microsoft.com/office/drawing/2014/main" id="{EB676919-80C2-A21E-A681-C6CC4759393A}"/>
              </a:ext>
            </a:extLst>
          </p:cNvPr>
          <p:cNvPicPr>
            <a:picLocks noChangeAspect="1" noChangeArrowheads="1"/>
          </p:cNvPicPr>
          <p:nvPr/>
        </p:nvPicPr>
        <p:blipFill>
          <a:blip r:embed="rId2">
            <a:duotone>
              <a:prstClr val="black"/>
              <a:srgbClr val="087670">
                <a:tint val="45000"/>
                <a:satMod val="400000"/>
              </a:srgbClr>
            </a:duotone>
            <a:extLst>
              <a:ext uri="{28A0092B-C50C-407E-A947-70E740481C1C}">
                <a14:useLocalDpi xmlns:a14="http://schemas.microsoft.com/office/drawing/2010/main" val="0"/>
              </a:ext>
            </a:extLst>
          </a:blip>
          <a:srcRect/>
          <a:stretch>
            <a:fillRect/>
          </a:stretch>
        </p:blipFill>
        <p:spPr bwMode="auto">
          <a:xfrm>
            <a:off x="1170601" y="930032"/>
            <a:ext cx="9185750" cy="564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a:extLst>
              <a:ext uri="{FF2B5EF4-FFF2-40B4-BE49-F238E27FC236}">
                <a16:creationId xmlns:a16="http://schemas.microsoft.com/office/drawing/2014/main" id="{6E866745-333E-EBB5-94AC-EC4686168F45}"/>
              </a:ext>
            </a:extLst>
          </p:cNvPr>
          <p:cNvPicPr>
            <a:picLocks noChangeAspect="1"/>
          </p:cNvPicPr>
          <p:nvPr/>
        </p:nvPicPr>
        <p:blipFill>
          <a:blip r:embed="rId3"/>
          <a:stretch>
            <a:fillRect/>
          </a:stretch>
        </p:blipFill>
        <p:spPr>
          <a:xfrm>
            <a:off x="433275" y="275207"/>
            <a:ext cx="466725" cy="409575"/>
          </a:xfrm>
          <a:prstGeom prst="rect">
            <a:avLst/>
          </a:prstGeom>
        </p:spPr>
      </p:pic>
    </p:spTree>
    <p:extLst>
      <p:ext uri="{BB962C8B-B14F-4D97-AF65-F5344CB8AC3E}">
        <p14:creationId xmlns:p14="http://schemas.microsoft.com/office/powerpoint/2010/main" val="1741500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37BDDC1-6006-61BF-96F9-C8BF387487F3}"/>
              </a:ext>
            </a:extLst>
          </p:cNvPr>
          <p:cNvSpPr>
            <a:spLocks noGrp="1"/>
          </p:cNvSpPr>
          <p:nvPr>
            <p:ph type="body" sz="quarter" idx="11"/>
          </p:nvPr>
        </p:nvSpPr>
        <p:spPr/>
        <p:txBody>
          <a:bodyPr>
            <a:normAutofit/>
          </a:bodyPr>
          <a:lstStyle/>
          <a:p>
            <a:r>
              <a:rPr lang="nl-NL" noProof="0" dirty="0"/>
              <a:t>Toegang tot gezondheidsgegevens</a:t>
            </a:r>
          </a:p>
        </p:txBody>
      </p:sp>
      <p:sp>
        <p:nvSpPr>
          <p:cNvPr id="3" name="Tijdelijke aanduiding voor tekst 2">
            <a:extLst>
              <a:ext uri="{FF2B5EF4-FFF2-40B4-BE49-F238E27FC236}">
                <a16:creationId xmlns:a16="http://schemas.microsoft.com/office/drawing/2014/main" id="{0FF1C323-3B47-0E2C-2EEC-FBCF9A6D18F8}"/>
              </a:ext>
            </a:extLst>
          </p:cNvPr>
          <p:cNvSpPr>
            <a:spLocks noGrp="1"/>
          </p:cNvSpPr>
          <p:nvPr>
            <p:ph type="body" sz="quarter" idx="13"/>
          </p:nvPr>
        </p:nvSpPr>
        <p:spPr/>
        <p:txBody>
          <a:bodyPr/>
          <a:lstStyle/>
          <a:p>
            <a:pPr lvl="1"/>
            <a:r>
              <a:rPr lang="nl-NL" noProof="0" dirty="0"/>
              <a:t>een zorgverstrekker of –instelling heeft alleen toegang tot gezondheidsgegevens van een zorggebruiker bij een derde indien</a:t>
            </a:r>
          </a:p>
          <a:p>
            <a:pPr lvl="2"/>
            <a:r>
              <a:rPr lang="nl-NL" noProof="0" dirty="0"/>
              <a:t>de zorggebruiker zijn geïnformeerde toestemming heeft gegeven om gezondheidsgegevens te delen</a:t>
            </a:r>
          </a:p>
          <a:p>
            <a:pPr lvl="2"/>
            <a:r>
              <a:rPr lang="nl-NL" noProof="0" dirty="0"/>
              <a:t>de zorgverstrekker of –instelling een (</a:t>
            </a:r>
            <a:r>
              <a:rPr lang="nl-NL" noProof="0" dirty="0" err="1"/>
              <a:t>gezondheids</a:t>
            </a:r>
            <a:r>
              <a:rPr lang="nl-NL" noProof="0" dirty="0"/>
              <a:t>)zorgrelatie heeft met de zorggebruiker</a:t>
            </a:r>
          </a:p>
          <a:p>
            <a:pPr lvl="3"/>
            <a:r>
              <a:rPr lang="nl-NL" noProof="0" dirty="0"/>
              <a:t>de regels voor de manier waarop een zorgrelatie wordt bewezen zijn voor de onderscheiden soorten zorgverstrekkers en –instellingen vastgelegd in een reglement</a:t>
            </a:r>
          </a:p>
          <a:p>
            <a:pPr lvl="2"/>
            <a:r>
              <a:rPr lang="nl-NL" noProof="0" dirty="0"/>
              <a:t>de zorgverstrekker niet door de zorggebruiker is uitgesloten van toegang tot zijn gezondheidsgegevens</a:t>
            </a:r>
          </a:p>
          <a:p>
            <a:pPr lvl="2"/>
            <a:r>
              <a:rPr lang="nl-NL" noProof="0" dirty="0"/>
              <a:t>de betrokken gezondheidsgegevens toegankelijk zijn voor de betrokken soort zorgverstrekker (de zgn. toegangsmatrix)</a:t>
            </a:r>
          </a:p>
          <a:p>
            <a:pPr lvl="3"/>
            <a:r>
              <a:rPr lang="nl-NL" noProof="0" dirty="0"/>
              <a:t>de toegangsmatrix is vastgelegd in een reglement</a:t>
            </a:r>
          </a:p>
        </p:txBody>
      </p:sp>
      <p:pic>
        <p:nvPicPr>
          <p:cNvPr id="4" name="Picture 5">
            <a:extLst>
              <a:ext uri="{FF2B5EF4-FFF2-40B4-BE49-F238E27FC236}">
                <a16:creationId xmlns:a16="http://schemas.microsoft.com/office/drawing/2014/main" id="{8DE36666-DA0D-9985-06D5-154521920C91}"/>
              </a:ext>
            </a:extLst>
          </p:cNvPr>
          <p:cNvPicPr>
            <a:picLocks noChangeAspect="1"/>
          </p:cNvPicPr>
          <p:nvPr/>
        </p:nvPicPr>
        <p:blipFill>
          <a:blip r:embed="rId2"/>
          <a:stretch>
            <a:fillRect/>
          </a:stretch>
        </p:blipFill>
        <p:spPr>
          <a:xfrm>
            <a:off x="433275" y="275207"/>
            <a:ext cx="466725" cy="409575"/>
          </a:xfrm>
          <a:prstGeom prst="rect">
            <a:avLst/>
          </a:prstGeom>
        </p:spPr>
      </p:pic>
    </p:spTree>
    <p:extLst>
      <p:ext uri="{BB962C8B-B14F-4D97-AF65-F5344CB8AC3E}">
        <p14:creationId xmlns:p14="http://schemas.microsoft.com/office/powerpoint/2010/main" val="1333462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a:extLst>
              <a:ext uri="{FF2B5EF4-FFF2-40B4-BE49-F238E27FC236}">
                <a16:creationId xmlns:a16="http://schemas.microsoft.com/office/drawing/2014/main" id="{D4E3A0DF-A7A8-AB88-E84B-0082C17DF858}"/>
              </a:ext>
            </a:extLst>
          </p:cNvPr>
          <p:cNvGrpSpPr/>
          <p:nvPr/>
        </p:nvGrpSpPr>
        <p:grpSpPr>
          <a:xfrm>
            <a:off x="324128" y="204112"/>
            <a:ext cx="2520780" cy="1812325"/>
            <a:chOff x="324128" y="228826"/>
            <a:chExt cx="2520780" cy="1812325"/>
          </a:xfrm>
          <a:solidFill>
            <a:srgbClr val="CDE5DB"/>
          </a:solidFill>
        </p:grpSpPr>
        <p:sp>
          <p:nvSpPr>
            <p:cNvPr id="5" name="Ruit 4">
              <a:extLst>
                <a:ext uri="{FF2B5EF4-FFF2-40B4-BE49-F238E27FC236}">
                  <a16:creationId xmlns:a16="http://schemas.microsoft.com/office/drawing/2014/main" id="{B47FB7CB-C6DA-6C75-3401-007925824B83}"/>
                </a:ext>
              </a:extLst>
            </p:cNvPr>
            <p:cNvSpPr/>
            <p:nvPr/>
          </p:nvSpPr>
          <p:spPr>
            <a:xfrm>
              <a:off x="324128" y="228826"/>
              <a:ext cx="2520780" cy="1812325"/>
            </a:xfrm>
            <a:prstGeom prst="diamond">
              <a:avLst/>
            </a:prstGeom>
            <a:solidFill>
              <a:srgbClr val="CDE5DB"/>
            </a:solidFill>
            <a:ln>
              <a:solidFill>
                <a:srgbClr val="CDE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Arial" panose="020B0604020202020204" pitchFamily="34" charset="0"/>
                <a:cs typeface="Arial" panose="020B0604020202020204" pitchFamily="34" charset="0"/>
              </a:endParaRPr>
            </a:p>
          </p:txBody>
        </p:sp>
        <p:sp>
          <p:nvSpPr>
            <p:cNvPr id="6" name="Tekstvak 5">
              <a:extLst>
                <a:ext uri="{FF2B5EF4-FFF2-40B4-BE49-F238E27FC236}">
                  <a16:creationId xmlns:a16="http://schemas.microsoft.com/office/drawing/2014/main" id="{36556177-97CF-1E94-C363-2388BCBCB8A0}"/>
                </a:ext>
              </a:extLst>
            </p:cNvPr>
            <p:cNvSpPr txBox="1"/>
            <p:nvPr/>
          </p:nvSpPr>
          <p:spPr>
            <a:xfrm>
              <a:off x="591374" y="764531"/>
              <a:ext cx="1986289" cy="738664"/>
            </a:xfrm>
            <a:prstGeom prst="rect">
              <a:avLst/>
            </a:prstGeom>
            <a:noFill/>
            <a:ln>
              <a:noFill/>
            </a:ln>
          </p:spPr>
          <p:txBody>
            <a:bodyPr wrap="square" rtlCol="0">
              <a:spAutoFit/>
            </a:bodyPr>
            <a:lstStyle/>
            <a:p>
              <a:pPr algn="ctr"/>
              <a:r>
                <a:rPr lang="nl-NL" sz="1400" noProof="0" dirty="0">
                  <a:latin typeface="Arial" panose="020B0604020202020204" pitchFamily="34" charset="0"/>
                  <a:cs typeface="Arial" panose="020B0604020202020204" pitchFamily="34" charset="0"/>
                </a:rPr>
                <a:t>zorgverstrekker</a:t>
              </a:r>
            </a:p>
            <a:p>
              <a:pPr algn="ctr"/>
              <a:r>
                <a:rPr lang="nl-NL" sz="1400" noProof="0" dirty="0">
                  <a:latin typeface="Arial" panose="020B0604020202020204" pitchFamily="34" charset="0"/>
                  <a:cs typeface="Arial" panose="020B0604020202020204" pitchFamily="34" charset="0"/>
                </a:rPr>
                <a:t>werd uitgesloten door zorggebruiker</a:t>
              </a:r>
            </a:p>
          </p:txBody>
        </p:sp>
      </p:grpSp>
      <p:grpSp>
        <p:nvGrpSpPr>
          <p:cNvPr id="7" name="Groep 6">
            <a:extLst>
              <a:ext uri="{FF2B5EF4-FFF2-40B4-BE49-F238E27FC236}">
                <a16:creationId xmlns:a16="http://schemas.microsoft.com/office/drawing/2014/main" id="{4E9C1B0B-876B-2BC2-665B-BA3A15800E89}"/>
              </a:ext>
            </a:extLst>
          </p:cNvPr>
          <p:cNvGrpSpPr/>
          <p:nvPr/>
        </p:nvGrpSpPr>
        <p:grpSpPr>
          <a:xfrm>
            <a:off x="3127595" y="1145059"/>
            <a:ext cx="2520780" cy="1812325"/>
            <a:chOff x="3127595" y="1169773"/>
            <a:chExt cx="2520780" cy="1812325"/>
          </a:xfrm>
        </p:grpSpPr>
        <p:sp>
          <p:nvSpPr>
            <p:cNvPr id="8" name="Ruit 7">
              <a:extLst>
                <a:ext uri="{FF2B5EF4-FFF2-40B4-BE49-F238E27FC236}">
                  <a16:creationId xmlns:a16="http://schemas.microsoft.com/office/drawing/2014/main" id="{B4DF7EE5-79FA-E65B-99FA-473A1C2C09B4}"/>
                </a:ext>
              </a:extLst>
            </p:cNvPr>
            <p:cNvSpPr/>
            <p:nvPr/>
          </p:nvSpPr>
          <p:spPr>
            <a:xfrm>
              <a:off x="3127595" y="1169773"/>
              <a:ext cx="2520780" cy="1812325"/>
            </a:xfrm>
            <a:prstGeom prst="diamond">
              <a:avLst/>
            </a:prstGeom>
            <a:solidFill>
              <a:srgbClr val="CDE5DB"/>
            </a:solidFill>
            <a:ln>
              <a:solidFill>
                <a:srgbClr val="CDE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Arial" panose="020B0604020202020204" pitchFamily="34" charset="0"/>
                <a:cs typeface="Arial" panose="020B0604020202020204" pitchFamily="34" charset="0"/>
              </a:endParaRPr>
            </a:p>
          </p:txBody>
        </p:sp>
        <p:sp>
          <p:nvSpPr>
            <p:cNvPr id="9" name="Tekstvak 8">
              <a:extLst>
                <a:ext uri="{FF2B5EF4-FFF2-40B4-BE49-F238E27FC236}">
                  <a16:creationId xmlns:a16="http://schemas.microsoft.com/office/drawing/2014/main" id="{49842EAE-0676-6B39-6967-5EB43B64D55E}"/>
                </a:ext>
              </a:extLst>
            </p:cNvPr>
            <p:cNvSpPr txBox="1"/>
            <p:nvPr/>
          </p:nvSpPr>
          <p:spPr>
            <a:xfrm>
              <a:off x="3394840" y="1598880"/>
              <a:ext cx="1986289" cy="954107"/>
            </a:xfrm>
            <a:prstGeom prst="rect">
              <a:avLst/>
            </a:prstGeom>
            <a:noFill/>
            <a:ln>
              <a:noFill/>
            </a:ln>
          </p:spPr>
          <p:txBody>
            <a:bodyPr wrap="square" rtlCol="0">
              <a:spAutoFit/>
            </a:bodyPr>
            <a:lstStyle/>
            <a:p>
              <a:pPr algn="ctr"/>
              <a:r>
                <a:rPr lang="nl-NL" sz="1400" noProof="0" dirty="0">
                  <a:latin typeface="Arial" panose="020B0604020202020204" pitchFamily="34" charset="0"/>
                  <a:cs typeface="Arial" panose="020B0604020202020204" pitchFamily="34" charset="0"/>
                </a:rPr>
                <a:t>zorggebruiker gaf geïnformeerde toestemming tot gegevensdeling</a:t>
              </a:r>
            </a:p>
          </p:txBody>
        </p:sp>
      </p:grpSp>
      <p:grpSp>
        <p:nvGrpSpPr>
          <p:cNvPr id="10" name="Groep 9">
            <a:extLst>
              <a:ext uri="{FF2B5EF4-FFF2-40B4-BE49-F238E27FC236}">
                <a16:creationId xmlns:a16="http://schemas.microsoft.com/office/drawing/2014/main" id="{01A25687-DD8A-D9DB-ECA6-2787D746C0DB}"/>
              </a:ext>
            </a:extLst>
          </p:cNvPr>
          <p:cNvGrpSpPr/>
          <p:nvPr/>
        </p:nvGrpSpPr>
        <p:grpSpPr>
          <a:xfrm>
            <a:off x="5914411" y="2086005"/>
            <a:ext cx="2520780" cy="1812325"/>
            <a:chOff x="5914411" y="2110719"/>
            <a:chExt cx="2520780" cy="1812325"/>
          </a:xfrm>
        </p:grpSpPr>
        <p:sp>
          <p:nvSpPr>
            <p:cNvPr id="11" name="Ruit 10">
              <a:extLst>
                <a:ext uri="{FF2B5EF4-FFF2-40B4-BE49-F238E27FC236}">
                  <a16:creationId xmlns:a16="http://schemas.microsoft.com/office/drawing/2014/main" id="{E53F289F-2CAD-9A53-193A-A070481EA331}"/>
                </a:ext>
              </a:extLst>
            </p:cNvPr>
            <p:cNvSpPr/>
            <p:nvPr/>
          </p:nvSpPr>
          <p:spPr>
            <a:xfrm>
              <a:off x="5914411" y="2110719"/>
              <a:ext cx="2520780" cy="1812325"/>
            </a:xfrm>
            <a:prstGeom prst="diamond">
              <a:avLst/>
            </a:prstGeom>
            <a:solidFill>
              <a:srgbClr val="CDE5DB"/>
            </a:solidFill>
            <a:ln>
              <a:solidFill>
                <a:srgbClr val="CDE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Arial" panose="020B0604020202020204" pitchFamily="34" charset="0"/>
                <a:cs typeface="Arial" panose="020B0604020202020204" pitchFamily="34" charset="0"/>
              </a:endParaRPr>
            </a:p>
          </p:txBody>
        </p:sp>
        <p:sp>
          <p:nvSpPr>
            <p:cNvPr id="12" name="Tekstvak 11">
              <a:extLst>
                <a:ext uri="{FF2B5EF4-FFF2-40B4-BE49-F238E27FC236}">
                  <a16:creationId xmlns:a16="http://schemas.microsoft.com/office/drawing/2014/main" id="{31F9F10B-268D-C30B-80BE-4E7E3CFEDF96}"/>
                </a:ext>
              </a:extLst>
            </p:cNvPr>
            <p:cNvSpPr txBox="1"/>
            <p:nvPr/>
          </p:nvSpPr>
          <p:spPr>
            <a:xfrm>
              <a:off x="6235715" y="2690336"/>
              <a:ext cx="1896641" cy="738664"/>
            </a:xfrm>
            <a:prstGeom prst="rect">
              <a:avLst/>
            </a:prstGeom>
            <a:noFill/>
            <a:ln>
              <a:noFill/>
            </a:ln>
          </p:spPr>
          <p:txBody>
            <a:bodyPr wrap="square" rtlCol="0">
              <a:spAutoFit/>
            </a:bodyPr>
            <a:lstStyle/>
            <a:p>
              <a:pPr algn="ctr"/>
              <a:r>
                <a:rPr lang="nl-NL" sz="1400" noProof="0" dirty="0">
                  <a:latin typeface="Arial" panose="020B0604020202020204" pitchFamily="34" charset="0"/>
                  <a:cs typeface="Arial" panose="020B0604020202020204" pitchFamily="34" charset="0"/>
                </a:rPr>
                <a:t>zorgverstrekker heeft zorgrelatie met zorggebruiker</a:t>
              </a:r>
            </a:p>
          </p:txBody>
        </p:sp>
      </p:grpSp>
      <p:grpSp>
        <p:nvGrpSpPr>
          <p:cNvPr id="13" name="Groep 12">
            <a:extLst>
              <a:ext uri="{FF2B5EF4-FFF2-40B4-BE49-F238E27FC236}">
                <a16:creationId xmlns:a16="http://schemas.microsoft.com/office/drawing/2014/main" id="{5597E05B-831B-813A-FB0F-ABEB44C94081}"/>
              </a:ext>
            </a:extLst>
          </p:cNvPr>
          <p:cNvGrpSpPr/>
          <p:nvPr/>
        </p:nvGrpSpPr>
        <p:grpSpPr>
          <a:xfrm>
            <a:off x="8716184" y="3023291"/>
            <a:ext cx="2520780" cy="1812325"/>
            <a:chOff x="8716184" y="3048005"/>
            <a:chExt cx="2520780" cy="1812325"/>
          </a:xfrm>
        </p:grpSpPr>
        <p:sp>
          <p:nvSpPr>
            <p:cNvPr id="14" name="Ruit 13">
              <a:extLst>
                <a:ext uri="{FF2B5EF4-FFF2-40B4-BE49-F238E27FC236}">
                  <a16:creationId xmlns:a16="http://schemas.microsoft.com/office/drawing/2014/main" id="{E5363385-139F-082E-96CF-F6503E33C6DD}"/>
                </a:ext>
              </a:extLst>
            </p:cNvPr>
            <p:cNvSpPr/>
            <p:nvPr/>
          </p:nvSpPr>
          <p:spPr>
            <a:xfrm>
              <a:off x="8716184" y="3048005"/>
              <a:ext cx="2520780" cy="1812325"/>
            </a:xfrm>
            <a:prstGeom prst="diamond">
              <a:avLst/>
            </a:prstGeom>
            <a:solidFill>
              <a:srgbClr val="CDE5DB"/>
            </a:solidFill>
            <a:ln>
              <a:solidFill>
                <a:srgbClr val="CDE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Arial" panose="020B0604020202020204" pitchFamily="34" charset="0"/>
                <a:cs typeface="Arial" panose="020B0604020202020204" pitchFamily="34" charset="0"/>
              </a:endParaRPr>
            </a:p>
          </p:txBody>
        </p:sp>
        <p:sp>
          <p:nvSpPr>
            <p:cNvPr id="15" name="Tekstvak 14">
              <a:extLst>
                <a:ext uri="{FF2B5EF4-FFF2-40B4-BE49-F238E27FC236}">
                  <a16:creationId xmlns:a16="http://schemas.microsoft.com/office/drawing/2014/main" id="{E7781F1D-DF4B-20AE-5566-9D2BBB52659B}"/>
                </a:ext>
              </a:extLst>
            </p:cNvPr>
            <p:cNvSpPr txBox="1"/>
            <p:nvPr/>
          </p:nvSpPr>
          <p:spPr>
            <a:xfrm>
              <a:off x="8946831" y="3476626"/>
              <a:ext cx="2141032" cy="954107"/>
            </a:xfrm>
            <a:prstGeom prst="rect">
              <a:avLst/>
            </a:prstGeom>
            <a:noFill/>
            <a:ln>
              <a:noFill/>
            </a:ln>
          </p:spPr>
          <p:txBody>
            <a:bodyPr wrap="square" rtlCol="0">
              <a:spAutoFit/>
            </a:bodyPr>
            <a:lstStyle/>
            <a:p>
              <a:pPr algn="ctr"/>
              <a:r>
                <a:rPr lang="nl-NL" sz="1400" noProof="0" dirty="0">
                  <a:latin typeface="Arial" panose="020B0604020202020204" pitchFamily="34" charset="0"/>
                  <a:cs typeface="Arial" panose="020B0604020202020204" pitchFamily="34" charset="0"/>
                </a:rPr>
                <a:t>gegevens zijn toegankelijk voor zorgverstrekker volgens toegangsmatrix</a:t>
              </a:r>
            </a:p>
          </p:txBody>
        </p:sp>
      </p:grpSp>
      <p:sp>
        <p:nvSpPr>
          <p:cNvPr id="16" name="Tekstvak 15">
            <a:extLst>
              <a:ext uri="{FF2B5EF4-FFF2-40B4-BE49-F238E27FC236}">
                <a16:creationId xmlns:a16="http://schemas.microsoft.com/office/drawing/2014/main" id="{9C34BC20-7203-424B-39DB-D55016498EE4}"/>
              </a:ext>
            </a:extLst>
          </p:cNvPr>
          <p:cNvSpPr txBox="1"/>
          <p:nvPr/>
        </p:nvSpPr>
        <p:spPr>
          <a:xfrm>
            <a:off x="2712424" y="837281"/>
            <a:ext cx="510172" cy="307777"/>
          </a:xfrm>
          <a:prstGeom prst="rect">
            <a:avLst/>
          </a:prstGeom>
          <a:noFill/>
        </p:spPr>
        <p:txBody>
          <a:bodyPr wrap="square" rtlCol="0">
            <a:spAutoFit/>
          </a:bodyPr>
          <a:lstStyle/>
          <a:p>
            <a:r>
              <a:rPr lang="nl-NL" sz="1400" noProof="0" dirty="0">
                <a:latin typeface="Arial" panose="020B0604020202020204" pitchFamily="34" charset="0"/>
                <a:cs typeface="Arial" panose="020B0604020202020204" pitchFamily="34" charset="0"/>
              </a:rPr>
              <a:t>nee</a:t>
            </a:r>
          </a:p>
        </p:txBody>
      </p:sp>
      <p:sp>
        <p:nvSpPr>
          <p:cNvPr id="17" name="Tekstvak 16">
            <a:extLst>
              <a:ext uri="{FF2B5EF4-FFF2-40B4-BE49-F238E27FC236}">
                <a16:creationId xmlns:a16="http://schemas.microsoft.com/office/drawing/2014/main" id="{B6C11D59-9AC5-3282-192D-07887B4AB9C8}"/>
              </a:ext>
            </a:extLst>
          </p:cNvPr>
          <p:cNvSpPr txBox="1"/>
          <p:nvPr/>
        </p:nvSpPr>
        <p:spPr>
          <a:xfrm>
            <a:off x="3994995" y="2885967"/>
            <a:ext cx="510172" cy="307777"/>
          </a:xfrm>
          <a:prstGeom prst="rect">
            <a:avLst/>
          </a:prstGeom>
          <a:noFill/>
        </p:spPr>
        <p:txBody>
          <a:bodyPr wrap="square" rtlCol="0">
            <a:spAutoFit/>
          </a:bodyPr>
          <a:lstStyle/>
          <a:p>
            <a:r>
              <a:rPr lang="nl-NL" sz="1400" noProof="0" dirty="0">
                <a:latin typeface="Arial" panose="020B0604020202020204" pitchFamily="34" charset="0"/>
                <a:cs typeface="Arial" panose="020B0604020202020204" pitchFamily="34" charset="0"/>
              </a:rPr>
              <a:t>nee</a:t>
            </a:r>
          </a:p>
        </p:txBody>
      </p:sp>
      <p:cxnSp>
        <p:nvCxnSpPr>
          <p:cNvPr id="18" name="Gebogen verbindingslijn 33">
            <a:extLst>
              <a:ext uri="{FF2B5EF4-FFF2-40B4-BE49-F238E27FC236}">
                <a16:creationId xmlns:a16="http://schemas.microsoft.com/office/drawing/2014/main" id="{C70F6130-9E48-D597-7736-7C1EEDA6C751}"/>
              </a:ext>
            </a:extLst>
          </p:cNvPr>
          <p:cNvCxnSpPr>
            <a:stCxn id="5" idx="2"/>
            <a:endCxn id="26" idx="1"/>
          </p:cNvCxnSpPr>
          <p:nvPr/>
        </p:nvCxnSpPr>
        <p:spPr>
          <a:xfrm rot="16200000" flipH="1">
            <a:off x="1448738" y="2152217"/>
            <a:ext cx="3679245" cy="3407684"/>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kstvak 18">
            <a:extLst>
              <a:ext uri="{FF2B5EF4-FFF2-40B4-BE49-F238E27FC236}">
                <a16:creationId xmlns:a16="http://schemas.microsoft.com/office/drawing/2014/main" id="{5BE8FE5F-BF4F-3C59-EC29-344DB69647E8}"/>
              </a:ext>
            </a:extLst>
          </p:cNvPr>
          <p:cNvSpPr txBox="1"/>
          <p:nvPr/>
        </p:nvSpPr>
        <p:spPr>
          <a:xfrm>
            <a:off x="1314944" y="1945962"/>
            <a:ext cx="341436" cy="307777"/>
          </a:xfrm>
          <a:prstGeom prst="rect">
            <a:avLst/>
          </a:prstGeom>
          <a:noFill/>
        </p:spPr>
        <p:txBody>
          <a:bodyPr wrap="square" rtlCol="0">
            <a:spAutoFit/>
          </a:bodyPr>
          <a:lstStyle/>
          <a:p>
            <a:r>
              <a:rPr lang="nl-NL" sz="1400" noProof="0" dirty="0">
                <a:latin typeface="Arial" panose="020B0604020202020204" pitchFamily="34" charset="0"/>
                <a:cs typeface="Arial" panose="020B0604020202020204" pitchFamily="34" charset="0"/>
              </a:rPr>
              <a:t>ja</a:t>
            </a:r>
          </a:p>
        </p:txBody>
      </p:sp>
      <p:cxnSp>
        <p:nvCxnSpPr>
          <p:cNvPr id="20" name="Gebogen verbindingslijn 67">
            <a:extLst>
              <a:ext uri="{FF2B5EF4-FFF2-40B4-BE49-F238E27FC236}">
                <a16:creationId xmlns:a16="http://schemas.microsoft.com/office/drawing/2014/main" id="{F3D64D0A-BA0A-DB19-941C-775D09BCE595}"/>
              </a:ext>
            </a:extLst>
          </p:cNvPr>
          <p:cNvCxnSpPr>
            <a:stCxn id="14" idx="2"/>
            <a:endCxn id="26" idx="3"/>
          </p:cNvCxnSpPr>
          <p:nvPr/>
        </p:nvCxnSpPr>
        <p:spPr>
          <a:xfrm rot="5400000">
            <a:off x="8114037" y="3833145"/>
            <a:ext cx="860066" cy="2865008"/>
          </a:xfrm>
          <a:prstGeom prst="bentConnector2">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kstvak 20">
            <a:extLst>
              <a:ext uri="{FF2B5EF4-FFF2-40B4-BE49-F238E27FC236}">
                <a16:creationId xmlns:a16="http://schemas.microsoft.com/office/drawing/2014/main" id="{94AF4122-5099-7135-BE9E-D69CB976BF53}"/>
              </a:ext>
            </a:extLst>
          </p:cNvPr>
          <p:cNvSpPr txBox="1"/>
          <p:nvPr/>
        </p:nvSpPr>
        <p:spPr>
          <a:xfrm>
            <a:off x="6729144" y="3744442"/>
            <a:ext cx="489896" cy="307777"/>
          </a:xfrm>
          <a:prstGeom prst="rect">
            <a:avLst/>
          </a:prstGeom>
          <a:noFill/>
        </p:spPr>
        <p:txBody>
          <a:bodyPr wrap="square" rtlCol="0">
            <a:spAutoFit/>
          </a:bodyPr>
          <a:lstStyle/>
          <a:p>
            <a:r>
              <a:rPr lang="nl-NL" sz="1400" noProof="0" dirty="0">
                <a:latin typeface="Arial" panose="020B0604020202020204" pitchFamily="34" charset="0"/>
                <a:cs typeface="Arial" panose="020B0604020202020204" pitchFamily="34" charset="0"/>
              </a:rPr>
              <a:t>nee</a:t>
            </a:r>
          </a:p>
        </p:txBody>
      </p:sp>
      <p:sp>
        <p:nvSpPr>
          <p:cNvPr id="22" name="Tekstvak 21">
            <a:extLst>
              <a:ext uri="{FF2B5EF4-FFF2-40B4-BE49-F238E27FC236}">
                <a16:creationId xmlns:a16="http://schemas.microsoft.com/office/drawing/2014/main" id="{73C9FE76-AE72-9CA9-831E-A2E99D09B0E4}"/>
              </a:ext>
            </a:extLst>
          </p:cNvPr>
          <p:cNvSpPr txBox="1"/>
          <p:nvPr/>
        </p:nvSpPr>
        <p:spPr>
          <a:xfrm>
            <a:off x="9727739" y="2798729"/>
            <a:ext cx="341436" cy="307777"/>
          </a:xfrm>
          <a:prstGeom prst="rect">
            <a:avLst/>
          </a:prstGeom>
          <a:noFill/>
        </p:spPr>
        <p:txBody>
          <a:bodyPr wrap="square" rtlCol="0">
            <a:spAutoFit/>
          </a:bodyPr>
          <a:lstStyle/>
          <a:p>
            <a:r>
              <a:rPr lang="nl-NL" sz="1400" noProof="0" dirty="0">
                <a:latin typeface="Arial" panose="020B0604020202020204" pitchFamily="34" charset="0"/>
                <a:cs typeface="Arial" panose="020B0604020202020204" pitchFamily="34" charset="0"/>
              </a:rPr>
              <a:t>ja</a:t>
            </a:r>
          </a:p>
        </p:txBody>
      </p:sp>
      <p:cxnSp>
        <p:nvCxnSpPr>
          <p:cNvPr id="23" name="Gebogen verbindingslijn 82">
            <a:extLst>
              <a:ext uri="{FF2B5EF4-FFF2-40B4-BE49-F238E27FC236}">
                <a16:creationId xmlns:a16="http://schemas.microsoft.com/office/drawing/2014/main" id="{FF7F0FF3-1A86-CBEE-F208-1A7EB515F270}"/>
              </a:ext>
            </a:extLst>
          </p:cNvPr>
          <p:cNvCxnSpPr/>
          <p:nvPr/>
        </p:nvCxnSpPr>
        <p:spPr>
          <a:xfrm rot="16200000" flipH="1">
            <a:off x="4375185" y="2970185"/>
            <a:ext cx="1689500" cy="1663899"/>
          </a:xfrm>
          <a:prstGeom prst="bentConnector3">
            <a:avLst>
              <a:gd name="adj1" fmla="val 77793"/>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4" name="Afbeelding 23">
            <a:extLst>
              <a:ext uri="{FF2B5EF4-FFF2-40B4-BE49-F238E27FC236}">
                <a16:creationId xmlns:a16="http://schemas.microsoft.com/office/drawing/2014/main" id="{8B286B64-A16A-4367-E265-4DDFBC6470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7776" y="96260"/>
            <a:ext cx="2097596" cy="2097596"/>
          </a:xfrm>
          <a:prstGeom prst="rect">
            <a:avLst/>
          </a:prstGeom>
        </p:spPr>
      </p:pic>
      <p:cxnSp>
        <p:nvCxnSpPr>
          <p:cNvPr id="25" name="Rechte verbindingslijn met pijl 24">
            <a:extLst>
              <a:ext uri="{FF2B5EF4-FFF2-40B4-BE49-F238E27FC236}">
                <a16:creationId xmlns:a16="http://schemas.microsoft.com/office/drawing/2014/main" id="{5327A3D2-81A5-7C85-DE28-585989A911DC}"/>
              </a:ext>
            </a:extLst>
          </p:cNvPr>
          <p:cNvCxnSpPr>
            <a:stCxn id="14" idx="0"/>
            <a:endCxn id="24" idx="2"/>
          </p:cNvCxnSpPr>
          <p:nvPr/>
        </p:nvCxnSpPr>
        <p:spPr>
          <a:xfrm flipV="1">
            <a:off x="9976574" y="2193856"/>
            <a:ext cx="0" cy="829435"/>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6" name="Afbeelding 25">
            <a:extLst>
              <a:ext uri="{FF2B5EF4-FFF2-40B4-BE49-F238E27FC236}">
                <a16:creationId xmlns:a16="http://schemas.microsoft.com/office/drawing/2014/main" id="{5FF29331-AA1C-CC3B-EDF2-2F64A131E1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202" y="4646884"/>
            <a:ext cx="2119364" cy="2097596"/>
          </a:xfrm>
          <a:prstGeom prst="rect">
            <a:avLst/>
          </a:prstGeom>
        </p:spPr>
      </p:pic>
      <p:cxnSp>
        <p:nvCxnSpPr>
          <p:cNvPr id="27" name="Gebogen verbindingslijn 110">
            <a:extLst>
              <a:ext uri="{FF2B5EF4-FFF2-40B4-BE49-F238E27FC236}">
                <a16:creationId xmlns:a16="http://schemas.microsoft.com/office/drawing/2014/main" id="{C8FEA962-F6B4-A604-B75A-E60F5AB66B3E}"/>
              </a:ext>
            </a:extLst>
          </p:cNvPr>
          <p:cNvCxnSpPr>
            <a:stCxn id="5" idx="3"/>
            <a:endCxn id="8" idx="1"/>
          </p:cNvCxnSpPr>
          <p:nvPr/>
        </p:nvCxnSpPr>
        <p:spPr>
          <a:xfrm>
            <a:off x="2844908" y="1110275"/>
            <a:ext cx="282687" cy="94094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bogen verbindingslijn 122">
            <a:extLst>
              <a:ext uri="{FF2B5EF4-FFF2-40B4-BE49-F238E27FC236}">
                <a16:creationId xmlns:a16="http://schemas.microsoft.com/office/drawing/2014/main" id="{543A92B9-09DC-4591-D4F0-A8D5ABF9E82E}"/>
              </a:ext>
            </a:extLst>
          </p:cNvPr>
          <p:cNvCxnSpPr/>
          <p:nvPr/>
        </p:nvCxnSpPr>
        <p:spPr>
          <a:xfrm>
            <a:off x="5633418" y="2053510"/>
            <a:ext cx="282687" cy="94094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kstvak 28">
            <a:extLst>
              <a:ext uri="{FF2B5EF4-FFF2-40B4-BE49-F238E27FC236}">
                <a16:creationId xmlns:a16="http://schemas.microsoft.com/office/drawing/2014/main" id="{41056FA5-27E7-FBD4-25DE-019BA41980FA}"/>
              </a:ext>
            </a:extLst>
          </p:cNvPr>
          <p:cNvSpPr txBox="1"/>
          <p:nvPr/>
        </p:nvSpPr>
        <p:spPr>
          <a:xfrm>
            <a:off x="5593029" y="1757989"/>
            <a:ext cx="510172" cy="307777"/>
          </a:xfrm>
          <a:prstGeom prst="rect">
            <a:avLst/>
          </a:prstGeom>
          <a:noFill/>
        </p:spPr>
        <p:txBody>
          <a:bodyPr wrap="square" rtlCol="0">
            <a:spAutoFit/>
          </a:bodyPr>
          <a:lstStyle/>
          <a:p>
            <a:r>
              <a:rPr lang="nl-NL" sz="1400" noProof="0" dirty="0">
                <a:latin typeface="Arial" panose="020B0604020202020204" pitchFamily="34" charset="0"/>
                <a:cs typeface="Arial" panose="020B0604020202020204" pitchFamily="34" charset="0"/>
              </a:rPr>
              <a:t>ja</a:t>
            </a:r>
          </a:p>
        </p:txBody>
      </p:sp>
      <p:cxnSp>
        <p:nvCxnSpPr>
          <p:cNvPr id="30" name="Gebogen verbindingslijn 124">
            <a:extLst>
              <a:ext uri="{FF2B5EF4-FFF2-40B4-BE49-F238E27FC236}">
                <a16:creationId xmlns:a16="http://schemas.microsoft.com/office/drawing/2014/main" id="{5046ED89-C631-1620-BA0F-8FB6E2A2662F}"/>
              </a:ext>
            </a:extLst>
          </p:cNvPr>
          <p:cNvCxnSpPr/>
          <p:nvPr/>
        </p:nvCxnSpPr>
        <p:spPr>
          <a:xfrm>
            <a:off x="8438399" y="2988507"/>
            <a:ext cx="282687" cy="94094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kstvak 30">
            <a:extLst>
              <a:ext uri="{FF2B5EF4-FFF2-40B4-BE49-F238E27FC236}">
                <a16:creationId xmlns:a16="http://schemas.microsoft.com/office/drawing/2014/main" id="{C16BE37E-8DCC-0F11-F66A-76976D8D84F1}"/>
              </a:ext>
            </a:extLst>
          </p:cNvPr>
          <p:cNvSpPr txBox="1"/>
          <p:nvPr/>
        </p:nvSpPr>
        <p:spPr>
          <a:xfrm>
            <a:off x="9559003" y="4704453"/>
            <a:ext cx="510172" cy="307777"/>
          </a:xfrm>
          <a:prstGeom prst="rect">
            <a:avLst/>
          </a:prstGeom>
          <a:noFill/>
        </p:spPr>
        <p:txBody>
          <a:bodyPr wrap="square" rtlCol="0">
            <a:spAutoFit/>
          </a:bodyPr>
          <a:lstStyle/>
          <a:p>
            <a:r>
              <a:rPr lang="nl-NL" sz="1400" noProof="0" dirty="0">
                <a:latin typeface="Arial" panose="020B0604020202020204" pitchFamily="34" charset="0"/>
                <a:cs typeface="Arial" panose="020B0604020202020204" pitchFamily="34" charset="0"/>
              </a:rPr>
              <a:t>nee</a:t>
            </a:r>
          </a:p>
        </p:txBody>
      </p:sp>
      <p:cxnSp>
        <p:nvCxnSpPr>
          <p:cNvPr id="32" name="Gebogen verbindingslijn 141">
            <a:extLst>
              <a:ext uri="{FF2B5EF4-FFF2-40B4-BE49-F238E27FC236}">
                <a16:creationId xmlns:a16="http://schemas.microsoft.com/office/drawing/2014/main" id="{9116D1F1-4B50-2753-DF41-DCBE8FB856FB}"/>
              </a:ext>
            </a:extLst>
          </p:cNvPr>
          <p:cNvCxnSpPr>
            <a:stCxn id="11" idx="2"/>
            <a:endCxn id="26" idx="0"/>
          </p:cNvCxnSpPr>
          <p:nvPr/>
        </p:nvCxnSpPr>
        <p:spPr>
          <a:xfrm rot="5400000">
            <a:off x="6239066" y="3711149"/>
            <a:ext cx="748554" cy="1122917"/>
          </a:xfrm>
          <a:prstGeom prst="bentConnector3">
            <a:avLst>
              <a:gd name="adj1" fmla="val 50000"/>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kstvak 32">
            <a:extLst>
              <a:ext uri="{FF2B5EF4-FFF2-40B4-BE49-F238E27FC236}">
                <a16:creationId xmlns:a16="http://schemas.microsoft.com/office/drawing/2014/main" id="{4D036C25-AF08-C5DB-5A93-7D47F4709615}"/>
              </a:ext>
            </a:extLst>
          </p:cNvPr>
          <p:cNvSpPr txBox="1"/>
          <p:nvPr/>
        </p:nvSpPr>
        <p:spPr>
          <a:xfrm>
            <a:off x="8351825" y="2718552"/>
            <a:ext cx="510172" cy="307777"/>
          </a:xfrm>
          <a:prstGeom prst="rect">
            <a:avLst/>
          </a:prstGeom>
          <a:noFill/>
        </p:spPr>
        <p:txBody>
          <a:bodyPr wrap="square" rtlCol="0">
            <a:spAutoFit/>
          </a:bodyPr>
          <a:lstStyle/>
          <a:p>
            <a:r>
              <a:rPr lang="nl-NL" sz="1400" noProof="0" dirty="0">
                <a:latin typeface="Arial" panose="020B0604020202020204" pitchFamily="34" charset="0"/>
                <a:cs typeface="Arial" panose="020B0604020202020204" pitchFamily="34" charset="0"/>
              </a:rPr>
              <a:t>ja</a:t>
            </a:r>
          </a:p>
        </p:txBody>
      </p:sp>
      <p:pic>
        <p:nvPicPr>
          <p:cNvPr id="34" name="Afbeelding 33">
            <a:extLst>
              <a:ext uri="{FF2B5EF4-FFF2-40B4-BE49-F238E27FC236}">
                <a16:creationId xmlns:a16="http://schemas.microsoft.com/office/drawing/2014/main" id="{DEA5BFEE-13BF-84C5-1E7A-0191ECFF8D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50343" y="5949516"/>
            <a:ext cx="652459" cy="652459"/>
          </a:xfrm>
          <a:prstGeom prst="rect">
            <a:avLst/>
          </a:prstGeom>
        </p:spPr>
      </p:pic>
      <p:grpSp>
        <p:nvGrpSpPr>
          <p:cNvPr id="35" name="Groep 34">
            <a:extLst>
              <a:ext uri="{FF2B5EF4-FFF2-40B4-BE49-F238E27FC236}">
                <a16:creationId xmlns:a16="http://schemas.microsoft.com/office/drawing/2014/main" id="{43E09B4A-3CAA-2218-423B-380C00886C8E}"/>
              </a:ext>
            </a:extLst>
          </p:cNvPr>
          <p:cNvGrpSpPr/>
          <p:nvPr/>
        </p:nvGrpSpPr>
        <p:grpSpPr>
          <a:xfrm>
            <a:off x="7719368" y="5839164"/>
            <a:ext cx="1281366" cy="869206"/>
            <a:chOff x="5914411" y="2110719"/>
            <a:chExt cx="2520780" cy="1812325"/>
          </a:xfrm>
          <a:solidFill>
            <a:srgbClr val="CDE5DB"/>
          </a:solidFill>
        </p:grpSpPr>
        <p:sp>
          <p:nvSpPr>
            <p:cNvPr id="36" name="Ruit 35">
              <a:extLst>
                <a:ext uri="{FF2B5EF4-FFF2-40B4-BE49-F238E27FC236}">
                  <a16:creationId xmlns:a16="http://schemas.microsoft.com/office/drawing/2014/main" id="{270D7432-7A41-8F75-BBBD-BF5FE1534055}"/>
                </a:ext>
              </a:extLst>
            </p:cNvPr>
            <p:cNvSpPr/>
            <p:nvPr/>
          </p:nvSpPr>
          <p:spPr>
            <a:xfrm>
              <a:off x="5914411" y="2110719"/>
              <a:ext cx="2520780" cy="1812325"/>
            </a:xfrm>
            <a:prstGeom prst="diamond">
              <a:avLst/>
            </a:prstGeom>
            <a:grpFill/>
            <a:ln>
              <a:solidFill>
                <a:srgbClr val="CDE5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atin typeface="Arial" panose="020B0604020202020204" pitchFamily="34" charset="0"/>
                <a:cs typeface="Arial" panose="020B0604020202020204" pitchFamily="34" charset="0"/>
              </a:endParaRPr>
            </a:p>
          </p:txBody>
        </p:sp>
        <p:sp>
          <p:nvSpPr>
            <p:cNvPr id="37" name="Tekstvak 36">
              <a:extLst>
                <a:ext uri="{FF2B5EF4-FFF2-40B4-BE49-F238E27FC236}">
                  <a16:creationId xmlns:a16="http://schemas.microsoft.com/office/drawing/2014/main" id="{889D000A-102B-4FDC-A9B4-73906FAAB907}"/>
                </a:ext>
              </a:extLst>
            </p:cNvPr>
            <p:cNvSpPr txBox="1"/>
            <p:nvPr/>
          </p:nvSpPr>
          <p:spPr>
            <a:xfrm>
              <a:off x="6226479" y="2416677"/>
              <a:ext cx="1896641" cy="1090932"/>
            </a:xfrm>
            <a:prstGeom prst="rect">
              <a:avLst/>
            </a:prstGeom>
            <a:noFill/>
            <a:ln>
              <a:noFill/>
            </a:ln>
          </p:spPr>
          <p:txBody>
            <a:bodyPr wrap="square" rtlCol="0">
              <a:spAutoFit/>
            </a:bodyPr>
            <a:lstStyle/>
            <a:p>
              <a:pPr algn="ctr"/>
              <a:r>
                <a:rPr lang="nl-NL" sz="1400" noProof="0" dirty="0">
                  <a:latin typeface="Arial" panose="020B0604020202020204" pitchFamily="34" charset="0"/>
                  <a:cs typeface="Arial" panose="020B0604020202020204" pitchFamily="34" charset="0"/>
                </a:rPr>
                <a:t>Levens-</a:t>
              </a:r>
            </a:p>
            <a:p>
              <a:pPr algn="ctr"/>
              <a:r>
                <a:rPr lang="nl-NL" sz="1400" noProof="0" dirty="0">
                  <a:latin typeface="Arial" panose="020B0604020202020204" pitchFamily="34" charset="0"/>
                  <a:cs typeface="Arial" panose="020B0604020202020204" pitchFamily="34" charset="0"/>
                </a:rPr>
                <a:t>noodzaak</a:t>
              </a:r>
            </a:p>
          </p:txBody>
        </p:sp>
      </p:grpSp>
      <p:cxnSp>
        <p:nvCxnSpPr>
          <p:cNvPr id="38" name="Gebogen verbindingslijn 10">
            <a:extLst>
              <a:ext uri="{FF2B5EF4-FFF2-40B4-BE49-F238E27FC236}">
                <a16:creationId xmlns:a16="http://schemas.microsoft.com/office/drawing/2014/main" id="{8CEFAC68-9331-FB1D-86AB-BDD5E6093DA9}"/>
              </a:ext>
            </a:extLst>
          </p:cNvPr>
          <p:cNvCxnSpPr>
            <a:stCxn id="26" idx="2"/>
            <a:endCxn id="36" idx="1"/>
          </p:cNvCxnSpPr>
          <p:nvPr/>
        </p:nvCxnSpPr>
        <p:spPr>
          <a:xfrm rot="5400000" flipH="1" flipV="1">
            <a:off x="6650269" y="5675382"/>
            <a:ext cx="470713" cy="1667484"/>
          </a:xfrm>
          <a:prstGeom prst="bentConnector4">
            <a:avLst>
              <a:gd name="adj1" fmla="val -11813"/>
              <a:gd name="adj2" fmla="val 81775"/>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Rechte verbindingslijn met pijl 38">
            <a:extLst>
              <a:ext uri="{FF2B5EF4-FFF2-40B4-BE49-F238E27FC236}">
                <a16:creationId xmlns:a16="http://schemas.microsoft.com/office/drawing/2014/main" id="{18766D0B-0CF7-478B-B843-C5A6873BDCC7}"/>
              </a:ext>
            </a:extLst>
          </p:cNvPr>
          <p:cNvCxnSpPr>
            <a:stCxn id="36" idx="3"/>
            <a:endCxn id="34" idx="1"/>
          </p:cNvCxnSpPr>
          <p:nvPr/>
        </p:nvCxnSpPr>
        <p:spPr>
          <a:xfrm>
            <a:off x="9000734" y="6273767"/>
            <a:ext cx="649609" cy="197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0815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EFF8729-9AE1-89C0-2110-2B69FB36E911}"/>
              </a:ext>
            </a:extLst>
          </p:cNvPr>
          <p:cNvSpPr>
            <a:spLocks noGrp="1"/>
          </p:cNvSpPr>
          <p:nvPr>
            <p:ph type="body" sz="quarter" idx="11"/>
          </p:nvPr>
        </p:nvSpPr>
        <p:spPr/>
        <p:txBody>
          <a:bodyPr/>
          <a:lstStyle/>
          <a:p>
            <a:r>
              <a:rPr lang="nl-NL" noProof="0" dirty="0"/>
              <a:t>Actuele toegangsmatrix</a:t>
            </a:r>
          </a:p>
        </p:txBody>
      </p:sp>
      <p:pic>
        <p:nvPicPr>
          <p:cNvPr id="4" name="Image 5">
            <a:extLst>
              <a:ext uri="{FF2B5EF4-FFF2-40B4-BE49-F238E27FC236}">
                <a16:creationId xmlns:a16="http://schemas.microsoft.com/office/drawing/2014/main" id="{54584760-0F75-1A2C-7C3F-7DCACF7E371E}"/>
              </a:ext>
            </a:extLst>
          </p:cNvPr>
          <p:cNvPicPr/>
          <p:nvPr/>
        </p:nvPicPr>
        <p:blipFill>
          <a:blip r:embed="rId2"/>
          <a:stretch>
            <a:fillRect/>
          </a:stretch>
        </p:blipFill>
        <p:spPr>
          <a:xfrm>
            <a:off x="0" y="1034263"/>
            <a:ext cx="12192000" cy="5102078"/>
          </a:xfrm>
          <a:prstGeom prst="rect">
            <a:avLst/>
          </a:prstGeom>
        </p:spPr>
      </p:pic>
    </p:spTree>
    <p:extLst>
      <p:ext uri="{BB962C8B-B14F-4D97-AF65-F5344CB8AC3E}">
        <p14:creationId xmlns:p14="http://schemas.microsoft.com/office/powerpoint/2010/main" val="2114477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82C7E87-CDCC-8283-29BC-23F92BAAB8B8}"/>
              </a:ext>
            </a:extLst>
          </p:cNvPr>
          <p:cNvSpPr>
            <a:spLocks noGrp="1"/>
          </p:cNvSpPr>
          <p:nvPr>
            <p:ph type="body" sz="quarter" idx="11"/>
          </p:nvPr>
        </p:nvSpPr>
        <p:spPr/>
        <p:txBody>
          <a:bodyPr/>
          <a:lstStyle/>
          <a:p>
            <a:r>
              <a:rPr lang="nl-NL" noProof="0" dirty="0"/>
              <a:t>Nieuwe toegangsmatrix (nog niet ingevoerd)</a:t>
            </a:r>
          </a:p>
        </p:txBody>
      </p:sp>
      <p:pic>
        <p:nvPicPr>
          <p:cNvPr id="4" name="Image 6">
            <a:extLst>
              <a:ext uri="{FF2B5EF4-FFF2-40B4-BE49-F238E27FC236}">
                <a16:creationId xmlns:a16="http://schemas.microsoft.com/office/drawing/2014/main" id="{DF4320B5-E5A1-6C26-781E-DCACBA3DF936}"/>
              </a:ext>
            </a:extLst>
          </p:cNvPr>
          <p:cNvPicPr/>
          <p:nvPr/>
        </p:nvPicPr>
        <p:blipFill>
          <a:blip r:embed="rId2"/>
          <a:stretch>
            <a:fillRect/>
          </a:stretch>
        </p:blipFill>
        <p:spPr>
          <a:xfrm>
            <a:off x="767046" y="896994"/>
            <a:ext cx="10692771" cy="5255328"/>
          </a:xfrm>
          <a:prstGeom prst="rect">
            <a:avLst/>
          </a:prstGeom>
        </p:spPr>
      </p:pic>
    </p:spTree>
    <p:extLst>
      <p:ext uri="{BB962C8B-B14F-4D97-AF65-F5344CB8AC3E}">
        <p14:creationId xmlns:p14="http://schemas.microsoft.com/office/powerpoint/2010/main" val="1002839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02D3CDC-DEC3-BCCB-D850-C593DF1D269F}"/>
              </a:ext>
            </a:extLst>
          </p:cNvPr>
          <p:cNvSpPr>
            <a:spLocks noGrp="1"/>
          </p:cNvSpPr>
          <p:nvPr>
            <p:ph type="body" sz="quarter" idx="11"/>
          </p:nvPr>
        </p:nvSpPr>
        <p:spPr/>
        <p:txBody>
          <a:bodyPr/>
          <a:lstStyle/>
          <a:p>
            <a:r>
              <a:rPr lang="nl-NL" noProof="0" dirty="0"/>
              <a:t>Cirkels van vertrouwen</a:t>
            </a:r>
          </a:p>
        </p:txBody>
      </p:sp>
      <p:sp>
        <p:nvSpPr>
          <p:cNvPr id="3" name="Tijdelijke aanduiding voor tekst 2">
            <a:extLst>
              <a:ext uri="{FF2B5EF4-FFF2-40B4-BE49-F238E27FC236}">
                <a16:creationId xmlns:a16="http://schemas.microsoft.com/office/drawing/2014/main" id="{95C39324-531A-61AD-1C91-0E87E0EBD88F}"/>
              </a:ext>
            </a:extLst>
          </p:cNvPr>
          <p:cNvSpPr>
            <a:spLocks noGrp="1"/>
          </p:cNvSpPr>
          <p:nvPr>
            <p:ph type="body" sz="quarter" idx="13"/>
          </p:nvPr>
        </p:nvSpPr>
        <p:spPr/>
        <p:txBody>
          <a:bodyPr/>
          <a:lstStyle/>
          <a:p>
            <a:pPr lvl="1"/>
            <a:r>
              <a:rPr lang="nl-NL" noProof="0" dirty="0"/>
              <a:t>groep gebruikers van een organisatie</a:t>
            </a:r>
          </a:p>
          <a:p>
            <a:pPr lvl="2"/>
            <a:r>
              <a:rPr lang="nl-NL" noProof="0" dirty="0"/>
              <a:t>waarvoor die organisatie zelf op een aantal vlakken informatieveiligheidsmaatregelen organiseert en de correcte naleving ervan bewaakt</a:t>
            </a:r>
          </a:p>
          <a:p>
            <a:pPr lvl="2"/>
            <a:r>
              <a:rPr lang="nl-NL" noProof="0" dirty="0"/>
              <a:t>zodat andere organisaties er redelijkerwijze kunnen op betrouwen dat deze informatieveiligheidsmaatregelen worden nageleefd</a:t>
            </a:r>
          </a:p>
          <a:p>
            <a:pPr lvl="2"/>
            <a:r>
              <a:rPr lang="nl-NL" noProof="0" dirty="0"/>
              <a:t>en deze maatregelen dus zelf niet meer moeten organiseren of bewaken</a:t>
            </a:r>
          </a:p>
          <a:p>
            <a:pPr lvl="1"/>
            <a:endParaRPr lang="nl-NL" noProof="0" dirty="0"/>
          </a:p>
          <a:p>
            <a:pPr lvl="1"/>
            <a:r>
              <a:rPr lang="nl-NL" noProof="0" dirty="0"/>
              <a:t>reglement tot vaststelling van de criteria voor de toepassing van een cirkel van vertrouwen door een organisatie in het kader van de uitwisseling van gezondheidsgegevens</a:t>
            </a:r>
          </a:p>
          <a:p>
            <a:pPr lvl="2"/>
            <a:r>
              <a:rPr lang="nl-NL" noProof="0" dirty="0"/>
              <a:t>zie </a:t>
            </a:r>
            <a:r>
              <a:rPr lang="nl-NL" noProof="0" dirty="0">
                <a:hlinkClick r:id="rId2"/>
              </a:rPr>
              <a:t>https://www.ehealth.fgov.be/ehealthplatform/nl/reglementen</a:t>
            </a:r>
            <a:endParaRPr lang="nl-NL" noProof="0" dirty="0"/>
          </a:p>
        </p:txBody>
      </p:sp>
      <p:pic>
        <p:nvPicPr>
          <p:cNvPr id="6" name="Picture 5">
            <a:extLst>
              <a:ext uri="{FF2B5EF4-FFF2-40B4-BE49-F238E27FC236}">
                <a16:creationId xmlns:a16="http://schemas.microsoft.com/office/drawing/2014/main" id="{8264493B-62EB-8522-B24A-A891EF8D8323}"/>
              </a:ext>
            </a:extLst>
          </p:cNvPr>
          <p:cNvPicPr>
            <a:picLocks noChangeAspect="1"/>
          </p:cNvPicPr>
          <p:nvPr/>
        </p:nvPicPr>
        <p:blipFill>
          <a:blip r:embed="rId3"/>
          <a:stretch>
            <a:fillRect/>
          </a:stretch>
        </p:blipFill>
        <p:spPr>
          <a:xfrm>
            <a:off x="433275" y="275207"/>
            <a:ext cx="466725" cy="409575"/>
          </a:xfrm>
          <a:prstGeom prst="rect">
            <a:avLst/>
          </a:prstGeom>
        </p:spPr>
      </p:pic>
    </p:spTree>
    <p:extLst>
      <p:ext uri="{BB962C8B-B14F-4D97-AF65-F5344CB8AC3E}">
        <p14:creationId xmlns:p14="http://schemas.microsoft.com/office/powerpoint/2010/main" val="2817292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7EDAB59-AE3F-B9B3-3796-598BE01C8873}"/>
              </a:ext>
            </a:extLst>
          </p:cNvPr>
          <p:cNvSpPr>
            <a:spLocks noGrp="1"/>
          </p:cNvSpPr>
          <p:nvPr>
            <p:ph type="body" sz="quarter" idx="11"/>
          </p:nvPr>
        </p:nvSpPr>
        <p:spPr/>
        <p:txBody>
          <a:bodyPr/>
          <a:lstStyle/>
          <a:p>
            <a:r>
              <a:rPr lang="nl-NL" noProof="0" dirty="0"/>
              <a:t>Criteria cirkels van vertrouwen</a:t>
            </a:r>
          </a:p>
        </p:txBody>
      </p:sp>
      <p:sp>
        <p:nvSpPr>
          <p:cNvPr id="3" name="Tijdelijke aanduiding voor tekst 2">
            <a:extLst>
              <a:ext uri="{FF2B5EF4-FFF2-40B4-BE49-F238E27FC236}">
                <a16:creationId xmlns:a16="http://schemas.microsoft.com/office/drawing/2014/main" id="{079892CA-1CD8-B505-FB1B-2DFA1DD1F501}"/>
              </a:ext>
            </a:extLst>
          </p:cNvPr>
          <p:cNvSpPr>
            <a:spLocks noGrp="1"/>
          </p:cNvSpPr>
          <p:nvPr>
            <p:ph type="body" sz="quarter" idx="13"/>
          </p:nvPr>
        </p:nvSpPr>
        <p:spPr/>
        <p:txBody>
          <a:bodyPr>
            <a:normAutofit fontScale="85000" lnSpcReduction="20000"/>
          </a:bodyPr>
          <a:lstStyle/>
          <a:p>
            <a:pPr lvl="1"/>
            <a:r>
              <a:rPr lang="nl-NL" noProof="0" dirty="0"/>
              <a:t>rechtmatigheids- en doelbindingsbeginsel</a:t>
            </a:r>
          </a:p>
          <a:p>
            <a:pPr lvl="2"/>
            <a:r>
              <a:rPr lang="nl-NL" noProof="0" dirty="0"/>
              <a:t>register van de verwerkingsactiviteiten</a:t>
            </a:r>
          </a:p>
          <a:p>
            <a:pPr lvl="2"/>
            <a:r>
              <a:rPr lang="nl-NL" noProof="0" dirty="0"/>
              <a:t>precisering van de rechtsgronden voor de verwerking van gezondheidsgegevens</a:t>
            </a:r>
          </a:p>
          <a:p>
            <a:pPr lvl="1"/>
            <a:r>
              <a:rPr lang="nl-NL" noProof="0" dirty="0"/>
              <a:t>evenredigheidsbeginsel</a:t>
            </a:r>
          </a:p>
          <a:p>
            <a:pPr lvl="2"/>
            <a:r>
              <a:rPr lang="nl-NL" noProof="0" dirty="0"/>
              <a:t>voldoende fijnmazige modulering van toegangsrechten (wat, over wie, gedurende welke periode)</a:t>
            </a:r>
          </a:p>
          <a:p>
            <a:pPr lvl="1"/>
            <a:r>
              <a:rPr lang="nl-NL" noProof="0" dirty="0"/>
              <a:t>gebruikers- en toegangsbeheer</a:t>
            </a:r>
          </a:p>
          <a:p>
            <a:pPr lvl="2"/>
            <a:r>
              <a:rPr lang="nl-NL" noProof="0" dirty="0"/>
              <a:t>authenticatie van de identiteit van zorgverstrekker</a:t>
            </a:r>
          </a:p>
          <a:p>
            <a:pPr lvl="2"/>
            <a:r>
              <a:rPr lang="nl-NL" noProof="0" dirty="0"/>
              <a:t>verificatie van de relevante kenmerken en relaties van de zorgverstrekker</a:t>
            </a:r>
          </a:p>
          <a:p>
            <a:pPr lvl="1"/>
            <a:r>
              <a:rPr lang="nl-NL" noProof="0" dirty="0"/>
              <a:t>naleving beraadslagingen Informatieveiligheidscomité</a:t>
            </a:r>
          </a:p>
          <a:p>
            <a:pPr lvl="1"/>
            <a:r>
              <a:rPr lang="nl-NL" noProof="0" dirty="0"/>
              <a:t>informatie, vorming en sensibilisering</a:t>
            </a:r>
          </a:p>
          <a:p>
            <a:pPr lvl="1"/>
            <a:r>
              <a:rPr lang="nl-NL" noProof="0" dirty="0"/>
              <a:t>interne logging en audit </a:t>
            </a:r>
            <a:r>
              <a:rPr lang="en-US" noProof="0" dirty="0"/>
              <a:t>trail</a:t>
            </a:r>
            <a:endParaRPr lang="nl-NL" noProof="0" dirty="0"/>
          </a:p>
          <a:p>
            <a:pPr lvl="1"/>
            <a:r>
              <a:rPr lang="nl-NL" noProof="0" dirty="0"/>
              <a:t>interne controle en sancties</a:t>
            </a:r>
          </a:p>
          <a:p>
            <a:pPr lvl="1"/>
            <a:r>
              <a:rPr lang="nl-NL" noProof="0" dirty="0"/>
              <a:t>handhaving</a:t>
            </a:r>
          </a:p>
          <a:p>
            <a:pPr lvl="2"/>
            <a:r>
              <a:rPr lang="nl-NL" noProof="0" dirty="0"/>
              <a:t>opname in de authentieke bron CoBRHA als organisatie die een cirkel van vertrouwen organiseert</a:t>
            </a:r>
          </a:p>
          <a:p>
            <a:pPr lvl="2"/>
            <a:r>
              <a:rPr lang="nl-NL" noProof="0" dirty="0"/>
              <a:t>openbare documentatie</a:t>
            </a:r>
          </a:p>
          <a:p>
            <a:pPr lvl="2"/>
            <a:r>
              <a:rPr lang="nl-NL" noProof="0" dirty="0"/>
              <a:t>externe controle</a:t>
            </a:r>
          </a:p>
        </p:txBody>
      </p:sp>
      <p:pic>
        <p:nvPicPr>
          <p:cNvPr id="4" name="Picture 5">
            <a:extLst>
              <a:ext uri="{FF2B5EF4-FFF2-40B4-BE49-F238E27FC236}">
                <a16:creationId xmlns:a16="http://schemas.microsoft.com/office/drawing/2014/main" id="{F6B2EB3F-DCFF-2717-2E25-1F9B62E27790}"/>
              </a:ext>
            </a:extLst>
          </p:cNvPr>
          <p:cNvPicPr>
            <a:picLocks noChangeAspect="1"/>
          </p:cNvPicPr>
          <p:nvPr/>
        </p:nvPicPr>
        <p:blipFill>
          <a:blip r:embed="rId2"/>
          <a:stretch>
            <a:fillRect/>
          </a:stretch>
        </p:blipFill>
        <p:spPr>
          <a:xfrm>
            <a:off x="433275" y="275207"/>
            <a:ext cx="466725" cy="409575"/>
          </a:xfrm>
          <a:prstGeom prst="rect">
            <a:avLst/>
          </a:prstGeom>
        </p:spPr>
      </p:pic>
    </p:spTree>
    <p:extLst>
      <p:ext uri="{BB962C8B-B14F-4D97-AF65-F5344CB8AC3E}">
        <p14:creationId xmlns:p14="http://schemas.microsoft.com/office/powerpoint/2010/main" val="1601408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A807E46-C81B-40A7-45F8-C0C75A76665E}"/>
              </a:ext>
            </a:extLst>
          </p:cNvPr>
          <p:cNvSpPr>
            <a:spLocks noGrp="1"/>
          </p:cNvSpPr>
          <p:nvPr>
            <p:ph type="body" sz="quarter" idx="11"/>
          </p:nvPr>
        </p:nvSpPr>
        <p:spPr/>
        <p:txBody>
          <a:bodyPr/>
          <a:lstStyle/>
          <a:p>
            <a:r>
              <a:rPr lang="nl-NL" noProof="0" dirty="0"/>
              <a:t>eHealthBox</a:t>
            </a:r>
          </a:p>
        </p:txBody>
      </p:sp>
      <p:sp>
        <p:nvSpPr>
          <p:cNvPr id="3" name="Tijdelijke aanduiding voor tekst 2">
            <a:extLst>
              <a:ext uri="{FF2B5EF4-FFF2-40B4-BE49-F238E27FC236}">
                <a16:creationId xmlns:a16="http://schemas.microsoft.com/office/drawing/2014/main" id="{E523510C-3AF6-3A61-6107-68BBFFBFEA36}"/>
              </a:ext>
            </a:extLst>
          </p:cNvPr>
          <p:cNvSpPr>
            <a:spLocks noGrp="1"/>
          </p:cNvSpPr>
          <p:nvPr>
            <p:ph type="body" sz="quarter" idx="13"/>
          </p:nvPr>
        </p:nvSpPr>
        <p:spPr/>
        <p:txBody>
          <a:bodyPr>
            <a:normAutofit fontScale="92500" lnSpcReduction="20000"/>
          </a:bodyPr>
          <a:lstStyle/>
          <a:p>
            <a:pPr lvl="1"/>
            <a:r>
              <a:rPr lang="nl-NL" noProof="0" dirty="0"/>
              <a:t>beveiligde elektronische brievenbus, specifiek ontwikkeld voor zorgverstrekkers en –instellingen</a:t>
            </a:r>
          </a:p>
          <a:p>
            <a:pPr lvl="1"/>
            <a:endParaRPr lang="nl-NL" noProof="0" dirty="0"/>
          </a:p>
          <a:p>
            <a:pPr lvl="1"/>
            <a:r>
              <a:rPr lang="nl-NL" noProof="0" dirty="0"/>
              <a:t>doel: een veilige, asynchrone, elektronische mededeling van de gezondheidsgegevens tussen de Belgische actoren in de gezondheidszorg mogelijk maken</a:t>
            </a:r>
          </a:p>
          <a:p>
            <a:pPr lvl="1"/>
            <a:endParaRPr lang="nl-NL" noProof="0" dirty="0"/>
          </a:p>
          <a:p>
            <a:pPr lvl="1"/>
            <a:r>
              <a:rPr lang="nl-NL" noProof="0" dirty="0"/>
              <a:t>capaciteit van 10 Mb omdat we het niet als archief willen gebruikt zien – mogelijkheid om linken te verzenden naar beelden op een server</a:t>
            </a:r>
          </a:p>
          <a:p>
            <a:pPr lvl="1"/>
            <a:endParaRPr lang="nl-NL" noProof="0" dirty="0"/>
          </a:p>
          <a:p>
            <a:pPr lvl="1"/>
            <a:r>
              <a:rPr lang="nl-NL" noProof="0" dirty="0"/>
              <a:t>beschikbaar als</a:t>
            </a:r>
          </a:p>
          <a:p>
            <a:pPr lvl="2"/>
            <a:r>
              <a:rPr lang="nl-NL" noProof="0" dirty="0"/>
              <a:t>webservice (toegankelijk via een softwarepakket)</a:t>
            </a:r>
          </a:p>
          <a:p>
            <a:pPr lvl="2"/>
            <a:r>
              <a:rPr lang="nl-NL" noProof="0" dirty="0"/>
              <a:t>webtoepassing (toegankelijk via een browser)</a:t>
            </a:r>
          </a:p>
          <a:p>
            <a:pPr lvl="1"/>
            <a:endParaRPr lang="nl-NL" noProof="0" dirty="0"/>
          </a:p>
          <a:p>
            <a:pPr lvl="1"/>
            <a:r>
              <a:rPr lang="nl-NL" noProof="0" dirty="0"/>
              <a:t>meer info op </a:t>
            </a:r>
            <a:r>
              <a:rPr lang="nl-NL" noProof="0" dirty="0">
                <a:solidFill>
                  <a:srgbClr val="525252"/>
                </a:solidFill>
                <a:hlinkClick r:id="rId2"/>
              </a:rPr>
              <a:t>https://www.ehealth.fgov.be/ehealthplatform/nl/beveiligde-elektronische-brievenbus</a:t>
            </a:r>
          </a:p>
          <a:p>
            <a:endParaRPr lang="nl-NL" noProof="0" dirty="0"/>
          </a:p>
        </p:txBody>
      </p:sp>
      <p:pic>
        <p:nvPicPr>
          <p:cNvPr id="4" name="Picture 5">
            <a:extLst>
              <a:ext uri="{FF2B5EF4-FFF2-40B4-BE49-F238E27FC236}">
                <a16:creationId xmlns:a16="http://schemas.microsoft.com/office/drawing/2014/main" id="{A805584E-6DF4-FD95-BAE3-031159DEBF8B}"/>
              </a:ext>
            </a:extLst>
          </p:cNvPr>
          <p:cNvPicPr>
            <a:picLocks noChangeAspect="1"/>
          </p:cNvPicPr>
          <p:nvPr/>
        </p:nvPicPr>
        <p:blipFill>
          <a:blip r:embed="rId3"/>
          <a:stretch>
            <a:fillRect/>
          </a:stretch>
        </p:blipFill>
        <p:spPr>
          <a:xfrm>
            <a:off x="423750" y="192935"/>
            <a:ext cx="476250" cy="495300"/>
          </a:xfrm>
          <a:prstGeom prst="rect">
            <a:avLst/>
          </a:prstGeom>
        </p:spPr>
      </p:pic>
    </p:spTree>
    <p:extLst>
      <p:ext uri="{BB962C8B-B14F-4D97-AF65-F5344CB8AC3E}">
        <p14:creationId xmlns:p14="http://schemas.microsoft.com/office/powerpoint/2010/main" val="32186416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5F1C286-3C76-B5E4-7326-61FCC5614D2C}"/>
              </a:ext>
            </a:extLst>
          </p:cNvPr>
          <p:cNvSpPr>
            <a:spLocks noGrp="1"/>
          </p:cNvSpPr>
          <p:nvPr>
            <p:ph type="body" sz="quarter" idx="11"/>
          </p:nvPr>
        </p:nvSpPr>
        <p:spPr/>
        <p:txBody>
          <a:bodyPr/>
          <a:lstStyle/>
          <a:p>
            <a:r>
              <a:rPr lang="nl-NL" noProof="0" dirty="0"/>
              <a:t>Statuswebsite</a:t>
            </a:r>
          </a:p>
        </p:txBody>
      </p:sp>
      <p:sp>
        <p:nvSpPr>
          <p:cNvPr id="4" name="Rectangle 3">
            <a:extLst>
              <a:ext uri="{FF2B5EF4-FFF2-40B4-BE49-F238E27FC236}">
                <a16:creationId xmlns:a16="http://schemas.microsoft.com/office/drawing/2014/main" id="{EB52A86D-336C-DFDA-1519-9BAE7C9E03FB}"/>
              </a:ext>
            </a:extLst>
          </p:cNvPr>
          <p:cNvSpPr txBox="1">
            <a:spLocks noChangeArrowheads="1"/>
          </p:cNvSpPr>
          <p:nvPr/>
        </p:nvSpPr>
        <p:spPr>
          <a:xfrm>
            <a:off x="609600" y="1052736"/>
            <a:ext cx="10972800" cy="5289451"/>
          </a:xfrm>
          <a:prstGeom prst="rect">
            <a:avLst/>
          </a:prstGeom>
        </p:spPr>
        <p:txBody>
          <a:bodyPr>
            <a:normAutofit/>
          </a:bodyP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noProof="0" dirty="0">
                <a:hlinkClick r:id="rId2"/>
              </a:rPr>
              <a:t>www.status.ehealth.fgov.be</a:t>
            </a:r>
          </a:p>
          <a:p>
            <a:endParaRPr lang="nl-NL" noProof="0" dirty="0"/>
          </a:p>
        </p:txBody>
      </p:sp>
      <p:pic>
        <p:nvPicPr>
          <p:cNvPr id="5" name="Picture 4">
            <a:extLst>
              <a:ext uri="{FF2B5EF4-FFF2-40B4-BE49-F238E27FC236}">
                <a16:creationId xmlns:a16="http://schemas.microsoft.com/office/drawing/2014/main" id="{CB577FAA-CCB6-8319-67BC-E9E979AF3846}"/>
              </a:ext>
            </a:extLst>
          </p:cNvPr>
          <p:cNvPicPr>
            <a:picLocks noChangeAspect="1"/>
          </p:cNvPicPr>
          <p:nvPr/>
        </p:nvPicPr>
        <p:blipFill>
          <a:blip r:embed="rId3"/>
          <a:stretch>
            <a:fillRect/>
          </a:stretch>
        </p:blipFill>
        <p:spPr>
          <a:xfrm>
            <a:off x="3511550" y="1052736"/>
            <a:ext cx="6946892" cy="5656581"/>
          </a:xfrm>
          <a:prstGeom prst="rect">
            <a:avLst/>
          </a:prstGeom>
        </p:spPr>
      </p:pic>
    </p:spTree>
    <p:extLst>
      <p:ext uri="{BB962C8B-B14F-4D97-AF65-F5344CB8AC3E}">
        <p14:creationId xmlns:p14="http://schemas.microsoft.com/office/powerpoint/2010/main" val="566171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CACB72C-11DF-F8B5-47B6-2384844F55AC}"/>
              </a:ext>
            </a:extLst>
          </p:cNvPr>
          <p:cNvSpPr>
            <a:spLocks noGrp="1"/>
          </p:cNvSpPr>
          <p:nvPr>
            <p:ph type="body" sz="quarter" idx="11"/>
          </p:nvPr>
        </p:nvSpPr>
        <p:spPr/>
        <p:txBody>
          <a:bodyPr/>
          <a:lstStyle/>
          <a:p>
            <a:r>
              <a:rPr lang="nl-NL" noProof="0" dirty="0"/>
              <a:t>Business continuity procedures</a:t>
            </a:r>
          </a:p>
        </p:txBody>
      </p:sp>
      <p:sp>
        <p:nvSpPr>
          <p:cNvPr id="3" name="Tijdelijke aanduiding voor tekst 2">
            <a:extLst>
              <a:ext uri="{FF2B5EF4-FFF2-40B4-BE49-F238E27FC236}">
                <a16:creationId xmlns:a16="http://schemas.microsoft.com/office/drawing/2014/main" id="{CAE8EE29-44D3-3C79-08B9-AA3CF47477D7}"/>
              </a:ext>
            </a:extLst>
          </p:cNvPr>
          <p:cNvSpPr>
            <a:spLocks noGrp="1"/>
          </p:cNvSpPr>
          <p:nvPr>
            <p:ph type="body" sz="quarter" idx="13"/>
          </p:nvPr>
        </p:nvSpPr>
        <p:spPr/>
        <p:txBody>
          <a:bodyPr>
            <a:normAutofit lnSpcReduction="10000"/>
          </a:bodyPr>
          <a:lstStyle/>
          <a:p>
            <a:pPr lvl="1"/>
            <a:r>
              <a:rPr lang="nl-NL" noProof="0" dirty="0"/>
              <a:t>doelstelling</a:t>
            </a:r>
          </a:p>
          <a:p>
            <a:pPr lvl="2"/>
            <a:r>
              <a:rPr lang="nl-NL" noProof="0" dirty="0"/>
              <a:t>werkende business continuity procedures (BCP)</a:t>
            </a:r>
          </a:p>
          <a:p>
            <a:pPr lvl="2"/>
            <a:r>
              <a:rPr lang="nl-NL" noProof="0" dirty="0"/>
              <a:t>per soort eindgebruiker: (huis)artsen, apothekers, kinesitherapeuten, tandartsen, verpleegkundigen, vroedvrouwen, medische huizen, wachtposten</a:t>
            </a:r>
          </a:p>
          <a:p>
            <a:pPr lvl="1"/>
            <a:r>
              <a:rPr lang="nl-NL" noProof="0" dirty="0"/>
              <a:t>methode</a:t>
            </a:r>
          </a:p>
          <a:p>
            <a:pPr lvl="2"/>
            <a:r>
              <a:rPr lang="nl-NL" noProof="0" dirty="0"/>
              <a:t>functionele behoeften waaraan steeds moet worden voldaan, worden vastgelegd in overleg met vertegenwoordigers van de eindgebruikers</a:t>
            </a:r>
          </a:p>
          <a:p>
            <a:pPr lvl="2"/>
            <a:r>
              <a:rPr lang="nl-NL" noProof="0" dirty="0"/>
              <a:t>wegwerken van alle single point of failure (SPOF) over omgevingen heen (voor elke cruciale component is er een alternatief in een andere omgeving)</a:t>
            </a:r>
          </a:p>
          <a:p>
            <a:pPr lvl="2"/>
            <a:r>
              <a:rPr lang="nl-NL" noProof="0" dirty="0"/>
              <a:t>implementatieplan met iteraties</a:t>
            </a:r>
          </a:p>
          <a:p>
            <a:pPr lvl="2"/>
            <a:r>
              <a:rPr lang="nl-NL" noProof="0" dirty="0"/>
              <a:t>communicatie via website </a:t>
            </a:r>
            <a:r>
              <a:rPr lang="nl-NL" noProof="0" dirty="0">
                <a:hlinkClick r:id="rId2"/>
              </a:rPr>
              <a:t>https://www.status.ehealth.fgov.be/</a:t>
            </a:r>
            <a:endParaRPr lang="nl-NL" noProof="0" dirty="0"/>
          </a:p>
          <a:p>
            <a:pPr lvl="2"/>
            <a:r>
              <a:rPr lang="nl-NL" noProof="0" dirty="0"/>
              <a:t>vorming via </a:t>
            </a:r>
            <a:r>
              <a:rPr lang="nl-NL" noProof="0" dirty="0" err="1"/>
              <a:t>éénlijn</a:t>
            </a:r>
            <a:r>
              <a:rPr lang="nl-NL" noProof="0" dirty="0"/>
              <a:t>, </a:t>
            </a:r>
            <a:r>
              <a:rPr lang="nl-NL" noProof="0" dirty="0" err="1"/>
              <a:t>e-Santé</a:t>
            </a:r>
            <a:r>
              <a:rPr lang="nl-NL" noProof="0" dirty="0"/>
              <a:t> Wallonie, eHealth Academy </a:t>
            </a:r>
          </a:p>
          <a:p>
            <a:pPr lvl="2"/>
            <a:r>
              <a:rPr lang="nl-NL" noProof="0" dirty="0"/>
              <a:t>geïntegreerde dashboard over status diensten (beschikbaarheid, performantie)</a:t>
            </a:r>
          </a:p>
          <a:p>
            <a:pPr lvl="2"/>
            <a:r>
              <a:rPr lang="nl-NL" noProof="0" dirty="0"/>
              <a:t>feedbackmechanismen over effectief gebruik BCP</a:t>
            </a:r>
          </a:p>
          <a:p>
            <a:endParaRPr lang="nl-NL" noProof="0" dirty="0"/>
          </a:p>
        </p:txBody>
      </p:sp>
    </p:spTree>
    <p:extLst>
      <p:ext uri="{BB962C8B-B14F-4D97-AF65-F5344CB8AC3E}">
        <p14:creationId xmlns:p14="http://schemas.microsoft.com/office/powerpoint/2010/main" val="2430821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7517" y="1881179"/>
            <a:ext cx="6477251" cy="2387600"/>
          </a:xfrm>
        </p:spPr>
        <p:txBody>
          <a:bodyPr>
            <a:normAutofit/>
          </a:bodyPr>
          <a:lstStyle/>
          <a:p>
            <a:pPr>
              <a:lnSpc>
                <a:spcPct val="100000"/>
              </a:lnSpc>
            </a:pPr>
            <a:r>
              <a:rPr lang="nl-NL" b="1" noProof="0" dirty="0"/>
              <a:t>Waarom eGezondheid draait om mensen, niet om bits</a:t>
            </a:r>
            <a:br>
              <a:rPr lang="nl-NL" b="1" noProof="0" dirty="0"/>
            </a:br>
            <a:br>
              <a:rPr lang="nl-NL" b="1" noProof="0" dirty="0"/>
            </a:br>
            <a:r>
              <a:rPr lang="nl-NL" sz="1600" noProof="0" dirty="0">
                <a:latin typeface="Open Sans" panose="020B0606030504020204" pitchFamily="34" charset="0"/>
                <a:ea typeface="Open Sans" panose="020B0606030504020204" pitchFamily="34" charset="0"/>
                <a:cs typeface="Open Sans" panose="020B0606030504020204" pitchFamily="34" charset="0"/>
              </a:rPr>
              <a:t>13 april 2026</a:t>
            </a:r>
          </a:p>
        </p:txBody>
      </p:sp>
      <p:pic>
        <p:nvPicPr>
          <p:cNvPr id="5" name="Picture Placeholder 4"/>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16641" b="16641"/>
          <a:stretch/>
        </p:blipFill>
        <p:spPr>
          <a:xfrm>
            <a:off x="7297161" y="265509"/>
            <a:ext cx="4894839" cy="4894839"/>
          </a:xfrm>
        </p:spPr>
      </p:pic>
      <p:pic>
        <p:nvPicPr>
          <p:cNvPr id="6" name="Picture Placeholder 4">
            <a:extLst>
              <a:ext uri="{FF2B5EF4-FFF2-40B4-BE49-F238E27FC236}">
                <a16:creationId xmlns:a16="http://schemas.microsoft.com/office/drawing/2014/main" id="{3083242C-30BB-2D43-0A8C-937A9668F2C2}"/>
              </a:ext>
            </a:extLst>
          </p:cNvPr>
          <p:cNvPicPr>
            <a:picLocks noChangeAspect="1"/>
          </p:cNvPicPr>
          <p:nvPr/>
        </p:nvPicPr>
        <p:blipFill rotWithShape="1">
          <a:blip r:embed="rId3">
            <a:extLst>
              <a:ext uri="{28A0092B-C50C-407E-A947-70E740481C1C}">
                <a14:useLocalDpi xmlns:a14="http://schemas.microsoft.com/office/drawing/2010/main" val="0"/>
              </a:ext>
            </a:extLst>
          </a:blip>
          <a:srcRect t="16641" b="16641"/>
          <a:stretch/>
        </p:blipFill>
        <p:spPr>
          <a:xfrm>
            <a:off x="7449561" y="417909"/>
            <a:ext cx="4894839" cy="4894839"/>
          </a:xfrm>
          <a:prstGeom prst="ellipse">
            <a:avLst/>
          </a:prstGeom>
        </p:spPr>
      </p:pic>
    </p:spTree>
    <p:extLst>
      <p:ext uri="{BB962C8B-B14F-4D97-AF65-F5344CB8AC3E}">
        <p14:creationId xmlns:p14="http://schemas.microsoft.com/office/powerpoint/2010/main" val="1758150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0BFED-48E8-8458-85BC-556C39B86D00}"/>
            </a:ext>
          </a:extLst>
        </p:cNvPr>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DFA5731-CE21-08C3-A66B-271B19CCDC9A}"/>
              </a:ext>
            </a:extLst>
          </p:cNvPr>
          <p:cNvSpPr>
            <a:spLocks noGrp="1"/>
          </p:cNvSpPr>
          <p:nvPr>
            <p:ph type="body" sz="quarter" idx="11"/>
          </p:nvPr>
        </p:nvSpPr>
        <p:spPr/>
        <p:txBody>
          <a:bodyPr/>
          <a:lstStyle/>
          <a:p>
            <a:r>
              <a:rPr lang="nl-NL" noProof="0" dirty="0"/>
              <a:t>We doen het samen goed ...,</a:t>
            </a:r>
          </a:p>
        </p:txBody>
      </p:sp>
      <p:sp>
        <p:nvSpPr>
          <p:cNvPr id="4" name="Content Placeholder 4">
            <a:extLst>
              <a:ext uri="{FF2B5EF4-FFF2-40B4-BE49-F238E27FC236}">
                <a16:creationId xmlns:a16="http://schemas.microsoft.com/office/drawing/2014/main" id="{3BB85635-AAFE-8D7B-10AB-681A5E71577E}"/>
              </a:ext>
            </a:extLst>
          </p:cNvPr>
          <p:cNvSpPr txBox="1">
            <a:spLocks/>
          </p:cNvSpPr>
          <p:nvPr/>
        </p:nvSpPr>
        <p:spPr>
          <a:xfrm>
            <a:off x="900000" y="2153186"/>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noProof="0" dirty="0">
                <a:solidFill>
                  <a:srgbClr val="087670"/>
                </a:solidFill>
              </a:rPr>
              <a:t>&gt; 19 miljard </a:t>
            </a:r>
            <a:r>
              <a:rPr lang="nl-NL" noProof="0" dirty="0"/>
              <a:t>transacties in 2025</a:t>
            </a:r>
          </a:p>
        </p:txBody>
      </p:sp>
      <p:sp>
        <p:nvSpPr>
          <p:cNvPr id="5" name="Text Placeholder 5">
            <a:extLst>
              <a:ext uri="{FF2B5EF4-FFF2-40B4-BE49-F238E27FC236}">
                <a16:creationId xmlns:a16="http://schemas.microsoft.com/office/drawing/2014/main" id="{B2D519AA-3D3D-488C-2401-A2C02C4E0FCB}"/>
              </a:ext>
            </a:extLst>
          </p:cNvPr>
          <p:cNvSpPr txBox="1">
            <a:spLocks/>
          </p:cNvSpPr>
          <p:nvPr/>
        </p:nvSpPr>
        <p:spPr>
          <a:xfrm>
            <a:off x="901588" y="1473553"/>
            <a:ext cx="3271293" cy="612071"/>
          </a:xfrm>
          <a:prstGeom prst="rect">
            <a:avLst/>
          </a:prstGeom>
        </p:spPr>
        <p:txBody>
          <a:bodyPr vert="horz" lIns="91440" tIns="45720" rIns="91440" bIns="45720" rtlCol="0" anchor="ctr">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noProof="0" dirty="0">
                <a:solidFill>
                  <a:srgbClr val="087670"/>
                </a:solidFill>
                <a:latin typeface="Libre Franklin SemiBold" panose="00000700000000000000" pitchFamily="2" charset="0"/>
              </a:rPr>
              <a:t>Transacties </a:t>
            </a:r>
            <a:r>
              <a:rPr lang="nl-NL" sz="2000" b="1" noProof="0" dirty="0">
                <a:solidFill>
                  <a:schemeClr val="accent3"/>
                </a:solidFill>
                <a:latin typeface="Libre Franklin SemiBold" panose="00000700000000000000" pitchFamily="2" charset="0"/>
              </a:rPr>
              <a:t>e</a:t>
            </a:r>
            <a:r>
              <a:rPr lang="nl-NL" sz="2000" b="1" noProof="0" dirty="0">
                <a:solidFill>
                  <a:srgbClr val="087670"/>
                </a:solidFill>
                <a:latin typeface="Libre Franklin SemiBold" panose="00000700000000000000" pitchFamily="2" charset="0"/>
              </a:rPr>
              <a:t>Health-platform</a:t>
            </a:r>
          </a:p>
        </p:txBody>
      </p:sp>
      <p:sp>
        <p:nvSpPr>
          <p:cNvPr id="6" name="Content Placeholder 20">
            <a:extLst>
              <a:ext uri="{FF2B5EF4-FFF2-40B4-BE49-F238E27FC236}">
                <a16:creationId xmlns:a16="http://schemas.microsoft.com/office/drawing/2014/main" id="{EF80E7FC-D32F-FC1D-A21F-66D88CEDD95C}"/>
              </a:ext>
            </a:extLst>
          </p:cNvPr>
          <p:cNvSpPr txBox="1">
            <a:spLocks/>
          </p:cNvSpPr>
          <p:nvPr/>
        </p:nvSpPr>
        <p:spPr>
          <a:xfrm>
            <a:off x="8142719" y="2153186"/>
            <a:ext cx="3271787" cy="1086372"/>
          </a:xfrm>
          <a:prstGeom prst="rect">
            <a:avLst/>
          </a:prstGeom>
          <a:ln>
            <a:solidFill>
              <a:srgbClr val="1C1C1C"/>
            </a:solidFill>
          </a:ln>
        </p:spPr>
        <p:txBody>
          <a:bodyPr vert="horz" lIns="91440" tIns="45720" rIns="91440" bIns="45720" rtlCol="0" anchor="ctr">
            <a:normAutofit/>
          </a:bodyPr>
          <a:lstStyle>
            <a:lvl1pPr marL="0" indent="0" algn="l" defTabSz="914400" rtl="0" eaLnBrk="1" latinLnBrk="0" hangingPunct="1">
              <a:lnSpc>
                <a:spcPct val="150000"/>
              </a:lnSpc>
              <a:spcBef>
                <a:spcPts val="1000"/>
              </a:spcBef>
              <a:buClr>
                <a:srgbClr val="087670"/>
              </a:buClr>
              <a:buSzPct val="120000"/>
              <a:buFont typeface="Arial" panose="020B0604020202020204" pitchFamily="34" charset="0"/>
              <a:buNone/>
              <a:defRPr sz="16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1pPr>
            <a:lvl2pPr marL="449263" indent="-268288" algn="l" defTabSz="914400" rtl="0" eaLnBrk="1" latinLnBrk="0" hangingPunct="1">
              <a:lnSpc>
                <a:spcPct val="150000"/>
              </a:lnSpc>
              <a:spcBef>
                <a:spcPts val="500"/>
              </a:spcBef>
              <a:buClr>
                <a:srgbClr val="07766F"/>
              </a:buClr>
              <a:buSzPct val="120000"/>
              <a:buFont typeface="Arial" panose="020B0604020202020204" pitchFamily="34" charset="0"/>
              <a:buChar char="ǀ"/>
              <a:defRPr sz="14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2pPr>
            <a:lvl3pPr marL="715963" indent="-266700" algn="l" defTabSz="914400" rtl="0" eaLnBrk="1" latinLnBrk="0" hangingPunct="1">
              <a:lnSpc>
                <a:spcPct val="150000"/>
              </a:lnSpc>
              <a:spcBef>
                <a:spcPts val="500"/>
              </a:spcBef>
              <a:buClr>
                <a:schemeClr val="bg1">
                  <a:lumMod val="65000"/>
                </a:schemeClr>
              </a:buClr>
              <a:buSzPct val="120000"/>
              <a:buFont typeface="Arial" panose="020B0604020202020204" pitchFamily="34" charset="0"/>
              <a:buChar char="ǀ"/>
              <a:defRPr sz="14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4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400" kern="1200">
                <a:solidFill>
                  <a:schemeClr val="tx1">
                    <a:lumMod val="90000"/>
                    <a:lumOff val="10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1" noProof="0" dirty="0">
                <a:solidFill>
                  <a:srgbClr val="087670"/>
                </a:solidFill>
              </a:rPr>
              <a:t>15.050.514 </a:t>
            </a:r>
            <a:r>
              <a:rPr lang="nl-NL" noProof="0" dirty="0"/>
              <a:t>berichten in 2025</a:t>
            </a:r>
          </a:p>
        </p:txBody>
      </p:sp>
      <p:sp>
        <p:nvSpPr>
          <p:cNvPr id="7" name="Text Placeholder 7">
            <a:extLst>
              <a:ext uri="{FF2B5EF4-FFF2-40B4-BE49-F238E27FC236}">
                <a16:creationId xmlns:a16="http://schemas.microsoft.com/office/drawing/2014/main" id="{3FD77DF1-1C5F-9ABF-611D-74798C7C603C}"/>
              </a:ext>
            </a:extLst>
          </p:cNvPr>
          <p:cNvSpPr txBox="1">
            <a:spLocks/>
          </p:cNvSpPr>
          <p:nvPr/>
        </p:nvSpPr>
        <p:spPr>
          <a:xfrm>
            <a:off x="8144307" y="1473553"/>
            <a:ext cx="3271293" cy="61207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noProof="0" dirty="0">
                <a:solidFill>
                  <a:srgbClr val="087670"/>
                </a:solidFill>
                <a:latin typeface="Libre Franklin SemiBold" panose="00000700000000000000" pitchFamily="2" charset="0"/>
              </a:rPr>
              <a:t>eHealthBox &gt; eBox</a:t>
            </a:r>
          </a:p>
        </p:txBody>
      </p:sp>
      <p:sp>
        <p:nvSpPr>
          <p:cNvPr id="8" name="Content Placeholder 19">
            <a:extLst>
              <a:ext uri="{FF2B5EF4-FFF2-40B4-BE49-F238E27FC236}">
                <a16:creationId xmlns:a16="http://schemas.microsoft.com/office/drawing/2014/main" id="{A222FC9E-B546-D57A-4D68-093765C94674}"/>
              </a:ext>
            </a:extLst>
          </p:cNvPr>
          <p:cNvSpPr txBox="1">
            <a:spLocks/>
          </p:cNvSpPr>
          <p:nvPr/>
        </p:nvSpPr>
        <p:spPr>
          <a:xfrm>
            <a:off x="4520566" y="2153186"/>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noProof="0" dirty="0">
                <a:solidFill>
                  <a:srgbClr val="087670"/>
                </a:solidFill>
              </a:rPr>
              <a:t>11.512.704 </a:t>
            </a:r>
            <a:r>
              <a:rPr lang="nl-NL" noProof="0" dirty="0"/>
              <a:t>(97,3% van bevolking) geregistreerde toestemmingen tot gegevensdeling</a:t>
            </a:r>
          </a:p>
        </p:txBody>
      </p:sp>
      <p:sp>
        <p:nvSpPr>
          <p:cNvPr id="9" name="Text Placeholder 9">
            <a:extLst>
              <a:ext uri="{FF2B5EF4-FFF2-40B4-BE49-F238E27FC236}">
                <a16:creationId xmlns:a16="http://schemas.microsoft.com/office/drawing/2014/main" id="{097E303D-E17E-8AE8-59B1-15321BCCDB0D}"/>
              </a:ext>
            </a:extLst>
          </p:cNvPr>
          <p:cNvSpPr txBox="1">
            <a:spLocks/>
          </p:cNvSpPr>
          <p:nvPr/>
        </p:nvSpPr>
        <p:spPr>
          <a:xfrm>
            <a:off x="4522154" y="1473553"/>
            <a:ext cx="3271293" cy="61207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noProof="0" dirty="0">
                <a:solidFill>
                  <a:srgbClr val="087670"/>
                </a:solidFill>
                <a:latin typeface="Libre Franklin SemiBold" panose="00000700000000000000" pitchFamily="2" charset="0"/>
              </a:rPr>
              <a:t>Geïnformeerde toestemming</a:t>
            </a:r>
          </a:p>
        </p:txBody>
      </p:sp>
      <p:sp>
        <p:nvSpPr>
          <p:cNvPr id="10" name="Content Placeholder 10">
            <a:extLst>
              <a:ext uri="{FF2B5EF4-FFF2-40B4-BE49-F238E27FC236}">
                <a16:creationId xmlns:a16="http://schemas.microsoft.com/office/drawing/2014/main" id="{CB86997E-1E9F-D32C-3A88-3D2AFA32ACE1}"/>
              </a:ext>
            </a:extLst>
          </p:cNvPr>
          <p:cNvSpPr txBox="1">
            <a:spLocks/>
          </p:cNvSpPr>
          <p:nvPr/>
        </p:nvSpPr>
        <p:spPr>
          <a:xfrm>
            <a:off x="900000" y="4148847"/>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noProof="0" dirty="0">
                <a:solidFill>
                  <a:srgbClr val="087670"/>
                </a:solidFill>
              </a:rPr>
              <a:t>100</a:t>
            </a:r>
            <a:r>
              <a:rPr lang="nl-NL" b="1" noProof="0" dirty="0"/>
              <a:t> %</a:t>
            </a:r>
            <a:r>
              <a:rPr lang="nl-NL" noProof="0" dirty="0"/>
              <a:t> van de </a:t>
            </a:r>
            <a:r>
              <a:rPr lang="nl-NL" noProof="0" dirty="0" err="1"/>
              <a:t>KPI’s</a:t>
            </a:r>
            <a:r>
              <a:rPr lang="nl-NL" noProof="0" dirty="0"/>
              <a:t> werd nageleefd in 2025</a:t>
            </a:r>
          </a:p>
        </p:txBody>
      </p:sp>
      <p:sp>
        <p:nvSpPr>
          <p:cNvPr id="11" name="Text Placeholder 42">
            <a:extLst>
              <a:ext uri="{FF2B5EF4-FFF2-40B4-BE49-F238E27FC236}">
                <a16:creationId xmlns:a16="http://schemas.microsoft.com/office/drawing/2014/main" id="{A853CA23-E39D-AD79-D1CD-505FE910EF70}"/>
              </a:ext>
            </a:extLst>
          </p:cNvPr>
          <p:cNvSpPr txBox="1">
            <a:spLocks/>
          </p:cNvSpPr>
          <p:nvPr/>
        </p:nvSpPr>
        <p:spPr>
          <a:xfrm>
            <a:off x="901588" y="3469214"/>
            <a:ext cx="3271293" cy="612071"/>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noProof="0" dirty="0">
                <a:solidFill>
                  <a:srgbClr val="087670"/>
                </a:solidFill>
                <a:latin typeface="Libre Franklin SemiBold" panose="00000700000000000000" pitchFamily="2" charset="0"/>
              </a:rPr>
              <a:t>Performantie &amp; toegankelijkheid</a:t>
            </a:r>
          </a:p>
        </p:txBody>
      </p:sp>
      <p:sp>
        <p:nvSpPr>
          <p:cNvPr id="12" name="Content Placeholder 43">
            <a:extLst>
              <a:ext uri="{FF2B5EF4-FFF2-40B4-BE49-F238E27FC236}">
                <a16:creationId xmlns:a16="http://schemas.microsoft.com/office/drawing/2014/main" id="{4B259C03-402B-035C-3EA2-2A2B8AD81FB8}"/>
              </a:ext>
            </a:extLst>
          </p:cNvPr>
          <p:cNvSpPr txBox="1">
            <a:spLocks/>
          </p:cNvSpPr>
          <p:nvPr/>
        </p:nvSpPr>
        <p:spPr>
          <a:xfrm>
            <a:off x="8142719" y="4148847"/>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l-NL" noProof="0" dirty="0">
              <a:solidFill>
                <a:srgbClr val="087670"/>
              </a:solidFill>
            </a:endParaRPr>
          </a:p>
          <a:p>
            <a:pPr marL="0" indent="0">
              <a:buNone/>
            </a:pPr>
            <a:r>
              <a:rPr lang="nl-NL" b="1" noProof="0" dirty="0">
                <a:solidFill>
                  <a:srgbClr val="087670"/>
                </a:solidFill>
              </a:rPr>
              <a:t>90.1 miljoen</a:t>
            </a:r>
            <a:r>
              <a:rPr lang="nl-NL" noProof="0" dirty="0"/>
              <a:t> oproepen in 2025</a:t>
            </a:r>
          </a:p>
          <a:p>
            <a:pPr marL="0" indent="0">
              <a:buNone/>
            </a:pPr>
            <a:r>
              <a:rPr lang="nl-NL" sz="1200" noProof="0" dirty="0"/>
              <a:t>gebruikt door </a:t>
            </a:r>
            <a:r>
              <a:rPr lang="nl-NL" sz="1200" noProof="0" dirty="0" err="1"/>
              <a:t>Alivia</a:t>
            </a:r>
            <a:r>
              <a:rPr lang="nl-NL" sz="1200" noProof="0" dirty="0"/>
              <a:t>, </a:t>
            </a:r>
            <a:r>
              <a:rPr lang="nl-NL" sz="1200" noProof="0" dirty="0" err="1"/>
              <a:t>Fertidata</a:t>
            </a:r>
            <a:r>
              <a:rPr lang="nl-NL" sz="1200" noProof="0" dirty="0"/>
              <a:t>, Kankerregister, TRIO en Vitalink</a:t>
            </a:r>
          </a:p>
          <a:p>
            <a:pPr marL="0" indent="0">
              <a:buNone/>
            </a:pPr>
            <a:endParaRPr lang="nl-NL" noProof="0" dirty="0"/>
          </a:p>
        </p:txBody>
      </p:sp>
      <p:sp>
        <p:nvSpPr>
          <p:cNvPr id="13" name="Text Placeholder 44">
            <a:extLst>
              <a:ext uri="{FF2B5EF4-FFF2-40B4-BE49-F238E27FC236}">
                <a16:creationId xmlns:a16="http://schemas.microsoft.com/office/drawing/2014/main" id="{2841F31D-ABE2-A7B2-C21B-AE67E3288C5F}"/>
              </a:ext>
            </a:extLst>
          </p:cNvPr>
          <p:cNvSpPr txBox="1">
            <a:spLocks/>
          </p:cNvSpPr>
          <p:nvPr/>
        </p:nvSpPr>
        <p:spPr>
          <a:xfrm>
            <a:off x="8144307" y="3469214"/>
            <a:ext cx="3271293" cy="61207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noProof="0" dirty="0">
                <a:solidFill>
                  <a:srgbClr val="087670"/>
                </a:solidFill>
                <a:latin typeface="Libre Franklin SemiBold" panose="00000700000000000000" pitchFamily="2" charset="0"/>
              </a:rPr>
              <a:t>Pseudonimiseringsdienst</a:t>
            </a:r>
          </a:p>
        </p:txBody>
      </p:sp>
      <p:sp>
        <p:nvSpPr>
          <p:cNvPr id="14" name="Content Placeholder 45">
            <a:extLst>
              <a:ext uri="{FF2B5EF4-FFF2-40B4-BE49-F238E27FC236}">
                <a16:creationId xmlns:a16="http://schemas.microsoft.com/office/drawing/2014/main" id="{5B6FE164-EE55-A8B0-C758-646A5158873D}"/>
              </a:ext>
            </a:extLst>
          </p:cNvPr>
          <p:cNvSpPr txBox="1">
            <a:spLocks/>
          </p:cNvSpPr>
          <p:nvPr/>
        </p:nvSpPr>
        <p:spPr>
          <a:xfrm>
            <a:off x="4520566" y="4148847"/>
            <a:ext cx="3271787" cy="1086372"/>
          </a:xfrm>
          <a:prstGeom prst="rect">
            <a:avLst/>
          </a:prstGeom>
          <a:ln>
            <a:solidFill>
              <a:srgbClr val="1C1C1C"/>
            </a:solidFill>
          </a:ln>
        </p:spPr>
        <p:txBody>
          <a:bodyPr anchor="ct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NL" b="1" noProof="0" dirty="0">
                <a:solidFill>
                  <a:srgbClr val="087670"/>
                </a:solidFill>
              </a:rPr>
              <a:t>121</a:t>
            </a:r>
            <a:r>
              <a:rPr lang="nl-NL" noProof="0" dirty="0"/>
              <a:t> geregistreerde incidenten in 2025, maar BCP hebben gewerkt</a:t>
            </a:r>
          </a:p>
          <a:p>
            <a:pPr marL="0" indent="0">
              <a:buNone/>
            </a:pPr>
            <a:r>
              <a:rPr lang="nl-NL" sz="1200" noProof="0" dirty="0"/>
              <a:t>eHealth 11, partners 110</a:t>
            </a:r>
          </a:p>
        </p:txBody>
      </p:sp>
      <p:sp>
        <p:nvSpPr>
          <p:cNvPr id="15" name="Text Placeholder 46">
            <a:extLst>
              <a:ext uri="{FF2B5EF4-FFF2-40B4-BE49-F238E27FC236}">
                <a16:creationId xmlns:a16="http://schemas.microsoft.com/office/drawing/2014/main" id="{D59A9C08-B857-086B-1BB1-369DDE3A0758}"/>
              </a:ext>
            </a:extLst>
          </p:cNvPr>
          <p:cNvSpPr txBox="1">
            <a:spLocks/>
          </p:cNvSpPr>
          <p:nvPr/>
        </p:nvSpPr>
        <p:spPr>
          <a:xfrm>
            <a:off x="4522154" y="3469214"/>
            <a:ext cx="3271293" cy="61207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noProof="0" dirty="0">
                <a:solidFill>
                  <a:srgbClr val="087670"/>
                </a:solidFill>
                <a:latin typeface="Libre Franklin SemiBold" panose="00000700000000000000" pitchFamily="2" charset="0"/>
              </a:rPr>
              <a:t>Business continuity </a:t>
            </a:r>
          </a:p>
        </p:txBody>
      </p:sp>
      <p:sp>
        <p:nvSpPr>
          <p:cNvPr id="3" name="Text Placeholder 5">
            <a:extLst>
              <a:ext uri="{FF2B5EF4-FFF2-40B4-BE49-F238E27FC236}">
                <a16:creationId xmlns:a16="http://schemas.microsoft.com/office/drawing/2014/main" id="{B1C76E84-DBEC-6E44-BCCF-4913D3ACFEC8}"/>
              </a:ext>
            </a:extLst>
          </p:cNvPr>
          <p:cNvSpPr txBox="1">
            <a:spLocks/>
          </p:cNvSpPr>
          <p:nvPr/>
        </p:nvSpPr>
        <p:spPr>
          <a:xfrm>
            <a:off x="900000" y="5516538"/>
            <a:ext cx="10514506" cy="612071"/>
          </a:xfrm>
          <a:prstGeom prst="rect">
            <a:avLst/>
          </a:prstGeom>
        </p:spPr>
        <p:txBody>
          <a:bodyPr vert="horz" lIns="91440" tIns="45720" rIns="91440" bIns="45720" rtlCol="0" anchor="ctr">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nl-NL" sz="2000" b="1" noProof="0" dirty="0">
                <a:solidFill>
                  <a:srgbClr val="087670"/>
                </a:solidFill>
                <a:latin typeface="Libre Franklin SemiBold" panose="00000700000000000000" pitchFamily="2" charset="0"/>
              </a:rPr>
              <a:t>Reeds 3 opeenvolgende jaren op plaats 1 in ranking van Europese Commissie</a:t>
            </a:r>
          </a:p>
        </p:txBody>
      </p:sp>
    </p:spTree>
    <p:extLst>
      <p:ext uri="{BB962C8B-B14F-4D97-AF65-F5344CB8AC3E}">
        <p14:creationId xmlns:p14="http://schemas.microsoft.com/office/powerpoint/2010/main" val="1005367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39821C1-CC79-30A2-8910-58908828CCDA}"/>
              </a:ext>
            </a:extLst>
          </p:cNvPr>
          <p:cNvSpPr>
            <a:spLocks noGrp="1"/>
          </p:cNvSpPr>
          <p:nvPr>
            <p:ph type="body" sz="quarter" idx="11"/>
          </p:nvPr>
        </p:nvSpPr>
        <p:spPr/>
        <p:txBody>
          <a:bodyPr/>
          <a:lstStyle/>
          <a:p>
            <a:r>
              <a:rPr lang="nl-NL" noProof="0" dirty="0"/>
              <a:t>We doen het samen goed, ...</a:t>
            </a:r>
          </a:p>
        </p:txBody>
      </p:sp>
      <p:sp>
        <p:nvSpPr>
          <p:cNvPr id="4" name="Tijdelijke aanduiding voor dianummer 2">
            <a:extLst>
              <a:ext uri="{FF2B5EF4-FFF2-40B4-BE49-F238E27FC236}">
                <a16:creationId xmlns:a16="http://schemas.microsoft.com/office/drawing/2014/main" id="{3DDB7248-12FE-2D06-0357-1D3B2C89BF99}"/>
              </a:ext>
            </a:extLst>
          </p:cNvPr>
          <p:cNvSpPr txBox="1">
            <a:spLocks/>
          </p:cNvSpPr>
          <p:nvPr/>
        </p:nvSpPr>
        <p:spPr>
          <a:xfrm>
            <a:off x="4691360" y="6453346"/>
            <a:ext cx="2844800" cy="365125"/>
          </a:xfrm>
          <a:prstGeom prst="rect">
            <a:avLst/>
          </a:prstGeom>
        </p:spPr>
        <p:txBody>
          <a:bodyPr vert="horz" lIns="91440" tIns="45720" rIns="91440" bIns="45720" rtlCol="0" anchor="ctr"/>
          <a:lstStyle>
            <a:defPPr>
              <a:defRPr lang="en-US"/>
            </a:defPPr>
            <a:lvl1pPr marL="0" algn="ctr" defTabSz="914400" rtl="0" eaLnBrk="1" fontAlgn="base" latinLnBrk="0" hangingPunct="1">
              <a:spcBef>
                <a:spcPct val="0"/>
              </a:spcBef>
              <a:spcAft>
                <a:spcPct val="0"/>
              </a:spcAft>
              <a:defRPr sz="1200" kern="1200">
                <a:solidFill>
                  <a:schemeClr val="tx1">
                    <a:tint val="75000"/>
                  </a:schemeClr>
                </a:solidFill>
                <a:latin typeface="Calibri" pitchFamily="34" charset="0"/>
                <a:ea typeface="+mn-ea"/>
                <a:cs typeface="Arial" charset="0"/>
              </a:defRPr>
            </a:lvl1pPr>
            <a:lvl2pPr marL="4572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2pPr>
            <a:lvl3pPr marL="9144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3pPr>
            <a:lvl4pPr marL="13716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4pPr>
            <a:lvl5pPr marL="1828800" algn="l" defTabSz="914400" rtl="0" eaLnBrk="1" fontAlgn="base" latinLnBrk="0" hangingPunct="1">
              <a:spcBef>
                <a:spcPct val="0"/>
              </a:spcBef>
              <a:spcAft>
                <a:spcPct val="0"/>
              </a:spcAft>
              <a:defRPr sz="1800" kern="1200">
                <a:solidFill>
                  <a:schemeClr val="tx1"/>
                </a:solidFill>
                <a:latin typeface="Calibri" pitchFamily="34" charset="0"/>
                <a:ea typeface="+mn-ea"/>
                <a:cs typeface="Arial" charset="0"/>
              </a:defRPr>
            </a:lvl5pPr>
            <a:lvl6pPr marL="2286000" algn="l" defTabSz="914400" rtl="0" eaLnBrk="1" latinLnBrk="0" hangingPunct="1">
              <a:defRPr sz="1800" kern="1200">
                <a:solidFill>
                  <a:schemeClr val="tx1"/>
                </a:solidFill>
                <a:latin typeface="Calibri" pitchFamily="34" charset="0"/>
                <a:ea typeface="+mn-ea"/>
                <a:cs typeface="Arial" charset="0"/>
              </a:defRPr>
            </a:lvl6pPr>
            <a:lvl7pPr marL="2743200" algn="l" defTabSz="914400" rtl="0" eaLnBrk="1" latinLnBrk="0" hangingPunct="1">
              <a:defRPr sz="1800" kern="1200">
                <a:solidFill>
                  <a:schemeClr val="tx1"/>
                </a:solidFill>
                <a:latin typeface="Calibri" pitchFamily="34" charset="0"/>
                <a:ea typeface="+mn-ea"/>
                <a:cs typeface="Arial" charset="0"/>
              </a:defRPr>
            </a:lvl7pPr>
            <a:lvl8pPr marL="3200400" algn="l" defTabSz="914400" rtl="0" eaLnBrk="1" latinLnBrk="0" hangingPunct="1">
              <a:defRPr sz="1800" kern="1200">
                <a:solidFill>
                  <a:schemeClr val="tx1"/>
                </a:solidFill>
                <a:latin typeface="Calibri" pitchFamily="34" charset="0"/>
                <a:ea typeface="+mn-ea"/>
                <a:cs typeface="Arial" charset="0"/>
              </a:defRPr>
            </a:lvl8pPr>
            <a:lvl9pPr marL="3657600" algn="l" defTabSz="914400" rtl="0" eaLnBrk="1" latinLnBrk="0" hangingPunct="1">
              <a:defRPr sz="1800" kern="1200">
                <a:solidFill>
                  <a:schemeClr val="tx1"/>
                </a:solidFill>
                <a:latin typeface="Calibri" pitchFamily="34" charset="0"/>
                <a:ea typeface="+mn-ea"/>
                <a:cs typeface="Arial" charset="0"/>
              </a:defRPr>
            </a:lvl9pPr>
          </a:lstStyle>
          <a:p>
            <a:r>
              <a:rPr lang="nl-NL" noProof="0" dirty="0"/>
              <a:t> </a:t>
            </a:r>
            <a:fld id="{30A9230E-FFBB-4CCB-ABD7-198084EDE768}" type="slidenum">
              <a:rPr lang="nl-NL" noProof="0" smtClean="0"/>
              <a:pPr/>
              <a:t>31</a:t>
            </a:fld>
            <a:r>
              <a:rPr lang="nl-NL" noProof="0" dirty="0"/>
              <a:t> </a:t>
            </a:r>
          </a:p>
        </p:txBody>
      </p:sp>
      <p:sp>
        <p:nvSpPr>
          <p:cNvPr id="3" name="Rectangle 2">
            <a:extLst>
              <a:ext uri="{FF2B5EF4-FFF2-40B4-BE49-F238E27FC236}">
                <a16:creationId xmlns:a16="http://schemas.microsoft.com/office/drawing/2014/main" id="{ABC4B330-A145-4370-8CB0-EF1E6854F47C}"/>
              </a:ext>
            </a:extLst>
          </p:cNvPr>
          <p:cNvSpPr/>
          <p:nvPr/>
        </p:nvSpPr>
        <p:spPr>
          <a:xfrm>
            <a:off x="974035" y="6052930"/>
            <a:ext cx="1570382" cy="5864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noProof="0" dirty="0">
              <a:ln>
                <a:solidFill>
                  <a:schemeClr val="bg1"/>
                </a:solidFill>
              </a:ln>
              <a:solidFill>
                <a:schemeClr val="bg1"/>
              </a:solidFill>
            </a:endParaRPr>
          </a:p>
        </p:txBody>
      </p:sp>
      <p:pic>
        <p:nvPicPr>
          <p:cNvPr id="6" name="Picture 4">
            <a:extLst>
              <a:ext uri="{FF2B5EF4-FFF2-40B4-BE49-F238E27FC236}">
                <a16:creationId xmlns:a16="http://schemas.microsoft.com/office/drawing/2014/main" id="{0621DE7A-40F0-ABD6-55B7-37F22287FEDE}"/>
              </a:ext>
            </a:extLst>
          </p:cNvPr>
          <p:cNvPicPr>
            <a:picLocks noChangeAspect="1"/>
          </p:cNvPicPr>
          <p:nvPr/>
        </p:nvPicPr>
        <p:blipFill>
          <a:blip r:embed="rId2" cstate="print">
            <a:extLst>
              <a:ext uri="{28A0092B-C50C-407E-A947-70E740481C1C}">
                <a14:useLocalDpi xmlns:a14="http://schemas.microsoft.com/office/drawing/2010/main" val="0"/>
              </a:ext>
            </a:extLst>
          </a:blip>
          <a:srcRect l="1343" t="31" r="2964" b="-18"/>
          <a:stretch>
            <a:fillRect/>
          </a:stretch>
        </p:blipFill>
        <p:spPr>
          <a:xfrm>
            <a:off x="1981200" y="908721"/>
            <a:ext cx="8092440" cy="23311156"/>
          </a:xfrm>
          <a:prstGeom prst="rect">
            <a:avLst/>
          </a:prstGeom>
        </p:spPr>
      </p:pic>
    </p:spTree>
    <p:extLst>
      <p:ext uri="{BB962C8B-B14F-4D97-AF65-F5344CB8AC3E}">
        <p14:creationId xmlns:p14="http://schemas.microsoft.com/office/powerpoint/2010/main" val="337265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04167E-6 -4.44444E-6 L -0.00143 -2.54861 " pathEditMode="relative" rAng="0" ptsTypes="AA">
                                      <p:cBhvr>
                                        <p:cTn id="6" dur="3000" fill="hold"/>
                                        <p:tgtEl>
                                          <p:spTgt spid="6"/>
                                        </p:tgtEl>
                                        <p:attrNameLst>
                                          <p:attrName>ppt_x</p:attrName>
                                          <p:attrName>ppt_y</p:attrName>
                                        </p:attrNameLst>
                                      </p:cBhvr>
                                      <p:rCtr x="-78" y="-127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556EF29-48A9-A43F-7156-83DB6D8F5530}"/>
              </a:ext>
            </a:extLst>
          </p:cNvPr>
          <p:cNvSpPr>
            <a:spLocks noGrp="1"/>
          </p:cNvSpPr>
          <p:nvPr>
            <p:ph type="body" sz="quarter" idx="11"/>
          </p:nvPr>
        </p:nvSpPr>
        <p:spPr/>
        <p:txBody>
          <a:bodyPr/>
          <a:lstStyle/>
          <a:p>
            <a:r>
              <a:rPr lang="nl-NL" noProof="0" dirty="0"/>
              <a:t>... maar we kunnen samen nog beter</a:t>
            </a:r>
          </a:p>
        </p:txBody>
      </p:sp>
      <p:sp>
        <p:nvSpPr>
          <p:cNvPr id="3" name="Tijdelijke aanduiding voor tekst 2">
            <a:extLst>
              <a:ext uri="{FF2B5EF4-FFF2-40B4-BE49-F238E27FC236}">
                <a16:creationId xmlns:a16="http://schemas.microsoft.com/office/drawing/2014/main" id="{3EC3EA88-414E-CC13-5188-8387480A4E00}"/>
              </a:ext>
            </a:extLst>
          </p:cNvPr>
          <p:cNvSpPr>
            <a:spLocks noGrp="1"/>
          </p:cNvSpPr>
          <p:nvPr>
            <p:ph type="body" sz="quarter" idx="13"/>
          </p:nvPr>
        </p:nvSpPr>
        <p:spPr/>
        <p:txBody>
          <a:bodyPr>
            <a:normAutofit/>
          </a:bodyPr>
          <a:lstStyle/>
          <a:p>
            <a:pPr lvl="1"/>
            <a:r>
              <a:rPr lang="nl-NL" noProof="0" dirty="0"/>
              <a:t>gegevensinvoer</a:t>
            </a:r>
          </a:p>
          <a:p>
            <a:pPr lvl="2"/>
            <a:r>
              <a:rPr lang="nl-NL" noProof="0" dirty="0"/>
              <a:t>(eerstelijns)zorgverstrekkers worden onvoldoende ondersteund door softwarepakketten</a:t>
            </a:r>
          </a:p>
          <a:p>
            <a:pPr lvl="3"/>
            <a:r>
              <a:rPr lang="nl-NL" noProof="0" dirty="0"/>
              <a:t>‘</a:t>
            </a:r>
            <a:r>
              <a:rPr lang="nl-NL" noProof="0" dirty="0" err="1"/>
              <a:t>seamless</a:t>
            </a:r>
            <a:r>
              <a:rPr lang="nl-NL" noProof="0" dirty="0"/>
              <a:t>’ invoer</a:t>
            </a:r>
          </a:p>
          <a:p>
            <a:pPr lvl="3"/>
            <a:r>
              <a:rPr lang="nl-NL" noProof="0" dirty="0"/>
              <a:t>structurering van gegevens</a:t>
            </a:r>
          </a:p>
          <a:p>
            <a:pPr lvl="4"/>
            <a:r>
              <a:rPr lang="nl-NL" noProof="0" dirty="0"/>
              <a:t>niet louter vrije tekst</a:t>
            </a:r>
          </a:p>
          <a:p>
            <a:pPr lvl="4"/>
            <a:r>
              <a:rPr lang="nl-NL" noProof="0" dirty="0"/>
              <a:t>hoewel niet alles volledig gestructureerd kan worden (80-20 regel)</a:t>
            </a:r>
          </a:p>
          <a:p>
            <a:pPr lvl="4"/>
            <a:r>
              <a:rPr lang="nl-NL" noProof="0" dirty="0"/>
              <a:t>vrije tekst is vaak nuttige, preciezere aanvulling</a:t>
            </a:r>
          </a:p>
          <a:p>
            <a:pPr lvl="3"/>
            <a:r>
              <a:rPr lang="nl-NL" noProof="0" dirty="0"/>
              <a:t>kwaliteitscontrole</a:t>
            </a:r>
          </a:p>
          <a:p>
            <a:pPr lvl="3"/>
            <a:r>
              <a:rPr lang="nl-NL" noProof="0" dirty="0"/>
              <a:t>terminologieserver(s)</a:t>
            </a:r>
          </a:p>
          <a:p>
            <a:pPr lvl="3"/>
            <a:r>
              <a:rPr lang="nl-NL" noProof="0" dirty="0"/>
              <a:t>AI ondersteuning</a:t>
            </a:r>
          </a:p>
          <a:p>
            <a:pPr lvl="2"/>
            <a:r>
              <a:rPr lang="nl-NL" noProof="0" dirty="0"/>
              <a:t>zorggebruiker heeft onvoldoende mogelijkheden om gegevens in te voeren</a:t>
            </a:r>
          </a:p>
          <a:p>
            <a:pPr lvl="2"/>
            <a:r>
              <a:rPr lang="nl-NL" noProof="0" dirty="0"/>
              <a:t>onvoldoende respect voor eenmalige invoer</a:t>
            </a:r>
          </a:p>
          <a:p>
            <a:pPr lvl="3"/>
            <a:r>
              <a:rPr lang="nl-NL" noProof="0" dirty="0"/>
              <a:t>voor kwalitatieve en continue zorgverstrekking (primair gebruik)</a:t>
            </a:r>
          </a:p>
          <a:p>
            <a:pPr lvl="3"/>
            <a:r>
              <a:rPr lang="nl-NL" noProof="0" dirty="0"/>
              <a:t>én voor wetenschappelijk onderzoek, beleidsondersteuning en populatiemanagement (secundair gebruik)</a:t>
            </a:r>
          </a:p>
        </p:txBody>
      </p:sp>
    </p:spTree>
    <p:extLst>
      <p:ext uri="{BB962C8B-B14F-4D97-AF65-F5344CB8AC3E}">
        <p14:creationId xmlns:p14="http://schemas.microsoft.com/office/powerpoint/2010/main" val="14481750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1AF419E-52CC-6357-1A9C-46D670B47F93}"/>
              </a:ext>
            </a:extLst>
          </p:cNvPr>
          <p:cNvSpPr>
            <a:spLocks noGrp="1"/>
          </p:cNvSpPr>
          <p:nvPr>
            <p:ph type="body" sz="quarter" idx="11"/>
          </p:nvPr>
        </p:nvSpPr>
        <p:spPr/>
        <p:txBody>
          <a:bodyPr/>
          <a:lstStyle/>
          <a:p>
            <a:r>
              <a:rPr lang="nl-NL" noProof="0" dirty="0"/>
              <a:t>... maar we kunnen samen nog beter</a:t>
            </a:r>
          </a:p>
        </p:txBody>
      </p:sp>
      <p:sp>
        <p:nvSpPr>
          <p:cNvPr id="3" name="Tijdelijke aanduiding voor tekst 2">
            <a:extLst>
              <a:ext uri="{FF2B5EF4-FFF2-40B4-BE49-F238E27FC236}">
                <a16:creationId xmlns:a16="http://schemas.microsoft.com/office/drawing/2014/main" id="{AA97D50A-5C22-23EC-8A0A-F8F353DA461C}"/>
              </a:ext>
            </a:extLst>
          </p:cNvPr>
          <p:cNvSpPr>
            <a:spLocks noGrp="1"/>
          </p:cNvSpPr>
          <p:nvPr>
            <p:ph type="body" sz="quarter" idx="13"/>
          </p:nvPr>
        </p:nvSpPr>
        <p:spPr/>
        <p:txBody>
          <a:bodyPr>
            <a:normAutofit/>
          </a:bodyPr>
          <a:lstStyle/>
          <a:p>
            <a:pPr lvl="1"/>
            <a:r>
              <a:rPr lang="nl-NL" noProof="0" dirty="0"/>
              <a:t>gegevensopslag</a:t>
            </a:r>
          </a:p>
          <a:p>
            <a:pPr lvl="2"/>
            <a:r>
              <a:rPr lang="nl-NL" noProof="0" dirty="0"/>
              <a:t>keuze voor decentrale gegevensopslag in authentieke bronnen =&gt; keuze voor</a:t>
            </a:r>
          </a:p>
          <a:p>
            <a:pPr lvl="3"/>
            <a:r>
              <a:rPr lang="nl-NL" noProof="0" dirty="0"/>
              <a:t>uitwisselingsstandaarden (</a:t>
            </a:r>
            <a:r>
              <a:rPr lang="nl-NL" noProof="0" dirty="0" err="1"/>
              <a:t>caresets</a:t>
            </a:r>
            <a:r>
              <a:rPr lang="nl-NL" noProof="0" dirty="0"/>
              <a:t>)</a:t>
            </a:r>
          </a:p>
          <a:p>
            <a:pPr lvl="4"/>
            <a:r>
              <a:rPr lang="nl-NL" noProof="0" dirty="0"/>
              <a:t>technisch</a:t>
            </a:r>
          </a:p>
          <a:p>
            <a:pPr lvl="4"/>
            <a:r>
              <a:rPr lang="nl-NL" noProof="0" dirty="0"/>
              <a:t>semantisch</a:t>
            </a:r>
          </a:p>
          <a:p>
            <a:pPr lvl="3"/>
            <a:r>
              <a:rPr lang="nl-NL" noProof="0" dirty="0"/>
              <a:t>verwijzingsrepertoria (welke gegevens over wie zijn waar beschikbaar)</a:t>
            </a:r>
          </a:p>
          <a:p>
            <a:pPr lvl="3"/>
            <a:r>
              <a:rPr lang="nl-NL" noProof="0" dirty="0" err="1"/>
              <a:t>orchestratie</a:t>
            </a:r>
            <a:r>
              <a:rPr lang="nl-NL" noProof="0" dirty="0"/>
              <a:t>: nodige gegevens ophalen op verschillende plaatsen en geïntegreerd ter beschikking stellen</a:t>
            </a:r>
          </a:p>
          <a:p>
            <a:pPr lvl="3"/>
            <a:r>
              <a:rPr lang="nl-NL" noProof="0" dirty="0"/>
              <a:t>registratiecriteria voor softwarepakketten van verschillende soorten zorgverstrekkers en –instellingen</a:t>
            </a:r>
          </a:p>
          <a:p>
            <a:pPr lvl="4"/>
            <a:r>
              <a:rPr lang="nl-NL" noProof="0" dirty="0" err="1"/>
              <a:t>oa</a:t>
            </a:r>
            <a:r>
              <a:rPr lang="nl-NL" noProof="0" dirty="0"/>
              <a:t> input/outputformaat</a:t>
            </a:r>
          </a:p>
          <a:p>
            <a:pPr lvl="3"/>
            <a:r>
              <a:rPr lang="nl-NL" noProof="0" dirty="0"/>
              <a:t>geïntegreerd ontsluitingsportaal voor zorggebruikers</a:t>
            </a:r>
          </a:p>
          <a:p>
            <a:pPr lvl="2"/>
            <a:r>
              <a:rPr lang="nl-NL" noProof="0" dirty="0"/>
              <a:t>nood aan rationalisatie van werking en waarborgen van toegankelijkheid van authentieke bronnen</a:t>
            </a:r>
          </a:p>
          <a:p>
            <a:pPr lvl="3"/>
            <a:r>
              <a:rPr lang="nl-NL" noProof="0" dirty="0"/>
              <a:t>geneesmiddelen (Recip-e, Gedeeld Farmaceutisch Dossier (GFD), medicatieschema)</a:t>
            </a:r>
          </a:p>
          <a:p>
            <a:pPr lvl="3"/>
            <a:r>
              <a:rPr lang="nl-NL" noProof="0" dirty="0"/>
              <a:t>gezondheidskluizen (één per deelgebied)</a:t>
            </a:r>
          </a:p>
          <a:p>
            <a:pPr lvl="3"/>
            <a:r>
              <a:rPr lang="nl-NL" noProof="0" dirty="0"/>
              <a:t>evolutie naar CoBRHA+</a:t>
            </a:r>
          </a:p>
          <a:p>
            <a:pPr lvl="2"/>
            <a:r>
              <a:rPr lang="nl-NL" noProof="0" dirty="0"/>
              <a:t>nood aan taakverdeling inzake eenmalige gegevensopslag in gestructureerde vorm na kwaliteitscontrole</a:t>
            </a:r>
          </a:p>
          <a:p>
            <a:pPr lvl="2"/>
            <a:endParaRPr lang="nl-NL" noProof="0" dirty="0"/>
          </a:p>
          <a:p>
            <a:pPr lvl="1"/>
            <a:endParaRPr lang="nl-NL" noProof="0" dirty="0"/>
          </a:p>
        </p:txBody>
      </p:sp>
    </p:spTree>
    <p:extLst>
      <p:ext uri="{BB962C8B-B14F-4D97-AF65-F5344CB8AC3E}">
        <p14:creationId xmlns:p14="http://schemas.microsoft.com/office/powerpoint/2010/main" val="30125581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7033CB4-8853-B401-D5AF-C351927BE0AE}"/>
              </a:ext>
            </a:extLst>
          </p:cNvPr>
          <p:cNvSpPr>
            <a:spLocks noGrp="1"/>
          </p:cNvSpPr>
          <p:nvPr>
            <p:ph type="body" sz="quarter" idx="11"/>
          </p:nvPr>
        </p:nvSpPr>
        <p:spPr/>
        <p:txBody>
          <a:bodyPr/>
          <a:lstStyle/>
          <a:p>
            <a:r>
              <a:rPr lang="nl-NL" noProof="0" dirty="0"/>
              <a:t>... maar we kunnen samen nog beter</a:t>
            </a:r>
          </a:p>
        </p:txBody>
      </p:sp>
      <p:sp>
        <p:nvSpPr>
          <p:cNvPr id="3" name="Tijdelijke aanduiding voor tekst 2">
            <a:extLst>
              <a:ext uri="{FF2B5EF4-FFF2-40B4-BE49-F238E27FC236}">
                <a16:creationId xmlns:a16="http://schemas.microsoft.com/office/drawing/2014/main" id="{D56C0503-21CE-8377-488C-9FF30C5276BE}"/>
              </a:ext>
            </a:extLst>
          </p:cNvPr>
          <p:cNvSpPr>
            <a:spLocks noGrp="1"/>
          </p:cNvSpPr>
          <p:nvPr>
            <p:ph type="body" sz="quarter" idx="13"/>
          </p:nvPr>
        </p:nvSpPr>
        <p:spPr/>
        <p:txBody>
          <a:bodyPr>
            <a:normAutofit/>
          </a:bodyPr>
          <a:lstStyle/>
          <a:p>
            <a:pPr lvl="1"/>
            <a:r>
              <a:rPr lang="nl-NL" noProof="0" dirty="0"/>
              <a:t>gegevensontsluiting</a:t>
            </a:r>
          </a:p>
          <a:p>
            <a:pPr lvl="2"/>
            <a:r>
              <a:rPr lang="nl-NL" noProof="0" dirty="0"/>
              <a:t>grote verscheidenheid aan soorten gebruikers met verschillende behoeften</a:t>
            </a:r>
          </a:p>
          <a:p>
            <a:pPr lvl="2"/>
            <a:r>
              <a:rPr lang="nl-NL" noProof="0" dirty="0"/>
              <a:t>grote verscheidenheid aan toepassingen en platformen</a:t>
            </a:r>
          </a:p>
          <a:p>
            <a:pPr lvl="3"/>
            <a:r>
              <a:rPr lang="nl-NL" noProof="0" dirty="0"/>
              <a:t>gebrek aan inzicht bij gebruikers</a:t>
            </a:r>
          </a:p>
          <a:p>
            <a:pPr lvl="3"/>
            <a:r>
              <a:rPr lang="nl-NL" noProof="0" dirty="0"/>
              <a:t>gebrek aan eenheid van verantwoordelijkheid voor oplossing problemen</a:t>
            </a:r>
          </a:p>
          <a:p>
            <a:pPr lvl="2"/>
            <a:r>
              <a:rPr lang="nl-NL" noProof="0" dirty="0"/>
              <a:t>gebrek aan toepassingen voor bepaalde soorten zorggebruikers of –instellingen</a:t>
            </a:r>
          </a:p>
          <a:p>
            <a:pPr lvl="3"/>
            <a:r>
              <a:rPr lang="nl-NL" noProof="0" dirty="0"/>
              <a:t>geneesheren-specialisten buiten ziekenhuizen</a:t>
            </a:r>
          </a:p>
          <a:p>
            <a:pPr lvl="3"/>
            <a:r>
              <a:rPr lang="nl-NL" noProof="0" dirty="0"/>
              <a:t>woonzorgcentra</a:t>
            </a:r>
          </a:p>
          <a:p>
            <a:pPr lvl="3"/>
            <a:r>
              <a:rPr lang="nl-NL" noProof="0" dirty="0"/>
              <a:t>...</a:t>
            </a:r>
          </a:p>
          <a:p>
            <a:pPr lvl="2"/>
            <a:r>
              <a:rPr lang="nl-NL" noProof="0" dirty="0"/>
              <a:t>nood aan inzicht in mate van betrouwbaarheid van gegevens</a:t>
            </a:r>
          </a:p>
          <a:p>
            <a:pPr lvl="2"/>
            <a:r>
              <a:rPr lang="nl-NL" noProof="0" dirty="0"/>
              <a:t>nood aan valorisatie van AI toegepast op gestructureerde, kwalitatieve gegevens</a:t>
            </a:r>
          </a:p>
          <a:p>
            <a:pPr lvl="2"/>
            <a:r>
              <a:rPr lang="nl-NL" noProof="0" dirty="0"/>
              <a:t>nood aan valorisatie secundair gebruik, </a:t>
            </a:r>
            <a:r>
              <a:rPr lang="nl-NL" noProof="0" dirty="0" err="1"/>
              <a:t>oa</a:t>
            </a:r>
            <a:r>
              <a:rPr lang="nl-NL" noProof="0" dirty="0"/>
              <a:t> populatiemanagement</a:t>
            </a:r>
          </a:p>
          <a:p>
            <a:pPr lvl="2"/>
            <a:r>
              <a:rPr lang="nl-NL" noProof="0" dirty="0" err="1"/>
              <a:t>‘de</a:t>
            </a:r>
            <a:r>
              <a:rPr lang="nl-NL" noProof="0" dirty="0"/>
              <a:t> </a:t>
            </a:r>
            <a:r>
              <a:rPr lang="nl-NL" noProof="0" dirty="0" err="1"/>
              <a:t>back-office</a:t>
            </a:r>
            <a:r>
              <a:rPr lang="nl-NL" noProof="0" dirty="0"/>
              <a:t> is redelijk in orde, maar de front-office is nog niet voldoende aanlokkelijk’</a:t>
            </a:r>
          </a:p>
          <a:p>
            <a:endParaRPr lang="nl-NL" noProof="0" dirty="0"/>
          </a:p>
        </p:txBody>
      </p:sp>
    </p:spTree>
    <p:extLst>
      <p:ext uri="{BB962C8B-B14F-4D97-AF65-F5344CB8AC3E}">
        <p14:creationId xmlns:p14="http://schemas.microsoft.com/office/powerpoint/2010/main" val="4016819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B8BD645-C935-59EA-CB28-0DEC82B3085F}"/>
              </a:ext>
            </a:extLst>
          </p:cNvPr>
          <p:cNvSpPr>
            <a:spLocks noGrp="1"/>
          </p:cNvSpPr>
          <p:nvPr>
            <p:ph type="body" sz="quarter" idx="11"/>
          </p:nvPr>
        </p:nvSpPr>
        <p:spPr/>
        <p:txBody>
          <a:bodyPr/>
          <a:lstStyle/>
          <a:p>
            <a:r>
              <a:rPr lang="nl-NL" noProof="0" dirty="0"/>
              <a:t>... maar we kunnen samen nog beter</a:t>
            </a:r>
          </a:p>
        </p:txBody>
      </p:sp>
      <p:sp>
        <p:nvSpPr>
          <p:cNvPr id="3" name="Tijdelijke aanduiding voor tekst 2">
            <a:extLst>
              <a:ext uri="{FF2B5EF4-FFF2-40B4-BE49-F238E27FC236}">
                <a16:creationId xmlns:a16="http://schemas.microsoft.com/office/drawing/2014/main" id="{FBD051D0-F9C6-FD9D-0230-0B9104CB4C06}"/>
              </a:ext>
            </a:extLst>
          </p:cNvPr>
          <p:cNvSpPr>
            <a:spLocks noGrp="1"/>
          </p:cNvSpPr>
          <p:nvPr>
            <p:ph type="body" sz="quarter" idx="13"/>
          </p:nvPr>
        </p:nvSpPr>
        <p:spPr/>
        <p:txBody>
          <a:bodyPr/>
          <a:lstStyle/>
          <a:p>
            <a:pPr lvl="1"/>
            <a:r>
              <a:rPr lang="nl-NL" noProof="0" dirty="0"/>
              <a:t>daarnaast nood aan</a:t>
            </a:r>
          </a:p>
          <a:p>
            <a:pPr lvl="2"/>
            <a:r>
              <a:rPr lang="nl-NL" noProof="0" dirty="0"/>
              <a:t>werklastvermindering voor zorgverstrekkers</a:t>
            </a:r>
          </a:p>
          <a:p>
            <a:pPr lvl="2"/>
            <a:r>
              <a:rPr lang="nl-NL" noProof="0" dirty="0"/>
              <a:t>maximale administratieve vereenvoudiging, cf. ‘blauwe krokodil’</a:t>
            </a:r>
          </a:p>
          <a:p>
            <a:pPr lvl="2"/>
            <a:r>
              <a:rPr lang="nl-NL" noProof="0" dirty="0"/>
              <a:t>meer onderlinge samenwerking binnen industrie =&gt; snellere implementatie</a:t>
            </a:r>
          </a:p>
          <a:p>
            <a:pPr lvl="2"/>
            <a:r>
              <a:rPr lang="nl-NL" noProof="0" dirty="0"/>
              <a:t>systematisch gebruik beschikbare diensten</a:t>
            </a:r>
          </a:p>
          <a:p>
            <a:pPr lvl="3"/>
            <a:r>
              <a:rPr lang="nl-NL" noProof="0" dirty="0"/>
              <a:t>opname verplichting tot gebruik in Kwaliteitswet en financieringsvoorwaarden (bv. gestructureerde uitwisseling resultaten van labo-onderzoeken)</a:t>
            </a:r>
          </a:p>
          <a:p>
            <a:pPr lvl="3"/>
            <a:r>
              <a:rPr lang="nl-NL" noProof="0" dirty="0"/>
              <a:t>permanente valorisatie van resultaten</a:t>
            </a:r>
          </a:p>
          <a:p>
            <a:pPr lvl="4"/>
            <a:r>
              <a:rPr lang="nl-NL" noProof="0" dirty="0"/>
              <a:t>bevordert take up</a:t>
            </a:r>
          </a:p>
          <a:p>
            <a:pPr lvl="4"/>
            <a:r>
              <a:rPr lang="nl-NL" noProof="0" dirty="0"/>
              <a:t>creëert gemeenschappelijke drive</a:t>
            </a:r>
          </a:p>
          <a:p>
            <a:endParaRPr lang="nl-NL" noProof="0" dirty="0"/>
          </a:p>
        </p:txBody>
      </p:sp>
    </p:spTree>
    <p:extLst>
      <p:ext uri="{BB962C8B-B14F-4D97-AF65-F5344CB8AC3E}">
        <p14:creationId xmlns:p14="http://schemas.microsoft.com/office/powerpoint/2010/main" val="3617431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2607BFF-389E-21D2-90E3-AB77DAF3E4E9}"/>
              </a:ext>
            </a:extLst>
          </p:cNvPr>
          <p:cNvSpPr>
            <a:spLocks noGrp="1"/>
          </p:cNvSpPr>
          <p:nvPr>
            <p:ph type="body" sz="quarter" idx="11"/>
          </p:nvPr>
        </p:nvSpPr>
        <p:spPr>
          <a:xfrm>
            <a:off x="900000" y="87787"/>
            <a:ext cx="10213776" cy="705597"/>
          </a:xfrm>
        </p:spPr>
        <p:txBody>
          <a:bodyPr/>
          <a:lstStyle/>
          <a:p>
            <a:r>
              <a:rPr lang="nl-NL" noProof="0" dirty="0"/>
              <a:t>Sterkere Europese aansturing</a:t>
            </a:r>
          </a:p>
        </p:txBody>
      </p:sp>
      <p:sp>
        <p:nvSpPr>
          <p:cNvPr id="3" name="Tijdelijke aanduiding voor tekst 2">
            <a:extLst>
              <a:ext uri="{FF2B5EF4-FFF2-40B4-BE49-F238E27FC236}">
                <a16:creationId xmlns:a16="http://schemas.microsoft.com/office/drawing/2014/main" id="{D42F85C2-506C-4415-2FFF-7C100F52AF28}"/>
              </a:ext>
            </a:extLst>
          </p:cNvPr>
          <p:cNvSpPr>
            <a:spLocks noGrp="1"/>
          </p:cNvSpPr>
          <p:nvPr>
            <p:ph type="body" sz="quarter" idx="13"/>
          </p:nvPr>
        </p:nvSpPr>
        <p:spPr>
          <a:xfrm>
            <a:off x="900000" y="998291"/>
            <a:ext cx="10213776" cy="5174927"/>
          </a:xfrm>
        </p:spPr>
        <p:txBody>
          <a:bodyPr>
            <a:normAutofit fontScale="92500" lnSpcReduction="20000"/>
          </a:bodyPr>
          <a:lstStyle/>
          <a:p>
            <a:pPr lvl="1"/>
            <a:r>
              <a:rPr lang="nl-NL" noProof="0" dirty="0"/>
              <a:t>European Health Data Space </a:t>
            </a:r>
            <a:r>
              <a:rPr lang="nl-NL" noProof="0" dirty="0" err="1"/>
              <a:t>Regulation</a:t>
            </a:r>
            <a:r>
              <a:rPr lang="nl-NL" noProof="0" dirty="0"/>
              <a:t> (EHDS) </a:t>
            </a:r>
            <a:r>
              <a:rPr lang="nl-NL" sz="1200" noProof="0" dirty="0"/>
              <a:t>(</a:t>
            </a:r>
            <a:r>
              <a:rPr lang="nl-NL" sz="1200" noProof="0" dirty="0">
                <a:hlinkClick r:id="rId2"/>
              </a:rPr>
              <a:t>https://eur-lex.europa.eu/legal-content/NL/TXT/?uri=OJ%3AL_202500327</a:t>
            </a:r>
            <a:r>
              <a:rPr lang="nl-NL" sz="1200" noProof="0" dirty="0"/>
              <a:t>)</a:t>
            </a:r>
          </a:p>
          <a:p>
            <a:pPr lvl="2"/>
            <a:r>
              <a:rPr lang="nl-NL" noProof="0" dirty="0"/>
              <a:t>primair gebruik van zorggegevens: gebruik van gegevens voor verstrekking van zorg</a:t>
            </a:r>
          </a:p>
          <a:p>
            <a:pPr lvl="3"/>
            <a:r>
              <a:rPr lang="nl-NL" noProof="0" dirty="0"/>
              <a:t>verbetering van toegang van burgers tot hun gezondheidsgegevens</a:t>
            </a:r>
          </a:p>
          <a:p>
            <a:pPr lvl="3"/>
            <a:r>
              <a:rPr lang="nl-NL" noProof="0" dirty="0"/>
              <a:t>waarborgen van digitale uitwisseling van gezondheidsgegevens volgens Europese standaarden ter bevordering van continue en kwalitatieve zorg</a:t>
            </a:r>
          </a:p>
          <a:p>
            <a:pPr lvl="2"/>
            <a:r>
              <a:rPr lang="nl-NL" noProof="0" dirty="0"/>
              <a:t>secundair gebruik van zorggegevens: gebruik van gegevens voor onderzoek en doeleinden van algemeen belang</a:t>
            </a:r>
          </a:p>
          <a:p>
            <a:pPr lvl="3"/>
            <a:r>
              <a:rPr lang="nl-NL" noProof="0" dirty="0"/>
              <a:t>zorggegevens vlot en veilig beschikbaar maken voor onderzoek, beleidsondersteuning</a:t>
            </a:r>
          </a:p>
          <a:p>
            <a:pPr lvl="2"/>
            <a:r>
              <a:rPr lang="nl-NL" noProof="0" dirty="0"/>
              <a:t>productvereisten voor EPD-systemen: eengemaakte markt van EPD-systemen die primair en secundair gebruik ondersteunen</a:t>
            </a:r>
          </a:p>
          <a:p>
            <a:pPr lvl="1"/>
            <a:r>
              <a:rPr lang="nl-NL" noProof="0" dirty="0"/>
              <a:t>maar ook</a:t>
            </a:r>
          </a:p>
          <a:p>
            <a:pPr lvl="2"/>
            <a:r>
              <a:rPr lang="nl-NL" noProof="0" dirty="0" err="1"/>
              <a:t>eIDAS</a:t>
            </a:r>
            <a:r>
              <a:rPr lang="nl-NL" noProof="0" dirty="0"/>
              <a:t> 2.0 met </a:t>
            </a:r>
            <a:r>
              <a:rPr lang="nl-NL" noProof="0" dirty="0" err="1"/>
              <a:t>oa</a:t>
            </a:r>
            <a:r>
              <a:rPr lang="nl-NL" noProof="0" dirty="0"/>
              <a:t> European digital </a:t>
            </a:r>
            <a:r>
              <a:rPr lang="nl-NL" noProof="0" dirty="0" err="1"/>
              <a:t>identity</a:t>
            </a:r>
            <a:r>
              <a:rPr lang="nl-NL" noProof="0" dirty="0"/>
              <a:t> wallet (EUDI-wallet)</a:t>
            </a:r>
          </a:p>
          <a:p>
            <a:pPr lvl="2"/>
            <a:r>
              <a:rPr lang="nl-NL" noProof="0" dirty="0" err="1"/>
              <a:t>Artificial</a:t>
            </a:r>
            <a:r>
              <a:rPr lang="nl-NL" noProof="0" dirty="0"/>
              <a:t> Intelligence Act</a:t>
            </a:r>
          </a:p>
          <a:p>
            <a:pPr lvl="2"/>
            <a:r>
              <a:rPr lang="nl-NL" noProof="0" dirty="0"/>
              <a:t>Data Act</a:t>
            </a:r>
          </a:p>
          <a:p>
            <a:pPr lvl="2"/>
            <a:r>
              <a:rPr lang="nl-NL" noProof="0" dirty="0"/>
              <a:t>Data Governance Act</a:t>
            </a:r>
          </a:p>
          <a:p>
            <a:pPr lvl="2">
              <a:tabLst>
                <a:tab pos="9955213" algn="l"/>
              </a:tabLst>
            </a:pPr>
            <a:r>
              <a:rPr lang="nl-NL" noProof="0" dirty="0"/>
              <a:t>NIS2 (cyber security)</a:t>
            </a:r>
          </a:p>
          <a:p>
            <a:pPr lvl="1"/>
            <a:endParaRPr lang="nl-NL" noProof="0" dirty="0"/>
          </a:p>
          <a:p>
            <a:pPr lvl="1"/>
            <a:endParaRPr lang="nl-NL" noProof="0" dirty="0"/>
          </a:p>
          <a:p>
            <a:pPr lvl="1"/>
            <a:endParaRPr lang="nl-NL" noProof="0" dirty="0"/>
          </a:p>
          <a:p>
            <a:pPr lvl="1"/>
            <a:endParaRPr lang="nl-NL" noProof="0" dirty="0"/>
          </a:p>
          <a:p>
            <a:pPr lvl="1"/>
            <a:endParaRPr lang="nl-NL" noProof="0" dirty="0"/>
          </a:p>
          <a:p>
            <a:pPr lvl="1"/>
            <a:endParaRPr lang="nl-NL" noProof="0" dirty="0"/>
          </a:p>
          <a:p>
            <a:pPr lvl="1"/>
            <a:endParaRPr lang="nl-NL" noProof="0" dirty="0"/>
          </a:p>
          <a:p>
            <a:pPr lvl="1"/>
            <a:endParaRPr lang="nl-NL" noProof="0" dirty="0"/>
          </a:p>
          <a:p>
            <a:pPr lvl="1"/>
            <a:endParaRPr lang="nl-NL" noProof="0" dirty="0"/>
          </a:p>
        </p:txBody>
      </p:sp>
    </p:spTree>
    <p:extLst>
      <p:ext uri="{BB962C8B-B14F-4D97-AF65-F5344CB8AC3E}">
        <p14:creationId xmlns:p14="http://schemas.microsoft.com/office/powerpoint/2010/main" val="30582716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BD7D5-7B7B-5DBA-00A0-62D3122E161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6B36376-7EF0-4FA3-CDB8-2E528D61BAA0}"/>
              </a:ext>
            </a:extLst>
          </p:cNvPr>
          <p:cNvSpPr>
            <a:spLocks noGrp="1"/>
          </p:cNvSpPr>
          <p:nvPr>
            <p:ph type="body" sz="quarter" idx="11"/>
          </p:nvPr>
        </p:nvSpPr>
        <p:spPr/>
        <p:txBody>
          <a:bodyPr>
            <a:normAutofit/>
          </a:bodyPr>
          <a:lstStyle/>
          <a:p>
            <a:r>
              <a:rPr lang="nl-NL" noProof="0" dirty="0" err="1"/>
              <a:t>Interfederaal</a:t>
            </a:r>
            <a:r>
              <a:rPr lang="nl-NL" noProof="0" dirty="0"/>
              <a:t> actieplan eGezondheid 2026-29</a:t>
            </a:r>
          </a:p>
        </p:txBody>
      </p:sp>
      <p:graphicFrame>
        <p:nvGraphicFramePr>
          <p:cNvPr id="6" name="Diagram 5">
            <a:extLst>
              <a:ext uri="{FF2B5EF4-FFF2-40B4-BE49-F238E27FC236}">
                <a16:creationId xmlns:a16="http://schemas.microsoft.com/office/drawing/2014/main" id="{2D19EE4B-8037-23AA-AC00-F5AE72E6E375}"/>
              </a:ext>
            </a:extLst>
          </p:cNvPr>
          <p:cNvGraphicFramePr/>
          <p:nvPr>
            <p:extLst>
              <p:ext uri="{D42A27DB-BD31-4B8C-83A1-F6EECF244321}">
                <p14:modId xmlns:p14="http://schemas.microsoft.com/office/powerpoint/2010/main" val="4044803945"/>
              </p:ext>
            </p:extLst>
          </p:nvPr>
        </p:nvGraphicFramePr>
        <p:xfrm>
          <a:off x="838199" y="2505075"/>
          <a:ext cx="10402957" cy="41442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 Placeholder 3">
            <a:extLst>
              <a:ext uri="{FF2B5EF4-FFF2-40B4-BE49-F238E27FC236}">
                <a16:creationId xmlns:a16="http://schemas.microsoft.com/office/drawing/2014/main" id="{D20E7744-0394-C280-4512-685A96ED8BF4}"/>
              </a:ext>
            </a:extLst>
          </p:cNvPr>
          <p:cNvSpPr txBox="1">
            <a:spLocks/>
          </p:cNvSpPr>
          <p:nvPr/>
        </p:nvSpPr>
        <p:spPr>
          <a:xfrm>
            <a:off x="839788" y="1758249"/>
            <a:ext cx="10514012" cy="746826"/>
          </a:xfrm>
          <a:prstGeom prst="rect">
            <a:avLst/>
          </a:prstGeom>
        </p:spPr>
        <p:txBody>
          <a:bodyPr/>
          <a:lstStyle>
            <a:lvl1pPr marL="228600" indent="-228600" algn="l" defTabSz="914400" rtl="0" eaLnBrk="1" latinLnBrk="0" hangingPunct="1">
              <a:lnSpc>
                <a:spcPct val="90000"/>
              </a:lnSpc>
              <a:spcBef>
                <a:spcPts val="1000"/>
              </a:spcBef>
              <a:buClr>
                <a:srgbClr val="087670"/>
              </a:buClr>
              <a:buSzPct val="120000"/>
              <a:buFont typeface="Arial" panose="020B0604020202020204" pitchFamily="34" charset="0"/>
              <a:buChar char="•"/>
              <a:defRPr sz="1400" kern="1200">
                <a:solidFill>
                  <a:schemeClr val="tx1">
                    <a:lumMod val="90000"/>
                    <a:lumOff val="10000"/>
                  </a:schemeClr>
                </a:solidFill>
                <a:latin typeface="Libre Franklin" panose="00000500000000000000" pitchFamily="2" charset="0"/>
                <a:ea typeface="+mn-ea"/>
                <a:cs typeface="+mn-cs"/>
              </a:defRPr>
            </a:lvl1pPr>
            <a:lvl2pPr marL="685800" indent="-228600" algn="l" defTabSz="914400" rtl="0" eaLnBrk="1" latinLnBrk="0" hangingPunct="1">
              <a:lnSpc>
                <a:spcPct val="90000"/>
              </a:lnSpc>
              <a:spcBef>
                <a:spcPts val="500"/>
              </a:spcBef>
              <a:buClr>
                <a:srgbClr val="BB2500"/>
              </a:buClr>
              <a:buSzPct val="120000"/>
              <a:buFont typeface="Arial" panose="020B0604020202020204" pitchFamily="34" charset="0"/>
              <a:buChar char="•"/>
              <a:defRPr sz="1200" kern="1200">
                <a:solidFill>
                  <a:schemeClr val="tx1">
                    <a:lumMod val="90000"/>
                    <a:lumOff val="10000"/>
                  </a:schemeClr>
                </a:solidFill>
                <a:latin typeface="Libre Franklin" panose="00000500000000000000" pitchFamily="2" charset="0"/>
                <a:ea typeface="+mn-ea"/>
                <a:cs typeface="+mn-cs"/>
              </a:defRPr>
            </a:lvl2pPr>
            <a:lvl3pPr marL="1143000" indent="-228600" algn="l" defTabSz="914400" rtl="0" eaLnBrk="1" latinLnBrk="0" hangingPunct="1">
              <a:lnSpc>
                <a:spcPct val="90000"/>
              </a:lnSpc>
              <a:spcBef>
                <a:spcPts val="500"/>
              </a:spcBef>
              <a:buClr>
                <a:srgbClr val="E0EEED"/>
              </a:buClr>
              <a:buSzPct val="120000"/>
              <a:buFont typeface="Arial" panose="020B0604020202020204" pitchFamily="34" charset="0"/>
              <a:buChar char="•"/>
              <a:defRPr sz="1100" kern="1200">
                <a:solidFill>
                  <a:schemeClr val="tx1">
                    <a:lumMod val="90000"/>
                    <a:lumOff val="10000"/>
                  </a:schemeClr>
                </a:solidFill>
                <a:latin typeface="Libre Franklin" panose="00000500000000000000" pitchFamily="2" charset="0"/>
                <a:ea typeface="+mn-ea"/>
                <a:cs typeface="+mn-cs"/>
              </a:defRPr>
            </a:lvl3pPr>
            <a:lvl4pPr marL="1600200" indent="-228600" algn="l" defTabSz="914400" rtl="0" eaLnBrk="1" latinLnBrk="0" hangingPunct="1">
              <a:lnSpc>
                <a:spcPct val="90000"/>
              </a:lnSpc>
              <a:spcBef>
                <a:spcPts val="500"/>
              </a:spcBef>
              <a:buClr>
                <a:srgbClr val="FFC5B7"/>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4pPr>
            <a:lvl5pPr marL="2057400" indent="-228600" algn="l" defTabSz="914400" rtl="0" eaLnBrk="1" latinLnBrk="0" hangingPunct="1">
              <a:lnSpc>
                <a:spcPct val="90000"/>
              </a:lnSpc>
              <a:spcBef>
                <a:spcPts val="500"/>
              </a:spcBef>
              <a:buClr>
                <a:srgbClr val="087670"/>
              </a:buClr>
              <a:buSzPct val="120000"/>
              <a:buFont typeface="Arial" panose="020B0604020202020204" pitchFamily="34" charset="0"/>
              <a:buChar char="•"/>
              <a:defRPr sz="1050" kern="1200">
                <a:solidFill>
                  <a:schemeClr val="tx1">
                    <a:lumMod val="90000"/>
                    <a:lumOff val="10000"/>
                  </a:schemeClr>
                </a:solidFill>
                <a:latin typeface="Libre Franklin"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nl-NL" sz="3200" b="1" noProof="0" dirty="0">
                <a:solidFill>
                  <a:srgbClr val="087670"/>
                </a:solidFill>
              </a:rPr>
              <a:t>3 pijlers</a:t>
            </a:r>
          </a:p>
        </p:txBody>
      </p:sp>
    </p:spTree>
    <p:extLst>
      <p:ext uri="{BB962C8B-B14F-4D97-AF65-F5344CB8AC3E}">
        <p14:creationId xmlns:p14="http://schemas.microsoft.com/office/powerpoint/2010/main" val="34979652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7082B1B-2764-4B45-1EBE-232B9E704116}"/>
              </a:ext>
            </a:extLst>
          </p:cNvPr>
          <p:cNvSpPr>
            <a:spLocks noGrp="1"/>
          </p:cNvSpPr>
          <p:nvPr>
            <p:ph type="body" sz="quarter" idx="11"/>
          </p:nvPr>
        </p:nvSpPr>
        <p:spPr>
          <a:xfrm>
            <a:off x="900000" y="87787"/>
            <a:ext cx="10213776" cy="705597"/>
          </a:xfrm>
        </p:spPr>
        <p:txBody>
          <a:bodyPr>
            <a:normAutofit fontScale="92500"/>
          </a:bodyPr>
          <a:lstStyle/>
          <a:p>
            <a:r>
              <a:rPr lang="nl-NL" noProof="0" dirty="0"/>
              <a:t>B-IHR-concept (Belgian </a:t>
            </a:r>
            <a:r>
              <a:rPr lang="nl-NL" noProof="0" dirty="0" err="1"/>
              <a:t>Integrated</a:t>
            </a:r>
            <a:r>
              <a:rPr lang="nl-NL" noProof="0" dirty="0"/>
              <a:t> Health Record)</a:t>
            </a:r>
          </a:p>
        </p:txBody>
      </p:sp>
      <p:sp>
        <p:nvSpPr>
          <p:cNvPr id="5" name="Tijdelijke aanduiding voor tekst 4">
            <a:extLst>
              <a:ext uri="{FF2B5EF4-FFF2-40B4-BE49-F238E27FC236}">
                <a16:creationId xmlns:a16="http://schemas.microsoft.com/office/drawing/2014/main" id="{2CE871C6-F14A-DDAB-A436-273EB371855F}"/>
              </a:ext>
            </a:extLst>
          </p:cNvPr>
          <p:cNvSpPr>
            <a:spLocks noGrp="1"/>
          </p:cNvSpPr>
          <p:nvPr>
            <p:ph type="body" sz="quarter" idx="13"/>
          </p:nvPr>
        </p:nvSpPr>
        <p:spPr>
          <a:xfrm>
            <a:off x="900000" y="998291"/>
            <a:ext cx="10213776" cy="5174927"/>
          </a:xfrm>
        </p:spPr>
        <p:txBody>
          <a:bodyPr>
            <a:normAutofit fontScale="92500" lnSpcReduction="20000"/>
          </a:bodyPr>
          <a:lstStyle/>
          <a:p>
            <a:pPr lvl="1"/>
            <a:r>
              <a:rPr lang="nl-NL" noProof="0" dirty="0"/>
              <a:t>een omgeving waar</a:t>
            </a:r>
          </a:p>
          <a:p>
            <a:pPr lvl="2"/>
            <a:r>
              <a:rPr lang="nl-NL" noProof="0" dirty="0"/>
              <a:t>elke persoon een helder en geïntegreerd zicht heeft op al haar/zijn eigen </a:t>
            </a:r>
            <a:r>
              <a:rPr lang="nl-NL" noProof="0" dirty="0" err="1"/>
              <a:t>gezondheids</a:t>
            </a:r>
            <a:r>
              <a:rPr lang="nl-NL" noProof="0" dirty="0"/>
              <a:t>(zorg)- en welzijnsgegevens</a:t>
            </a:r>
          </a:p>
          <a:p>
            <a:pPr lvl="2"/>
            <a:r>
              <a:rPr lang="nl-NL" noProof="0" dirty="0"/>
              <a:t>iedereen die voor die persoon zorgt een zicht heeft op alle gegevens die belangrijk zijn om hoogwaardige en continue zorg te kunnen verlenen</a:t>
            </a:r>
          </a:p>
          <a:p>
            <a:pPr lvl="1"/>
            <a:r>
              <a:rPr lang="nl-NL" noProof="0" dirty="0"/>
              <a:t>iedere betrokkene kan actief bijdragen om de gegevens actueel en correct te houden</a:t>
            </a:r>
          </a:p>
          <a:p>
            <a:pPr lvl="1"/>
            <a:r>
              <a:rPr lang="nl-NL" noProof="0" dirty="0"/>
              <a:t>diensten zijn beschikbaar om de informatie eenvoudig te registreren, te beheren, te structureren en te delen</a:t>
            </a:r>
          </a:p>
          <a:p>
            <a:pPr lvl="1"/>
            <a:r>
              <a:rPr lang="nl-NL" noProof="0" dirty="0"/>
              <a:t>diensten zijn beschikbaar om elke betrokkene te ondersteunen bij de besluitvorming</a:t>
            </a:r>
          </a:p>
          <a:p>
            <a:pPr lvl="1"/>
            <a:r>
              <a:rPr lang="nl-NL" noProof="0" dirty="0"/>
              <a:t>gegevens kunnen, met de nodige waarborgen inzake gegevensbescherming, intensief worden gebruikt voor</a:t>
            </a:r>
          </a:p>
          <a:p>
            <a:pPr lvl="2"/>
            <a:r>
              <a:rPr lang="nl-NL" noProof="0" dirty="0"/>
              <a:t>wetenschappelijk onderzoek, ontwikkeling en innovatie</a:t>
            </a:r>
          </a:p>
          <a:p>
            <a:pPr lvl="2"/>
            <a:r>
              <a:rPr lang="nl-NL" noProof="0" dirty="0"/>
              <a:t>beleidsondersteuning</a:t>
            </a:r>
          </a:p>
          <a:p>
            <a:pPr lvl="2"/>
            <a:r>
              <a:rPr lang="nl-NL" noProof="0" dirty="0"/>
              <a:t>populatiemanagement</a:t>
            </a:r>
          </a:p>
          <a:p>
            <a:pPr lvl="1"/>
            <a:r>
              <a:rPr lang="nl-NL" noProof="0" dirty="0"/>
              <a:t>meer info op </a:t>
            </a:r>
            <a:r>
              <a:rPr lang="nl-NL" noProof="0" dirty="0">
                <a:hlinkClick r:id="rId2"/>
              </a:rPr>
              <a:t>https://www.frankrobben.be/wp-content/uploads/2023/03/B-IHR.pdf</a:t>
            </a:r>
            <a:endParaRPr lang="nl-NL" noProof="0" dirty="0"/>
          </a:p>
        </p:txBody>
      </p:sp>
    </p:spTree>
    <p:extLst>
      <p:ext uri="{BB962C8B-B14F-4D97-AF65-F5344CB8AC3E}">
        <p14:creationId xmlns:p14="http://schemas.microsoft.com/office/powerpoint/2010/main" val="10695299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34FBCEA-7576-9F8A-9593-097A126DD48F}"/>
              </a:ext>
            </a:extLst>
          </p:cNvPr>
          <p:cNvSpPr>
            <a:spLocks noGrp="1"/>
          </p:cNvSpPr>
          <p:nvPr>
            <p:ph type="body" sz="quarter" idx="11"/>
          </p:nvPr>
        </p:nvSpPr>
        <p:spPr>
          <a:xfrm>
            <a:off x="900000" y="87787"/>
            <a:ext cx="10213776" cy="705597"/>
          </a:xfrm>
        </p:spPr>
        <p:txBody>
          <a:bodyPr/>
          <a:lstStyle/>
          <a:p>
            <a:r>
              <a:rPr lang="nl-NL" noProof="0" dirty="0"/>
              <a:t>Aantal aandachtspunten</a:t>
            </a:r>
          </a:p>
        </p:txBody>
      </p:sp>
      <p:sp>
        <p:nvSpPr>
          <p:cNvPr id="3" name="Tijdelijke aanduiding voor tekst 2">
            <a:extLst>
              <a:ext uri="{FF2B5EF4-FFF2-40B4-BE49-F238E27FC236}">
                <a16:creationId xmlns:a16="http://schemas.microsoft.com/office/drawing/2014/main" id="{A3DC425B-F75D-AF21-5C79-EEB1B5D3E1A8}"/>
              </a:ext>
            </a:extLst>
          </p:cNvPr>
          <p:cNvSpPr>
            <a:spLocks noGrp="1"/>
          </p:cNvSpPr>
          <p:nvPr>
            <p:ph type="body" sz="quarter" idx="13"/>
          </p:nvPr>
        </p:nvSpPr>
        <p:spPr>
          <a:xfrm>
            <a:off x="900000" y="998291"/>
            <a:ext cx="10213776" cy="5174927"/>
          </a:xfrm>
        </p:spPr>
        <p:txBody>
          <a:bodyPr>
            <a:normAutofit fontScale="85000" lnSpcReduction="10000"/>
          </a:bodyPr>
          <a:lstStyle/>
          <a:p>
            <a:pPr lvl="1"/>
            <a:r>
              <a:rPr lang="nl-NL" noProof="0" dirty="0"/>
              <a:t>‘</a:t>
            </a:r>
            <a:r>
              <a:rPr lang="nl-NL" noProof="0" dirty="0" err="1"/>
              <a:t>seamless</a:t>
            </a:r>
            <a:r>
              <a:rPr lang="nl-NL" noProof="0" dirty="0"/>
              <a:t>’ invoer van kwaliteitsvolle, gestructureerde informatie in elektronische patiëntendossiers (</a:t>
            </a:r>
            <a:r>
              <a:rPr lang="nl-NL" noProof="0" dirty="0" err="1"/>
              <a:t>EPD’s</a:t>
            </a:r>
            <a:r>
              <a:rPr lang="nl-NL" noProof="0" dirty="0"/>
              <a:t>)</a:t>
            </a:r>
          </a:p>
          <a:p>
            <a:pPr lvl="2"/>
            <a:r>
              <a:rPr lang="nl-NL" noProof="0" dirty="0"/>
              <a:t>ondersteunende componenten: drietalige SNOMED CT terminologie server in EPD-systemen, met (geleidelijk) </a:t>
            </a:r>
            <a:r>
              <a:rPr lang="nl-NL" noProof="0" dirty="0" err="1"/>
              <a:t>mapping</a:t>
            </a:r>
            <a:r>
              <a:rPr lang="nl-NL" noProof="0" dirty="0"/>
              <a:t> naar </a:t>
            </a:r>
            <a:r>
              <a:rPr lang="nl-NL" noProof="0" dirty="0" err="1"/>
              <a:t>oa</a:t>
            </a:r>
            <a:r>
              <a:rPr lang="nl-NL" noProof="0" dirty="0"/>
              <a:t> ICPC-3, ICD-11, ICF en ICHI</a:t>
            </a:r>
          </a:p>
          <a:p>
            <a:pPr lvl="2"/>
            <a:r>
              <a:rPr lang="nl-NL" noProof="0" dirty="0"/>
              <a:t>kwaliteitscontrole</a:t>
            </a:r>
          </a:p>
          <a:p>
            <a:pPr lvl="1"/>
            <a:r>
              <a:rPr lang="nl-NL" noProof="0" dirty="0"/>
              <a:t>eenmalige invoer van informatie: afleiden gegevens voor secundair gebruik uit EPD-systemen (nieuw registerbeleid)</a:t>
            </a:r>
          </a:p>
          <a:p>
            <a:pPr lvl="1"/>
            <a:r>
              <a:rPr lang="nl-NL" noProof="0" dirty="0"/>
              <a:t>operationalisering op basis van zorgepisodes</a:t>
            </a:r>
          </a:p>
          <a:p>
            <a:pPr lvl="1"/>
            <a:r>
              <a:rPr lang="nl-NL" noProof="0" dirty="0"/>
              <a:t>optimalisatie van eenmalige opslag van informatie</a:t>
            </a:r>
          </a:p>
          <a:p>
            <a:pPr lvl="2"/>
            <a:r>
              <a:rPr lang="nl-NL" noProof="0" dirty="0"/>
              <a:t>geneesmiddelen (voorschrift, aflevering, medicatieschema) (VIDIS (Virtual Drug Information System))</a:t>
            </a:r>
          </a:p>
          <a:p>
            <a:pPr lvl="2"/>
            <a:r>
              <a:rPr lang="nl-NL" noProof="0" dirty="0"/>
              <a:t>goed gecoördineerde gezondheidskluizen</a:t>
            </a:r>
          </a:p>
          <a:p>
            <a:pPr lvl="1"/>
            <a:r>
              <a:rPr lang="nl-NL" noProof="0" dirty="0"/>
              <a:t>ontsluiten van informatie</a:t>
            </a:r>
          </a:p>
          <a:p>
            <a:pPr lvl="2"/>
            <a:r>
              <a:rPr lang="nl-NL" noProof="0" dirty="0"/>
              <a:t>dashboards voor primair gebruik</a:t>
            </a:r>
          </a:p>
          <a:p>
            <a:pPr lvl="2"/>
            <a:r>
              <a:rPr lang="nl-NL" noProof="0" dirty="0"/>
              <a:t>secundair gebruik</a:t>
            </a:r>
          </a:p>
          <a:p>
            <a:pPr lvl="1"/>
            <a:r>
              <a:rPr lang="nl-NL" noProof="0" dirty="0" err="1"/>
              <a:t>caresets</a:t>
            </a:r>
            <a:r>
              <a:rPr lang="nl-NL" noProof="0" dirty="0"/>
              <a:t> (</a:t>
            </a:r>
            <a:r>
              <a:rPr lang="nl-NL" noProof="0" dirty="0" err="1"/>
              <a:t>BeSafeShare</a:t>
            </a:r>
            <a:r>
              <a:rPr lang="nl-NL" noProof="0" dirty="0"/>
              <a:t>) in lijn met Europese standaarden (zie lager, EHDS)</a:t>
            </a:r>
          </a:p>
          <a:p>
            <a:endParaRPr lang="nl-NL" noProof="0" dirty="0"/>
          </a:p>
        </p:txBody>
      </p:sp>
    </p:spTree>
    <p:extLst>
      <p:ext uri="{BB962C8B-B14F-4D97-AF65-F5344CB8AC3E}">
        <p14:creationId xmlns:p14="http://schemas.microsoft.com/office/powerpoint/2010/main" val="172072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D449138-6F17-D314-0319-33E48A9B5485}"/>
              </a:ext>
            </a:extLst>
          </p:cNvPr>
          <p:cNvSpPr>
            <a:spLocks noGrp="1"/>
          </p:cNvSpPr>
          <p:nvPr>
            <p:ph type="body" sz="quarter" idx="11"/>
          </p:nvPr>
        </p:nvSpPr>
        <p:spPr>
          <a:xfrm>
            <a:off x="900000" y="87787"/>
            <a:ext cx="10213776" cy="705597"/>
          </a:xfrm>
        </p:spPr>
        <p:txBody>
          <a:bodyPr/>
          <a:lstStyle/>
          <a:p>
            <a:r>
              <a:rPr lang="nl-NL" noProof="0" dirty="0"/>
              <a:t>Aantal maatschappelijke evoluties</a:t>
            </a:r>
          </a:p>
        </p:txBody>
      </p:sp>
      <p:sp>
        <p:nvSpPr>
          <p:cNvPr id="3" name="Tijdelijke aanduiding voor tekst 2">
            <a:extLst>
              <a:ext uri="{FF2B5EF4-FFF2-40B4-BE49-F238E27FC236}">
                <a16:creationId xmlns:a16="http://schemas.microsoft.com/office/drawing/2014/main" id="{529E42EB-09F8-B038-8843-66074F8198D4}"/>
              </a:ext>
            </a:extLst>
          </p:cNvPr>
          <p:cNvSpPr>
            <a:spLocks noGrp="1"/>
          </p:cNvSpPr>
          <p:nvPr>
            <p:ph type="body" sz="quarter" idx="13"/>
          </p:nvPr>
        </p:nvSpPr>
        <p:spPr>
          <a:xfrm>
            <a:off x="900000" y="998291"/>
            <a:ext cx="10213776" cy="5174927"/>
          </a:xfrm>
        </p:spPr>
        <p:txBody>
          <a:bodyPr>
            <a:normAutofit/>
          </a:bodyPr>
          <a:lstStyle/>
          <a:p>
            <a:pPr lvl="1"/>
            <a:r>
              <a:rPr lang="nl-NL" noProof="0" dirty="0"/>
              <a:t>complexere zorgbehoeften</a:t>
            </a:r>
          </a:p>
          <a:p>
            <a:pPr lvl="2"/>
            <a:r>
              <a:rPr lang="nl-NL" noProof="0" dirty="0"/>
              <a:t>chronische aandoeningen, </a:t>
            </a:r>
            <a:r>
              <a:rPr lang="nl-NL" noProof="0" dirty="0" err="1"/>
              <a:t>multimorbiditeit</a:t>
            </a:r>
            <a:endParaRPr lang="nl-NL" noProof="0" dirty="0"/>
          </a:p>
          <a:p>
            <a:pPr lvl="2"/>
            <a:r>
              <a:rPr lang="nl-NL" noProof="0" dirty="0"/>
              <a:t>maatschappelijke en psychologische problematieken</a:t>
            </a:r>
          </a:p>
          <a:p>
            <a:pPr lvl="1"/>
            <a:r>
              <a:rPr lang="nl-NL" noProof="0" dirty="0"/>
              <a:t>beter geïnformeerde, mondige zorggebruiker</a:t>
            </a:r>
          </a:p>
          <a:p>
            <a:pPr lvl="1"/>
            <a:r>
              <a:rPr lang="nl-NL" noProof="0" dirty="0"/>
              <a:t>wens naar geïntegreerde, multidisciplinaire, transmurale en gebruikersgerichte zorg</a:t>
            </a:r>
          </a:p>
          <a:p>
            <a:pPr lvl="2"/>
            <a:r>
              <a:rPr lang="nl-NL" noProof="0" dirty="0"/>
              <a:t>niet alleen gezondheidszorg, ook welzijnszorg in het algemeen</a:t>
            </a:r>
          </a:p>
          <a:p>
            <a:pPr lvl="1"/>
            <a:r>
              <a:rPr lang="nl-NL" noProof="0" dirty="0"/>
              <a:t>meer nadruk op preventie</a:t>
            </a:r>
          </a:p>
          <a:p>
            <a:pPr lvl="1"/>
            <a:r>
              <a:rPr lang="nl-NL" noProof="0" dirty="0"/>
              <a:t>snel evoluerende kennis =&gt; nood aan betrouwbaar en gecoördineerd kennisbeheer en  </a:t>
            </a:r>
          </a:p>
          <a:p>
            <a:pPr lvl="1">
              <a:buNone/>
            </a:pPr>
            <a:r>
              <a:rPr lang="nl-NL" noProof="0" dirty="0"/>
              <a:t>	–ontsluiting</a:t>
            </a:r>
          </a:p>
          <a:p>
            <a:pPr lvl="1"/>
            <a:r>
              <a:rPr lang="nl-NL" noProof="0" dirty="0"/>
              <a:t>grensoverschrijdende mobiliteit</a:t>
            </a:r>
          </a:p>
          <a:p>
            <a:pPr lvl="1"/>
            <a:r>
              <a:rPr lang="nl-NL" noProof="0" dirty="0"/>
              <a:t>nieuwe betrokkenen zoals technologiebedrijven</a:t>
            </a:r>
          </a:p>
          <a:p>
            <a:pPr lvl="2"/>
            <a:endParaRPr lang="nl-NL" noProof="0" dirty="0"/>
          </a:p>
        </p:txBody>
      </p:sp>
    </p:spTree>
    <p:extLst>
      <p:ext uri="{BB962C8B-B14F-4D97-AF65-F5344CB8AC3E}">
        <p14:creationId xmlns:p14="http://schemas.microsoft.com/office/powerpoint/2010/main" val="3449862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B2E589E-DE80-C43F-B16F-4709635AE681}"/>
              </a:ext>
            </a:extLst>
          </p:cNvPr>
          <p:cNvSpPr>
            <a:spLocks noGrp="1"/>
          </p:cNvSpPr>
          <p:nvPr>
            <p:ph type="body" sz="quarter" idx="11"/>
          </p:nvPr>
        </p:nvSpPr>
        <p:spPr>
          <a:xfrm>
            <a:off x="900000" y="87787"/>
            <a:ext cx="10213776" cy="705597"/>
          </a:xfrm>
        </p:spPr>
        <p:txBody>
          <a:bodyPr/>
          <a:lstStyle/>
          <a:p>
            <a:r>
              <a:rPr lang="nl-NL" noProof="0" dirty="0"/>
              <a:t>B-IHR werkomgeving (BWO A)</a:t>
            </a:r>
          </a:p>
        </p:txBody>
      </p:sp>
      <p:sp>
        <p:nvSpPr>
          <p:cNvPr id="3" name="Tijdelijke aanduiding voor tekst 2">
            <a:extLst>
              <a:ext uri="{FF2B5EF4-FFF2-40B4-BE49-F238E27FC236}">
                <a16:creationId xmlns:a16="http://schemas.microsoft.com/office/drawing/2014/main" id="{A649BA52-D695-B8D0-0534-C9A0F2C2947B}"/>
              </a:ext>
            </a:extLst>
          </p:cNvPr>
          <p:cNvSpPr>
            <a:spLocks noGrp="1"/>
          </p:cNvSpPr>
          <p:nvPr>
            <p:ph type="body" sz="quarter" idx="13"/>
          </p:nvPr>
        </p:nvSpPr>
        <p:spPr>
          <a:xfrm>
            <a:off x="900000" y="998291"/>
            <a:ext cx="10213776" cy="5174927"/>
          </a:xfrm>
        </p:spPr>
        <p:txBody>
          <a:bodyPr>
            <a:normAutofit fontScale="92500" lnSpcReduction="20000"/>
          </a:bodyPr>
          <a:lstStyle/>
          <a:p>
            <a:pPr lvl="1"/>
            <a:r>
              <a:rPr lang="nl-NL" sz="1500" noProof="0" dirty="0"/>
              <a:t>15 rubrieken met bijhorende </a:t>
            </a:r>
            <a:r>
              <a:rPr lang="nl-NL" sz="1500" noProof="0" dirty="0" err="1"/>
              <a:t>caresets</a:t>
            </a:r>
            <a:r>
              <a:rPr lang="nl-NL" sz="1500" noProof="0" dirty="0"/>
              <a:t> overeenkomstig FHIR R4 standaard en met </a:t>
            </a:r>
            <a:r>
              <a:rPr lang="nl-NL" sz="1500" noProof="0" dirty="0" err="1"/>
              <a:t>value</a:t>
            </a:r>
            <a:r>
              <a:rPr lang="nl-NL" sz="1500" noProof="0" dirty="0"/>
              <a:t> sets (SNOMED CT, LOINC, DICOM)</a:t>
            </a:r>
          </a:p>
          <a:p>
            <a:pPr lvl="2">
              <a:tabLst>
                <a:tab pos="8609013" algn="l"/>
              </a:tabLst>
            </a:pPr>
            <a:r>
              <a:rPr lang="nl-NL" noProof="0" dirty="0"/>
              <a:t>probleemlijst</a:t>
            </a:r>
          </a:p>
          <a:p>
            <a:pPr lvl="2">
              <a:buFont typeface="Arial" panose="020B0604020202020204" pitchFamily="34" charset="0"/>
              <a:buChar char="√"/>
              <a:tabLst>
                <a:tab pos="8609013" algn="l"/>
              </a:tabLst>
            </a:pPr>
            <a:r>
              <a:rPr lang="nl-NL" noProof="0" dirty="0"/>
              <a:t>klinische gegevens</a:t>
            </a:r>
          </a:p>
          <a:p>
            <a:pPr lvl="2">
              <a:buFont typeface="Arial" panose="020B0604020202020204" pitchFamily="34" charset="0"/>
              <a:buChar char="√"/>
              <a:tabLst>
                <a:tab pos="8609013" algn="l"/>
              </a:tabLst>
            </a:pPr>
            <a:r>
              <a:rPr lang="nl-NL" noProof="0" dirty="0"/>
              <a:t>labo</a:t>
            </a:r>
          </a:p>
          <a:p>
            <a:pPr lvl="2">
              <a:tabLst>
                <a:tab pos="8609013" algn="l"/>
              </a:tabLst>
            </a:pPr>
            <a:r>
              <a:rPr lang="nl-NL" noProof="0" dirty="0"/>
              <a:t>beeldvorming</a:t>
            </a:r>
          </a:p>
          <a:p>
            <a:pPr lvl="2">
              <a:buFont typeface="Arial" panose="020B0604020202020204" pitchFamily="34" charset="0"/>
              <a:buChar char="√"/>
              <a:tabLst>
                <a:tab pos="8609013" algn="l"/>
              </a:tabLst>
            </a:pPr>
            <a:r>
              <a:rPr lang="nl-NL" noProof="0" dirty="0"/>
              <a:t>medicatie-overzicht</a:t>
            </a:r>
          </a:p>
          <a:p>
            <a:pPr lvl="2">
              <a:buFont typeface="Arial" panose="020B0604020202020204" pitchFamily="34" charset="0"/>
              <a:buChar char="√"/>
              <a:tabLst>
                <a:tab pos="8609013" algn="l"/>
              </a:tabLst>
            </a:pPr>
            <a:r>
              <a:rPr lang="nl-NL" noProof="0" dirty="0"/>
              <a:t>vaccinaties</a:t>
            </a:r>
          </a:p>
          <a:p>
            <a:pPr lvl="2">
              <a:buFont typeface="Arial" panose="020B0604020202020204" pitchFamily="34" charset="0"/>
              <a:buChar char="√"/>
              <a:tabLst>
                <a:tab pos="8609013" algn="l"/>
              </a:tabLst>
            </a:pPr>
            <a:r>
              <a:rPr lang="nl-NL" noProof="0" dirty="0"/>
              <a:t>allergie</a:t>
            </a:r>
          </a:p>
          <a:p>
            <a:pPr lvl="2">
              <a:tabLst>
                <a:tab pos="8609013" algn="l"/>
              </a:tabLst>
            </a:pPr>
            <a:r>
              <a:rPr lang="nl-NL" noProof="0" dirty="0"/>
              <a:t>implantaten</a:t>
            </a:r>
          </a:p>
          <a:p>
            <a:pPr lvl="2">
              <a:tabLst>
                <a:tab pos="8609013" algn="l"/>
              </a:tabLst>
            </a:pPr>
            <a:r>
              <a:rPr lang="nl-NL" noProof="0" dirty="0"/>
              <a:t>(</a:t>
            </a:r>
            <a:r>
              <a:rPr lang="nl-NL" noProof="0" dirty="0" err="1"/>
              <a:t>tele</a:t>
            </a:r>
            <a:r>
              <a:rPr lang="nl-NL" noProof="0" dirty="0"/>
              <a:t>)monitoringgegevens</a:t>
            </a:r>
          </a:p>
          <a:p>
            <a:pPr lvl="2">
              <a:tabLst>
                <a:tab pos="8609013" algn="l"/>
              </a:tabLst>
            </a:pPr>
            <a:r>
              <a:rPr lang="nl-NL" noProof="0" dirty="0"/>
              <a:t>sociale factoren</a:t>
            </a:r>
          </a:p>
          <a:p>
            <a:pPr lvl="2">
              <a:tabLst>
                <a:tab pos="8609013" algn="l"/>
              </a:tabLst>
            </a:pPr>
            <a:r>
              <a:rPr lang="nl-NL" noProof="0" dirty="0"/>
              <a:t>familiale context</a:t>
            </a:r>
          </a:p>
          <a:p>
            <a:pPr lvl="2">
              <a:tabLst>
                <a:tab pos="8609013" algn="l"/>
              </a:tabLst>
            </a:pPr>
            <a:r>
              <a:rPr lang="nl-NL" noProof="0" dirty="0"/>
              <a:t>levensdoelen</a:t>
            </a:r>
          </a:p>
          <a:p>
            <a:pPr lvl="2">
              <a:tabLst>
                <a:tab pos="8609013" algn="l"/>
              </a:tabLst>
            </a:pPr>
            <a:r>
              <a:rPr lang="nl-NL" noProof="0" dirty="0"/>
              <a:t>wilsbeschikkingen</a:t>
            </a:r>
          </a:p>
          <a:p>
            <a:pPr lvl="2">
              <a:tabLst>
                <a:tab pos="8609013" algn="l"/>
              </a:tabLst>
            </a:pPr>
            <a:r>
              <a:rPr lang="nl-NL" noProof="0" dirty="0"/>
              <a:t>zorgplan &amp; -team</a:t>
            </a:r>
          </a:p>
          <a:p>
            <a:pPr lvl="2">
              <a:tabLst>
                <a:tab pos="8609013" algn="l"/>
              </a:tabLst>
            </a:pPr>
            <a:r>
              <a:rPr lang="nl-NL" noProof="0" dirty="0" err="1"/>
              <a:t>BelRAI</a:t>
            </a:r>
            <a:r>
              <a:rPr lang="nl-NL" noProof="0" dirty="0"/>
              <a:t> evaluatie</a:t>
            </a:r>
          </a:p>
        </p:txBody>
      </p:sp>
    </p:spTree>
    <p:extLst>
      <p:ext uri="{BB962C8B-B14F-4D97-AF65-F5344CB8AC3E}">
        <p14:creationId xmlns:p14="http://schemas.microsoft.com/office/powerpoint/2010/main" val="9175126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6F59A34-E41C-7277-3981-C7340B3488CB}"/>
              </a:ext>
            </a:extLst>
          </p:cNvPr>
          <p:cNvSpPr>
            <a:spLocks noGrp="1"/>
          </p:cNvSpPr>
          <p:nvPr>
            <p:ph type="body" sz="quarter" idx="11"/>
          </p:nvPr>
        </p:nvSpPr>
        <p:spPr>
          <a:xfrm>
            <a:off x="900000" y="87787"/>
            <a:ext cx="10213776" cy="705597"/>
          </a:xfrm>
        </p:spPr>
        <p:txBody>
          <a:bodyPr/>
          <a:lstStyle/>
          <a:p>
            <a:r>
              <a:rPr lang="nl-NL" noProof="0" dirty="0"/>
              <a:t>B-IHR werkomgeving (BWO B)</a:t>
            </a:r>
          </a:p>
        </p:txBody>
      </p:sp>
      <p:sp>
        <p:nvSpPr>
          <p:cNvPr id="3" name="Tijdelijke aanduiding voor tekst 2">
            <a:extLst>
              <a:ext uri="{FF2B5EF4-FFF2-40B4-BE49-F238E27FC236}">
                <a16:creationId xmlns:a16="http://schemas.microsoft.com/office/drawing/2014/main" id="{4E0BAE40-8805-7808-143D-30BE71D77188}"/>
              </a:ext>
            </a:extLst>
          </p:cNvPr>
          <p:cNvSpPr>
            <a:spLocks noGrp="1"/>
          </p:cNvSpPr>
          <p:nvPr>
            <p:ph type="body" sz="quarter" idx="13"/>
          </p:nvPr>
        </p:nvSpPr>
        <p:spPr>
          <a:xfrm>
            <a:off x="900000" y="998291"/>
            <a:ext cx="10213776" cy="5174927"/>
          </a:xfrm>
        </p:spPr>
        <p:txBody>
          <a:bodyPr/>
          <a:lstStyle/>
          <a:p>
            <a:pPr lvl="1"/>
            <a:r>
              <a:rPr lang="nl-NL" noProof="0" dirty="0"/>
              <a:t>operationalisering op basis van zorgepisodes</a:t>
            </a:r>
          </a:p>
          <a:p>
            <a:pPr lvl="2"/>
            <a:r>
              <a:rPr lang="nl-NL" noProof="0" dirty="0"/>
              <a:t>geheel van registraties</a:t>
            </a:r>
          </a:p>
          <a:p>
            <a:pPr lvl="2"/>
            <a:r>
              <a:rPr lang="nl-NL" noProof="0" dirty="0"/>
              <a:t>door de betrokken zorgverleners, de zorggebruiker en eventueel ook de mantelzorgers</a:t>
            </a:r>
          </a:p>
          <a:p>
            <a:pPr lvl="2"/>
            <a:r>
              <a:rPr lang="nl-NL" noProof="0" dirty="0"/>
              <a:t>die betrekking hebben op een specifieke aandoening/gezondheidsprobleem</a:t>
            </a:r>
          </a:p>
          <a:p>
            <a:pPr lvl="2"/>
            <a:r>
              <a:rPr lang="nl-NL" noProof="0" dirty="0"/>
              <a:t>vanaf het moment dat de patiënt voor het eerst vraagt om professionele hulp</a:t>
            </a:r>
          </a:p>
          <a:p>
            <a:pPr lvl="2"/>
            <a:r>
              <a:rPr lang="nl-NL" noProof="0" dirty="0"/>
              <a:t>tot en met het laatste contact voor deze aandoening/gezondheidsprobleem</a:t>
            </a:r>
          </a:p>
          <a:p>
            <a:pPr lvl="1"/>
            <a:r>
              <a:rPr lang="nl-NL" noProof="0" dirty="0"/>
              <a:t>in eerste fase</a:t>
            </a:r>
          </a:p>
          <a:p>
            <a:pPr lvl="2"/>
            <a:r>
              <a:rPr lang="nl-NL" noProof="0" dirty="0"/>
              <a:t>huisartsen</a:t>
            </a:r>
          </a:p>
          <a:p>
            <a:pPr lvl="2"/>
            <a:r>
              <a:rPr lang="nl-NL" noProof="0" dirty="0"/>
              <a:t>apothekers</a:t>
            </a:r>
          </a:p>
          <a:p>
            <a:pPr lvl="2"/>
            <a:r>
              <a:rPr lang="nl-NL" noProof="0" dirty="0"/>
              <a:t>verpleegkundigen</a:t>
            </a:r>
          </a:p>
          <a:p>
            <a:pPr lvl="2"/>
            <a:r>
              <a:rPr lang="nl-NL" noProof="0" dirty="0"/>
              <a:t>kinesitherapeuten</a:t>
            </a:r>
          </a:p>
          <a:p>
            <a:pPr lvl="2"/>
            <a:r>
              <a:rPr lang="nl-NL" noProof="0" dirty="0"/>
              <a:t>maatschappelijke werkers</a:t>
            </a:r>
          </a:p>
          <a:p>
            <a:pPr lvl="1"/>
            <a:r>
              <a:rPr lang="nl-NL" noProof="0" dirty="0"/>
              <a:t>co-creatie</a:t>
            </a:r>
          </a:p>
        </p:txBody>
      </p:sp>
    </p:spTree>
    <p:extLst>
      <p:ext uri="{BB962C8B-B14F-4D97-AF65-F5344CB8AC3E}">
        <p14:creationId xmlns:p14="http://schemas.microsoft.com/office/powerpoint/2010/main" val="21308199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3CF4F07-8185-963C-1061-A73B237FEDF1}"/>
              </a:ext>
            </a:extLst>
          </p:cNvPr>
          <p:cNvSpPr>
            <a:spLocks noGrp="1"/>
          </p:cNvSpPr>
          <p:nvPr>
            <p:ph type="body" sz="quarter" idx="11"/>
          </p:nvPr>
        </p:nvSpPr>
        <p:spPr/>
        <p:txBody>
          <a:bodyPr/>
          <a:lstStyle/>
          <a:p>
            <a:r>
              <a:rPr lang="nl-NL" noProof="0" dirty="0"/>
              <a:t>Andere onderdelen actieplan eGezondheid</a:t>
            </a:r>
          </a:p>
        </p:txBody>
      </p:sp>
      <p:sp>
        <p:nvSpPr>
          <p:cNvPr id="3" name="Tijdelijke aanduiding voor tekst 2">
            <a:extLst>
              <a:ext uri="{FF2B5EF4-FFF2-40B4-BE49-F238E27FC236}">
                <a16:creationId xmlns:a16="http://schemas.microsoft.com/office/drawing/2014/main" id="{E0A39627-851B-EBC2-9AE0-CA6F9DD2D9A0}"/>
              </a:ext>
            </a:extLst>
          </p:cNvPr>
          <p:cNvSpPr>
            <a:spLocks noGrp="1"/>
          </p:cNvSpPr>
          <p:nvPr>
            <p:ph type="body" sz="quarter" idx="13"/>
          </p:nvPr>
        </p:nvSpPr>
        <p:spPr>
          <a:xfrm>
            <a:off x="900000" y="918781"/>
            <a:ext cx="10213776" cy="5410460"/>
          </a:xfrm>
        </p:spPr>
        <p:txBody>
          <a:bodyPr>
            <a:normAutofit fontScale="85000" lnSpcReduction="20000"/>
          </a:bodyPr>
          <a:lstStyle/>
          <a:p>
            <a:pPr lvl="1"/>
            <a:r>
              <a:rPr lang="nl-NL" noProof="0" dirty="0"/>
              <a:t>concretisering van programma’s geïntegreerde zorg</a:t>
            </a:r>
          </a:p>
          <a:p>
            <a:pPr lvl="1"/>
            <a:r>
              <a:rPr lang="nl-NL" noProof="0" dirty="0"/>
              <a:t>veralgemening digitale verwijs- en zorgvoorschriften (</a:t>
            </a:r>
            <a:r>
              <a:rPr lang="nl-NL" noProof="0" dirty="0" err="1"/>
              <a:t>eReferral</a:t>
            </a:r>
            <a:r>
              <a:rPr lang="nl-NL" noProof="0" dirty="0"/>
              <a:t>, voorheen UHMEP (</a:t>
            </a:r>
            <a:r>
              <a:rPr lang="nl-NL" noProof="0" dirty="0" err="1"/>
              <a:t>Unaddressed</a:t>
            </a:r>
            <a:r>
              <a:rPr lang="nl-NL" noProof="0" dirty="0"/>
              <a:t> Health Message Exchange Platform))</a:t>
            </a:r>
          </a:p>
          <a:p>
            <a:pPr lvl="1"/>
            <a:r>
              <a:rPr lang="nl-NL" noProof="0" dirty="0"/>
              <a:t>veralgemening digitale ontslagbrieven</a:t>
            </a:r>
          </a:p>
          <a:p>
            <a:pPr lvl="1"/>
            <a:r>
              <a:rPr lang="nl-NL" noProof="0" dirty="0"/>
              <a:t>administratieve vereenvoudiging, </a:t>
            </a:r>
            <a:r>
              <a:rPr lang="nl-NL" noProof="0" dirty="0" err="1"/>
              <a:t>oa</a:t>
            </a:r>
            <a:r>
              <a:rPr lang="nl-NL" noProof="0" dirty="0"/>
              <a:t> door vermindering en digitalisering attesten</a:t>
            </a:r>
          </a:p>
          <a:p>
            <a:pPr lvl="2"/>
            <a:r>
              <a:rPr lang="nl-NL" noProof="0" dirty="0"/>
              <a:t>veralgemening digitaal arbeidsongeschiktheidsattest (Mult-eMediatt)</a:t>
            </a:r>
          </a:p>
          <a:p>
            <a:pPr lvl="1"/>
            <a:r>
              <a:rPr lang="nl-NL" noProof="0" dirty="0"/>
              <a:t>werklastbeheersing voor zorgverleners</a:t>
            </a:r>
          </a:p>
          <a:p>
            <a:pPr lvl="1"/>
            <a:r>
              <a:rPr lang="nl-NL" noProof="0" dirty="0"/>
              <a:t>vorming</a:t>
            </a:r>
          </a:p>
          <a:p>
            <a:pPr lvl="1"/>
            <a:r>
              <a:rPr lang="nl-NL" noProof="0" dirty="0"/>
              <a:t>innovatie</a:t>
            </a:r>
          </a:p>
          <a:p>
            <a:pPr lvl="1"/>
            <a:r>
              <a:rPr lang="nl-NL" noProof="0" dirty="0" err="1"/>
              <a:t>m-health</a:t>
            </a:r>
            <a:endParaRPr lang="nl-NL" noProof="0" dirty="0"/>
          </a:p>
          <a:p>
            <a:pPr lvl="1"/>
            <a:r>
              <a:rPr lang="nl-NL" noProof="0" dirty="0"/>
              <a:t>ondersteuning introductie op de werkvloer</a:t>
            </a:r>
          </a:p>
          <a:p>
            <a:pPr lvl="1"/>
            <a:r>
              <a:rPr lang="nl-NL" noProof="0" dirty="0"/>
              <a:t>MijnGezondheid.be als </a:t>
            </a:r>
            <a:r>
              <a:rPr lang="nl-NL" noProof="0" dirty="0" err="1"/>
              <a:t>interfederaal</a:t>
            </a:r>
            <a:r>
              <a:rPr lang="nl-NL" noProof="0" dirty="0"/>
              <a:t> portaal</a:t>
            </a:r>
          </a:p>
          <a:p>
            <a:pPr lvl="1"/>
            <a:r>
              <a:rPr lang="nl-NL" noProof="0" dirty="0" err="1"/>
              <a:t>literacy</a:t>
            </a:r>
            <a:r>
              <a:rPr lang="nl-NL" noProof="0" dirty="0"/>
              <a:t> en inclusie</a:t>
            </a:r>
          </a:p>
          <a:p>
            <a:pPr lvl="1"/>
            <a:r>
              <a:rPr lang="nl-NL" noProof="0" dirty="0"/>
              <a:t>herziening incentives en financiering</a:t>
            </a:r>
          </a:p>
          <a:p>
            <a:pPr lvl="1"/>
            <a:r>
              <a:rPr lang="nl-NL" noProof="0" dirty="0"/>
              <a:t>herziening relatie met softwareleveranciers</a:t>
            </a:r>
          </a:p>
          <a:p>
            <a:pPr lvl="2"/>
            <a:endParaRPr lang="nl-NL" noProof="0" dirty="0"/>
          </a:p>
          <a:p>
            <a:pPr lvl="2"/>
            <a:endParaRPr lang="nl-NL" noProof="0" dirty="0"/>
          </a:p>
          <a:p>
            <a:endParaRPr lang="nl-NL" noProof="0" dirty="0"/>
          </a:p>
        </p:txBody>
      </p:sp>
    </p:spTree>
    <p:extLst>
      <p:ext uri="{BB962C8B-B14F-4D97-AF65-F5344CB8AC3E}">
        <p14:creationId xmlns:p14="http://schemas.microsoft.com/office/powerpoint/2010/main" val="33206325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E98C6D7-63F1-F9AE-4CFE-B2E5513BA7DA}"/>
              </a:ext>
            </a:extLst>
          </p:cNvPr>
          <p:cNvSpPr>
            <a:spLocks noGrp="1"/>
          </p:cNvSpPr>
          <p:nvPr>
            <p:ph type="body" sz="quarter" idx="11"/>
          </p:nvPr>
        </p:nvSpPr>
        <p:spPr/>
        <p:txBody>
          <a:bodyPr/>
          <a:lstStyle/>
          <a:p>
            <a:r>
              <a:rPr lang="nl-NL" noProof="0" dirty="0"/>
              <a:t>Andere onderdelen actieplan eGezondheid</a:t>
            </a:r>
          </a:p>
        </p:txBody>
      </p:sp>
      <p:sp>
        <p:nvSpPr>
          <p:cNvPr id="3" name="Tijdelijke aanduiding voor tekst 2">
            <a:extLst>
              <a:ext uri="{FF2B5EF4-FFF2-40B4-BE49-F238E27FC236}">
                <a16:creationId xmlns:a16="http://schemas.microsoft.com/office/drawing/2014/main" id="{4C756C26-9DE1-BF0B-63DE-4150E0796233}"/>
              </a:ext>
            </a:extLst>
          </p:cNvPr>
          <p:cNvSpPr>
            <a:spLocks noGrp="1"/>
          </p:cNvSpPr>
          <p:nvPr>
            <p:ph type="body" sz="quarter" idx="13"/>
          </p:nvPr>
        </p:nvSpPr>
        <p:spPr/>
        <p:txBody>
          <a:bodyPr>
            <a:normAutofit fontScale="92500" lnSpcReduction="10000"/>
          </a:bodyPr>
          <a:lstStyle/>
          <a:p>
            <a:pPr lvl="1"/>
            <a:r>
              <a:rPr lang="nl-NL" noProof="0" dirty="0"/>
              <a:t>evolutie aantal basisdiensten</a:t>
            </a:r>
          </a:p>
          <a:p>
            <a:pPr lvl="2"/>
            <a:r>
              <a:rPr lang="nl-NL" noProof="0" dirty="0"/>
              <a:t>toegangsbeheer</a:t>
            </a:r>
          </a:p>
          <a:p>
            <a:pPr lvl="3"/>
            <a:r>
              <a:rPr lang="nl-NL" noProof="0" dirty="0"/>
              <a:t>delegatie, mandaten, ouder-kind relatie</a:t>
            </a:r>
          </a:p>
          <a:p>
            <a:pPr lvl="3"/>
            <a:r>
              <a:rPr lang="nl-NL" noProof="0" dirty="0"/>
              <a:t>aangepaste, configureerbare toegangsmatrix, evolutie ‘</a:t>
            </a:r>
            <a:r>
              <a:rPr lang="nl-NL" noProof="0" dirty="0" err="1"/>
              <a:t>circle</a:t>
            </a:r>
            <a:r>
              <a:rPr lang="nl-NL" noProof="0" dirty="0"/>
              <a:t> of trust’</a:t>
            </a:r>
          </a:p>
          <a:p>
            <a:pPr lvl="3"/>
            <a:r>
              <a:rPr lang="nl-NL" noProof="0" dirty="0" err="1"/>
              <a:t>opt</a:t>
            </a:r>
            <a:r>
              <a:rPr lang="nl-NL" noProof="0" dirty="0"/>
              <a:t>-out mogelijkheden</a:t>
            </a:r>
          </a:p>
          <a:p>
            <a:pPr lvl="4"/>
            <a:r>
              <a:rPr lang="nl-NL" noProof="0" dirty="0"/>
              <a:t>mogelijkheid voor zorggebruiker om aan te geven dat de verwijzing naar zijn gezondheidsgegevens in het verwijzingsrepertorium van een hub pas kan plaatsvinden nadat hij zijn geïnformeerde toestemming heeft verleend voor het delen van de gegevens</a:t>
            </a:r>
          </a:p>
          <a:p>
            <a:pPr lvl="4"/>
            <a:r>
              <a:rPr lang="nl-NL" noProof="0" dirty="0"/>
              <a:t>secundair gebruik</a:t>
            </a:r>
          </a:p>
          <a:p>
            <a:pPr lvl="3"/>
            <a:r>
              <a:rPr lang="nl-NL" noProof="0" dirty="0"/>
              <a:t>zorgteam</a:t>
            </a:r>
          </a:p>
          <a:p>
            <a:pPr lvl="2"/>
            <a:r>
              <a:rPr lang="nl-NL" noProof="0" dirty="0"/>
              <a:t>interoperabiliteit</a:t>
            </a:r>
          </a:p>
          <a:p>
            <a:pPr lvl="3"/>
            <a:r>
              <a:rPr lang="nl-NL" noProof="0" dirty="0"/>
              <a:t>downloadbare drietalige (NL, FR, EN) SNOMED CT </a:t>
            </a:r>
            <a:r>
              <a:rPr lang="nl-NL" noProof="0" dirty="0" err="1"/>
              <a:t>reference</a:t>
            </a:r>
            <a:r>
              <a:rPr lang="nl-NL" noProof="0" dirty="0"/>
              <a:t> sets</a:t>
            </a:r>
          </a:p>
          <a:p>
            <a:pPr lvl="3">
              <a:tabLst>
                <a:tab pos="8162925" algn="l"/>
              </a:tabLst>
            </a:pPr>
            <a:r>
              <a:rPr lang="nl-NL" noProof="0" dirty="0" err="1"/>
              <a:t>CoBHRA</a:t>
            </a:r>
            <a:r>
              <a:rPr lang="nl-NL" noProof="0" dirty="0"/>
              <a:t>+ (historiek, bijkomende gegevens (bv. praktijkadres), bijkomende functies (bv. notificatie, abonnement)</a:t>
            </a:r>
          </a:p>
          <a:p>
            <a:pPr lvl="3"/>
            <a:r>
              <a:rPr lang="nl-NL" noProof="0" dirty="0"/>
              <a:t>hubs-</a:t>
            </a:r>
            <a:r>
              <a:rPr lang="nl-NL" noProof="0" dirty="0" err="1"/>
              <a:t>metahub</a:t>
            </a:r>
            <a:endParaRPr lang="nl-NL" noProof="0" dirty="0"/>
          </a:p>
          <a:p>
            <a:pPr lvl="3"/>
            <a:r>
              <a:rPr lang="nl-NL" noProof="0" dirty="0"/>
              <a:t>gezondheidskluizen</a:t>
            </a:r>
          </a:p>
          <a:p>
            <a:pPr lvl="1"/>
            <a:r>
              <a:rPr lang="nl-NL" noProof="0" dirty="0"/>
              <a:t>registratiecriteria voor software</a:t>
            </a:r>
          </a:p>
          <a:p>
            <a:pPr lvl="3"/>
            <a:r>
              <a:rPr lang="nl-NL" noProof="0" dirty="0"/>
              <a:t>evolutie voor bestaande doelgroepen (artsen (incl. wachtposten), kinesitherapeuten, verpleegkundigen)</a:t>
            </a:r>
          </a:p>
          <a:p>
            <a:pPr lvl="3"/>
            <a:r>
              <a:rPr lang="nl-NL" noProof="0" dirty="0"/>
              <a:t>uitbreiding naar andere doelgroepen: tandartsen, apothekers ?, ziekenhuizen ?</a:t>
            </a:r>
          </a:p>
          <a:p>
            <a:endParaRPr lang="nl-NL" noProof="0" dirty="0"/>
          </a:p>
        </p:txBody>
      </p:sp>
    </p:spTree>
    <p:extLst>
      <p:ext uri="{BB962C8B-B14F-4D97-AF65-F5344CB8AC3E}">
        <p14:creationId xmlns:p14="http://schemas.microsoft.com/office/powerpoint/2010/main" val="7988932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93EB2D3-B9C9-1D1A-08EF-6485F6A8F570}"/>
              </a:ext>
            </a:extLst>
          </p:cNvPr>
          <p:cNvSpPr>
            <a:spLocks noGrp="1"/>
          </p:cNvSpPr>
          <p:nvPr>
            <p:ph type="body" sz="quarter" idx="11"/>
          </p:nvPr>
        </p:nvSpPr>
        <p:spPr>
          <a:xfrm>
            <a:off x="900000" y="0"/>
            <a:ext cx="10213776" cy="1248032"/>
          </a:xfrm>
        </p:spPr>
        <p:txBody>
          <a:bodyPr>
            <a:normAutofit/>
          </a:bodyPr>
          <a:lstStyle/>
          <a:p>
            <a:r>
              <a:rPr lang="nl-NL" noProof="0" dirty="0"/>
              <a:t>Intermezzo: respect reglementen en goede praktijken Informatieveiligheidscomité</a:t>
            </a:r>
          </a:p>
        </p:txBody>
      </p:sp>
      <p:sp>
        <p:nvSpPr>
          <p:cNvPr id="3" name="Tijdelijke aanduiding voor tekst 2">
            <a:extLst>
              <a:ext uri="{FF2B5EF4-FFF2-40B4-BE49-F238E27FC236}">
                <a16:creationId xmlns:a16="http://schemas.microsoft.com/office/drawing/2014/main" id="{C3185ABC-04E6-B6B5-93C7-F6B5B0D93FD9}"/>
              </a:ext>
            </a:extLst>
          </p:cNvPr>
          <p:cNvSpPr>
            <a:spLocks noGrp="1"/>
          </p:cNvSpPr>
          <p:nvPr>
            <p:ph type="body" sz="quarter" idx="13"/>
          </p:nvPr>
        </p:nvSpPr>
        <p:spPr>
          <a:xfrm>
            <a:off x="899999" y="1319591"/>
            <a:ext cx="10820223" cy="4925186"/>
          </a:xfrm>
        </p:spPr>
        <p:txBody>
          <a:bodyPr>
            <a:normAutofit/>
          </a:bodyPr>
          <a:lstStyle/>
          <a:p>
            <a:pPr lvl="1"/>
            <a:r>
              <a:rPr lang="nl-NL" noProof="0" dirty="0"/>
              <a:t>nood aan respect voor bescherming van de persoonlijke levenssfeer, informatieveiligheid en beroepsgeheim bij digitale verwerking en uitwisseling van gezondheidsgegevens</a:t>
            </a:r>
          </a:p>
          <a:p>
            <a:pPr lvl="2"/>
            <a:r>
              <a:rPr lang="nl-NL" noProof="0" dirty="0"/>
              <a:t>gebruik basisdiensten (gebruikers- en toegangsbeheer, end-</a:t>
            </a:r>
            <a:r>
              <a:rPr lang="nl-NL" noProof="0" dirty="0" err="1"/>
              <a:t>to</a:t>
            </a:r>
            <a:r>
              <a:rPr lang="nl-NL" noProof="0" dirty="0"/>
              <a:t>-end </a:t>
            </a:r>
            <a:r>
              <a:rPr lang="nl-NL" noProof="0" dirty="0" err="1"/>
              <a:t>vercijfering</a:t>
            </a:r>
            <a:r>
              <a:rPr lang="nl-NL" noProof="0" dirty="0"/>
              <a:t>, logging, time stamping, ...)</a:t>
            </a:r>
          </a:p>
          <a:p>
            <a:pPr lvl="2"/>
            <a:r>
              <a:rPr lang="nl-NL" noProof="0" dirty="0"/>
              <a:t>gepaste organisatorische, ICT-technische en </a:t>
            </a:r>
            <a:r>
              <a:rPr lang="nl-NL" noProof="0" dirty="0" err="1"/>
              <a:t>medewerkersgerelateerde</a:t>
            </a:r>
            <a:r>
              <a:rPr lang="nl-NL" noProof="0" dirty="0"/>
              <a:t> maatregelen door elke actor</a:t>
            </a:r>
          </a:p>
          <a:p>
            <a:pPr lvl="3"/>
            <a:r>
              <a:rPr lang="nl-NL" noProof="0" dirty="0"/>
              <a:t>Algemene Verordening Gegevensbescherming</a:t>
            </a:r>
          </a:p>
          <a:p>
            <a:pPr lvl="3"/>
            <a:r>
              <a:rPr lang="nl-NL" noProof="0" dirty="0" err="1"/>
              <a:t>Artificial</a:t>
            </a:r>
            <a:r>
              <a:rPr lang="nl-NL" noProof="0" dirty="0"/>
              <a:t> Intelligence Act</a:t>
            </a:r>
          </a:p>
          <a:p>
            <a:pPr lvl="3"/>
            <a:r>
              <a:rPr lang="nl-NL" noProof="0" dirty="0"/>
              <a:t>NIS2 (cyber security)</a:t>
            </a:r>
          </a:p>
          <a:p>
            <a:pPr lvl="2"/>
            <a:r>
              <a:rPr lang="nl-NL" noProof="0" dirty="0"/>
              <a:t>respect van reglementen, </a:t>
            </a:r>
            <a:r>
              <a:rPr lang="nl-NL" noProof="0" dirty="0" err="1"/>
              <a:t>oa</a:t>
            </a:r>
            <a:r>
              <a:rPr lang="nl-NL" noProof="0" dirty="0"/>
              <a:t> inzake totstandkoming zorgrelaties en gebruik elektronische identiteitskaart, zie </a:t>
            </a:r>
            <a:r>
              <a:rPr lang="nl-NL" noProof="0" dirty="0">
                <a:hlinkClick r:id="rId3"/>
              </a:rPr>
              <a:t>https://www.ehealth.fgov.be/nl/page/toelichting-over-de-werking-van-de-therapeutische-relaties</a:t>
            </a:r>
            <a:endParaRPr lang="nl-NL" noProof="0" dirty="0"/>
          </a:p>
          <a:p>
            <a:pPr lvl="2"/>
            <a:r>
              <a:rPr lang="nl-NL" noProof="0" dirty="0"/>
              <a:t>naleving goede praktijken vastgelegd door Informatieveiligheidscomité, recentelijk inzake agendatoepassingen en dienstverleners in de zorg, zie </a:t>
            </a:r>
            <a:r>
              <a:rPr lang="nl-NL" noProof="0" dirty="0">
                <a:hlinkClick r:id="rId4"/>
              </a:rPr>
              <a:t>https://www.ehealth.fgov.be/ehealthplatform/nl/sectoraal-comite/documenten?q=goede%20praktijken&amp;committee_types</a:t>
            </a:r>
            <a:endParaRPr lang="nl-NL" noProof="0" dirty="0"/>
          </a:p>
          <a:p>
            <a:pPr lvl="2"/>
            <a:endParaRPr lang="nl-NL" noProof="0" dirty="0"/>
          </a:p>
          <a:p>
            <a:pPr lvl="3"/>
            <a:endParaRPr lang="nl-NL" noProof="0" dirty="0"/>
          </a:p>
        </p:txBody>
      </p:sp>
      <p:sp>
        <p:nvSpPr>
          <p:cNvPr id="4" name="Google Shape;19;p27">
            <a:extLst>
              <a:ext uri="{FF2B5EF4-FFF2-40B4-BE49-F238E27FC236}">
                <a16:creationId xmlns:a16="http://schemas.microsoft.com/office/drawing/2014/main" id="{7994C4FB-BDB5-1E17-803B-2E8BC1E30BC1}"/>
              </a:ext>
            </a:extLst>
          </p:cNvPr>
          <p:cNvSpPr/>
          <p:nvPr/>
        </p:nvSpPr>
        <p:spPr>
          <a:xfrm rot="-5400000" flipH="1">
            <a:off x="1521247" y="763462"/>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nl-NL" sz="1400" b="0" i="0" u="none" strike="noStrike" cap="none" noProof="0" dirty="0">
              <a:solidFill>
                <a:srgbClr val="000000"/>
              </a:solidFill>
              <a:latin typeface="Arial"/>
              <a:ea typeface="Arial"/>
              <a:cs typeface="Arial"/>
              <a:sym typeface="Arial"/>
            </a:endParaRPr>
          </a:p>
        </p:txBody>
      </p:sp>
      <p:sp>
        <p:nvSpPr>
          <p:cNvPr id="5" name="Slide Number Placeholder 5">
            <a:extLst>
              <a:ext uri="{FF2B5EF4-FFF2-40B4-BE49-F238E27FC236}">
                <a16:creationId xmlns:a16="http://schemas.microsoft.com/office/drawing/2014/main" id="{2CBA927D-86EA-E75D-A0B1-7358B742B04E}"/>
              </a:ext>
            </a:extLst>
          </p:cNvPr>
          <p:cNvSpPr txBox="1">
            <a:spLocks/>
          </p:cNvSpPr>
          <p:nvPr/>
        </p:nvSpPr>
        <p:spPr>
          <a:xfrm>
            <a:off x="10694079" y="6349281"/>
            <a:ext cx="419697"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E1356E26-996F-433A-9CA0-83DB24D6E075}" type="slidenum">
              <a:rPr lang="nl-NL" sz="1100" noProof="0" smtClean="0">
                <a:solidFill>
                  <a:srgbClr val="087670"/>
                </a:solidFill>
                <a:latin typeface="Libre Franklin SemiBold" panose="00000700000000000000" pitchFamily="2" charset="0"/>
              </a:rPr>
              <a:pPr algn="l"/>
              <a:t>44</a:t>
            </a:fld>
            <a:endParaRPr lang="nl-NL" sz="1100" noProof="0" dirty="0">
              <a:solidFill>
                <a:srgbClr val="087670"/>
              </a:solidFill>
              <a:latin typeface="Libre Franklin SemiBold" panose="00000700000000000000" pitchFamily="2" charset="0"/>
            </a:endParaRPr>
          </a:p>
        </p:txBody>
      </p:sp>
      <p:pic>
        <p:nvPicPr>
          <p:cNvPr id="6" name="Google Shape;64;g21a3bf64467_0_16">
            <a:extLst>
              <a:ext uri="{FF2B5EF4-FFF2-40B4-BE49-F238E27FC236}">
                <a16:creationId xmlns:a16="http://schemas.microsoft.com/office/drawing/2014/main" id="{7F27A33E-562F-01E1-1B8C-E3788F9F3BBC}"/>
              </a:ext>
            </a:extLst>
          </p:cNvPr>
          <p:cNvPicPr preferRelativeResize="0"/>
          <p:nvPr/>
        </p:nvPicPr>
        <p:blipFill>
          <a:blip r:embed="rId5">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Tree>
    <p:extLst>
      <p:ext uri="{BB962C8B-B14F-4D97-AF65-F5344CB8AC3E}">
        <p14:creationId xmlns:p14="http://schemas.microsoft.com/office/powerpoint/2010/main" val="28065011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77448FF-9D04-8DAE-5506-9ACB501C4874}"/>
              </a:ext>
            </a:extLst>
          </p:cNvPr>
          <p:cNvSpPr>
            <a:spLocks noGrp="1"/>
          </p:cNvSpPr>
          <p:nvPr>
            <p:ph type="body" sz="quarter" idx="11"/>
          </p:nvPr>
        </p:nvSpPr>
        <p:spPr/>
        <p:txBody>
          <a:bodyPr/>
          <a:lstStyle/>
          <a:p>
            <a:endParaRPr lang="nl-NL" noProof="0" dirty="0"/>
          </a:p>
        </p:txBody>
      </p:sp>
      <p:pic>
        <p:nvPicPr>
          <p:cNvPr id="7" name="Afbeelding 6">
            <a:extLst>
              <a:ext uri="{FF2B5EF4-FFF2-40B4-BE49-F238E27FC236}">
                <a16:creationId xmlns:a16="http://schemas.microsoft.com/office/drawing/2014/main" id="{297D201E-84AE-4867-86A8-60C35ED60C7B}"/>
              </a:ext>
            </a:extLst>
          </p:cNvPr>
          <p:cNvPicPr>
            <a:picLocks noChangeAspect="1"/>
          </p:cNvPicPr>
          <p:nvPr/>
        </p:nvPicPr>
        <p:blipFill>
          <a:blip r:embed="rId2"/>
          <a:stretch>
            <a:fillRect/>
          </a:stretch>
        </p:blipFill>
        <p:spPr>
          <a:xfrm>
            <a:off x="0" y="2461"/>
            <a:ext cx="12192000" cy="6853077"/>
          </a:xfrm>
          <a:prstGeom prst="rect">
            <a:avLst/>
          </a:prstGeom>
        </p:spPr>
      </p:pic>
      <p:sp>
        <p:nvSpPr>
          <p:cNvPr id="8" name="Rechthoek 7">
            <a:extLst>
              <a:ext uri="{FF2B5EF4-FFF2-40B4-BE49-F238E27FC236}">
                <a16:creationId xmlns:a16="http://schemas.microsoft.com/office/drawing/2014/main" id="{71172E54-CBBE-CABB-B1E8-27F7504B52D0}"/>
              </a:ext>
            </a:extLst>
          </p:cNvPr>
          <p:cNvSpPr/>
          <p:nvPr/>
        </p:nvSpPr>
        <p:spPr>
          <a:xfrm>
            <a:off x="900000" y="6030310"/>
            <a:ext cx="337593" cy="275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NL" noProof="0" dirty="0"/>
          </a:p>
        </p:txBody>
      </p:sp>
    </p:spTree>
    <p:extLst>
      <p:ext uri="{BB962C8B-B14F-4D97-AF65-F5344CB8AC3E}">
        <p14:creationId xmlns:p14="http://schemas.microsoft.com/office/powerpoint/2010/main" val="36193186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91F952-8E11-4438-B11A-AE142C94E5F1}"/>
              </a:ext>
            </a:extLst>
          </p:cNvPr>
          <p:cNvSpPr>
            <a:spLocks noGrp="1"/>
          </p:cNvSpPr>
          <p:nvPr>
            <p:ph type="body" sz="quarter" idx="11"/>
          </p:nvPr>
        </p:nvSpPr>
        <p:spPr/>
        <p:txBody>
          <a:bodyPr/>
          <a:lstStyle/>
          <a:p>
            <a:r>
              <a:rPr lang="nl-NL" noProof="0" dirty="0"/>
              <a:t>Enkele belangrijke bepalingen uit EHDS</a:t>
            </a:r>
          </a:p>
        </p:txBody>
      </p:sp>
      <p:sp>
        <p:nvSpPr>
          <p:cNvPr id="3" name="Tijdelijke aanduiding voor tekst 2">
            <a:extLst>
              <a:ext uri="{FF2B5EF4-FFF2-40B4-BE49-F238E27FC236}">
                <a16:creationId xmlns:a16="http://schemas.microsoft.com/office/drawing/2014/main" id="{1AE61919-F1B6-49E7-B12A-DF33326E0A04}"/>
              </a:ext>
            </a:extLst>
          </p:cNvPr>
          <p:cNvSpPr>
            <a:spLocks noGrp="1"/>
          </p:cNvSpPr>
          <p:nvPr>
            <p:ph type="body" sz="quarter" idx="13"/>
          </p:nvPr>
        </p:nvSpPr>
        <p:spPr/>
        <p:txBody>
          <a:bodyPr/>
          <a:lstStyle/>
          <a:p>
            <a:pPr lvl="1"/>
            <a:r>
              <a:rPr lang="nl-NL" noProof="0" dirty="0"/>
              <a:t>EPD-systemen mogen nog enkel op de EU-markt worden aangeboden indien ze de EU-standaarden respecteren</a:t>
            </a:r>
          </a:p>
          <a:p>
            <a:pPr lvl="2"/>
            <a:r>
              <a:rPr lang="nl-NL" noProof="0" dirty="0"/>
              <a:t>geharmoniseerde softwarecomponenten van EPD-systemen (art. 25)</a:t>
            </a:r>
          </a:p>
          <a:p>
            <a:pPr lvl="2"/>
            <a:r>
              <a:rPr lang="nl-NL" noProof="0" dirty="0"/>
              <a:t>EU-conformiteitsverklaring (art. 39)</a:t>
            </a:r>
          </a:p>
          <a:p>
            <a:pPr lvl="1"/>
            <a:endParaRPr lang="nl-NL" noProof="0" dirty="0"/>
          </a:p>
          <a:p>
            <a:pPr lvl="1"/>
            <a:r>
              <a:rPr lang="nl-NL" noProof="0" dirty="0"/>
              <a:t>Europese digitale testomgeving (art. 40)</a:t>
            </a:r>
          </a:p>
          <a:p>
            <a:pPr lvl="2"/>
            <a:r>
              <a:rPr lang="nl-NL" noProof="0" dirty="0"/>
              <a:t>de Europese Commissie ontwikkelt een Europese digitale testomgeving voor de beoordeling van geharmoniseerde softwarecomponenten van EPD-systemen en stelt ze open source ter beschikking van de lidstaten</a:t>
            </a:r>
          </a:p>
          <a:p>
            <a:pPr lvl="2"/>
            <a:r>
              <a:rPr lang="nl-NL" noProof="0" dirty="0"/>
              <a:t>de lidstaten gebruiken een digitale testomgeving voor de beoordeling van de </a:t>
            </a:r>
            <a:r>
              <a:rPr lang="nl-NL" noProof="0" dirty="0" err="1"/>
              <a:t>EPD’s</a:t>
            </a:r>
            <a:r>
              <a:rPr lang="nl-NL" noProof="0" dirty="0"/>
              <a:t>, bij voorkeur voortbouwend op de open source digitale testomgeving ter beschikking gesteld door de Europese Commissie</a:t>
            </a:r>
          </a:p>
        </p:txBody>
      </p:sp>
    </p:spTree>
    <p:extLst>
      <p:ext uri="{BB962C8B-B14F-4D97-AF65-F5344CB8AC3E}">
        <p14:creationId xmlns:p14="http://schemas.microsoft.com/office/powerpoint/2010/main" val="22801154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91F952-8E11-4438-B11A-AE142C94E5F1}"/>
              </a:ext>
            </a:extLst>
          </p:cNvPr>
          <p:cNvSpPr>
            <a:spLocks noGrp="1"/>
          </p:cNvSpPr>
          <p:nvPr>
            <p:ph type="body" sz="quarter" idx="11"/>
          </p:nvPr>
        </p:nvSpPr>
        <p:spPr/>
        <p:txBody>
          <a:bodyPr/>
          <a:lstStyle/>
          <a:p>
            <a:r>
              <a:rPr lang="nl-NL" noProof="0" dirty="0"/>
              <a:t>Enkele belangrijke bepalingen uit EHDS</a:t>
            </a:r>
          </a:p>
        </p:txBody>
      </p:sp>
      <p:sp>
        <p:nvSpPr>
          <p:cNvPr id="3" name="Tijdelijke aanduiding voor tekst 2">
            <a:extLst>
              <a:ext uri="{FF2B5EF4-FFF2-40B4-BE49-F238E27FC236}">
                <a16:creationId xmlns:a16="http://schemas.microsoft.com/office/drawing/2014/main" id="{1AE61919-F1B6-49E7-B12A-DF33326E0A04}"/>
              </a:ext>
            </a:extLst>
          </p:cNvPr>
          <p:cNvSpPr>
            <a:spLocks noGrp="1"/>
          </p:cNvSpPr>
          <p:nvPr>
            <p:ph type="body" sz="quarter" idx="13"/>
          </p:nvPr>
        </p:nvSpPr>
        <p:spPr/>
        <p:txBody>
          <a:bodyPr>
            <a:normAutofit lnSpcReduction="10000"/>
          </a:bodyPr>
          <a:lstStyle/>
          <a:p>
            <a:pPr lvl="1"/>
            <a:r>
              <a:rPr lang="nl-NL" noProof="0" dirty="0"/>
              <a:t>wettelijke basis voor Europese Commissie om, ten behoeve van alle relevante aangesloten entiteiten, de infrastructuren en centrale diensten te ontwikkelen, onderhouden, hosten en exploiteren om de werking van de EHDS te ondersteunen (art. 96)</a:t>
            </a:r>
          </a:p>
          <a:p>
            <a:pPr lvl="2"/>
            <a:r>
              <a:rPr lang="nl-NL" noProof="0" dirty="0"/>
              <a:t>een interoperabel, grensoverschrijdend identificatie- en authenticatiemechanisme voor natuurlijke personen en gezondheidswerkers</a:t>
            </a:r>
          </a:p>
          <a:p>
            <a:pPr lvl="3"/>
            <a:r>
              <a:rPr lang="nl-NL" noProof="0" dirty="0"/>
              <a:t>gebaseerd op </a:t>
            </a:r>
            <a:r>
              <a:rPr lang="nl-NL" noProof="0" dirty="0" err="1"/>
              <a:t>eIDAS</a:t>
            </a:r>
            <a:r>
              <a:rPr lang="nl-NL" noProof="0" dirty="0"/>
              <a:t> 2.0 en XACML ?</a:t>
            </a:r>
          </a:p>
          <a:p>
            <a:pPr lvl="2"/>
            <a:r>
              <a:rPr lang="nl-NL" noProof="0" dirty="0"/>
              <a:t>een centraal interoperabiliteitsplatform (“</a:t>
            </a:r>
            <a:r>
              <a:rPr lang="nl-NL" noProof="0" dirty="0" err="1"/>
              <a:t>MyHealth@EU</a:t>
            </a:r>
            <a:r>
              <a:rPr lang="nl-NL" noProof="0" dirty="0"/>
              <a:t>”) om diensten te verlenen ter ondersteuning en vergemakkelijking van de uitwisseling van elektronische gezondheidsgegevens tussen de nationale contactpunten</a:t>
            </a:r>
          </a:p>
          <a:p>
            <a:pPr lvl="2"/>
            <a:r>
              <a:rPr lang="nl-NL" noProof="0" dirty="0"/>
              <a:t>aanvullende diensten die </a:t>
            </a:r>
            <a:r>
              <a:rPr lang="nl-NL" noProof="0" dirty="0" err="1"/>
              <a:t>telegeneeskunde</a:t>
            </a:r>
            <a:r>
              <a:rPr lang="nl-NL" noProof="0" dirty="0"/>
              <a:t>, mobiele gezondheid, toegang van natuurlijke personen tot bestaande vertalingen van hun gezondheidsgegevens, uitwisseling of verificatie van </a:t>
            </a:r>
            <a:r>
              <a:rPr lang="nl-NL" noProof="0" dirty="0" err="1"/>
              <a:t>gezondheidsgerelateerde</a:t>
            </a:r>
            <a:r>
              <a:rPr lang="nl-NL" noProof="0" dirty="0"/>
              <a:t> certificaten vergemakkelijken</a:t>
            </a:r>
          </a:p>
          <a:p>
            <a:pPr lvl="3"/>
            <a:r>
              <a:rPr lang="nl-NL" noProof="0" dirty="0"/>
              <a:t>bv. meertalige terminologieserver</a:t>
            </a:r>
          </a:p>
          <a:p>
            <a:pPr lvl="3"/>
            <a:r>
              <a:rPr lang="nl-NL" noProof="0" dirty="0"/>
              <a:t>bv. coördinatie van end-</a:t>
            </a:r>
            <a:r>
              <a:rPr lang="nl-NL" noProof="0" dirty="0" err="1"/>
              <a:t>to</a:t>
            </a:r>
            <a:r>
              <a:rPr lang="nl-NL" noProof="0" dirty="0"/>
              <a:t>-end encryptie van gezondheidsgegevens ?</a:t>
            </a:r>
          </a:p>
          <a:p>
            <a:pPr lvl="3"/>
            <a:r>
              <a:rPr lang="nl-NL" noProof="0" dirty="0"/>
              <a:t>bv. pseudonimiseringsdienst ?</a:t>
            </a:r>
          </a:p>
          <a:p>
            <a:pPr lvl="2"/>
            <a:endParaRPr lang="nl-NL" noProof="0" dirty="0"/>
          </a:p>
          <a:p>
            <a:pPr lvl="2"/>
            <a:endParaRPr lang="nl-NL" noProof="0" dirty="0"/>
          </a:p>
        </p:txBody>
      </p:sp>
    </p:spTree>
    <p:extLst>
      <p:ext uri="{BB962C8B-B14F-4D97-AF65-F5344CB8AC3E}">
        <p14:creationId xmlns:p14="http://schemas.microsoft.com/office/powerpoint/2010/main" val="24644584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91F952-8E11-4438-B11A-AE142C94E5F1}"/>
              </a:ext>
            </a:extLst>
          </p:cNvPr>
          <p:cNvSpPr>
            <a:spLocks noGrp="1"/>
          </p:cNvSpPr>
          <p:nvPr>
            <p:ph type="body" sz="quarter" idx="11"/>
          </p:nvPr>
        </p:nvSpPr>
        <p:spPr/>
        <p:txBody>
          <a:bodyPr/>
          <a:lstStyle/>
          <a:p>
            <a:r>
              <a:rPr lang="nl-NL" noProof="0" dirty="0"/>
              <a:t>Beginselen voor implementatie in België</a:t>
            </a:r>
          </a:p>
        </p:txBody>
      </p:sp>
      <p:sp>
        <p:nvSpPr>
          <p:cNvPr id="3" name="Tijdelijke aanduiding voor tekst 2">
            <a:extLst>
              <a:ext uri="{FF2B5EF4-FFF2-40B4-BE49-F238E27FC236}">
                <a16:creationId xmlns:a16="http://schemas.microsoft.com/office/drawing/2014/main" id="{1AE61919-F1B6-49E7-B12A-DF33326E0A04}"/>
              </a:ext>
            </a:extLst>
          </p:cNvPr>
          <p:cNvSpPr>
            <a:spLocks noGrp="1"/>
          </p:cNvSpPr>
          <p:nvPr>
            <p:ph type="body" sz="quarter" idx="13"/>
          </p:nvPr>
        </p:nvSpPr>
        <p:spPr/>
        <p:txBody>
          <a:bodyPr>
            <a:normAutofit fontScale="92500"/>
          </a:bodyPr>
          <a:lstStyle/>
          <a:p>
            <a:pPr lvl="1">
              <a:buFont typeface="Arial" panose="020B0604020202020204" pitchFamily="34" charset="0"/>
              <a:buChar char="√"/>
            </a:pPr>
            <a:r>
              <a:rPr lang="nl-NL" noProof="0" dirty="0"/>
              <a:t>nood aan één unieke Europese technische standaard (FHIR R4 ressources) voor elk berichttype</a:t>
            </a:r>
          </a:p>
          <a:p>
            <a:pPr lvl="2"/>
            <a:r>
              <a:rPr lang="nl-NL" noProof="0" dirty="0"/>
              <a:t>essentiële patiëntgegevens (~ </a:t>
            </a:r>
            <a:r>
              <a:rPr lang="nl-NL" noProof="0" dirty="0" err="1"/>
              <a:t>SumEHR</a:t>
            </a:r>
            <a:r>
              <a:rPr lang="nl-NL" noProof="0" dirty="0"/>
              <a:t>)</a:t>
            </a:r>
          </a:p>
          <a:p>
            <a:pPr lvl="2"/>
            <a:r>
              <a:rPr lang="nl-NL" noProof="0" dirty="0"/>
              <a:t>elektronische geneesmiddelenvoorschriften</a:t>
            </a:r>
          </a:p>
          <a:p>
            <a:pPr lvl="2"/>
            <a:r>
              <a:rPr lang="nl-NL" noProof="0" dirty="0"/>
              <a:t>elektronische geneesmiddelenverstrekkingen</a:t>
            </a:r>
          </a:p>
          <a:p>
            <a:pPr lvl="2"/>
            <a:r>
              <a:rPr lang="nl-NL" noProof="0" dirty="0"/>
              <a:t>medische beeldvormingsdiagnostiek en de bijbehorende beeldverslagen</a:t>
            </a:r>
          </a:p>
          <a:p>
            <a:pPr lvl="2"/>
            <a:r>
              <a:rPr lang="nl-NL" noProof="0" dirty="0"/>
              <a:t>resultaten van medische tests, met inbegrip van laboratoriumresultaten en andere diagnostische resultaten en daarmee verband houdende verslagen</a:t>
            </a:r>
          </a:p>
          <a:p>
            <a:pPr lvl="2"/>
            <a:r>
              <a:rPr lang="nl-NL" noProof="0" dirty="0"/>
              <a:t>ontslagverslagen</a:t>
            </a:r>
          </a:p>
          <a:p>
            <a:pPr lvl="1"/>
            <a:r>
              <a:rPr lang="nl-NL" noProof="0" dirty="0"/>
              <a:t>nood aan één unieke Europese gestructureerde semantische </a:t>
            </a:r>
            <a:r>
              <a:rPr lang="nl-NL" noProof="0" dirty="0" err="1"/>
              <a:t>waardenset</a:t>
            </a:r>
            <a:r>
              <a:rPr lang="nl-NL" noProof="0" dirty="0"/>
              <a:t> (niet louter vrije tekst!) voor elk veld waar dit relevant is, bij voorkeur</a:t>
            </a:r>
          </a:p>
          <a:p>
            <a:pPr lvl="2"/>
            <a:r>
              <a:rPr lang="nl-NL" noProof="0" dirty="0"/>
              <a:t>SNOMED CT, met geleidelijk </a:t>
            </a:r>
            <a:r>
              <a:rPr lang="nl-NL" noProof="0" dirty="0" err="1"/>
              <a:t>mapping</a:t>
            </a:r>
            <a:r>
              <a:rPr lang="nl-NL" noProof="0" dirty="0"/>
              <a:t> naar </a:t>
            </a:r>
            <a:r>
              <a:rPr lang="nl-NL" noProof="0" dirty="0" err="1"/>
              <a:t>oa</a:t>
            </a:r>
            <a:r>
              <a:rPr lang="nl-NL" noProof="0" dirty="0"/>
              <a:t> ICPC-3, ICD-11, ICF en ICHI</a:t>
            </a:r>
          </a:p>
          <a:p>
            <a:pPr lvl="2"/>
            <a:r>
              <a:rPr lang="nl-NL" noProof="0" dirty="0"/>
              <a:t>LOINC</a:t>
            </a:r>
          </a:p>
          <a:p>
            <a:pPr lvl="2"/>
            <a:r>
              <a:rPr lang="nl-NL" noProof="0" dirty="0"/>
              <a:t>DICOM</a:t>
            </a:r>
          </a:p>
          <a:p>
            <a:pPr lvl="2"/>
            <a:r>
              <a:rPr lang="nl-NL" noProof="0" dirty="0"/>
              <a:t>ISO</a:t>
            </a:r>
          </a:p>
          <a:p>
            <a:pPr lvl="1"/>
            <a:endParaRPr lang="nl-NL" noProof="0" dirty="0"/>
          </a:p>
        </p:txBody>
      </p:sp>
    </p:spTree>
    <p:extLst>
      <p:ext uri="{BB962C8B-B14F-4D97-AF65-F5344CB8AC3E}">
        <p14:creationId xmlns:p14="http://schemas.microsoft.com/office/powerpoint/2010/main" val="14401373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1D91F952-8E11-4438-B11A-AE142C94E5F1}"/>
              </a:ext>
            </a:extLst>
          </p:cNvPr>
          <p:cNvSpPr>
            <a:spLocks noGrp="1"/>
          </p:cNvSpPr>
          <p:nvPr>
            <p:ph type="body" sz="quarter" idx="11"/>
          </p:nvPr>
        </p:nvSpPr>
        <p:spPr/>
        <p:txBody>
          <a:bodyPr/>
          <a:lstStyle/>
          <a:p>
            <a:r>
              <a:rPr lang="nl-NL" noProof="0" dirty="0"/>
              <a:t>Beginselen voor implementatie in België</a:t>
            </a:r>
          </a:p>
        </p:txBody>
      </p:sp>
      <p:sp>
        <p:nvSpPr>
          <p:cNvPr id="3" name="Tijdelijke aanduiding voor tekst 2">
            <a:extLst>
              <a:ext uri="{FF2B5EF4-FFF2-40B4-BE49-F238E27FC236}">
                <a16:creationId xmlns:a16="http://schemas.microsoft.com/office/drawing/2014/main" id="{1AE61919-F1B6-49E7-B12A-DF33326E0A04}"/>
              </a:ext>
            </a:extLst>
          </p:cNvPr>
          <p:cNvSpPr>
            <a:spLocks noGrp="1"/>
          </p:cNvSpPr>
          <p:nvPr>
            <p:ph type="body" sz="quarter" idx="13"/>
          </p:nvPr>
        </p:nvSpPr>
        <p:spPr/>
        <p:txBody>
          <a:bodyPr>
            <a:normAutofit fontScale="92500" lnSpcReduction="20000"/>
          </a:bodyPr>
          <a:lstStyle/>
          <a:p>
            <a:pPr lvl="1">
              <a:buFont typeface="Arial" panose="020B0604020202020204" pitchFamily="34" charset="0"/>
              <a:buChar char="√"/>
            </a:pPr>
            <a:r>
              <a:rPr lang="nl-NL" noProof="0" dirty="0"/>
              <a:t>maximale afstemming van de Belgische </a:t>
            </a:r>
            <a:r>
              <a:rPr lang="nl-NL" noProof="0" dirty="0" err="1"/>
              <a:t>caresets</a:t>
            </a:r>
            <a:r>
              <a:rPr lang="nl-NL" noProof="0" dirty="0"/>
              <a:t> op de Europese standaarden</a:t>
            </a:r>
          </a:p>
          <a:p>
            <a:pPr lvl="1">
              <a:buFont typeface="Arial" panose="020B0604020202020204" pitchFamily="34" charset="0"/>
              <a:buChar char="√"/>
            </a:pPr>
            <a:r>
              <a:rPr lang="nl-NL" noProof="0" dirty="0"/>
              <a:t>gebruikte terminologie	</a:t>
            </a:r>
          </a:p>
          <a:p>
            <a:pPr lvl="2"/>
            <a:r>
              <a:rPr lang="nl-NL" noProof="0" dirty="0"/>
              <a:t>lidstaat A: de lidstaat van waaruit gezondheidsgegevens worden verstrekt</a:t>
            </a:r>
          </a:p>
          <a:p>
            <a:pPr lvl="2"/>
            <a:r>
              <a:rPr lang="nl-NL" noProof="0" dirty="0"/>
              <a:t>lidstaat B: de lidstaat van waaruit gezondheidsgegevens worden gevraagd en verkregen</a:t>
            </a:r>
          </a:p>
          <a:p>
            <a:pPr lvl="1">
              <a:buFont typeface="Arial" panose="020B0604020202020204" pitchFamily="34" charset="0"/>
              <a:buChar char="√"/>
            </a:pPr>
            <a:r>
              <a:rPr lang="nl-NL" noProof="0" dirty="0"/>
              <a:t>indien een elektronisch bericht vanuit België (als ‘lidstaat A’) grensoverschrijdend moet verzonden worden, geschiedt de eventuele omzetting naar de Europese standaard zo dicht mogelijk bij de informatiebron</a:t>
            </a:r>
          </a:p>
          <a:p>
            <a:pPr lvl="2"/>
            <a:r>
              <a:rPr lang="nl-NL" noProof="0" dirty="0"/>
              <a:t>indien informatie beschikbaar is in één of een beperkt aantal centrale databanken, door de beheerder van de databank, bv.</a:t>
            </a:r>
          </a:p>
          <a:p>
            <a:pPr lvl="3"/>
            <a:r>
              <a:rPr lang="nl-NL" noProof="0" dirty="0"/>
              <a:t>essentiële patiëntgegevens in de gezondheidskluizen</a:t>
            </a:r>
          </a:p>
          <a:p>
            <a:pPr lvl="3"/>
            <a:r>
              <a:rPr lang="nl-NL" noProof="0" dirty="0"/>
              <a:t>elektronische geneesmiddelenvoorschriften in Recip-e</a:t>
            </a:r>
          </a:p>
          <a:p>
            <a:pPr lvl="2"/>
            <a:r>
              <a:rPr lang="nl-NL" noProof="0" dirty="0"/>
              <a:t>indien informatie beschikbaar is in het EPD, door de software van de beheerder van het EPD</a:t>
            </a:r>
          </a:p>
          <a:p>
            <a:pPr lvl="1">
              <a:buFont typeface="Arial" panose="020B0604020202020204" pitchFamily="34" charset="0"/>
              <a:buChar char="√"/>
            </a:pPr>
            <a:r>
              <a:rPr lang="nl-NL" noProof="0" dirty="0"/>
              <a:t>indien een elektronisch bericht grensoverschrijdend wordt ontvangen in België (als ‘lidstaat B’), gebeurt de eventuele omzetting naar de nationale standaard door het softwarepakket van de gebruiker</a:t>
            </a:r>
          </a:p>
        </p:txBody>
      </p:sp>
    </p:spTree>
    <p:extLst>
      <p:ext uri="{BB962C8B-B14F-4D97-AF65-F5344CB8AC3E}">
        <p14:creationId xmlns:p14="http://schemas.microsoft.com/office/powerpoint/2010/main" val="19177063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34B209A-4A34-0E4B-376F-E2093D6C033B}"/>
              </a:ext>
            </a:extLst>
          </p:cNvPr>
          <p:cNvSpPr>
            <a:spLocks noGrp="1"/>
          </p:cNvSpPr>
          <p:nvPr>
            <p:ph type="body" sz="quarter" idx="11"/>
          </p:nvPr>
        </p:nvSpPr>
        <p:spPr/>
        <p:txBody>
          <a:bodyPr/>
          <a:lstStyle/>
          <a:p>
            <a:r>
              <a:rPr lang="nl-NL" noProof="0" dirty="0"/>
              <a:t>Aantal maatschappelijke uitdagingen</a:t>
            </a:r>
          </a:p>
        </p:txBody>
      </p:sp>
      <p:sp>
        <p:nvSpPr>
          <p:cNvPr id="3" name="Tijdelijke aanduiding voor tekst 2">
            <a:extLst>
              <a:ext uri="{FF2B5EF4-FFF2-40B4-BE49-F238E27FC236}">
                <a16:creationId xmlns:a16="http://schemas.microsoft.com/office/drawing/2014/main" id="{FBE9BD69-6AA6-AE66-1B77-C921EF1C08D7}"/>
              </a:ext>
            </a:extLst>
          </p:cNvPr>
          <p:cNvSpPr>
            <a:spLocks noGrp="1"/>
          </p:cNvSpPr>
          <p:nvPr>
            <p:ph type="body" sz="quarter" idx="13"/>
          </p:nvPr>
        </p:nvSpPr>
        <p:spPr/>
        <p:txBody>
          <a:bodyPr/>
          <a:lstStyle/>
          <a:p>
            <a:pPr lvl="1"/>
            <a:r>
              <a:rPr lang="nl-NL" noProof="0" dirty="0"/>
              <a:t>betaalbaarheid van de zorg</a:t>
            </a:r>
          </a:p>
          <a:p>
            <a:pPr lvl="1"/>
            <a:r>
              <a:rPr lang="nl-NL" noProof="0" dirty="0"/>
              <a:t>beschikbaarheid van zorgverstrekkers, met balans werk-privé-samenleving</a:t>
            </a:r>
          </a:p>
          <a:p>
            <a:pPr lvl="1"/>
            <a:r>
              <a:rPr lang="nl-NL" noProof="0" dirty="0">
                <a:sym typeface="Arial" charset="0"/>
              </a:rPr>
              <a:t>optimalisatie van de administratieve processen</a:t>
            </a:r>
          </a:p>
          <a:p>
            <a:pPr lvl="1"/>
            <a:r>
              <a:rPr lang="nl-NL" noProof="0" dirty="0">
                <a:sym typeface="Arial" charset="0"/>
              </a:rPr>
              <a:t>zorgplannen en zorgtrajecten</a:t>
            </a:r>
          </a:p>
          <a:p>
            <a:pPr lvl="1"/>
            <a:r>
              <a:rPr lang="nl-NL" noProof="0" dirty="0">
                <a:sym typeface="Arial" charset="0"/>
              </a:rPr>
              <a:t>degelijke ondersteuning van het gezondheidszorgbeleid en –onderzoek</a:t>
            </a:r>
          </a:p>
          <a:p>
            <a:pPr lvl="1"/>
            <a:r>
              <a:rPr lang="nl-NL" noProof="0" dirty="0">
                <a:sym typeface="Arial" charset="0"/>
              </a:rPr>
              <a:t>waarborgen op het vlak van</a:t>
            </a:r>
          </a:p>
          <a:p>
            <a:pPr lvl="2"/>
            <a:r>
              <a:rPr lang="nl-NL" noProof="0" dirty="0">
                <a:sym typeface="Arial" charset="0"/>
              </a:rPr>
              <a:t>informatieveiligheid, </a:t>
            </a:r>
            <a:r>
              <a:rPr lang="nl-NL" noProof="0" dirty="0" err="1">
                <a:sym typeface="Arial" charset="0"/>
              </a:rPr>
              <a:t>oa</a:t>
            </a:r>
            <a:r>
              <a:rPr lang="nl-NL" noProof="0" dirty="0">
                <a:sym typeface="Arial" charset="0"/>
              </a:rPr>
              <a:t> cyberveiligheid</a:t>
            </a:r>
          </a:p>
          <a:p>
            <a:pPr lvl="2"/>
            <a:r>
              <a:rPr lang="nl-NL" noProof="0" dirty="0">
                <a:sym typeface="Arial" charset="0"/>
              </a:rPr>
              <a:t>bescherming persoonlijke levenssfeer</a:t>
            </a:r>
          </a:p>
          <a:p>
            <a:pPr lvl="2"/>
            <a:r>
              <a:rPr lang="nl-NL" noProof="0" dirty="0">
                <a:sym typeface="Arial" charset="0"/>
              </a:rPr>
              <a:t>naleving beroepsgeheim</a:t>
            </a:r>
          </a:p>
          <a:p>
            <a:pPr lvl="1"/>
            <a:r>
              <a:rPr lang="nl-NL" noProof="0" dirty="0">
                <a:sym typeface="Arial" charset="0"/>
              </a:rPr>
              <a:t>digitale inclusie</a:t>
            </a:r>
          </a:p>
          <a:p>
            <a:pPr lvl="1"/>
            <a:endParaRPr lang="nl-NL" noProof="0" dirty="0"/>
          </a:p>
        </p:txBody>
      </p:sp>
    </p:spTree>
    <p:extLst>
      <p:ext uri="{BB962C8B-B14F-4D97-AF65-F5344CB8AC3E}">
        <p14:creationId xmlns:p14="http://schemas.microsoft.com/office/powerpoint/2010/main" val="16765229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1">
            <a:extLst>
              <a:ext uri="{FF2B5EF4-FFF2-40B4-BE49-F238E27FC236}">
                <a16:creationId xmlns:a16="http://schemas.microsoft.com/office/drawing/2014/main" id="{8A2C2DA9-AEE6-4E8B-B4B8-A7DE9370C3FC}"/>
              </a:ext>
            </a:extLst>
          </p:cNvPr>
          <p:cNvSpPr>
            <a:spLocks noGrp="1"/>
          </p:cNvSpPr>
          <p:nvPr>
            <p:ph type="body" sz="quarter" idx="11"/>
          </p:nvPr>
        </p:nvSpPr>
        <p:spPr>
          <a:xfrm>
            <a:off x="900000" y="87787"/>
            <a:ext cx="10213776" cy="705597"/>
          </a:xfrm>
        </p:spPr>
        <p:txBody>
          <a:bodyPr>
            <a:normAutofit/>
          </a:bodyPr>
          <a:lstStyle/>
          <a:p>
            <a:r>
              <a:rPr lang="nl-NL" noProof="0" dirty="0"/>
              <a:t>Beginselen voor implementatie in België</a:t>
            </a:r>
          </a:p>
        </p:txBody>
      </p:sp>
      <p:sp>
        <p:nvSpPr>
          <p:cNvPr id="3" name="Tijdelijke aanduiding voor tekst 2">
            <a:extLst>
              <a:ext uri="{FF2B5EF4-FFF2-40B4-BE49-F238E27FC236}">
                <a16:creationId xmlns:a16="http://schemas.microsoft.com/office/drawing/2014/main" id="{35A1C282-BEE8-41BD-B0C9-F6F45DED3095}"/>
              </a:ext>
            </a:extLst>
          </p:cNvPr>
          <p:cNvSpPr>
            <a:spLocks noGrp="1"/>
          </p:cNvSpPr>
          <p:nvPr>
            <p:ph type="body" sz="quarter" idx="13"/>
          </p:nvPr>
        </p:nvSpPr>
        <p:spPr>
          <a:xfrm>
            <a:off x="900000" y="998291"/>
            <a:ext cx="10213776" cy="5174927"/>
          </a:xfrm>
        </p:spPr>
        <p:txBody>
          <a:bodyPr>
            <a:normAutofit fontScale="92500" lnSpcReduction="20000"/>
          </a:bodyPr>
          <a:lstStyle/>
          <a:p>
            <a:pPr lvl="1">
              <a:buFont typeface="Arial" panose="020B0604020202020204" pitchFamily="34" charset="0"/>
              <a:buChar char="√"/>
            </a:pPr>
            <a:r>
              <a:rPr lang="nl-NL" noProof="0" dirty="0"/>
              <a:t>het interoperabel, grensoverschrijdend identificatie- en authenticatiemechanisme voor natuurlijke personen en gezondheidswerkers bedoeld in artikel 96, 1 (a) garandeert dat</a:t>
            </a:r>
          </a:p>
          <a:p>
            <a:pPr lvl="2"/>
            <a:r>
              <a:rPr lang="nl-NL" noProof="0" dirty="0"/>
              <a:t>de zorggebruiker correct wordt geïdentificeerd aan de hand van persoonlijke identificatiegegevens vastgelegd door lidstaat A</a:t>
            </a:r>
          </a:p>
          <a:p>
            <a:pPr lvl="2"/>
            <a:r>
              <a:rPr lang="nl-NL" noProof="0" dirty="0"/>
              <a:t>de identiteit van de zorgverlener en/of de zorginstelling correct wordt geauthentiseerd door middel van een elektronisch identificatiemiddel met een betrouwbaarheidsniveau ‘</a:t>
            </a:r>
            <a:r>
              <a:rPr lang="nl-NL" noProof="0" dirty="0" err="1"/>
              <a:t>substantial</a:t>
            </a:r>
            <a:r>
              <a:rPr lang="nl-NL" noProof="0" dirty="0"/>
              <a:t>’ in de zin van de </a:t>
            </a:r>
            <a:r>
              <a:rPr lang="nl-NL" noProof="0" dirty="0" err="1"/>
              <a:t>eIDAS</a:t>
            </a:r>
            <a:r>
              <a:rPr lang="nl-NL" noProof="0" dirty="0"/>
              <a:t>-verordening, met inbegrip van de Europese portemonnee voor digitale identiteit (EUDI-</a:t>
            </a:r>
            <a:r>
              <a:rPr lang="nl-NL" noProof="0" dirty="0" err="1"/>
              <a:t>wallets</a:t>
            </a:r>
            <a:r>
              <a:rPr lang="nl-NL" noProof="0" dirty="0"/>
              <a:t>)</a:t>
            </a:r>
          </a:p>
          <a:p>
            <a:pPr lvl="2"/>
            <a:r>
              <a:rPr lang="nl-NL" noProof="0" dirty="0"/>
              <a:t>de kwalificatie als zorgverlener of zorginstelling correct wordt vastgesteld door lidstaat B en aan lidstaat A wordt meegedeeld volgens een eenvormige Europese classificatie</a:t>
            </a:r>
          </a:p>
          <a:p>
            <a:pPr lvl="2"/>
            <a:r>
              <a:rPr lang="nl-NL" noProof="0" dirty="0"/>
              <a:t>de zorgrelatie tussen de zorggebruiker en de zorgverlener correct wordt bepaald door lidstaat B en het bestaan ervan wordt bevestigd aan lidstaat A</a:t>
            </a:r>
          </a:p>
          <a:p>
            <a:pPr lvl="1">
              <a:buFont typeface="Arial" panose="020B0604020202020204" pitchFamily="34" charset="0"/>
              <a:buChar char="√"/>
            </a:pPr>
            <a:r>
              <a:rPr lang="nl-NL" noProof="0" dirty="0"/>
              <a:t>lidstaat A op basis van deze informatie de nationale toegangsregels kan toepassen die zijn vastgesteld overeenkomstig de Europese regelgeving</a:t>
            </a:r>
          </a:p>
          <a:p>
            <a:pPr lvl="1"/>
            <a:r>
              <a:rPr lang="nl-NL" noProof="0" dirty="0"/>
              <a:t>valorisatie van alle functionaliteiten van de EUDI-</a:t>
            </a:r>
            <a:r>
              <a:rPr lang="nl-NL" noProof="0" dirty="0" err="1"/>
              <a:t>wallets</a:t>
            </a:r>
            <a:r>
              <a:rPr lang="nl-NL" noProof="0" dirty="0"/>
              <a:t> om uitwisselingsprocessen te vereenvoudigen</a:t>
            </a:r>
          </a:p>
          <a:p>
            <a:pPr lvl="1"/>
            <a:endParaRPr lang="nl-NL" noProof="0" dirty="0">
              <a:highlight>
                <a:srgbClr val="FFFF00"/>
              </a:highlight>
            </a:endParaRPr>
          </a:p>
          <a:p>
            <a:endParaRPr lang="nl-NL" noProof="0" dirty="0"/>
          </a:p>
        </p:txBody>
      </p:sp>
    </p:spTree>
    <p:extLst>
      <p:ext uri="{BB962C8B-B14F-4D97-AF65-F5344CB8AC3E}">
        <p14:creationId xmlns:p14="http://schemas.microsoft.com/office/powerpoint/2010/main" val="38501955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tekst 1">
            <a:extLst>
              <a:ext uri="{FF2B5EF4-FFF2-40B4-BE49-F238E27FC236}">
                <a16:creationId xmlns:a16="http://schemas.microsoft.com/office/drawing/2014/main" id="{4ED3CCE0-19B6-4091-AB44-129D5D086288}"/>
              </a:ext>
            </a:extLst>
          </p:cNvPr>
          <p:cNvSpPr>
            <a:spLocks noGrp="1"/>
          </p:cNvSpPr>
          <p:nvPr>
            <p:ph type="body" sz="quarter" idx="11"/>
          </p:nvPr>
        </p:nvSpPr>
        <p:spPr>
          <a:xfrm>
            <a:off x="900000" y="87787"/>
            <a:ext cx="10213776" cy="705597"/>
          </a:xfrm>
        </p:spPr>
        <p:txBody>
          <a:bodyPr>
            <a:normAutofit/>
          </a:bodyPr>
          <a:lstStyle/>
          <a:p>
            <a:r>
              <a:rPr lang="nl-NL" noProof="0" dirty="0"/>
              <a:t>Beginselen voor implementatie in België</a:t>
            </a:r>
          </a:p>
        </p:txBody>
      </p:sp>
      <p:sp>
        <p:nvSpPr>
          <p:cNvPr id="3" name="Tijdelijke aanduiding voor tekst 2">
            <a:extLst>
              <a:ext uri="{FF2B5EF4-FFF2-40B4-BE49-F238E27FC236}">
                <a16:creationId xmlns:a16="http://schemas.microsoft.com/office/drawing/2014/main" id="{1E7DE463-BEA5-4CD5-95ED-DA159F5D794E}"/>
              </a:ext>
            </a:extLst>
          </p:cNvPr>
          <p:cNvSpPr>
            <a:spLocks noGrp="1"/>
          </p:cNvSpPr>
          <p:nvPr>
            <p:ph type="body" sz="quarter" idx="13"/>
          </p:nvPr>
        </p:nvSpPr>
        <p:spPr>
          <a:xfrm>
            <a:off x="900000" y="880046"/>
            <a:ext cx="10758600" cy="5402509"/>
          </a:xfrm>
        </p:spPr>
        <p:txBody>
          <a:bodyPr>
            <a:normAutofit/>
          </a:bodyPr>
          <a:lstStyle/>
          <a:p>
            <a:pPr lvl="1"/>
            <a:r>
              <a:rPr lang="nl-NL" noProof="0" dirty="0"/>
              <a:t>burgers moeten erop kunnen vertrouwen dat persoonsgegevens </a:t>
            </a:r>
            <a:r>
              <a:rPr lang="nl-NL" noProof="0" dirty="0" err="1"/>
              <a:t>mbt</a:t>
            </a:r>
            <a:r>
              <a:rPr lang="nl-NL" noProof="0" dirty="0"/>
              <a:t> de gezondheid uitsluitend toegankelijk zijn voor zorgverleners die met hen zorgrelatie hebben en dat het beginsel van gegevensminimalisatie vastgelegd in AVG wordt nageleefd =&gt; grensoverschrijdende gegevensuitwisseling moet kunnen geschieden zonder dat </a:t>
            </a:r>
            <a:r>
              <a:rPr lang="nl-NL" noProof="0" dirty="0" err="1"/>
              <a:t>NCP's</a:t>
            </a:r>
            <a:r>
              <a:rPr lang="nl-NL" noProof="0" dirty="0"/>
              <a:t> toegang hebben tot persoonsgegevens </a:t>
            </a:r>
            <a:r>
              <a:rPr lang="nl-NL" noProof="0" dirty="0" err="1"/>
              <a:t>mbt</a:t>
            </a:r>
            <a:r>
              <a:rPr lang="nl-NL" noProof="0" dirty="0"/>
              <a:t> gezondheid</a:t>
            </a:r>
          </a:p>
          <a:p>
            <a:pPr lvl="1">
              <a:buFont typeface="Arial" panose="020B0604020202020204" pitchFamily="34" charset="0"/>
              <a:buChar char="√"/>
            </a:pPr>
            <a:r>
              <a:rPr lang="nl-NL" noProof="0" dirty="0"/>
              <a:t>een geneesmiddelenvoorschrift wordt uitgeschreven overeenkomstig het recht van de lidstaat waar het wordt uitgeschreven</a:t>
            </a:r>
          </a:p>
          <a:p>
            <a:pPr lvl="1">
              <a:buFont typeface="Arial" panose="020B0604020202020204" pitchFamily="34" charset="0"/>
              <a:buChar char="√"/>
            </a:pPr>
            <a:r>
              <a:rPr lang="nl-NL" noProof="0" dirty="0"/>
              <a:t>de uitvoering van een geneesmiddelenvoorschrift geschiedt volgens het recht van de lidstaat waar het wordt uitgevoerd</a:t>
            </a:r>
          </a:p>
          <a:p>
            <a:pPr lvl="1"/>
            <a:r>
              <a:rPr lang="nl-NL" noProof="0" dirty="0"/>
              <a:t>nood aan </a:t>
            </a:r>
            <a:r>
              <a:rPr lang="nl-NL" noProof="0" dirty="0" err="1"/>
              <a:t>mapping</a:t>
            </a:r>
            <a:r>
              <a:rPr lang="nl-NL" noProof="0" dirty="0"/>
              <a:t> CNK-ATC-code</a:t>
            </a:r>
          </a:p>
          <a:p>
            <a:pPr lvl="1"/>
            <a:endParaRPr lang="nl-NL" noProof="0" dirty="0"/>
          </a:p>
        </p:txBody>
      </p:sp>
    </p:spTree>
    <p:extLst>
      <p:ext uri="{BB962C8B-B14F-4D97-AF65-F5344CB8AC3E}">
        <p14:creationId xmlns:p14="http://schemas.microsoft.com/office/powerpoint/2010/main" val="344566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0264C05-8128-E49A-CB0D-DF4A79869E1B}"/>
              </a:ext>
            </a:extLst>
          </p:cNvPr>
          <p:cNvSpPr>
            <a:spLocks noGrp="1"/>
          </p:cNvSpPr>
          <p:nvPr>
            <p:ph type="body" sz="quarter" idx="11"/>
          </p:nvPr>
        </p:nvSpPr>
        <p:spPr/>
        <p:txBody>
          <a:bodyPr/>
          <a:lstStyle/>
          <a:p>
            <a:r>
              <a:rPr lang="nl-NL" noProof="0" dirty="0"/>
              <a:t>MyGov.be: Belgische EUDI-wallet</a:t>
            </a:r>
          </a:p>
        </p:txBody>
      </p:sp>
      <p:pic>
        <p:nvPicPr>
          <p:cNvPr id="7" name="Picture 3">
            <a:extLst>
              <a:ext uri="{FF2B5EF4-FFF2-40B4-BE49-F238E27FC236}">
                <a16:creationId xmlns:a16="http://schemas.microsoft.com/office/drawing/2014/main" id="{E9B49431-9747-42B4-9F5C-64834AE4F459}"/>
              </a:ext>
            </a:extLst>
          </p:cNvPr>
          <p:cNvPicPr>
            <a:picLocks noChangeAspect="1"/>
          </p:cNvPicPr>
          <p:nvPr/>
        </p:nvPicPr>
        <p:blipFill>
          <a:blip r:embed="rId2"/>
          <a:stretch>
            <a:fillRect/>
          </a:stretch>
        </p:blipFill>
        <p:spPr>
          <a:xfrm>
            <a:off x="20002" y="1021741"/>
            <a:ext cx="12171998" cy="5087895"/>
          </a:xfrm>
          <a:prstGeom prst="rect">
            <a:avLst/>
          </a:prstGeom>
        </p:spPr>
      </p:pic>
    </p:spTree>
    <p:extLst>
      <p:ext uri="{BB962C8B-B14F-4D97-AF65-F5344CB8AC3E}">
        <p14:creationId xmlns:p14="http://schemas.microsoft.com/office/powerpoint/2010/main" val="13221564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7B10EF3-18E5-3899-2A0C-BCBC42A8B965}"/>
              </a:ext>
            </a:extLst>
          </p:cNvPr>
          <p:cNvSpPr>
            <a:spLocks noGrp="1"/>
          </p:cNvSpPr>
          <p:nvPr>
            <p:ph type="body" sz="quarter" idx="11"/>
          </p:nvPr>
        </p:nvSpPr>
        <p:spPr/>
        <p:txBody>
          <a:bodyPr/>
          <a:lstStyle/>
          <a:p>
            <a:r>
              <a:rPr lang="nl-NL" noProof="0" dirty="0"/>
              <a:t>MyGov.be: Belgische EUDI-wallet</a:t>
            </a:r>
          </a:p>
        </p:txBody>
      </p:sp>
      <p:sp>
        <p:nvSpPr>
          <p:cNvPr id="3" name="Tijdelijke aanduiding voor tekst 2">
            <a:extLst>
              <a:ext uri="{FF2B5EF4-FFF2-40B4-BE49-F238E27FC236}">
                <a16:creationId xmlns:a16="http://schemas.microsoft.com/office/drawing/2014/main" id="{10110DCE-D94F-AB06-FF6D-CD32FC4752D0}"/>
              </a:ext>
            </a:extLst>
          </p:cNvPr>
          <p:cNvSpPr>
            <a:spLocks noGrp="1"/>
          </p:cNvSpPr>
          <p:nvPr>
            <p:ph type="body" sz="quarter" idx="13"/>
          </p:nvPr>
        </p:nvSpPr>
        <p:spPr/>
        <p:txBody>
          <a:bodyPr>
            <a:normAutofit lnSpcReduction="10000"/>
          </a:bodyPr>
          <a:lstStyle/>
          <a:p>
            <a:pPr lvl="1"/>
            <a:r>
              <a:rPr lang="nl-NL" noProof="0" dirty="0"/>
              <a:t>digitale portefeuille conform aan Europese verordening </a:t>
            </a:r>
            <a:r>
              <a:rPr lang="nl-NL" noProof="0" dirty="0" err="1"/>
              <a:t>eIDAS</a:t>
            </a:r>
            <a:r>
              <a:rPr lang="nl-NL" noProof="0" dirty="0"/>
              <a:t> 2.0</a:t>
            </a:r>
          </a:p>
          <a:p>
            <a:pPr lvl="1"/>
            <a:r>
              <a:rPr lang="nl-NL" noProof="0" dirty="0"/>
              <a:t>functionaliteiten</a:t>
            </a:r>
          </a:p>
          <a:p>
            <a:pPr lvl="2"/>
            <a:r>
              <a:rPr lang="nl-NL" noProof="0" dirty="0"/>
              <a:t>digitale authenticatie van de identiteit op basis van informatie in het Rijksregister </a:t>
            </a:r>
          </a:p>
          <a:p>
            <a:pPr lvl="2"/>
            <a:r>
              <a:rPr lang="nl-NL" noProof="0" dirty="0"/>
              <a:t>toegang tot eBox burger</a:t>
            </a:r>
          </a:p>
          <a:p>
            <a:pPr lvl="2"/>
            <a:r>
              <a:rPr lang="nl-NL" noProof="0" dirty="0"/>
              <a:t>opladen en opslag van rechtsgeldige digitale documenten, met mogelijkheid tot offline verificatie</a:t>
            </a:r>
          </a:p>
          <a:p>
            <a:pPr lvl="2"/>
            <a:r>
              <a:rPr lang="nl-NL" noProof="0" dirty="0"/>
              <a:t>scannen van digitaal ondertekende QR-code, ook beschikbaar in </a:t>
            </a:r>
            <a:r>
              <a:rPr lang="nl-NL" noProof="0" dirty="0" err="1"/>
              <a:t>PDF-formaat</a:t>
            </a:r>
            <a:endParaRPr lang="nl-NL" noProof="0" dirty="0"/>
          </a:p>
          <a:p>
            <a:pPr lvl="1"/>
            <a:r>
              <a:rPr lang="nl-NL" noProof="0" dirty="0"/>
              <a:t>digitale documenten die nu al kunnen worden opgeladen</a:t>
            </a:r>
          </a:p>
          <a:p>
            <a:pPr lvl="2"/>
            <a:r>
              <a:rPr lang="nl-NL" noProof="0" dirty="0"/>
              <a:t>COVID-vaccinatiebewijzen</a:t>
            </a:r>
          </a:p>
          <a:p>
            <a:pPr lvl="2"/>
            <a:r>
              <a:rPr lang="nl-NL" noProof="0" dirty="0"/>
              <a:t>isi+ kaart kinderen</a:t>
            </a:r>
          </a:p>
          <a:p>
            <a:pPr lvl="2"/>
            <a:r>
              <a:rPr lang="nl-NL" noProof="0" dirty="0"/>
              <a:t>geboorte- en huwelijksakten</a:t>
            </a:r>
          </a:p>
          <a:p>
            <a:pPr lvl="2"/>
            <a:r>
              <a:rPr lang="nl-NL" noProof="0" dirty="0"/>
              <a:t>sociaal statuut (MyBEnefits)</a:t>
            </a:r>
          </a:p>
          <a:p>
            <a:pPr lvl="2"/>
            <a:r>
              <a:rPr lang="nl-NL" noProof="0" dirty="0"/>
              <a:t>inschrijvingsbewijs vervoersmiddel</a:t>
            </a:r>
          </a:p>
          <a:p>
            <a:pPr lvl="2"/>
            <a:r>
              <a:rPr lang="nl-NL" noProof="0" dirty="0"/>
              <a:t>gegevens identiteitskaart</a:t>
            </a:r>
          </a:p>
          <a:p>
            <a:pPr lvl="2"/>
            <a:r>
              <a:rPr lang="nl-NL" noProof="0" dirty="0"/>
              <a:t>gegevens rijbewijs</a:t>
            </a:r>
          </a:p>
          <a:p>
            <a:endParaRPr lang="nl-NL" noProof="0" dirty="0"/>
          </a:p>
        </p:txBody>
      </p:sp>
    </p:spTree>
    <p:extLst>
      <p:ext uri="{BB962C8B-B14F-4D97-AF65-F5344CB8AC3E}">
        <p14:creationId xmlns:p14="http://schemas.microsoft.com/office/powerpoint/2010/main" val="3762149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28A86F8-2E66-B614-15A8-3FCE6B780487}"/>
              </a:ext>
            </a:extLst>
          </p:cNvPr>
          <p:cNvSpPr>
            <a:spLocks noGrp="1"/>
          </p:cNvSpPr>
          <p:nvPr>
            <p:ph type="body" sz="quarter" idx="11"/>
          </p:nvPr>
        </p:nvSpPr>
        <p:spPr/>
        <p:txBody>
          <a:bodyPr/>
          <a:lstStyle/>
          <a:p>
            <a:r>
              <a:rPr lang="nl-NL" noProof="0" dirty="0"/>
              <a:t>MyGov.be ter ondersteuning van EHDS</a:t>
            </a:r>
          </a:p>
        </p:txBody>
      </p:sp>
      <p:sp>
        <p:nvSpPr>
          <p:cNvPr id="3" name="Tijdelijke aanduiding voor tekst 2">
            <a:extLst>
              <a:ext uri="{FF2B5EF4-FFF2-40B4-BE49-F238E27FC236}">
                <a16:creationId xmlns:a16="http://schemas.microsoft.com/office/drawing/2014/main" id="{6F138E62-A9B3-E9A2-EFF8-EC95A9A4427D}"/>
              </a:ext>
            </a:extLst>
          </p:cNvPr>
          <p:cNvSpPr>
            <a:spLocks noGrp="1"/>
          </p:cNvSpPr>
          <p:nvPr>
            <p:ph type="body" sz="quarter" idx="13"/>
          </p:nvPr>
        </p:nvSpPr>
        <p:spPr>
          <a:xfrm>
            <a:off x="900000" y="998291"/>
            <a:ext cx="3982392" cy="5174927"/>
          </a:xfrm>
        </p:spPr>
        <p:txBody>
          <a:bodyPr>
            <a:normAutofit fontScale="85000" lnSpcReduction="10000"/>
          </a:bodyPr>
          <a:lstStyle/>
          <a:p>
            <a:pPr lvl="1"/>
            <a:r>
              <a:rPr lang="nl-NL" noProof="0" dirty="0"/>
              <a:t>mogelijkheid tot opladen, na digitale authenticatie van de identiteit, van</a:t>
            </a:r>
          </a:p>
          <a:p>
            <a:pPr lvl="2"/>
            <a:r>
              <a:rPr lang="nl-NL" noProof="0" dirty="0"/>
              <a:t>Europese ziekteverzekeringskaart (EHIC) bij de ziekenfondsen</a:t>
            </a:r>
          </a:p>
          <a:p>
            <a:pPr lvl="2"/>
            <a:r>
              <a:rPr lang="nl-NL" noProof="0" dirty="0"/>
              <a:t>elektronisch voorschrift bij Recip-e</a:t>
            </a:r>
          </a:p>
          <a:p>
            <a:pPr lvl="2"/>
            <a:r>
              <a:rPr lang="nl-NL" noProof="0" dirty="0"/>
              <a:t>van om het even waar en om het even wanneer</a:t>
            </a:r>
          </a:p>
          <a:p>
            <a:pPr lvl="1"/>
            <a:r>
              <a:rPr lang="nl-NL" noProof="0" dirty="0"/>
              <a:t>mogelijkheid tot elektronische overdracht van gegevens uit beide digitale documenten aan afleverende apotheek door scanning QR-code</a:t>
            </a:r>
          </a:p>
          <a:p>
            <a:pPr lvl="1"/>
            <a:r>
              <a:rPr lang="nl-NL" noProof="0" dirty="0"/>
              <a:t>minder mogelijkheden tot fraude door digitaal ondertekende QR-codes</a:t>
            </a:r>
          </a:p>
          <a:p>
            <a:pPr lvl="1"/>
            <a:r>
              <a:rPr lang="nl-NL" noProof="0" dirty="0"/>
              <a:t>vermijdt zeer complexe bestaande procedures</a:t>
            </a:r>
          </a:p>
          <a:p>
            <a:pPr lvl="2"/>
            <a:endParaRPr lang="nl-NL" noProof="0" dirty="0"/>
          </a:p>
          <a:p>
            <a:pPr lvl="2"/>
            <a:endParaRPr lang="nl-NL" noProof="0" dirty="0"/>
          </a:p>
          <a:p>
            <a:pPr lvl="1"/>
            <a:endParaRPr lang="nl-NL" noProof="0" dirty="0"/>
          </a:p>
          <a:p>
            <a:pPr lvl="1"/>
            <a:endParaRPr lang="nl-NL" noProof="0" dirty="0"/>
          </a:p>
        </p:txBody>
      </p:sp>
      <p:pic>
        <p:nvPicPr>
          <p:cNvPr id="5" name="Afbeelding 4">
            <a:extLst>
              <a:ext uri="{FF2B5EF4-FFF2-40B4-BE49-F238E27FC236}">
                <a16:creationId xmlns:a16="http://schemas.microsoft.com/office/drawing/2014/main" id="{AF399731-492E-D91D-087C-521161787CE9}"/>
              </a:ext>
            </a:extLst>
          </p:cNvPr>
          <p:cNvPicPr>
            <a:picLocks noChangeAspect="1"/>
          </p:cNvPicPr>
          <p:nvPr/>
        </p:nvPicPr>
        <p:blipFill>
          <a:blip r:embed="rId2"/>
          <a:srcRect l="2007" t="14359" r="1338"/>
          <a:stretch/>
        </p:blipFill>
        <p:spPr>
          <a:xfrm>
            <a:off x="4959810" y="1369814"/>
            <a:ext cx="7004807" cy="4431879"/>
          </a:xfrm>
          <a:prstGeom prst="rect">
            <a:avLst/>
          </a:prstGeom>
        </p:spPr>
      </p:pic>
    </p:spTree>
    <p:extLst>
      <p:ext uri="{BB962C8B-B14F-4D97-AF65-F5344CB8AC3E}">
        <p14:creationId xmlns:p14="http://schemas.microsoft.com/office/powerpoint/2010/main" val="17399775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7CA5549E-2242-C1CE-1CD0-8379171CBDCB}"/>
              </a:ext>
            </a:extLst>
          </p:cNvPr>
          <p:cNvSpPr>
            <a:spLocks noGrp="1"/>
          </p:cNvSpPr>
          <p:nvPr>
            <p:ph type="body" sz="quarter" idx="11"/>
          </p:nvPr>
        </p:nvSpPr>
        <p:spPr>
          <a:xfrm>
            <a:off x="900000" y="87787"/>
            <a:ext cx="10213776" cy="705597"/>
          </a:xfrm>
        </p:spPr>
        <p:txBody>
          <a:bodyPr>
            <a:normAutofit fontScale="92500"/>
          </a:bodyPr>
          <a:lstStyle/>
          <a:p>
            <a:r>
              <a:rPr lang="nl-NL" noProof="0" dirty="0"/>
              <a:t>AI: concrete mogelijkheden voor zorgverstrekkers</a:t>
            </a:r>
          </a:p>
        </p:txBody>
      </p:sp>
      <p:sp>
        <p:nvSpPr>
          <p:cNvPr id="3" name="Tijdelijke aanduiding voor tekst 2">
            <a:extLst>
              <a:ext uri="{FF2B5EF4-FFF2-40B4-BE49-F238E27FC236}">
                <a16:creationId xmlns:a16="http://schemas.microsoft.com/office/drawing/2014/main" id="{805E204B-61F7-79A6-B130-977846572784}"/>
              </a:ext>
            </a:extLst>
          </p:cNvPr>
          <p:cNvSpPr>
            <a:spLocks noGrp="1"/>
          </p:cNvSpPr>
          <p:nvPr>
            <p:ph type="body" sz="quarter" idx="13"/>
          </p:nvPr>
        </p:nvSpPr>
        <p:spPr>
          <a:xfrm>
            <a:off x="900000" y="998291"/>
            <a:ext cx="10213776" cy="5174927"/>
          </a:xfrm>
        </p:spPr>
        <p:txBody>
          <a:bodyPr>
            <a:normAutofit/>
          </a:bodyPr>
          <a:lstStyle/>
          <a:p>
            <a:pPr lvl="1"/>
            <a:r>
              <a:rPr lang="nl-NL" noProof="0" dirty="0"/>
              <a:t>diagnostische ondersteuning: beoordelen van door zorggebruiker op voorhand ingevoerde symptomen en identificeren van mogelijke aandoeningen</a:t>
            </a:r>
          </a:p>
          <a:p>
            <a:pPr lvl="1"/>
            <a:r>
              <a:rPr lang="nl-NL" noProof="0" dirty="0"/>
              <a:t>beeldanalyse: medische beelden analyseren om vroegtijdige tekenen van aandoeningen te detecteren, en eventueel door te verwijzen naar specialist</a:t>
            </a:r>
          </a:p>
          <a:p>
            <a:pPr lvl="1"/>
            <a:r>
              <a:rPr lang="nl-NL" noProof="0" dirty="0"/>
              <a:t>beslissingsondersteuning: ondervraging van gevalideerde kennisbank in natuurlijke taal</a:t>
            </a:r>
          </a:p>
          <a:p>
            <a:pPr lvl="2"/>
            <a:r>
              <a:rPr lang="nl-NL" noProof="0" dirty="0"/>
              <a:t>omzetting vraag in natuurlijke taal naar ondervraging vectordatabank met gevalideerde kennis</a:t>
            </a:r>
          </a:p>
          <a:p>
            <a:pPr lvl="2"/>
            <a:r>
              <a:rPr lang="nl-NL" noProof="0" dirty="0"/>
              <a:t>bevraging vectordatabank met gevalideerde kennis</a:t>
            </a:r>
          </a:p>
          <a:p>
            <a:pPr lvl="3"/>
            <a:r>
              <a:rPr lang="nl-NL" noProof="0" dirty="0"/>
              <a:t>nationale bronnen</a:t>
            </a:r>
          </a:p>
          <a:p>
            <a:pPr lvl="3"/>
            <a:r>
              <a:rPr lang="nl-NL" noProof="0" dirty="0"/>
              <a:t>internationale bronnen</a:t>
            </a:r>
          </a:p>
          <a:p>
            <a:pPr lvl="2"/>
            <a:r>
              <a:rPr lang="nl-NL" noProof="0" dirty="0"/>
              <a:t>omzetting resultaat van bevraging vectordatabank naar natuurlijke taal</a:t>
            </a:r>
          </a:p>
          <a:p>
            <a:pPr lvl="3"/>
            <a:r>
              <a:rPr lang="nl-NL" noProof="0" dirty="0"/>
              <a:t>aanduiding bronnen</a:t>
            </a:r>
          </a:p>
          <a:p>
            <a:pPr lvl="3"/>
            <a:r>
              <a:rPr lang="nl-NL" noProof="0" dirty="0"/>
              <a:t>transparantie over ‘zekerheidspercentage’</a:t>
            </a:r>
          </a:p>
          <a:p>
            <a:pPr lvl="1"/>
            <a:endParaRPr lang="nl-NL" noProof="0" dirty="0"/>
          </a:p>
          <a:p>
            <a:pPr lvl="1"/>
            <a:endParaRPr lang="nl-NL" noProof="0" dirty="0"/>
          </a:p>
        </p:txBody>
      </p:sp>
    </p:spTree>
    <p:extLst>
      <p:ext uri="{BB962C8B-B14F-4D97-AF65-F5344CB8AC3E}">
        <p14:creationId xmlns:p14="http://schemas.microsoft.com/office/powerpoint/2010/main" val="36284282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BEB4330-7F93-0005-FBF3-2CA0BACA6F67}"/>
              </a:ext>
            </a:extLst>
          </p:cNvPr>
          <p:cNvSpPr>
            <a:spLocks noGrp="1"/>
          </p:cNvSpPr>
          <p:nvPr>
            <p:ph type="body" sz="quarter" idx="11"/>
          </p:nvPr>
        </p:nvSpPr>
        <p:spPr>
          <a:xfrm>
            <a:off x="900000" y="87787"/>
            <a:ext cx="10213776" cy="705597"/>
          </a:xfrm>
        </p:spPr>
        <p:txBody>
          <a:bodyPr>
            <a:normAutofit fontScale="92500"/>
          </a:bodyPr>
          <a:lstStyle/>
          <a:p>
            <a:r>
              <a:rPr lang="nl-NL" noProof="0" dirty="0"/>
              <a:t>AI: concrete mogelijkheden voor zorgverstrekkers </a:t>
            </a:r>
          </a:p>
        </p:txBody>
      </p:sp>
      <p:sp>
        <p:nvSpPr>
          <p:cNvPr id="3" name="Tijdelijke aanduiding voor tekst 2">
            <a:extLst>
              <a:ext uri="{FF2B5EF4-FFF2-40B4-BE49-F238E27FC236}">
                <a16:creationId xmlns:a16="http://schemas.microsoft.com/office/drawing/2014/main" id="{471CB33F-C914-AF50-6665-575C72B2B964}"/>
              </a:ext>
            </a:extLst>
          </p:cNvPr>
          <p:cNvSpPr>
            <a:spLocks noGrp="1"/>
          </p:cNvSpPr>
          <p:nvPr>
            <p:ph type="body" sz="quarter" idx="13"/>
          </p:nvPr>
        </p:nvSpPr>
        <p:spPr>
          <a:xfrm>
            <a:off x="900000" y="998291"/>
            <a:ext cx="10213776" cy="5174927"/>
          </a:xfrm>
        </p:spPr>
        <p:txBody>
          <a:bodyPr/>
          <a:lstStyle/>
          <a:p>
            <a:pPr lvl="1"/>
            <a:r>
              <a:rPr lang="nl-NL" noProof="0" dirty="0"/>
              <a:t>voorspellende analyse: gebruik van voorspellende AI-modellen om patiënten met hoog risico op (chronische) ziekten te identificeren op basis van analyse van medische geschiedenis, levensstijl en genetische informatie, en preventieve maatregelen aanbevelen en vroegtijdige interventies plannen</a:t>
            </a:r>
          </a:p>
          <a:p>
            <a:pPr lvl="1"/>
            <a:r>
              <a:rPr lang="nl-NL" noProof="0" dirty="0"/>
              <a:t>virtuele assistenten en chatbots: hulp van zorggebruikers met gezondheidsvragen, invoeren van symptomen en maken van afspraken bij juiste zorgverlener</a:t>
            </a:r>
          </a:p>
          <a:p>
            <a:pPr lvl="1"/>
            <a:r>
              <a:rPr lang="nl-NL" noProof="0" dirty="0"/>
              <a:t>ondersteuning van beheer van elektronisch patiëntendossier</a:t>
            </a:r>
          </a:p>
          <a:p>
            <a:pPr lvl="2"/>
            <a:r>
              <a:rPr lang="nl-NL" noProof="0" dirty="0"/>
              <a:t>gestructureerde registratie in natuurlijke taal</a:t>
            </a:r>
          </a:p>
          <a:p>
            <a:pPr lvl="2"/>
            <a:r>
              <a:rPr lang="nl-NL" noProof="0" dirty="0"/>
              <a:t>kwaliteitscontrole</a:t>
            </a:r>
          </a:p>
        </p:txBody>
      </p:sp>
    </p:spTree>
    <p:extLst>
      <p:ext uri="{BB962C8B-B14F-4D97-AF65-F5344CB8AC3E}">
        <p14:creationId xmlns:p14="http://schemas.microsoft.com/office/powerpoint/2010/main" val="30577836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57E99ED-80A7-AC64-145F-81375F5A0850}"/>
              </a:ext>
            </a:extLst>
          </p:cNvPr>
          <p:cNvSpPr>
            <a:spLocks noGrp="1"/>
          </p:cNvSpPr>
          <p:nvPr>
            <p:ph type="body" sz="quarter" idx="11"/>
          </p:nvPr>
        </p:nvSpPr>
        <p:spPr/>
        <p:txBody>
          <a:bodyPr/>
          <a:lstStyle/>
          <a:p>
            <a:r>
              <a:rPr lang="nl-NL" noProof="0" dirty="0"/>
              <a:t>Aandachtspunten bij gebruik van AI</a:t>
            </a:r>
          </a:p>
        </p:txBody>
      </p:sp>
      <p:sp>
        <p:nvSpPr>
          <p:cNvPr id="3" name="Tijdelijke aanduiding voor tekst 2">
            <a:extLst>
              <a:ext uri="{FF2B5EF4-FFF2-40B4-BE49-F238E27FC236}">
                <a16:creationId xmlns:a16="http://schemas.microsoft.com/office/drawing/2014/main" id="{76AEEAD5-37A3-022A-CFC1-52DF4E61D880}"/>
              </a:ext>
            </a:extLst>
          </p:cNvPr>
          <p:cNvSpPr>
            <a:spLocks noGrp="1"/>
          </p:cNvSpPr>
          <p:nvPr>
            <p:ph type="body" sz="quarter" idx="13"/>
          </p:nvPr>
        </p:nvSpPr>
        <p:spPr>
          <a:xfrm>
            <a:off x="899999" y="957101"/>
            <a:ext cx="10723589" cy="5336606"/>
          </a:xfrm>
        </p:spPr>
        <p:txBody>
          <a:bodyPr>
            <a:normAutofit/>
          </a:bodyPr>
          <a:lstStyle/>
          <a:p>
            <a:pPr lvl="1"/>
            <a:r>
              <a:rPr lang="nl-NL" noProof="0" dirty="0"/>
              <a:t>aandachtspunten</a:t>
            </a:r>
          </a:p>
          <a:p>
            <a:pPr lvl="2"/>
            <a:r>
              <a:rPr lang="nl-NL" noProof="0" dirty="0"/>
              <a:t>begrijp waarde en grenzen van AI</a:t>
            </a:r>
          </a:p>
          <a:p>
            <a:pPr lvl="3"/>
            <a:r>
              <a:rPr lang="nl-NL" noProof="0" dirty="0"/>
              <a:t>ondersteunend, niet beslissend</a:t>
            </a:r>
          </a:p>
          <a:p>
            <a:pPr lvl="3"/>
            <a:r>
              <a:rPr lang="nl-NL" noProof="0" dirty="0"/>
              <a:t>blijf kritisch, bewust van de context</a:t>
            </a:r>
          </a:p>
          <a:p>
            <a:pPr lvl="2"/>
            <a:r>
              <a:rPr lang="nl-NL" noProof="0" dirty="0"/>
              <a:t>geef voorrang aan hybride AI-systemen, die</a:t>
            </a:r>
          </a:p>
          <a:p>
            <a:pPr lvl="3"/>
            <a:r>
              <a:rPr lang="nl-NL" noProof="0" dirty="0"/>
              <a:t>redeneercapaciteiten omvatten</a:t>
            </a:r>
          </a:p>
          <a:p>
            <a:pPr lvl="3"/>
            <a:r>
              <a:rPr lang="nl-NL" noProof="0" dirty="0"/>
              <a:t>gebaseerd zijn op wetenschappelijk gevalideerde onderliggende kennis</a:t>
            </a:r>
          </a:p>
          <a:p>
            <a:pPr lvl="2"/>
            <a:r>
              <a:rPr lang="nl-NL" noProof="0" dirty="0"/>
              <a:t>eis transparantie van AI-systemen</a:t>
            </a:r>
          </a:p>
          <a:p>
            <a:pPr lvl="2"/>
            <a:r>
              <a:rPr lang="nl-NL" noProof="0" dirty="0"/>
              <a:t>AI is kostelijk en belastend voor klimaat =&gt; zet in voor reële noden en herzie processen om mogelijkheden ten volle te benutten</a:t>
            </a:r>
          </a:p>
          <a:p>
            <a:pPr lvl="2"/>
            <a:r>
              <a:rPr lang="nl-NL" noProof="0" dirty="0"/>
              <a:t>beheer risico’s</a:t>
            </a:r>
          </a:p>
        </p:txBody>
      </p:sp>
      <p:sp>
        <p:nvSpPr>
          <p:cNvPr id="4" name="Tekstvak 3">
            <a:extLst>
              <a:ext uri="{FF2B5EF4-FFF2-40B4-BE49-F238E27FC236}">
                <a16:creationId xmlns:a16="http://schemas.microsoft.com/office/drawing/2014/main" id="{5A4BCAF0-3FA9-B599-068B-9E611FC49DAC}"/>
              </a:ext>
            </a:extLst>
          </p:cNvPr>
          <p:cNvSpPr txBox="1"/>
          <p:nvPr/>
        </p:nvSpPr>
        <p:spPr>
          <a:xfrm>
            <a:off x="7539322" y="1317080"/>
            <a:ext cx="3885974" cy="2308324"/>
          </a:xfrm>
          <a:prstGeom prst="rect">
            <a:avLst/>
          </a:prstGeom>
          <a:noFill/>
        </p:spPr>
        <p:txBody>
          <a:bodyPr wrap="square" rtlCol="0">
            <a:spAutoFit/>
          </a:bodyPr>
          <a:lstStyle/>
          <a:p>
            <a:r>
              <a:rPr lang="nl-NL" b="1" i="1" noProof="0" dirty="0">
                <a:latin typeface="Open Sans" panose="020B0606030504020204" pitchFamily="34" charset="0"/>
                <a:ea typeface="Open Sans" panose="020B0606030504020204" pitchFamily="34" charset="0"/>
                <a:cs typeface="Open Sans" panose="020B0606030504020204" pitchFamily="34" charset="0"/>
              </a:rPr>
              <a:t>“beschouw AI als een inspirerende technologie om menselijke intelligentie kritisch uit te breiden en ons te helpen in een wereld voor onzekerheden”</a:t>
            </a:r>
          </a:p>
          <a:p>
            <a:endParaRPr lang="nl-NL" b="1" i="1" noProof="0" dirty="0">
              <a:latin typeface="Open Sans" panose="020B0606030504020204" pitchFamily="34" charset="0"/>
              <a:ea typeface="Open Sans" panose="020B0606030504020204" pitchFamily="34" charset="0"/>
              <a:cs typeface="Open Sans" panose="020B0606030504020204" pitchFamily="34" charset="0"/>
            </a:endParaRPr>
          </a:p>
          <a:p>
            <a:r>
              <a:rPr lang="nl-NL" b="1" i="1" noProof="0" dirty="0">
                <a:latin typeface="Open Sans" panose="020B0606030504020204" pitchFamily="34" charset="0"/>
                <a:ea typeface="Open Sans" panose="020B0606030504020204" pitchFamily="34" charset="0"/>
                <a:cs typeface="Open Sans" panose="020B0606030504020204" pitchFamily="34" charset="0"/>
              </a:rPr>
              <a:t>(Mieke Geertrui De Ketelaere)</a:t>
            </a:r>
          </a:p>
          <a:p>
            <a:endParaRPr lang="nl-NL" noProof="0" dirty="0"/>
          </a:p>
        </p:txBody>
      </p:sp>
    </p:spTree>
    <p:extLst>
      <p:ext uri="{BB962C8B-B14F-4D97-AF65-F5344CB8AC3E}">
        <p14:creationId xmlns:p14="http://schemas.microsoft.com/office/powerpoint/2010/main" val="32220349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0FC97E1-9740-610A-DCCB-C5E67AF610BB}"/>
              </a:ext>
            </a:extLst>
          </p:cNvPr>
          <p:cNvSpPr>
            <a:spLocks noGrp="1"/>
          </p:cNvSpPr>
          <p:nvPr>
            <p:ph type="body" sz="quarter" idx="11"/>
          </p:nvPr>
        </p:nvSpPr>
        <p:spPr/>
        <p:txBody>
          <a:bodyPr/>
          <a:lstStyle/>
          <a:p>
            <a:r>
              <a:rPr lang="nl-NL" noProof="0" dirty="0"/>
              <a:t>Risico’s bij gebruik van AI</a:t>
            </a:r>
          </a:p>
        </p:txBody>
      </p:sp>
      <p:sp>
        <p:nvSpPr>
          <p:cNvPr id="3" name="Tijdelijke aanduiding voor tekst 2">
            <a:extLst>
              <a:ext uri="{FF2B5EF4-FFF2-40B4-BE49-F238E27FC236}">
                <a16:creationId xmlns:a16="http://schemas.microsoft.com/office/drawing/2014/main" id="{CDCC431F-3AED-0060-0666-A726D950931B}"/>
              </a:ext>
            </a:extLst>
          </p:cNvPr>
          <p:cNvSpPr>
            <a:spLocks noGrp="1"/>
          </p:cNvSpPr>
          <p:nvPr>
            <p:ph type="body" sz="quarter" idx="13"/>
          </p:nvPr>
        </p:nvSpPr>
        <p:spPr/>
        <p:txBody>
          <a:bodyPr>
            <a:normAutofit fontScale="92500" lnSpcReduction="10000"/>
          </a:bodyPr>
          <a:lstStyle/>
          <a:p>
            <a:pPr lvl="1"/>
            <a:r>
              <a:rPr lang="nl-NL" noProof="0" dirty="0"/>
              <a:t>vooringenomenheid (bias) en discriminatie: AI kan de vooringenomenheid in trainingsgegevens reproduceren en versterken</a:t>
            </a:r>
          </a:p>
          <a:p>
            <a:pPr lvl="1"/>
            <a:r>
              <a:rPr lang="nl-NL" noProof="0" dirty="0"/>
              <a:t>bedreiging voor privacy: vermijd training op niet-</a:t>
            </a:r>
            <a:r>
              <a:rPr lang="nl-NL" noProof="0" dirty="0" err="1"/>
              <a:t>gepseudonimiseerde</a:t>
            </a:r>
            <a:r>
              <a:rPr lang="nl-NL" noProof="0" dirty="0"/>
              <a:t> persoonsgegevens in public </a:t>
            </a:r>
            <a:r>
              <a:rPr lang="nl-NL" noProof="0" dirty="0" err="1"/>
              <a:t>cloud</a:t>
            </a:r>
            <a:endParaRPr lang="nl-NL" noProof="0" dirty="0"/>
          </a:p>
          <a:p>
            <a:pPr lvl="1"/>
            <a:r>
              <a:rPr lang="nl-NL" noProof="0" dirty="0"/>
              <a:t>weinig transparantie: ‘</a:t>
            </a:r>
            <a:r>
              <a:rPr lang="nl-NL" noProof="0" dirty="0" err="1"/>
              <a:t>blackbox</a:t>
            </a:r>
            <a:r>
              <a:rPr lang="nl-NL" noProof="0" dirty="0"/>
              <a:t>’-algoritmen =&gt; behoefte aan verklaarbare AI</a:t>
            </a:r>
          </a:p>
          <a:p>
            <a:pPr lvl="1"/>
            <a:r>
              <a:rPr lang="nl-NL" noProof="0" dirty="0"/>
              <a:t>duurzaamheid: energiekosten van AI (10</a:t>
            </a:r>
            <a:r>
              <a:rPr lang="nl-NL" baseline="30000" noProof="0" dirty="0"/>
              <a:t>6</a:t>
            </a:r>
            <a:r>
              <a:rPr lang="nl-NL" noProof="0" dirty="0"/>
              <a:t> keer zo hoog als die van het menselijk brein)</a:t>
            </a:r>
          </a:p>
          <a:p>
            <a:pPr lvl="1"/>
            <a:r>
              <a:rPr lang="nl-NL" noProof="0" dirty="0"/>
              <a:t>risico op kwaadwillig gebruik van AI</a:t>
            </a:r>
          </a:p>
          <a:p>
            <a:pPr lvl="1"/>
            <a:r>
              <a:rPr lang="nl-NL" noProof="0" dirty="0"/>
              <a:t>technologische afhankelijkheid: overmatige afhankelijkheid van AI kan leiden tot kwetsbaarheid in geval van storingen</a:t>
            </a:r>
          </a:p>
          <a:p>
            <a:pPr lvl="1"/>
            <a:r>
              <a:rPr lang="nl-NL" noProof="0" dirty="0"/>
              <a:t>specifiek voor generatieve AI</a:t>
            </a:r>
          </a:p>
          <a:p>
            <a:pPr lvl="2"/>
            <a:r>
              <a:rPr lang="nl-NL" noProof="0" dirty="0" err="1"/>
              <a:t>deepfake</a:t>
            </a:r>
            <a:endParaRPr lang="nl-NL" noProof="0" dirty="0"/>
          </a:p>
          <a:p>
            <a:pPr lvl="2"/>
            <a:r>
              <a:rPr lang="nl-NL" noProof="0" dirty="0"/>
              <a:t>hallucinaties</a:t>
            </a:r>
          </a:p>
          <a:p>
            <a:pPr lvl="2"/>
            <a:r>
              <a:rPr lang="nl-NL" noProof="0" dirty="0"/>
              <a:t>openbaarmaking van gevoelige gegevens</a:t>
            </a:r>
          </a:p>
        </p:txBody>
      </p:sp>
    </p:spTree>
    <p:extLst>
      <p:ext uri="{BB962C8B-B14F-4D97-AF65-F5344CB8AC3E}">
        <p14:creationId xmlns:p14="http://schemas.microsoft.com/office/powerpoint/2010/main" val="35487469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0CEA0D5-2BE5-9B5E-B5A9-1EA3D7287043}"/>
              </a:ext>
            </a:extLst>
          </p:cNvPr>
          <p:cNvSpPr>
            <a:spLocks noGrp="1"/>
          </p:cNvSpPr>
          <p:nvPr>
            <p:ph type="body" sz="quarter" idx="11"/>
          </p:nvPr>
        </p:nvSpPr>
        <p:spPr/>
        <p:txBody>
          <a:bodyPr/>
          <a:lstStyle/>
          <a:p>
            <a:r>
              <a:rPr lang="nl-NL" noProof="0" dirty="0"/>
              <a:t>AI mist gezond verstand</a:t>
            </a:r>
          </a:p>
        </p:txBody>
      </p:sp>
      <p:pic>
        <p:nvPicPr>
          <p:cNvPr id="4" name="Picture 3">
            <a:extLst>
              <a:ext uri="{FF2B5EF4-FFF2-40B4-BE49-F238E27FC236}">
                <a16:creationId xmlns:a16="http://schemas.microsoft.com/office/drawing/2014/main" id="{1241C975-D712-473E-B713-49D77535EB2D}"/>
              </a:ext>
            </a:extLst>
          </p:cNvPr>
          <p:cNvPicPr>
            <a:picLocks noChangeAspect="1"/>
          </p:cNvPicPr>
          <p:nvPr/>
        </p:nvPicPr>
        <p:blipFill>
          <a:blip r:embed="rId2"/>
          <a:stretch>
            <a:fillRect/>
          </a:stretch>
        </p:blipFill>
        <p:spPr>
          <a:xfrm>
            <a:off x="1682338" y="1474076"/>
            <a:ext cx="8827324" cy="4716291"/>
          </a:xfrm>
          <a:prstGeom prst="rect">
            <a:avLst/>
          </a:prstGeom>
        </p:spPr>
      </p:pic>
    </p:spTree>
    <p:extLst>
      <p:ext uri="{BB962C8B-B14F-4D97-AF65-F5344CB8AC3E}">
        <p14:creationId xmlns:p14="http://schemas.microsoft.com/office/powerpoint/2010/main" val="32756368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F9AA665-58DA-E4AD-AF42-07E575592694}"/>
              </a:ext>
            </a:extLst>
          </p:cNvPr>
          <p:cNvSpPr>
            <a:spLocks noGrp="1"/>
          </p:cNvSpPr>
          <p:nvPr>
            <p:ph type="body" sz="quarter" idx="11"/>
          </p:nvPr>
        </p:nvSpPr>
        <p:spPr>
          <a:xfrm>
            <a:off x="900000" y="87787"/>
            <a:ext cx="10213776" cy="705597"/>
          </a:xfrm>
        </p:spPr>
        <p:txBody>
          <a:bodyPr/>
          <a:lstStyle/>
          <a:p>
            <a:r>
              <a:rPr lang="nl-NL" noProof="0" dirty="0"/>
              <a:t>Aantal technologische evoluties</a:t>
            </a:r>
          </a:p>
        </p:txBody>
      </p:sp>
      <p:sp>
        <p:nvSpPr>
          <p:cNvPr id="3" name="Tijdelijke aanduiding voor tekst 2">
            <a:extLst>
              <a:ext uri="{FF2B5EF4-FFF2-40B4-BE49-F238E27FC236}">
                <a16:creationId xmlns:a16="http://schemas.microsoft.com/office/drawing/2014/main" id="{C73475BA-A01A-5902-52AA-4D4B2A39E23F}"/>
              </a:ext>
            </a:extLst>
          </p:cNvPr>
          <p:cNvSpPr>
            <a:spLocks noGrp="1"/>
          </p:cNvSpPr>
          <p:nvPr>
            <p:ph type="body" sz="quarter" idx="13"/>
          </p:nvPr>
        </p:nvSpPr>
        <p:spPr>
          <a:xfrm>
            <a:off x="900000" y="998291"/>
            <a:ext cx="10213776" cy="5174927"/>
          </a:xfrm>
        </p:spPr>
        <p:txBody>
          <a:bodyPr/>
          <a:lstStyle/>
          <a:p>
            <a:pPr lvl="1"/>
            <a:r>
              <a:rPr lang="nl-NL" noProof="0" dirty="0"/>
              <a:t>wearables en implantaten met continue metingen</a:t>
            </a:r>
          </a:p>
          <a:p>
            <a:pPr lvl="1"/>
            <a:r>
              <a:rPr lang="nl-NL" noProof="0" dirty="0"/>
              <a:t>internet of </a:t>
            </a:r>
            <a:r>
              <a:rPr lang="nl-NL" noProof="0" dirty="0" err="1"/>
              <a:t>things</a:t>
            </a:r>
            <a:r>
              <a:rPr lang="nl-NL" noProof="0" dirty="0"/>
              <a:t> (</a:t>
            </a:r>
            <a:r>
              <a:rPr lang="nl-NL" noProof="0" dirty="0" err="1"/>
              <a:t>IoT</a:t>
            </a:r>
            <a:r>
              <a:rPr lang="nl-NL" noProof="0" dirty="0"/>
              <a:t>)</a:t>
            </a:r>
          </a:p>
          <a:p>
            <a:pPr lvl="1"/>
            <a:r>
              <a:rPr lang="nl-NL" noProof="0" dirty="0"/>
              <a:t>zorg op afstand (meten van gezondheidswaarden, monitoring, bijstand, raadpleging, behandeling, ...)</a:t>
            </a:r>
          </a:p>
          <a:p>
            <a:pPr lvl="1"/>
            <a:r>
              <a:rPr lang="nl-NL" noProof="0" dirty="0"/>
              <a:t>continue, longitudinale data</a:t>
            </a:r>
          </a:p>
          <a:p>
            <a:pPr lvl="1"/>
            <a:r>
              <a:rPr lang="nl-NL" noProof="0" dirty="0"/>
              <a:t>artificiële intelligentie (AI)</a:t>
            </a:r>
          </a:p>
          <a:p>
            <a:pPr lvl="1"/>
            <a:r>
              <a:rPr lang="nl-NL" noProof="0" dirty="0" err="1"/>
              <a:t>augmented</a:t>
            </a:r>
            <a:r>
              <a:rPr lang="nl-NL" noProof="0" dirty="0"/>
              <a:t> &amp; virtual </a:t>
            </a:r>
            <a:r>
              <a:rPr lang="nl-NL" noProof="0" dirty="0" err="1"/>
              <a:t>reality</a:t>
            </a:r>
            <a:endParaRPr lang="nl-NL" noProof="0" dirty="0"/>
          </a:p>
          <a:p>
            <a:pPr lvl="1"/>
            <a:r>
              <a:rPr lang="nl-NL" noProof="0" dirty="0"/>
              <a:t>robotica</a:t>
            </a:r>
          </a:p>
          <a:p>
            <a:pPr lvl="1"/>
            <a:r>
              <a:rPr lang="nl-NL" noProof="0" dirty="0" err="1"/>
              <a:t>cloud</a:t>
            </a:r>
            <a:endParaRPr lang="nl-NL" noProof="0" dirty="0"/>
          </a:p>
          <a:p>
            <a:pPr lvl="1"/>
            <a:r>
              <a:rPr lang="nl-NL" noProof="0" dirty="0"/>
              <a:t>...</a:t>
            </a:r>
          </a:p>
          <a:p>
            <a:pPr lvl="2"/>
            <a:endParaRPr lang="nl-NL" noProof="0" dirty="0"/>
          </a:p>
          <a:p>
            <a:pPr lvl="1"/>
            <a:endParaRPr lang="nl-NL" noProof="0" dirty="0"/>
          </a:p>
        </p:txBody>
      </p:sp>
    </p:spTree>
    <p:extLst>
      <p:ext uri="{BB962C8B-B14F-4D97-AF65-F5344CB8AC3E}">
        <p14:creationId xmlns:p14="http://schemas.microsoft.com/office/powerpoint/2010/main" val="22495464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903DD27-4131-F202-3C50-F87AE960F477}"/>
              </a:ext>
            </a:extLst>
          </p:cNvPr>
          <p:cNvSpPr>
            <a:spLocks noGrp="1"/>
          </p:cNvSpPr>
          <p:nvPr>
            <p:ph type="body" sz="quarter" idx="11"/>
          </p:nvPr>
        </p:nvSpPr>
        <p:spPr/>
        <p:txBody>
          <a:bodyPr>
            <a:normAutofit/>
          </a:bodyPr>
          <a:lstStyle/>
          <a:p>
            <a:r>
              <a:rPr lang="nl-NL" noProof="0" dirty="0"/>
              <a:t>AI mist concepten en abstractievermogen</a:t>
            </a:r>
          </a:p>
        </p:txBody>
      </p:sp>
      <p:pic>
        <p:nvPicPr>
          <p:cNvPr id="8" name="Picture 7">
            <a:extLst>
              <a:ext uri="{FF2B5EF4-FFF2-40B4-BE49-F238E27FC236}">
                <a16:creationId xmlns:a16="http://schemas.microsoft.com/office/drawing/2014/main" id="{504326B4-493C-4F9C-A57F-D2D69417AEC1}"/>
              </a:ext>
            </a:extLst>
          </p:cNvPr>
          <p:cNvPicPr>
            <a:picLocks noChangeAspect="1"/>
          </p:cNvPicPr>
          <p:nvPr/>
        </p:nvPicPr>
        <p:blipFill>
          <a:blip r:embed="rId2"/>
          <a:stretch>
            <a:fillRect/>
          </a:stretch>
        </p:blipFill>
        <p:spPr>
          <a:xfrm>
            <a:off x="335280" y="1474574"/>
            <a:ext cx="11521440" cy="4350522"/>
          </a:xfrm>
          <a:prstGeom prst="rect">
            <a:avLst/>
          </a:prstGeom>
        </p:spPr>
      </p:pic>
    </p:spTree>
    <p:extLst>
      <p:ext uri="{BB962C8B-B14F-4D97-AF65-F5344CB8AC3E}">
        <p14:creationId xmlns:p14="http://schemas.microsoft.com/office/powerpoint/2010/main" val="41507246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6174AF1-1F9F-35BC-CC8B-5ABC8EF00B73}"/>
              </a:ext>
            </a:extLst>
          </p:cNvPr>
          <p:cNvSpPr>
            <a:spLocks noGrp="1"/>
          </p:cNvSpPr>
          <p:nvPr>
            <p:ph type="body" sz="quarter" idx="11"/>
          </p:nvPr>
        </p:nvSpPr>
        <p:spPr/>
        <p:txBody>
          <a:bodyPr>
            <a:normAutofit/>
          </a:bodyPr>
          <a:lstStyle/>
          <a:p>
            <a:r>
              <a:rPr lang="nl-NL" noProof="0" dirty="0"/>
              <a:t>AI mist concepten en abstractievermogen</a:t>
            </a:r>
          </a:p>
        </p:txBody>
      </p:sp>
      <p:pic>
        <p:nvPicPr>
          <p:cNvPr id="4" name="Picture 3">
            <a:extLst>
              <a:ext uri="{FF2B5EF4-FFF2-40B4-BE49-F238E27FC236}">
                <a16:creationId xmlns:a16="http://schemas.microsoft.com/office/drawing/2014/main" id="{0ECC3C74-FBDF-40EB-BD77-A845224E59E3}"/>
              </a:ext>
            </a:extLst>
          </p:cNvPr>
          <p:cNvPicPr>
            <a:picLocks noChangeAspect="1"/>
          </p:cNvPicPr>
          <p:nvPr/>
        </p:nvPicPr>
        <p:blipFill>
          <a:blip r:embed="rId2"/>
          <a:stretch>
            <a:fillRect/>
          </a:stretch>
        </p:blipFill>
        <p:spPr>
          <a:xfrm>
            <a:off x="3291993" y="1488335"/>
            <a:ext cx="5608013" cy="4968002"/>
          </a:xfrm>
          <a:prstGeom prst="rect">
            <a:avLst/>
          </a:prstGeom>
        </p:spPr>
      </p:pic>
    </p:spTree>
    <p:extLst>
      <p:ext uri="{BB962C8B-B14F-4D97-AF65-F5344CB8AC3E}">
        <p14:creationId xmlns:p14="http://schemas.microsoft.com/office/powerpoint/2010/main" val="27310456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8A0DA19-8F28-5A0C-89BB-069208990CFF}"/>
              </a:ext>
            </a:extLst>
          </p:cNvPr>
          <p:cNvSpPr>
            <a:spLocks noGrp="1"/>
          </p:cNvSpPr>
          <p:nvPr>
            <p:ph type="body" sz="quarter" idx="11"/>
          </p:nvPr>
        </p:nvSpPr>
        <p:spPr>
          <a:xfrm>
            <a:off x="900000" y="87787"/>
            <a:ext cx="10213776" cy="705597"/>
          </a:xfrm>
        </p:spPr>
        <p:txBody>
          <a:bodyPr>
            <a:normAutofit fontScale="70000" lnSpcReduction="20000"/>
          </a:bodyPr>
          <a:lstStyle/>
          <a:p>
            <a:r>
              <a:rPr lang="nl-NL" noProof="0" dirty="0"/>
              <a:t>AI ziet makkelijk correlaties, maar faalt bij vaststelling causaliteit</a:t>
            </a:r>
          </a:p>
        </p:txBody>
      </p:sp>
      <p:pic>
        <p:nvPicPr>
          <p:cNvPr id="4" name="Picture 2" descr="Coronavirus spread through toilet paper? - YouTube">
            <a:extLst>
              <a:ext uri="{FF2B5EF4-FFF2-40B4-BE49-F238E27FC236}">
                <a16:creationId xmlns:a16="http://schemas.microsoft.com/office/drawing/2014/main" id="{5F4F6D76-3DB7-7A4C-1018-AF6E6E8D2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399" y="1035511"/>
            <a:ext cx="9043201" cy="508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15372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4E33578-D270-1BCD-ACB1-882B59A81764}"/>
              </a:ext>
            </a:extLst>
          </p:cNvPr>
          <p:cNvSpPr>
            <a:spLocks noGrp="1"/>
          </p:cNvSpPr>
          <p:nvPr>
            <p:ph type="body" sz="quarter" idx="11"/>
          </p:nvPr>
        </p:nvSpPr>
        <p:spPr/>
        <p:txBody>
          <a:bodyPr/>
          <a:lstStyle/>
          <a:p>
            <a:r>
              <a:rPr lang="nl-NL" noProof="0" dirty="0"/>
              <a:t>Concrete </a:t>
            </a:r>
            <a:r>
              <a:rPr lang="nl-NL" noProof="0" dirty="0" err="1"/>
              <a:t>use</a:t>
            </a:r>
            <a:r>
              <a:rPr lang="nl-NL" noProof="0" dirty="0"/>
              <a:t> case</a:t>
            </a:r>
          </a:p>
        </p:txBody>
      </p:sp>
      <p:sp>
        <p:nvSpPr>
          <p:cNvPr id="3" name="Tijdelijke aanduiding voor tekst 2">
            <a:extLst>
              <a:ext uri="{FF2B5EF4-FFF2-40B4-BE49-F238E27FC236}">
                <a16:creationId xmlns:a16="http://schemas.microsoft.com/office/drawing/2014/main" id="{FE7C6E63-A2B2-E790-0271-132956AC402D}"/>
              </a:ext>
            </a:extLst>
          </p:cNvPr>
          <p:cNvSpPr>
            <a:spLocks noGrp="1"/>
          </p:cNvSpPr>
          <p:nvPr>
            <p:ph type="body" sz="quarter" idx="13"/>
          </p:nvPr>
        </p:nvSpPr>
        <p:spPr/>
        <p:txBody>
          <a:bodyPr>
            <a:normAutofit fontScale="92500" lnSpcReduction="20000"/>
          </a:bodyPr>
          <a:lstStyle/>
          <a:p>
            <a:pPr lvl="1"/>
            <a:r>
              <a:rPr lang="nl-NL" noProof="0" dirty="0"/>
              <a:t>Rosa, jonge 70-er, valt tijdens fietstocht met vrienden en wordt met ambulance naar ziekenhuis gebracht</a:t>
            </a:r>
          </a:p>
          <a:p>
            <a:pPr lvl="2"/>
            <a:r>
              <a:rPr lang="nl-NL" noProof="0" dirty="0"/>
              <a:t>Rosa wordt ingeschreven op spoed: identificatie met eID of EUDI-wallet, automatische creatie zorgrelatie</a:t>
            </a:r>
          </a:p>
          <a:p>
            <a:pPr lvl="2"/>
            <a:r>
              <a:rPr lang="nl-NL" noProof="0" dirty="0"/>
              <a:t>relevante </a:t>
            </a:r>
            <a:r>
              <a:rPr lang="nl-NL" noProof="0" dirty="0" err="1"/>
              <a:t>caresets</a:t>
            </a:r>
            <a:r>
              <a:rPr lang="nl-NL" noProof="0" dirty="0"/>
              <a:t> worden digitaal geraadpleegd: zorgteam, familiale context, medicatie-overzicht, probleemlijst  (actief (niet) relevant/passief (niet) relevant), allergie, wilsverklaring</a:t>
            </a:r>
          </a:p>
          <a:p>
            <a:pPr lvl="1"/>
            <a:r>
              <a:rPr lang="nl-NL" noProof="0" dirty="0"/>
              <a:t>RX toont </a:t>
            </a:r>
            <a:r>
              <a:rPr lang="nl-NL" noProof="0" dirty="0" err="1"/>
              <a:t>fremurfractuur</a:t>
            </a:r>
            <a:r>
              <a:rPr lang="nl-NL" noProof="0" dirty="0"/>
              <a:t>; gezien de hoge leeftijd van Rosa wordt gekozen voor </a:t>
            </a:r>
            <a:r>
              <a:rPr lang="nl-NL" noProof="0" dirty="0" err="1"/>
              <a:t>zorgpad</a:t>
            </a:r>
            <a:r>
              <a:rPr lang="nl-NL" noProof="0" dirty="0"/>
              <a:t> </a:t>
            </a:r>
            <a:r>
              <a:rPr lang="nl-NL" noProof="0" dirty="0" err="1"/>
              <a:t>gammanageling</a:t>
            </a:r>
            <a:endParaRPr lang="nl-NL" noProof="0" dirty="0"/>
          </a:p>
          <a:p>
            <a:pPr lvl="2"/>
            <a:r>
              <a:rPr lang="nl-NL" noProof="0" dirty="0"/>
              <a:t>vóór operatie worden relevante </a:t>
            </a:r>
            <a:r>
              <a:rPr lang="nl-NL" noProof="0" dirty="0" err="1"/>
              <a:t>caresets</a:t>
            </a:r>
            <a:r>
              <a:rPr lang="nl-NL" noProof="0" dirty="0"/>
              <a:t> digitaal geraadpleegd: beeldvorming (RX), labowaarden (</a:t>
            </a:r>
            <a:r>
              <a:rPr lang="nl-NL" noProof="0" dirty="0" err="1"/>
              <a:t>vnl</a:t>
            </a:r>
            <a:r>
              <a:rPr lang="nl-NL" noProof="0" dirty="0"/>
              <a:t> stolling), wilsbeschikkingen (</a:t>
            </a:r>
            <a:r>
              <a:rPr lang="nl-NL" noProof="0" dirty="0" err="1"/>
              <a:t>oa</a:t>
            </a:r>
            <a:r>
              <a:rPr lang="nl-NL" noProof="0" dirty="0"/>
              <a:t> DNT-beleid), biometrische monitoringgegevens afkomstig van meettoestellen</a:t>
            </a:r>
          </a:p>
          <a:p>
            <a:pPr lvl="1"/>
            <a:r>
              <a:rPr lang="nl-NL" noProof="0" dirty="0"/>
              <a:t>tijdens hospitalisatie gebeurt er ook DEXA-scan, die wijst op osteoporose; geriater wordt ingeschakeld en start medicatie op</a:t>
            </a:r>
          </a:p>
          <a:p>
            <a:pPr lvl="2"/>
            <a:r>
              <a:rPr lang="nl-NL" noProof="0" dirty="0"/>
              <a:t>relevante </a:t>
            </a:r>
            <a:r>
              <a:rPr lang="nl-NL" noProof="0" dirty="0" err="1"/>
              <a:t>caresets</a:t>
            </a:r>
            <a:r>
              <a:rPr lang="nl-NL" noProof="0" dirty="0"/>
              <a:t> worden digitaal geraadpleegd: beeldvorming (RX), labowaarden (</a:t>
            </a:r>
            <a:r>
              <a:rPr lang="nl-NL" noProof="0" dirty="0" err="1"/>
              <a:t>oa</a:t>
            </a:r>
            <a:r>
              <a:rPr lang="nl-NL" noProof="0" dirty="0"/>
              <a:t> nierfunctie)</a:t>
            </a:r>
          </a:p>
          <a:p>
            <a:pPr lvl="2"/>
            <a:r>
              <a:rPr lang="nl-NL" noProof="0" dirty="0"/>
              <a:t>relevante </a:t>
            </a:r>
            <a:r>
              <a:rPr lang="nl-NL" noProof="0" dirty="0" err="1"/>
              <a:t>caresets</a:t>
            </a:r>
            <a:r>
              <a:rPr lang="nl-NL" noProof="0" dirty="0"/>
              <a:t> worden digitaal aangepast: zorgplan (raadpleging geriater, aangepaste leefstijl), probleemlijst (raadplegingsverslag geriater), medicatie-overzicht (digitaal </a:t>
            </a:r>
            <a:r>
              <a:rPr lang="nl-NL" noProof="0" dirty="0" err="1"/>
              <a:t>voorschift</a:t>
            </a:r>
            <a:r>
              <a:rPr lang="nl-NL" noProof="0" dirty="0"/>
              <a:t> medicatie)</a:t>
            </a:r>
          </a:p>
          <a:p>
            <a:pPr lvl="2"/>
            <a:r>
              <a:rPr lang="nl-NL" noProof="0" dirty="0"/>
              <a:t>huisarts krijgt automatische melding</a:t>
            </a:r>
          </a:p>
        </p:txBody>
      </p:sp>
    </p:spTree>
    <p:extLst>
      <p:ext uri="{BB962C8B-B14F-4D97-AF65-F5344CB8AC3E}">
        <p14:creationId xmlns:p14="http://schemas.microsoft.com/office/powerpoint/2010/main" val="5397541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26BE13F-DD2E-6701-541D-2939D3A7886F}"/>
              </a:ext>
            </a:extLst>
          </p:cNvPr>
          <p:cNvSpPr>
            <a:spLocks noGrp="1"/>
          </p:cNvSpPr>
          <p:nvPr>
            <p:ph type="body" sz="quarter" idx="11"/>
          </p:nvPr>
        </p:nvSpPr>
        <p:spPr/>
        <p:txBody>
          <a:bodyPr/>
          <a:lstStyle/>
          <a:p>
            <a:r>
              <a:rPr lang="nl-NL" noProof="0" dirty="0"/>
              <a:t>Concrete </a:t>
            </a:r>
            <a:r>
              <a:rPr lang="nl-NL" noProof="0" dirty="0" err="1"/>
              <a:t>use</a:t>
            </a:r>
            <a:r>
              <a:rPr lang="nl-NL" noProof="0" dirty="0"/>
              <a:t> case</a:t>
            </a:r>
          </a:p>
        </p:txBody>
      </p:sp>
      <p:sp>
        <p:nvSpPr>
          <p:cNvPr id="3" name="Tijdelijke aanduiding voor tekst 2">
            <a:extLst>
              <a:ext uri="{FF2B5EF4-FFF2-40B4-BE49-F238E27FC236}">
                <a16:creationId xmlns:a16="http://schemas.microsoft.com/office/drawing/2014/main" id="{BE44D7FB-3896-EBB1-EF98-80A2163BF40F}"/>
              </a:ext>
            </a:extLst>
          </p:cNvPr>
          <p:cNvSpPr>
            <a:spLocks noGrp="1"/>
          </p:cNvSpPr>
          <p:nvPr>
            <p:ph type="body" sz="quarter" idx="13"/>
          </p:nvPr>
        </p:nvSpPr>
        <p:spPr/>
        <p:txBody>
          <a:bodyPr>
            <a:normAutofit lnSpcReduction="10000"/>
          </a:bodyPr>
          <a:lstStyle/>
          <a:p>
            <a:pPr lvl="1"/>
            <a:r>
              <a:rPr lang="nl-NL" noProof="0" dirty="0"/>
              <a:t>na verblijf van 5 dagen in ziekenhuis wordt Rosa ontslagen om thuis verder ambulant te revalideren</a:t>
            </a:r>
          </a:p>
          <a:p>
            <a:pPr lvl="2"/>
            <a:r>
              <a:rPr lang="nl-NL" noProof="0" dirty="0"/>
              <a:t>relevante </a:t>
            </a:r>
            <a:r>
              <a:rPr lang="nl-NL" noProof="0" dirty="0" err="1"/>
              <a:t>caresets</a:t>
            </a:r>
            <a:r>
              <a:rPr lang="nl-NL" noProof="0" dirty="0"/>
              <a:t> worden digitaal bijgewerkt</a:t>
            </a:r>
          </a:p>
          <a:p>
            <a:pPr lvl="3"/>
            <a:r>
              <a:rPr lang="nl-NL" noProof="0" dirty="0"/>
              <a:t>zorgplan &amp; -team: digitale voorschriften thuisverpleging en kine, thuiszorgwinkel voor kruk, rollator &amp; toiletstoel, eventuele huishoudhulp, opvolgingsafspraak met orthopedist en </a:t>
            </a:r>
            <a:r>
              <a:rPr lang="nl-NL" noProof="0" dirty="0" err="1"/>
              <a:t>opvolgingsRX</a:t>
            </a:r>
            <a:r>
              <a:rPr lang="nl-NL" noProof="0" dirty="0"/>
              <a:t> in ziekenhuis (combi-afspraak))</a:t>
            </a:r>
          </a:p>
          <a:p>
            <a:pPr lvl="3"/>
            <a:r>
              <a:rPr lang="nl-NL" noProof="0" dirty="0"/>
              <a:t>medicatie-overzicht: digitaal </a:t>
            </a:r>
            <a:r>
              <a:rPr lang="nl-NL" noProof="0" dirty="0" err="1"/>
              <a:t>voorschift</a:t>
            </a:r>
            <a:r>
              <a:rPr lang="nl-NL" noProof="0" dirty="0"/>
              <a:t> medicatie</a:t>
            </a:r>
          </a:p>
          <a:p>
            <a:pPr lvl="3"/>
            <a:r>
              <a:rPr lang="nl-NL" noProof="0" dirty="0"/>
              <a:t>probleemlijst (medische &amp; verpleegkundige ontslagbrief)</a:t>
            </a:r>
          </a:p>
          <a:p>
            <a:pPr lvl="2"/>
            <a:r>
              <a:rPr lang="nl-NL" noProof="0" dirty="0"/>
              <a:t>huisarts krijgt automatische melding</a:t>
            </a:r>
          </a:p>
          <a:p>
            <a:pPr lvl="1"/>
            <a:r>
              <a:rPr lang="nl-NL" noProof="0" dirty="0"/>
              <a:t>Rosa gaat de digitaal voorgeschreven medicatie ophalen bij haar huisapotheek</a:t>
            </a:r>
          </a:p>
          <a:p>
            <a:pPr lvl="2"/>
            <a:r>
              <a:rPr lang="nl-NL" noProof="0" dirty="0"/>
              <a:t>relevante </a:t>
            </a:r>
            <a:r>
              <a:rPr lang="nl-NL" noProof="0" dirty="0" err="1"/>
              <a:t>caresets</a:t>
            </a:r>
            <a:r>
              <a:rPr lang="nl-NL" noProof="0" dirty="0"/>
              <a:t> worden digitaal geraadpleegd en bijgewerkt: medicatie-overzicht (digitaal voorschrift medicatie), labo (lever- &amp; nierfunctiewaarden), allergie</a:t>
            </a:r>
          </a:p>
          <a:p>
            <a:pPr lvl="2"/>
            <a:r>
              <a:rPr lang="nl-NL" noProof="0" dirty="0"/>
              <a:t>apotheker geeft uitleg over belang van correct en samen innemen van medicatie (calcium, vitamine D, </a:t>
            </a:r>
            <a:r>
              <a:rPr lang="nl-NL" noProof="0" dirty="0" err="1"/>
              <a:t>bifosfonaten</a:t>
            </a:r>
            <a:r>
              <a:rPr lang="nl-NL" noProof="0" dirty="0"/>
              <a:t>) en overloopt nieuw medicatieschema</a:t>
            </a:r>
          </a:p>
          <a:p>
            <a:pPr lvl="1"/>
            <a:r>
              <a:rPr lang="nl-NL" noProof="0" dirty="0"/>
              <a:t>thuisgekomen kan Rosa vlot haar medicatieschema raadplegen op MijnGezondheid.be</a:t>
            </a:r>
          </a:p>
          <a:p>
            <a:pPr lvl="1"/>
            <a:endParaRPr lang="nl-NL" noProof="0" dirty="0"/>
          </a:p>
          <a:p>
            <a:pPr lvl="2"/>
            <a:endParaRPr lang="nl-NL" noProof="0" dirty="0"/>
          </a:p>
        </p:txBody>
      </p:sp>
    </p:spTree>
    <p:extLst>
      <p:ext uri="{BB962C8B-B14F-4D97-AF65-F5344CB8AC3E}">
        <p14:creationId xmlns:p14="http://schemas.microsoft.com/office/powerpoint/2010/main" val="90464482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4A5D178-229D-8F78-C98D-378280C2658E}"/>
              </a:ext>
            </a:extLst>
          </p:cNvPr>
          <p:cNvSpPr>
            <a:spLocks noGrp="1"/>
          </p:cNvSpPr>
          <p:nvPr>
            <p:ph type="body" sz="quarter" idx="11"/>
          </p:nvPr>
        </p:nvSpPr>
        <p:spPr/>
        <p:txBody>
          <a:bodyPr/>
          <a:lstStyle/>
          <a:p>
            <a:r>
              <a:rPr lang="nl-NL" noProof="0" dirty="0"/>
              <a:t>Concrete </a:t>
            </a:r>
            <a:r>
              <a:rPr lang="nl-NL" noProof="0" dirty="0" err="1"/>
              <a:t>use</a:t>
            </a:r>
            <a:r>
              <a:rPr lang="nl-NL" noProof="0" dirty="0"/>
              <a:t> case</a:t>
            </a:r>
          </a:p>
        </p:txBody>
      </p:sp>
      <p:sp>
        <p:nvSpPr>
          <p:cNvPr id="3" name="Tijdelijke aanduiding voor tekst 2">
            <a:extLst>
              <a:ext uri="{FF2B5EF4-FFF2-40B4-BE49-F238E27FC236}">
                <a16:creationId xmlns:a16="http://schemas.microsoft.com/office/drawing/2014/main" id="{AEEB8BF2-A120-2AEA-4DCD-AA0715FD18C3}"/>
              </a:ext>
            </a:extLst>
          </p:cNvPr>
          <p:cNvSpPr>
            <a:spLocks noGrp="1"/>
          </p:cNvSpPr>
          <p:nvPr>
            <p:ph type="body" sz="quarter" idx="13"/>
          </p:nvPr>
        </p:nvSpPr>
        <p:spPr/>
        <p:txBody>
          <a:bodyPr/>
          <a:lstStyle/>
          <a:p>
            <a:pPr lvl="1"/>
            <a:r>
              <a:rPr lang="nl-NL" noProof="0" dirty="0"/>
              <a:t>hechtingen worden door huisarts verwijderd na 14 dagen</a:t>
            </a:r>
          </a:p>
          <a:p>
            <a:pPr lvl="2"/>
            <a:r>
              <a:rPr lang="nl-NL" noProof="0" dirty="0"/>
              <a:t>relevante </a:t>
            </a:r>
            <a:r>
              <a:rPr lang="nl-NL" noProof="0" dirty="0" err="1"/>
              <a:t>caresets</a:t>
            </a:r>
            <a:r>
              <a:rPr lang="nl-NL" noProof="0" dirty="0"/>
              <a:t> worden digitaal geraadpleegd en bijgewerkt: probleemlijst</a:t>
            </a:r>
          </a:p>
          <a:p>
            <a:pPr lvl="1"/>
            <a:r>
              <a:rPr lang="nl-NL" noProof="0" dirty="0"/>
              <a:t>tijdens revalidatie wordt door alle betrokken zorgverleners gerapporteerd over progressieve en eventuele problemen</a:t>
            </a:r>
          </a:p>
          <a:p>
            <a:pPr lvl="2"/>
            <a:r>
              <a:rPr lang="nl-NL" noProof="0" dirty="0"/>
              <a:t>relevante </a:t>
            </a:r>
            <a:r>
              <a:rPr lang="nl-NL" noProof="0" dirty="0" err="1"/>
              <a:t>caresets</a:t>
            </a:r>
            <a:r>
              <a:rPr lang="nl-NL" noProof="0" dirty="0"/>
              <a:t> worden digitaal bijgewerkt: probleemlijst</a:t>
            </a:r>
          </a:p>
          <a:p>
            <a:pPr lvl="1"/>
            <a:r>
              <a:rPr lang="nl-NL" noProof="0" dirty="0"/>
              <a:t>8 weken na ingreep gaat Rosa naar opvolgingsafspraak bij orthopedist; voorafgaand aan raadpleging wordt controle RX genomen</a:t>
            </a:r>
          </a:p>
          <a:p>
            <a:pPr lvl="2"/>
            <a:r>
              <a:rPr lang="nl-NL" noProof="0" dirty="0"/>
              <a:t>relevante </a:t>
            </a:r>
            <a:r>
              <a:rPr lang="nl-NL" noProof="0" dirty="0" err="1"/>
              <a:t>caresets</a:t>
            </a:r>
            <a:r>
              <a:rPr lang="nl-NL" noProof="0" dirty="0"/>
              <a:t> worden digitaal geraadpleegd: probleemlijst (</a:t>
            </a:r>
            <a:r>
              <a:rPr lang="nl-NL" noProof="0" dirty="0" err="1"/>
              <a:t>terugcommunicatie</a:t>
            </a:r>
            <a:r>
              <a:rPr lang="nl-NL" noProof="0" dirty="0"/>
              <a:t> thuisverpleging, kine en  huisarts over progressie tijdens revalidatietraject)</a:t>
            </a:r>
          </a:p>
          <a:p>
            <a:pPr lvl="2"/>
            <a:r>
              <a:rPr lang="nl-NL" noProof="0" dirty="0"/>
              <a:t>relevante </a:t>
            </a:r>
            <a:r>
              <a:rPr lang="nl-NL" noProof="0" dirty="0" err="1"/>
              <a:t>caresets</a:t>
            </a:r>
            <a:r>
              <a:rPr lang="nl-NL" noProof="0" dirty="0"/>
              <a:t> worden digitaal bijgewerkt: probleemlijst (afsluiting </a:t>
            </a:r>
            <a:r>
              <a:rPr lang="nl-NL" noProof="0" dirty="0" err="1"/>
              <a:t>zorgpad</a:t>
            </a:r>
            <a:r>
              <a:rPr lang="nl-NL" noProof="0" dirty="0"/>
              <a:t>, raadplegingsverslag orthopedist, beeldvorming (RX))</a:t>
            </a:r>
          </a:p>
          <a:p>
            <a:endParaRPr lang="nl-NL" noProof="0" dirty="0"/>
          </a:p>
        </p:txBody>
      </p:sp>
    </p:spTree>
    <p:extLst>
      <p:ext uri="{BB962C8B-B14F-4D97-AF65-F5344CB8AC3E}">
        <p14:creationId xmlns:p14="http://schemas.microsoft.com/office/powerpoint/2010/main" val="3010709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246A169-67CB-92B0-CE31-E63FB9045593}"/>
              </a:ext>
            </a:extLst>
          </p:cNvPr>
          <p:cNvSpPr>
            <a:spLocks noGrp="1"/>
          </p:cNvSpPr>
          <p:nvPr>
            <p:ph type="body" sz="quarter" idx="11"/>
          </p:nvPr>
        </p:nvSpPr>
        <p:spPr/>
        <p:txBody>
          <a:bodyPr/>
          <a:lstStyle/>
          <a:p>
            <a:r>
              <a:rPr lang="nl-NL" noProof="0" dirty="0"/>
              <a:t>Besluit</a:t>
            </a:r>
          </a:p>
        </p:txBody>
      </p:sp>
      <p:sp>
        <p:nvSpPr>
          <p:cNvPr id="3" name="Tijdelijke aanduiding voor tekst 2">
            <a:extLst>
              <a:ext uri="{FF2B5EF4-FFF2-40B4-BE49-F238E27FC236}">
                <a16:creationId xmlns:a16="http://schemas.microsoft.com/office/drawing/2014/main" id="{ED2B86C2-EB00-D20C-E512-DBEE5592B8B4}"/>
              </a:ext>
            </a:extLst>
          </p:cNvPr>
          <p:cNvSpPr>
            <a:spLocks noGrp="1"/>
          </p:cNvSpPr>
          <p:nvPr>
            <p:ph type="body" sz="quarter" idx="13"/>
          </p:nvPr>
        </p:nvSpPr>
        <p:spPr/>
        <p:txBody>
          <a:bodyPr>
            <a:normAutofit fontScale="85000" lnSpcReduction="10000"/>
          </a:bodyPr>
          <a:lstStyle/>
          <a:p>
            <a:pPr lvl="1"/>
            <a:r>
              <a:rPr lang="nl-NL" noProof="0" dirty="0"/>
              <a:t>erken dat zorggebruikers relatie aangaan met technologie</a:t>
            </a:r>
          </a:p>
          <a:p>
            <a:pPr lvl="1"/>
            <a:r>
              <a:rPr lang="nl-NL" noProof="0" dirty="0"/>
              <a:t>digitaal is het nieuwe normaal, ook voor de zorgverlener =&gt; opname </a:t>
            </a:r>
            <a:r>
              <a:rPr lang="nl-NL" noProof="0" dirty="0" err="1"/>
              <a:t>eGezondheidsdoelstellingen</a:t>
            </a:r>
            <a:r>
              <a:rPr lang="nl-NL" noProof="0" dirty="0"/>
              <a:t> in Kwaliteitswet</a:t>
            </a:r>
          </a:p>
          <a:p>
            <a:pPr lvl="1"/>
            <a:r>
              <a:rPr lang="nl-NL" noProof="0" dirty="0"/>
              <a:t>het netwerk wint altijd</a:t>
            </a:r>
          </a:p>
          <a:p>
            <a:pPr lvl="1"/>
            <a:r>
              <a:rPr lang="nl-NL" noProof="0" dirty="0"/>
              <a:t>over overheidsniveaus (Europees federaal, deelgebieden) moeten er overkoepelende, onderling goed gealigneerde doelstellingen, prioriteiten en implementatieplannen inzake eGezondheid zijn =&gt; samenwerkingsakkoord in lijn met EHDS-Verordening en eenduidig programmamanagement</a:t>
            </a:r>
          </a:p>
          <a:p>
            <a:pPr lvl="1"/>
            <a:r>
              <a:rPr lang="nl-NL" noProof="0" dirty="0"/>
              <a:t>goede onderliggende architectuur en ‘</a:t>
            </a:r>
            <a:r>
              <a:rPr lang="nl-NL" noProof="0" dirty="0" err="1"/>
              <a:t>develop</a:t>
            </a:r>
            <a:r>
              <a:rPr lang="nl-NL" noProof="0" dirty="0"/>
              <a:t> once, </a:t>
            </a:r>
            <a:r>
              <a:rPr lang="nl-NL" noProof="0" dirty="0" err="1"/>
              <a:t>use</a:t>
            </a:r>
            <a:r>
              <a:rPr lang="nl-NL" noProof="0" dirty="0"/>
              <a:t> </a:t>
            </a:r>
            <a:r>
              <a:rPr lang="nl-NL" noProof="0" dirty="0" err="1"/>
              <a:t>many</a:t>
            </a:r>
            <a:r>
              <a:rPr lang="nl-NL" noProof="0" dirty="0"/>
              <a:t>’ is absoluut noodzakelijk</a:t>
            </a:r>
          </a:p>
          <a:p>
            <a:pPr lvl="2"/>
            <a:r>
              <a:rPr lang="nl-NL" noProof="0" dirty="0"/>
              <a:t>authentieke bronnen</a:t>
            </a:r>
          </a:p>
          <a:p>
            <a:pPr lvl="2"/>
            <a:r>
              <a:rPr lang="nl-NL" noProof="0" dirty="0"/>
              <a:t>uitwisselingsstandaarden</a:t>
            </a:r>
          </a:p>
          <a:p>
            <a:pPr lvl="2"/>
            <a:r>
              <a:rPr lang="nl-NL" noProof="0" dirty="0"/>
              <a:t>basisdiensten aangeboden door </a:t>
            </a:r>
            <a:r>
              <a:rPr lang="nl-NL" noProof="0" dirty="0">
                <a:solidFill>
                  <a:schemeClr val="accent3"/>
                </a:solidFill>
              </a:rPr>
              <a:t>e</a:t>
            </a:r>
            <a:r>
              <a:rPr lang="nl-NL" noProof="0" dirty="0">
                <a:solidFill>
                  <a:schemeClr val="tx2"/>
                </a:solidFill>
              </a:rPr>
              <a:t>Health</a:t>
            </a:r>
            <a:r>
              <a:rPr lang="nl-NL" noProof="0" dirty="0"/>
              <a:t>-platform</a:t>
            </a:r>
          </a:p>
          <a:p>
            <a:pPr lvl="2"/>
            <a:r>
              <a:rPr lang="nl-NL" noProof="0" dirty="0"/>
              <a:t>gebruiksvriendelijke, multidisciplinaire samenwerking ondersteunende softwarepakketten, uitgewerkt in onderlinge synergie</a:t>
            </a:r>
          </a:p>
          <a:p>
            <a:pPr lvl="1"/>
            <a:r>
              <a:rPr lang="nl-NL" noProof="0" dirty="0"/>
              <a:t>nood aan radicale vermindering van administratieve lasten</a:t>
            </a:r>
          </a:p>
          <a:p>
            <a:pPr lvl="1"/>
            <a:r>
              <a:rPr lang="nl-NL" noProof="0" dirty="0"/>
              <a:t>aangepaste financieringsmodellen</a:t>
            </a:r>
          </a:p>
        </p:txBody>
      </p:sp>
    </p:spTree>
    <p:extLst>
      <p:ext uri="{BB962C8B-B14F-4D97-AF65-F5344CB8AC3E}">
        <p14:creationId xmlns:p14="http://schemas.microsoft.com/office/powerpoint/2010/main" val="9804630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colorTemperature colorTemp="5900"/>
                    </a14:imgEffect>
                    <a14:imgEffect>
                      <a14:saturation sat="0"/>
                    </a14:imgEffect>
                  </a14:imgLayer>
                </a14:imgProps>
              </a:ext>
            </a:extLst>
          </a:blip>
          <a:stretch>
            <a:fillRect/>
          </a:stretch>
        </p:blipFill>
        <p:spPr>
          <a:xfrm>
            <a:off x="1961072" y="1067194"/>
            <a:ext cx="4524132" cy="4176122"/>
          </a:xfrm>
          <a:prstGeom prst="rect">
            <a:avLst/>
          </a:prstGeom>
          <a:solidFill>
            <a:srgbClr val="087670"/>
          </a:solidFill>
          <a:ln>
            <a:noFill/>
          </a:ln>
        </p:spPr>
      </p:pic>
      <p:grpSp>
        <p:nvGrpSpPr>
          <p:cNvPr id="5" name="Group 11"/>
          <p:cNvGrpSpPr>
            <a:grpSpLocks/>
          </p:cNvGrpSpPr>
          <p:nvPr/>
        </p:nvGrpSpPr>
        <p:grpSpPr bwMode="auto">
          <a:xfrm>
            <a:off x="6467046" y="1611655"/>
            <a:ext cx="4624520" cy="3046988"/>
            <a:chOff x="4406900" y="2676525"/>
            <a:chExt cx="4268788" cy="3048352"/>
          </a:xfrm>
        </p:grpSpPr>
        <p:pic>
          <p:nvPicPr>
            <p:cNvPr id="6" name="Picture 1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900" y="3629091"/>
              <a:ext cx="380943" cy="390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2"/>
            <p:cNvSpPr txBox="1">
              <a:spLocks noChangeArrowheads="1"/>
            </p:cNvSpPr>
            <p:nvPr userDrawn="1"/>
          </p:nvSpPr>
          <p:spPr bwMode="auto">
            <a:xfrm>
              <a:off x="4787900" y="2676525"/>
              <a:ext cx="3887788" cy="304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defRPr/>
              </a:pPr>
              <a:endParaRPr lang="nl-NL" sz="1600" noProof="0" dirty="0">
                <a:solidFill>
                  <a:srgbClr val="0D0D0D"/>
                </a:solidFill>
                <a:latin typeface="+mn-lt"/>
                <a:cs typeface="Arial" pitchFamily="34" charset="0"/>
              </a:endParaRPr>
            </a:p>
            <a:p>
              <a:pPr>
                <a:defRPr/>
              </a:pPr>
              <a:endParaRPr lang="nl-NL" sz="1600" noProof="0" dirty="0">
                <a:solidFill>
                  <a:srgbClr val="0D0D0D"/>
                </a:solidFill>
                <a:latin typeface="+mn-lt"/>
                <a:cs typeface="Arial" pitchFamily="34" charset="0"/>
              </a:endParaRPr>
            </a:p>
            <a:p>
              <a:pPr>
                <a:defRPr/>
              </a:pPr>
              <a:endParaRPr lang="nl-NL" sz="1600" noProof="0" dirty="0">
                <a:solidFill>
                  <a:srgbClr val="0D0D0D"/>
                </a:solidFill>
                <a:latin typeface="+mn-lt"/>
                <a:cs typeface="Arial" pitchFamily="34" charset="0"/>
              </a:endParaRPr>
            </a:p>
            <a:p>
              <a:pPr>
                <a:defRPr/>
              </a:pPr>
              <a:endParaRPr lang="nl-NL" sz="1600" noProof="0" dirty="0">
                <a:solidFill>
                  <a:srgbClr val="0D0D0D"/>
                </a:solidFill>
                <a:latin typeface="+mn-lt"/>
                <a:cs typeface="Arial" pitchFamily="34" charset="0"/>
              </a:endParaRPr>
            </a:p>
            <a:p>
              <a:pPr>
                <a:defRPr/>
              </a:pPr>
              <a:r>
                <a:rPr lang="nl-NL" sz="1600" noProof="0" dirty="0">
                  <a:latin typeface="+mn-lt"/>
                  <a:cs typeface="Arial" pitchFamily="34" charset="0"/>
                </a:rPr>
                <a:t>frank.robben@mail.fgov.be </a:t>
              </a:r>
            </a:p>
            <a:p>
              <a:pPr>
                <a:defRPr/>
              </a:pPr>
              <a:endParaRPr lang="nl-NL" sz="1600" noProof="0" dirty="0">
                <a:latin typeface="+mn-lt"/>
                <a:cs typeface="Arial" pitchFamily="34" charset="0"/>
                <a:sym typeface="Arial" pitchFamily="34" charset="0"/>
              </a:endParaRPr>
            </a:p>
            <a:p>
              <a:pPr>
                <a:defRPr/>
              </a:pPr>
              <a:r>
                <a:rPr lang="nl-NL" sz="1600" noProof="0" dirty="0">
                  <a:latin typeface="+mn-lt"/>
                  <a:cs typeface="Arial" pitchFamily="34" charset="0"/>
                  <a:sym typeface="Arial" pitchFamily="34" charset="0"/>
                </a:rPr>
                <a:t>@FrRobben</a:t>
              </a:r>
            </a:p>
            <a:p>
              <a:pPr>
                <a:defRPr/>
              </a:pPr>
              <a:endParaRPr lang="nl-NL" sz="1600" noProof="0" dirty="0">
                <a:latin typeface="+mn-lt"/>
                <a:cs typeface="Arial" pitchFamily="34" charset="0"/>
                <a:sym typeface="Arial" pitchFamily="34" charset="0"/>
              </a:endParaRPr>
            </a:p>
            <a:p>
              <a:pPr>
                <a:defRPr/>
              </a:pPr>
              <a:r>
                <a:rPr lang="nl-NL" sz="1600" noProof="0" dirty="0">
                  <a:latin typeface="+mn-lt"/>
                  <a:cs typeface="Arial" pitchFamily="34" charset="0"/>
                  <a:sym typeface="Arial" pitchFamily="34" charset="0"/>
                  <a:hlinkClick r:id="rId5"/>
                </a:rPr>
                <a:t>https://www.frankrobben.be</a:t>
              </a:r>
              <a:endParaRPr lang="nl-NL" sz="1600" noProof="0" dirty="0">
                <a:latin typeface="+mn-lt"/>
                <a:cs typeface="Arial" pitchFamily="34" charset="0"/>
                <a:sym typeface="Arial" pitchFamily="34" charset="0"/>
              </a:endParaRPr>
            </a:p>
            <a:p>
              <a:pPr>
                <a:defRPr/>
              </a:pPr>
              <a:r>
                <a:rPr lang="nl-NL" sz="1600" noProof="0" dirty="0">
                  <a:latin typeface="+mn-lt"/>
                  <a:cs typeface="Arial" pitchFamily="34" charset="0"/>
                  <a:sym typeface="Arial" pitchFamily="34" charset="0"/>
                  <a:hlinkClick r:id="rId6"/>
                </a:rPr>
                <a:t>https://www.ehealth.fgov.be</a:t>
              </a:r>
              <a:endParaRPr lang="nl-NL" sz="1600" noProof="0" dirty="0">
                <a:latin typeface="+mn-lt"/>
                <a:cs typeface="Arial" pitchFamily="34" charset="0"/>
                <a:sym typeface="Arial" pitchFamily="34" charset="0"/>
              </a:endParaRPr>
            </a:p>
            <a:p>
              <a:pPr>
                <a:defRPr/>
              </a:pPr>
              <a:r>
                <a:rPr lang="nl-NL" sz="1600" noProof="0" dirty="0">
                  <a:latin typeface="+mn-lt"/>
                  <a:cs typeface="Arial" pitchFamily="34" charset="0"/>
                  <a:sym typeface="Arial" pitchFamily="34" charset="0"/>
                  <a:hlinkClick r:id="rId7"/>
                </a:rPr>
                <a:t>https://www.ksz.fgov.be</a:t>
              </a:r>
              <a:endParaRPr lang="nl-NL" sz="1600" noProof="0" dirty="0">
                <a:latin typeface="+mn-lt"/>
                <a:cs typeface="Arial" pitchFamily="34" charset="0"/>
                <a:sym typeface="Arial" pitchFamily="34" charset="0"/>
              </a:endParaRPr>
            </a:p>
            <a:p>
              <a:pPr>
                <a:defRPr/>
              </a:pPr>
              <a:endParaRPr lang="nl-NL" sz="1600" noProof="0" dirty="0">
                <a:cs typeface="Arial" pitchFamily="34" charset="0"/>
                <a:sym typeface="Arial" pitchFamily="34" charset="0"/>
              </a:endParaRPr>
            </a:p>
          </p:txBody>
        </p:sp>
      </p:grpSp>
      <p:pic>
        <p:nvPicPr>
          <p:cNvPr id="2" name="Picture 1">
            <a:extLst>
              <a:ext uri="{FF2B5EF4-FFF2-40B4-BE49-F238E27FC236}">
                <a16:creationId xmlns:a16="http://schemas.microsoft.com/office/drawing/2014/main" id="{ED1D4D7C-ACEF-46C8-A6C8-47BF8D1AE8CE}"/>
              </a:ext>
            </a:extLst>
          </p:cNvPr>
          <p:cNvPicPr>
            <a:picLocks noChangeAspect="1"/>
          </p:cNvPicPr>
          <p:nvPr/>
        </p:nvPicPr>
        <p:blipFill>
          <a:blip r:embed="rId8"/>
          <a:stretch>
            <a:fillRect/>
          </a:stretch>
        </p:blipFill>
        <p:spPr>
          <a:xfrm>
            <a:off x="6554442" y="3135149"/>
            <a:ext cx="256054" cy="256054"/>
          </a:xfrm>
          <a:prstGeom prst="rect">
            <a:avLst/>
          </a:prstGeom>
        </p:spPr>
      </p:pic>
    </p:spTree>
    <p:extLst>
      <p:ext uri="{BB962C8B-B14F-4D97-AF65-F5344CB8AC3E}">
        <p14:creationId xmlns:p14="http://schemas.microsoft.com/office/powerpoint/2010/main" val="219890057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1CE28F-9FA0-5F3A-1B20-B01E2E7211EA}"/>
              </a:ext>
            </a:extLst>
          </p:cNvPr>
          <p:cNvSpPr>
            <a:spLocks noGrp="1"/>
          </p:cNvSpPr>
          <p:nvPr>
            <p:ph type="title"/>
          </p:nvPr>
        </p:nvSpPr>
        <p:spPr>
          <a:xfrm>
            <a:off x="570571" y="164403"/>
            <a:ext cx="10515600" cy="1325563"/>
          </a:xfrm>
        </p:spPr>
        <p:txBody>
          <a:bodyPr/>
          <a:lstStyle/>
          <a:p>
            <a:r>
              <a:rPr lang="nl-BE" dirty="0"/>
              <a:t>Welkom op de receptie!</a:t>
            </a:r>
          </a:p>
        </p:txBody>
      </p:sp>
      <p:pic>
        <p:nvPicPr>
          <p:cNvPr id="5" name="Tijdelijke aanduiding voor inhoud 4" descr="Afbeelding met tekening, schets, boek, illustratie&#10;&#10;Door AI gegenereerde inhoud is mogelijk onjuist.">
            <a:extLst>
              <a:ext uri="{FF2B5EF4-FFF2-40B4-BE49-F238E27FC236}">
                <a16:creationId xmlns:a16="http://schemas.microsoft.com/office/drawing/2014/main" id="{1FCD2FC2-4C54-4089-B1D3-C0E440C89520}"/>
              </a:ext>
            </a:extLst>
          </p:cNvPr>
          <p:cNvPicPr>
            <a:picLocks noGrp="1" noChangeAspect="1"/>
          </p:cNvPicPr>
          <p:nvPr>
            <p:ph idx="1"/>
          </p:nvPr>
        </p:nvPicPr>
        <p:blipFill>
          <a:blip r:embed="rId2"/>
          <a:stretch>
            <a:fillRect/>
          </a:stretch>
        </p:blipFill>
        <p:spPr>
          <a:xfrm>
            <a:off x="4396904" y="1489966"/>
            <a:ext cx="3398192" cy="5097288"/>
          </a:xfrm>
        </p:spPr>
      </p:pic>
    </p:spTree>
    <p:extLst>
      <p:ext uri="{BB962C8B-B14F-4D97-AF65-F5344CB8AC3E}">
        <p14:creationId xmlns:p14="http://schemas.microsoft.com/office/powerpoint/2010/main" val="16983915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A5A01FAF-C522-4B81-267C-448D53E2E4DD}"/>
              </a:ext>
            </a:extLst>
          </p:cNvPr>
          <p:cNvSpPr>
            <a:spLocks noGrp="1"/>
          </p:cNvSpPr>
          <p:nvPr>
            <p:ph type="body" sz="quarter" idx="11"/>
          </p:nvPr>
        </p:nvSpPr>
        <p:spPr/>
        <p:txBody>
          <a:bodyPr/>
          <a:lstStyle/>
          <a:p>
            <a:r>
              <a:rPr lang="nl-NL" noProof="0" dirty="0"/>
              <a:t>eGezondheid: wat ?</a:t>
            </a:r>
          </a:p>
        </p:txBody>
      </p:sp>
      <p:sp>
        <p:nvSpPr>
          <p:cNvPr id="3" name="Tijdelijke aanduiding voor tekst 2">
            <a:extLst>
              <a:ext uri="{FF2B5EF4-FFF2-40B4-BE49-F238E27FC236}">
                <a16:creationId xmlns:a16="http://schemas.microsoft.com/office/drawing/2014/main" id="{90D3ABDA-1F5B-FE98-B623-20BEB060F08C}"/>
              </a:ext>
            </a:extLst>
          </p:cNvPr>
          <p:cNvSpPr>
            <a:spLocks noGrp="1"/>
          </p:cNvSpPr>
          <p:nvPr>
            <p:ph type="body" sz="quarter" idx="13"/>
          </p:nvPr>
        </p:nvSpPr>
        <p:spPr/>
        <p:txBody>
          <a:bodyPr>
            <a:normAutofit lnSpcReduction="10000"/>
          </a:bodyPr>
          <a:lstStyle/>
          <a:p>
            <a:pPr lvl="1"/>
            <a:r>
              <a:rPr lang="nl-NL" noProof="0" dirty="0"/>
              <a:t>gebruik van informatie- en communicatietechnologie (ICT)</a:t>
            </a:r>
          </a:p>
          <a:p>
            <a:pPr lvl="1"/>
            <a:r>
              <a:rPr lang="nl-NL" noProof="0" dirty="0"/>
              <a:t>om gezondheid en gezondheidszorg te ondersteunen en te verbeteren, </a:t>
            </a:r>
            <a:r>
              <a:rPr lang="nl-NL" noProof="0" dirty="0" err="1"/>
              <a:t>oa</a:t>
            </a:r>
            <a:endParaRPr lang="nl-NL" noProof="0" dirty="0"/>
          </a:p>
          <a:p>
            <a:pPr lvl="2"/>
            <a:r>
              <a:rPr lang="nl-NL" noProof="0" dirty="0"/>
              <a:t>toegankelijkheid tot zorg vergroten</a:t>
            </a:r>
          </a:p>
          <a:p>
            <a:pPr lvl="2"/>
            <a:r>
              <a:rPr lang="nl-NL" noProof="0" dirty="0"/>
              <a:t>kwaliteit en continuïteit van zorg verbeteren</a:t>
            </a:r>
          </a:p>
          <a:p>
            <a:pPr lvl="2"/>
            <a:r>
              <a:rPr lang="nl-NL" noProof="0" dirty="0"/>
              <a:t>patiëntveiligheid verhogen (vb. inzicht in allergieën en intoleranties of bijzondere risico’s)</a:t>
            </a:r>
          </a:p>
          <a:p>
            <a:pPr lvl="2"/>
            <a:r>
              <a:rPr lang="nl-NL" noProof="0" dirty="0"/>
              <a:t>kostenefficiëntie verhogen (vb. vermijden onnodige meervoudige onderzoeken)</a:t>
            </a:r>
          </a:p>
          <a:p>
            <a:pPr lvl="2"/>
            <a:r>
              <a:rPr lang="nl-NL" noProof="0" dirty="0"/>
              <a:t>zelfregie van zorggebruikers bevorderen</a:t>
            </a:r>
          </a:p>
          <a:p>
            <a:pPr lvl="1"/>
            <a:r>
              <a:rPr lang="nl-NL" noProof="0" dirty="0"/>
              <a:t>omvat breed scala aan toepassingen, zoals</a:t>
            </a:r>
          </a:p>
          <a:p>
            <a:pPr lvl="2"/>
            <a:r>
              <a:rPr lang="nl-NL" noProof="0" dirty="0"/>
              <a:t>kwaliteitsvolle elektronische zorggebruikersdossiers</a:t>
            </a:r>
          </a:p>
          <a:p>
            <a:pPr lvl="2"/>
            <a:r>
              <a:rPr lang="nl-NL" noProof="0" dirty="0"/>
              <a:t>efficiënte en veilige elektronische gegevensdeling en samenwerking tussen alle actoren in de zorg</a:t>
            </a:r>
          </a:p>
          <a:p>
            <a:pPr lvl="2"/>
            <a:r>
              <a:rPr lang="nl-NL" noProof="0" dirty="0"/>
              <a:t>elektronische ondersteuning van zorg op afstand</a:t>
            </a:r>
          </a:p>
          <a:p>
            <a:pPr lvl="2"/>
            <a:r>
              <a:rPr lang="nl-NL" noProof="0" dirty="0"/>
              <a:t>gezondheidsapps en online behandelprogramma’s</a:t>
            </a:r>
          </a:p>
          <a:p>
            <a:pPr lvl="2"/>
            <a:r>
              <a:rPr lang="nl-NL" noProof="0" dirty="0"/>
              <a:t>inzet artificiële intelligentie</a:t>
            </a:r>
          </a:p>
          <a:p>
            <a:pPr lvl="2"/>
            <a:r>
              <a:rPr lang="nl-NL" noProof="0" dirty="0"/>
              <a:t>ondersteuning van wetenschappelijk onderzoek, beleidsvoorbereiding en populatiemanagement</a:t>
            </a:r>
          </a:p>
          <a:p>
            <a:endParaRPr lang="nl-NL" noProof="0" dirty="0"/>
          </a:p>
        </p:txBody>
      </p:sp>
    </p:spTree>
    <p:extLst>
      <p:ext uri="{BB962C8B-B14F-4D97-AF65-F5344CB8AC3E}">
        <p14:creationId xmlns:p14="http://schemas.microsoft.com/office/powerpoint/2010/main" val="3836758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0B856893-65AA-B81E-0DD1-00683608BCCA}"/>
              </a:ext>
            </a:extLst>
          </p:cNvPr>
          <p:cNvSpPr>
            <a:spLocks noGrp="1"/>
          </p:cNvSpPr>
          <p:nvPr>
            <p:ph type="body" sz="quarter" idx="11"/>
          </p:nvPr>
        </p:nvSpPr>
        <p:spPr>
          <a:xfrm>
            <a:off x="900000" y="645492"/>
            <a:ext cx="10213776" cy="705597"/>
          </a:xfrm>
        </p:spPr>
        <p:txBody>
          <a:bodyPr>
            <a:noAutofit/>
          </a:bodyPr>
          <a:lstStyle/>
          <a:p>
            <a:r>
              <a:rPr lang="nl-NL" noProof="0" dirty="0"/>
              <a:t>Motor in België: </a:t>
            </a:r>
            <a:r>
              <a:rPr lang="nl-NL" noProof="0" dirty="0">
                <a:solidFill>
                  <a:srgbClr val="C00000"/>
                </a:solidFill>
              </a:rPr>
              <a:t>e</a:t>
            </a:r>
            <a:r>
              <a:rPr lang="nl-NL" noProof="0" dirty="0">
                <a:solidFill>
                  <a:srgbClr val="087670"/>
                </a:solidFill>
              </a:rPr>
              <a:t>Health</a:t>
            </a:r>
            <a:r>
              <a:rPr lang="nl-NL" noProof="0" dirty="0"/>
              <a:t>-platform, met als doelstelling</a:t>
            </a:r>
          </a:p>
        </p:txBody>
      </p:sp>
      <p:sp>
        <p:nvSpPr>
          <p:cNvPr id="3" name="Tijdelijke aanduiding voor tekst 2">
            <a:extLst>
              <a:ext uri="{FF2B5EF4-FFF2-40B4-BE49-F238E27FC236}">
                <a16:creationId xmlns:a16="http://schemas.microsoft.com/office/drawing/2014/main" id="{4D48F010-C3E8-9BA2-33CF-BCA0AF16BA94}"/>
              </a:ext>
            </a:extLst>
          </p:cNvPr>
          <p:cNvSpPr>
            <a:spLocks noGrp="1"/>
          </p:cNvSpPr>
          <p:nvPr>
            <p:ph type="body" sz="quarter" idx="13"/>
          </p:nvPr>
        </p:nvSpPr>
        <p:spPr>
          <a:xfrm>
            <a:off x="900000" y="1531029"/>
            <a:ext cx="10213776" cy="5174927"/>
          </a:xfrm>
        </p:spPr>
        <p:txBody>
          <a:bodyPr/>
          <a:lstStyle/>
          <a:p>
            <a:pPr lvl="1"/>
            <a:r>
              <a:rPr lang="nl-NL" noProof="0" dirty="0"/>
              <a:t>hoe ?</a:t>
            </a:r>
          </a:p>
          <a:p>
            <a:pPr lvl="2"/>
            <a:r>
              <a:rPr lang="nl-NL" noProof="0" dirty="0"/>
              <a:t>door een goed georganiseerde, onderlinge elektronische dienstverlening en informatie-uitwisseling tussen alle actoren in de gezondheidszorg</a:t>
            </a:r>
          </a:p>
          <a:p>
            <a:pPr lvl="2"/>
            <a:r>
              <a:rPr lang="nl-NL" noProof="0" dirty="0"/>
              <a:t>met de nodige waarborgen op het vlak van de informatieveiligheid, de bescherming van de persoonlijke levenssfeer en het beroepsgeheim</a:t>
            </a:r>
          </a:p>
          <a:p>
            <a:pPr lvl="1"/>
            <a:r>
              <a:rPr lang="nl-NL" noProof="0" dirty="0"/>
              <a:t>wat ?</a:t>
            </a:r>
          </a:p>
          <a:p>
            <a:pPr lvl="2"/>
            <a:r>
              <a:rPr lang="nl-NL" noProof="0" dirty="0"/>
              <a:t>optimaliseren van de kwaliteit en de continuïteit van de gezondheidszorgverstrekking </a:t>
            </a:r>
          </a:p>
          <a:p>
            <a:pPr lvl="2"/>
            <a:r>
              <a:rPr lang="nl-NL" noProof="0" dirty="0"/>
              <a:t>optimaliseren van de veiligheid van de patiënt</a:t>
            </a:r>
          </a:p>
          <a:p>
            <a:pPr lvl="2"/>
            <a:r>
              <a:rPr lang="nl-NL" noProof="0" dirty="0"/>
              <a:t>vereenvoudigen van de administratieve formaliteiten voor alle actoren in de gezondheidszorg</a:t>
            </a:r>
          </a:p>
          <a:p>
            <a:pPr lvl="2"/>
            <a:r>
              <a:rPr lang="nl-NL" noProof="0" dirty="0"/>
              <a:t>degelijk ondersteunen van het wetenschappelijk onderzoek, het gezondheidszorgbeleid en het populatiemanagement</a:t>
            </a:r>
          </a:p>
          <a:p>
            <a:pPr lvl="1"/>
            <a:endParaRPr lang="nl-NL" noProof="0" dirty="0"/>
          </a:p>
          <a:p>
            <a:endParaRPr lang="nl-NL" noProof="0" dirty="0"/>
          </a:p>
        </p:txBody>
      </p:sp>
      <p:sp>
        <p:nvSpPr>
          <p:cNvPr id="4" name="Google Shape;19;p27">
            <a:extLst>
              <a:ext uri="{FF2B5EF4-FFF2-40B4-BE49-F238E27FC236}">
                <a16:creationId xmlns:a16="http://schemas.microsoft.com/office/drawing/2014/main" id="{FC8D624E-AB5D-C7B5-0695-F1366685D693}"/>
              </a:ext>
            </a:extLst>
          </p:cNvPr>
          <p:cNvSpPr/>
          <p:nvPr/>
        </p:nvSpPr>
        <p:spPr>
          <a:xfrm rot="-5400000" flipH="1">
            <a:off x="1540297" y="828189"/>
            <a:ext cx="34200" cy="1080000"/>
          </a:xfrm>
          <a:prstGeom prst="rect">
            <a:avLst/>
          </a:prstGeom>
          <a:solidFill>
            <a:srgbClr val="07766F"/>
          </a:solidFill>
          <a:ln>
            <a:solidFill>
              <a:srgbClr val="07766F"/>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 name="Google Shape;64;g21a3bf64467_0_16">
            <a:extLst>
              <a:ext uri="{FF2B5EF4-FFF2-40B4-BE49-F238E27FC236}">
                <a16:creationId xmlns:a16="http://schemas.microsoft.com/office/drawing/2014/main" id="{8E5BE5EC-E234-DCE7-1491-B821534988FE}"/>
              </a:ext>
            </a:extLst>
          </p:cNvPr>
          <p:cNvPicPr preferRelativeResize="0"/>
          <p:nvPr/>
        </p:nvPicPr>
        <p:blipFill>
          <a:blip r:embed="rId2">
            <a:clrChange>
              <a:clrFrom>
                <a:srgbClr val="FFFFFF"/>
              </a:clrFrom>
              <a:clrTo>
                <a:srgbClr val="FFFFFF">
                  <a:alpha val="0"/>
                </a:srgbClr>
              </a:clrTo>
            </a:clrChange>
            <a:alphaModFix/>
          </a:blip>
          <a:stretch>
            <a:fillRect/>
          </a:stretch>
        </p:blipFill>
        <p:spPr>
          <a:xfrm>
            <a:off x="839416" y="6173219"/>
            <a:ext cx="1287500" cy="352125"/>
          </a:xfrm>
          <a:prstGeom prst="rect">
            <a:avLst/>
          </a:prstGeom>
          <a:noFill/>
          <a:ln>
            <a:noFill/>
          </a:ln>
        </p:spPr>
      </p:pic>
      <p:sp>
        <p:nvSpPr>
          <p:cNvPr id="7" name="TextBox 6">
            <a:extLst>
              <a:ext uri="{FF2B5EF4-FFF2-40B4-BE49-F238E27FC236}">
                <a16:creationId xmlns:a16="http://schemas.microsoft.com/office/drawing/2014/main" id="{1D8E8C7E-BA9F-F2F2-D52C-F7BA7F628BDA}"/>
              </a:ext>
            </a:extLst>
          </p:cNvPr>
          <p:cNvSpPr txBox="1"/>
          <p:nvPr/>
        </p:nvSpPr>
        <p:spPr>
          <a:xfrm>
            <a:off x="10701026" y="6394539"/>
            <a:ext cx="285750" cy="261610"/>
          </a:xfrm>
          <a:prstGeom prst="rect">
            <a:avLst/>
          </a:prstGeom>
          <a:noFill/>
        </p:spPr>
        <p:txBody>
          <a:bodyPr wrap="square">
            <a:spAutoFit/>
          </a:bodyPr>
          <a:lstStyle/>
          <a:p>
            <a:fld id="{E1356E26-996F-433A-9CA0-83DB24D6E075}" type="slidenum">
              <a:rPr lang="en-US" sz="1100" smtClean="0">
                <a:solidFill>
                  <a:srgbClr val="087670"/>
                </a:solidFill>
                <a:latin typeface="Libre Franklin SemiBold" panose="00000700000000000000" pitchFamily="2" charset="0"/>
              </a:rPr>
              <a:pPr/>
              <a:t>8</a:t>
            </a:fld>
            <a:endParaRPr lang="nl-NL" sz="1100" dirty="0"/>
          </a:p>
        </p:txBody>
      </p:sp>
    </p:spTree>
    <p:extLst>
      <p:ext uri="{BB962C8B-B14F-4D97-AF65-F5344CB8AC3E}">
        <p14:creationId xmlns:p14="http://schemas.microsoft.com/office/powerpoint/2010/main" val="2606303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50AC1EC-65CE-7564-8D6A-506C60495292}"/>
              </a:ext>
            </a:extLst>
          </p:cNvPr>
          <p:cNvSpPr>
            <a:spLocks noGrp="1"/>
          </p:cNvSpPr>
          <p:nvPr>
            <p:ph type="body" sz="quarter" idx="11"/>
          </p:nvPr>
        </p:nvSpPr>
        <p:spPr/>
        <p:txBody>
          <a:bodyPr/>
          <a:lstStyle/>
          <a:p>
            <a:r>
              <a:rPr lang="nl-NL" noProof="0" dirty="0"/>
              <a:t>10 opdrachten </a:t>
            </a:r>
            <a:r>
              <a:rPr lang="nl-NL" noProof="0" dirty="0">
                <a:solidFill>
                  <a:srgbClr val="C00000"/>
                </a:solidFill>
              </a:rPr>
              <a:t>e</a:t>
            </a:r>
            <a:r>
              <a:rPr lang="nl-NL" noProof="0" dirty="0">
                <a:solidFill>
                  <a:srgbClr val="087670"/>
                </a:solidFill>
              </a:rPr>
              <a:t>Health</a:t>
            </a:r>
            <a:r>
              <a:rPr lang="nl-NL" noProof="0" dirty="0"/>
              <a:t>-platform</a:t>
            </a:r>
          </a:p>
        </p:txBody>
      </p:sp>
      <p:sp>
        <p:nvSpPr>
          <p:cNvPr id="3" name="Tijdelijke aanduiding voor tekst 2">
            <a:extLst>
              <a:ext uri="{FF2B5EF4-FFF2-40B4-BE49-F238E27FC236}">
                <a16:creationId xmlns:a16="http://schemas.microsoft.com/office/drawing/2014/main" id="{3E30B46D-2B34-5F58-0DBC-DE49B121BF45}"/>
              </a:ext>
            </a:extLst>
          </p:cNvPr>
          <p:cNvSpPr>
            <a:spLocks noGrp="1"/>
          </p:cNvSpPr>
          <p:nvPr>
            <p:ph type="body" sz="quarter" idx="13"/>
          </p:nvPr>
        </p:nvSpPr>
        <p:spPr>
          <a:xfrm>
            <a:off x="899999" y="998291"/>
            <a:ext cx="10904823" cy="5174927"/>
          </a:xfrm>
        </p:spPr>
        <p:txBody>
          <a:bodyPr>
            <a:normAutofit fontScale="85000" lnSpcReduction="20000"/>
          </a:bodyPr>
          <a:lstStyle/>
          <a:p>
            <a:pPr lvl="1"/>
            <a:r>
              <a:rPr lang="nl-NL" noProof="0" dirty="0">
                <a:sym typeface="Arial" charset="0"/>
              </a:rPr>
              <a:t>ontwikkeling van </a:t>
            </a:r>
            <a:r>
              <a:rPr lang="nl-NL" b="1" noProof="0" dirty="0">
                <a:sym typeface="Arial" charset="0"/>
              </a:rPr>
              <a:t>visie</a:t>
            </a:r>
            <a:r>
              <a:rPr lang="nl-NL" noProof="0" dirty="0">
                <a:sym typeface="Arial" charset="0"/>
              </a:rPr>
              <a:t> en </a:t>
            </a:r>
            <a:r>
              <a:rPr lang="nl-NL" b="1" noProof="0" dirty="0">
                <a:sym typeface="Arial" charset="0"/>
              </a:rPr>
              <a:t>strategie</a:t>
            </a:r>
            <a:r>
              <a:rPr lang="nl-NL" noProof="0" dirty="0">
                <a:sym typeface="Arial" charset="0"/>
              </a:rPr>
              <a:t> inzake eGezondheid</a:t>
            </a:r>
            <a:endParaRPr lang="nl-NL" noProof="0" dirty="0"/>
          </a:p>
          <a:p>
            <a:pPr lvl="1"/>
            <a:r>
              <a:rPr lang="nl-NL" b="1" noProof="0" dirty="0">
                <a:sym typeface="Arial" charset="0"/>
              </a:rPr>
              <a:t>organiseren</a:t>
            </a:r>
            <a:r>
              <a:rPr lang="nl-NL" noProof="0" dirty="0">
                <a:sym typeface="Arial" charset="0"/>
              </a:rPr>
              <a:t> van </a:t>
            </a:r>
            <a:r>
              <a:rPr lang="nl-NL" b="1" noProof="0" dirty="0">
                <a:sym typeface="Arial" charset="0"/>
              </a:rPr>
              <a:t>samenwerking</a:t>
            </a:r>
            <a:r>
              <a:rPr lang="nl-NL" noProof="0" dirty="0">
                <a:sym typeface="Arial" charset="0"/>
              </a:rPr>
              <a:t> met andere overheidsinstanties die belast zijn met coördinatie van elektronische dienstverlening</a:t>
            </a:r>
            <a:r>
              <a:rPr lang="nl-NL" noProof="0" dirty="0"/>
              <a:t> </a:t>
            </a:r>
          </a:p>
          <a:p>
            <a:pPr lvl="1"/>
            <a:r>
              <a:rPr lang="nl-NL" b="1" noProof="0" dirty="0">
                <a:sym typeface="Arial" charset="0"/>
              </a:rPr>
              <a:t>motor</a:t>
            </a:r>
            <a:r>
              <a:rPr lang="nl-NL" noProof="0" dirty="0">
                <a:sym typeface="Arial" charset="0"/>
              </a:rPr>
              <a:t> zijn van noodzakelijke </a:t>
            </a:r>
            <a:r>
              <a:rPr lang="nl-NL" b="1" noProof="0" dirty="0">
                <a:sym typeface="Arial" charset="0"/>
              </a:rPr>
              <a:t>veranderingen</a:t>
            </a:r>
            <a:r>
              <a:rPr lang="nl-NL" noProof="0" dirty="0">
                <a:sym typeface="Arial" charset="0"/>
              </a:rPr>
              <a:t> voor de uitvoering van de visie en de strategie inzake eGezondheid</a:t>
            </a:r>
            <a:endParaRPr lang="nl-NL" noProof="0" dirty="0">
              <a:solidFill>
                <a:srgbClr val="087670"/>
              </a:solidFill>
              <a:sym typeface="Arial" charset="0"/>
            </a:endParaRPr>
          </a:p>
          <a:p>
            <a:pPr lvl="1"/>
            <a:r>
              <a:rPr lang="nl-NL" noProof="0" dirty="0">
                <a:sym typeface="Arial" charset="0"/>
              </a:rPr>
              <a:t>vastleggen van </a:t>
            </a:r>
            <a:r>
              <a:rPr lang="nl-NL" b="1" noProof="0" dirty="0">
                <a:sym typeface="Arial" charset="0"/>
              </a:rPr>
              <a:t>functionele en technische normen, standaarden, specificaties en basisarchitectuur inzake ICT</a:t>
            </a:r>
          </a:p>
          <a:p>
            <a:pPr lvl="1"/>
            <a:r>
              <a:rPr lang="nl-NL" b="1" noProof="0" dirty="0">
                <a:sym typeface="Arial" charset="0"/>
              </a:rPr>
              <a:t>registreren</a:t>
            </a:r>
            <a:r>
              <a:rPr lang="nl-NL" noProof="0" dirty="0">
                <a:sym typeface="Arial" charset="0"/>
              </a:rPr>
              <a:t> van </a:t>
            </a:r>
            <a:r>
              <a:rPr lang="nl-NL" b="1" noProof="0" dirty="0">
                <a:sym typeface="Arial" charset="0"/>
              </a:rPr>
              <a:t>software</a:t>
            </a:r>
            <a:r>
              <a:rPr lang="nl-NL" noProof="0" dirty="0">
                <a:sym typeface="Arial" charset="0"/>
              </a:rPr>
              <a:t> voor het beheer van elektronische patiëntendossiers (EPD)</a:t>
            </a:r>
          </a:p>
          <a:p>
            <a:pPr lvl="1"/>
            <a:r>
              <a:rPr lang="nl-NL" noProof="0" dirty="0">
                <a:sym typeface="Arial" charset="0"/>
              </a:rPr>
              <a:t>concipiëren, uitwerken en beheren van een </a:t>
            </a:r>
            <a:r>
              <a:rPr lang="nl-NL" b="1" noProof="0" dirty="0">
                <a:sym typeface="Arial" charset="0"/>
              </a:rPr>
              <a:t>samenwerkingsplatform</a:t>
            </a:r>
            <a:r>
              <a:rPr lang="nl-NL" noProof="0" dirty="0">
                <a:sym typeface="Arial" charset="0"/>
              </a:rPr>
              <a:t> voor de veilige elektronische gegevensuitwisseling met de bijhorende </a:t>
            </a:r>
            <a:r>
              <a:rPr lang="nl-NL" b="1" noProof="0" dirty="0">
                <a:sym typeface="Arial" charset="0"/>
              </a:rPr>
              <a:t>basisdiensten</a:t>
            </a:r>
            <a:r>
              <a:rPr lang="nl-NL" noProof="0" dirty="0">
                <a:sym typeface="Arial" charset="0"/>
              </a:rPr>
              <a:t> </a:t>
            </a:r>
          </a:p>
          <a:p>
            <a:pPr lvl="1"/>
            <a:r>
              <a:rPr lang="nl-NL" noProof="0" dirty="0">
                <a:sym typeface="Arial" charset="0"/>
              </a:rPr>
              <a:t>akkoord bereiken over </a:t>
            </a:r>
            <a:r>
              <a:rPr lang="nl-NL" b="1" noProof="0" dirty="0">
                <a:sym typeface="Arial" charset="0"/>
              </a:rPr>
              <a:t>taakverdeling</a:t>
            </a:r>
            <a:r>
              <a:rPr lang="nl-NL" noProof="0" dirty="0">
                <a:sym typeface="Arial" charset="0"/>
              </a:rPr>
              <a:t> en </a:t>
            </a:r>
            <a:r>
              <a:rPr lang="nl-NL" b="1" noProof="0" dirty="0">
                <a:sym typeface="Arial" charset="0"/>
              </a:rPr>
              <a:t>kwaliteitsnormen</a:t>
            </a:r>
            <a:r>
              <a:rPr lang="nl-NL" noProof="0" dirty="0">
                <a:sym typeface="Arial" charset="0"/>
              </a:rPr>
              <a:t> en nagaan of de kwaliteitsnormen worden nageleefd</a:t>
            </a:r>
          </a:p>
          <a:p>
            <a:pPr lvl="1"/>
            <a:r>
              <a:rPr lang="nl-NL" noProof="0" dirty="0">
                <a:sym typeface="Arial" charset="0"/>
              </a:rPr>
              <a:t>optreden als onafhankelijke </a:t>
            </a:r>
            <a:r>
              <a:rPr lang="nl-NL" b="1" noProof="0" dirty="0" err="1">
                <a:sym typeface="Arial" charset="0"/>
              </a:rPr>
              <a:t>trusted</a:t>
            </a:r>
            <a:r>
              <a:rPr lang="nl-NL" b="1" noProof="0" dirty="0">
                <a:sym typeface="Arial" charset="0"/>
              </a:rPr>
              <a:t> </a:t>
            </a:r>
            <a:r>
              <a:rPr lang="nl-NL" b="1" noProof="0" dirty="0" err="1">
                <a:sym typeface="Arial" charset="0"/>
              </a:rPr>
              <a:t>third</a:t>
            </a:r>
            <a:r>
              <a:rPr lang="nl-NL" b="1" noProof="0" dirty="0">
                <a:sym typeface="Arial" charset="0"/>
              </a:rPr>
              <a:t> party</a:t>
            </a:r>
            <a:r>
              <a:rPr lang="nl-NL" noProof="0" dirty="0">
                <a:sym typeface="Arial" charset="0"/>
              </a:rPr>
              <a:t> (TTP) voor het </a:t>
            </a:r>
            <a:r>
              <a:rPr lang="nl-NL" b="1" noProof="0" dirty="0" err="1">
                <a:sym typeface="Arial" charset="0"/>
              </a:rPr>
              <a:t>pseudonimiseren</a:t>
            </a:r>
            <a:r>
              <a:rPr lang="nl-NL" noProof="0" dirty="0">
                <a:sym typeface="Arial" charset="0"/>
              </a:rPr>
              <a:t> en </a:t>
            </a:r>
            <a:r>
              <a:rPr lang="nl-NL" b="1" noProof="0" dirty="0">
                <a:sym typeface="Arial" charset="0"/>
              </a:rPr>
              <a:t>anonimiseren</a:t>
            </a:r>
            <a:r>
              <a:rPr lang="nl-NL" noProof="0" dirty="0">
                <a:sym typeface="Arial" charset="0"/>
              </a:rPr>
              <a:t> van persoonsgegevens m.b.t. de gezondheid voor rekening van bepaalde, in de wet opgesomde instanties ter ondersteuning van het wetenschappelijk onderzoek en het beleid </a:t>
            </a:r>
          </a:p>
          <a:p>
            <a:pPr lvl="1"/>
            <a:r>
              <a:rPr lang="nl-NL" noProof="0" dirty="0">
                <a:sym typeface="Arial" charset="0"/>
              </a:rPr>
              <a:t>totstandkoming van </a:t>
            </a:r>
            <a:r>
              <a:rPr lang="nl-NL" b="1" noProof="0" dirty="0">
                <a:sym typeface="Arial" charset="0"/>
              </a:rPr>
              <a:t>programma's en projecten</a:t>
            </a:r>
            <a:r>
              <a:rPr lang="nl-NL" noProof="0" dirty="0">
                <a:sym typeface="Arial" charset="0"/>
              </a:rPr>
              <a:t> promoten en coördineren</a:t>
            </a:r>
            <a:r>
              <a:rPr lang="nl-NL" noProof="0" dirty="0"/>
              <a:t> </a:t>
            </a:r>
          </a:p>
          <a:p>
            <a:pPr lvl="1"/>
            <a:r>
              <a:rPr lang="nl-NL" noProof="0" dirty="0">
                <a:sym typeface="Arial" charset="0"/>
              </a:rPr>
              <a:t>beheren en coördineren van ICT-aspecten van gegevensuitwisseling m.b.t. elektronische patiëntendossiers en elektronische medische voorschriften</a:t>
            </a:r>
          </a:p>
          <a:p>
            <a:pPr lvl="1"/>
            <a:endParaRPr lang="nl-NL" noProof="0" dirty="0">
              <a:sym typeface="Arial" charset="0"/>
            </a:endParaRPr>
          </a:p>
          <a:p>
            <a:endParaRPr lang="nl-NL" noProof="0" dirty="0"/>
          </a:p>
        </p:txBody>
      </p:sp>
    </p:spTree>
    <p:extLst>
      <p:ext uri="{BB962C8B-B14F-4D97-AF65-F5344CB8AC3E}">
        <p14:creationId xmlns:p14="http://schemas.microsoft.com/office/powerpoint/2010/main" val="1315501563"/>
      </p:ext>
    </p:extLst>
  </p:cSld>
  <p:clrMapOvr>
    <a:masterClrMapping/>
  </p:clrMapOvr>
</p:sld>
</file>

<file path=ppt/theme/theme1.xml><?xml version="1.0" encoding="utf-8"?>
<a:theme xmlns:a="http://schemas.openxmlformats.org/drawingml/2006/main" name="Office Theme">
  <a:themeElements>
    <a:clrScheme name="Custom 16">
      <a:dk1>
        <a:srgbClr val="262626"/>
      </a:dk1>
      <a:lt1>
        <a:sysClr val="window" lastClr="FFFFFF"/>
      </a:lt1>
      <a:dk2>
        <a:srgbClr val="087670"/>
      </a:dk2>
      <a:lt2>
        <a:srgbClr val="FFFFFF"/>
      </a:lt2>
      <a:accent1>
        <a:srgbClr val="3B3B3B"/>
      </a:accent1>
      <a:accent2>
        <a:srgbClr val="087670"/>
      </a:accent2>
      <a:accent3>
        <a:srgbClr val="B92500"/>
      </a:accent3>
      <a:accent4>
        <a:srgbClr val="E0EEED"/>
      </a:accent4>
      <a:accent5>
        <a:srgbClr val="FFCBBE"/>
      </a:accent5>
      <a:accent6>
        <a:srgbClr val="E9E9E9"/>
      </a:accent6>
      <a:hlink>
        <a:srgbClr val="087670"/>
      </a:hlink>
      <a:folHlink>
        <a:srgbClr val="B92500"/>
      </a:folHlink>
    </a:clrScheme>
    <a:fontScheme name="eHealth">
      <a:majorFont>
        <a:latin typeface="Kumbh Sans Bold"/>
        <a:ea typeface=""/>
        <a:cs typeface=""/>
      </a:majorFont>
      <a:minorFont>
        <a:latin typeface="Libre franklin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Health-ppt-template.potx" id="{5EB4DC43-EC23-4A91-8137-8E73C4834F92}" vid="{0AD1349E-CABE-47E1-9529-FE2A85EDF268}"/>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eHealth-ppt-template</Template>
  <TotalTime>1404</TotalTime>
  <Words>4675</Words>
  <Application>Microsoft Office PowerPoint</Application>
  <PresentationFormat>Widescreen</PresentationFormat>
  <Paragraphs>637</Paragraphs>
  <Slides>68</Slides>
  <Notes>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68</vt:i4>
      </vt:variant>
    </vt:vector>
  </HeadingPairs>
  <TitlesOfParts>
    <vt:vector size="81" baseType="lpstr">
      <vt:lpstr>Arial</vt:lpstr>
      <vt:lpstr>Open Sans</vt:lpstr>
      <vt:lpstr>Aptos</vt:lpstr>
      <vt:lpstr>Helvetica Neue</vt:lpstr>
      <vt:lpstr>Calibri</vt:lpstr>
      <vt:lpstr>Open Sans Semibold</vt:lpstr>
      <vt:lpstr>Libre Franklin SemiBold</vt:lpstr>
      <vt:lpstr>Aptos Display</vt:lpstr>
      <vt:lpstr>Libre Franklin</vt:lpstr>
      <vt:lpstr>Consolas</vt:lpstr>
      <vt:lpstr>Libre Franklin Medium</vt:lpstr>
      <vt:lpstr>Office Theme</vt:lpstr>
      <vt:lpstr>Kantoorthema</vt:lpstr>
      <vt:lpstr>Leerstoel Willy Calewaert  “De mens is de maat van alle dingen”</vt:lpstr>
      <vt:lpstr>“Waarom eGezondheid draait om mensen, niet om bits”  </vt:lpstr>
      <vt:lpstr>Waarom eGezondheid draait om mensen, niet om bits  13 april 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Welkom op de receptie!</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Donec nec justo eget felis facilisis re</dc:title>
  <dc:creator>Filip Coppens</dc:creator>
  <cp:lastModifiedBy>Sanne Miseur</cp:lastModifiedBy>
  <cp:revision>59</cp:revision>
  <dcterms:created xsi:type="dcterms:W3CDTF">2023-05-24T11:33:38Z</dcterms:created>
  <dcterms:modified xsi:type="dcterms:W3CDTF">2026-04-13T13:23:16Z</dcterms:modified>
</cp:coreProperties>
</file>