
<file path=[Content_Types].xml><?xml version="1.0" encoding="utf-8"?>
<Types xmlns="http://schemas.openxmlformats.org/package/2006/content-types">
  <Default Extension="bin" ContentType="image/unknown"/>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handoutMasterIdLst>
    <p:handoutMasterId r:id="rId34"/>
  </p:handoutMasterIdLst>
  <p:sldIdLst>
    <p:sldId id="257" r:id="rId2"/>
    <p:sldId id="2147482608" r:id="rId3"/>
    <p:sldId id="2147482551" r:id="rId4"/>
    <p:sldId id="2147482610" r:id="rId5"/>
    <p:sldId id="2147482611" r:id="rId6"/>
    <p:sldId id="2147482612" r:id="rId7"/>
    <p:sldId id="2147482613" r:id="rId8"/>
    <p:sldId id="2147482523" r:id="rId9"/>
    <p:sldId id="2147482522" r:id="rId10"/>
    <p:sldId id="2147482525" r:id="rId11"/>
    <p:sldId id="2147482614" r:id="rId12"/>
    <p:sldId id="2147482526" r:id="rId13"/>
    <p:sldId id="2147482527" r:id="rId14"/>
    <p:sldId id="2147482529" r:id="rId15"/>
    <p:sldId id="2147482528" r:id="rId16"/>
    <p:sldId id="2147482535" r:id="rId17"/>
    <p:sldId id="2147482538" r:id="rId18"/>
    <p:sldId id="2147482616" r:id="rId19"/>
    <p:sldId id="2147482530" r:id="rId20"/>
    <p:sldId id="1600" r:id="rId21"/>
    <p:sldId id="2147482489" r:id="rId22"/>
    <p:sldId id="2147482490" r:id="rId23"/>
    <p:sldId id="2147482492" r:id="rId24"/>
    <p:sldId id="2147482533" r:id="rId25"/>
    <p:sldId id="2147482534" r:id="rId26"/>
    <p:sldId id="2147482542" r:id="rId27"/>
    <p:sldId id="2147482541" r:id="rId28"/>
    <p:sldId id="2147482597" r:id="rId29"/>
    <p:sldId id="2147482663" r:id="rId30"/>
    <p:sldId id="2147482615" r:id="rId31"/>
    <p:sldId id="669" r:id="rId32"/>
  </p:sldIdLst>
  <p:sldSz cx="12192000" cy="6858000"/>
  <p:notesSz cx="6858000" cy="9144000"/>
  <p:embeddedFontLst>
    <p:embeddedFont>
      <p:font typeface="Libre Franklin" panose="00000500000000000000" charset="0"/>
      <p:regular r:id="rId35"/>
      <p:bold r:id="rId36"/>
      <p:italic r:id="rId37"/>
      <p:boldItalic r:id="rId38"/>
    </p:embeddedFont>
    <p:embeddedFont>
      <p:font typeface="Libre Franklin Medium" panose="00000600000000000000" charset="0"/>
      <p:regular r:id="rId39"/>
      <p:italic r:id="rId40"/>
    </p:embeddedFont>
    <p:embeddedFont>
      <p:font typeface="Libre Franklin SemiBold" panose="00000700000000000000" charset="0"/>
      <p:regular r:id="rId41"/>
      <p:bold r:id="rId42"/>
      <p:italic r:id="rId43"/>
      <p:boldItalic r:id="rId44"/>
    </p:embeddedFont>
    <p:embeddedFont>
      <p:font typeface="Open Sans" panose="020B0604020202020204" charset="0"/>
      <p:regular r:id="rId45"/>
      <p:bold r:id="rId46"/>
      <p:italic r:id="rId47"/>
      <p:boldItalic r:id="rId48"/>
    </p:embeddedFont>
    <p:embeddedFont>
      <p:font typeface="Open Sans Semibold" panose="020B0604020202020204" charset="0"/>
      <p:bold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31199F-B1B3-4719-80CA-FF8F09D30771}">
          <p14:sldIdLst>
            <p14:sldId id="257"/>
            <p14:sldId id="2147482608"/>
            <p14:sldId id="2147482551"/>
            <p14:sldId id="2147482610"/>
            <p14:sldId id="2147482611"/>
            <p14:sldId id="2147482612"/>
            <p14:sldId id="2147482613"/>
            <p14:sldId id="2147482523"/>
            <p14:sldId id="2147482522"/>
            <p14:sldId id="2147482525"/>
            <p14:sldId id="2147482614"/>
            <p14:sldId id="2147482526"/>
            <p14:sldId id="2147482527"/>
            <p14:sldId id="2147482529"/>
            <p14:sldId id="2147482528"/>
            <p14:sldId id="2147482535"/>
            <p14:sldId id="2147482538"/>
            <p14:sldId id="2147482616"/>
            <p14:sldId id="2147482530"/>
            <p14:sldId id="1600"/>
            <p14:sldId id="2147482489"/>
            <p14:sldId id="2147482490"/>
            <p14:sldId id="2147482492"/>
            <p14:sldId id="2147482533"/>
            <p14:sldId id="2147482534"/>
            <p14:sldId id="2147482542"/>
            <p14:sldId id="2147482541"/>
            <p14:sldId id="2147482597"/>
            <p14:sldId id="2147482663"/>
            <p14:sldId id="2147482615"/>
            <p14:sldId id="6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6C3F8-5464-E7D3-4748-2A92597A9549}" name="Marly Nick" initials="NM" userId="S::Nick.Marly@vandenbroucke.fed.be::7c6cda1f-f0d0-41f0-b21f-739d865f30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EHEALTH)" initials="ASG(" lastIdx="1" clrIdx="0">
    <p:extLst>
      <p:ext uri="{19B8F6BF-5375-455C-9EA6-DF929625EA0E}">
        <p15:presenceInfo xmlns:p15="http://schemas.microsoft.com/office/powerpoint/2012/main" userId="S::ann-sophie.gewelt@ehealth.fgov.be::70cd7e95-e9ce-44c9-a00a-9919341d5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75600-2D22-4693-842C-5ADF18D128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BE"/>
        </a:p>
      </dgm:t>
    </dgm:pt>
    <dgm:pt modelId="{D2C9CF4F-975E-40A4-B972-9CBCD63058DC}">
      <dgm:prSet phldrT="[Text]"/>
      <dgm:spPr>
        <a:solidFill>
          <a:srgbClr val="00A1DA"/>
        </a:solidFill>
      </dgm:spPr>
      <dgm:t>
        <a:bodyPr/>
        <a:lstStyle/>
        <a:p>
          <a:r>
            <a:rPr lang="nl-BE" b="0" noProof="0" dirty="0"/>
            <a:t>Evolutie (basis)diensten eHealth-platform, RIZIV, FOD Volksgezondheid, MyCarenet, hubs en kluizen</a:t>
          </a:r>
        </a:p>
      </dgm:t>
    </dgm:pt>
    <dgm:pt modelId="{BAF103FD-986D-4B8E-8B4C-912ABD7AC086}" type="parTrans" cxnId="{2A65402D-8FA0-430F-A09C-BD3CFFB78D43}">
      <dgm:prSet/>
      <dgm:spPr/>
      <dgm:t>
        <a:bodyPr/>
        <a:lstStyle/>
        <a:p>
          <a:endParaRPr lang="en-BE"/>
        </a:p>
      </dgm:t>
    </dgm:pt>
    <dgm:pt modelId="{6A1D3346-6F04-46C0-A393-4EFEC3D8ACD0}" type="sibTrans" cxnId="{2A65402D-8FA0-430F-A09C-BD3CFFB78D43}">
      <dgm:prSet/>
      <dgm:spPr/>
      <dgm:t>
        <a:bodyPr/>
        <a:lstStyle/>
        <a:p>
          <a:endParaRPr lang="en-BE"/>
        </a:p>
      </dgm:t>
    </dgm:pt>
    <dgm:pt modelId="{574B75FB-BC70-4CCD-B3D8-2B72A9737CFF}">
      <dgm:prSet phldrT="[Text]"/>
      <dgm:spPr>
        <a:solidFill>
          <a:srgbClr val="002060"/>
        </a:solidFill>
      </dgm:spPr>
      <dgm:t>
        <a:bodyPr/>
        <a:lstStyle/>
        <a:p>
          <a:r>
            <a:rPr lang="nl-BE" b="0" noProof="0" dirty="0"/>
            <a:t>BIHR = gedeeld virtueel patiëntendossier</a:t>
          </a:r>
        </a:p>
      </dgm:t>
    </dgm:pt>
    <dgm:pt modelId="{6AB1E336-9591-45EF-ABE4-5B7BC3E49475}" type="parTrans" cxnId="{E59AFA7B-A7CF-467E-8024-470513D80CAE}">
      <dgm:prSet/>
      <dgm:spPr/>
      <dgm:t>
        <a:bodyPr/>
        <a:lstStyle/>
        <a:p>
          <a:endParaRPr lang="en-BE"/>
        </a:p>
      </dgm:t>
    </dgm:pt>
    <dgm:pt modelId="{E3032497-95EB-48D5-AF89-88D9F57A956F}" type="sibTrans" cxnId="{E59AFA7B-A7CF-467E-8024-470513D80CAE}">
      <dgm:prSet/>
      <dgm:spPr/>
      <dgm:t>
        <a:bodyPr/>
        <a:lstStyle/>
        <a:p>
          <a:endParaRPr lang="en-BE"/>
        </a:p>
      </dgm:t>
    </dgm:pt>
    <dgm:pt modelId="{C2E44354-8499-484F-A55C-120D1A0DF605}">
      <dgm:prSet phldrT="[Text]"/>
      <dgm:spPr>
        <a:solidFill>
          <a:srgbClr val="0070C0"/>
        </a:solidFill>
      </dgm:spPr>
      <dgm:t>
        <a:bodyPr/>
        <a:lstStyle/>
        <a:p>
          <a:r>
            <a:rPr lang="nl-BE" b="0" noProof="0" dirty="0"/>
            <a:t>Afstemming van de methodes en voorwaarden</a:t>
          </a:r>
        </a:p>
      </dgm:t>
    </dgm:pt>
    <dgm:pt modelId="{0011A09E-AAB7-43D6-A15E-616B717C8D33}" type="parTrans" cxnId="{FA52C11D-AFF4-40AF-986F-B2CC947854FD}">
      <dgm:prSet/>
      <dgm:spPr/>
      <dgm:t>
        <a:bodyPr/>
        <a:lstStyle/>
        <a:p>
          <a:endParaRPr lang="en-BE"/>
        </a:p>
      </dgm:t>
    </dgm:pt>
    <dgm:pt modelId="{A6913FC2-F7B0-46C0-A922-43B138259CBE}" type="sibTrans" cxnId="{FA52C11D-AFF4-40AF-986F-B2CC947854FD}">
      <dgm:prSet/>
      <dgm:spPr/>
      <dgm:t>
        <a:bodyPr/>
        <a:lstStyle/>
        <a:p>
          <a:endParaRPr lang="en-BE"/>
        </a:p>
      </dgm:t>
    </dgm:pt>
    <dgm:pt modelId="{92096544-39C6-4374-ABB7-E7E41C11A375}" type="pres">
      <dgm:prSet presAssocID="{8A575600-2D22-4693-842C-5ADF18D1280A}" presName="diagram" presStyleCnt="0">
        <dgm:presLayoutVars>
          <dgm:dir/>
          <dgm:resizeHandles val="exact"/>
        </dgm:presLayoutVars>
      </dgm:prSet>
      <dgm:spPr/>
    </dgm:pt>
    <dgm:pt modelId="{39F492FD-D3C1-4ECD-8C0F-EBD9E5EECACF}" type="pres">
      <dgm:prSet presAssocID="{D2C9CF4F-975E-40A4-B972-9CBCD63058DC}" presName="node" presStyleLbl="node1" presStyleIdx="0" presStyleCnt="3" custLinFactX="8991" custLinFactNeighborX="100000" custLinFactNeighborY="-37769">
        <dgm:presLayoutVars>
          <dgm:bulletEnabled val="1"/>
        </dgm:presLayoutVars>
      </dgm:prSet>
      <dgm:spPr/>
    </dgm:pt>
    <dgm:pt modelId="{A7DD1FA3-4839-4AA1-AB16-BED075FBBFDA}" type="pres">
      <dgm:prSet presAssocID="{6A1D3346-6F04-46C0-A393-4EFEC3D8ACD0}" presName="sibTrans" presStyleCnt="0"/>
      <dgm:spPr/>
    </dgm:pt>
    <dgm:pt modelId="{74F2F36B-E1FE-4159-8FFD-F97D136272AA}" type="pres">
      <dgm:prSet presAssocID="{574B75FB-BC70-4CCD-B3D8-2B72A9737CFF}" presName="node" presStyleLbl="node1" presStyleIdx="1" presStyleCnt="3" custLinFactX="-10000" custLinFactNeighborX="-100000" custLinFactNeighborY="-37364">
        <dgm:presLayoutVars>
          <dgm:bulletEnabled val="1"/>
        </dgm:presLayoutVars>
      </dgm:prSet>
      <dgm:spPr/>
    </dgm:pt>
    <dgm:pt modelId="{63F14004-9DB2-42EB-A73D-645407DB8D7C}" type="pres">
      <dgm:prSet presAssocID="{E3032497-95EB-48D5-AF89-88D9F57A956F}" presName="sibTrans" presStyleCnt="0"/>
      <dgm:spPr/>
    </dgm:pt>
    <dgm:pt modelId="{F4D98B06-A2EB-4340-BFE5-B4D4685C0A5D}" type="pres">
      <dgm:prSet presAssocID="{C2E44354-8499-484F-A55C-120D1A0DF605}" presName="node" presStyleLbl="node1" presStyleIdx="2" presStyleCnt="3" custLinFactNeighborX="-605" custLinFactNeighborY="-37269">
        <dgm:presLayoutVars>
          <dgm:bulletEnabled val="1"/>
        </dgm:presLayoutVars>
      </dgm:prSet>
      <dgm:spPr/>
    </dgm:pt>
  </dgm:ptLst>
  <dgm:cxnLst>
    <dgm:cxn modelId="{4BC79E1C-8F9D-4015-94A4-28E4470CBEF9}" type="presOf" srcId="{C2E44354-8499-484F-A55C-120D1A0DF605}" destId="{F4D98B06-A2EB-4340-BFE5-B4D4685C0A5D}" srcOrd="0" destOrd="0" presId="urn:microsoft.com/office/officeart/2005/8/layout/default"/>
    <dgm:cxn modelId="{FA52C11D-AFF4-40AF-986F-B2CC947854FD}" srcId="{8A575600-2D22-4693-842C-5ADF18D1280A}" destId="{C2E44354-8499-484F-A55C-120D1A0DF605}" srcOrd="2" destOrd="0" parTransId="{0011A09E-AAB7-43D6-A15E-616B717C8D33}" sibTransId="{A6913FC2-F7B0-46C0-A922-43B138259CBE}"/>
    <dgm:cxn modelId="{2A65402D-8FA0-430F-A09C-BD3CFFB78D43}" srcId="{8A575600-2D22-4693-842C-5ADF18D1280A}" destId="{D2C9CF4F-975E-40A4-B972-9CBCD63058DC}" srcOrd="0" destOrd="0" parTransId="{BAF103FD-986D-4B8E-8B4C-912ABD7AC086}" sibTransId="{6A1D3346-6F04-46C0-A393-4EFEC3D8ACD0}"/>
    <dgm:cxn modelId="{F0761A62-42E1-4C65-B809-34180541538D}" type="presOf" srcId="{8A575600-2D22-4693-842C-5ADF18D1280A}" destId="{92096544-39C6-4374-ABB7-E7E41C11A375}" srcOrd="0" destOrd="0" presId="urn:microsoft.com/office/officeart/2005/8/layout/default"/>
    <dgm:cxn modelId="{E59AFA7B-A7CF-467E-8024-470513D80CAE}" srcId="{8A575600-2D22-4693-842C-5ADF18D1280A}" destId="{574B75FB-BC70-4CCD-B3D8-2B72A9737CFF}" srcOrd="1" destOrd="0" parTransId="{6AB1E336-9591-45EF-ABE4-5B7BC3E49475}" sibTransId="{E3032497-95EB-48D5-AF89-88D9F57A956F}"/>
    <dgm:cxn modelId="{460B2096-6732-414F-AE01-E5C38A0CB11F}" type="presOf" srcId="{574B75FB-BC70-4CCD-B3D8-2B72A9737CFF}" destId="{74F2F36B-E1FE-4159-8FFD-F97D136272AA}" srcOrd="0" destOrd="0" presId="urn:microsoft.com/office/officeart/2005/8/layout/default"/>
    <dgm:cxn modelId="{473B35CF-1052-4A8B-A2D3-08165625162E}" type="presOf" srcId="{D2C9CF4F-975E-40A4-B972-9CBCD63058DC}" destId="{39F492FD-D3C1-4ECD-8C0F-EBD9E5EECACF}" srcOrd="0" destOrd="0" presId="urn:microsoft.com/office/officeart/2005/8/layout/default"/>
    <dgm:cxn modelId="{917B5ACD-6632-42C3-97D0-97016F4C3003}" type="presParOf" srcId="{92096544-39C6-4374-ABB7-E7E41C11A375}" destId="{39F492FD-D3C1-4ECD-8C0F-EBD9E5EECACF}" srcOrd="0" destOrd="0" presId="urn:microsoft.com/office/officeart/2005/8/layout/default"/>
    <dgm:cxn modelId="{93B4CE97-E463-460A-AB32-3C34645FD9D1}" type="presParOf" srcId="{92096544-39C6-4374-ABB7-E7E41C11A375}" destId="{A7DD1FA3-4839-4AA1-AB16-BED075FBBFDA}" srcOrd="1" destOrd="0" presId="urn:microsoft.com/office/officeart/2005/8/layout/default"/>
    <dgm:cxn modelId="{B9E41771-D275-42AF-875B-D0656B71ACEF}" type="presParOf" srcId="{92096544-39C6-4374-ABB7-E7E41C11A375}" destId="{74F2F36B-E1FE-4159-8FFD-F97D136272AA}" srcOrd="2" destOrd="0" presId="urn:microsoft.com/office/officeart/2005/8/layout/default"/>
    <dgm:cxn modelId="{E125F5D5-A152-4CC2-A7C2-80ABA484A00C}" type="presParOf" srcId="{92096544-39C6-4374-ABB7-E7E41C11A375}" destId="{63F14004-9DB2-42EB-A73D-645407DB8D7C}" srcOrd="3" destOrd="0" presId="urn:microsoft.com/office/officeart/2005/8/layout/default"/>
    <dgm:cxn modelId="{8DAD17D0-CB50-4D82-9229-79C8EF3E3D8A}" type="presParOf" srcId="{92096544-39C6-4374-ABB7-E7E41C11A375}" destId="{F4D98B06-A2EB-4340-BFE5-B4D4685C0A5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492FD-D3C1-4ECD-8C0F-EBD9E5EECACF}">
      <dsp:nvSpPr>
        <dsp:cNvPr id="0" name=""/>
        <dsp:cNvSpPr/>
      </dsp:nvSpPr>
      <dsp:spPr>
        <a:xfrm>
          <a:off x="3543214" y="360119"/>
          <a:ext cx="3250924" cy="1950554"/>
        </a:xfrm>
        <a:prstGeom prst="rect">
          <a:avLst/>
        </a:prstGeom>
        <a:solidFill>
          <a:srgbClr val="00A1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b="0" kern="1200" noProof="0" dirty="0"/>
            <a:t>Evolutie (basis)diensten eHealth-platform, RIZIV, FOD Volksgezondheid, MyCarenet, hubs en kluizen</a:t>
          </a:r>
        </a:p>
      </dsp:txBody>
      <dsp:txXfrm>
        <a:off x="3543214" y="360119"/>
        <a:ext cx="3250924" cy="1950554"/>
      </dsp:txXfrm>
    </dsp:sp>
    <dsp:sp modelId="{74F2F36B-E1FE-4159-8FFD-F97D136272AA}">
      <dsp:nvSpPr>
        <dsp:cNvPr id="0" name=""/>
        <dsp:cNvSpPr/>
      </dsp:nvSpPr>
      <dsp:spPr>
        <a:xfrm>
          <a:off x="0" y="368019"/>
          <a:ext cx="3250924" cy="195055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b="0" kern="1200" noProof="0" dirty="0"/>
            <a:t>BIHR = gedeeld virtueel patiëntendossier</a:t>
          </a:r>
        </a:p>
      </dsp:txBody>
      <dsp:txXfrm>
        <a:off x="0" y="368019"/>
        <a:ext cx="3250924" cy="1950554"/>
      </dsp:txXfrm>
    </dsp:sp>
    <dsp:sp modelId="{F4D98B06-A2EB-4340-BFE5-B4D4685C0A5D}">
      <dsp:nvSpPr>
        <dsp:cNvPr id="0" name=""/>
        <dsp:cNvSpPr/>
      </dsp:nvSpPr>
      <dsp:spPr>
        <a:xfrm>
          <a:off x="7132364" y="369872"/>
          <a:ext cx="3250924" cy="195055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b="0" kern="1200" noProof="0" dirty="0"/>
            <a:t>Afstemming van de methodes en voorwaarden</a:t>
          </a:r>
        </a:p>
      </dsp:txBody>
      <dsp:txXfrm>
        <a:off x="7132364" y="369872"/>
        <a:ext cx="3250924" cy="19505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DA99EE-9891-4B2D-89E7-EA368C9FBC61}" type="datetimeFigureOut">
              <a:rPr lang="en-US" smtClean="0"/>
              <a:t>3/30/2026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22816-2839-47C1-B52F-2A5579CE05F5}" type="slidenum">
              <a:rPr lang="en-US" smtClean="0"/>
              <a:t>‹#›</a:t>
            </a:fld>
            <a:endParaRPr lang="en-US"/>
          </a:p>
        </p:txBody>
      </p:sp>
    </p:spTree>
    <p:extLst>
      <p:ext uri="{BB962C8B-B14F-4D97-AF65-F5344CB8AC3E}">
        <p14:creationId xmlns:p14="http://schemas.microsoft.com/office/powerpoint/2010/main" val="373325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A47F-4504-4A91-A790-B0C420CDCE79}"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430A2-98A1-4E0D-B3B5-32D5FE0A1914}" type="slidenum">
              <a:rPr lang="en-US" smtClean="0"/>
              <a:t>‹#›</a:t>
            </a:fld>
            <a:endParaRPr lang="en-US"/>
          </a:p>
        </p:txBody>
      </p:sp>
    </p:spTree>
    <p:extLst>
      <p:ext uri="{BB962C8B-B14F-4D97-AF65-F5344CB8AC3E}">
        <p14:creationId xmlns:p14="http://schemas.microsoft.com/office/powerpoint/2010/main" val="327752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NL</a:t>
            </a:r>
          </a:p>
        </p:txBody>
      </p:sp>
    </p:spTree>
    <p:extLst>
      <p:ext uri="{BB962C8B-B14F-4D97-AF65-F5344CB8AC3E}">
        <p14:creationId xmlns:p14="http://schemas.microsoft.com/office/powerpoint/2010/main" val="150829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4C430A2-98A1-4E0D-B3B5-32D5FE0A1914}" type="slidenum">
              <a:rPr lang="en-US" smtClean="0"/>
              <a:t>4</a:t>
            </a:fld>
            <a:endParaRPr lang="en-US"/>
          </a:p>
        </p:txBody>
      </p:sp>
    </p:spTree>
    <p:extLst>
      <p:ext uri="{BB962C8B-B14F-4D97-AF65-F5344CB8AC3E}">
        <p14:creationId xmlns:p14="http://schemas.microsoft.com/office/powerpoint/2010/main" val="306600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4C430A2-98A1-4E0D-B3B5-32D5FE0A1914}" type="slidenum">
              <a:rPr lang="en-US" smtClean="0"/>
              <a:t>18</a:t>
            </a:fld>
            <a:endParaRPr lang="en-US"/>
          </a:p>
        </p:txBody>
      </p:sp>
    </p:spTree>
    <p:extLst>
      <p:ext uri="{BB962C8B-B14F-4D97-AF65-F5344CB8AC3E}">
        <p14:creationId xmlns:p14="http://schemas.microsoft.com/office/powerpoint/2010/main" val="276446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4C430A2-98A1-4E0D-B3B5-32D5FE0A1914}" type="slidenum">
              <a:rPr lang="en-US" smtClean="0"/>
              <a:t>22</a:t>
            </a:fld>
            <a:endParaRPr lang="en-US"/>
          </a:p>
        </p:txBody>
      </p:sp>
    </p:spTree>
    <p:extLst>
      <p:ext uri="{BB962C8B-B14F-4D97-AF65-F5344CB8AC3E}">
        <p14:creationId xmlns:p14="http://schemas.microsoft.com/office/powerpoint/2010/main" val="2292852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6324" y="0"/>
            <a:ext cx="5165675" cy="6319520"/>
          </a:xfrm>
          <a:prstGeom prst="rect">
            <a:avLst/>
          </a:prstGeom>
        </p:spPr>
      </p:pic>
      <p:sp>
        <p:nvSpPr>
          <p:cNvPr id="2" name="Title 1"/>
          <p:cNvSpPr>
            <a:spLocks noGrp="1"/>
          </p:cNvSpPr>
          <p:nvPr>
            <p:ph type="ctrTitle" hasCustomPrompt="1"/>
          </p:nvPr>
        </p:nvSpPr>
        <p:spPr>
          <a:xfrm>
            <a:off x="1524000" y="3117417"/>
            <a:ext cx="4590473" cy="2387600"/>
          </a:xfrm>
        </p:spPr>
        <p:txBody>
          <a:bodyPr anchor="t">
            <a:normAutofit/>
          </a:bodyPr>
          <a:lstStyle>
            <a:lvl1pPr algn="l">
              <a:defRPr sz="3600">
                <a:latin typeface="Libre Franklin SemiBold" panose="00000700000000000000" pitchFamily="2"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1524000" y="1319718"/>
            <a:ext cx="4590473" cy="1655762"/>
          </a:xfrm>
        </p:spPr>
        <p:txBody>
          <a:bodyPr anchor="b">
            <a:normAutofit/>
          </a:bodyPr>
          <a:lstStyle>
            <a:lvl1pPr marL="0" indent="0" algn="l">
              <a:buNone/>
              <a:defRPr sz="2000">
                <a:solidFill>
                  <a:srgbClr val="087670"/>
                </a:solidFill>
                <a:latin typeface="Libre Franklin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
        <p:nvSpPr>
          <p:cNvPr id="9" name="Picture Placeholder 8"/>
          <p:cNvSpPr>
            <a:spLocks noGrp="1"/>
          </p:cNvSpPr>
          <p:nvPr>
            <p:ph type="pic" sz="quarter" idx="11" hasCustomPrompt="1"/>
          </p:nvPr>
        </p:nvSpPr>
        <p:spPr>
          <a:xfrm>
            <a:off x="7481887" y="282287"/>
            <a:ext cx="4894839" cy="4894839"/>
          </a:xfrm>
          <a:prstGeom prst="ellipse">
            <a:avLst/>
          </a:prstGeom>
        </p:spPr>
        <p:txBody>
          <a:bodyPr/>
          <a:lstStyle>
            <a:lvl1pPr marL="0" indent="0" algn="ctr">
              <a:buNone/>
              <a:defRPr baseline="0"/>
            </a:lvl1pPr>
          </a:lstStyle>
          <a:p>
            <a:r>
              <a:rPr lang="en-US"/>
              <a:t>Click to add picture</a:t>
            </a:r>
          </a:p>
        </p:txBody>
      </p:sp>
      <p:pic>
        <p:nvPicPr>
          <p:cNvPr id="1026" name="Picture 2" descr="https://www.ehealth.fgov.be/file/ad17307cb17006fe0d8cf4f997fca3ebfdbd350a/725de192ed51cd431bba944e9a1a86e9563de984/eheal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1" y="468385"/>
            <a:ext cx="1117156" cy="35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7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7" name="Title 1"/>
          <p:cNvSpPr>
            <a:spLocks noGrp="1"/>
          </p:cNvSpPr>
          <p:nvPr>
            <p:ph type="title"/>
          </p:nvPr>
        </p:nvSpPr>
        <p:spPr>
          <a:xfrm>
            <a:off x="839788" y="365125"/>
            <a:ext cx="10515600" cy="1325563"/>
          </a:xfrm>
        </p:spPr>
        <p:txBody>
          <a:bodyPr anchor="b"/>
          <a:lstStyle/>
          <a:p>
            <a:r>
              <a:rPr lang="en-US"/>
              <a:t>Click to edit Master title style</a:t>
            </a:r>
          </a:p>
        </p:txBody>
      </p:sp>
      <p:sp>
        <p:nvSpPr>
          <p:cNvPr id="4" name="Chart Placeholder 3"/>
          <p:cNvSpPr>
            <a:spLocks noGrp="1"/>
          </p:cNvSpPr>
          <p:nvPr>
            <p:ph type="chart" sz="quarter" idx="12"/>
          </p:nvPr>
        </p:nvSpPr>
        <p:spPr>
          <a:xfrm>
            <a:off x="970280" y="1935163"/>
            <a:ext cx="10383520" cy="3522361"/>
          </a:xfrm>
        </p:spPr>
        <p:txBody>
          <a:bodyPr/>
          <a:lstStyle>
            <a:lvl1pPr marL="0" indent="0">
              <a:buNone/>
              <a:defRPr>
                <a:latin typeface="Libre Franklin" panose="00000500000000000000" pitchFamily="2" charset="0"/>
              </a:defRPr>
            </a:lvl1pPr>
          </a:lstStyle>
          <a:p>
            <a:r>
              <a:rPr lang="en-US"/>
              <a:t>Click icon to add chart</a:t>
            </a:r>
          </a:p>
        </p:txBody>
      </p:sp>
      <p:pic>
        <p:nvPicPr>
          <p:cNvPr id="9"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
        <p:nvSpPr>
          <p:cNvPr id="10" name="Slide Number Placeholder 5"/>
          <p:cNvSpPr txBox="1">
            <a:spLocks/>
          </p:cNvSpPr>
          <p:nvPr userDrawn="1"/>
        </p:nvSpPr>
        <p:spPr>
          <a:xfrm>
            <a:off x="10694079" y="6349281"/>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endParaRPr lang="en-US" sz="1100">
              <a:solidFill>
                <a:srgbClr val="087670"/>
              </a:solidFill>
              <a:latin typeface="Libre Franklin SemiBold" panose="00000700000000000000" pitchFamily="2" charset="0"/>
            </a:endParaRPr>
          </a:p>
        </p:txBody>
      </p:sp>
    </p:spTree>
    <p:extLst>
      <p:ext uri="{BB962C8B-B14F-4D97-AF65-F5344CB8AC3E}">
        <p14:creationId xmlns:p14="http://schemas.microsoft.com/office/powerpoint/2010/main" val="85293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9960" y="0"/>
            <a:ext cx="4892040" cy="5984764"/>
          </a:xfrm>
          <a:prstGeom prst="rect">
            <a:avLst/>
          </a:prstGeom>
        </p:spPr>
      </p:pic>
      <p:sp>
        <p:nvSpPr>
          <p:cNvPr id="2" name="Title 1"/>
          <p:cNvSpPr>
            <a:spLocks noGrp="1"/>
          </p:cNvSpPr>
          <p:nvPr>
            <p:ph type="title"/>
          </p:nvPr>
        </p:nvSpPr>
        <p:spPr>
          <a:xfrm>
            <a:off x="839788" y="952901"/>
            <a:ext cx="6080776" cy="748364"/>
          </a:xfrm>
        </p:spPr>
        <p:txBody>
          <a:bodyPr anchor="b"/>
          <a:lstStyle>
            <a:lvl1pPr>
              <a:defRPr sz="3200"/>
            </a:lvl1pPr>
          </a:lstStyle>
          <a:p>
            <a:r>
              <a:rPr lang="en-US"/>
              <a:t>Click to edit Master title style</a:t>
            </a:r>
          </a:p>
        </p:txBody>
      </p:sp>
      <p:pic>
        <p:nvPicPr>
          <p:cNvPr id="12" name="Picture 2" descr="https://www.ehealth.fgov.be/file/ad17307cb17006fe0d8cf4f997fca3ebfdbd350a/725de192ed51cd431bba944e9a1a86e9563de984/eheal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6644" y="6244523"/>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
          <p:cNvSpPr>
            <a:spLocks noGrp="1"/>
          </p:cNvSpPr>
          <p:nvPr>
            <p:ph type="body" idx="1"/>
          </p:nvPr>
        </p:nvSpPr>
        <p:spPr>
          <a:xfrm>
            <a:off x="839789" y="1701265"/>
            <a:ext cx="5589888" cy="685800"/>
          </a:xfrm>
        </p:spPr>
        <p:txBody>
          <a:bodyPr anchor="b"/>
          <a:lstStyle>
            <a:lvl1pPr marL="0" indent="0">
              <a:buNone/>
              <a:defRPr sz="24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p:cNvSpPr>
            <a:spLocks noGrp="1"/>
          </p:cNvSpPr>
          <p:nvPr>
            <p:ph idx="12"/>
          </p:nvPr>
        </p:nvSpPr>
        <p:spPr>
          <a:xfrm>
            <a:off x="838200" y="2569945"/>
            <a:ext cx="5591478" cy="3607017"/>
          </a:xfrm>
        </p:spPr>
        <p:txBody>
          <a:bodyPr>
            <a:normAutofit/>
          </a:bodyPr>
          <a:lstStyle>
            <a:lvl1pPr marL="342900" indent="-342900">
              <a:lnSpc>
                <a:spcPct val="150000"/>
              </a:lnSpc>
              <a:buFont typeface="Arial" panose="020B0604020202020204" pitchFamily="34" charset="0"/>
              <a:buChar char="•"/>
              <a:defRPr sz="1600">
                <a:solidFill>
                  <a:srgbClr val="1C1C1C"/>
                </a:solidFill>
                <a:latin typeface="Libre Franklin" panose="00000500000000000000" pitchFamily="2" charset="0"/>
              </a:defRPr>
            </a:lvl1pPr>
            <a:lvl2pPr>
              <a:lnSpc>
                <a:spcPct val="150000"/>
              </a:lnSpc>
              <a:defRPr sz="1400">
                <a:solidFill>
                  <a:srgbClr val="1C1C1C"/>
                </a:solidFill>
                <a:latin typeface="Libre Franklin" panose="00000500000000000000" pitchFamily="2" charset="0"/>
              </a:defRPr>
            </a:lvl2pPr>
            <a:lvl3pPr>
              <a:lnSpc>
                <a:spcPct val="150000"/>
              </a:lnSpc>
              <a:defRPr sz="1200">
                <a:solidFill>
                  <a:srgbClr val="1C1C1C"/>
                </a:solidFill>
                <a:latin typeface="Libre Franklin" panose="00000500000000000000" pitchFamily="2" charset="0"/>
              </a:defRPr>
            </a:lvl3pPr>
            <a:lvl4pPr>
              <a:lnSpc>
                <a:spcPct val="150000"/>
              </a:lnSpc>
              <a:defRPr sz="1100">
                <a:solidFill>
                  <a:srgbClr val="1C1C1C"/>
                </a:solidFill>
                <a:latin typeface="Libre Franklin" panose="00000500000000000000" pitchFamily="2" charset="0"/>
              </a:defRPr>
            </a:lvl4pPr>
            <a:lvl5pPr>
              <a:lnSpc>
                <a:spcPct val="150000"/>
              </a:lnSpc>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92800" y="596900"/>
            <a:ext cx="5721350" cy="5721350"/>
          </a:xfrm>
          <a:prstGeom prst="rect">
            <a:avLst/>
          </a:prstGeom>
        </p:spPr>
      </p:pic>
      <p:sp>
        <p:nvSpPr>
          <p:cNvPr id="24" name="Picture Placeholder 23"/>
          <p:cNvSpPr>
            <a:spLocks noGrp="1"/>
          </p:cNvSpPr>
          <p:nvPr>
            <p:ph type="pic" sz="quarter" idx="13"/>
          </p:nvPr>
        </p:nvSpPr>
        <p:spPr>
          <a:xfrm>
            <a:off x="7493000" y="1066800"/>
            <a:ext cx="2413000" cy="4864100"/>
          </a:xfrm>
          <a:prstGeom prst="roundRect">
            <a:avLst>
              <a:gd name="adj" fmla="val 9825"/>
            </a:avLst>
          </a:prstGeom>
        </p:spPr>
        <p:txBody>
          <a:bodyPr/>
          <a:lstStyle>
            <a:lvl1pPr>
              <a:defRPr>
                <a:latin typeface="Libre Franklin" panose="00000500000000000000" pitchFamily="2" charset="0"/>
              </a:defRPr>
            </a:lvl1pPr>
          </a:lstStyle>
          <a:p>
            <a:r>
              <a:rPr lang="en-US"/>
              <a:t>Click icon to add picture</a:t>
            </a:r>
          </a:p>
        </p:txBody>
      </p:sp>
      <p:sp>
        <p:nvSpPr>
          <p:cNvPr id="13" name="Slide Number Placeholder 5"/>
          <p:cNvSpPr txBox="1">
            <a:spLocks/>
          </p:cNvSpPr>
          <p:nvPr userDrawn="1"/>
        </p:nvSpPr>
        <p:spPr>
          <a:xfrm>
            <a:off x="838199" y="6264639"/>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r>
              <a:rPr lang="en-US" sz="1100">
                <a:solidFill>
                  <a:srgbClr val="087670"/>
                </a:solidFill>
                <a:latin typeface="Libre Franklin SemiBold" panose="00000700000000000000" pitchFamily="2" charset="0"/>
              </a:rPr>
              <a:t>.</a:t>
            </a:r>
          </a:p>
        </p:txBody>
      </p:sp>
      <p:sp>
        <p:nvSpPr>
          <p:cNvPr id="17"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21"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Tree>
    <p:extLst>
      <p:ext uri="{BB962C8B-B14F-4D97-AF65-F5344CB8AC3E}">
        <p14:creationId xmlns:p14="http://schemas.microsoft.com/office/powerpoint/2010/main" val="267351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9960" y="0"/>
            <a:ext cx="4892040" cy="598476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9677" y="2387065"/>
            <a:ext cx="5251740" cy="3021025"/>
          </a:xfrm>
          <a:prstGeom prst="rect">
            <a:avLst/>
          </a:prstGeom>
        </p:spPr>
      </p:pic>
      <p:sp>
        <p:nvSpPr>
          <p:cNvPr id="4" name="Picture Placeholder 3"/>
          <p:cNvSpPr>
            <a:spLocks noGrp="1"/>
          </p:cNvSpPr>
          <p:nvPr>
            <p:ph type="pic" sz="quarter" idx="13"/>
          </p:nvPr>
        </p:nvSpPr>
        <p:spPr>
          <a:xfrm>
            <a:off x="7064375" y="2570163"/>
            <a:ext cx="3990975" cy="2484437"/>
          </a:xfrm>
        </p:spPr>
        <p:txBody>
          <a:bodyPr/>
          <a:lstStyle>
            <a:lvl1pPr>
              <a:defRPr>
                <a:latin typeface="Libre Franklin" panose="00000500000000000000" pitchFamily="2" charset="0"/>
              </a:defRPr>
            </a:lvl1pPr>
          </a:lstStyle>
          <a:p>
            <a:r>
              <a:rPr lang="en-US"/>
              <a:t>Click icon to add picture</a:t>
            </a:r>
          </a:p>
        </p:txBody>
      </p:sp>
      <p:sp>
        <p:nvSpPr>
          <p:cNvPr id="20" name="Text Placeholder 20"/>
          <p:cNvSpPr>
            <a:spLocks noGrp="1"/>
          </p:cNvSpPr>
          <p:nvPr>
            <p:ph type="body" sz="quarter" idx="14"/>
          </p:nvPr>
        </p:nvSpPr>
        <p:spPr>
          <a:xfrm>
            <a:off x="900000" y="116632"/>
            <a:ext cx="10213776" cy="115952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21" name="Text Placeholder 7"/>
          <p:cNvSpPr>
            <a:spLocks noGrp="1"/>
          </p:cNvSpPr>
          <p:nvPr>
            <p:ph type="body" sz="quarter" idx="15"/>
          </p:nvPr>
        </p:nvSpPr>
        <p:spPr>
          <a:xfrm>
            <a:off x="900000" y="1439577"/>
            <a:ext cx="5260957" cy="4733641"/>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49263" indent="-268288">
              <a:lnSpc>
                <a:spcPct val="150000"/>
              </a:lnSpc>
              <a:buClr>
                <a:srgbClr val="07766F"/>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2pPr>
            <a:lvl3pPr marL="715963" indent="-266700">
              <a:lnSpc>
                <a:spcPct val="150000"/>
              </a:lnSpc>
              <a:buClr>
                <a:schemeClr val="bg1">
                  <a:lumMod val="65000"/>
                </a:schemeClr>
              </a:buClr>
              <a:buSzPct val="120000"/>
              <a:buFont typeface="Arial" panose="020B0604020202020204" pitchFamily="34" charset="0"/>
              <a:buChar char="ǀ"/>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p:txBody>
      </p:sp>
      <p:pic>
        <p:nvPicPr>
          <p:cNvPr id="22" name="Google Shape;64;g21a3bf64467_0_16"/>
          <p:cNvPicPr preferRelativeResize="0"/>
          <p:nvPr userDrawn="1"/>
        </p:nvPicPr>
        <p:blipFill>
          <a:blip r:embed="rId4">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
        <p:nvSpPr>
          <p:cNvPr id="23" name="Slide Number Placeholder 5"/>
          <p:cNvSpPr txBox="1">
            <a:spLocks/>
          </p:cNvSpPr>
          <p:nvPr userDrawn="1"/>
        </p:nvSpPr>
        <p:spPr>
          <a:xfrm>
            <a:off x="10694079" y="6349281"/>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endParaRPr lang="en-US" sz="1100">
              <a:solidFill>
                <a:srgbClr val="087670"/>
              </a:solidFill>
              <a:latin typeface="Libre Franklin SemiBold" panose="00000700000000000000" pitchFamily="2" charset="0"/>
            </a:endParaRPr>
          </a:p>
        </p:txBody>
      </p:sp>
      <p:sp>
        <p:nvSpPr>
          <p:cNvPr id="24" name="Google Shape;19;p27"/>
          <p:cNvSpPr/>
          <p:nvPr userDrawn="1"/>
        </p:nvSpPr>
        <p:spPr>
          <a:xfrm rot="-5400000" flipH="1">
            <a:off x="1533999" y="817868"/>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1164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Google Shape;19;p27"/>
          <p:cNvSpPr/>
          <p:nvPr userDrawn="1"/>
        </p:nvSpPr>
        <p:spPr>
          <a:xfrm rot="-5400000" flipH="1">
            <a:off x="1521247" y="316422"/>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 Placeholder 20"/>
          <p:cNvSpPr>
            <a:spLocks noGrp="1"/>
          </p:cNvSpPr>
          <p:nvPr>
            <p:ph type="body" sz="quarter" idx="11"/>
          </p:nvPr>
        </p:nvSpPr>
        <p:spPr>
          <a:xfrm>
            <a:off x="900000" y="87787"/>
            <a:ext cx="10213776" cy="705597"/>
          </a:xfrm>
        </p:spPr>
        <p:txBody>
          <a:bodyPr anchor="b"/>
          <a:lstStyle>
            <a:lvl1pPr marL="0" indent="0">
              <a:buNone/>
              <a:defRPr sz="3600" b="0"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8" name="Text Placeholder 7"/>
          <p:cNvSpPr>
            <a:spLocks noGrp="1"/>
          </p:cNvSpPr>
          <p:nvPr>
            <p:ph type="body" sz="quarter" idx="13" hasCustomPrompt="1"/>
          </p:nvPr>
        </p:nvSpPr>
        <p:spPr>
          <a:xfrm>
            <a:off x="900000" y="998291"/>
            <a:ext cx="10213776" cy="5174927"/>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182563" indent="-182563">
              <a:lnSpc>
                <a:spcPct val="150000"/>
              </a:lnSpc>
              <a:spcBef>
                <a:spcPts val="500"/>
              </a:spcBef>
              <a:buClr>
                <a:srgbClr val="07766F"/>
              </a:buClr>
              <a:buSzPct val="120000"/>
              <a:buFont typeface="Arial" panose="020B0604020202020204" pitchFamily="34" charset="0"/>
              <a:buChar char="ǀ"/>
              <a:defRPr sz="1800">
                <a:latin typeface="Open Sans" panose="020B0606030504020204" pitchFamily="34" charset="0"/>
                <a:ea typeface="Open Sans" panose="020B0606030504020204" pitchFamily="34" charset="0"/>
                <a:cs typeface="Open Sans" panose="020B0606030504020204" pitchFamily="34" charset="0"/>
              </a:defRPr>
            </a:lvl2pPr>
            <a:lvl3pPr marL="357188" indent="-176213">
              <a:lnSpc>
                <a:spcPct val="150000"/>
              </a:lnSpc>
              <a:spcBef>
                <a:spcPts val="0"/>
              </a:spcBef>
              <a:buClr>
                <a:schemeClr val="bg1">
                  <a:lumMod val="50000"/>
                </a:schemeClr>
              </a:buClr>
              <a:buSzPct val="120000"/>
              <a:buFont typeface="Arial" panose="020B0604020202020204" pitchFamily="34" charset="0"/>
              <a:buChar char="ǀ"/>
              <a:defRPr sz="1600">
                <a:latin typeface="Open Sans" panose="020B0606030504020204" pitchFamily="34" charset="0"/>
                <a:ea typeface="Open Sans" panose="020B0606030504020204" pitchFamily="34" charset="0"/>
                <a:cs typeface="Open Sans" panose="020B0606030504020204" pitchFamily="34" charset="0"/>
              </a:defRPr>
            </a:lvl3pPr>
            <a:lvl4pPr marL="541338" indent="-184150">
              <a:lnSpc>
                <a:spcPct val="150000"/>
              </a:lnSpc>
              <a:spcBef>
                <a:spcPts val="0"/>
              </a:spcBef>
              <a:buClr>
                <a:schemeClr val="bg1">
                  <a:lumMod val="65000"/>
                </a:schemeClr>
              </a:buClr>
              <a:buFont typeface="Open Sans" panose="020B0606030504020204" pitchFamily="34" charset="0"/>
              <a:buChar char="ı"/>
              <a:defRPr lang="en-BE" sz="1400" kern="1200" dirty="0" smtClean="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715963" indent="-174625">
              <a:lnSpc>
                <a:spcPts val="1600"/>
              </a:lnSpc>
              <a:spcBef>
                <a:spcPts val="0"/>
              </a:spcBef>
              <a:buClr>
                <a:schemeClr val="bg1">
                  <a:lumMod val="75000"/>
                </a:schemeClr>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BE" dirty="0"/>
          </a:p>
          <a:p>
            <a:pPr lvl="4"/>
            <a:r>
              <a:rPr lang="en-BE" dirty="0"/>
              <a:t>Fifth level</a:t>
            </a:r>
            <a:endParaRPr lang="en-US" dirty="0"/>
          </a:p>
        </p:txBody>
      </p:sp>
      <p:sp>
        <p:nvSpPr>
          <p:cNvPr id="7" name="Slide Number Placeholder 5"/>
          <p:cNvSpPr txBox="1">
            <a:spLocks/>
          </p:cNvSpPr>
          <p:nvPr userDrawn="1"/>
        </p:nvSpPr>
        <p:spPr>
          <a:xfrm>
            <a:off x="10694079" y="6349281"/>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endParaRPr lang="en-US" sz="1100">
              <a:solidFill>
                <a:srgbClr val="087670"/>
              </a:solidFill>
              <a:latin typeface="Libre Franklin SemiBold" panose="00000700000000000000" pitchFamily="2" charset="0"/>
            </a:endParaRPr>
          </a:p>
        </p:txBody>
      </p:sp>
      <p:pic>
        <p:nvPicPr>
          <p:cNvPr id="9" name="Google Shape;64;g21a3bf64467_0_16"/>
          <p:cNvPicPr preferRelativeResize="0"/>
          <p:nvPr userDrawn="1"/>
        </p:nvPicPr>
        <p:blipFill>
          <a:blip r:embed="rId2">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04041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73768"/>
            <a:ext cx="10515600" cy="1016920"/>
          </a:xfrm>
        </p:spPr>
        <p:txBody>
          <a:bodyPr anchor="b"/>
          <a:lstStyle/>
          <a:p>
            <a:r>
              <a:rPr lang="en-US"/>
              <a:t>Click to edit Master title style</a:t>
            </a:r>
          </a:p>
        </p:txBody>
      </p:sp>
      <p:sp>
        <p:nvSpPr>
          <p:cNvPr id="3" name="Content Placeholder 2"/>
          <p:cNvSpPr>
            <a:spLocks noGrp="1"/>
          </p:cNvSpPr>
          <p:nvPr>
            <p:ph idx="1"/>
          </p:nvPr>
        </p:nvSpPr>
        <p:spPr>
          <a:xfrm>
            <a:off x="838200" y="2605068"/>
            <a:ext cx="10514012" cy="3604326"/>
          </a:xfrm>
        </p:spPr>
        <p:txBody>
          <a:bodyPr>
            <a:normAutofit/>
          </a:bodyPr>
          <a:lstStyle>
            <a:lvl1pPr marL="266700" indent="-266700">
              <a:lnSpc>
                <a:spcPct val="150000"/>
              </a:lnSpc>
              <a:buFont typeface="Arial" panose="020B0604020202020204" pitchFamily="34" charset="0"/>
              <a:buChar char="•"/>
              <a:defRPr sz="1600">
                <a:solidFill>
                  <a:srgbClr val="1C1C1C"/>
                </a:solidFill>
                <a:latin typeface="Libre Franklin" panose="00000500000000000000" pitchFamily="2" charset="0"/>
              </a:defRPr>
            </a:lvl1pPr>
            <a:lvl2pPr>
              <a:lnSpc>
                <a:spcPct val="150000"/>
              </a:lnSpc>
              <a:defRPr sz="1400">
                <a:solidFill>
                  <a:srgbClr val="1C1C1C"/>
                </a:solidFill>
                <a:latin typeface="Libre Franklin" panose="00000500000000000000" pitchFamily="2" charset="0"/>
              </a:defRPr>
            </a:lvl2pPr>
            <a:lvl3pPr>
              <a:lnSpc>
                <a:spcPct val="150000"/>
              </a:lnSpc>
              <a:defRPr sz="1200">
                <a:solidFill>
                  <a:srgbClr val="1C1C1C"/>
                </a:solidFill>
                <a:latin typeface="Libre Franklin" panose="00000500000000000000" pitchFamily="2" charset="0"/>
              </a:defRPr>
            </a:lvl3pPr>
            <a:lvl4pPr>
              <a:lnSpc>
                <a:spcPct val="150000"/>
              </a:lnSpc>
              <a:defRPr sz="1100">
                <a:solidFill>
                  <a:srgbClr val="1C1C1C"/>
                </a:solidFill>
                <a:latin typeface="Libre Franklin" panose="00000500000000000000" pitchFamily="2" charset="0"/>
              </a:defRPr>
            </a:lvl4pPr>
            <a:lvl5pPr>
              <a:lnSpc>
                <a:spcPct val="150000"/>
              </a:lnSpc>
              <a:defRPr sz="1100">
                <a:solidFill>
                  <a:srgbClr val="1C1C1C"/>
                </a:solidFill>
                <a:latin typeface="Libre Franklin"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https://www.ehealth.fgov.be/file/ad17307cb17006fe0d8cf4f997fca3ebfdbd350a/725de192ed51cd431bba944e9a1a86e9563de984/eheal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36644" y="6244523"/>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2"/>
          </p:nvPr>
        </p:nvSpPr>
        <p:spPr>
          <a:xfrm>
            <a:off x="839788" y="1758249"/>
            <a:ext cx="10514012" cy="746826"/>
          </a:xfrm>
        </p:spPr>
        <p:txBody>
          <a:bodyPr anchor="ctr">
            <a:norm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dirty="0"/>
          </a:p>
        </p:txBody>
      </p:sp>
      <p:sp>
        <p:nvSpPr>
          <p:cNvPr id="14"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fld id="{A2AB8BC6-376E-4A38-97ED-E34928469922}" type="datetime1">
              <a:rPr lang="fr-BE" smtClean="0"/>
              <a:t>30-03-26</a:t>
            </a:fld>
            <a:endParaRPr lang="en-US"/>
          </a:p>
        </p:txBody>
      </p:sp>
      <p:sp>
        <p:nvSpPr>
          <p:cNvPr id="4" name="Slide Number Placeholder 5">
            <a:extLst>
              <a:ext uri="{FF2B5EF4-FFF2-40B4-BE49-F238E27FC236}">
                <a16:creationId xmlns:a16="http://schemas.microsoft.com/office/drawing/2014/main" id="{E43712B6-02F4-DA60-9FF5-93CE504EEAB8}"/>
              </a:ext>
            </a:extLst>
          </p:cNvPr>
          <p:cNvSpPr>
            <a:spLocks noGrp="1"/>
          </p:cNvSpPr>
          <p:nvPr>
            <p:ph type="sldNum" sz="quarter" idx="4"/>
          </p:nvPr>
        </p:nvSpPr>
        <p:spPr>
          <a:xfrm>
            <a:off x="9001125" y="6264639"/>
            <a:ext cx="2743200" cy="365125"/>
          </a:xfrm>
          <a:prstGeom prst="rect">
            <a:avLst/>
          </a:prstGeom>
        </p:spPr>
        <p:txBody>
          <a:bodyPr vert="horz" lIns="91440" tIns="45720" rIns="91440" bIns="45720" rtlCol="0" anchor="ctr"/>
          <a:lstStyle>
            <a:lvl1pPr algn="r">
              <a:defRPr sz="1000">
                <a:solidFill>
                  <a:schemeClr val="tx1">
                    <a:tint val="75000"/>
                  </a:schemeClr>
                </a:solidFill>
                <a:latin typeface="Libre Franklin" panose="00000500000000000000" pitchFamily="2" charset="0"/>
              </a:defRPr>
            </a:lvl1pPr>
          </a:lstStyle>
          <a:p>
            <a:fld id="{E1356E26-996F-433A-9CA0-83DB24D6E075}" type="slidenum">
              <a:rPr lang="en-US" smtClean="0"/>
              <a:pPr/>
              <a:t>‹#›</a:t>
            </a:fld>
            <a:endParaRPr lang="en-US" dirty="0"/>
          </a:p>
        </p:txBody>
      </p:sp>
    </p:spTree>
    <p:extLst>
      <p:ext uri="{BB962C8B-B14F-4D97-AF65-F5344CB8AC3E}">
        <p14:creationId xmlns:p14="http://schemas.microsoft.com/office/powerpoint/2010/main" val="225796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6324" y="0"/>
            <a:ext cx="5165675" cy="6319520"/>
          </a:xfrm>
          <a:prstGeom prst="rect">
            <a:avLst/>
          </a:prstGeom>
        </p:spPr>
      </p:pic>
      <p:sp>
        <p:nvSpPr>
          <p:cNvPr id="2" name="Title 1"/>
          <p:cNvSpPr>
            <a:spLocks noGrp="1"/>
          </p:cNvSpPr>
          <p:nvPr>
            <p:ph type="ctrTitle" hasCustomPrompt="1"/>
          </p:nvPr>
        </p:nvSpPr>
        <p:spPr>
          <a:xfrm>
            <a:off x="1524000" y="1321200"/>
            <a:ext cx="4590473" cy="2387600"/>
          </a:xfrm>
        </p:spPr>
        <p:txBody>
          <a:bodyPr anchor="b">
            <a:normAutofit/>
          </a:bodyPr>
          <a:lstStyle>
            <a:lvl1pPr algn="l">
              <a:defRPr sz="3600"/>
            </a:lvl1pPr>
          </a:lstStyle>
          <a:p>
            <a:r>
              <a:rPr lang="en-US"/>
              <a:t>Click to edit </a:t>
            </a:r>
            <a:br>
              <a:rPr lang="en-US"/>
            </a:br>
            <a:r>
              <a:rPr lang="en-US"/>
              <a:t>Master title style</a:t>
            </a:r>
          </a:p>
        </p:txBody>
      </p:sp>
      <p:sp>
        <p:nvSpPr>
          <p:cNvPr id="3" name="Subtitle 2"/>
          <p:cNvSpPr>
            <a:spLocks noGrp="1"/>
          </p:cNvSpPr>
          <p:nvPr>
            <p:ph type="subTitle" idx="1"/>
          </p:nvPr>
        </p:nvSpPr>
        <p:spPr>
          <a:xfrm>
            <a:off x="1524000" y="3849255"/>
            <a:ext cx="4590473" cy="1655762"/>
          </a:xfrm>
        </p:spPr>
        <p:txBody>
          <a:bodyPr anchor="t">
            <a:normAutofit/>
          </a:bodyPr>
          <a:lstStyle>
            <a:lvl1pPr marL="0" indent="0" algn="l">
              <a:buNone/>
              <a:defRPr sz="2000">
                <a:solidFill>
                  <a:srgbClr val="087670"/>
                </a:solidFill>
                <a:latin typeface="Libre Franklin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
        <p:nvSpPr>
          <p:cNvPr id="9" name="Picture Placeholder 8"/>
          <p:cNvSpPr>
            <a:spLocks noGrp="1"/>
          </p:cNvSpPr>
          <p:nvPr>
            <p:ph type="pic" sz="quarter" idx="11" hasCustomPrompt="1"/>
          </p:nvPr>
        </p:nvSpPr>
        <p:spPr>
          <a:xfrm>
            <a:off x="7481887" y="282287"/>
            <a:ext cx="4894839" cy="4894839"/>
          </a:xfrm>
          <a:prstGeom prst="ellipse">
            <a:avLst/>
          </a:prstGeom>
        </p:spPr>
        <p:txBody>
          <a:bodyPr/>
          <a:lstStyle>
            <a:lvl1pPr marL="0" indent="0" algn="ctr">
              <a:buNone/>
              <a:defRPr baseline="0"/>
            </a:lvl1pPr>
          </a:lstStyle>
          <a:p>
            <a:r>
              <a:rPr lang="en-US"/>
              <a:t>Click to add picture</a:t>
            </a:r>
          </a:p>
        </p:txBody>
      </p:sp>
      <p:pic>
        <p:nvPicPr>
          <p:cNvPr id="1026" name="Picture 2" descr="https://www.ehealth.fgov.be/file/ad17307cb17006fe0d8cf4f997fca3ebfdbd350a/725de192ed51cd431bba944e9a1a86e9563de984/eheal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1" y="468385"/>
            <a:ext cx="1117156" cy="35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0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6324" y="0"/>
            <a:ext cx="5165675" cy="6319520"/>
          </a:xfrm>
          <a:prstGeom prst="rect">
            <a:avLst/>
          </a:prstGeom>
        </p:spPr>
      </p:pic>
      <p:sp>
        <p:nvSpPr>
          <p:cNvPr id="2" name="Title 1"/>
          <p:cNvSpPr>
            <a:spLocks noGrp="1"/>
          </p:cNvSpPr>
          <p:nvPr>
            <p:ph type="title" hasCustomPrompt="1"/>
          </p:nvPr>
        </p:nvSpPr>
        <p:spPr>
          <a:xfrm>
            <a:off x="838199" y="1510001"/>
            <a:ext cx="5100783" cy="1030000"/>
          </a:xfrm>
        </p:spPr>
        <p:txBody>
          <a:bodyPr anchor="b">
            <a:normAutofit/>
          </a:bodyPr>
          <a:lstStyle>
            <a:lvl1pPr>
              <a:defRPr sz="2800">
                <a:solidFill>
                  <a:srgbClr val="087670"/>
                </a:solidFill>
              </a:defRPr>
            </a:lvl1pPr>
          </a:lstStyle>
          <a:p>
            <a:r>
              <a:rPr lang="en-US"/>
              <a:t>Click to edit title</a:t>
            </a:r>
          </a:p>
        </p:txBody>
      </p:sp>
      <p:sp>
        <p:nvSpPr>
          <p:cNvPr id="3" name="Content Placeholder 2"/>
          <p:cNvSpPr>
            <a:spLocks noGrp="1"/>
          </p:cNvSpPr>
          <p:nvPr>
            <p:ph idx="1"/>
          </p:nvPr>
        </p:nvSpPr>
        <p:spPr>
          <a:xfrm>
            <a:off x="838199" y="2835563"/>
            <a:ext cx="4542323" cy="3341399"/>
          </a:xfrm>
        </p:spPr>
        <p:txBody>
          <a:bodyPr>
            <a:normAutofit/>
          </a:bodyPr>
          <a:lstStyle>
            <a:lvl1pPr marL="0" indent="0" defTabSz="914400">
              <a:lnSpc>
                <a:spcPct val="150000"/>
              </a:lnSpc>
              <a:buFont typeface="Arial" panose="020B0604020202020204" pitchFamily="34" charset="0"/>
              <a:buNone/>
              <a:tabLst>
                <a:tab pos="4572000" algn="l"/>
              </a:tabLst>
              <a:defRPr lang="en-US" sz="1600" b="0" dirty="0" smtClean="0">
                <a:solidFill>
                  <a:schemeClr val="tx1">
                    <a:lumMod val="90000"/>
                    <a:lumOff val="10000"/>
                  </a:schemeClr>
                </a:solidFill>
                <a:latin typeface="Libre Franklin" panose="00000500000000000000" pitchFamily="2" charset="0"/>
                <a:ea typeface="Open Sans" panose="020B0606030504020204" pitchFamily="34" charset="0"/>
                <a:cs typeface="Open Sans" panose="020B0606030504020204" pitchFamily="34" charset="0"/>
              </a:defRPr>
            </a:lvl1pPr>
            <a:lvl2pPr marL="457200" indent="0">
              <a:buFont typeface="+mj-lt"/>
              <a:buNone/>
              <a:defRPr sz="1800">
                <a:latin typeface="Open Sans" panose="020B0606030504020204" pitchFamily="34" charset="0"/>
                <a:ea typeface="Open Sans" panose="020B0606030504020204" pitchFamily="34" charset="0"/>
                <a:cs typeface="Open Sans" panose="020B0606030504020204" pitchFamily="34" charset="0"/>
              </a:defRPr>
            </a:lvl2pPr>
            <a:lvl3pPr marL="914400" indent="0">
              <a:buFont typeface="+mj-lt"/>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 typeface="+mj-lt"/>
              <a:buNone/>
              <a:defRPr sz="1400">
                <a:latin typeface="Open Sans" panose="020B0606030504020204" pitchFamily="34" charset="0"/>
                <a:ea typeface="Open Sans" panose="020B0606030504020204" pitchFamily="34" charset="0"/>
                <a:cs typeface="Open Sans" panose="020B0606030504020204" pitchFamily="34" charset="0"/>
              </a:defRPr>
            </a:lvl4pPr>
            <a:lvl5pPr marL="1828800" indent="0">
              <a:buFont typeface="+mj-lt"/>
              <a:buNone/>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pic>
        <p:nvPicPr>
          <p:cNvPr id="7" name="Picture 2" descr="https://www.ehealth.fgov.be/file/ad17307cb17006fe0d8cf4f997fca3ebfdbd350a/725de192ed51cd431bba944e9a1a86e9563de984/eheal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1" y="468385"/>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8"/>
          <p:cNvSpPr>
            <a:spLocks noGrp="1"/>
          </p:cNvSpPr>
          <p:nvPr>
            <p:ph type="pic" sz="quarter" idx="13" hasCustomPrompt="1"/>
          </p:nvPr>
        </p:nvSpPr>
        <p:spPr>
          <a:xfrm>
            <a:off x="7481887" y="282287"/>
            <a:ext cx="4894839" cy="4894839"/>
          </a:xfrm>
          <a:prstGeom prst="ellipse">
            <a:avLst/>
          </a:prstGeom>
        </p:spPr>
        <p:txBody>
          <a:bodyPr/>
          <a:lstStyle>
            <a:lvl1pPr marL="0" indent="0" algn="ctr">
              <a:buNone/>
              <a:defRPr baseline="0">
                <a:latin typeface="Libre Franklin" panose="00000500000000000000" pitchFamily="2" charset="0"/>
              </a:defRPr>
            </a:lvl1pPr>
          </a:lstStyle>
          <a:p>
            <a:r>
              <a:rPr lang="en-US"/>
              <a:t>Click to add picture</a:t>
            </a:r>
          </a:p>
        </p:txBody>
      </p:sp>
      <p:sp>
        <p:nvSpPr>
          <p:cNvPr id="14" name="Content Placeholder 2"/>
          <p:cNvSpPr>
            <a:spLocks noGrp="1"/>
          </p:cNvSpPr>
          <p:nvPr>
            <p:ph idx="14" hasCustomPrompt="1"/>
          </p:nvPr>
        </p:nvSpPr>
        <p:spPr>
          <a:xfrm>
            <a:off x="5435270" y="2835562"/>
            <a:ext cx="520762" cy="3341399"/>
          </a:xfrm>
        </p:spPr>
        <p:txBody>
          <a:bodyPr>
            <a:normAutofit/>
          </a:bodyPr>
          <a:lstStyle>
            <a:lvl1pPr marL="0" indent="0" algn="r" defTabSz="914400">
              <a:lnSpc>
                <a:spcPct val="150000"/>
              </a:lnSpc>
              <a:buFont typeface="Arial" panose="020B0604020202020204" pitchFamily="34" charset="0"/>
              <a:buNone/>
              <a:tabLst>
                <a:tab pos="4572000" algn="l"/>
              </a:tabLst>
              <a:defRPr lang="en-US" sz="1600" b="1" i="0" baseline="0" dirty="0" smtClean="0">
                <a:solidFill>
                  <a:srgbClr val="087670"/>
                </a:solidFill>
                <a:latin typeface="Libre Franklin" panose="00000500000000000000" pitchFamily="2" charset="0"/>
                <a:ea typeface="Open Sans" panose="020B0606030504020204" pitchFamily="34" charset="0"/>
                <a:cs typeface="Open Sans" panose="020B0606030504020204" pitchFamily="34" charset="0"/>
              </a:defRPr>
            </a:lvl1pPr>
            <a:lvl2pPr marL="457200" indent="0">
              <a:buFont typeface="+mj-lt"/>
              <a:buNone/>
              <a:defRPr sz="1800">
                <a:latin typeface="Open Sans" panose="020B0606030504020204" pitchFamily="34" charset="0"/>
                <a:ea typeface="Open Sans" panose="020B0606030504020204" pitchFamily="34" charset="0"/>
                <a:cs typeface="Open Sans" panose="020B0606030504020204" pitchFamily="34" charset="0"/>
              </a:defRPr>
            </a:lvl2pPr>
            <a:lvl3pPr marL="914400" indent="0">
              <a:buFont typeface="+mj-lt"/>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 typeface="+mj-lt"/>
              <a:buNone/>
              <a:defRPr sz="1400">
                <a:latin typeface="Open Sans" panose="020B0606030504020204" pitchFamily="34" charset="0"/>
                <a:ea typeface="Open Sans" panose="020B0606030504020204" pitchFamily="34" charset="0"/>
                <a:cs typeface="Open Sans" panose="020B0606030504020204" pitchFamily="34" charset="0"/>
              </a:defRPr>
            </a:lvl4pPr>
            <a:lvl5pPr marL="1828800" indent="0">
              <a:buFont typeface="+mj-lt"/>
              <a:buNone/>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a:t>
            </a:r>
          </a:p>
        </p:txBody>
      </p:sp>
      <p:sp>
        <p:nvSpPr>
          <p:cNvPr id="17"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18"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
        <p:nvSpPr>
          <p:cNvPr id="12" name="Slide Number Placeholder 5"/>
          <p:cNvSpPr txBox="1">
            <a:spLocks/>
          </p:cNvSpPr>
          <p:nvPr userDrawn="1"/>
        </p:nvSpPr>
        <p:spPr>
          <a:xfrm>
            <a:off x="10694079" y="6349281"/>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endParaRPr lang="en-US" sz="1100">
              <a:solidFill>
                <a:srgbClr val="087670"/>
              </a:solidFill>
              <a:latin typeface="Libre Franklin SemiBold" panose="00000700000000000000" pitchFamily="2" charset="0"/>
            </a:endParaRPr>
          </a:p>
        </p:txBody>
      </p:sp>
    </p:spTree>
    <p:extLst>
      <p:ext uri="{BB962C8B-B14F-4D97-AF65-F5344CB8AC3E}">
        <p14:creationId xmlns:p14="http://schemas.microsoft.com/office/powerpoint/2010/main" val="216717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bre Franklin" panose="00000500000000000000" pitchFamily="2" charset="0"/>
            </a:endParaRPr>
          </a:p>
        </p:txBody>
      </p:sp>
      <p:pic>
        <p:nvPicPr>
          <p:cNvPr id="7" name="Picture 2" descr="https://www.ehealth.fgov.be/file/ad17307cb17006fe0d8cf4f997fca3ebfdbd350a/725de192ed51cd431bba944e9a1a86e9563de984/eheal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30294" y="6298599"/>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2433587" y="2310062"/>
            <a:ext cx="7324825" cy="2545305"/>
          </a:xfrm>
        </p:spPr>
        <p:txBody>
          <a:bodyPr anchor="t">
            <a:normAutofit/>
          </a:bodyPr>
          <a:lstStyle>
            <a:lvl1pPr>
              <a:lnSpc>
                <a:spcPct val="100000"/>
              </a:lnSpc>
              <a:defRPr sz="4000">
                <a:solidFill>
                  <a:schemeClr val="tx1">
                    <a:lumMod val="90000"/>
                    <a:lumOff val="10000"/>
                  </a:schemeClr>
                </a:solidFill>
              </a:defRPr>
            </a:lvl1pPr>
          </a:lstStyle>
          <a:p>
            <a:r>
              <a:rPr lang="en-US"/>
              <a:t>Click to edit Master title style</a:t>
            </a:r>
          </a:p>
        </p:txBody>
      </p:sp>
      <p:sp>
        <p:nvSpPr>
          <p:cNvPr id="9" name="Slide Number Placeholder 5"/>
          <p:cNvSpPr txBox="1">
            <a:spLocks/>
          </p:cNvSpPr>
          <p:nvPr userDrawn="1"/>
        </p:nvSpPr>
        <p:spPr>
          <a:xfrm>
            <a:off x="838199" y="6264639"/>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r>
              <a:rPr lang="en-US" sz="1100">
                <a:solidFill>
                  <a:srgbClr val="087670"/>
                </a:solidFill>
                <a:latin typeface="Libre Franklin SemiBold" panose="00000700000000000000" pitchFamily="2" charset="0"/>
              </a:rPr>
              <a:t>.</a:t>
            </a:r>
          </a:p>
        </p:txBody>
      </p:sp>
      <p:sp>
        <p:nvSpPr>
          <p:cNvPr id="13"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14"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Tree>
    <p:extLst>
      <p:ext uri="{BB962C8B-B14F-4D97-AF65-F5344CB8AC3E}">
        <p14:creationId xmlns:p14="http://schemas.microsoft.com/office/powerpoint/2010/main" val="3943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087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bre Franklin" panose="00000500000000000000" pitchFamily="2"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0294" y="6308563"/>
            <a:ext cx="1117156" cy="331289"/>
          </a:xfrm>
          <a:prstGeom prst="rect">
            <a:avLst/>
          </a:prstGeom>
        </p:spPr>
      </p:pic>
      <p:sp>
        <p:nvSpPr>
          <p:cNvPr id="2" name="Title 1"/>
          <p:cNvSpPr>
            <a:spLocks noGrp="1"/>
          </p:cNvSpPr>
          <p:nvPr>
            <p:ph type="title"/>
          </p:nvPr>
        </p:nvSpPr>
        <p:spPr>
          <a:xfrm>
            <a:off x="2433587" y="2310062"/>
            <a:ext cx="7324825" cy="2545305"/>
          </a:xfrm>
        </p:spPr>
        <p:txBody>
          <a:bodyPr anchor="t">
            <a:normAutofit/>
          </a:bodyPr>
          <a:lstStyle>
            <a:lvl1pPr>
              <a:lnSpc>
                <a:spcPct val="100000"/>
              </a:lnSpc>
              <a:defRPr sz="4000">
                <a:solidFill>
                  <a:schemeClr val="bg1"/>
                </a:solidFill>
              </a:defRPr>
            </a:lvl1pPr>
          </a:lstStyle>
          <a:p>
            <a:r>
              <a:rPr lang="en-US"/>
              <a:t>Click to edit Master title style</a:t>
            </a:r>
          </a:p>
        </p:txBody>
      </p:sp>
      <p:sp>
        <p:nvSpPr>
          <p:cNvPr id="9" name="Slide Number Placeholder 5"/>
          <p:cNvSpPr txBox="1">
            <a:spLocks/>
          </p:cNvSpPr>
          <p:nvPr userDrawn="1"/>
        </p:nvSpPr>
        <p:spPr>
          <a:xfrm>
            <a:off x="838199" y="6264639"/>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chemeClr val="bg1"/>
                </a:solidFill>
                <a:latin typeface="Libre Franklin SemiBold" panose="00000700000000000000" pitchFamily="2" charset="0"/>
              </a:rPr>
              <a:pPr algn="l"/>
              <a:t>‹#›</a:t>
            </a:fld>
            <a:r>
              <a:rPr lang="en-US" sz="1100">
                <a:solidFill>
                  <a:schemeClr val="bg1"/>
                </a:solidFill>
                <a:latin typeface="Libre Franklin SemiBold" panose="00000700000000000000" pitchFamily="2" charset="0"/>
              </a:rPr>
              <a:t>.</a:t>
            </a:r>
          </a:p>
        </p:txBody>
      </p:sp>
      <p:sp>
        <p:nvSpPr>
          <p:cNvPr id="13" name="Footer Placeholder 4"/>
          <p:cNvSpPr>
            <a:spLocks noGrp="1"/>
          </p:cNvSpPr>
          <p:nvPr>
            <p:ph type="ftr" sz="quarter" idx="11"/>
          </p:nvPr>
        </p:nvSpPr>
        <p:spPr>
          <a:xfrm>
            <a:off x="1995777" y="6264639"/>
            <a:ext cx="3490705" cy="365125"/>
          </a:xfrm>
        </p:spPr>
        <p:txBody>
          <a:bodyPr/>
          <a:lstStyle>
            <a:lvl1pPr algn="l">
              <a:defRPr sz="1100">
                <a:solidFill>
                  <a:schemeClr val="bg1"/>
                </a:solidFill>
                <a:latin typeface="Libre Franklin SemiBold" panose="00000700000000000000" pitchFamily="2" charset="0"/>
              </a:defRPr>
            </a:lvl1pPr>
          </a:lstStyle>
          <a:p>
            <a:endParaRPr lang="en-US"/>
          </a:p>
        </p:txBody>
      </p:sp>
      <p:sp>
        <p:nvSpPr>
          <p:cNvPr id="14" name="Date Placeholder 3"/>
          <p:cNvSpPr>
            <a:spLocks noGrp="1"/>
          </p:cNvSpPr>
          <p:nvPr>
            <p:ph type="dt" sz="half" idx="10"/>
          </p:nvPr>
        </p:nvSpPr>
        <p:spPr>
          <a:xfrm>
            <a:off x="1197178" y="6264639"/>
            <a:ext cx="798599" cy="365125"/>
          </a:xfrm>
        </p:spPr>
        <p:txBody>
          <a:bodyPr/>
          <a:lstStyle>
            <a:lvl1pPr>
              <a:defRPr sz="1000">
                <a:solidFill>
                  <a:schemeClr val="bg1"/>
                </a:solidFill>
                <a:latin typeface="Libre Franklin SemiBold" panose="00000700000000000000" pitchFamily="2" charset="0"/>
              </a:defRPr>
            </a:lvl1pPr>
          </a:lstStyle>
          <a:p>
            <a:endParaRPr lang="en-US"/>
          </a:p>
        </p:txBody>
      </p:sp>
    </p:spTree>
    <p:extLst>
      <p:ext uri="{BB962C8B-B14F-4D97-AF65-F5344CB8AC3E}">
        <p14:creationId xmlns:p14="http://schemas.microsoft.com/office/powerpoint/2010/main" val="333225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4070" y="0"/>
            <a:ext cx="3437930" cy="6858000"/>
          </a:xfrm>
          <a:prstGeom prst="rect">
            <a:avLst/>
          </a:prstGeom>
        </p:spPr>
      </p:pic>
      <p:sp>
        <p:nvSpPr>
          <p:cNvPr id="2" name="Title 1"/>
          <p:cNvSpPr>
            <a:spLocks noGrp="1"/>
          </p:cNvSpPr>
          <p:nvPr>
            <p:ph type="title"/>
          </p:nvPr>
        </p:nvSpPr>
        <p:spPr>
          <a:xfrm>
            <a:off x="838201" y="673768"/>
            <a:ext cx="7237396" cy="1016920"/>
          </a:xfrm>
        </p:spPr>
        <p:txBody>
          <a:bodyPr anchor="b"/>
          <a:lstStyle/>
          <a:p>
            <a:r>
              <a:rPr lang="en-US"/>
              <a:t>Click to edit Master title style</a:t>
            </a:r>
          </a:p>
        </p:txBody>
      </p:sp>
      <p:sp>
        <p:nvSpPr>
          <p:cNvPr id="3" name="Content Placeholder 2"/>
          <p:cNvSpPr>
            <a:spLocks noGrp="1"/>
          </p:cNvSpPr>
          <p:nvPr>
            <p:ph idx="1"/>
          </p:nvPr>
        </p:nvSpPr>
        <p:spPr>
          <a:xfrm>
            <a:off x="838199" y="2572636"/>
            <a:ext cx="7237397" cy="3604326"/>
          </a:xfrm>
        </p:spPr>
        <p:txBody>
          <a:bodyPr>
            <a:normAutofit/>
          </a:bodyPr>
          <a:lstStyle>
            <a:lvl1pPr marL="342900" indent="-342900">
              <a:lnSpc>
                <a:spcPct val="150000"/>
              </a:lnSpc>
              <a:buFont typeface="Arial" panose="020B0604020202020204" pitchFamily="34" charset="0"/>
              <a:buChar char="•"/>
              <a:defRPr sz="1600">
                <a:solidFill>
                  <a:srgbClr val="1C1C1C"/>
                </a:solidFill>
                <a:latin typeface="Libre Franklin" panose="00000500000000000000" pitchFamily="2" charset="0"/>
              </a:defRPr>
            </a:lvl1pPr>
            <a:lvl2pPr>
              <a:lnSpc>
                <a:spcPct val="150000"/>
              </a:lnSpc>
              <a:defRPr sz="1400">
                <a:solidFill>
                  <a:srgbClr val="1C1C1C"/>
                </a:solidFill>
                <a:latin typeface="Libre Franklin" panose="00000500000000000000" pitchFamily="2" charset="0"/>
              </a:defRPr>
            </a:lvl2pPr>
            <a:lvl3pPr>
              <a:lnSpc>
                <a:spcPct val="150000"/>
              </a:lnSpc>
              <a:defRPr sz="1200">
                <a:solidFill>
                  <a:srgbClr val="1C1C1C"/>
                </a:solidFill>
                <a:latin typeface="Libre Franklin" panose="00000500000000000000" pitchFamily="2" charset="0"/>
              </a:defRPr>
            </a:lvl3pPr>
            <a:lvl4pPr>
              <a:lnSpc>
                <a:spcPct val="150000"/>
              </a:lnSpc>
              <a:defRPr sz="1100">
                <a:solidFill>
                  <a:srgbClr val="1C1C1C"/>
                </a:solidFill>
                <a:latin typeface="Libre Franklin" panose="00000500000000000000" pitchFamily="2" charset="0"/>
              </a:defRPr>
            </a:lvl4pPr>
            <a:lvl5pPr>
              <a:lnSpc>
                <a:spcPct val="150000"/>
              </a:lnSpc>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www.ehealth.fgov.be/file/ad17307cb17006fe0d8cf4f997fca3ebfdbd350a/725de192ed51cd431bba944e9a1a86e9563de984/eheal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6644" y="6244523"/>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2"/>
          </p:nvPr>
        </p:nvSpPr>
        <p:spPr>
          <a:xfrm>
            <a:off x="839788" y="1758249"/>
            <a:ext cx="7236303" cy="746826"/>
          </a:xfrm>
        </p:spPr>
        <p:txBody>
          <a:bodyPr anchor="ctr">
            <a:norm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Picture Placeholder 8"/>
          <p:cNvSpPr>
            <a:spLocks noGrp="1"/>
          </p:cNvSpPr>
          <p:nvPr>
            <p:ph type="pic" sz="quarter" idx="13" hasCustomPrompt="1"/>
          </p:nvPr>
        </p:nvSpPr>
        <p:spPr>
          <a:xfrm>
            <a:off x="8970210" y="985520"/>
            <a:ext cx="3247190" cy="4429820"/>
          </a:xfrm>
          <a:prstGeom prst="ellipse">
            <a:avLst/>
          </a:prstGeom>
        </p:spPr>
        <p:txBody>
          <a:bodyPr/>
          <a:lstStyle>
            <a:lvl1pPr marL="0" indent="0" algn="ctr">
              <a:buNone/>
              <a:defRPr baseline="0">
                <a:latin typeface="Libre Franklin" panose="00000500000000000000" pitchFamily="2" charset="0"/>
              </a:defRPr>
            </a:lvl1pPr>
          </a:lstStyle>
          <a:p>
            <a:r>
              <a:rPr lang="en-US"/>
              <a:t>Click to add picture</a:t>
            </a:r>
          </a:p>
        </p:txBody>
      </p:sp>
      <p:sp>
        <p:nvSpPr>
          <p:cNvPr id="12" name="Slide Number Placeholder 5"/>
          <p:cNvSpPr txBox="1">
            <a:spLocks/>
          </p:cNvSpPr>
          <p:nvPr userDrawn="1"/>
        </p:nvSpPr>
        <p:spPr>
          <a:xfrm>
            <a:off x="838199" y="6264639"/>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r>
              <a:rPr lang="en-US" sz="1100">
                <a:solidFill>
                  <a:srgbClr val="087670"/>
                </a:solidFill>
                <a:latin typeface="Libre Franklin SemiBold" panose="00000700000000000000" pitchFamily="2" charset="0"/>
              </a:rPr>
              <a:t>.</a:t>
            </a:r>
          </a:p>
        </p:txBody>
      </p:sp>
      <p:sp>
        <p:nvSpPr>
          <p:cNvPr id="16"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17"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Tree>
    <p:extLst>
      <p:ext uri="{BB962C8B-B14F-4D97-AF65-F5344CB8AC3E}">
        <p14:creationId xmlns:p14="http://schemas.microsoft.com/office/powerpoint/2010/main" val="361404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437930" cy="6858000"/>
          </a:xfrm>
          <a:prstGeom prst="rect">
            <a:avLst/>
          </a:prstGeom>
        </p:spPr>
      </p:pic>
      <p:sp>
        <p:nvSpPr>
          <p:cNvPr id="2" name="Title 1"/>
          <p:cNvSpPr>
            <a:spLocks noGrp="1"/>
          </p:cNvSpPr>
          <p:nvPr>
            <p:ph type="title"/>
          </p:nvPr>
        </p:nvSpPr>
        <p:spPr>
          <a:xfrm>
            <a:off x="4221481" y="673768"/>
            <a:ext cx="7193280" cy="1016920"/>
          </a:xfrm>
        </p:spPr>
        <p:txBody>
          <a:bodyPr anchor="b"/>
          <a:lstStyle/>
          <a:p>
            <a:r>
              <a:rPr lang="en-US"/>
              <a:t>Click to edit Master title style</a:t>
            </a:r>
          </a:p>
        </p:txBody>
      </p:sp>
      <p:sp>
        <p:nvSpPr>
          <p:cNvPr id="3" name="Content Placeholder 2"/>
          <p:cNvSpPr>
            <a:spLocks noGrp="1"/>
          </p:cNvSpPr>
          <p:nvPr>
            <p:ph idx="1"/>
          </p:nvPr>
        </p:nvSpPr>
        <p:spPr>
          <a:xfrm>
            <a:off x="4221479" y="2572636"/>
            <a:ext cx="7193281" cy="3604326"/>
          </a:xfrm>
        </p:spPr>
        <p:txBody>
          <a:bodyPr>
            <a:normAutofit/>
          </a:bodyPr>
          <a:lstStyle>
            <a:lvl1pPr marL="342900" indent="-342900">
              <a:lnSpc>
                <a:spcPct val="150000"/>
              </a:lnSpc>
              <a:buFont typeface="Arial" panose="020B0604020202020204" pitchFamily="34" charset="0"/>
              <a:buChar char="•"/>
              <a:defRPr sz="1600">
                <a:solidFill>
                  <a:srgbClr val="1C1C1C"/>
                </a:solidFill>
                <a:latin typeface="Libre Franklin" panose="00000500000000000000" pitchFamily="2" charset="0"/>
              </a:defRPr>
            </a:lvl1pPr>
            <a:lvl2pPr>
              <a:lnSpc>
                <a:spcPct val="150000"/>
              </a:lnSpc>
              <a:defRPr sz="1400">
                <a:solidFill>
                  <a:srgbClr val="1C1C1C"/>
                </a:solidFill>
                <a:latin typeface="Libre Franklin" panose="00000500000000000000" pitchFamily="2" charset="0"/>
              </a:defRPr>
            </a:lvl2pPr>
            <a:lvl3pPr>
              <a:lnSpc>
                <a:spcPct val="150000"/>
              </a:lnSpc>
              <a:defRPr sz="1200">
                <a:solidFill>
                  <a:srgbClr val="1C1C1C"/>
                </a:solidFill>
                <a:latin typeface="Libre Franklin" panose="00000500000000000000" pitchFamily="2" charset="0"/>
              </a:defRPr>
            </a:lvl3pPr>
            <a:lvl4pPr>
              <a:lnSpc>
                <a:spcPct val="150000"/>
              </a:lnSpc>
              <a:defRPr sz="1100">
                <a:solidFill>
                  <a:srgbClr val="1C1C1C"/>
                </a:solidFill>
                <a:latin typeface="Libre Franklin" panose="00000500000000000000" pitchFamily="2" charset="0"/>
              </a:defRPr>
            </a:lvl4pPr>
            <a:lvl5pPr>
              <a:lnSpc>
                <a:spcPct val="150000"/>
              </a:lnSpc>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www.ehealth.fgov.be/file/ad17307cb17006fe0d8cf4f997fca3ebfdbd350a/725de192ed51cd431bba944e9a1a86e9563de984/eheal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36644" y="6244523"/>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idx="12"/>
          </p:nvPr>
        </p:nvSpPr>
        <p:spPr>
          <a:xfrm>
            <a:off x="4223068" y="1758249"/>
            <a:ext cx="7192194" cy="746826"/>
          </a:xfrm>
        </p:spPr>
        <p:txBody>
          <a:bodyPr anchor="ctr">
            <a:norm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8"/>
          <p:cNvSpPr>
            <a:spLocks noGrp="1"/>
          </p:cNvSpPr>
          <p:nvPr>
            <p:ph type="pic" sz="quarter" idx="13" hasCustomPrompt="1"/>
          </p:nvPr>
        </p:nvSpPr>
        <p:spPr>
          <a:xfrm>
            <a:off x="-35560" y="985520"/>
            <a:ext cx="3247190" cy="4429820"/>
          </a:xfrm>
          <a:prstGeom prst="ellipse">
            <a:avLst/>
          </a:prstGeom>
        </p:spPr>
        <p:txBody>
          <a:bodyPr/>
          <a:lstStyle>
            <a:lvl1pPr marL="0" indent="0" algn="ctr">
              <a:buNone/>
              <a:defRPr baseline="0">
                <a:latin typeface="Libre Franklin" panose="00000500000000000000" pitchFamily="2" charset="0"/>
              </a:defRPr>
            </a:lvl1pPr>
          </a:lstStyle>
          <a:p>
            <a:r>
              <a:rPr lang="en-US"/>
              <a:t>Click to add picture</a:t>
            </a:r>
          </a:p>
        </p:txBody>
      </p:sp>
      <p:sp>
        <p:nvSpPr>
          <p:cNvPr id="12" name="Slide Number Placeholder 5"/>
          <p:cNvSpPr txBox="1">
            <a:spLocks/>
          </p:cNvSpPr>
          <p:nvPr userDrawn="1"/>
        </p:nvSpPr>
        <p:spPr>
          <a:xfrm>
            <a:off x="838199" y="6264639"/>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r>
              <a:rPr lang="en-US" sz="1100">
                <a:solidFill>
                  <a:srgbClr val="087670"/>
                </a:solidFill>
                <a:latin typeface="Libre Franklin SemiBold" panose="00000700000000000000" pitchFamily="2" charset="0"/>
              </a:rPr>
              <a:t>.</a:t>
            </a:r>
          </a:p>
        </p:txBody>
      </p:sp>
      <p:sp>
        <p:nvSpPr>
          <p:cNvPr id="16"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17"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Tree>
    <p:extLst>
      <p:ext uri="{BB962C8B-B14F-4D97-AF65-F5344CB8AC3E}">
        <p14:creationId xmlns:p14="http://schemas.microsoft.com/office/powerpoint/2010/main" val="272565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1"/>
            <a:ext cx="12192000" cy="6035040"/>
          </a:xfrm>
        </p:spPr>
        <p:txBody>
          <a:bodyPr/>
          <a:lstStyle>
            <a:lvl1pPr marL="0" indent="0">
              <a:buNone/>
              <a:defRPr>
                <a:latin typeface="Libre Franklin" panose="00000500000000000000" pitchFamily="2" charset="0"/>
              </a:defRPr>
            </a:lvl1pPr>
          </a:lstStyle>
          <a:p>
            <a:r>
              <a:rPr lang="en-US"/>
              <a:t>Click icon to add picture</a:t>
            </a:r>
          </a:p>
        </p:txBody>
      </p:sp>
      <p:pic>
        <p:nvPicPr>
          <p:cNvPr id="6" name="Picture 2" descr="https://www.ehealth.fgov.be/file/ad17307cb17006fe0d8cf4f997fca3ebfdbd350a/725de192ed51cd431bba944e9a1a86e9563de984/eheal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600" y="6276978"/>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442" y="3880578"/>
            <a:ext cx="6427405" cy="1453422"/>
          </a:xfrm>
          <a:custGeom>
            <a:avLst/>
            <a:gdLst>
              <a:gd name="connsiteX0" fmla="*/ 0 w 7669306"/>
              <a:gd name="connsiteY0" fmla="*/ 662782 h 1325563"/>
              <a:gd name="connsiteX1" fmla="*/ 662782 w 7669306"/>
              <a:gd name="connsiteY1" fmla="*/ 0 h 1325563"/>
              <a:gd name="connsiteX2" fmla="*/ 7006525 w 7669306"/>
              <a:gd name="connsiteY2" fmla="*/ 0 h 1325563"/>
              <a:gd name="connsiteX3" fmla="*/ 7669307 w 7669306"/>
              <a:gd name="connsiteY3" fmla="*/ 662782 h 1325563"/>
              <a:gd name="connsiteX4" fmla="*/ 7669306 w 7669306"/>
              <a:gd name="connsiteY4" fmla="*/ 662782 h 1325563"/>
              <a:gd name="connsiteX5" fmla="*/ 7006524 w 7669306"/>
              <a:gd name="connsiteY5" fmla="*/ 1325564 h 1325563"/>
              <a:gd name="connsiteX6" fmla="*/ 662782 w 7669306"/>
              <a:gd name="connsiteY6" fmla="*/ 1325563 h 1325563"/>
              <a:gd name="connsiteX7" fmla="*/ 0 w 7669306"/>
              <a:gd name="connsiteY7" fmla="*/ 662781 h 1325563"/>
              <a:gd name="connsiteX8" fmla="*/ 0 w 7669306"/>
              <a:gd name="connsiteY8" fmla="*/ 662782 h 1325563"/>
              <a:gd name="connsiteX0" fmla="*/ 1224280 w 7669307"/>
              <a:gd name="connsiteY0" fmla="*/ 794862 h 1325564"/>
              <a:gd name="connsiteX1" fmla="*/ 662782 w 7669307"/>
              <a:gd name="connsiteY1" fmla="*/ 0 h 1325564"/>
              <a:gd name="connsiteX2" fmla="*/ 7006525 w 7669307"/>
              <a:gd name="connsiteY2" fmla="*/ 0 h 1325564"/>
              <a:gd name="connsiteX3" fmla="*/ 7669307 w 7669307"/>
              <a:gd name="connsiteY3" fmla="*/ 662782 h 1325564"/>
              <a:gd name="connsiteX4" fmla="*/ 7669306 w 7669307"/>
              <a:gd name="connsiteY4" fmla="*/ 662782 h 1325564"/>
              <a:gd name="connsiteX5" fmla="*/ 7006524 w 7669307"/>
              <a:gd name="connsiteY5" fmla="*/ 1325564 h 1325564"/>
              <a:gd name="connsiteX6" fmla="*/ 662782 w 7669307"/>
              <a:gd name="connsiteY6" fmla="*/ 1325563 h 1325564"/>
              <a:gd name="connsiteX7" fmla="*/ 0 w 7669307"/>
              <a:gd name="connsiteY7" fmla="*/ 662781 h 1325564"/>
              <a:gd name="connsiteX8" fmla="*/ 1224280 w 7669307"/>
              <a:gd name="connsiteY8" fmla="*/ 794862 h 1325564"/>
              <a:gd name="connsiteX0" fmla="*/ 1224280 w 7669307"/>
              <a:gd name="connsiteY0" fmla="*/ 794862 h 1325564"/>
              <a:gd name="connsiteX1" fmla="*/ 1313022 w 7669307"/>
              <a:gd name="connsiteY1" fmla="*/ 5080 h 1325564"/>
              <a:gd name="connsiteX2" fmla="*/ 7006525 w 7669307"/>
              <a:gd name="connsiteY2" fmla="*/ 0 h 1325564"/>
              <a:gd name="connsiteX3" fmla="*/ 7669307 w 7669307"/>
              <a:gd name="connsiteY3" fmla="*/ 662782 h 1325564"/>
              <a:gd name="connsiteX4" fmla="*/ 7669306 w 7669307"/>
              <a:gd name="connsiteY4" fmla="*/ 662782 h 1325564"/>
              <a:gd name="connsiteX5" fmla="*/ 7006524 w 7669307"/>
              <a:gd name="connsiteY5" fmla="*/ 1325564 h 1325564"/>
              <a:gd name="connsiteX6" fmla="*/ 662782 w 7669307"/>
              <a:gd name="connsiteY6" fmla="*/ 1325563 h 1325564"/>
              <a:gd name="connsiteX7" fmla="*/ 0 w 7669307"/>
              <a:gd name="connsiteY7" fmla="*/ 662781 h 1325564"/>
              <a:gd name="connsiteX8" fmla="*/ 1224280 w 7669307"/>
              <a:gd name="connsiteY8" fmla="*/ 794862 h 1325564"/>
              <a:gd name="connsiteX0" fmla="*/ 895577 w 7340604"/>
              <a:gd name="connsiteY0" fmla="*/ 794862 h 1325564"/>
              <a:gd name="connsiteX1" fmla="*/ 984319 w 7340604"/>
              <a:gd name="connsiteY1" fmla="*/ 5080 h 1325564"/>
              <a:gd name="connsiteX2" fmla="*/ 6677822 w 7340604"/>
              <a:gd name="connsiteY2" fmla="*/ 0 h 1325564"/>
              <a:gd name="connsiteX3" fmla="*/ 7340604 w 7340604"/>
              <a:gd name="connsiteY3" fmla="*/ 662782 h 1325564"/>
              <a:gd name="connsiteX4" fmla="*/ 7340603 w 7340604"/>
              <a:gd name="connsiteY4" fmla="*/ 662782 h 1325564"/>
              <a:gd name="connsiteX5" fmla="*/ 6677821 w 7340604"/>
              <a:gd name="connsiteY5" fmla="*/ 1325564 h 1325564"/>
              <a:gd name="connsiteX6" fmla="*/ 334079 w 7340604"/>
              <a:gd name="connsiteY6" fmla="*/ 1325563 h 1325564"/>
              <a:gd name="connsiteX7" fmla="*/ 895577 w 7340604"/>
              <a:gd name="connsiteY7" fmla="*/ 794862 h 1325564"/>
              <a:gd name="connsiteX0" fmla="*/ 440889 w 6885916"/>
              <a:gd name="connsiteY0" fmla="*/ 794862 h 1325564"/>
              <a:gd name="connsiteX1" fmla="*/ 529631 w 6885916"/>
              <a:gd name="connsiteY1" fmla="*/ 5080 h 1325564"/>
              <a:gd name="connsiteX2" fmla="*/ 6223134 w 6885916"/>
              <a:gd name="connsiteY2" fmla="*/ 0 h 1325564"/>
              <a:gd name="connsiteX3" fmla="*/ 6885916 w 6885916"/>
              <a:gd name="connsiteY3" fmla="*/ 662782 h 1325564"/>
              <a:gd name="connsiteX4" fmla="*/ 6885915 w 6885916"/>
              <a:gd name="connsiteY4" fmla="*/ 662782 h 1325564"/>
              <a:gd name="connsiteX5" fmla="*/ 6223133 w 6885916"/>
              <a:gd name="connsiteY5" fmla="*/ 1325564 h 1325564"/>
              <a:gd name="connsiteX6" fmla="*/ 458511 w 6885916"/>
              <a:gd name="connsiteY6" fmla="*/ 1320483 h 1325564"/>
              <a:gd name="connsiteX7" fmla="*/ 440889 w 6885916"/>
              <a:gd name="connsiteY7" fmla="*/ 794862 h 1325564"/>
              <a:gd name="connsiteX0" fmla="*/ 100631 w 6545658"/>
              <a:gd name="connsiteY0" fmla="*/ 794862 h 1325564"/>
              <a:gd name="connsiteX1" fmla="*/ 189373 w 6545658"/>
              <a:gd name="connsiteY1" fmla="*/ 5080 h 1325564"/>
              <a:gd name="connsiteX2" fmla="*/ 5882876 w 6545658"/>
              <a:gd name="connsiteY2" fmla="*/ 0 h 1325564"/>
              <a:gd name="connsiteX3" fmla="*/ 6545658 w 6545658"/>
              <a:gd name="connsiteY3" fmla="*/ 662782 h 1325564"/>
              <a:gd name="connsiteX4" fmla="*/ 6545657 w 6545658"/>
              <a:gd name="connsiteY4" fmla="*/ 662782 h 1325564"/>
              <a:gd name="connsiteX5" fmla="*/ 5882875 w 6545658"/>
              <a:gd name="connsiteY5" fmla="*/ 1325564 h 1325564"/>
              <a:gd name="connsiteX6" fmla="*/ 118253 w 6545658"/>
              <a:gd name="connsiteY6" fmla="*/ 1320483 h 1325564"/>
              <a:gd name="connsiteX7" fmla="*/ 100631 w 6545658"/>
              <a:gd name="connsiteY7" fmla="*/ 794862 h 1325564"/>
              <a:gd name="connsiteX0" fmla="*/ 100631 w 6545658"/>
              <a:gd name="connsiteY0" fmla="*/ 794862 h 1325564"/>
              <a:gd name="connsiteX1" fmla="*/ 189373 w 6545658"/>
              <a:gd name="connsiteY1" fmla="*/ 5080 h 1325564"/>
              <a:gd name="connsiteX2" fmla="*/ 5882876 w 6545658"/>
              <a:gd name="connsiteY2" fmla="*/ 0 h 1325564"/>
              <a:gd name="connsiteX3" fmla="*/ 6545658 w 6545658"/>
              <a:gd name="connsiteY3" fmla="*/ 662782 h 1325564"/>
              <a:gd name="connsiteX4" fmla="*/ 6545657 w 6545658"/>
              <a:gd name="connsiteY4" fmla="*/ 662782 h 1325564"/>
              <a:gd name="connsiteX5" fmla="*/ 5882875 w 6545658"/>
              <a:gd name="connsiteY5" fmla="*/ 1325564 h 1325564"/>
              <a:gd name="connsiteX6" fmla="*/ 118253 w 6545658"/>
              <a:gd name="connsiteY6" fmla="*/ 1320483 h 1325564"/>
              <a:gd name="connsiteX7" fmla="*/ 100631 w 6545658"/>
              <a:gd name="connsiteY7" fmla="*/ 794862 h 1325564"/>
              <a:gd name="connsiteX0" fmla="*/ 138803 w 6583830"/>
              <a:gd name="connsiteY0" fmla="*/ 794862 h 1325564"/>
              <a:gd name="connsiteX1" fmla="*/ 171665 w 6583830"/>
              <a:gd name="connsiteY1" fmla="*/ 5080 h 1325564"/>
              <a:gd name="connsiteX2" fmla="*/ 5921048 w 6583830"/>
              <a:gd name="connsiteY2" fmla="*/ 0 h 1325564"/>
              <a:gd name="connsiteX3" fmla="*/ 6583830 w 6583830"/>
              <a:gd name="connsiteY3" fmla="*/ 662782 h 1325564"/>
              <a:gd name="connsiteX4" fmla="*/ 6583829 w 6583830"/>
              <a:gd name="connsiteY4" fmla="*/ 662782 h 1325564"/>
              <a:gd name="connsiteX5" fmla="*/ 5921047 w 6583830"/>
              <a:gd name="connsiteY5" fmla="*/ 1325564 h 1325564"/>
              <a:gd name="connsiteX6" fmla="*/ 156425 w 6583830"/>
              <a:gd name="connsiteY6" fmla="*/ 1320483 h 1325564"/>
              <a:gd name="connsiteX7" fmla="*/ 138803 w 6583830"/>
              <a:gd name="connsiteY7" fmla="*/ 794862 h 1325564"/>
              <a:gd name="connsiteX0" fmla="*/ 4181 w 6449208"/>
              <a:gd name="connsiteY0" fmla="*/ 794862 h 1325564"/>
              <a:gd name="connsiteX1" fmla="*/ 37043 w 6449208"/>
              <a:gd name="connsiteY1" fmla="*/ 5080 h 1325564"/>
              <a:gd name="connsiteX2" fmla="*/ 5786426 w 6449208"/>
              <a:gd name="connsiteY2" fmla="*/ 0 h 1325564"/>
              <a:gd name="connsiteX3" fmla="*/ 6449208 w 6449208"/>
              <a:gd name="connsiteY3" fmla="*/ 662782 h 1325564"/>
              <a:gd name="connsiteX4" fmla="*/ 6449207 w 6449208"/>
              <a:gd name="connsiteY4" fmla="*/ 662782 h 1325564"/>
              <a:gd name="connsiteX5" fmla="*/ 5786425 w 6449208"/>
              <a:gd name="connsiteY5" fmla="*/ 1325564 h 1325564"/>
              <a:gd name="connsiteX6" fmla="*/ 21803 w 6449208"/>
              <a:gd name="connsiteY6" fmla="*/ 1320483 h 1325564"/>
              <a:gd name="connsiteX7" fmla="*/ 4181 w 6449208"/>
              <a:gd name="connsiteY7" fmla="*/ 794862 h 1325564"/>
              <a:gd name="connsiteX0" fmla="*/ 4181 w 6449208"/>
              <a:gd name="connsiteY0" fmla="*/ 794862 h 1325564"/>
              <a:gd name="connsiteX1" fmla="*/ 37043 w 6449208"/>
              <a:gd name="connsiteY1" fmla="*/ 5080 h 1325564"/>
              <a:gd name="connsiteX2" fmla="*/ 5786426 w 6449208"/>
              <a:gd name="connsiteY2" fmla="*/ 0 h 1325564"/>
              <a:gd name="connsiteX3" fmla="*/ 6449208 w 6449208"/>
              <a:gd name="connsiteY3" fmla="*/ 662782 h 1325564"/>
              <a:gd name="connsiteX4" fmla="*/ 6449207 w 6449208"/>
              <a:gd name="connsiteY4" fmla="*/ 662782 h 1325564"/>
              <a:gd name="connsiteX5" fmla="*/ 5786425 w 6449208"/>
              <a:gd name="connsiteY5" fmla="*/ 1325564 h 1325564"/>
              <a:gd name="connsiteX6" fmla="*/ 21803 w 6449208"/>
              <a:gd name="connsiteY6" fmla="*/ 1320483 h 1325564"/>
              <a:gd name="connsiteX7" fmla="*/ 4181 w 6449208"/>
              <a:gd name="connsiteY7" fmla="*/ 794862 h 1325564"/>
              <a:gd name="connsiteX0" fmla="*/ 13428 w 6434601"/>
              <a:gd name="connsiteY0" fmla="*/ 773107 h 1325564"/>
              <a:gd name="connsiteX1" fmla="*/ 22436 w 6434601"/>
              <a:gd name="connsiteY1" fmla="*/ 5080 h 1325564"/>
              <a:gd name="connsiteX2" fmla="*/ 5771819 w 6434601"/>
              <a:gd name="connsiteY2" fmla="*/ 0 h 1325564"/>
              <a:gd name="connsiteX3" fmla="*/ 6434601 w 6434601"/>
              <a:gd name="connsiteY3" fmla="*/ 662782 h 1325564"/>
              <a:gd name="connsiteX4" fmla="*/ 6434600 w 6434601"/>
              <a:gd name="connsiteY4" fmla="*/ 662782 h 1325564"/>
              <a:gd name="connsiteX5" fmla="*/ 5771818 w 6434601"/>
              <a:gd name="connsiteY5" fmla="*/ 1325564 h 1325564"/>
              <a:gd name="connsiteX6" fmla="*/ 7196 w 6434601"/>
              <a:gd name="connsiteY6" fmla="*/ 1320483 h 1325564"/>
              <a:gd name="connsiteX7" fmla="*/ 13428 w 6434601"/>
              <a:gd name="connsiteY7" fmla="*/ 773107 h 1325564"/>
              <a:gd name="connsiteX0" fmla="*/ 10525 w 6431698"/>
              <a:gd name="connsiteY0" fmla="*/ 773107 h 1325564"/>
              <a:gd name="connsiteX1" fmla="*/ 19533 w 6431698"/>
              <a:gd name="connsiteY1" fmla="*/ 5080 h 1325564"/>
              <a:gd name="connsiteX2" fmla="*/ 5768916 w 6431698"/>
              <a:gd name="connsiteY2" fmla="*/ 0 h 1325564"/>
              <a:gd name="connsiteX3" fmla="*/ 6431698 w 6431698"/>
              <a:gd name="connsiteY3" fmla="*/ 662782 h 1325564"/>
              <a:gd name="connsiteX4" fmla="*/ 6431697 w 6431698"/>
              <a:gd name="connsiteY4" fmla="*/ 662782 h 1325564"/>
              <a:gd name="connsiteX5" fmla="*/ 5768915 w 6431698"/>
              <a:gd name="connsiteY5" fmla="*/ 1325564 h 1325564"/>
              <a:gd name="connsiteX6" fmla="*/ 4293 w 6431698"/>
              <a:gd name="connsiteY6" fmla="*/ 1320483 h 1325564"/>
              <a:gd name="connsiteX7" fmla="*/ 10525 w 6431698"/>
              <a:gd name="connsiteY7" fmla="*/ 773107 h 1325564"/>
              <a:gd name="connsiteX0" fmla="*/ 6232 w 6427405"/>
              <a:gd name="connsiteY0" fmla="*/ 773107 h 1325564"/>
              <a:gd name="connsiteX1" fmla="*/ 15240 w 6427405"/>
              <a:gd name="connsiteY1" fmla="*/ 5080 h 1325564"/>
              <a:gd name="connsiteX2" fmla="*/ 5764623 w 6427405"/>
              <a:gd name="connsiteY2" fmla="*/ 0 h 1325564"/>
              <a:gd name="connsiteX3" fmla="*/ 6427405 w 6427405"/>
              <a:gd name="connsiteY3" fmla="*/ 662782 h 1325564"/>
              <a:gd name="connsiteX4" fmla="*/ 6427404 w 6427405"/>
              <a:gd name="connsiteY4" fmla="*/ 662782 h 1325564"/>
              <a:gd name="connsiteX5" fmla="*/ 5764622 w 6427405"/>
              <a:gd name="connsiteY5" fmla="*/ 1325564 h 1325564"/>
              <a:gd name="connsiteX6" fmla="*/ 0 w 6427405"/>
              <a:gd name="connsiteY6" fmla="*/ 1320483 h 1325564"/>
              <a:gd name="connsiteX7" fmla="*/ 6232 w 6427405"/>
              <a:gd name="connsiteY7" fmla="*/ 773107 h 13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405" h="1325564">
                <a:moveTo>
                  <a:pt x="6232" y="773107"/>
                </a:moveTo>
                <a:cubicBezTo>
                  <a:pt x="6232" y="407063"/>
                  <a:pt x="9876" y="563880"/>
                  <a:pt x="15240" y="5080"/>
                </a:cubicBezTo>
                <a:lnTo>
                  <a:pt x="5764623" y="0"/>
                </a:lnTo>
                <a:cubicBezTo>
                  <a:pt x="6130667" y="0"/>
                  <a:pt x="6427405" y="296738"/>
                  <a:pt x="6427405" y="662782"/>
                </a:cubicBezTo>
                <a:lnTo>
                  <a:pt x="6427404" y="662782"/>
                </a:lnTo>
                <a:cubicBezTo>
                  <a:pt x="6427404" y="1028826"/>
                  <a:pt x="6130666" y="1325564"/>
                  <a:pt x="5764622" y="1325564"/>
                </a:cubicBezTo>
                <a:lnTo>
                  <a:pt x="0" y="1320483"/>
                </a:lnTo>
                <a:cubicBezTo>
                  <a:pt x="6132" y="999808"/>
                  <a:pt x="10282" y="1099131"/>
                  <a:pt x="6232" y="773107"/>
                </a:cubicBezTo>
                <a:close/>
              </a:path>
            </a:pathLst>
          </a:custGeom>
          <a:solidFill>
            <a:schemeClr val="bg1"/>
          </a:solidFill>
          <a:ln>
            <a:noFill/>
          </a:ln>
        </p:spPr>
        <p:txBody>
          <a:bodyPr>
            <a:normAutofit/>
          </a:bodyPr>
          <a:lstStyle>
            <a:lvl1pPr marL="1080000" algn="l">
              <a:defRPr sz="2200"/>
            </a:lvl1pPr>
          </a:lstStyle>
          <a:p>
            <a:r>
              <a:rPr lang="en-US"/>
              <a:t>Click to edit Master title style</a:t>
            </a:r>
          </a:p>
        </p:txBody>
      </p:sp>
      <p:sp>
        <p:nvSpPr>
          <p:cNvPr id="12"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13"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
        <p:nvSpPr>
          <p:cNvPr id="9" name="Slide Number Placeholder 5"/>
          <p:cNvSpPr txBox="1">
            <a:spLocks/>
          </p:cNvSpPr>
          <p:nvPr userDrawn="1"/>
        </p:nvSpPr>
        <p:spPr>
          <a:xfrm>
            <a:off x="10694079" y="6349281"/>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endParaRPr lang="en-US" sz="1100">
              <a:solidFill>
                <a:srgbClr val="087670"/>
              </a:solidFill>
              <a:latin typeface="Libre Franklin SemiBold" panose="00000700000000000000" pitchFamily="2" charset="0"/>
            </a:endParaRPr>
          </a:p>
        </p:txBody>
      </p:sp>
    </p:spTree>
    <p:extLst>
      <p:ext uri="{BB962C8B-B14F-4D97-AF65-F5344CB8AC3E}">
        <p14:creationId xmlns:p14="http://schemas.microsoft.com/office/powerpoint/2010/main" val="241143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2" descr="https://www.ehealth.fgov.be/file/ad17307cb17006fe0d8cf4f997fca3ebfdbd350a/725de192ed51cd431bba944e9a1a86e9563de984/eheal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36644" y="6244523"/>
            <a:ext cx="1117156" cy="3527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0"/>
            <a:ext cx="12192000" cy="6035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bre Franklin" panose="00000500000000000000" pitchFamily="2" charset="0"/>
            </a:endParaRPr>
          </a:p>
        </p:txBody>
      </p:sp>
      <p:sp>
        <p:nvSpPr>
          <p:cNvPr id="17" name="Title 1"/>
          <p:cNvSpPr>
            <a:spLocks noGrp="1"/>
          </p:cNvSpPr>
          <p:nvPr>
            <p:ph type="title"/>
          </p:nvPr>
        </p:nvSpPr>
        <p:spPr>
          <a:xfrm>
            <a:off x="839788" y="365125"/>
            <a:ext cx="10515600" cy="1163525"/>
          </a:xfrm>
        </p:spPr>
        <p:txBody>
          <a:bodyPr anchor="b"/>
          <a:lstStyle/>
          <a:p>
            <a:r>
              <a:rPr lang="en-US"/>
              <a:t>Click to edit Master title style</a:t>
            </a:r>
          </a:p>
        </p:txBody>
      </p:sp>
      <p:sp>
        <p:nvSpPr>
          <p:cNvPr id="18" name="Content Placeholder 2"/>
          <p:cNvSpPr>
            <a:spLocks noGrp="1"/>
          </p:cNvSpPr>
          <p:nvPr>
            <p:ph idx="1"/>
          </p:nvPr>
        </p:nvSpPr>
        <p:spPr>
          <a:xfrm>
            <a:off x="838200" y="2437881"/>
            <a:ext cx="3271787" cy="1086372"/>
          </a:xfrm>
        </p:spPr>
        <p:txBody>
          <a:bodyPr>
            <a:noAutofit/>
          </a:bodyPr>
          <a:lstStyle>
            <a:lvl1pPr marL="0" indent="0">
              <a:lnSpc>
                <a:spcPct val="150000"/>
              </a:lnSpc>
              <a:buFont typeface="Arial" panose="020B0604020202020204" pitchFamily="34" charset="0"/>
              <a:buNone/>
              <a:defRPr sz="1600">
                <a:solidFill>
                  <a:srgbClr val="1C1C1C"/>
                </a:solidFill>
                <a:latin typeface="Libre Franklin" panose="00000500000000000000" pitchFamily="2" charset="0"/>
              </a:defRPr>
            </a:lvl1pPr>
            <a:lvl2pPr marL="457200" indent="0">
              <a:lnSpc>
                <a:spcPct val="150000"/>
              </a:lnSpc>
              <a:buNone/>
              <a:defRPr sz="1400">
                <a:solidFill>
                  <a:srgbClr val="1C1C1C"/>
                </a:solidFill>
                <a:latin typeface="Libre Franklin" panose="00000500000000000000" pitchFamily="2" charset="0"/>
              </a:defRPr>
            </a:lvl2pPr>
            <a:lvl3pPr marL="914400" indent="0">
              <a:lnSpc>
                <a:spcPct val="150000"/>
              </a:lnSpc>
              <a:buNone/>
              <a:defRPr sz="1200">
                <a:solidFill>
                  <a:srgbClr val="1C1C1C"/>
                </a:solidFill>
                <a:latin typeface="Libre Franklin" panose="00000500000000000000" pitchFamily="2" charset="0"/>
              </a:defRPr>
            </a:lvl3pPr>
            <a:lvl4pPr marL="1371600" indent="0">
              <a:lnSpc>
                <a:spcPct val="150000"/>
              </a:lnSpc>
              <a:buNone/>
              <a:defRPr sz="1100">
                <a:solidFill>
                  <a:srgbClr val="1C1C1C"/>
                </a:solidFill>
                <a:latin typeface="Libre Franklin" panose="00000500000000000000" pitchFamily="2" charset="0"/>
              </a:defRPr>
            </a:lvl4pPr>
            <a:lvl5pPr marL="1828800" indent="0">
              <a:lnSpc>
                <a:spcPct val="150000"/>
              </a:lnSpc>
              <a:buNone/>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p:cNvSpPr>
            <a:spLocks noGrp="1"/>
          </p:cNvSpPr>
          <p:nvPr>
            <p:ph type="body" idx="12"/>
          </p:nvPr>
        </p:nvSpPr>
        <p:spPr>
          <a:xfrm>
            <a:off x="839788" y="1758248"/>
            <a:ext cx="3271293" cy="612071"/>
          </a:xfrm>
        </p:spPr>
        <p:txBody>
          <a:bodyPr anchor="ctr">
            <a:no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p:cNvSpPr>
            <a:spLocks noGrp="1"/>
          </p:cNvSpPr>
          <p:nvPr>
            <p:ph idx="13"/>
          </p:nvPr>
        </p:nvSpPr>
        <p:spPr>
          <a:xfrm>
            <a:off x="8080919" y="2437881"/>
            <a:ext cx="3271787" cy="1086372"/>
          </a:xfrm>
        </p:spPr>
        <p:txBody>
          <a:bodyPr>
            <a:noAutofit/>
          </a:bodyPr>
          <a:lstStyle>
            <a:lvl1pPr marL="0" indent="0">
              <a:lnSpc>
                <a:spcPct val="150000"/>
              </a:lnSpc>
              <a:buFont typeface="Arial" panose="020B0604020202020204" pitchFamily="34" charset="0"/>
              <a:buNone/>
              <a:defRPr sz="1600">
                <a:solidFill>
                  <a:srgbClr val="1C1C1C"/>
                </a:solidFill>
                <a:latin typeface="Libre Franklin" panose="00000500000000000000" pitchFamily="2" charset="0"/>
              </a:defRPr>
            </a:lvl1pPr>
            <a:lvl2pPr marL="457200" indent="0">
              <a:lnSpc>
                <a:spcPct val="150000"/>
              </a:lnSpc>
              <a:buNone/>
              <a:defRPr sz="1400">
                <a:solidFill>
                  <a:srgbClr val="1C1C1C"/>
                </a:solidFill>
                <a:latin typeface="Libre Franklin" panose="00000500000000000000" pitchFamily="2" charset="0"/>
              </a:defRPr>
            </a:lvl2pPr>
            <a:lvl3pPr marL="914400" indent="0">
              <a:lnSpc>
                <a:spcPct val="150000"/>
              </a:lnSpc>
              <a:buNone/>
              <a:defRPr sz="1200">
                <a:solidFill>
                  <a:srgbClr val="1C1C1C"/>
                </a:solidFill>
                <a:latin typeface="Libre Franklin" panose="00000500000000000000" pitchFamily="2" charset="0"/>
              </a:defRPr>
            </a:lvl3pPr>
            <a:lvl4pPr marL="1371600" indent="0">
              <a:lnSpc>
                <a:spcPct val="150000"/>
              </a:lnSpc>
              <a:buNone/>
              <a:defRPr sz="1100">
                <a:solidFill>
                  <a:srgbClr val="1C1C1C"/>
                </a:solidFill>
                <a:latin typeface="Libre Franklin" panose="00000500000000000000" pitchFamily="2" charset="0"/>
              </a:defRPr>
            </a:lvl4pPr>
            <a:lvl5pPr marL="1828800" indent="0">
              <a:lnSpc>
                <a:spcPct val="150000"/>
              </a:lnSpc>
              <a:buNone/>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p:cNvSpPr>
            <a:spLocks noGrp="1"/>
          </p:cNvSpPr>
          <p:nvPr>
            <p:ph type="body" idx="14"/>
          </p:nvPr>
        </p:nvSpPr>
        <p:spPr>
          <a:xfrm>
            <a:off x="8082507" y="1758248"/>
            <a:ext cx="3271293" cy="612071"/>
          </a:xfrm>
        </p:spPr>
        <p:txBody>
          <a:bodyPr anchor="ctr">
            <a:no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p:cNvSpPr>
            <a:spLocks noGrp="1"/>
          </p:cNvSpPr>
          <p:nvPr>
            <p:ph idx="15"/>
          </p:nvPr>
        </p:nvSpPr>
        <p:spPr>
          <a:xfrm>
            <a:off x="4458766" y="2437881"/>
            <a:ext cx="3271787" cy="1086372"/>
          </a:xfrm>
        </p:spPr>
        <p:txBody>
          <a:bodyPr>
            <a:noAutofit/>
          </a:bodyPr>
          <a:lstStyle>
            <a:lvl1pPr marL="0" indent="0">
              <a:lnSpc>
                <a:spcPct val="150000"/>
              </a:lnSpc>
              <a:buFont typeface="Arial" panose="020B0604020202020204" pitchFamily="34" charset="0"/>
              <a:buNone/>
              <a:defRPr sz="1600">
                <a:solidFill>
                  <a:srgbClr val="1C1C1C"/>
                </a:solidFill>
                <a:latin typeface="Libre Franklin" panose="00000500000000000000" pitchFamily="2" charset="0"/>
              </a:defRPr>
            </a:lvl1pPr>
            <a:lvl2pPr marL="457200" indent="0">
              <a:lnSpc>
                <a:spcPct val="150000"/>
              </a:lnSpc>
              <a:buNone/>
              <a:defRPr sz="1400">
                <a:solidFill>
                  <a:srgbClr val="1C1C1C"/>
                </a:solidFill>
                <a:latin typeface="Libre Franklin" panose="00000500000000000000" pitchFamily="2" charset="0"/>
              </a:defRPr>
            </a:lvl2pPr>
            <a:lvl3pPr marL="914400" indent="0">
              <a:lnSpc>
                <a:spcPct val="150000"/>
              </a:lnSpc>
              <a:buNone/>
              <a:defRPr sz="1200">
                <a:solidFill>
                  <a:srgbClr val="1C1C1C"/>
                </a:solidFill>
                <a:latin typeface="Libre Franklin" panose="00000500000000000000" pitchFamily="2" charset="0"/>
              </a:defRPr>
            </a:lvl3pPr>
            <a:lvl4pPr marL="1371600" indent="0">
              <a:lnSpc>
                <a:spcPct val="150000"/>
              </a:lnSpc>
              <a:buNone/>
              <a:defRPr sz="1100">
                <a:solidFill>
                  <a:srgbClr val="1C1C1C"/>
                </a:solidFill>
                <a:latin typeface="Libre Franklin" panose="00000500000000000000" pitchFamily="2" charset="0"/>
              </a:defRPr>
            </a:lvl4pPr>
            <a:lvl5pPr marL="1828800" indent="0">
              <a:lnSpc>
                <a:spcPct val="150000"/>
              </a:lnSpc>
              <a:buNone/>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p:cNvSpPr>
            <a:spLocks noGrp="1"/>
          </p:cNvSpPr>
          <p:nvPr>
            <p:ph type="body" idx="16"/>
          </p:nvPr>
        </p:nvSpPr>
        <p:spPr>
          <a:xfrm>
            <a:off x="4460354" y="1758248"/>
            <a:ext cx="3271293" cy="612071"/>
          </a:xfrm>
        </p:spPr>
        <p:txBody>
          <a:bodyPr anchor="ctr">
            <a:no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p:cNvSpPr>
            <a:spLocks noGrp="1"/>
          </p:cNvSpPr>
          <p:nvPr>
            <p:ph idx="17"/>
          </p:nvPr>
        </p:nvSpPr>
        <p:spPr>
          <a:xfrm>
            <a:off x="838200" y="4433542"/>
            <a:ext cx="3271787" cy="1086372"/>
          </a:xfrm>
        </p:spPr>
        <p:txBody>
          <a:bodyPr>
            <a:noAutofit/>
          </a:bodyPr>
          <a:lstStyle>
            <a:lvl1pPr marL="0" indent="0">
              <a:lnSpc>
                <a:spcPct val="150000"/>
              </a:lnSpc>
              <a:buFont typeface="Arial" panose="020B0604020202020204" pitchFamily="34" charset="0"/>
              <a:buNone/>
              <a:defRPr sz="1600">
                <a:solidFill>
                  <a:srgbClr val="1C1C1C"/>
                </a:solidFill>
                <a:latin typeface="Libre Franklin" panose="00000500000000000000" pitchFamily="2" charset="0"/>
              </a:defRPr>
            </a:lvl1pPr>
            <a:lvl2pPr marL="457200" indent="0">
              <a:lnSpc>
                <a:spcPct val="150000"/>
              </a:lnSpc>
              <a:buNone/>
              <a:defRPr sz="1400">
                <a:solidFill>
                  <a:srgbClr val="1C1C1C"/>
                </a:solidFill>
                <a:latin typeface="Libre Franklin" panose="00000500000000000000" pitchFamily="2" charset="0"/>
              </a:defRPr>
            </a:lvl2pPr>
            <a:lvl3pPr marL="914400" indent="0">
              <a:lnSpc>
                <a:spcPct val="150000"/>
              </a:lnSpc>
              <a:buNone/>
              <a:defRPr sz="1200">
                <a:solidFill>
                  <a:srgbClr val="1C1C1C"/>
                </a:solidFill>
                <a:latin typeface="Libre Franklin" panose="00000500000000000000" pitchFamily="2" charset="0"/>
              </a:defRPr>
            </a:lvl3pPr>
            <a:lvl4pPr marL="1371600" indent="0">
              <a:lnSpc>
                <a:spcPct val="150000"/>
              </a:lnSpc>
              <a:buNone/>
              <a:defRPr sz="1100">
                <a:solidFill>
                  <a:srgbClr val="1C1C1C"/>
                </a:solidFill>
                <a:latin typeface="Libre Franklin" panose="00000500000000000000" pitchFamily="2" charset="0"/>
              </a:defRPr>
            </a:lvl4pPr>
            <a:lvl5pPr marL="1828800" indent="0">
              <a:lnSpc>
                <a:spcPct val="150000"/>
              </a:lnSpc>
              <a:buNone/>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
          <p:cNvSpPr>
            <a:spLocks noGrp="1"/>
          </p:cNvSpPr>
          <p:nvPr>
            <p:ph type="body" idx="18"/>
          </p:nvPr>
        </p:nvSpPr>
        <p:spPr>
          <a:xfrm>
            <a:off x="839788" y="3753909"/>
            <a:ext cx="3271293" cy="612071"/>
          </a:xfrm>
        </p:spPr>
        <p:txBody>
          <a:bodyPr anchor="ctr">
            <a:no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2"/>
          <p:cNvSpPr>
            <a:spLocks noGrp="1"/>
          </p:cNvSpPr>
          <p:nvPr>
            <p:ph idx="19"/>
          </p:nvPr>
        </p:nvSpPr>
        <p:spPr>
          <a:xfrm>
            <a:off x="8080919" y="4433542"/>
            <a:ext cx="3271787" cy="1086372"/>
          </a:xfrm>
        </p:spPr>
        <p:txBody>
          <a:bodyPr>
            <a:noAutofit/>
          </a:bodyPr>
          <a:lstStyle>
            <a:lvl1pPr marL="0" indent="0">
              <a:lnSpc>
                <a:spcPct val="150000"/>
              </a:lnSpc>
              <a:buFont typeface="Arial" panose="020B0604020202020204" pitchFamily="34" charset="0"/>
              <a:buNone/>
              <a:defRPr sz="1600">
                <a:solidFill>
                  <a:srgbClr val="1C1C1C"/>
                </a:solidFill>
                <a:latin typeface="Libre Franklin" panose="00000500000000000000" pitchFamily="2" charset="0"/>
              </a:defRPr>
            </a:lvl1pPr>
            <a:lvl2pPr marL="457200" indent="0">
              <a:lnSpc>
                <a:spcPct val="150000"/>
              </a:lnSpc>
              <a:buNone/>
              <a:defRPr sz="1400">
                <a:solidFill>
                  <a:srgbClr val="1C1C1C"/>
                </a:solidFill>
                <a:latin typeface="Libre Franklin" panose="00000500000000000000" pitchFamily="2" charset="0"/>
              </a:defRPr>
            </a:lvl2pPr>
            <a:lvl3pPr marL="914400" indent="0">
              <a:lnSpc>
                <a:spcPct val="150000"/>
              </a:lnSpc>
              <a:buNone/>
              <a:defRPr sz="1200">
                <a:solidFill>
                  <a:srgbClr val="1C1C1C"/>
                </a:solidFill>
                <a:latin typeface="Libre Franklin" panose="00000500000000000000" pitchFamily="2" charset="0"/>
              </a:defRPr>
            </a:lvl3pPr>
            <a:lvl4pPr marL="1371600" indent="0">
              <a:lnSpc>
                <a:spcPct val="150000"/>
              </a:lnSpc>
              <a:buNone/>
              <a:defRPr sz="1100">
                <a:solidFill>
                  <a:srgbClr val="1C1C1C"/>
                </a:solidFill>
                <a:latin typeface="Libre Franklin" panose="00000500000000000000" pitchFamily="2" charset="0"/>
              </a:defRPr>
            </a:lvl4pPr>
            <a:lvl5pPr marL="1828800" indent="0">
              <a:lnSpc>
                <a:spcPct val="150000"/>
              </a:lnSpc>
              <a:buNone/>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
          <p:cNvSpPr>
            <a:spLocks noGrp="1"/>
          </p:cNvSpPr>
          <p:nvPr>
            <p:ph type="body" idx="20"/>
          </p:nvPr>
        </p:nvSpPr>
        <p:spPr>
          <a:xfrm>
            <a:off x="8082507" y="3753909"/>
            <a:ext cx="3271293" cy="612071"/>
          </a:xfrm>
        </p:spPr>
        <p:txBody>
          <a:bodyPr anchor="ctr">
            <a:no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Content Placeholder 2"/>
          <p:cNvSpPr>
            <a:spLocks noGrp="1"/>
          </p:cNvSpPr>
          <p:nvPr>
            <p:ph idx="21"/>
          </p:nvPr>
        </p:nvSpPr>
        <p:spPr>
          <a:xfrm>
            <a:off x="4458766" y="4433542"/>
            <a:ext cx="3271787" cy="1086372"/>
          </a:xfrm>
        </p:spPr>
        <p:txBody>
          <a:bodyPr>
            <a:noAutofit/>
          </a:bodyPr>
          <a:lstStyle>
            <a:lvl1pPr marL="0" indent="0">
              <a:lnSpc>
                <a:spcPct val="150000"/>
              </a:lnSpc>
              <a:buFont typeface="Arial" panose="020B0604020202020204" pitchFamily="34" charset="0"/>
              <a:buNone/>
              <a:defRPr sz="1600">
                <a:solidFill>
                  <a:srgbClr val="1C1C1C"/>
                </a:solidFill>
                <a:latin typeface="Libre Franklin" panose="00000500000000000000" pitchFamily="2" charset="0"/>
              </a:defRPr>
            </a:lvl1pPr>
            <a:lvl2pPr marL="457200" indent="0">
              <a:lnSpc>
                <a:spcPct val="150000"/>
              </a:lnSpc>
              <a:buNone/>
              <a:defRPr sz="1400">
                <a:solidFill>
                  <a:srgbClr val="1C1C1C"/>
                </a:solidFill>
                <a:latin typeface="Libre Franklin" panose="00000500000000000000" pitchFamily="2" charset="0"/>
              </a:defRPr>
            </a:lvl2pPr>
            <a:lvl3pPr marL="914400" indent="0">
              <a:lnSpc>
                <a:spcPct val="150000"/>
              </a:lnSpc>
              <a:buNone/>
              <a:defRPr sz="1200">
                <a:solidFill>
                  <a:srgbClr val="1C1C1C"/>
                </a:solidFill>
                <a:latin typeface="Libre Franklin" panose="00000500000000000000" pitchFamily="2" charset="0"/>
              </a:defRPr>
            </a:lvl3pPr>
            <a:lvl4pPr marL="1371600" indent="0">
              <a:lnSpc>
                <a:spcPct val="150000"/>
              </a:lnSpc>
              <a:buNone/>
              <a:defRPr sz="1100">
                <a:solidFill>
                  <a:srgbClr val="1C1C1C"/>
                </a:solidFill>
                <a:latin typeface="Libre Franklin" panose="00000500000000000000" pitchFamily="2" charset="0"/>
              </a:defRPr>
            </a:lvl4pPr>
            <a:lvl5pPr marL="1828800" indent="0">
              <a:lnSpc>
                <a:spcPct val="150000"/>
              </a:lnSpc>
              <a:buNone/>
              <a:defRPr sz="1100">
                <a:solidFill>
                  <a:srgbClr val="1C1C1C"/>
                </a:solidFill>
                <a:latin typeface="Libre Franklin"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
          <p:cNvSpPr>
            <a:spLocks noGrp="1"/>
          </p:cNvSpPr>
          <p:nvPr>
            <p:ph type="body" idx="22"/>
          </p:nvPr>
        </p:nvSpPr>
        <p:spPr>
          <a:xfrm>
            <a:off x="4460354" y="3753909"/>
            <a:ext cx="3271293" cy="612071"/>
          </a:xfrm>
        </p:spPr>
        <p:txBody>
          <a:bodyPr anchor="ctr">
            <a:noAutofit/>
          </a:bodyPr>
          <a:lstStyle>
            <a:lvl1pPr marL="0" indent="0">
              <a:buNone/>
              <a:defRPr sz="2000" b="1">
                <a:solidFill>
                  <a:srgbClr val="087670"/>
                </a:solidFill>
                <a:latin typeface="Libre Franklin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Slide Number Placeholder 5"/>
          <p:cNvSpPr txBox="1">
            <a:spLocks/>
          </p:cNvSpPr>
          <p:nvPr userDrawn="1"/>
        </p:nvSpPr>
        <p:spPr>
          <a:xfrm>
            <a:off x="838199" y="6264639"/>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en-US" sz="1100" smtClean="0">
                <a:solidFill>
                  <a:srgbClr val="087670"/>
                </a:solidFill>
                <a:latin typeface="Libre Franklin SemiBold" panose="00000700000000000000" pitchFamily="2" charset="0"/>
              </a:rPr>
              <a:pPr algn="l"/>
              <a:t>‹#›</a:t>
            </a:fld>
            <a:r>
              <a:rPr lang="en-US" sz="1100">
                <a:solidFill>
                  <a:srgbClr val="087670"/>
                </a:solidFill>
                <a:latin typeface="Libre Franklin SemiBold" panose="00000700000000000000" pitchFamily="2" charset="0"/>
              </a:rPr>
              <a:t>.</a:t>
            </a:r>
          </a:p>
        </p:txBody>
      </p:sp>
      <p:sp>
        <p:nvSpPr>
          <p:cNvPr id="33" name="Footer Placeholder 4"/>
          <p:cNvSpPr>
            <a:spLocks noGrp="1"/>
          </p:cNvSpPr>
          <p:nvPr>
            <p:ph type="ftr" sz="quarter" idx="11"/>
          </p:nvPr>
        </p:nvSpPr>
        <p:spPr>
          <a:xfrm>
            <a:off x="1995777" y="6264639"/>
            <a:ext cx="3490705" cy="365125"/>
          </a:xfrm>
        </p:spPr>
        <p:txBody>
          <a:bodyPr/>
          <a:lstStyle>
            <a:lvl1pPr algn="l">
              <a:defRPr sz="1100">
                <a:solidFill>
                  <a:schemeClr val="tx1">
                    <a:lumMod val="90000"/>
                    <a:lumOff val="10000"/>
                  </a:schemeClr>
                </a:solidFill>
                <a:latin typeface="Libre Franklin SemiBold" panose="00000700000000000000" pitchFamily="2" charset="0"/>
              </a:defRPr>
            </a:lvl1pPr>
          </a:lstStyle>
          <a:p>
            <a:endParaRPr lang="en-US"/>
          </a:p>
        </p:txBody>
      </p:sp>
      <p:sp>
        <p:nvSpPr>
          <p:cNvPr id="34" name="Date Placeholder 3"/>
          <p:cNvSpPr>
            <a:spLocks noGrp="1"/>
          </p:cNvSpPr>
          <p:nvPr>
            <p:ph type="dt" sz="half" idx="10"/>
          </p:nvPr>
        </p:nvSpPr>
        <p:spPr>
          <a:xfrm>
            <a:off x="1197178" y="6264639"/>
            <a:ext cx="798599" cy="365125"/>
          </a:xfrm>
        </p:spPr>
        <p:txBody>
          <a:bodyPr/>
          <a:lstStyle>
            <a:lvl1pPr>
              <a:defRPr sz="1000">
                <a:solidFill>
                  <a:schemeClr val="tx1">
                    <a:lumMod val="90000"/>
                    <a:lumOff val="10000"/>
                  </a:schemeClr>
                </a:solidFill>
                <a:latin typeface="Libre Franklin SemiBold" panose="00000700000000000000" pitchFamily="2" charset="0"/>
              </a:defRPr>
            </a:lvl1pPr>
          </a:lstStyle>
          <a:p>
            <a:endParaRPr lang="en-US"/>
          </a:p>
        </p:txBody>
      </p:sp>
    </p:spTree>
    <p:extLst>
      <p:ext uri="{BB962C8B-B14F-4D97-AF65-F5344CB8AC3E}">
        <p14:creationId xmlns:p14="http://schemas.microsoft.com/office/powerpoint/2010/main" val="379103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ibre Franklin" panose="00000500000000000000" pitchFamily="2"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ibre Franklin" panose="00000500000000000000" pitchFamily="2"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ibre Franklin" panose="00000500000000000000" pitchFamily="2" charset="0"/>
              </a:defRPr>
            </a:lvl1pPr>
          </a:lstStyle>
          <a:p>
            <a:fld id="{E1356E26-996F-433A-9CA0-83DB24D6E075}" type="slidenum">
              <a:rPr lang="en-US" smtClean="0"/>
              <a:pPr/>
              <a:t>‹#›</a:t>
            </a:fld>
            <a:endParaRPr lang="en-US"/>
          </a:p>
        </p:txBody>
      </p:sp>
    </p:spTree>
    <p:extLst>
      <p:ext uri="{BB962C8B-B14F-4D97-AF65-F5344CB8AC3E}">
        <p14:creationId xmlns:p14="http://schemas.microsoft.com/office/powerpoint/2010/main" val="3232072431"/>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50" r:id="rId3"/>
    <p:sldLayoutId id="2147483651" r:id="rId4"/>
    <p:sldLayoutId id="2147483661" r:id="rId5"/>
    <p:sldLayoutId id="2147483662" r:id="rId6"/>
    <p:sldLayoutId id="2147483667" r:id="rId7"/>
    <p:sldLayoutId id="2147483672" r:id="rId8"/>
    <p:sldLayoutId id="2147483663" r:id="rId9"/>
    <p:sldLayoutId id="2147483664" r:id="rId10"/>
    <p:sldLayoutId id="2147483657" r:id="rId11"/>
    <p:sldLayoutId id="2147483666" r:id="rId12"/>
    <p:sldLayoutId id="2147483678" r:id="rId13"/>
    <p:sldLayoutId id="2147483682" r:id="rId14"/>
  </p:sldLayoutIdLst>
  <p:hf hdr="0" ftr="0" dt="0"/>
  <p:txStyles>
    <p:titleStyle>
      <a:lvl1pPr algn="l" defTabSz="914400" rtl="0" eaLnBrk="1" latinLnBrk="0" hangingPunct="1">
        <a:lnSpc>
          <a:spcPct val="90000"/>
        </a:lnSpc>
        <a:spcBef>
          <a:spcPct val="0"/>
        </a:spcBef>
        <a:buNone/>
        <a:defRPr sz="3200" kern="1200">
          <a:solidFill>
            <a:schemeClr val="tx1"/>
          </a:solidFill>
          <a:latin typeface="Libre Franklin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ur-lex.europa.eu/legal-content/NL/TXT/?uri=OJ%3AL_202500327"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s://www.frankrobben.be/wp-content/uploads/2023/03/B-IHR.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ehealth.fgov.be/nl/page/toelichting-over-de-werking-van-de-therapeutische-relati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ehealth.fgov.be/ehealthplatform/nl/sectoraal-comite/documenten?q=goede%20praktijken&amp;committee_typ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health.fgov.be/nl/page/ehds-european-health-data-space---de-europese-verordening-betreffende-de-europese-ruimte-voor-gezondheidsgegeven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ehealth.fgov.be/nl/beroepsbeoefenaars-in-de-gezondheidszorg/diensten/software-register"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hyperlink" Target="https://www.ksz.fgov.be/" TargetMode="External"/><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hyperlink" Target="https://www.ehealth.fgov.be/" TargetMode="External"/><Relationship Id="rId5" Type="http://schemas.openxmlformats.org/officeDocument/2006/relationships/hyperlink" Target="https://www.frankrobben.be/" TargetMode="Externa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910" y="1944789"/>
            <a:ext cx="6477251" cy="2387600"/>
          </a:xfrm>
        </p:spPr>
        <p:txBody>
          <a:bodyPr>
            <a:normAutofit fontScale="90000"/>
          </a:bodyPr>
          <a:lstStyle/>
          <a:p>
            <a:pPr>
              <a:lnSpc>
                <a:spcPct val="100000"/>
              </a:lnSpc>
            </a:pPr>
            <a:r>
              <a:rPr lang="nl-BE" b="1" noProof="0" dirty="0"/>
              <a:t>Algemeen overzicht van de evoluties in eGezondheid, inclusief op Europees niveau</a:t>
            </a:r>
            <a:br>
              <a:rPr lang="nl-BE" b="1" noProof="0" dirty="0"/>
            </a:br>
            <a:br>
              <a:rPr lang="nl-BE" b="1" noProof="0" dirty="0"/>
            </a:br>
            <a:r>
              <a:rPr lang="nl-BE" sz="1600" noProof="0" dirty="0">
                <a:latin typeface="Open Sans" panose="020B0606030504020204" pitchFamily="34" charset="0"/>
                <a:ea typeface="Open Sans" panose="020B0606030504020204" pitchFamily="34" charset="0"/>
                <a:cs typeface="Open Sans" panose="020B0606030504020204" pitchFamily="34" charset="0"/>
              </a:rPr>
              <a:t>31 maart 2026</a:t>
            </a:r>
          </a:p>
        </p:txBody>
      </p:sp>
      <p:pic>
        <p:nvPicPr>
          <p:cNvPr id="5" name="Picture Placeholder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641" b="16641"/>
          <a:stretch/>
        </p:blipFill>
        <p:spPr>
          <a:xfrm>
            <a:off x="7297161" y="265509"/>
            <a:ext cx="4894839" cy="4894839"/>
          </a:xfrm>
        </p:spPr>
      </p:pic>
      <p:pic>
        <p:nvPicPr>
          <p:cNvPr id="6" name="Picture Placeholder 4">
            <a:extLst>
              <a:ext uri="{FF2B5EF4-FFF2-40B4-BE49-F238E27FC236}">
                <a16:creationId xmlns:a16="http://schemas.microsoft.com/office/drawing/2014/main" id="{3083242C-30BB-2D43-0A8C-937A9668F2C2}"/>
              </a:ext>
            </a:extLst>
          </p:cNvPr>
          <p:cNvPicPr>
            <a:picLocks noChangeAspect="1"/>
          </p:cNvPicPr>
          <p:nvPr/>
        </p:nvPicPr>
        <p:blipFill rotWithShape="1">
          <a:blip r:embed="rId3">
            <a:extLst>
              <a:ext uri="{28A0092B-C50C-407E-A947-70E740481C1C}">
                <a14:useLocalDpi xmlns:a14="http://schemas.microsoft.com/office/drawing/2010/main" val="0"/>
              </a:ext>
            </a:extLst>
          </a:blip>
          <a:srcRect t="16641" b="16641"/>
          <a:stretch/>
        </p:blipFill>
        <p:spPr>
          <a:xfrm>
            <a:off x="7449561" y="417909"/>
            <a:ext cx="4894839" cy="4894839"/>
          </a:xfrm>
          <a:prstGeom prst="ellipse">
            <a:avLst/>
          </a:prstGeom>
        </p:spPr>
      </p:pic>
    </p:spTree>
    <p:extLst>
      <p:ext uri="{BB962C8B-B14F-4D97-AF65-F5344CB8AC3E}">
        <p14:creationId xmlns:p14="http://schemas.microsoft.com/office/powerpoint/2010/main" val="17581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2607BFF-389E-21D2-90E3-AB77DAF3E4E9}"/>
              </a:ext>
            </a:extLst>
          </p:cNvPr>
          <p:cNvSpPr>
            <a:spLocks noGrp="1"/>
          </p:cNvSpPr>
          <p:nvPr>
            <p:ph type="body" sz="quarter" idx="11"/>
          </p:nvPr>
        </p:nvSpPr>
        <p:spPr>
          <a:xfrm>
            <a:off x="900000" y="87787"/>
            <a:ext cx="10213776" cy="705597"/>
          </a:xfrm>
        </p:spPr>
        <p:txBody>
          <a:bodyPr/>
          <a:lstStyle/>
          <a:p>
            <a:r>
              <a:rPr lang="nl-BE" noProof="0" dirty="0"/>
              <a:t>Sterkere Europese aansturing</a:t>
            </a:r>
          </a:p>
        </p:txBody>
      </p:sp>
      <p:sp>
        <p:nvSpPr>
          <p:cNvPr id="3" name="Tijdelijke aanduiding voor tekst 2">
            <a:extLst>
              <a:ext uri="{FF2B5EF4-FFF2-40B4-BE49-F238E27FC236}">
                <a16:creationId xmlns:a16="http://schemas.microsoft.com/office/drawing/2014/main" id="{D42F85C2-506C-4415-2FFF-7C100F52AF28}"/>
              </a:ext>
            </a:extLst>
          </p:cNvPr>
          <p:cNvSpPr>
            <a:spLocks noGrp="1"/>
          </p:cNvSpPr>
          <p:nvPr>
            <p:ph type="body" sz="quarter" idx="13"/>
          </p:nvPr>
        </p:nvSpPr>
        <p:spPr>
          <a:xfrm>
            <a:off x="900000" y="998291"/>
            <a:ext cx="10213776" cy="5174927"/>
          </a:xfrm>
        </p:spPr>
        <p:txBody>
          <a:bodyPr>
            <a:normAutofit fontScale="92500" lnSpcReduction="20000"/>
          </a:bodyPr>
          <a:lstStyle/>
          <a:p>
            <a:pPr lvl="1"/>
            <a:r>
              <a:rPr lang="nl-BE" noProof="0" dirty="0"/>
              <a:t>European Health Data Space </a:t>
            </a:r>
            <a:r>
              <a:rPr lang="nl-BE" noProof="0" dirty="0" err="1"/>
              <a:t>Regulation</a:t>
            </a:r>
            <a:r>
              <a:rPr lang="nl-BE" noProof="0" dirty="0"/>
              <a:t> (EHDS) </a:t>
            </a:r>
            <a:r>
              <a:rPr lang="nl-BE" sz="1200" noProof="0" dirty="0"/>
              <a:t>(</a:t>
            </a:r>
            <a:r>
              <a:rPr lang="nl-BE" sz="1200" noProof="0" dirty="0">
                <a:hlinkClick r:id="rId2"/>
              </a:rPr>
              <a:t>https://eur-lex.europa.eu/legal-content/NL/TXT/?uri=OJ%3AL_202500327</a:t>
            </a:r>
            <a:r>
              <a:rPr lang="nl-BE" sz="1200" noProof="0" dirty="0"/>
              <a:t>)</a:t>
            </a:r>
          </a:p>
          <a:p>
            <a:pPr lvl="2"/>
            <a:r>
              <a:rPr lang="nl-BE" noProof="0" dirty="0"/>
              <a:t>primair gebruik van zorggegevens: gebruik van gegevens voor verstrekking van zorg</a:t>
            </a:r>
          </a:p>
          <a:p>
            <a:pPr lvl="3"/>
            <a:r>
              <a:rPr lang="nl-BE" noProof="0" dirty="0"/>
              <a:t>verbetering van toegang van burgers tot hun gezondheidsgegevens</a:t>
            </a:r>
          </a:p>
          <a:p>
            <a:pPr lvl="3"/>
            <a:r>
              <a:rPr lang="nl-BE" noProof="0" dirty="0"/>
              <a:t>waarborgen van digitale uitwisseling van gezondheidsgegevens volgens Europese standaarden ter bevordering van continue en kwalitatieve zorg</a:t>
            </a:r>
          </a:p>
          <a:p>
            <a:pPr lvl="2"/>
            <a:r>
              <a:rPr lang="nl-BE" noProof="0" dirty="0"/>
              <a:t>secundair gebruik van zorggegevens: gebruik van gegevens voor onderzoek en doeleinden van algemeen belang</a:t>
            </a:r>
          </a:p>
          <a:p>
            <a:pPr lvl="3"/>
            <a:r>
              <a:rPr lang="nl-BE" noProof="0" dirty="0"/>
              <a:t>zorggegevens vlot en veilig beschikbaar maken voor onderzoek, beleidsondersteuning</a:t>
            </a:r>
          </a:p>
          <a:p>
            <a:pPr lvl="2"/>
            <a:r>
              <a:rPr lang="nl-BE" noProof="0" dirty="0"/>
              <a:t>productvereisten voor EPD-systemen: eengemaakte markt van EPD-systemen die primair en secundair gebruik ondersteunen</a:t>
            </a:r>
          </a:p>
          <a:p>
            <a:pPr lvl="1"/>
            <a:r>
              <a:rPr lang="nl-BE" noProof="0" dirty="0"/>
              <a:t>maar ook</a:t>
            </a:r>
          </a:p>
          <a:p>
            <a:pPr lvl="2"/>
            <a:r>
              <a:rPr lang="nl-BE" noProof="0" dirty="0" err="1"/>
              <a:t>eIDAS</a:t>
            </a:r>
            <a:r>
              <a:rPr lang="nl-BE" noProof="0" dirty="0"/>
              <a:t> 2.0 met </a:t>
            </a:r>
            <a:r>
              <a:rPr lang="nl-BE" noProof="0" dirty="0" err="1"/>
              <a:t>oa</a:t>
            </a:r>
            <a:r>
              <a:rPr lang="nl-BE" noProof="0" dirty="0"/>
              <a:t> European digital </a:t>
            </a:r>
            <a:r>
              <a:rPr lang="nl-BE" noProof="0" dirty="0" err="1"/>
              <a:t>identity</a:t>
            </a:r>
            <a:r>
              <a:rPr lang="nl-BE" noProof="0" dirty="0"/>
              <a:t> wallet (EUDI-wallet)</a:t>
            </a:r>
          </a:p>
          <a:p>
            <a:pPr lvl="2"/>
            <a:r>
              <a:rPr lang="nl-BE" noProof="0" dirty="0" err="1"/>
              <a:t>Artificial</a:t>
            </a:r>
            <a:r>
              <a:rPr lang="nl-BE" noProof="0" dirty="0"/>
              <a:t> Intelligence Act</a:t>
            </a:r>
          </a:p>
          <a:p>
            <a:pPr lvl="2"/>
            <a:r>
              <a:rPr lang="nl-BE" noProof="0" dirty="0"/>
              <a:t>Data Act</a:t>
            </a:r>
          </a:p>
          <a:p>
            <a:pPr lvl="2"/>
            <a:r>
              <a:rPr lang="nl-BE" noProof="0" dirty="0"/>
              <a:t>Data Governance Act</a:t>
            </a:r>
          </a:p>
          <a:p>
            <a:pPr lvl="2">
              <a:tabLst>
                <a:tab pos="9955213" algn="l"/>
              </a:tabLst>
            </a:pPr>
            <a:r>
              <a:rPr lang="nl-BE" noProof="0" dirty="0"/>
              <a:t>NIS2 (cyber security)</a:t>
            </a:r>
          </a:p>
          <a:p>
            <a:pPr lvl="1"/>
            <a:endParaRPr lang="nl-BE" noProof="0" dirty="0"/>
          </a:p>
          <a:p>
            <a:pPr lvl="1"/>
            <a:endParaRPr lang="nl-BE" noProof="0" dirty="0"/>
          </a:p>
          <a:p>
            <a:pPr lvl="1"/>
            <a:endParaRPr lang="nl-BE" noProof="0" dirty="0"/>
          </a:p>
          <a:p>
            <a:pPr lvl="1"/>
            <a:endParaRPr lang="nl-BE" noProof="0" dirty="0"/>
          </a:p>
          <a:p>
            <a:pPr lvl="1"/>
            <a:endParaRPr lang="nl-BE" noProof="0" dirty="0"/>
          </a:p>
          <a:p>
            <a:pPr lvl="1"/>
            <a:endParaRPr lang="nl-BE" noProof="0" dirty="0"/>
          </a:p>
          <a:p>
            <a:pPr lvl="1"/>
            <a:endParaRPr lang="nl-BE" noProof="0" dirty="0"/>
          </a:p>
          <a:p>
            <a:pPr lvl="1"/>
            <a:endParaRPr lang="nl-BE" noProof="0" dirty="0"/>
          </a:p>
          <a:p>
            <a:pPr lvl="1"/>
            <a:endParaRPr lang="nl-BE" noProof="0" dirty="0"/>
          </a:p>
        </p:txBody>
      </p:sp>
    </p:spTree>
    <p:extLst>
      <p:ext uri="{BB962C8B-B14F-4D97-AF65-F5344CB8AC3E}">
        <p14:creationId xmlns:p14="http://schemas.microsoft.com/office/powerpoint/2010/main" val="305827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BD7D5-7B7B-5DBA-00A0-62D3122E161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6B36376-7EF0-4FA3-CDB8-2E528D61BAA0}"/>
              </a:ext>
            </a:extLst>
          </p:cNvPr>
          <p:cNvSpPr>
            <a:spLocks noGrp="1"/>
          </p:cNvSpPr>
          <p:nvPr>
            <p:ph type="body" sz="quarter" idx="11"/>
          </p:nvPr>
        </p:nvSpPr>
        <p:spPr/>
        <p:txBody>
          <a:bodyPr>
            <a:normAutofit/>
          </a:bodyPr>
          <a:lstStyle/>
          <a:p>
            <a:r>
              <a:rPr lang="nl-BE" noProof="0" dirty="0" err="1"/>
              <a:t>Interfederaal</a:t>
            </a:r>
            <a:r>
              <a:rPr lang="nl-BE" noProof="0" dirty="0"/>
              <a:t> actieplan eGezondheid 2026-29</a:t>
            </a:r>
          </a:p>
        </p:txBody>
      </p:sp>
      <p:graphicFrame>
        <p:nvGraphicFramePr>
          <p:cNvPr id="6" name="Diagram 5">
            <a:extLst>
              <a:ext uri="{FF2B5EF4-FFF2-40B4-BE49-F238E27FC236}">
                <a16:creationId xmlns:a16="http://schemas.microsoft.com/office/drawing/2014/main" id="{2D19EE4B-8037-23AA-AC00-F5AE72E6E375}"/>
              </a:ext>
            </a:extLst>
          </p:cNvPr>
          <p:cNvGraphicFramePr/>
          <p:nvPr>
            <p:extLst>
              <p:ext uri="{D42A27DB-BD31-4B8C-83A1-F6EECF244321}">
                <p14:modId xmlns:p14="http://schemas.microsoft.com/office/powerpoint/2010/main" val="1020341730"/>
              </p:ext>
            </p:extLst>
          </p:nvPr>
        </p:nvGraphicFramePr>
        <p:xfrm>
          <a:off x="838199" y="2505075"/>
          <a:ext cx="10402957" cy="414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3">
            <a:extLst>
              <a:ext uri="{FF2B5EF4-FFF2-40B4-BE49-F238E27FC236}">
                <a16:creationId xmlns:a16="http://schemas.microsoft.com/office/drawing/2014/main" id="{D20E7744-0394-C280-4512-685A96ED8BF4}"/>
              </a:ext>
            </a:extLst>
          </p:cNvPr>
          <p:cNvSpPr txBox="1">
            <a:spLocks/>
          </p:cNvSpPr>
          <p:nvPr/>
        </p:nvSpPr>
        <p:spPr>
          <a:xfrm>
            <a:off x="839788" y="1758249"/>
            <a:ext cx="10514012" cy="746826"/>
          </a:xfrm>
          <a:prstGeom prst="rect">
            <a:avLst/>
          </a:prstGeom>
        </p:spPr>
        <p:txBody>
          <a:bodyP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3200" b="1" noProof="0" dirty="0">
                <a:solidFill>
                  <a:srgbClr val="087670"/>
                </a:solidFill>
              </a:rPr>
              <a:t>3 pijlers</a:t>
            </a:r>
          </a:p>
        </p:txBody>
      </p:sp>
    </p:spTree>
    <p:extLst>
      <p:ext uri="{BB962C8B-B14F-4D97-AF65-F5344CB8AC3E}">
        <p14:creationId xmlns:p14="http://schemas.microsoft.com/office/powerpoint/2010/main" val="349796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082B1B-2764-4B45-1EBE-232B9E704116}"/>
              </a:ext>
            </a:extLst>
          </p:cNvPr>
          <p:cNvSpPr>
            <a:spLocks noGrp="1"/>
          </p:cNvSpPr>
          <p:nvPr>
            <p:ph type="body" sz="quarter" idx="11"/>
          </p:nvPr>
        </p:nvSpPr>
        <p:spPr>
          <a:xfrm>
            <a:off x="900000" y="87787"/>
            <a:ext cx="10213776" cy="705597"/>
          </a:xfrm>
        </p:spPr>
        <p:txBody>
          <a:bodyPr>
            <a:normAutofit fontScale="92500"/>
          </a:bodyPr>
          <a:lstStyle/>
          <a:p>
            <a:r>
              <a:rPr lang="nl-BE" noProof="0" dirty="0"/>
              <a:t>B-IHR-concept (Belgian </a:t>
            </a:r>
            <a:r>
              <a:rPr lang="nl-BE" noProof="0" dirty="0" err="1"/>
              <a:t>Integrated</a:t>
            </a:r>
            <a:r>
              <a:rPr lang="nl-BE" noProof="0" dirty="0"/>
              <a:t> Health Record)</a:t>
            </a:r>
          </a:p>
        </p:txBody>
      </p:sp>
      <p:sp>
        <p:nvSpPr>
          <p:cNvPr id="5" name="Tijdelijke aanduiding voor tekst 4">
            <a:extLst>
              <a:ext uri="{FF2B5EF4-FFF2-40B4-BE49-F238E27FC236}">
                <a16:creationId xmlns:a16="http://schemas.microsoft.com/office/drawing/2014/main" id="{2CE871C6-F14A-DDAB-A436-273EB371855F}"/>
              </a:ext>
            </a:extLst>
          </p:cNvPr>
          <p:cNvSpPr>
            <a:spLocks noGrp="1"/>
          </p:cNvSpPr>
          <p:nvPr>
            <p:ph type="body" sz="quarter" idx="13"/>
          </p:nvPr>
        </p:nvSpPr>
        <p:spPr>
          <a:xfrm>
            <a:off x="900000" y="998291"/>
            <a:ext cx="10213776" cy="5174927"/>
          </a:xfrm>
        </p:spPr>
        <p:txBody>
          <a:bodyPr>
            <a:normAutofit fontScale="92500" lnSpcReduction="20000"/>
          </a:bodyPr>
          <a:lstStyle/>
          <a:p>
            <a:pPr lvl="1"/>
            <a:r>
              <a:rPr lang="nl-BE" noProof="0" dirty="0"/>
              <a:t>een omgeving waar</a:t>
            </a:r>
          </a:p>
          <a:p>
            <a:pPr lvl="2"/>
            <a:r>
              <a:rPr lang="nl-BE" noProof="0" dirty="0"/>
              <a:t>elke persoon een helder en geïntegreerd zicht heeft op al haar/zijn eigen </a:t>
            </a:r>
            <a:r>
              <a:rPr lang="nl-BE" noProof="0" dirty="0" err="1"/>
              <a:t>gezondheids</a:t>
            </a:r>
            <a:r>
              <a:rPr lang="nl-BE" noProof="0" dirty="0"/>
              <a:t>(zorg)- en welzijnsgegevens</a:t>
            </a:r>
          </a:p>
          <a:p>
            <a:pPr lvl="2"/>
            <a:r>
              <a:rPr lang="nl-BE" noProof="0" dirty="0"/>
              <a:t>iedereen die voor die persoon zorgt een zicht heeft op alle gegevens die belangrijk zijn om hoogwaardige en continue zorg te kunnen verlenen</a:t>
            </a:r>
          </a:p>
          <a:p>
            <a:pPr lvl="1"/>
            <a:r>
              <a:rPr lang="nl-BE" noProof="0" dirty="0"/>
              <a:t>iedere betrokkene kan actief bijdragen om de gegevens actueel en correct te houden</a:t>
            </a:r>
          </a:p>
          <a:p>
            <a:pPr lvl="1"/>
            <a:r>
              <a:rPr lang="nl-BE" noProof="0" dirty="0"/>
              <a:t>diensten zijn beschikbaar om de informatie eenvoudig te registreren, te beheren, te structureren en te delen</a:t>
            </a:r>
          </a:p>
          <a:p>
            <a:pPr lvl="1"/>
            <a:r>
              <a:rPr lang="nl-BE" noProof="0" dirty="0"/>
              <a:t>diensten zijn beschikbaar om elke betrokkene te ondersteunen bij de besluitvorming</a:t>
            </a:r>
          </a:p>
          <a:p>
            <a:pPr lvl="1"/>
            <a:r>
              <a:rPr lang="nl-BE" noProof="0" dirty="0"/>
              <a:t>gegevens kunnen, met de nodige waarborgen inzake gegevensbescherming, intensief worden gebruikt voor</a:t>
            </a:r>
          </a:p>
          <a:p>
            <a:pPr lvl="2"/>
            <a:r>
              <a:rPr lang="nl-BE" noProof="0" dirty="0"/>
              <a:t>wetenschappelijk onderzoek, ontwikkeling en innovatie</a:t>
            </a:r>
          </a:p>
          <a:p>
            <a:pPr lvl="2"/>
            <a:r>
              <a:rPr lang="nl-BE" noProof="0" dirty="0"/>
              <a:t>beleidsondersteuning</a:t>
            </a:r>
          </a:p>
          <a:p>
            <a:pPr lvl="2"/>
            <a:r>
              <a:rPr lang="nl-BE" noProof="0" dirty="0"/>
              <a:t>populatiemanagement</a:t>
            </a:r>
          </a:p>
          <a:p>
            <a:pPr lvl="1"/>
            <a:r>
              <a:rPr lang="nl-BE" noProof="0" dirty="0"/>
              <a:t>meer info op </a:t>
            </a:r>
            <a:r>
              <a:rPr lang="nl-BE" noProof="0" dirty="0">
                <a:hlinkClick r:id="rId2"/>
              </a:rPr>
              <a:t>https://www.frankrobben.be/wp-content/uploads/2023/03/B-IHR.pdf</a:t>
            </a:r>
            <a:endParaRPr lang="nl-BE" noProof="0" dirty="0"/>
          </a:p>
        </p:txBody>
      </p:sp>
    </p:spTree>
    <p:extLst>
      <p:ext uri="{BB962C8B-B14F-4D97-AF65-F5344CB8AC3E}">
        <p14:creationId xmlns:p14="http://schemas.microsoft.com/office/powerpoint/2010/main" val="106952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34FBCEA-7576-9F8A-9593-097A126DD48F}"/>
              </a:ext>
            </a:extLst>
          </p:cNvPr>
          <p:cNvSpPr>
            <a:spLocks noGrp="1"/>
          </p:cNvSpPr>
          <p:nvPr>
            <p:ph type="body" sz="quarter" idx="11"/>
          </p:nvPr>
        </p:nvSpPr>
        <p:spPr>
          <a:xfrm>
            <a:off x="900000" y="87787"/>
            <a:ext cx="10213776" cy="705597"/>
          </a:xfrm>
        </p:spPr>
        <p:txBody>
          <a:bodyPr/>
          <a:lstStyle/>
          <a:p>
            <a:r>
              <a:rPr lang="nl-BE" noProof="0" dirty="0"/>
              <a:t>Aantal aandachtspunten</a:t>
            </a:r>
          </a:p>
        </p:txBody>
      </p:sp>
      <p:sp>
        <p:nvSpPr>
          <p:cNvPr id="3" name="Tijdelijke aanduiding voor tekst 2">
            <a:extLst>
              <a:ext uri="{FF2B5EF4-FFF2-40B4-BE49-F238E27FC236}">
                <a16:creationId xmlns:a16="http://schemas.microsoft.com/office/drawing/2014/main" id="{A3DC425B-F75D-AF21-5C79-EEB1B5D3E1A8}"/>
              </a:ext>
            </a:extLst>
          </p:cNvPr>
          <p:cNvSpPr>
            <a:spLocks noGrp="1"/>
          </p:cNvSpPr>
          <p:nvPr>
            <p:ph type="body" sz="quarter" idx="13"/>
          </p:nvPr>
        </p:nvSpPr>
        <p:spPr>
          <a:xfrm>
            <a:off x="900000" y="998291"/>
            <a:ext cx="10213776" cy="5174927"/>
          </a:xfrm>
        </p:spPr>
        <p:txBody>
          <a:bodyPr>
            <a:normAutofit fontScale="85000" lnSpcReduction="10000"/>
          </a:bodyPr>
          <a:lstStyle/>
          <a:p>
            <a:pPr lvl="1"/>
            <a:r>
              <a:rPr lang="nl-BE" noProof="0" dirty="0"/>
              <a:t>‘</a:t>
            </a:r>
            <a:r>
              <a:rPr lang="nl-BE" noProof="0" dirty="0" err="1"/>
              <a:t>seamless</a:t>
            </a:r>
            <a:r>
              <a:rPr lang="nl-BE" noProof="0" dirty="0"/>
              <a:t>’ invoer van kwaliteitsvolle, gestructureerde informatie in elektronische patiëntendossiers (</a:t>
            </a:r>
            <a:r>
              <a:rPr lang="nl-BE" noProof="0" dirty="0" err="1"/>
              <a:t>EPD’s</a:t>
            </a:r>
            <a:r>
              <a:rPr lang="nl-BE" noProof="0" dirty="0"/>
              <a:t>)</a:t>
            </a:r>
          </a:p>
          <a:p>
            <a:pPr lvl="2"/>
            <a:r>
              <a:rPr lang="nl-BE" noProof="0" dirty="0"/>
              <a:t>ondersteunende componenten: drietalige SNOMED CT terminologie server in EPD-systemen, met </a:t>
            </a:r>
            <a:r>
              <a:rPr lang="en-BE" noProof="0" dirty="0"/>
              <a:t>(</a:t>
            </a:r>
            <a:r>
              <a:rPr lang="en-BE" noProof="0" dirty="0" err="1"/>
              <a:t>geleidelijk</a:t>
            </a:r>
            <a:r>
              <a:rPr lang="en-BE" noProof="0" dirty="0"/>
              <a:t>) </a:t>
            </a:r>
            <a:r>
              <a:rPr lang="nl-BE" noProof="0" dirty="0" err="1"/>
              <a:t>mapping</a:t>
            </a:r>
            <a:r>
              <a:rPr lang="nl-BE" noProof="0" dirty="0"/>
              <a:t> naar </a:t>
            </a:r>
            <a:r>
              <a:rPr lang="nl-BE" noProof="0" dirty="0" err="1"/>
              <a:t>oa</a:t>
            </a:r>
            <a:r>
              <a:rPr lang="nl-BE" noProof="0" dirty="0"/>
              <a:t> ICPC-3, ICD-11, ICF en ICHI</a:t>
            </a:r>
          </a:p>
          <a:p>
            <a:pPr lvl="2"/>
            <a:r>
              <a:rPr lang="nl-BE" noProof="0" dirty="0"/>
              <a:t>kwaliteitscontrole</a:t>
            </a:r>
          </a:p>
          <a:p>
            <a:pPr lvl="1"/>
            <a:r>
              <a:rPr lang="nl-BE" noProof="0" dirty="0"/>
              <a:t>eenmalige invoer van informatie: afleiden gegevens voor secundair gebruik uit EPD-systemen (nieuw registerbeleid)</a:t>
            </a:r>
          </a:p>
          <a:p>
            <a:pPr lvl="1"/>
            <a:r>
              <a:rPr lang="nl-BE" noProof="0" dirty="0"/>
              <a:t>operationalisering op basis van zorgepisodes</a:t>
            </a:r>
          </a:p>
          <a:p>
            <a:pPr lvl="1"/>
            <a:r>
              <a:rPr lang="nl-BE" noProof="0" dirty="0"/>
              <a:t>optimalisatie van eenmalige opslag van informatie</a:t>
            </a:r>
          </a:p>
          <a:p>
            <a:pPr lvl="2"/>
            <a:r>
              <a:rPr lang="nl-BE" noProof="0" dirty="0"/>
              <a:t>geneesmiddelen (voorschrift, aflevering, medicatieschema) (VIDIS (Virtual Drug Information System))</a:t>
            </a:r>
          </a:p>
          <a:p>
            <a:pPr lvl="2"/>
            <a:r>
              <a:rPr lang="nl-BE" noProof="0" dirty="0"/>
              <a:t>goed gecoördineerde gezondheidskluizen</a:t>
            </a:r>
          </a:p>
          <a:p>
            <a:pPr lvl="1"/>
            <a:r>
              <a:rPr lang="nl-BE" noProof="0" dirty="0"/>
              <a:t>ontsluiten van informatie</a:t>
            </a:r>
          </a:p>
          <a:p>
            <a:pPr lvl="2"/>
            <a:r>
              <a:rPr lang="nl-BE" noProof="0" dirty="0"/>
              <a:t>dashboards voor primair gebruik</a:t>
            </a:r>
          </a:p>
          <a:p>
            <a:pPr lvl="2"/>
            <a:r>
              <a:rPr lang="nl-BE" noProof="0" dirty="0"/>
              <a:t>secundair gebruik</a:t>
            </a:r>
          </a:p>
          <a:p>
            <a:pPr lvl="1"/>
            <a:r>
              <a:rPr lang="nl-BE" noProof="0" dirty="0" err="1"/>
              <a:t>caresets</a:t>
            </a:r>
            <a:r>
              <a:rPr lang="nl-BE" noProof="0" dirty="0"/>
              <a:t> (</a:t>
            </a:r>
            <a:r>
              <a:rPr lang="nl-BE" noProof="0" dirty="0" err="1"/>
              <a:t>BeSafeShare</a:t>
            </a:r>
            <a:r>
              <a:rPr lang="nl-BE" noProof="0" dirty="0"/>
              <a:t>) in lijn met Europese standaarden (zie lager, EHDS)</a:t>
            </a:r>
          </a:p>
          <a:p>
            <a:endParaRPr lang="nl-BE" noProof="0" dirty="0"/>
          </a:p>
        </p:txBody>
      </p:sp>
    </p:spTree>
    <p:extLst>
      <p:ext uri="{BB962C8B-B14F-4D97-AF65-F5344CB8AC3E}">
        <p14:creationId xmlns:p14="http://schemas.microsoft.com/office/powerpoint/2010/main" val="17207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2E589E-DE80-C43F-B16F-4709635AE681}"/>
              </a:ext>
            </a:extLst>
          </p:cNvPr>
          <p:cNvSpPr>
            <a:spLocks noGrp="1"/>
          </p:cNvSpPr>
          <p:nvPr>
            <p:ph type="body" sz="quarter" idx="11"/>
          </p:nvPr>
        </p:nvSpPr>
        <p:spPr>
          <a:xfrm>
            <a:off x="900000" y="87787"/>
            <a:ext cx="10213776" cy="705597"/>
          </a:xfrm>
        </p:spPr>
        <p:txBody>
          <a:bodyPr/>
          <a:lstStyle/>
          <a:p>
            <a:r>
              <a:rPr lang="nl-BE" noProof="0" dirty="0"/>
              <a:t>B-IHR werkomgeving (BWO A)</a:t>
            </a:r>
          </a:p>
        </p:txBody>
      </p:sp>
      <p:sp>
        <p:nvSpPr>
          <p:cNvPr id="3" name="Tijdelijke aanduiding voor tekst 2">
            <a:extLst>
              <a:ext uri="{FF2B5EF4-FFF2-40B4-BE49-F238E27FC236}">
                <a16:creationId xmlns:a16="http://schemas.microsoft.com/office/drawing/2014/main" id="{A649BA52-D695-B8D0-0534-C9A0F2C2947B}"/>
              </a:ext>
            </a:extLst>
          </p:cNvPr>
          <p:cNvSpPr>
            <a:spLocks noGrp="1"/>
          </p:cNvSpPr>
          <p:nvPr>
            <p:ph type="body" sz="quarter" idx="13"/>
          </p:nvPr>
        </p:nvSpPr>
        <p:spPr>
          <a:xfrm>
            <a:off x="900000" y="998291"/>
            <a:ext cx="10213776" cy="5174927"/>
          </a:xfrm>
        </p:spPr>
        <p:txBody>
          <a:bodyPr>
            <a:normAutofit fontScale="92500" lnSpcReduction="20000"/>
          </a:bodyPr>
          <a:lstStyle/>
          <a:p>
            <a:pPr lvl="1"/>
            <a:r>
              <a:rPr lang="nl-BE" sz="1500" noProof="0" dirty="0"/>
              <a:t>15 rubrieken met bijhorende </a:t>
            </a:r>
            <a:r>
              <a:rPr lang="nl-BE" sz="1500" noProof="0" dirty="0" err="1"/>
              <a:t>caresets</a:t>
            </a:r>
            <a:r>
              <a:rPr lang="nl-BE" sz="1500" noProof="0" dirty="0"/>
              <a:t> overeenkomstig FHIR R4 standaard en met </a:t>
            </a:r>
            <a:r>
              <a:rPr lang="nl-BE" sz="1500" noProof="0" dirty="0" err="1"/>
              <a:t>value</a:t>
            </a:r>
            <a:r>
              <a:rPr lang="nl-BE" sz="1500" noProof="0" dirty="0"/>
              <a:t> sets (SNOMED CT, LOINC, DICOM)</a:t>
            </a:r>
          </a:p>
          <a:p>
            <a:pPr lvl="2">
              <a:tabLst>
                <a:tab pos="8609013" algn="l"/>
              </a:tabLst>
            </a:pPr>
            <a:r>
              <a:rPr lang="nl-BE" dirty="0"/>
              <a:t>probleemlijst</a:t>
            </a:r>
          </a:p>
          <a:p>
            <a:pPr lvl="2">
              <a:buFont typeface="Arial" panose="020B0604020202020204" pitchFamily="34" charset="0"/>
              <a:buChar char="√"/>
              <a:tabLst>
                <a:tab pos="8609013" algn="l"/>
              </a:tabLst>
            </a:pPr>
            <a:r>
              <a:rPr lang="nl-BE" dirty="0"/>
              <a:t>klinische gegevens</a:t>
            </a:r>
          </a:p>
          <a:p>
            <a:pPr lvl="2">
              <a:buFont typeface="Arial" panose="020B0604020202020204" pitchFamily="34" charset="0"/>
              <a:buChar char="√"/>
              <a:tabLst>
                <a:tab pos="8609013" algn="l"/>
              </a:tabLst>
            </a:pPr>
            <a:r>
              <a:rPr lang="nl-BE" dirty="0"/>
              <a:t>labo</a:t>
            </a:r>
          </a:p>
          <a:p>
            <a:pPr lvl="2">
              <a:tabLst>
                <a:tab pos="8609013" algn="l"/>
              </a:tabLst>
            </a:pPr>
            <a:r>
              <a:rPr lang="nl-BE" noProof="0" dirty="0"/>
              <a:t>beeldvorming</a:t>
            </a:r>
          </a:p>
          <a:p>
            <a:pPr lvl="2">
              <a:buFont typeface="Arial" panose="020B0604020202020204" pitchFamily="34" charset="0"/>
              <a:buChar char="√"/>
              <a:tabLst>
                <a:tab pos="8609013" algn="l"/>
              </a:tabLst>
            </a:pPr>
            <a:r>
              <a:rPr lang="nl-BE" dirty="0"/>
              <a:t>medicatie-overzicht</a:t>
            </a:r>
          </a:p>
          <a:p>
            <a:pPr lvl="2">
              <a:buFont typeface="Arial" panose="020B0604020202020204" pitchFamily="34" charset="0"/>
              <a:buChar char="√"/>
              <a:tabLst>
                <a:tab pos="8609013" algn="l"/>
              </a:tabLst>
            </a:pPr>
            <a:r>
              <a:rPr lang="nl-BE" dirty="0"/>
              <a:t>vaccinaties</a:t>
            </a:r>
          </a:p>
          <a:p>
            <a:pPr lvl="2">
              <a:buFont typeface="Arial" panose="020B0604020202020204" pitchFamily="34" charset="0"/>
              <a:buChar char="√"/>
              <a:tabLst>
                <a:tab pos="8609013" algn="l"/>
              </a:tabLst>
            </a:pPr>
            <a:r>
              <a:rPr lang="nl-BE" dirty="0"/>
              <a:t>allergie</a:t>
            </a:r>
          </a:p>
          <a:p>
            <a:pPr lvl="2">
              <a:tabLst>
                <a:tab pos="8609013" algn="l"/>
              </a:tabLst>
            </a:pPr>
            <a:r>
              <a:rPr lang="nl-BE" noProof="0" dirty="0"/>
              <a:t>implantaten</a:t>
            </a:r>
          </a:p>
          <a:p>
            <a:pPr lvl="2">
              <a:tabLst>
                <a:tab pos="8609013" algn="l"/>
              </a:tabLst>
            </a:pPr>
            <a:r>
              <a:rPr lang="nl-BE" noProof="0" dirty="0"/>
              <a:t>(</a:t>
            </a:r>
            <a:r>
              <a:rPr lang="nl-BE" noProof="0" dirty="0" err="1"/>
              <a:t>tele</a:t>
            </a:r>
            <a:r>
              <a:rPr lang="nl-BE" noProof="0" dirty="0"/>
              <a:t>)monitoringgegevens</a:t>
            </a:r>
          </a:p>
          <a:p>
            <a:pPr lvl="2">
              <a:tabLst>
                <a:tab pos="8609013" algn="l"/>
              </a:tabLst>
            </a:pPr>
            <a:r>
              <a:rPr lang="nl-BE" noProof="0" dirty="0"/>
              <a:t>sociale factoren</a:t>
            </a:r>
          </a:p>
          <a:p>
            <a:pPr lvl="2">
              <a:tabLst>
                <a:tab pos="8609013" algn="l"/>
              </a:tabLst>
            </a:pPr>
            <a:r>
              <a:rPr lang="nl-BE" noProof="0" dirty="0"/>
              <a:t>familiale context</a:t>
            </a:r>
          </a:p>
          <a:p>
            <a:pPr lvl="2">
              <a:tabLst>
                <a:tab pos="8609013" algn="l"/>
              </a:tabLst>
            </a:pPr>
            <a:r>
              <a:rPr lang="nl-BE" noProof="0" dirty="0"/>
              <a:t>levensdoelen</a:t>
            </a:r>
          </a:p>
          <a:p>
            <a:pPr lvl="2">
              <a:tabLst>
                <a:tab pos="8609013" algn="l"/>
              </a:tabLst>
            </a:pPr>
            <a:r>
              <a:rPr lang="nl-BE" noProof="0" dirty="0"/>
              <a:t>wilsbeschikkingen</a:t>
            </a:r>
          </a:p>
          <a:p>
            <a:pPr lvl="2">
              <a:tabLst>
                <a:tab pos="8609013" algn="l"/>
              </a:tabLst>
            </a:pPr>
            <a:r>
              <a:rPr lang="nl-BE" noProof="0" dirty="0"/>
              <a:t>zorgplan &amp; -team</a:t>
            </a:r>
          </a:p>
          <a:p>
            <a:pPr lvl="2">
              <a:tabLst>
                <a:tab pos="8609013" algn="l"/>
              </a:tabLst>
            </a:pPr>
            <a:r>
              <a:rPr lang="nl-BE" noProof="0" dirty="0" err="1"/>
              <a:t>BelRAI</a:t>
            </a:r>
            <a:r>
              <a:rPr lang="nl-BE" noProof="0" dirty="0"/>
              <a:t> evaluatie</a:t>
            </a:r>
          </a:p>
        </p:txBody>
      </p:sp>
    </p:spTree>
    <p:extLst>
      <p:ext uri="{BB962C8B-B14F-4D97-AF65-F5344CB8AC3E}">
        <p14:creationId xmlns:p14="http://schemas.microsoft.com/office/powerpoint/2010/main" val="91751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F59A34-E41C-7277-3981-C7340B3488CB}"/>
              </a:ext>
            </a:extLst>
          </p:cNvPr>
          <p:cNvSpPr>
            <a:spLocks noGrp="1"/>
          </p:cNvSpPr>
          <p:nvPr>
            <p:ph type="body" sz="quarter" idx="11"/>
          </p:nvPr>
        </p:nvSpPr>
        <p:spPr>
          <a:xfrm>
            <a:off x="900000" y="87787"/>
            <a:ext cx="10213776" cy="705597"/>
          </a:xfrm>
        </p:spPr>
        <p:txBody>
          <a:bodyPr/>
          <a:lstStyle/>
          <a:p>
            <a:r>
              <a:rPr lang="nl-BE" noProof="0" dirty="0"/>
              <a:t>B-IHR werkomgeving (BWO B)</a:t>
            </a:r>
          </a:p>
        </p:txBody>
      </p:sp>
      <p:sp>
        <p:nvSpPr>
          <p:cNvPr id="3" name="Tijdelijke aanduiding voor tekst 2">
            <a:extLst>
              <a:ext uri="{FF2B5EF4-FFF2-40B4-BE49-F238E27FC236}">
                <a16:creationId xmlns:a16="http://schemas.microsoft.com/office/drawing/2014/main" id="{4E0BAE40-8805-7808-143D-30BE71D77188}"/>
              </a:ext>
            </a:extLst>
          </p:cNvPr>
          <p:cNvSpPr>
            <a:spLocks noGrp="1"/>
          </p:cNvSpPr>
          <p:nvPr>
            <p:ph type="body" sz="quarter" idx="13"/>
          </p:nvPr>
        </p:nvSpPr>
        <p:spPr>
          <a:xfrm>
            <a:off x="900000" y="998291"/>
            <a:ext cx="10213776" cy="5174927"/>
          </a:xfrm>
        </p:spPr>
        <p:txBody>
          <a:bodyPr/>
          <a:lstStyle/>
          <a:p>
            <a:pPr lvl="1"/>
            <a:r>
              <a:rPr lang="nl-BE" noProof="0" dirty="0"/>
              <a:t>operationalisering op basis van zorgepisodes</a:t>
            </a:r>
          </a:p>
          <a:p>
            <a:pPr lvl="2"/>
            <a:r>
              <a:rPr lang="nl-BE" noProof="0" dirty="0"/>
              <a:t>geheel van registraties</a:t>
            </a:r>
          </a:p>
          <a:p>
            <a:pPr lvl="2"/>
            <a:r>
              <a:rPr lang="nl-BE" noProof="0" dirty="0"/>
              <a:t>door de betrokken zorgverleners, de zorggebruiker en eventueel ook de mantelzorgers</a:t>
            </a:r>
          </a:p>
          <a:p>
            <a:pPr lvl="2"/>
            <a:r>
              <a:rPr lang="nl-BE" noProof="0" dirty="0"/>
              <a:t>die betrekking hebben op een specifieke aandoening/gezondheidsprobleem</a:t>
            </a:r>
          </a:p>
          <a:p>
            <a:pPr lvl="2"/>
            <a:r>
              <a:rPr lang="nl-BE" noProof="0" dirty="0"/>
              <a:t>vanaf het moment dat de patiënt voor het eerst vraagt om professionele hulp</a:t>
            </a:r>
          </a:p>
          <a:p>
            <a:pPr lvl="2"/>
            <a:r>
              <a:rPr lang="nl-BE" noProof="0" dirty="0"/>
              <a:t>tot en met het laatste contact voor deze aandoening/gezondheidsprobleem</a:t>
            </a:r>
          </a:p>
          <a:p>
            <a:pPr lvl="1"/>
            <a:r>
              <a:rPr lang="nl-BE" noProof="0" dirty="0"/>
              <a:t>in eerste fase</a:t>
            </a:r>
          </a:p>
          <a:p>
            <a:pPr lvl="2"/>
            <a:r>
              <a:rPr lang="nl-BE" noProof="0" dirty="0"/>
              <a:t>huisartsen</a:t>
            </a:r>
          </a:p>
          <a:p>
            <a:pPr lvl="2"/>
            <a:r>
              <a:rPr lang="nl-BE" noProof="0" dirty="0"/>
              <a:t>apothekers</a:t>
            </a:r>
          </a:p>
          <a:p>
            <a:pPr lvl="2"/>
            <a:r>
              <a:rPr lang="nl-BE" noProof="0" dirty="0"/>
              <a:t>verpleegkundigen</a:t>
            </a:r>
          </a:p>
          <a:p>
            <a:pPr lvl="2"/>
            <a:r>
              <a:rPr lang="nl-BE" noProof="0" dirty="0"/>
              <a:t>kinesitherapeuten</a:t>
            </a:r>
          </a:p>
          <a:p>
            <a:pPr lvl="2"/>
            <a:r>
              <a:rPr lang="nl-BE" noProof="0" dirty="0"/>
              <a:t>maatschappelijke werkers</a:t>
            </a:r>
          </a:p>
          <a:p>
            <a:pPr lvl="1"/>
            <a:r>
              <a:rPr lang="nl-BE" noProof="0" dirty="0"/>
              <a:t>co-creatie</a:t>
            </a:r>
          </a:p>
        </p:txBody>
      </p:sp>
    </p:spTree>
    <p:extLst>
      <p:ext uri="{BB962C8B-B14F-4D97-AF65-F5344CB8AC3E}">
        <p14:creationId xmlns:p14="http://schemas.microsoft.com/office/powerpoint/2010/main" val="213081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3CF4F07-8185-963C-1061-A73B237FEDF1}"/>
              </a:ext>
            </a:extLst>
          </p:cNvPr>
          <p:cNvSpPr>
            <a:spLocks noGrp="1"/>
          </p:cNvSpPr>
          <p:nvPr>
            <p:ph type="body" sz="quarter" idx="11"/>
          </p:nvPr>
        </p:nvSpPr>
        <p:spPr/>
        <p:txBody>
          <a:bodyPr/>
          <a:lstStyle/>
          <a:p>
            <a:r>
              <a:rPr lang="nl-BE" noProof="0" dirty="0"/>
              <a:t>Andere onderdelen actieplan eGezondheid</a:t>
            </a:r>
          </a:p>
        </p:txBody>
      </p:sp>
      <p:sp>
        <p:nvSpPr>
          <p:cNvPr id="3" name="Tijdelijke aanduiding voor tekst 2">
            <a:extLst>
              <a:ext uri="{FF2B5EF4-FFF2-40B4-BE49-F238E27FC236}">
                <a16:creationId xmlns:a16="http://schemas.microsoft.com/office/drawing/2014/main" id="{E0A39627-851B-EBC2-9AE0-CA6F9DD2D9A0}"/>
              </a:ext>
            </a:extLst>
          </p:cNvPr>
          <p:cNvSpPr>
            <a:spLocks noGrp="1"/>
          </p:cNvSpPr>
          <p:nvPr>
            <p:ph type="body" sz="quarter" idx="13"/>
          </p:nvPr>
        </p:nvSpPr>
        <p:spPr>
          <a:xfrm>
            <a:off x="900000" y="918781"/>
            <a:ext cx="10213776" cy="5410460"/>
          </a:xfrm>
        </p:spPr>
        <p:txBody>
          <a:bodyPr>
            <a:normAutofit fontScale="85000" lnSpcReduction="20000"/>
          </a:bodyPr>
          <a:lstStyle/>
          <a:p>
            <a:pPr lvl="1"/>
            <a:r>
              <a:rPr lang="nl-BE" noProof="0" dirty="0"/>
              <a:t>concretisering van programma’s geïntegreerde zorg</a:t>
            </a:r>
          </a:p>
          <a:p>
            <a:pPr lvl="1"/>
            <a:r>
              <a:rPr lang="nl-BE" noProof="0" dirty="0"/>
              <a:t>veralgemening digitale verwijs- en zorgvoorschriften (</a:t>
            </a:r>
            <a:r>
              <a:rPr lang="nl-BE" noProof="0" dirty="0" err="1"/>
              <a:t>eReferral</a:t>
            </a:r>
            <a:r>
              <a:rPr lang="nl-BE" noProof="0" dirty="0"/>
              <a:t>, voorheen UHMEP (</a:t>
            </a:r>
            <a:r>
              <a:rPr lang="nl-BE" noProof="0" dirty="0" err="1"/>
              <a:t>Unaddressed</a:t>
            </a:r>
            <a:r>
              <a:rPr lang="nl-BE" noProof="0" dirty="0"/>
              <a:t> Health Message Exchange Platform))</a:t>
            </a:r>
          </a:p>
          <a:p>
            <a:pPr lvl="1"/>
            <a:r>
              <a:rPr lang="nl-BE" noProof="0" dirty="0"/>
              <a:t>veralgemening digitale ontslagbrieven</a:t>
            </a:r>
          </a:p>
          <a:p>
            <a:pPr lvl="1"/>
            <a:r>
              <a:rPr lang="nl-BE" noProof="0" dirty="0"/>
              <a:t>administratieve vereenvoudiging, </a:t>
            </a:r>
            <a:r>
              <a:rPr lang="nl-BE" noProof="0" dirty="0" err="1"/>
              <a:t>oa</a:t>
            </a:r>
            <a:r>
              <a:rPr lang="nl-BE" noProof="0" dirty="0"/>
              <a:t> door vermindering en digitalisering attesten</a:t>
            </a:r>
          </a:p>
          <a:p>
            <a:pPr lvl="2"/>
            <a:r>
              <a:rPr lang="nl-BE" noProof="0" dirty="0"/>
              <a:t>veralgemening digitaal arbeidsongeschiktheidsattest (Mult-eMediatt)</a:t>
            </a:r>
          </a:p>
          <a:p>
            <a:pPr lvl="1"/>
            <a:r>
              <a:rPr lang="nl-BE" noProof="0" dirty="0"/>
              <a:t>werklastbeheersing voor zorgverleners</a:t>
            </a:r>
          </a:p>
          <a:p>
            <a:pPr lvl="1"/>
            <a:r>
              <a:rPr lang="nl-BE" noProof="0" dirty="0"/>
              <a:t>vorming</a:t>
            </a:r>
          </a:p>
          <a:p>
            <a:pPr lvl="1"/>
            <a:r>
              <a:rPr lang="nl-BE" noProof="0" dirty="0"/>
              <a:t>innovatie</a:t>
            </a:r>
          </a:p>
          <a:p>
            <a:pPr lvl="1"/>
            <a:r>
              <a:rPr lang="nl-BE" noProof="0" dirty="0" err="1"/>
              <a:t>m-health</a:t>
            </a:r>
            <a:endParaRPr lang="nl-BE" noProof="0" dirty="0"/>
          </a:p>
          <a:p>
            <a:pPr lvl="1"/>
            <a:r>
              <a:rPr lang="nl-BE" noProof="0" dirty="0"/>
              <a:t>ondersteuning introductie op de werkvloer</a:t>
            </a:r>
          </a:p>
          <a:p>
            <a:pPr lvl="1"/>
            <a:r>
              <a:rPr lang="nl-BE" noProof="0" dirty="0"/>
              <a:t>MijnGezondheid.be als </a:t>
            </a:r>
            <a:r>
              <a:rPr lang="nl-BE" noProof="0" dirty="0" err="1"/>
              <a:t>interfederaal</a:t>
            </a:r>
            <a:r>
              <a:rPr lang="nl-BE" noProof="0" dirty="0"/>
              <a:t> portaal</a:t>
            </a:r>
          </a:p>
          <a:p>
            <a:pPr lvl="1"/>
            <a:r>
              <a:rPr lang="nl-BE" noProof="0" dirty="0" err="1"/>
              <a:t>literacy</a:t>
            </a:r>
            <a:r>
              <a:rPr lang="nl-BE" noProof="0" dirty="0"/>
              <a:t> en inclusie</a:t>
            </a:r>
          </a:p>
          <a:p>
            <a:pPr lvl="1"/>
            <a:r>
              <a:rPr lang="nl-BE" noProof="0" dirty="0"/>
              <a:t>herziening incentives en financiering</a:t>
            </a:r>
          </a:p>
          <a:p>
            <a:pPr lvl="1"/>
            <a:r>
              <a:rPr lang="nl-BE" noProof="0" dirty="0"/>
              <a:t>herziening relatie met softwareleveranciers</a:t>
            </a:r>
          </a:p>
          <a:p>
            <a:pPr lvl="2"/>
            <a:endParaRPr lang="nl-BE" noProof="0" dirty="0"/>
          </a:p>
          <a:p>
            <a:pPr lvl="2"/>
            <a:endParaRPr lang="nl-BE" noProof="0" dirty="0"/>
          </a:p>
          <a:p>
            <a:endParaRPr lang="nl-BE" noProof="0" dirty="0"/>
          </a:p>
        </p:txBody>
      </p:sp>
    </p:spTree>
    <p:extLst>
      <p:ext uri="{BB962C8B-B14F-4D97-AF65-F5344CB8AC3E}">
        <p14:creationId xmlns:p14="http://schemas.microsoft.com/office/powerpoint/2010/main" val="332063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E98C6D7-63F1-F9AE-4CFE-B2E5513BA7DA}"/>
              </a:ext>
            </a:extLst>
          </p:cNvPr>
          <p:cNvSpPr>
            <a:spLocks noGrp="1"/>
          </p:cNvSpPr>
          <p:nvPr>
            <p:ph type="body" sz="quarter" idx="11"/>
          </p:nvPr>
        </p:nvSpPr>
        <p:spPr/>
        <p:txBody>
          <a:bodyPr/>
          <a:lstStyle/>
          <a:p>
            <a:r>
              <a:rPr lang="nl-BE" noProof="0" dirty="0"/>
              <a:t>Andere onderdelen actieplan eGezondheid</a:t>
            </a:r>
          </a:p>
        </p:txBody>
      </p:sp>
      <p:sp>
        <p:nvSpPr>
          <p:cNvPr id="3" name="Tijdelijke aanduiding voor tekst 2">
            <a:extLst>
              <a:ext uri="{FF2B5EF4-FFF2-40B4-BE49-F238E27FC236}">
                <a16:creationId xmlns:a16="http://schemas.microsoft.com/office/drawing/2014/main" id="{4C756C26-9DE1-BF0B-63DE-4150E0796233}"/>
              </a:ext>
            </a:extLst>
          </p:cNvPr>
          <p:cNvSpPr>
            <a:spLocks noGrp="1"/>
          </p:cNvSpPr>
          <p:nvPr>
            <p:ph type="body" sz="quarter" idx="13"/>
          </p:nvPr>
        </p:nvSpPr>
        <p:spPr/>
        <p:txBody>
          <a:bodyPr>
            <a:normAutofit fontScale="92500" lnSpcReduction="10000"/>
          </a:bodyPr>
          <a:lstStyle/>
          <a:p>
            <a:pPr lvl="1"/>
            <a:r>
              <a:rPr lang="nl-BE" noProof="0" dirty="0"/>
              <a:t>evolutie aantal basisdiensten</a:t>
            </a:r>
          </a:p>
          <a:p>
            <a:pPr lvl="2"/>
            <a:r>
              <a:rPr lang="nl-BE" noProof="0" dirty="0"/>
              <a:t>toegangsbeheer</a:t>
            </a:r>
          </a:p>
          <a:p>
            <a:pPr lvl="3"/>
            <a:r>
              <a:rPr lang="nl-BE" noProof="0" dirty="0"/>
              <a:t>delegatie, mandaten, ouder-kind relatie</a:t>
            </a:r>
          </a:p>
          <a:p>
            <a:pPr lvl="3"/>
            <a:r>
              <a:rPr lang="nl-BE" noProof="0" dirty="0"/>
              <a:t>aangepaste, configureerbare toegangsmatrix, evolutie ‘</a:t>
            </a:r>
            <a:r>
              <a:rPr lang="nl-BE" noProof="0" dirty="0" err="1"/>
              <a:t>circle</a:t>
            </a:r>
            <a:r>
              <a:rPr lang="nl-BE" noProof="0" dirty="0"/>
              <a:t> of trust’</a:t>
            </a:r>
          </a:p>
          <a:p>
            <a:pPr lvl="3"/>
            <a:r>
              <a:rPr lang="nl-BE" noProof="0" dirty="0" err="1"/>
              <a:t>opt</a:t>
            </a:r>
            <a:r>
              <a:rPr lang="nl-BE" noProof="0" dirty="0"/>
              <a:t>-out mogelijkheden</a:t>
            </a:r>
          </a:p>
          <a:p>
            <a:pPr lvl="4"/>
            <a:r>
              <a:rPr lang="nl-BE" noProof="0" dirty="0"/>
              <a:t>mogelijkheid voor zorggebruiker om aan te geven dat de verwijzing naar zijn gezondheidsgegevens in het verwijzingsrepertorium van een hub pas kan plaatsvinden nadat hij zijn geïnformeerde toestemming heeft verleend voor het delen van de gegevens</a:t>
            </a:r>
          </a:p>
          <a:p>
            <a:pPr lvl="4"/>
            <a:r>
              <a:rPr lang="nl-BE" noProof="0" dirty="0"/>
              <a:t>secundair gebruik</a:t>
            </a:r>
          </a:p>
          <a:p>
            <a:pPr lvl="3"/>
            <a:r>
              <a:rPr lang="nl-BE" noProof="0" dirty="0"/>
              <a:t>zorgteam</a:t>
            </a:r>
          </a:p>
          <a:p>
            <a:pPr lvl="2"/>
            <a:r>
              <a:rPr lang="nl-BE" noProof="0" dirty="0"/>
              <a:t>interoperabiliteit</a:t>
            </a:r>
          </a:p>
          <a:p>
            <a:pPr lvl="3"/>
            <a:r>
              <a:rPr lang="nl-BE" noProof="0" dirty="0"/>
              <a:t>downloadbare drietalige (NL, FR, EN) SNOMED CT </a:t>
            </a:r>
            <a:r>
              <a:rPr lang="nl-BE" noProof="0" dirty="0" err="1"/>
              <a:t>reference</a:t>
            </a:r>
            <a:r>
              <a:rPr lang="nl-BE" noProof="0" dirty="0"/>
              <a:t> sets</a:t>
            </a:r>
          </a:p>
          <a:p>
            <a:pPr lvl="3">
              <a:tabLst>
                <a:tab pos="8162925" algn="l"/>
              </a:tabLst>
            </a:pPr>
            <a:r>
              <a:rPr lang="nl-BE" noProof="0" dirty="0" err="1"/>
              <a:t>CoBHRA</a:t>
            </a:r>
            <a:r>
              <a:rPr lang="nl-BE" noProof="0" dirty="0"/>
              <a:t>+ (historiek, bijkomende gegevens (bv. praktijkadres), bijkomende functies (bv. notificatie, abonnement)</a:t>
            </a:r>
          </a:p>
          <a:p>
            <a:pPr lvl="3"/>
            <a:r>
              <a:rPr lang="nl-BE" noProof="0" dirty="0"/>
              <a:t>hubs-</a:t>
            </a:r>
            <a:r>
              <a:rPr lang="nl-BE" noProof="0" dirty="0" err="1"/>
              <a:t>metahub</a:t>
            </a:r>
            <a:endParaRPr lang="nl-BE" noProof="0" dirty="0"/>
          </a:p>
          <a:p>
            <a:pPr lvl="3"/>
            <a:r>
              <a:rPr lang="nl-BE" noProof="0" dirty="0"/>
              <a:t>gezondheidskluizen</a:t>
            </a:r>
          </a:p>
          <a:p>
            <a:pPr lvl="1"/>
            <a:r>
              <a:rPr lang="nl-BE" noProof="0" dirty="0"/>
              <a:t>registratiecriteria voor software</a:t>
            </a:r>
          </a:p>
          <a:p>
            <a:pPr lvl="3"/>
            <a:r>
              <a:rPr lang="nl-BE" noProof="0" dirty="0"/>
              <a:t>evolutie voor bestaande doelgroepen (artsen (incl. wachtposten), kinesitherapeuten, verpleegkundigen)</a:t>
            </a:r>
          </a:p>
          <a:p>
            <a:pPr lvl="3"/>
            <a:r>
              <a:rPr lang="nl-BE" noProof="0" dirty="0"/>
              <a:t>uitbreiding naar andere doelgroepen: tandartsen, apothekers ?, ziekenhuizen ?</a:t>
            </a:r>
          </a:p>
          <a:p>
            <a:endParaRPr lang="nl-BE" noProof="0" dirty="0"/>
          </a:p>
        </p:txBody>
      </p:sp>
    </p:spTree>
    <p:extLst>
      <p:ext uri="{BB962C8B-B14F-4D97-AF65-F5344CB8AC3E}">
        <p14:creationId xmlns:p14="http://schemas.microsoft.com/office/powerpoint/2010/main" val="79889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3EB2D3-B9C9-1D1A-08EF-6485F6A8F570}"/>
              </a:ext>
            </a:extLst>
          </p:cNvPr>
          <p:cNvSpPr>
            <a:spLocks noGrp="1"/>
          </p:cNvSpPr>
          <p:nvPr>
            <p:ph type="body" sz="quarter" idx="11"/>
          </p:nvPr>
        </p:nvSpPr>
        <p:spPr>
          <a:xfrm>
            <a:off x="900000" y="0"/>
            <a:ext cx="10213776" cy="1248032"/>
          </a:xfrm>
        </p:spPr>
        <p:txBody>
          <a:bodyPr>
            <a:normAutofit/>
          </a:bodyPr>
          <a:lstStyle/>
          <a:p>
            <a:r>
              <a:rPr lang="nl-BE" noProof="0" dirty="0"/>
              <a:t>Intermezzo: respect reglementen en goede praktijken Informatieveiligheidscomité</a:t>
            </a:r>
          </a:p>
        </p:txBody>
      </p:sp>
      <p:sp>
        <p:nvSpPr>
          <p:cNvPr id="3" name="Tijdelijke aanduiding voor tekst 2">
            <a:extLst>
              <a:ext uri="{FF2B5EF4-FFF2-40B4-BE49-F238E27FC236}">
                <a16:creationId xmlns:a16="http://schemas.microsoft.com/office/drawing/2014/main" id="{C3185ABC-04E6-B6B5-93C7-F6B5B0D93FD9}"/>
              </a:ext>
            </a:extLst>
          </p:cNvPr>
          <p:cNvSpPr>
            <a:spLocks noGrp="1"/>
          </p:cNvSpPr>
          <p:nvPr>
            <p:ph type="body" sz="quarter" idx="13"/>
          </p:nvPr>
        </p:nvSpPr>
        <p:spPr>
          <a:xfrm>
            <a:off x="899999" y="1319591"/>
            <a:ext cx="10820223" cy="4925186"/>
          </a:xfrm>
        </p:spPr>
        <p:txBody>
          <a:bodyPr>
            <a:normAutofit/>
          </a:bodyPr>
          <a:lstStyle/>
          <a:p>
            <a:pPr lvl="1"/>
            <a:r>
              <a:rPr lang="nl-BE" noProof="0" dirty="0"/>
              <a:t>nood aan respect voor bescherming van de persoonlijke levenssfeer, informatieveiligheid en beroepsgeheim bij digitale verwerking en uitwisseling van gezondheidsgegevens</a:t>
            </a:r>
          </a:p>
          <a:p>
            <a:pPr lvl="2"/>
            <a:r>
              <a:rPr lang="nl-BE" noProof="0" dirty="0"/>
              <a:t>gebruik basisdiensten (gebruikers- en toegangsbeheer, end-</a:t>
            </a:r>
            <a:r>
              <a:rPr lang="nl-BE" noProof="0" dirty="0" err="1"/>
              <a:t>to</a:t>
            </a:r>
            <a:r>
              <a:rPr lang="nl-BE" noProof="0" dirty="0"/>
              <a:t>-end </a:t>
            </a:r>
            <a:r>
              <a:rPr lang="nl-BE" noProof="0" dirty="0" err="1"/>
              <a:t>vercijfering</a:t>
            </a:r>
            <a:r>
              <a:rPr lang="nl-BE" noProof="0" dirty="0"/>
              <a:t>, logging, time stamping, ...)</a:t>
            </a:r>
          </a:p>
          <a:p>
            <a:pPr lvl="2"/>
            <a:r>
              <a:rPr lang="nl-BE" noProof="0" dirty="0"/>
              <a:t>gepaste organisatorische, ICT-technische en </a:t>
            </a:r>
            <a:r>
              <a:rPr lang="nl-BE" noProof="0" dirty="0" err="1"/>
              <a:t>medewerkersgerelateerde</a:t>
            </a:r>
            <a:r>
              <a:rPr lang="nl-BE" noProof="0" dirty="0"/>
              <a:t> maatregelen door elke actor</a:t>
            </a:r>
          </a:p>
          <a:p>
            <a:pPr lvl="3"/>
            <a:r>
              <a:rPr lang="nl-BE" noProof="0" dirty="0"/>
              <a:t>Algemene Verordening Gegevensbescherming</a:t>
            </a:r>
          </a:p>
          <a:p>
            <a:pPr lvl="3"/>
            <a:r>
              <a:rPr lang="nl-BE" noProof="0" dirty="0" err="1"/>
              <a:t>Artificial</a:t>
            </a:r>
            <a:r>
              <a:rPr lang="nl-BE" noProof="0" dirty="0"/>
              <a:t> Intelligence Act</a:t>
            </a:r>
          </a:p>
          <a:p>
            <a:pPr lvl="3"/>
            <a:r>
              <a:rPr lang="nl-BE" noProof="0" dirty="0"/>
              <a:t>NIS2 (cyber security)</a:t>
            </a:r>
          </a:p>
          <a:p>
            <a:pPr lvl="2"/>
            <a:r>
              <a:rPr lang="nl-BE" noProof="0" dirty="0"/>
              <a:t>respect van reglementen, </a:t>
            </a:r>
            <a:r>
              <a:rPr lang="nl-BE" noProof="0" dirty="0" err="1"/>
              <a:t>oa</a:t>
            </a:r>
            <a:r>
              <a:rPr lang="nl-BE" noProof="0" dirty="0"/>
              <a:t> inzake totstandkoming zorgrelaties en gebruik elektronische identiteitskaart, zie </a:t>
            </a:r>
            <a:r>
              <a:rPr lang="nl-BE" noProof="0" dirty="0">
                <a:hlinkClick r:id="rId3"/>
              </a:rPr>
              <a:t>https://www.ehealth.fgov.be/nl/page/toelichting-over-de-werking-van-de-therapeutische-relaties</a:t>
            </a:r>
            <a:endParaRPr lang="nl-BE" noProof="0" dirty="0"/>
          </a:p>
          <a:p>
            <a:pPr lvl="2"/>
            <a:r>
              <a:rPr lang="nl-BE" noProof="0" dirty="0"/>
              <a:t>naleving goede praktijken vastgelegd door Informatieveiligheidscomité, recentelijk inzake agendatoepassingen en dienstverleners in de zorg, zie </a:t>
            </a:r>
            <a:r>
              <a:rPr lang="nl-BE" noProof="0" dirty="0">
                <a:hlinkClick r:id="rId4"/>
              </a:rPr>
              <a:t>https://www.ehealth.fgov.be/ehealthplatform/nl/sectoraal-comite/documenten?q=goede%20praktijken&amp;committee_types</a:t>
            </a:r>
            <a:endParaRPr lang="nl-BE" noProof="0" dirty="0"/>
          </a:p>
          <a:p>
            <a:pPr lvl="2"/>
            <a:endParaRPr lang="nl-BE" noProof="0" dirty="0"/>
          </a:p>
          <a:p>
            <a:pPr lvl="3"/>
            <a:endParaRPr lang="nl-BE" noProof="0" dirty="0"/>
          </a:p>
        </p:txBody>
      </p:sp>
      <p:sp>
        <p:nvSpPr>
          <p:cNvPr id="4" name="Google Shape;19;p27">
            <a:extLst>
              <a:ext uri="{FF2B5EF4-FFF2-40B4-BE49-F238E27FC236}">
                <a16:creationId xmlns:a16="http://schemas.microsoft.com/office/drawing/2014/main" id="{7994C4FB-BDB5-1E17-803B-2E8BC1E30BC1}"/>
              </a:ext>
            </a:extLst>
          </p:cNvPr>
          <p:cNvSpPr/>
          <p:nvPr/>
        </p:nvSpPr>
        <p:spPr>
          <a:xfrm rot="-5400000" flipH="1">
            <a:off x="1521247" y="763462"/>
            <a:ext cx="34200" cy="1080000"/>
          </a:xfrm>
          <a:prstGeom prst="rect">
            <a:avLst/>
          </a:prstGeom>
          <a:solidFill>
            <a:srgbClr val="07766F"/>
          </a:solidFill>
          <a:ln>
            <a:solidFill>
              <a:srgbClr val="07766F"/>
            </a:solid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nl-BE" sz="1400" b="0" i="0" u="none" strike="noStrike" cap="none" noProof="0" dirty="0">
              <a:solidFill>
                <a:srgbClr val="000000"/>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2CBA927D-86EA-E75D-A0B1-7358B742B04E}"/>
              </a:ext>
            </a:extLst>
          </p:cNvPr>
          <p:cNvSpPr txBox="1">
            <a:spLocks/>
          </p:cNvSpPr>
          <p:nvPr/>
        </p:nvSpPr>
        <p:spPr>
          <a:xfrm>
            <a:off x="10694079" y="6349281"/>
            <a:ext cx="419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1356E26-996F-433A-9CA0-83DB24D6E075}" type="slidenum">
              <a:rPr lang="nl-BE" sz="1100" noProof="0" smtClean="0">
                <a:solidFill>
                  <a:srgbClr val="087670"/>
                </a:solidFill>
                <a:latin typeface="Libre Franklin SemiBold" panose="00000700000000000000" pitchFamily="2" charset="0"/>
              </a:rPr>
              <a:pPr algn="l"/>
              <a:t>18</a:t>
            </a:fld>
            <a:endParaRPr lang="nl-BE" sz="1100" noProof="0" dirty="0">
              <a:solidFill>
                <a:srgbClr val="087670"/>
              </a:solidFill>
              <a:latin typeface="Libre Franklin SemiBold" panose="00000700000000000000" pitchFamily="2" charset="0"/>
            </a:endParaRPr>
          </a:p>
        </p:txBody>
      </p:sp>
      <p:pic>
        <p:nvPicPr>
          <p:cNvPr id="6" name="Google Shape;64;g21a3bf64467_0_16">
            <a:extLst>
              <a:ext uri="{FF2B5EF4-FFF2-40B4-BE49-F238E27FC236}">
                <a16:creationId xmlns:a16="http://schemas.microsoft.com/office/drawing/2014/main" id="{7F27A33E-562F-01E1-1B8C-E3788F9F3BBC}"/>
              </a:ext>
            </a:extLst>
          </p:cNvPr>
          <p:cNvPicPr preferRelativeResize="0"/>
          <p:nvPr/>
        </p:nvPicPr>
        <p:blipFill>
          <a:blip r:embed="rId5">
            <a:clrChange>
              <a:clrFrom>
                <a:srgbClr val="FFFFFF"/>
              </a:clrFrom>
              <a:clrTo>
                <a:srgbClr val="FFFFFF">
                  <a:alpha val="0"/>
                </a:srgbClr>
              </a:clrTo>
            </a:clrChange>
            <a:alphaModFix/>
          </a:blip>
          <a:stretch>
            <a:fillRect/>
          </a:stretch>
        </p:blipFill>
        <p:spPr>
          <a:xfrm>
            <a:off x="839416" y="6173219"/>
            <a:ext cx="1287500" cy="352125"/>
          </a:xfrm>
          <a:prstGeom prst="rect">
            <a:avLst/>
          </a:prstGeom>
          <a:noFill/>
          <a:ln>
            <a:noFill/>
          </a:ln>
        </p:spPr>
      </p:pic>
    </p:spTree>
    <p:extLst>
      <p:ext uri="{BB962C8B-B14F-4D97-AF65-F5344CB8AC3E}">
        <p14:creationId xmlns:p14="http://schemas.microsoft.com/office/powerpoint/2010/main" val="280650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77448FF-9D04-8DAE-5506-9ACB501C4874}"/>
              </a:ext>
            </a:extLst>
          </p:cNvPr>
          <p:cNvSpPr>
            <a:spLocks noGrp="1"/>
          </p:cNvSpPr>
          <p:nvPr>
            <p:ph type="body" sz="quarter" idx="11"/>
          </p:nvPr>
        </p:nvSpPr>
        <p:spPr/>
        <p:txBody>
          <a:bodyPr/>
          <a:lstStyle/>
          <a:p>
            <a:endParaRPr lang="nl-BE" noProof="0" dirty="0"/>
          </a:p>
        </p:txBody>
      </p:sp>
      <p:pic>
        <p:nvPicPr>
          <p:cNvPr id="7" name="Afbeelding 6">
            <a:extLst>
              <a:ext uri="{FF2B5EF4-FFF2-40B4-BE49-F238E27FC236}">
                <a16:creationId xmlns:a16="http://schemas.microsoft.com/office/drawing/2014/main" id="{297D201E-84AE-4867-86A8-60C35ED60C7B}"/>
              </a:ext>
            </a:extLst>
          </p:cNvPr>
          <p:cNvPicPr>
            <a:picLocks noChangeAspect="1"/>
          </p:cNvPicPr>
          <p:nvPr/>
        </p:nvPicPr>
        <p:blipFill>
          <a:blip r:embed="rId2"/>
          <a:stretch>
            <a:fillRect/>
          </a:stretch>
        </p:blipFill>
        <p:spPr>
          <a:xfrm>
            <a:off x="0" y="2461"/>
            <a:ext cx="12192000" cy="6853077"/>
          </a:xfrm>
          <a:prstGeom prst="rect">
            <a:avLst/>
          </a:prstGeom>
        </p:spPr>
      </p:pic>
      <p:sp>
        <p:nvSpPr>
          <p:cNvPr id="8" name="Rechthoek 7">
            <a:extLst>
              <a:ext uri="{FF2B5EF4-FFF2-40B4-BE49-F238E27FC236}">
                <a16:creationId xmlns:a16="http://schemas.microsoft.com/office/drawing/2014/main" id="{71172E54-CBBE-CABB-B1E8-27F7504B52D0}"/>
              </a:ext>
            </a:extLst>
          </p:cNvPr>
          <p:cNvSpPr/>
          <p:nvPr/>
        </p:nvSpPr>
        <p:spPr>
          <a:xfrm>
            <a:off x="900000" y="6030310"/>
            <a:ext cx="337593" cy="2758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Tree>
    <p:extLst>
      <p:ext uri="{BB962C8B-B14F-4D97-AF65-F5344CB8AC3E}">
        <p14:creationId xmlns:p14="http://schemas.microsoft.com/office/powerpoint/2010/main" val="361931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BFED-48E8-8458-85BC-556C39B86D0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DFA5731-CE21-08C3-A66B-271B19CCDC9A}"/>
              </a:ext>
            </a:extLst>
          </p:cNvPr>
          <p:cNvSpPr>
            <a:spLocks noGrp="1"/>
          </p:cNvSpPr>
          <p:nvPr>
            <p:ph type="body" sz="quarter" idx="11"/>
          </p:nvPr>
        </p:nvSpPr>
        <p:spPr/>
        <p:txBody>
          <a:bodyPr/>
          <a:lstStyle/>
          <a:p>
            <a:r>
              <a:rPr lang="nl-BE" noProof="0" dirty="0"/>
              <a:t>We doen het samen goed ...,</a:t>
            </a:r>
          </a:p>
        </p:txBody>
      </p:sp>
      <p:sp>
        <p:nvSpPr>
          <p:cNvPr id="4" name="Content Placeholder 4">
            <a:extLst>
              <a:ext uri="{FF2B5EF4-FFF2-40B4-BE49-F238E27FC236}">
                <a16:creationId xmlns:a16="http://schemas.microsoft.com/office/drawing/2014/main" id="{3BB85635-AAFE-8D7B-10AB-681A5E71577E}"/>
              </a:ext>
            </a:extLst>
          </p:cNvPr>
          <p:cNvSpPr txBox="1">
            <a:spLocks/>
          </p:cNvSpPr>
          <p:nvPr/>
        </p:nvSpPr>
        <p:spPr>
          <a:xfrm>
            <a:off x="900000" y="2471240"/>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noProof="0" dirty="0">
                <a:solidFill>
                  <a:srgbClr val="087670"/>
                </a:solidFill>
              </a:rPr>
              <a:t>&gt; 19 miljard </a:t>
            </a:r>
            <a:r>
              <a:rPr lang="nl-BE" noProof="0" dirty="0"/>
              <a:t>transacties in 2025</a:t>
            </a:r>
          </a:p>
        </p:txBody>
      </p:sp>
      <p:sp>
        <p:nvSpPr>
          <p:cNvPr id="5" name="Text Placeholder 5">
            <a:extLst>
              <a:ext uri="{FF2B5EF4-FFF2-40B4-BE49-F238E27FC236}">
                <a16:creationId xmlns:a16="http://schemas.microsoft.com/office/drawing/2014/main" id="{B2D519AA-3D3D-488C-2401-A2C02C4E0FCB}"/>
              </a:ext>
            </a:extLst>
          </p:cNvPr>
          <p:cNvSpPr txBox="1">
            <a:spLocks/>
          </p:cNvSpPr>
          <p:nvPr/>
        </p:nvSpPr>
        <p:spPr>
          <a:xfrm>
            <a:off x="901588" y="1791607"/>
            <a:ext cx="3271293" cy="612071"/>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Transacties </a:t>
            </a:r>
            <a:r>
              <a:rPr lang="nl-BE" sz="2000" b="1" noProof="0" dirty="0">
                <a:solidFill>
                  <a:schemeClr val="accent3"/>
                </a:solidFill>
                <a:latin typeface="Libre Franklin SemiBold" panose="00000700000000000000" pitchFamily="2" charset="0"/>
              </a:rPr>
              <a:t>e</a:t>
            </a:r>
            <a:r>
              <a:rPr lang="nl-BE" sz="2000" b="1" noProof="0" dirty="0">
                <a:solidFill>
                  <a:srgbClr val="087670"/>
                </a:solidFill>
                <a:latin typeface="Libre Franklin SemiBold" panose="00000700000000000000" pitchFamily="2" charset="0"/>
              </a:rPr>
              <a:t>Health-platform</a:t>
            </a:r>
          </a:p>
        </p:txBody>
      </p:sp>
      <p:sp>
        <p:nvSpPr>
          <p:cNvPr id="6" name="Content Placeholder 20">
            <a:extLst>
              <a:ext uri="{FF2B5EF4-FFF2-40B4-BE49-F238E27FC236}">
                <a16:creationId xmlns:a16="http://schemas.microsoft.com/office/drawing/2014/main" id="{EF80E7FC-D32F-FC1D-A21F-66D88CEDD95C}"/>
              </a:ext>
            </a:extLst>
          </p:cNvPr>
          <p:cNvSpPr txBox="1">
            <a:spLocks/>
          </p:cNvSpPr>
          <p:nvPr/>
        </p:nvSpPr>
        <p:spPr>
          <a:xfrm>
            <a:off x="8142719" y="2471240"/>
            <a:ext cx="3271787" cy="1086372"/>
          </a:xfrm>
          <a:prstGeom prst="rect">
            <a:avLst/>
          </a:prstGeom>
          <a:ln>
            <a:solidFill>
              <a:srgbClr val="1C1C1C"/>
            </a:solidFill>
          </a:ln>
        </p:spPr>
        <p:txBody>
          <a:bodyPr vert="horz" lIns="91440" tIns="45720" rIns="91440" bIns="45720" rtlCol="0" anchor="ctr">
            <a:normAutofit/>
          </a:bodyPr>
          <a:lstStyle>
            <a:lvl1pPr marL="0" indent="0" algn="l" defTabSz="914400" rtl="0" eaLnBrk="1" latinLnBrk="0" hangingPunct="1">
              <a:lnSpc>
                <a:spcPct val="150000"/>
              </a:lnSpc>
              <a:spcBef>
                <a:spcPts val="1000"/>
              </a:spcBef>
              <a:buClr>
                <a:srgbClr val="087670"/>
              </a:buClr>
              <a:buSzPct val="120000"/>
              <a:buFont typeface="Arial" panose="020B0604020202020204" pitchFamily="34" charset="0"/>
              <a:buNone/>
              <a:defRPr sz="16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49263" indent="-268288" algn="l" defTabSz="914400" rtl="0" eaLnBrk="1" latinLnBrk="0" hangingPunct="1">
              <a:lnSpc>
                <a:spcPct val="150000"/>
              </a:lnSpc>
              <a:spcBef>
                <a:spcPts val="500"/>
              </a:spcBef>
              <a:buClr>
                <a:srgbClr val="07766F"/>
              </a:buClr>
              <a:buSzPct val="120000"/>
              <a:buFont typeface="Arial" panose="020B0604020202020204" pitchFamily="34" charset="0"/>
              <a:buChar char="ǀ"/>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715963" indent="-266700" algn="l" defTabSz="914400" rtl="0" eaLnBrk="1" latinLnBrk="0" hangingPunct="1">
              <a:lnSpc>
                <a:spcPct val="150000"/>
              </a:lnSpc>
              <a:spcBef>
                <a:spcPts val="500"/>
              </a:spcBef>
              <a:buClr>
                <a:schemeClr val="bg1">
                  <a:lumMod val="65000"/>
                </a:schemeClr>
              </a:buClr>
              <a:buSzPct val="120000"/>
              <a:buFont typeface="Arial" panose="020B0604020202020204" pitchFamily="34" charset="0"/>
              <a:buChar char="ǀ"/>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400" kern="120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noProof="0" dirty="0">
                <a:solidFill>
                  <a:srgbClr val="087670"/>
                </a:solidFill>
              </a:rPr>
              <a:t>15.050.514 </a:t>
            </a:r>
            <a:r>
              <a:rPr lang="nl-BE" noProof="0" dirty="0"/>
              <a:t>berichten in 2025</a:t>
            </a:r>
          </a:p>
        </p:txBody>
      </p:sp>
      <p:sp>
        <p:nvSpPr>
          <p:cNvPr id="7" name="Text Placeholder 7">
            <a:extLst>
              <a:ext uri="{FF2B5EF4-FFF2-40B4-BE49-F238E27FC236}">
                <a16:creationId xmlns:a16="http://schemas.microsoft.com/office/drawing/2014/main" id="{3FD77DF1-1C5F-9ABF-611D-74798C7C603C}"/>
              </a:ext>
            </a:extLst>
          </p:cNvPr>
          <p:cNvSpPr txBox="1">
            <a:spLocks/>
          </p:cNvSpPr>
          <p:nvPr/>
        </p:nvSpPr>
        <p:spPr>
          <a:xfrm>
            <a:off x="8144307" y="1791607"/>
            <a:ext cx="3271293" cy="6120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eHealthBox &gt; eBox</a:t>
            </a:r>
          </a:p>
        </p:txBody>
      </p:sp>
      <p:sp>
        <p:nvSpPr>
          <p:cNvPr id="8" name="Content Placeholder 19">
            <a:extLst>
              <a:ext uri="{FF2B5EF4-FFF2-40B4-BE49-F238E27FC236}">
                <a16:creationId xmlns:a16="http://schemas.microsoft.com/office/drawing/2014/main" id="{A222FC9E-B546-D57A-4D68-093765C94674}"/>
              </a:ext>
            </a:extLst>
          </p:cNvPr>
          <p:cNvSpPr txBox="1">
            <a:spLocks/>
          </p:cNvSpPr>
          <p:nvPr/>
        </p:nvSpPr>
        <p:spPr>
          <a:xfrm>
            <a:off x="4520566" y="2471240"/>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noProof="0" dirty="0">
                <a:solidFill>
                  <a:srgbClr val="087670"/>
                </a:solidFill>
              </a:rPr>
              <a:t>11.512.704 </a:t>
            </a:r>
            <a:r>
              <a:rPr lang="nl-BE" noProof="0" dirty="0"/>
              <a:t>(97,3% van bevolking) geregistreerde toestemmingen tot gegevensdeling</a:t>
            </a:r>
          </a:p>
        </p:txBody>
      </p:sp>
      <p:sp>
        <p:nvSpPr>
          <p:cNvPr id="9" name="Text Placeholder 9">
            <a:extLst>
              <a:ext uri="{FF2B5EF4-FFF2-40B4-BE49-F238E27FC236}">
                <a16:creationId xmlns:a16="http://schemas.microsoft.com/office/drawing/2014/main" id="{097E303D-E17E-8AE8-59B1-15321BCCDB0D}"/>
              </a:ext>
            </a:extLst>
          </p:cNvPr>
          <p:cNvSpPr txBox="1">
            <a:spLocks/>
          </p:cNvSpPr>
          <p:nvPr/>
        </p:nvSpPr>
        <p:spPr>
          <a:xfrm>
            <a:off x="4522154" y="1791607"/>
            <a:ext cx="3271293" cy="61207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Geïnformeerde toestemming</a:t>
            </a:r>
          </a:p>
        </p:txBody>
      </p:sp>
      <p:sp>
        <p:nvSpPr>
          <p:cNvPr id="10" name="Content Placeholder 10">
            <a:extLst>
              <a:ext uri="{FF2B5EF4-FFF2-40B4-BE49-F238E27FC236}">
                <a16:creationId xmlns:a16="http://schemas.microsoft.com/office/drawing/2014/main" id="{CB86997E-1E9F-D32C-3A88-3D2AFA32ACE1}"/>
              </a:ext>
            </a:extLst>
          </p:cNvPr>
          <p:cNvSpPr txBox="1">
            <a:spLocks/>
          </p:cNvSpPr>
          <p:nvPr/>
        </p:nvSpPr>
        <p:spPr>
          <a:xfrm>
            <a:off x="900000" y="4466901"/>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noProof="0" dirty="0">
                <a:solidFill>
                  <a:srgbClr val="087670"/>
                </a:solidFill>
              </a:rPr>
              <a:t>100</a:t>
            </a:r>
            <a:r>
              <a:rPr lang="nl-BE" b="1" noProof="0" dirty="0"/>
              <a:t> %</a:t>
            </a:r>
            <a:r>
              <a:rPr lang="nl-BE" noProof="0" dirty="0"/>
              <a:t> van de </a:t>
            </a:r>
            <a:r>
              <a:rPr lang="nl-BE" noProof="0" dirty="0" err="1"/>
              <a:t>KPI’s</a:t>
            </a:r>
            <a:r>
              <a:rPr lang="nl-BE" noProof="0" dirty="0"/>
              <a:t> werd nageleefd in 2025</a:t>
            </a:r>
          </a:p>
        </p:txBody>
      </p:sp>
      <p:sp>
        <p:nvSpPr>
          <p:cNvPr id="11" name="Text Placeholder 42">
            <a:extLst>
              <a:ext uri="{FF2B5EF4-FFF2-40B4-BE49-F238E27FC236}">
                <a16:creationId xmlns:a16="http://schemas.microsoft.com/office/drawing/2014/main" id="{A853CA23-E39D-AD79-D1CD-505FE910EF70}"/>
              </a:ext>
            </a:extLst>
          </p:cNvPr>
          <p:cNvSpPr txBox="1">
            <a:spLocks/>
          </p:cNvSpPr>
          <p:nvPr/>
        </p:nvSpPr>
        <p:spPr>
          <a:xfrm>
            <a:off x="901588" y="3787268"/>
            <a:ext cx="3271293" cy="61207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Performantie &amp; toegankelijkheid</a:t>
            </a:r>
          </a:p>
        </p:txBody>
      </p:sp>
      <p:sp>
        <p:nvSpPr>
          <p:cNvPr id="12" name="Content Placeholder 43">
            <a:extLst>
              <a:ext uri="{FF2B5EF4-FFF2-40B4-BE49-F238E27FC236}">
                <a16:creationId xmlns:a16="http://schemas.microsoft.com/office/drawing/2014/main" id="{4B259C03-402B-035C-3EA2-2A2B8AD81FB8}"/>
              </a:ext>
            </a:extLst>
          </p:cNvPr>
          <p:cNvSpPr txBox="1">
            <a:spLocks/>
          </p:cNvSpPr>
          <p:nvPr/>
        </p:nvSpPr>
        <p:spPr>
          <a:xfrm>
            <a:off x="8142719" y="4466901"/>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noProof="0" dirty="0">
              <a:solidFill>
                <a:srgbClr val="087670"/>
              </a:solidFill>
            </a:endParaRPr>
          </a:p>
          <a:p>
            <a:pPr marL="0" indent="0">
              <a:buNone/>
            </a:pPr>
            <a:r>
              <a:rPr lang="nl-BE" b="1" noProof="0" dirty="0">
                <a:solidFill>
                  <a:srgbClr val="087670"/>
                </a:solidFill>
              </a:rPr>
              <a:t>90.1 miljoen</a:t>
            </a:r>
            <a:r>
              <a:rPr lang="nl-BE" noProof="0" dirty="0"/>
              <a:t> oproepen in 2025</a:t>
            </a:r>
          </a:p>
          <a:p>
            <a:pPr marL="0" indent="0">
              <a:buNone/>
            </a:pPr>
            <a:r>
              <a:rPr lang="nl-BE" sz="1200" noProof="0" dirty="0"/>
              <a:t>gebruikt door </a:t>
            </a:r>
            <a:r>
              <a:rPr lang="nl-BE" sz="1200" noProof="0" dirty="0" err="1"/>
              <a:t>Alivia</a:t>
            </a:r>
            <a:r>
              <a:rPr lang="nl-BE" sz="1200" noProof="0" dirty="0"/>
              <a:t>, </a:t>
            </a:r>
            <a:r>
              <a:rPr lang="nl-BE" sz="1200" noProof="0" dirty="0" err="1"/>
              <a:t>Fertidata</a:t>
            </a:r>
            <a:r>
              <a:rPr lang="nl-BE" sz="1200" noProof="0" dirty="0"/>
              <a:t>, Kankerregister, TRIO en Vitalink</a:t>
            </a:r>
          </a:p>
          <a:p>
            <a:pPr marL="0" indent="0">
              <a:buNone/>
            </a:pPr>
            <a:endParaRPr lang="nl-BE" noProof="0" dirty="0"/>
          </a:p>
        </p:txBody>
      </p:sp>
      <p:sp>
        <p:nvSpPr>
          <p:cNvPr id="13" name="Text Placeholder 44">
            <a:extLst>
              <a:ext uri="{FF2B5EF4-FFF2-40B4-BE49-F238E27FC236}">
                <a16:creationId xmlns:a16="http://schemas.microsoft.com/office/drawing/2014/main" id="{2841F31D-ABE2-A7B2-C21B-AE67E3288C5F}"/>
              </a:ext>
            </a:extLst>
          </p:cNvPr>
          <p:cNvSpPr txBox="1">
            <a:spLocks/>
          </p:cNvSpPr>
          <p:nvPr/>
        </p:nvSpPr>
        <p:spPr>
          <a:xfrm>
            <a:off x="8144307" y="3787268"/>
            <a:ext cx="3271293" cy="6120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Pseudonimiseringsdienst</a:t>
            </a:r>
          </a:p>
        </p:txBody>
      </p:sp>
      <p:sp>
        <p:nvSpPr>
          <p:cNvPr id="14" name="Content Placeholder 45">
            <a:extLst>
              <a:ext uri="{FF2B5EF4-FFF2-40B4-BE49-F238E27FC236}">
                <a16:creationId xmlns:a16="http://schemas.microsoft.com/office/drawing/2014/main" id="{5B6FE164-EE55-A8B0-C758-646A5158873D}"/>
              </a:ext>
            </a:extLst>
          </p:cNvPr>
          <p:cNvSpPr txBox="1">
            <a:spLocks/>
          </p:cNvSpPr>
          <p:nvPr/>
        </p:nvSpPr>
        <p:spPr>
          <a:xfrm>
            <a:off x="4520566" y="4466901"/>
            <a:ext cx="3271787" cy="1086372"/>
          </a:xfrm>
          <a:prstGeom prst="rect">
            <a:avLst/>
          </a:prstGeom>
          <a:ln>
            <a:solidFill>
              <a:srgbClr val="1C1C1C"/>
            </a:solidFill>
          </a:ln>
        </p:spPr>
        <p:txBody>
          <a:bodyPr anchor="ctr"/>
          <a:lstStyle>
            <a:lvl1pPr marL="228600" indent="-228600" algn="l" defTabSz="914400" rtl="0" eaLnBrk="1" latinLnBrk="0" hangingPunct="1">
              <a:lnSpc>
                <a:spcPct val="90000"/>
              </a:lnSpc>
              <a:spcBef>
                <a:spcPts val="1000"/>
              </a:spcBef>
              <a:buClr>
                <a:srgbClr val="087670"/>
              </a:buClr>
              <a:buSzPct val="120000"/>
              <a:buFont typeface="Arial" panose="020B0604020202020204" pitchFamily="34" charset="0"/>
              <a:buChar char="•"/>
              <a:defRPr sz="1400" kern="1200">
                <a:solidFill>
                  <a:schemeClr val="tx1">
                    <a:lumMod val="90000"/>
                    <a:lumOff val="10000"/>
                  </a:schemeClr>
                </a:solidFill>
                <a:latin typeface="Libre Franklin" panose="00000500000000000000" pitchFamily="2" charset="0"/>
                <a:ea typeface="+mn-ea"/>
                <a:cs typeface="+mn-cs"/>
              </a:defRPr>
            </a:lvl1pPr>
            <a:lvl2pPr marL="685800" indent="-228600" algn="l" defTabSz="914400" rtl="0" eaLnBrk="1" latinLnBrk="0" hangingPunct="1">
              <a:lnSpc>
                <a:spcPct val="90000"/>
              </a:lnSpc>
              <a:spcBef>
                <a:spcPts val="500"/>
              </a:spcBef>
              <a:buClr>
                <a:srgbClr val="BB2500"/>
              </a:buClr>
              <a:buSzPct val="120000"/>
              <a:buFont typeface="Arial" panose="020B0604020202020204" pitchFamily="34" charset="0"/>
              <a:buChar char="•"/>
              <a:defRPr sz="1200" kern="1200">
                <a:solidFill>
                  <a:schemeClr val="tx1">
                    <a:lumMod val="90000"/>
                    <a:lumOff val="10000"/>
                  </a:schemeClr>
                </a:solidFill>
                <a:latin typeface="Libre Franklin" panose="00000500000000000000" pitchFamily="2" charset="0"/>
                <a:ea typeface="+mn-ea"/>
                <a:cs typeface="+mn-cs"/>
              </a:defRPr>
            </a:lvl2pPr>
            <a:lvl3pPr marL="1143000" indent="-228600" algn="l" defTabSz="914400" rtl="0" eaLnBrk="1" latinLnBrk="0" hangingPunct="1">
              <a:lnSpc>
                <a:spcPct val="90000"/>
              </a:lnSpc>
              <a:spcBef>
                <a:spcPts val="500"/>
              </a:spcBef>
              <a:buClr>
                <a:srgbClr val="E0EEED"/>
              </a:buClr>
              <a:buSzPct val="120000"/>
              <a:buFont typeface="Arial" panose="020B0604020202020204" pitchFamily="34" charset="0"/>
              <a:buChar char="•"/>
              <a:defRPr sz="1100" kern="1200">
                <a:solidFill>
                  <a:schemeClr val="tx1">
                    <a:lumMod val="90000"/>
                    <a:lumOff val="10000"/>
                  </a:schemeClr>
                </a:solidFill>
                <a:latin typeface="Libre Franklin" panose="00000500000000000000" pitchFamily="2" charset="0"/>
                <a:ea typeface="+mn-ea"/>
                <a:cs typeface="+mn-cs"/>
              </a:defRPr>
            </a:lvl3pPr>
            <a:lvl4pPr marL="1600200" indent="-228600" algn="l" defTabSz="914400" rtl="0" eaLnBrk="1" latinLnBrk="0" hangingPunct="1">
              <a:lnSpc>
                <a:spcPct val="90000"/>
              </a:lnSpc>
              <a:spcBef>
                <a:spcPts val="500"/>
              </a:spcBef>
              <a:buClr>
                <a:srgbClr val="FFC5B7"/>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4pPr>
            <a:lvl5pPr marL="2057400" indent="-228600" algn="l" defTabSz="914400" rtl="0" eaLnBrk="1" latinLnBrk="0" hangingPunct="1">
              <a:lnSpc>
                <a:spcPct val="90000"/>
              </a:lnSpc>
              <a:spcBef>
                <a:spcPts val="500"/>
              </a:spcBef>
              <a:buClr>
                <a:srgbClr val="087670"/>
              </a:buClr>
              <a:buSzPct val="120000"/>
              <a:buFont typeface="Arial" panose="020B0604020202020204" pitchFamily="34" charset="0"/>
              <a:buChar char="•"/>
              <a:defRPr sz="1050" kern="1200">
                <a:solidFill>
                  <a:schemeClr val="tx1">
                    <a:lumMod val="90000"/>
                    <a:lumOff val="10000"/>
                  </a:schemeClr>
                </a:solidFill>
                <a:latin typeface="Libre Franklin"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noProof="0" dirty="0">
                <a:solidFill>
                  <a:srgbClr val="087670"/>
                </a:solidFill>
              </a:rPr>
              <a:t>121</a:t>
            </a:r>
            <a:r>
              <a:rPr lang="nl-BE" noProof="0" dirty="0"/>
              <a:t> geregistreerde incidenten in 2025</a:t>
            </a:r>
          </a:p>
          <a:p>
            <a:pPr marL="0" indent="0">
              <a:buNone/>
            </a:pPr>
            <a:r>
              <a:rPr lang="nl-BE" sz="1200" noProof="0" dirty="0"/>
              <a:t>eHealth 11, partners 110</a:t>
            </a:r>
          </a:p>
        </p:txBody>
      </p:sp>
      <p:sp>
        <p:nvSpPr>
          <p:cNvPr id="15" name="Text Placeholder 46">
            <a:extLst>
              <a:ext uri="{FF2B5EF4-FFF2-40B4-BE49-F238E27FC236}">
                <a16:creationId xmlns:a16="http://schemas.microsoft.com/office/drawing/2014/main" id="{D59A9C08-B857-086B-1BB1-369DDE3A0758}"/>
              </a:ext>
            </a:extLst>
          </p:cNvPr>
          <p:cNvSpPr txBox="1">
            <a:spLocks/>
          </p:cNvSpPr>
          <p:nvPr/>
        </p:nvSpPr>
        <p:spPr>
          <a:xfrm>
            <a:off x="4522154" y="3787268"/>
            <a:ext cx="3271293" cy="6120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Business continuity </a:t>
            </a:r>
          </a:p>
        </p:txBody>
      </p:sp>
      <p:sp>
        <p:nvSpPr>
          <p:cNvPr id="3" name="Text Placeholder 5">
            <a:extLst>
              <a:ext uri="{FF2B5EF4-FFF2-40B4-BE49-F238E27FC236}">
                <a16:creationId xmlns:a16="http://schemas.microsoft.com/office/drawing/2014/main" id="{B1C76E84-DBEC-6E44-BCCF-4913D3ACFEC8}"/>
              </a:ext>
            </a:extLst>
          </p:cNvPr>
          <p:cNvSpPr txBox="1">
            <a:spLocks/>
          </p:cNvSpPr>
          <p:nvPr/>
        </p:nvSpPr>
        <p:spPr>
          <a:xfrm>
            <a:off x="900000" y="5596048"/>
            <a:ext cx="10514506" cy="6120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Reeds 3 opeenvolgende jaren op plaats 1 in ranking van Europese Commissie</a:t>
            </a:r>
          </a:p>
        </p:txBody>
      </p:sp>
      <p:sp>
        <p:nvSpPr>
          <p:cNvPr id="16" name="Text Placeholder 5">
            <a:extLst>
              <a:ext uri="{FF2B5EF4-FFF2-40B4-BE49-F238E27FC236}">
                <a16:creationId xmlns:a16="http://schemas.microsoft.com/office/drawing/2014/main" id="{FBF5C2E7-C9E9-F448-1D11-1C4331D2C0B4}"/>
              </a:ext>
            </a:extLst>
          </p:cNvPr>
          <p:cNvSpPr txBox="1">
            <a:spLocks/>
          </p:cNvSpPr>
          <p:nvPr/>
        </p:nvSpPr>
        <p:spPr>
          <a:xfrm>
            <a:off x="899206" y="1090602"/>
            <a:ext cx="10514506" cy="6120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sz="2000" b="1" noProof="0" dirty="0">
                <a:solidFill>
                  <a:srgbClr val="087670"/>
                </a:solidFill>
                <a:latin typeface="Libre Franklin SemiBold" panose="00000700000000000000" pitchFamily="2" charset="0"/>
              </a:rPr>
              <a:t>Digitaal is het nieuwe normaal, zowel medisch als administratief</a:t>
            </a:r>
          </a:p>
        </p:txBody>
      </p:sp>
    </p:spTree>
    <p:extLst>
      <p:ext uri="{BB962C8B-B14F-4D97-AF65-F5344CB8AC3E}">
        <p14:creationId xmlns:p14="http://schemas.microsoft.com/office/powerpoint/2010/main" val="100536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91F952-8E11-4438-B11A-AE142C94E5F1}"/>
              </a:ext>
            </a:extLst>
          </p:cNvPr>
          <p:cNvSpPr>
            <a:spLocks noGrp="1"/>
          </p:cNvSpPr>
          <p:nvPr>
            <p:ph type="body" sz="quarter" idx="11"/>
          </p:nvPr>
        </p:nvSpPr>
        <p:spPr/>
        <p:txBody>
          <a:bodyPr/>
          <a:lstStyle/>
          <a:p>
            <a:r>
              <a:rPr lang="nl-BE" noProof="0" dirty="0"/>
              <a:t>Enkele belangrijke bepalingen uit EHDS</a:t>
            </a:r>
          </a:p>
        </p:txBody>
      </p:sp>
      <p:sp>
        <p:nvSpPr>
          <p:cNvPr id="3" name="Tijdelijke aanduiding voor tekst 2">
            <a:extLst>
              <a:ext uri="{FF2B5EF4-FFF2-40B4-BE49-F238E27FC236}">
                <a16:creationId xmlns:a16="http://schemas.microsoft.com/office/drawing/2014/main" id="{1AE61919-F1B6-49E7-B12A-DF33326E0A04}"/>
              </a:ext>
            </a:extLst>
          </p:cNvPr>
          <p:cNvSpPr>
            <a:spLocks noGrp="1"/>
          </p:cNvSpPr>
          <p:nvPr>
            <p:ph type="body" sz="quarter" idx="13"/>
          </p:nvPr>
        </p:nvSpPr>
        <p:spPr/>
        <p:txBody>
          <a:bodyPr/>
          <a:lstStyle/>
          <a:p>
            <a:pPr lvl="1"/>
            <a:r>
              <a:rPr lang="nl-BE" noProof="0" dirty="0"/>
              <a:t>EPD-systemen mogen nog enkel op de EU-markt worden aangeboden indien ze de EU-standaarden respecteren</a:t>
            </a:r>
          </a:p>
          <a:p>
            <a:pPr lvl="2"/>
            <a:r>
              <a:rPr lang="nl-BE" noProof="0" dirty="0"/>
              <a:t>geharmoniseerde softwarecomponenten van EPD-systemen (art. 25)</a:t>
            </a:r>
          </a:p>
          <a:p>
            <a:pPr lvl="2"/>
            <a:r>
              <a:rPr lang="nl-BE" noProof="0" dirty="0"/>
              <a:t>EU-conformiteitsverklaring (art. 39)</a:t>
            </a:r>
          </a:p>
          <a:p>
            <a:pPr lvl="1"/>
            <a:endParaRPr lang="nl-BE" noProof="0" dirty="0"/>
          </a:p>
          <a:p>
            <a:pPr lvl="1"/>
            <a:r>
              <a:rPr lang="nl-BE" noProof="0" dirty="0"/>
              <a:t>Europese digitale testomgeving (art. 40)</a:t>
            </a:r>
          </a:p>
          <a:p>
            <a:pPr lvl="2"/>
            <a:r>
              <a:rPr lang="nl-BE" noProof="0" dirty="0"/>
              <a:t>de Europese Commissie ontwikkelt een Europese digitale testomgeving voor de beoordeling van geharmoniseerde softwarecomponenten van EPD-systemen en stelt ze open source ter beschikking van de lidstaten</a:t>
            </a:r>
          </a:p>
          <a:p>
            <a:pPr lvl="2"/>
            <a:r>
              <a:rPr lang="nl-BE" noProof="0" dirty="0"/>
              <a:t>de lidstaten gebruiken een digitale testomgeving voor de beoordeling van de </a:t>
            </a:r>
            <a:r>
              <a:rPr lang="nl-BE" noProof="0" dirty="0" err="1"/>
              <a:t>EPD’s</a:t>
            </a:r>
            <a:r>
              <a:rPr lang="nl-BE" noProof="0" dirty="0"/>
              <a:t>, bij voorkeur voortbouwend op de open source digitale testomgeving ter beschikking gesteld door de Europese Commissie</a:t>
            </a:r>
          </a:p>
        </p:txBody>
      </p:sp>
    </p:spTree>
    <p:extLst>
      <p:ext uri="{BB962C8B-B14F-4D97-AF65-F5344CB8AC3E}">
        <p14:creationId xmlns:p14="http://schemas.microsoft.com/office/powerpoint/2010/main" val="228011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91F952-8E11-4438-B11A-AE142C94E5F1}"/>
              </a:ext>
            </a:extLst>
          </p:cNvPr>
          <p:cNvSpPr>
            <a:spLocks noGrp="1"/>
          </p:cNvSpPr>
          <p:nvPr>
            <p:ph type="body" sz="quarter" idx="11"/>
          </p:nvPr>
        </p:nvSpPr>
        <p:spPr/>
        <p:txBody>
          <a:bodyPr/>
          <a:lstStyle/>
          <a:p>
            <a:r>
              <a:rPr lang="nl-BE" noProof="0" dirty="0"/>
              <a:t>Enkele belangrijke bepalingen uit EHDS</a:t>
            </a:r>
          </a:p>
        </p:txBody>
      </p:sp>
      <p:sp>
        <p:nvSpPr>
          <p:cNvPr id="3" name="Tijdelijke aanduiding voor tekst 2">
            <a:extLst>
              <a:ext uri="{FF2B5EF4-FFF2-40B4-BE49-F238E27FC236}">
                <a16:creationId xmlns:a16="http://schemas.microsoft.com/office/drawing/2014/main" id="{1AE61919-F1B6-49E7-B12A-DF33326E0A04}"/>
              </a:ext>
            </a:extLst>
          </p:cNvPr>
          <p:cNvSpPr>
            <a:spLocks noGrp="1"/>
          </p:cNvSpPr>
          <p:nvPr>
            <p:ph type="body" sz="quarter" idx="13"/>
          </p:nvPr>
        </p:nvSpPr>
        <p:spPr/>
        <p:txBody>
          <a:bodyPr>
            <a:normAutofit lnSpcReduction="10000"/>
          </a:bodyPr>
          <a:lstStyle/>
          <a:p>
            <a:pPr lvl="1"/>
            <a:r>
              <a:rPr lang="nl-BE" noProof="0" dirty="0"/>
              <a:t>wettelijke basis voor Europese Commissie om, ten behoeve van alle relevante aangesloten entiteiten, de infrastructuren en centrale diensten te ontwikkelen, onderhouden, hosten en exploiteren om de werking van de EHDS te ondersteunen (art. 96)</a:t>
            </a:r>
          </a:p>
          <a:p>
            <a:pPr lvl="2"/>
            <a:r>
              <a:rPr lang="nl-BE" noProof="0" dirty="0"/>
              <a:t>een interoperabel, grensoverschrijdend identificatie- en authenticatiemechanisme voor natuurlijke personen en gezondheidswerkers</a:t>
            </a:r>
          </a:p>
          <a:p>
            <a:pPr lvl="3"/>
            <a:r>
              <a:rPr lang="nl-BE" noProof="0" dirty="0"/>
              <a:t>gebaseerd op </a:t>
            </a:r>
            <a:r>
              <a:rPr lang="nl-BE" noProof="0" dirty="0" err="1"/>
              <a:t>eIDAS</a:t>
            </a:r>
            <a:r>
              <a:rPr lang="nl-BE" noProof="0" dirty="0"/>
              <a:t> 2.0 en XACML ?</a:t>
            </a:r>
          </a:p>
          <a:p>
            <a:pPr lvl="2"/>
            <a:r>
              <a:rPr lang="nl-BE" noProof="0" dirty="0"/>
              <a:t>een centraal interoperabiliteitsplatform (“</a:t>
            </a:r>
            <a:r>
              <a:rPr lang="nl-BE" noProof="0" dirty="0" err="1"/>
              <a:t>MyHealth@EU</a:t>
            </a:r>
            <a:r>
              <a:rPr lang="nl-BE" noProof="0" dirty="0"/>
              <a:t>”) om diensten te verlenen ter ondersteuning en vergemakkelijking van de uitwisseling van elektronische gezondheidsgegevens tussen de nationale contactpunten</a:t>
            </a:r>
          </a:p>
          <a:p>
            <a:pPr lvl="2"/>
            <a:r>
              <a:rPr lang="nl-BE" noProof="0" dirty="0"/>
              <a:t>aanvullende diensten die </a:t>
            </a:r>
            <a:r>
              <a:rPr lang="nl-BE" noProof="0" dirty="0" err="1"/>
              <a:t>telegeneeskunde</a:t>
            </a:r>
            <a:r>
              <a:rPr lang="nl-BE" noProof="0" dirty="0"/>
              <a:t>, mobiele gezondheid, toegang van natuurlijke personen tot bestaande vertalingen van hun gezondheidsgegevens, uitwisseling of verificatie van </a:t>
            </a:r>
            <a:r>
              <a:rPr lang="nl-BE" noProof="0" dirty="0" err="1"/>
              <a:t>gezondheidsgerelateerde</a:t>
            </a:r>
            <a:r>
              <a:rPr lang="nl-BE" noProof="0" dirty="0"/>
              <a:t> certificaten vergemakkelijken</a:t>
            </a:r>
          </a:p>
          <a:p>
            <a:pPr lvl="3"/>
            <a:r>
              <a:rPr lang="nl-BE" noProof="0" dirty="0"/>
              <a:t>bv. meertalige terminologieserver</a:t>
            </a:r>
          </a:p>
          <a:p>
            <a:pPr lvl="3"/>
            <a:r>
              <a:rPr lang="nl-BE" noProof="0" dirty="0"/>
              <a:t>bv. coördinatie van end-</a:t>
            </a:r>
            <a:r>
              <a:rPr lang="nl-BE" noProof="0" dirty="0" err="1"/>
              <a:t>to</a:t>
            </a:r>
            <a:r>
              <a:rPr lang="nl-BE" noProof="0" dirty="0"/>
              <a:t>-end encryptie van gezondheidsgegevens ?</a:t>
            </a:r>
          </a:p>
          <a:p>
            <a:pPr lvl="3"/>
            <a:r>
              <a:rPr lang="nl-BE" noProof="0" dirty="0"/>
              <a:t>bv. pseudonimiseringsdienst ?</a:t>
            </a:r>
          </a:p>
          <a:p>
            <a:pPr lvl="2"/>
            <a:endParaRPr lang="nl-BE" noProof="0" dirty="0"/>
          </a:p>
          <a:p>
            <a:pPr lvl="2"/>
            <a:endParaRPr lang="nl-BE" noProof="0" dirty="0"/>
          </a:p>
        </p:txBody>
      </p:sp>
    </p:spTree>
    <p:extLst>
      <p:ext uri="{BB962C8B-B14F-4D97-AF65-F5344CB8AC3E}">
        <p14:creationId xmlns:p14="http://schemas.microsoft.com/office/powerpoint/2010/main" val="246445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91F952-8E11-4438-B11A-AE142C94E5F1}"/>
              </a:ext>
            </a:extLst>
          </p:cNvPr>
          <p:cNvSpPr>
            <a:spLocks noGrp="1"/>
          </p:cNvSpPr>
          <p:nvPr>
            <p:ph type="body" sz="quarter" idx="11"/>
          </p:nvPr>
        </p:nvSpPr>
        <p:spPr/>
        <p:txBody>
          <a:bodyPr/>
          <a:lstStyle/>
          <a:p>
            <a:r>
              <a:rPr lang="nl-BE" noProof="0" dirty="0"/>
              <a:t>Beginselen voor implementatie in België</a:t>
            </a:r>
          </a:p>
        </p:txBody>
      </p:sp>
      <p:sp>
        <p:nvSpPr>
          <p:cNvPr id="3" name="Tijdelijke aanduiding voor tekst 2">
            <a:extLst>
              <a:ext uri="{FF2B5EF4-FFF2-40B4-BE49-F238E27FC236}">
                <a16:creationId xmlns:a16="http://schemas.microsoft.com/office/drawing/2014/main" id="{1AE61919-F1B6-49E7-B12A-DF33326E0A04}"/>
              </a:ext>
            </a:extLst>
          </p:cNvPr>
          <p:cNvSpPr>
            <a:spLocks noGrp="1"/>
          </p:cNvSpPr>
          <p:nvPr>
            <p:ph type="body" sz="quarter" idx="13"/>
          </p:nvPr>
        </p:nvSpPr>
        <p:spPr/>
        <p:txBody>
          <a:bodyPr>
            <a:normAutofit fontScale="92500"/>
          </a:bodyPr>
          <a:lstStyle/>
          <a:p>
            <a:pPr lvl="1">
              <a:buFont typeface="Arial" panose="020B0604020202020204" pitchFamily="34" charset="0"/>
              <a:buChar char="√"/>
            </a:pPr>
            <a:r>
              <a:rPr lang="nl-BE" noProof="0" dirty="0"/>
              <a:t>nood aan één unieke Europese technische standaard (FHIR R4 ressources) voor elk berichttype</a:t>
            </a:r>
          </a:p>
          <a:p>
            <a:pPr lvl="2"/>
            <a:r>
              <a:rPr lang="nl-BE" noProof="0" dirty="0"/>
              <a:t>essentiële patiëntgegevens (~ </a:t>
            </a:r>
            <a:r>
              <a:rPr lang="nl-BE" noProof="0" dirty="0" err="1"/>
              <a:t>SumEHR</a:t>
            </a:r>
            <a:r>
              <a:rPr lang="nl-BE" noProof="0" dirty="0"/>
              <a:t>)</a:t>
            </a:r>
          </a:p>
          <a:p>
            <a:pPr lvl="2"/>
            <a:r>
              <a:rPr lang="nl-BE" noProof="0" dirty="0"/>
              <a:t>elektronische geneesmiddelenvoorschriften</a:t>
            </a:r>
          </a:p>
          <a:p>
            <a:pPr lvl="2"/>
            <a:r>
              <a:rPr lang="nl-BE" noProof="0" dirty="0"/>
              <a:t>elektronische geneesmiddelenverstrekkingen</a:t>
            </a:r>
          </a:p>
          <a:p>
            <a:pPr lvl="2"/>
            <a:r>
              <a:rPr lang="nl-BE" noProof="0" dirty="0"/>
              <a:t>medische beeldvormingsdiagnostiek en de bijbehorende beeldverslagen</a:t>
            </a:r>
          </a:p>
          <a:p>
            <a:pPr lvl="2"/>
            <a:r>
              <a:rPr lang="nl-BE" noProof="0" dirty="0"/>
              <a:t>resultaten van medische tests, met inbegrip van laboratoriumresultaten en andere diagnostische resultaten en daarmee verband houdende verslagen</a:t>
            </a:r>
          </a:p>
          <a:p>
            <a:pPr lvl="2"/>
            <a:r>
              <a:rPr lang="nl-BE" noProof="0" dirty="0"/>
              <a:t>ontslagverslagen</a:t>
            </a:r>
          </a:p>
          <a:p>
            <a:pPr lvl="1"/>
            <a:r>
              <a:rPr lang="nl-BE" noProof="0" dirty="0"/>
              <a:t>nood aan één unieke Europese gestructureerde semantische </a:t>
            </a:r>
            <a:r>
              <a:rPr lang="nl-BE" noProof="0" dirty="0" err="1"/>
              <a:t>waardenset</a:t>
            </a:r>
            <a:r>
              <a:rPr lang="nl-BE" noProof="0" dirty="0"/>
              <a:t> (niet louter vrije tekst!) voor elk veld waar dit relevant is, bij voorkeur</a:t>
            </a:r>
          </a:p>
          <a:p>
            <a:pPr lvl="2"/>
            <a:r>
              <a:rPr lang="nl-BE" noProof="0" dirty="0"/>
              <a:t>SNOMED CT, met </a:t>
            </a:r>
            <a:r>
              <a:rPr lang="en-BE" noProof="0" dirty="0" err="1"/>
              <a:t>geleidelijk</a:t>
            </a:r>
            <a:r>
              <a:rPr lang="en-BE" dirty="0"/>
              <a:t> </a:t>
            </a:r>
            <a:r>
              <a:rPr lang="nl-BE" noProof="0" dirty="0" err="1"/>
              <a:t>mapping</a:t>
            </a:r>
            <a:r>
              <a:rPr lang="nl-BE" noProof="0" dirty="0"/>
              <a:t> naar </a:t>
            </a:r>
            <a:r>
              <a:rPr lang="nl-BE" noProof="0" dirty="0" err="1"/>
              <a:t>oa</a:t>
            </a:r>
            <a:r>
              <a:rPr lang="nl-BE" noProof="0" dirty="0"/>
              <a:t> ICPC-3, ICD-11, ICF en ICHI</a:t>
            </a:r>
          </a:p>
          <a:p>
            <a:pPr lvl="2"/>
            <a:r>
              <a:rPr lang="nl-BE" noProof="0" dirty="0"/>
              <a:t>LOINC</a:t>
            </a:r>
          </a:p>
          <a:p>
            <a:pPr lvl="2"/>
            <a:r>
              <a:rPr lang="nl-BE" noProof="0" dirty="0"/>
              <a:t>DICOM</a:t>
            </a:r>
          </a:p>
          <a:p>
            <a:pPr lvl="2"/>
            <a:r>
              <a:rPr lang="nl-BE" noProof="0" dirty="0"/>
              <a:t>ISO</a:t>
            </a:r>
          </a:p>
          <a:p>
            <a:pPr lvl="1"/>
            <a:endParaRPr lang="nl-BE" noProof="0" dirty="0"/>
          </a:p>
        </p:txBody>
      </p:sp>
    </p:spTree>
    <p:extLst>
      <p:ext uri="{BB962C8B-B14F-4D97-AF65-F5344CB8AC3E}">
        <p14:creationId xmlns:p14="http://schemas.microsoft.com/office/powerpoint/2010/main" val="144013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91F952-8E11-4438-B11A-AE142C94E5F1}"/>
              </a:ext>
            </a:extLst>
          </p:cNvPr>
          <p:cNvSpPr>
            <a:spLocks noGrp="1"/>
          </p:cNvSpPr>
          <p:nvPr>
            <p:ph type="body" sz="quarter" idx="11"/>
          </p:nvPr>
        </p:nvSpPr>
        <p:spPr/>
        <p:txBody>
          <a:bodyPr/>
          <a:lstStyle/>
          <a:p>
            <a:r>
              <a:rPr lang="nl-BE" noProof="0" dirty="0"/>
              <a:t>Beginselen voor implementatie in België</a:t>
            </a:r>
          </a:p>
        </p:txBody>
      </p:sp>
      <p:sp>
        <p:nvSpPr>
          <p:cNvPr id="3" name="Tijdelijke aanduiding voor tekst 2">
            <a:extLst>
              <a:ext uri="{FF2B5EF4-FFF2-40B4-BE49-F238E27FC236}">
                <a16:creationId xmlns:a16="http://schemas.microsoft.com/office/drawing/2014/main" id="{1AE61919-F1B6-49E7-B12A-DF33326E0A04}"/>
              </a:ext>
            </a:extLst>
          </p:cNvPr>
          <p:cNvSpPr>
            <a:spLocks noGrp="1"/>
          </p:cNvSpPr>
          <p:nvPr>
            <p:ph type="body" sz="quarter" idx="13"/>
          </p:nvPr>
        </p:nvSpPr>
        <p:spPr/>
        <p:txBody>
          <a:bodyPr>
            <a:normAutofit fontScale="92500" lnSpcReduction="20000"/>
          </a:bodyPr>
          <a:lstStyle/>
          <a:p>
            <a:pPr lvl="1">
              <a:buFont typeface="Arial" panose="020B0604020202020204" pitchFamily="34" charset="0"/>
              <a:buChar char="√"/>
            </a:pPr>
            <a:r>
              <a:rPr lang="nl-BE" noProof="0" dirty="0"/>
              <a:t>maximale afstemming van de Belgische </a:t>
            </a:r>
            <a:r>
              <a:rPr lang="nl-BE" noProof="0" dirty="0" err="1"/>
              <a:t>caresets</a:t>
            </a:r>
            <a:r>
              <a:rPr lang="nl-BE" noProof="0" dirty="0"/>
              <a:t> op de Europese standaarden</a:t>
            </a:r>
          </a:p>
          <a:p>
            <a:pPr lvl="1">
              <a:buFont typeface="Arial" panose="020B0604020202020204" pitchFamily="34" charset="0"/>
              <a:buChar char="√"/>
            </a:pPr>
            <a:r>
              <a:rPr lang="nl-BE" noProof="0" dirty="0"/>
              <a:t>gebruikte terminologie	</a:t>
            </a:r>
          </a:p>
          <a:p>
            <a:pPr lvl="2"/>
            <a:r>
              <a:rPr lang="nl-BE" noProof="0" dirty="0"/>
              <a:t>lidstaat A: de lidstaat van waaruit gezondheidsgegevens worden verstrekt</a:t>
            </a:r>
          </a:p>
          <a:p>
            <a:pPr lvl="2"/>
            <a:r>
              <a:rPr lang="nl-BE" noProof="0" dirty="0"/>
              <a:t>lidstaat B: de lidstaat van waaruit gezondheidsgegevens worden gevraagd en verkregen</a:t>
            </a:r>
          </a:p>
          <a:p>
            <a:pPr lvl="1">
              <a:buFont typeface="Arial" panose="020B0604020202020204" pitchFamily="34" charset="0"/>
              <a:buChar char="√"/>
            </a:pPr>
            <a:r>
              <a:rPr lang="nl-BE" noProof="0" dirty="0"/>
              <a:t>indien een elektronisch bericht vanuit België (als ‘lidstaat A’) grensoverschrijdend moet verzonden worden, geschiedt de eventuele omzetting naar de Europese standaard zo dicht mogelijk bij de informatiebron</a:t>
            </a:r>
          </a:p>
          <a:p>
            <a:pPr lvl="2"/>
            <a:r>
              <a:rPr lang="nl-BE" noProof="0" dirty="0"/>
              <a:t>indien informatie beschikbaar is in één of een beperkt aantal centrale databanken, door de beheerder van de databank, bv.</a:t>
            </a:r>
          </a:p>
          <a:p>
            <a:pPr lvl="3"/>
            <a:r>
              <a:rPr lang="nl-BE" noProof="0" dirty="0"/>
              <a:t>essentiële patiëntgegevens in de gezondheidskluizen</a:t>
            </a:r>
          </a:p>
          <a:p>
            <a:pPr lvl="3"/>
            <a:r>
              <a:rPr lang="nl-BE" noProof="0" dirty="0"/>
              <a:t>elektronische geneesmiddelenvoorschriften in Recip-e</a:t>
            </a:r>
          </a:p>
          <a:p>
            <a:pPr lvl="2"/>
            <a:r>
              <a:rPr lang="nl-BE" noProof="0" dirty="0"/>
              <a:t>indien informatie beschikbaar is in het EPD, door de software van de beheerder van het EPD</a:t>
            </a:r>
          </a:p>
          <a:p>
            <a:pPr lvl="1">
              <a:buFont typeface="Arial" panose="020B0604020202020204" pitchFamily="34" charset="0"/>
              <a:buChar char="√"/>
            </a:pPr>
            <a:r>
              <a:rPr lang="nl-BE" noProof="0" dirty="0"/>
              <a:t>indien een elektronisch bericht grensoverschrijdend wordt ontvangen in België (als ‘lidstaat B’), gebeurt de eventuele omzetting naar de nationale standaard door het softwarepakket van de gebruiker</a:t>
            </a:r>
          </a:p>
        </p:txBody>
      </p:sp>
    </p:spTree>
    <p:extLst>
      <p:ext uri="{BB962C8B-B14F-4D97-AF65-F5344CB8AC3E}">
        <p14:creationId xmlns:p14="http://schemas.microsoft.com/office/powerpoint/2010/main" val="191770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8A2C2DA9-AEE6-4E8B-B4B8-A7DE9370C3FC}"/>
              </a:ext>
            </a:extLst>
          </p:cNvPr>
          <p:cNvSpPr>
            <a:spLocks noGrp="1"/>
          </p:cNvSpPr>
          <p:nvPr>
            <p:ph type="body" sz="quarter" idx="11"/>
          </p:nvPr>
        </p:nvSpPr>
        <p:spPr>
          <a:xfrm>
            <a:off x="900000" y="87787"/>
            <a:ext cx="10213776" cy="705597"/>
          </a:xfrm>
        </p:spPr>
        <p:txBody>
          <a:bodyPr>
            <a:normAutofit/>
          </a:bodyPr>
          <a:lstStyle/>
          <a:p>
            <a:r>
              <a:rPr lang="nl-BE" noProof="0" dirty="0"/>
              <a:t>Beginselen voor implementatie in België</a:t>
            </a:r>
          </a:p>
        </p:txBody>
      </p:sp>
      <p:sp>
        <p:nvSpPr>
          <p:cNvPr id="3" name="Tijdelijke aanduiding voor tekst 2">
            <a:extLst>
              <a:ext uri="{FF2B5EF4-FFF2-40B4-BE49-F238E27FC236}">
                <a16:creationId xmlns:a16="http://schemas.microsoft.com/office/drawing/2014/main" id="{35A1C282-BEE8-41BD-B0C9-F6F45DED3095}"/>
              </a:ext>
            </a:extLst>
          </p:cNvPr>
          <p:cNvSpPr>
            <a:spLocks noGrp="1"/>
          </p:cNvSpPr>
          <p:nvPr>
            <p:ph type="body" sz="quarter" idx="13"/>
          </p:nvPr>
        </p:nvSpPr>
        <p:spPr>
          <a:xfrm>
            <a:off x="900000" y="998291"/>
            <a:ext cx="10213776" cy="5174927"/>
          </a:xfrm>
        </p:spPr>
        <p:txBody>
          <a:bodyPr>
            <a:normAutofit fontScale="92500" lnSpcReduction="20000"/>
          </a:bodyPr>
          <a:lstStyle/>
          <a:p>
            <a:pPr lvl="1">
              <a:buFont typeface="Arial" panose="020B0604020202020204" pitchFamily="34" charset="0"/>
              <a:buChar char="√"/>
            </a:pPr>
            <a:r>
              <a:rPr lang="nl-BE" noProof="0" dirty="0"/>
              <a:t>het interoperabel, grensoverschrijdend identificatie- en authenticatiemechanisme voor natuurlijke personen en gezondheidswerkers bedoeld in artikel 96, 1 (a) garandeert dat</a:t>
            </a:r>
          </a:p>
          <a:p>
            <a:pPr lvl="2"/>
            <a:r>
              <a:rPr lang="nl-BE" noProof="0" dirty="0"/>
              <a:t>de zorggebruiker correct wordt geïdentificeerd aan de hand van persoonlijke identificatiegegevens vastgelegd door lidstaat A</a:t>
            </a:r>
          </a:p>
          <a:p>
            <a:pPr lvl="2"/>
            <a:r>
              <a:rPr lang="nl-BE" noProof="0" dirty="0"/>
              <a:t>de identiteit van de zorgverlener en/of de zorginstelling correct wordt geauthentiseerd door middel van een elektronisch identificatiemiddel met een betrouwbaarheidsniveau ‘</a:t>
            </a:r>
            <a:r>
              <a:rPr lang="nl-BE" noProof="0" dirty="0" err="1"/>
              <a:t>substantial</a:t>
            </a:r>
            <a:r>
              <a:rPr lang="nl-BE" noProof="0" dirty="0"/>
              <a:t>’ in de zin van de </a:t>
            </a:r>
            <a:r>
              <a:rPr lang="nl-BE" noProof="0" dirty="0" err="1"/>
              <a:t>eIDAS</a:t>
            </a:r>
            <a:r>
              <a:rPr lang="nl-BE" noProof="0" dirty="0"/>
              <a:t>-verordening, met inbegrip van de Europese portemonnee voor digitale identiteit (EUDI-</a:t>
            </a:r>
            <a:r>
              <a:rPr lang="nl-BE" noProof="0" dirty="0" err="1"/>
              <a:t>wallets</a:t>
            </a:r>
            <a:r>
              <a:rPr lang="nl-BE" noProof="0" dirty="0"/>
              <a:t>)</a:t>
            </a:r>
          </a:p>
          <a:p>
            <a:pPr lvl="2"/>
            <a:r>
              <a:rPr lang="nl-BE" noProof="0" dirty="0"/>
              <a:t>de kwalificatie als zorgverlener of zorginstelling correct wordt vastgesteld door lidstaat B en aan lidstaat A wordt meegedeeld volgens een eenvormige Europese classificatie</a:t>
            </a:r>
          </a:p>
          <a:p>
            <a:pPr lvl="2"/>
            <a:r>
              <a:rPr lang="nl-BE" noProof="0" dirty="0"/>
              <a:t>de zorgrelatie tussen de zorggebruiker en de zorgverlener correct wordt bepaald door lidstaat B en het bestaan ervan wordt bevestigd aan lidstaat A</a:t>
            </a:r>
          </a:p>
          <a:p>
            <a:pPr lvl="1">
              <a:buFont typeface="Arial" panose="020B0604020202020204" pitchFamily="34" charset="0"/>
              <a:buChar char="√"/>
            </a:pPr>
            <a:r>
              <a:rPr lang="nl-BE" noProof="0" dirty="0"/>
              <a:t>lidstaat A op basis van deze informatie de nationale toegangsregels kan toepassen die zijn vastgesteld overeenkomstig de Europese regelgeving</a:t>
            </a:r>
          </a:p>
          <a:p>
            <a:pPr lvl="1"/>
            <a:r>
              <a:rPr lang="nl-BE" noProof="0" dirty="0"/>
              <a:t>valorisatie van alle functionaliteiten van de EUDI-</a:t>
            </a:r>
            <a:r>
              <a:rPr lang="nl-BE" noProof="0" dirty="0" err="1"/>
              <a:t>wallets</a:t>
            </a:r>
            <a:r>
              <a:rPr lang="nl-BE" noProof="0" dirty="0"/>
              <a:t> om uitwisselingsprocessen te vereenvoudigen</a:t>
            </a:r>
          </a:p>
          <a:p>
            <a:pPr lvl="1"/>
            <a:endParaRPr lang="nl-BE" noProof="0" dirty="0">
              <a:highlight>
                <a:srgbClr val="FFFF00"/>
              </a:highlight>
            </a:endParaRPr>
          </a:p>
          <a:p>
            <a:endParaRPr lang="nl-BE" noProof="0" dirty="0"/>
          </a:p>
        </p:txBody>
      </p:sp>
    </p:spTree>
    <p:extLst>
      <p:ext uri="{BB962C8B-B14F-4D97-AF65-F5344CB8AC3E}">
        <p14:creationId xmlns:p14="http://schemas.microsoft.com/office/powerpoint/2010/main" val="385019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4ED3CCE0-19B6-4091-AB44-129D5D086288}"/>
              </a:ext>
            </a:extLst>
          </p:cNvPr>
          <p:cNvSpPr>
            <a:spLocks noGrp="1"/>
          </p:cNvSpPr>
          <p:nvPr>
            <p:ph type="body" sz="quarter" idx="11"/>
          </p:nvPr>
        </p:nvSpPr>
        <p:spPr>
          <a:xfrm>
            <a:off x="900000" y="87787"/>
            <a:ext cx="10213776" cy="705597"/>
          </a:xfrm>
        </p:spPr>
        <p:txBody>
          <a:bodyPr>
            <a:normAutofit/>
          </a:bodyPr>
          <a:lstStyle/>
          <a:p>
            <a:r>
              <a:rPr lang="nl-BE" noProof="0" dirty="0"/>
              <a:t>Beginselen voor implementatie in België</a:t>
            </a:r>
          </a:p>
        </p:txBody>
      </p:sp>
      <p:sp>
        <p:nvSpPr>
          <p:cNvPr id="3" name="Tijdelijke aanduiding voor tekst 2">
            <a:extLst>
              <a:ext uri="{FF2B5EF4-FFF2-40B4-BE49-F238E27FC236}">
                <a16:creationId xmlns:a16="http://schemas.microsoft.com/office/drawing/2014/main" id="{1E7DE463-BEA5-4CD5-95ED-DA159F5D794E}"/>
              </a:ext>
            </a:extLst>
          </p:cNvPr>
          <p:cNvSpPr>
            <a:spLocks noGrp="1"/>
          </p:cNvSpPr>
          <p:nvPr>
            <p:ph type="body" sz="quarter" idx="13"/>
          </p:nvPr>
        </p:nvSpPr>
        <p:spPr>
          <a:xfrm>
            <a:off x="900000" y="880046"/>
            <a:ext cx="10758600" cy="5402509"/>
          </a:xfrm>
        </p:spPr>
        <p:txBody>
          <a:bodyPr>
            <a:normAutofit/>
          </a:bodyPr>
          <a:lstStyle/>
          <a:p>
            <a:pPr lvl="1"/>
            <a:r>
              <a:rPr lang="nl-BE" noProof="0" dirty="0"/>
              <a:t>burgers moeten erop kunnen vertrouwen dat persoonsgegevens </a:t>
            </a:r>
            <a:r>
              <a:rPr lang="nl-BE" noProof="0" dirty="0" err="1"/>
              <a:t>mbt</a:t>
            </a:r>
            <a:r>
              <a:rPr lang="nl-BE" noProof="0" dirty="0"/>
              <a:t> de gezondheid uitsluitend toegankelijk zijn voor zorgverleners die met hen zorgrelatie hebben en dat het beginsel van gegevensminimalisatie vastgelegd in AVG wordt nageleefd =&gt; grensoverschrijdende gegevensuitwisseling moet kunnen geschieden zonder dat </a:t>
            </a:r>
            <a:r>
              <a:rPr lang="nl-BE" noProof="0" dirty="0" err="1"/>
              <a:t>NCP's</a:t>
            </a:r>
            <a:r>
              <a:rPr lang="nl-BE" noProof="0" dirty="0"/>
              <a:t> toegang hebben tot persoonsgegevens </a:t>
            </a:r>
            <a:r>
              <a:rPr lang="nl-BE" noProof="0" dirty="0" err="1"/>
              <a:t>mbt</a:t>
            </a:r>
            <a:r>
              <a:rPr lang="nl-BE" noProof="0" dirty="0"/>
              <a:t> gezondheid</a:t>
            </a:r>
          </a:p>
          <a:p>
            <a:pPr lvl="1">
              <a:buFont typeface="Arial" panose="020B0604020202020204" pitchFamily="34" charset="0"/>
              <a:buChar char="√"/>
            </a:pPr>
            <a:r>
              <a:rPr lang="nl-BE" noProof="0" dirty="0"/>
              <a:t>een geneesmiddelenvoorschrift wordt uitgeschreven overeenkomstig het recht van de lidstaat waar het wordt uitgeschreven</a:t>
            </a:r>
          </a:p>
          <a:p>
            <a:pPr lvl="1">
              <a:buFont typeface="Arial" panose="020B0604020202020204" pitchFamily="34" charset="0"/>
              <a:buChar char="√"/>
            </a:pPr>
            <a:r>
              <a:rPr lang="nl-BE" noProof="0" dirty="0"/>
              <a:t>de uitvoering van een geneesmiddelenvoorschrift geschiedt volgens het recht van de lidstaat waar het wordt uitgevoerd</a:t>
            </a:r>
          </a:p>
          <a:p>
            <a:pPr lvl="1"/>
            <a:r>
              <a:rPr lang="nl-BE" noProof="0" dirty="0"/>
              <a:t>nood aan </a:t>
            </a:r>
            <a:r>
              <a:rPr lang="nl-BE" noProof="0" dirty="0" err="1"/>
              <a:t>mapping</a:t>
            </a:r>
            <a:r>
              <a:rPr lang="nl-BE" noProof="0" dirty="0"/>
              <a:t> CNK-ATC-code</a:t>
            </a:r>
          </a:p>
          <a:p>
            <a:pPr lvl="1"/>
            <a:endParaRPr lang="nl-BE" noProof="0" dirty="0"/>
          </a:p>
        </p:txBody>
      </p:sp>
    </p:spTree>
    <p:extLst>
      <p:ext uri="{BB962C8B-B14F-4D97-AF65-F5344CB8AC3E}">
        <p14:creationId xmlns:p14="http://schemas.microsoft.com/office/powerpoint/2010/main" val="34456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264C05-8128-E49A-CB0D-DF4A79869E1B}"/>
              </a:ext>
            </a:extLst>
          </p:cNvPr>
          <p:cNvSpPr>
            <a:spLocks noGrp="1"/>
          </p:cNvSpPr>
          <p:nvPr>
            <p:ph type="body" sz="quarter" idx="11"/>
          </p:nvPr>
        </p:nvSpPr>
        <p:spPr/>
        <p:txBody>
          <a:bodyPr/>
          <a:lstStyle/>
          <a:p>
            <a:r>
              <a:rPr lang="nl-BE" noProof="0" dirty="0"/>
              <a:t>MyGov.be: Belgische EUDI-wallet</a:t>
            </a:r>
          </a:p>
        </p:txBody>
      </p:sp>
      <p:pic>
        <p:nvPicPr>
          <p:cNvPr id="7" name="Picture 3">
            <a:extLst>
              <a:ext uri="{FF2B5EF4-FFF2-40B4-BE49-F238E27FC236}">
                <a16:creationId xmlns:a16="http://schemas.microsoft.com/office/drawing/2014/main" id="{E9B49431-9747-42B4-9F5C-64834AE4F459}"/>
              </a:ext>
            </a:extLst>
          </p:cNvPr>
          <p:cNvPicPr>
            <a:picLocks noChangeAspect="1"/>
          </p:cNvPicPr>
          <p:nvPr/>
        </p:nvPicPr>
        <p:blipFill>
          <a:blip r:embed="rId2"/>
          <a:stretch>
            <a:fillRect/>
          </a:stretch>
        </p:blipFill>
        <p:spPr>
          <a:xfrm>
            <a:off x="20002" y="1021741"/>
            <a:ext cx="12171998" cy="5087895"/>
          </a:xfrm>
          <a:prstGeom prst="rect">
            <a:avLst/>
          </a:prstGeom>
        </p:spPr>
      </p:pic>
    </p:spTree>
    <p:extLst>
      <p:ext uri="{BB962C8B-B14F-4D97-AF65-F5344CB8AC3E}">
        <p14:creationId xmlns:p14="http://schemas.microsoft.com/office/powerpoint/2010/main" val="132215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7B10EF3-18E5-3899-2A0C-BCBC42A8B965}"/>
              </a:ext>
            </a:extLst>
          </p:cNvPr>
          <p:cNvSpPr>
            <a:spLocks noGrp="1"/>
          </p:cNvSpPr>
          <p:nvPr>
            <p:ph type="body" sz="quarter" idx="11"/>
          </p:nvPr>
        </p:nvSpPr>
        <p:spPr/>
        <p:txBody>
          <a:bodyPr/>
          <a:lstStyle/>
          <a:p>
            <a:r>
              <a:rPr lang="nl-BE" noProof="0" dirty="0"/>
              <a:t>MyGov.be: Belgische EUDI-wallet</a:t>
            </a:r>
          </a:p>
        </p:txBody>
      </p:sp>
      <p:sp>
        <p:nvSpPr>
          <p:cNvPr id="3" name="Tijdelijke aanduiding voor tekst 2">
            <a:extLst>
              <a:ext uri="{FF2B5EF4-FFF2-40B4-BE49-F238E27FC236}">
                <a16:creationId xmlns:a16="http://schemas.microsoft.com/office/drawing/2014/main" id="{10110DCE-D94F-AB06-FF6D-CD32FC4752D0}"/>
              </a:ext>
            </a:extLst>
          </p:cNvPr>
          <p:cNvSpPr>
            <a:spLocks noGrp="1"/>
          </p:cNvSpPr>
          <p:nvPr>
            <p:ph type="body" sz="quarter" idx="13"/>
          </p:nvPr>
        </p:nvSpPr>
        <p:spPr/>
        <p:txBody>
          <a:bodyPr>
            <a:normAutofit lnSpcReduction="10000"/>
          </a:bodyPr>
          <a:lstStyle/>
          <a:p>
            <a:pPr lvl="1"/>
            <a:r>
              <a:rPr lang="nl-BE" noProof="0" dirty="0"/>
              <a:t>digitale portefeuille conform aan Europese verordening </a:t>
            </a:r>
            <a:r>
              <a:rPr lang="nl-BE" noProof="0" dirty="0" err="1"/>
              <a:t>eIDAS</a:t>
            </a:r>
            <a:r>
              <a:rPr lang="nl-BE" noProof="0" dirty="0"/>
              <a:t> 2.0</a:t>
            </a:r>
          </a:p>
          <a:p>
            <a:pPr lvl="1"/>
            <a:r>
              <a:rPr lang="nl-BE" noProof="0" dirty="0"/>
              <a:t>functionaliteiten</a:t>
            </a:r>
          </a:p>
          <a:p>
            <a:pPr lvl="2"/>
            <a:r>
              <a:rPr lang="nl-BE" noProof="0" dirty="0"/>
              <a:t>digitale authenticatie van de identiteit op basis van informatie in het Rijksregister </a:t>
            </a:r>
          </a:p>
          <a:p>
            <a:pPr lvl="2"/>
            <a:r>
              <a:rPr lang="nl-BE" noProof="0" dirty="0"/>
              <a:t>toegang tot eBox burger</a:t>
            </a:r>
          </a:p>
          <a:p>
            <a:pPr lvl="2"/>
            <a:r>
              <a:rPr lang="nl-BE" noProof="0" dirty="0"/>
              <a:t>opladen en opslag van rechtsgeldige digitale documenten, met mogelijkheid tot offline verificatie</a:t>
            </a:r>
          </a:p>
          <a:p>
            <a:pPr lvl="2"/>
            <a:r>
              <a:rPr lang="nl-BE" noProof="0" dirty="0"/>
              <a:t>scannen van digitaal ondertekende QR-code, ook beschikbaar in </a:t>
            </a:r>
            <a:r>
              <a:rPr lang="nl-BE" noProof="0" dirty="0" err="1"/>
              <a:t>PDF-formaat</a:t>
            </a:r>
            <a:endParaRPr lang="nl-BE" noProof="0" dirty="0"/>
          </a:p>
          <a:p>
            <a:pPr lvl="1"/>
            <a:r>
              <a:rPr lang="nl-BE" noProof="0" dirty="0"/>
              <a:t>digitale documenten die nu al kunnen worden opgeladen</a:t>
            </a:r>
          </a:p>
          <a:p>
            <a:pPr lvl="2"/>
            <a:r>
              <a:rPr lang="nl-BE" noProof="0" dirty="0"/>
              <a:t>COVID-vaccinatiebewijzen</a:t>
            </a:r>
          </a:p>
          <a:p>
            <a:pPr lvl="2"/>
            <a:r>
              <a:rPr lang="nl-BE" noProof="0" dirty="0"/>
              <a:t>isi+ kaart kinderen</a:t>
            </a:r>
          </a:p>
          <a:p>
            <a:pPr lvl="2"/>
            <a:r>
              <a:rPr lang="nl-BE" noProof="0" dirty="0"/>
              <a:t>geboorte- en huwelijksakten</a:t>
            </a:r>
          </a:p>
          <a:p>
            <a:pPr lvl="2"/>
            <a:r>
              <a:rPr lang="nl-BE" noProof="0" dirty="0"/>
              <a:t>sociaal statuut (MyBEnefits)</a:t>
            </a:r>
          </a:p>
          <a:p>
            <a:pPr lvl="2"/>
            <a:r>
              <a:rPr lang="nl-BE" noProof="0" dirty="0"/>
              <a:t>inschrijvingsbewijs vervoersmiddel</a:t>
            </a:r>
          </a:p>
          <a:p>
            <a:pPr lvl="2"/>
            <a:r>
              <a:rPr lang="nl-BE" noProof="0" dirty="0"/>
              <a:t>gegevens identiteitskaart</a:t>
            </a:r>
          </a:p>
          <a:p>
            <a:pPr lvl="2"/>
            <a:r>
              <a:rPr lang="nl-BE" noProof="0" dirty="0"/>
              <a:t>gegevens rijbewijs</a:t>
            </a:r>
          </a:p>
          <a:p>
            <a:endParaRPr lang="nl-BE" noProof="0" dirty="0"/>
          </a:p>
        </p:txBody>
      </p:sp>
    </p:spTree>
    <p:extLst>
      <p:ext uri="{BB962C8B-B14F-4D97-AF65-F5344CB8AC3E}">
        <p14:creationId xmlns:p14="http://schemas.microsoft.com/office/powerpoint/2010/main" val="37621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28A86F8-2E66-B614-15A8-3FCE6B780487}"/>
              </a:ext>
            </a:extLst>
          </p:cNvPr>
          <p:cNvSpPr>
            <a:spLocks noGrp="1"/>
          </p:cNvSpPr>
          <p:nvPr>
            <p:ph type="body" sz="quarter" idx="11"/>
          </p:nvPr>
        </p:nvSpPr>
        <p:spPr/>
        <p:txBody>
          <a:bodyPr/>
          <a:lstStyle/>
          <a:p>
            <a:r>
              <a:rPr lang="nl-BE" noProof="0" dirty="0"/>
              <a:t>MyGov.be ter ondersteuning van EHDS</a:t>
            </a:r>
          </a:p>
        </p:txBody>
      </p:sp>
      <p:sp>
        <p:nvSpPr>
          <p:cNvPr id="3" name="Tijdelijke aanduiding voor tekst 2">
            <a:extLst>
              <a:ext uri="{FF2B5EF4-FFF2-40B4-BE49-F238E27FC236}">
                <a16:creationId xmlns:a16="http://schemas.microsoft.com/office/drawing/2014/main" id="{6F138E62-A9B3-E9A2-EFF8-EC95A9A4427D}"/>
              </a:ext>
            </a:extLst>
          </p:cNvPr>
          <p:cNvSpPr>
            <a:spLocks noGrp="1"/>
          </p:cNvSpPr>
          <p:nvPr>
            <p:ph type="body" sz="quarter" idx="13"/>
          </p:nvPr>
        </p:nvSpPr>
        <p:spPr>
          <a:xfrm>
            <a:off x="900000" y="998291"/>
            <a:ext cx="3982392" cy="5174927"/>
          </a:xfrm>
        </p:spPr>
        <p:txBody>
          <a:bodyPr>
            <a:normAutofit fontScale="85000" lnSpcReduction="10000"/>
          </a:bodyPr>
          <a:lstStyle/>
          <a:p>
            <a:pPr lvl="1"/>
            <a:r>
              <a:rPr lang="nl-BE" noProof="0" dirty="0"/>
              <a:t>mogelijkheid tot opladen, na digitale authenticatie van de identiteit, van</a:t>
            </a:r>
          </a:p>
          <a:p>
            <a:pPr lvl="2"/>
            <a:r>
              <a:rPr lang="nl-BE" noProof="0" dirty="0"/>
              <a:t>Europese ziekteverzekeringskaart (EHIC) bij de ziekenfondsen</a:t>
            </a:r>
          </a:p>
          <a:p>
            <a:pPr lvl="2"/>
            <a:r>
              <a:rPr lang="nl-BE" noProof="0" dirty="0"/>
              <a:t>elektronisch voorschrift bij Recip-e</a:t>
            </a:r>
          </a:p>
          <a:p>
            <a:pPr lvl="2"/>
            <a:r>
              <a:rPr lang="nl-BE" noProof="0" dirty="0"/>
              <a:t>van om het even waar en om het even wanneer</a:t>
            </a:r>
          </a:p>
          <a:p>
            <a:pPr lvl="1"/>
            <a:r>
              <a:rPr lang="nl-BE" noProof="0" dirty="0"/>
              <a:t>mogelijkheid tot elektronische overdracht van gegevens uit beide digitale documenten aan afleverende apotheek door scanning QR-code</a:t>
            </a:r>
          </a:p>
          <a:p>
            <a:pPr lvl="1"/>
            <a:r>
              <a:rPr lang="nl-BE" noProof="0" dirty="0"/>
              <a:t>minder mogelijkheden tot fraude door digitaal ondertekende QR-codes</a:t>
            </a:r>
          </a:p>
          <a:p>
            <a:pPr lvl="1"/>
            <a:r>
              <a:rPr lang="nl-BE" noProof="0" dirty="0"/>
              <a:t>vermijdt zeer complexe bestaande procedures</a:t>
            </a:r>
          </a:p>
          <a:p>
            <a:pPr lvl="2"/>
            <a:endParaRPr lang="nl-BE" noProof="0" dirty="0"/>
          </a:p>
          <a:p>
            <a:pPr lvl="2"/>
            <a:endParaRPr lang="nl-BE" noProof="0" dirty="0"/>
          </a:p>
          <a:p>
            <a:pPr lvl="1"/>
            <a:endParaRPr lang="nl-BE" noProof="0" dirty="0"/>
          </a:p>
          <a:p>
            <a:pPr lvl="1"/>
            <a:endParaRPr lang="nl-BE" noProof="0" dirty="0"/>
          </a:p>
        </p:txBody>
      </p:sp>
      <p:pic>
        <p:nvPicPr>
          <p:cNvPr id="5" name="Afbeelding 4">
            <a:extLst>
              <a:ext uri="{FF2B5EF4-FFF2-40B4-BE49-F238E27FC236}">
                <a16:creationId xmlns:a16="http://schemas.microsoft.com/office/drawing/2014/main" id="{AF399731-492E-D91D-087C-521161787CE9}"/>
              </a:ext>
            </a:extLst>
          </p:cNvPr>
          <p:cNvPicPr>
            <a:picLocks noChangeAspect="1"/>
          </p:cNvPicPr>
          <p:nvPr/>
        </p:nvPicPr>
        <p:blipFill>
          <a:blip r:embed="rId2"/>
          <a:srcRect l="2007" t="14359" r="1338"/>
          <a:stretch/>
        </p:blipFill>
        <p:spPr>
          <a:xfrm>
            <a:off x="4959810" y="1369814"/>
            <a:ext cx="7004807" cy="4431879"/>
          </a:xfrm>
          <a:prstGeom prst="rect">
            <a:avLst/>
          </a:prstGeom>
        </p:spPr>
      </p:pic>
    </p:spTree>
    <p:extLst>
      <p:ext uri="{BB962C8B-B14F-4D97-AF65-F5344CB8AC3E}">
        <p14:creationId xmlns:p14="http://schemas.microsoft.com/office/powerpoint/2010/main" val="1739977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EA371-F683-4227-73F8-28CBB58DA5D7}"/>
            </a:ext>
          </a:extLst>
        </p:cNvPr>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4318B896-8D2F-5BB9-FD40-6226EF5295D4}"/>
              </a:ext>
            </a:extLst>
          </p:cNvPr>
          <p:cNvSpPr>
            <a:spLocks noGrp="1"/>
          </p:cNvSpPr>
          <p:nvPr>
            <p:ph type="body" sz="quarter" idx="11"/>
          </p:nvPr>
        </p:nvSpPr>
        <p:spPr/>
        <p:txBody>
          <a:bodyPr/>
          <a:lstStyle/>
          <a:p>
            <a:r>
              <a:rPr lang="nl-BE" noProof="0" dirty="0"/>
              <a:t>Nationaal contactpunt primair gebruik</a:t>
            </a:r>
          </a:p>
        </p:txBody>
      </p:sp>
      <p:sp>
        <p:nvSpPr>
          <p:cNvPr id="3" name="Tijdelijke aanduiding voor tekst 2">
            <a:extLst>
              <a:ext uri="{FF2B5EF4-FFF2-40B4-BE49-F238E27FC236}">
                <a16:creationId xmlns:a16="http://schemas.microsoft.com/office/drawing/2014/main" id="{D630F256-AD67-E3F1-5BDA-4D3B8B253B9B}"/>
              </a:ext>
            </a:extLst>
          </p:cNvPr>
          <p:cNvSpPr>
            <a:spLocks noGrp="1"/>
          </p:cNvSpPr>
          <p:nvPr>
            <p:ph type="body" sz="quarter" idx="13"/>
          </p:nvPr>
        </p:nvSpPr>
        <p:spPr>
          <a:xfrm>
            <a:off x="900000" y="998291"/>
            <a:ext cx="10213776" cy="5174927"/>
          </a:xfrm>
        </p:spPr>
        <p:txBody>
          <a:bodyPr>
            <a:normAutofit/>
          </a:bodyPr>
          <a:lstStyle/>
          <a:p>
            <a:endParaRPr lang="nl-BE" noProof="0" dirty="0"/>
          </a:p>
          <a:p>
            <a:endParaRPr lang="nl-BE" noProof="0" dirty="0"/>
          </a:p>
          <a:p>
            <a:endParaRPr lang="nl-BE" noProof="0" dirty="0"/>
          </a:p>
        </p:txBody>
      </p:sp>
      <p:sp>
        <p:nvSpPr>
          <p:cNvPr id="4" name="Title 3">
            <a:extLst>
              <a:ext uri="{FF2B5EF4-FFF2-40B4-BE49-F238E27FC236}">
                <a16:creationId xmlns:a16="http://schemas.microsoft.com/office/drawing/2014/main" id="{650D77F6-7646-EF1C-E0EC-4787966FB158}"/>
              </a:ext>
            </a:extLst>
          </p:cNvPr>
          <p:cNvSpPr>
            <a:spLocks noGrp="1"/>
          </p:cNvSpPr>
          <p:nvPr>
            <p:ph type="title" idx="4294967295"/>
          </p:nvPr>
        </p:nvSpPr>
        <p:spPr>
          <a:xfrm>
            <a:off x="900000" y="769684"/>
            <a:ext cx="10515600" cy="1017587"/>
          </a:xfrm>
        </p:spPr>
        <p:txBody>
          <a:bodyPr>
            <a:normAutofit/>
          </a:bodyPr>
          <a:lstStyle/>
          <a:p>
            <a:r>
              <a:rPr lang="nl-BE" sz="1800" noProof="0" dirty="0">
                <a:latin typeface="Open Sans" panose="020B0604020202020204" charset="0"/>
                <a:ea typeface="Open Sans" panose="020B0604020202020204" charset="0"/>
                <a:cs typeface="Open Sans" panose="020B0604020202020204" charset="0"/>
                <a:hlinkClick r:id="rId2"/>
              </a:rPr>
              <a:t>https://www.ehealth.fgov.be/nl/page/ehds-european-health-data-space---de-europese-verordening-betreffende-de-europese-ruimte-voor-gezondheidsgegevens</a:t>
            </a:r>
          </a:p>
        </p:txBody>
      </p:sp>
      <p:pic>
        <p:nvPicPr>
          <p:cNvPr id="6" name="Picture 5">
            <a:extLst>
              <a:ext uri="{FF2B5EF4-FFF2-40B4-BE49-F238E27FC236}">
                <a16:creationId xmlns:a16="http://schemas.microsoft.com/office/drawing/2014/main" id="{6FD94ACF-96FB-0AB2-DB91-55962C734CF2}"/>
              </a:ext>
            </a:extLst>
          </p:cNvPr>
          <p:cNvPicPr>
            <a:picLocks noChangeAspect="1"/>
          </p:cNvPicPr>
          <p:nvPr/>
        </p:nvPicPr>
        <p:blipFill>
          <a:blip r:embed="rId3"/>
          <a:stretch>
            <a:fillRect/>
          </a:stretch>
        </p:blipFill>
        <p:spPr>
          <a:xfrm>
            <a:off x="2350256" y="1761645"/>
            <a:ext cx="7313264" cy="4270742"/>
          </a:xfrm>
          <a:prstGeom prst="rect">
            <a:avLst/>
          </a:prstGeom>
        </p:spPr>
      </p:pic>
    </p:spTree>
    <p:extLst>
      <p:ext uri="{BB962C8B-B14F-4D97-AF65-F5344CB8AC3E}">
        <p14:creationId xmlns:p14="http://schemas.microsoft.com/office/powerpoint/2010/main" val="249929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39821C1-CC79-30A2-8910-58908828CCDA}"/>
              </a:ext>
            </a:extLst>
          </p:cNvPr>
          <p:cNvSpPr>
            <a:spLocks noGrp="1"/>
          </p:cNvSpPr>
          <p:nvPr>
            <p:ph type="body" sz="quarter" idx="11"/>
          </p:nvPr>
        </p:nvSpPr>
        <p:spPr/>
        <p:txBody>
          <a:bodyPr/>
          <a:lstStyle/>
          <a:p>
            <a:r>
              <a:rPr lang="nl-BE" noProof="0" dirty="0"/>
              <a:t>We doen het samen goed, ...</a:t>
            </a:r>
          </a:p>
        </p:txBody>
      </p:sp>
      <p:sp>
        <p:nvSpPr>
          <p:cNvPr id="4" name="Tijdelijke aanduiding voor dianummer 2">
            <a:extLst>
              <a:ext uri="{FF2B5EF4-FFF2-40B4-BE49-F238E27FC236}">
                <a16:creationId xmlns:a16="http://schemas.microsoft.com/office/drawing/2014/main" id="{3DDB7248-12FE-2D06-0357-1D3B2C89BF99}"/>
              </a:ext>
            </a:extLst>
          </p:cNvPr>
          <p:cNvSpPr txBox="1">
            <a:spLocks/>
          </p:cNvSpPr>
          <p:nvPr/>
        </p:nvSpPr>
        <p:spPr>
          <a:xfrm>
            <a:off x="4691360" y="6453346"/>
            <a:ext cx="2844800" cy="36512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2pPr>
            <a:lvl3pPr marL="91440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3pPr>
            <a:lvl4pPr marL="137160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4pPr>
            <a:lvl5pPr marL="1828800" algn="l" defTabSz="914400" rtl="0" eaLnBrk="1" fontAlgn="base" latinLnBrk="0" hangingPunct="1">
              <a:spcBef>
                <a:spcPct val="0"/>
              </a:spcBef>
              <a:spcAft>
                <a:spcPct val="0"/>
              </a:spcAft>
              <a:defRPr sz="1800" kern="1200">
                <a:solidFill>
                  <a:schemeClr val="tx1"/>
                </a:solidFill>
                <a:latin typeface="Calibri" pitchFamily="34" charset="0"/>
                <a:ea typeface="+mn-ea"/>
                <a:cs typeface="Arial" charset="0"/>
              </a:defRPr>
            </a:lvl5pPr>
            <a:lvl6pPr marL="2286000" algn="l" defTabSz="914400" rtl="0" eaLnBrk="1" latinLnBrk="0" hangingPunct="1">
              <a:defRPr sz="1800" kern="1200">
                <a:solidFill>
                  <a:schemeClr val="tx1"/>
                </a:solidFill>
                <a:latin typeface="Calibri" pitchFamily="34" charset="0"/>
                <a:ea typeface="+mn-ea"/>
                <a:cs typeface="Arial" charset="0"/>
              </a:defRPr>
            </a:lvl6pPr>
            <a:lvl7pPr marL="2743200" algn="l" defTabSz="914400" rtl="0" eaLnBrk="1" latinLnBrk="0" hangingPunct="1">
              <a:defRPr sz="1800" kern="1200">
                <a:solidFill>
                  <a:schemeClr val="tx1"/>
                </a:solidFill>
                <a:latin typeface="Calibri" pitchFamily="34" charset="0"/>
                <a:ea typeface="+mn-ea"/>
                <a:cs typeface="Arial" charset="0"/>
              </a:defRPr>
            </a:lvl7pPr>
            <a:lvl8pPr marL="3200400" algn="l" defTabSz="914400" rtl="0" eaLnBrk="1" latinLnBrk="0" hangingPunct="1">
              <a:defRPr sz="1800" kern="1200">
                <a:solidFill>
                  <a:schemeClr val="tx1"/>
                </a:solidFill>
                <a:latin typeface="Calibri" pitchFamily="34" charset="0"/>
                <a:ea typeface="+mn-ea"/>
                <a:cs typeface="Arial" charset="0"/>
              </a:defRPr>
            </a:lvl8pPr>
            <a:lvl9pPr marL="3657600" algn="l" defTabSz="914400" rtl="0" eaLnBrk="1" latinLnBrk="0" hangingPunct="1">
              <a:defRPr sz="1800" kern="1200">
                <a:solidFill>
                  <a:schemeClr val="tx1"/>
                </a:solidFill>
                <a:latin typeface="Calibri" pitchFamily="34" charset="0"/>
                <a:ea typeface="+mn-ea"/>
                <a:cs typeface="Arial" charset="0"/>
              </a:defRPr>
            </a:lvl9pPr>
          </a:lstStyle>
          <a:p>
            <a:r>
              <a:rPr lang="nl-BE" noProof="0" dirty="0"/>
              <a:t> </a:t>
            </a:r>
            <a:fld id="{30A9230E-FFBB-4CCB-ABD7-198084EDE768}" type="slidenum">
              <a:rPr lang="nl-BE" noProof="0" smtClean="0"/>
              <a:pPr/>
              <a:t>3</a:t>
            </a:fld>
            <a:r>
              <a:rPr lang="nl-BE" noProof="0" dirty="0"/>
              <a:t> </a:t>
            </a:r>
          </a:p>
        </p:txBody>
      </p:sp>
      <p:sp>
        <p:nvSpPr>
          <p:cNvPr id="3" name="Rectangle 2">
            <a:extLst>
              <a:ext uri="{FF2B5EF4-FFF2-40B4-BE49-F238E27FC236}">
                <a16:creationId xmlns:a16="http://schemas.microsoft.com/office/drawing/2014/main" id="{ABC4B330-A145-4370-8CB0-EF1E6854F47C}"/>
              </a:ext>
            </a:extLst>
          </p:cNvPr>
          <p:cNvSpPr/>
          <p:nvPr/>
        </p:nvSpPr>
        <p:spPr>
          <a:xfrm>
            <a:off x="974035" y="6052930"/>
            <a:ext cx="1570382" cy="58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ln>
                <a:solidFill>
                  <a:schemeClr val="bg1"/>
                </a:solidFill>
              </a:ln>
              <a:solidFill>
                <a:schemeClr val="bg1"/>
              </a:solidFill>
            </a:endParaRPr>
          </a:p>
        </p:txBody>
      </p:sp>
      <p:pic>
        <p:nvPicPr>
          <p:cNvPr id="6" name="Picture 4">
            <a:extLst>
              <a:ext uri="{FF2B5EF4-FFF2-40B4-BE49-F238E27FC236}">
                <a16:creationId xmlns:a16="http://schemas.microsoft.com/office/drawing/2014/main" id="{0621DE7A-40F0-ABD6-55B7-37F22287FEDE}"/>
              </a:ext>
            </a:extLst>
          </p:cNvPr>
          <p:cNvPicPr>
            <a:picLocks noChangeAspect="1"/>
          </p:cNvPicPr>
          <p:nvPr/>
        </p:nvPicPr>
        <p:blipFill>
          <a:blip r:embed="rId2" cstate="print">
            <a:extLst>
              <a:ext uri="{28A0092B-C50C-407E-A947-70E740481C1C}">
                <a14:useLocalDpi xmlns:a14="http://schemas.microsoft.com/office/drawing/2010/main" val="0"/>
              </a:ext>
            </a:extLst>
          </a:blip>
          <a:srcRect l="1343" t="31" r="2964" b="-18"/>
          <a:stretch>
            <a:fillRect/>
          </a:stretch>
        </p:blipFill>
        <p:spPr>
          <a:xfrm>
            <a:off x="1981200" y="908721"/>
            <a:ext cx="8092440" cy="23311156"/>
          </a:xfrm>
          <a:prstGeom prst="rect">
            <a:avLst/>
          </a:prstGeom>
        </p:spPr>
      </p:pic>
    </p:spTree>
    <p:extLst>
      <p:ext uri="{BB962C8B-B14F-4D97-AF65-F5344CB8AC3E}">
        <p14:creationId xmlns:p14="http://schemas.microsoft.com/office/powerpoint/2010/main" val="33726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4.44444E-6 L -0.00143 -2.54861 " pathEditMode="relative" rAng="0" ptsTypes="AA">
                                      <p:cBhvr>
                                        <p:cTn id="6" dur="3000" fill="hold"/>
                                        <p:tgtEl>
                                          <p:spTgt spid="6"/>
                                        </p:tgtEl>
                                        <p:attrNameLst>
                                          <p:attrName>ppt_x</p:attrName>
                                          <p:attrName>ppt_y</p:attrName>
                                        </p:attrNameLst>
                                      </p:cBhvr>
                                      <p:rCtr x="-78" y="-12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322EAF-FC8A-F027-1F04-C087E266CD98}"/>
              </a:ext>
            </a:extLst>
          </p:cNvPr>
          <p:cNvSpPr>
            <a:spLocks noGrp="1"/>
          </p:cNvSpPr>
          <p:nvPr>
            <p:ph type="body" sz="quarter" idx="11"/>
          </p:nvPr>
        </p:nvSpPr>
        <p:spPr/>
        <p:txBody>
          <a:bodyPr>
            <a:normAutofit/>
          </a:bodyPr>
          <a:lstStyle/>
          <a:p>
            <a:r>
              <a:rPr lang="nl-BE" noProof="0" dirty="0"/>
              <a:t>Besluit: het gaat gecoördineerd vooruit</a:t>
            </a:r>
          </a:p>
        </p:txBody>
      </p:sp>
      <p:sp>
        <p:nvSpPr>
          <p:cNvPr id="3" name="Tijdelijke aanduiding voor tekst 2">
            <a:extLst>
              <a:ext uri="{FF2B5EF4-FFF2-40B4-BE49-F238E27FC236}">
                <a16:creationId xmlns:a16="http://schemas.microsoft.com/office/drawing/2014/main" id="{FCE8D9C5-6C9E-4664-FDFC-261D830A8994}"/>
              </a:ext>
            </a:extLst>
          </p:cNvPr>
          <p:cNvSpPr>
            <a:spLocks noGrp="1"/>
          </p:cNvSpPr>
          <p:nvPr>
            <p:ph type="body" sz="quarter" idx="13"/>
          </p:nvPr>
        </p:nvSpPr>
        <p:spPr/>
        <p:txBody>
          <a:bodyPr>
            <a:normAutofit/>
          </a:bodyPr>
          <a:lstStyle/>
          <a:p>
            <a:pPr lvl="1"/>
            <a:r>
              <a:rPr lang="nl-BE" noProof="0" dirty="0"/>
              <a:t>nieuw softwareregister op </a:t>
            </a:r>
            <a:r>
              <a:rPr lang="nl-BE" noProof="0" dirty="0">
                <a:hlinkClick r:id="rId2"/>
              </a:rPr>
              <a:t>https://www.ehealth.fgov.be/nl/beroepsbeoefenaars-in-de-gezondheidszorg/diensten/software-register</a:t>
            </a:r>
            <a:endParaRPr lang="nl-BE" noProof="0" dirty="0"/>
          </a:p>
          <a:p>
            <a:pPr lvl="1"/>
            <a:r>
              <a:rPr lang="nl-BE" noProof="0" dirty="0"/>
              <a:t>presentatie Brecht Stubbe (RIZIV) over</a:t>
            </a:r>
          </a:p>
          <a:p>
            <a:pPr lvl="2"/>
            <a:r>
              <a:rPr lang="nl-BE" noProof="0" dirty="0"/>
              <a:t>VIDIS (Virtual </a:t>
            </a:r>
            <a:r>
              <a:rPr lang="nl-BE" noProof="0" dirty="0" err="1"/>
              <a:t>Integrated</a:t>
            </a:r>
            <a:r>
              <a:rPr lang="nl-BE" noProof="0" dirty="0"/>
              <a:t> Drug Information System)</a:t>
            </a:r>
          </a:p>
          <a:p>
            <a:pPr lvl="2"/>
            <a:r>
              <a:rPr lang="nl-BE" noProof="0" dirty="0"/>
              <a:t>PSS (</a:t>
            </a:r>
            <a:r>
              <a:rPr lang="nl-BE" noProof="0" dirty="0" err="1"/>
              <a:t>Prescription</a:t>
            </a:r>
            <a:r>
              <a:rPr lang="nl-BE" noProof="0" dirty="0"/>
              <a:t> Search Support)</a:t>
            </a:r>
          </a:p>
          <a:p>
            <a:pPr lvl="2"/>
            <a:r>
              <a:rPr lang="nl-BE" noProof="0" dirty="0" err="1"/>
              <a:t>eReferral</a:t>
            </a:r>
            <a:r>
              <a:rPr lang="nl-BE" noProof="0" dirty="0"/>
              <a:t> (voorheen UHMEP (</a:t>
            </a:r>
            <a:r>
              <a:rPr lang="nl-BE" noProof="0" dirty="0" err="1"/>
              <a:t>Unaddressed</a:t>
            </a:r>
            <a:r>
              <a:rPr lang="nl-BE" noProof="0" dirty="0"/>
              <a:t> Health Message Exchange Platform))</a:t>
            </a:r>
          </a:p>
          <a:p>
            <a:pPr lvl="2"/>
            <a:r>
              <a:rPr lang="nl-BE" noProof="0" dirty="0"/>
              <a:t>app </a:t>
            </a:r>
            <a:r>
              <a:rPr lang="nl-BE" noProof="0" dirty="0" err="1"/>
              <a:t>MijnGezondheid</a:t>
            </a:r>
            <a:endParaRPr lang="nl-BE" noProof="0" dirty="0"/>
          </a:p>
          <a:p>
            <a:pPr lvl="2"/>
            <a:r>
              <a:rPr lang="nl-BE" noProof="0" dirty="0"/>
              <a:t>stand van zaken </a:t>
            </a:r>
            <a:r>
              <a:rPr lang="nl-BE" noProof="0" dirty="0" err="1"/>
              <a:t>caresets</a:t>
            </a:r>
            <a:r>
              <a:rPr lang="nl-BE" noProof="0" dirty="0"/>
              <a:t> (</a:t>
            </a:r>
            <a:r>
              <a:rPr lang="nl-BE" noProof="0" dirty="0" err="1"/>
              <a:t>BeSafeShare</a:t>
            </a:r>
            <a:r>
              <a:rPr lang="nl-BE" noProof="0" dirty="0"/>
              <a:t>)</a:t>
            </a:r>
          </a:p>
          <a:p>
            <a:pPr lvl="1"/>
            <a:r>
              <a:rPr lang="nl-BE" noProof="0" dirty="0"/>
              <a:t>presentatie Sofie </a:t>
            </a:r>
            <a:r>
              <a:rPr lang="nl-BE" noProof="0" dirty="0" err="1"/>
              <a:t>Debroe</a:t>
            </a:r>
            <a:r>
              <a:rPr lang="nl-BE" noProof="0" dirty="0"/>
              <a:t> (Sciensano) over evoluties inzake secundair gebruik</a:t>
            </a:r>
          </a:p>
          <a:p>
            <a:pPr lvl="1"/>
            <a:r>
              <a:rPr lang="nl-BE" noProof="0" dirty="0"/>
              <a:t>presentatie David Op de Beeck en Katrien Scheerlinck (Terminologiecentrum FOD Volksgezondheid) over SNOMED CT </a:t>
            </a:r>
            <a:r>
              <a:rPr lang="en-BE" noProof="0" dirty="0"/>
              <a:t>implementation roadmap en </a:t>
            </a:r>
            <a:r>
              <a:rPr lang="nl-BE" noProof="0" dirty="0"/>
              <a:t>terminologieserver</a:t>
            </a:r>
            <a:r>
              <a:rPr lang="en-BE" noProof="0" dirty="0"/>
              <a:t>s</a:t>
            </a:r>
            <a:endParaRPr lang="nl-BE" noProof="0" dirty="0"/>
          </a:p>
          <a:p>
            <a:pPr lvl="1"/>
            <a:r>
              <a:rPr lang="nl-BE" noProof="0" dirty="0"/>
              <a:t>presentatie Leo Van Loo over evolutie in Vlaamse overheid</a:t>
            </a:r>
          </a:p>
          <a:p>
            <a:pPr lvl="1"/>
            <a:endParaRPr lang="nl-BE" noProof="0" dirty="0"/>
          </a:p>
        </p:txBody>
      </p:sp>
    </p:spTree>
    <p:extLst>
      <p:ext uri="{BB962C8B-B14F-4D97-AF65-F5344CB8AC3E}">
        <p14:creationId xmlns:p14="http://schemas.microsoft.com/office/powerpoint/2010/main" val="3650277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961072" y="1067194"/>
            <a:ext cx="4524132" cy="4176122"/>
          </a:xfrm>
          <a:prstGeom prst="rect">
            <a:avLst/>
          </a:prstGeom>
          <a:solidFill>
            <a:srgbClr val="087670"/>
          </a:solidFill>
          <a:ln>
            <a:noFill/>
          </a:ln>
        </p:spPr>
      </p:pic>
      <p:grpSp>
        <p:nvGrpSpPr>
          <p:cNvPr id="5" name="Group 11"/>
          <p:cNvGrpSpPr>
            <a:grpSpLocks/>
          </p:cNvGrpSpPr>
          <p:nvPr/>
        </p:nvGrpSpPr>
        <p:grpSpPr bwMode="auto">
          <a:xfrm>
            <a:off x="6467046" y="1611655"/>
            <a:ext cx="4624520" cy="3046988"/>
            <a:chOff x="4406900" y="2676525"/>
            <a:chExt cx="4268788" cy="3048352"/>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304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nl-BE" sz="1600" noProof="0" dirty="0">
                <a:solidFill>
                  <a:srgbClr val="0D0D0D"/>
                </a:solidFill>
                <a:latin typeface="+mn-lt"/>
                <a:cs typeface="Arial" pitchFamily="34" charset="0"/>
              </a:endParaRPr>
            </a:p>
            <a:p>
              <a:pPr>
                <a:defRPr/>
              </a:pPr>
              <a:endParaRPr lang="nl-BE" sz="1600" noProof="0" dirty="0">
                <a:solidFill>
                  <a:srgbClr val="0D0D0D"/>
                </a:solidFill>
                <a:latin typeface="+mn-lt"/>
                <a:cs typeface="Arial" pitchFamily="34" charset="0"/>
              </a:endParaRPr>
            </a:p>
            <a:p>
              <a:pPr>
                <a:defRPr/>
              </a:pPr>
              <a:endParaRPr lang="nl-BE" sz="1600" noProof="0" dirty="0">
                <a:solidFill>
                  <a:srgbClr val="0D0D0D"/>
                </a:solidFill>
                <a:latin typeface="+mn-lt"/>
                <a:cs typeface="Arial" pitchFamily="34" charset="0"/>
              </a:endParaRPr>
            </a:p>
            <a:p>
              <a:pPr>
                <a:defRPr/>
              </a:pPr>
              <a:endParaRPr lang="nl-BE" sz="1600" noProof="0" dirty="0">
                <a:solidFill>
                  <a:srgbClr val="0D0D0D"/>
                </a:solidFill>
                <a:latin typeface="+mn-lt"/>
                <a:cs typeface="Arial" pitchFamily="34" charset="0"/>
              </a:endParaRPr>
            </a:p>
            <a:p>
              <a:pPr>
                <a:defRPr/>
              </a:pPr>
              <a:r>
                <a:rPr lang="nl-BE" sz="1600" noProof="0" dirty="0">
                  <a:latin typeface="+mn-lt"/>
                  <a:cs typeface="Arial" pitchFamily="34" charset="0"/>
                </a:rPr>
                <a:t>frank.robben@mail.fgov.be </a:t>
              </a:r>
            </a:p>
            <a:p>
              <a:pPr>
                <a:defRPr/>
              </a:pPr>
              <a:endParaRPr lang="nl-BE" sz="1600" noProof="0" dirty="0">
                <a:latin typeface="+mn-lt"/>
                <a:cs typeface="Arial" pitchFamily="34" charset="0"/>
                <a:sym typeface="Arial" pitchFamily="34" charset="0"/>
              </a:endParaRPr>
            </a:p>
            <a:p>
              <a:pPr>
                <a:defRPr/>
              </a:pPr>
              <a:r>
                <a:rPr lang="nl-BE" sz="1600" noProof="0" dirty="0">
                  <a:latin typeface="+mn-lt"/>
                  <a:cs typeface="Arial" pitchFamily="34" charset="0"/>
                  <a:sym typeface="Arial" pitchFamily="34" charset="0"/>
                </a:rPr>
                <a:t>@FrRobben</a:t>
              </a:r>
            </a:p>
            <a:p>
              <a:pPr>
                <a:defRPr/>
              </a:pPr>
              <a:endParaRPr lang="nl-BE" sz="1600" noProof="0" dirty="0">
                <a:latin typeface="+mn-lt"/>
                <a:cs typeface="Arial" pitchFamily="34" charset="0"/>
                <a:sym typeface="Arial" pitchFamily="34" charset="0"/>
              </a:endParaRPr>
            </a:p>
            <a:p>
              <a:pPr>
                <a:defRPr/>
              </a:pPr>
              <a:r>
                <a:rPr lang="nl-BE" sz="1600" noProof="0" dirty="0">
                  <a:latin typeface="+mn-lt"/>
                  <a:cs typeface="Arial" pitchFamily="34" charset="0"/>
                  <a:sym typeface="Arial" pitchFamily="34" charset="0"/>
                  <a:hlinkClick r:id="rId5"/>
                </a:rPr>
                <a:t>https://www.frankrobben.be</a:t>
              </a:r>
              <a:endParaRPr lang="nl-BE" sz="1600" noProof="0" dirty="0">
                <a:latin typeface="+mn-lt"/>
                <a:cs typeface="Arial" pitchFamily="34" charset="0"/>
                <a:sym typeface="Arial" pitchFamily="34" charset="0"/>
              </a:endParaRPr>
            </a:p>
            <a:p>
              <a:pPr>
                <a:defRPr/>
              </a:pPr>
              <a:r>
                <a:rPr lang="nl-BE" sz="1600" noProof="0" dirty="0">
                  <a:latin typeface="+mn-lt"/>
                  <a:cs typeface="Arial" pitchFamily="34" charset="0"/>
                  <a:sym typeface="Arial" pitchFamily="34" charset="0"/>
                  <a:hlinkClick r:id="rId6"/>
                </a:rPr>
                <a:t>https://www.ehealth.fgov.be</a:t>
              </a:r>
              <a:endParaRPr lang="nl-BE" sz="1600" noProof="0" dirty="0">
                <a:latin typeface="+mn-lt"/>
                <a:cs typeface="Arial" pitchFamily="34" charset="0"/>
                <a:sym typeface="Arial" pitchFamily="34" charset="0"/>
              </a:endParaRPr>
            </a:p>
            <a:p>
              <a:pPr>
                <a:defRPr/>
              </a:pPr>
              <a:r>
                <a:rPr lang="nl-BE" sz="1600" noProof="0" dirty="0">
                  <a:cs typeface="Arial" pitchFamily="34" charset="0"/>
                  <a:sym typeface="Arial" pitchFamily="34" charset="0"/>
                  <a:hlinkClick r:id="rId7"/>
                </a:rPr>
                <a:t>https://www.ksz.fgov.be</a:t>
              </a:r>
              <a:endParaRPr lang="nl-BE" sz="1600" noProof="0" dirty="0">
                <a:cs typeface="Arial" pitchFamily="34" charset="0"/>
                <a:sym typeface="Arial" pitchFamily="34" charset="0"/>
              </a:endParaRPr>
            </a:p>
            <a:p>
              <a:pPr>
                <a:defRPr/>
              </a:pPr>
              <a:endParaRPr lang="nl-BE" sz="1600" noProof="0" dirty="0">
                <a:cs typeface="Arial" pitchFamily="34" charset="0"/>
                <a:sym typeface="Arial" pitchFamily="34" charset="0"/>
              </a:endParaRPr>
            </a:p>
          </p:txBody>
        </p:sp>
      </p:grpSp>
      <p:pic>
        <p:nvPicPr>
          <p:cNvPr id="2" name="Picture 1">
            <a:extLst>
              <a:ext uri="{FF2B5EF4-FFF2-40B4-BE49-F238E27FC236}">
                <a16:creationId xmlns:a16="http://schemas.microsoft.com/office/drawing/2014/main" id="{ED1D4D7C-ACEF-46C8-A6C8-47BF8D1AE8CE}"/>
              </a:ext>
            </a:extLst>
          </p:cNvPr>
          <p:cNvPicPr>
            <a:picLocks noChangeAspect="1"/>
          </p:cNvPicPr>
          <p:nvPr/>
        </p:nvPicPr>
        <p:blipFill>
          <a:blip r:embed="rId8"/>
          <a:stretch>
            <a:fillRect/>
          </a:stretch>
        </p:blipFill>
        <p:spPr>
          <a:xfrm>
            <a:off x="6554442" y="3135149"/>
            <a:ext cx="256054" cy="256054"/>
          </a:xfrm>
          <a:prstGeom prst="rect">
            <a:avLst/>
          </a:prstGeom>
        </p:spPr>
      </p:pic>
    </p:spTree>
    <p:extLst>
      <p:ext uri="{BB962C8B-B14F-4D97-AF65-F5344CB8AC3E}">
        <p14:creationId xmlns:p14="http://schemas.microsoft.com/office/powerpoint/2010/main" val="219890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56EF29-48A9-A43F-7156-83DB6D8F5530}"/>
              </a:ext>
            </a:extLst>
          </p:cNvPr>
          <p:cNvSpPr>
            <a:spLocks noGrp="1"/>
          </p:cNvSpPr>
          <p:nvPr>
            <p:ph type="body" sz="quarter" idx="11"/>
          </p:nvPr>
        </p:nvSpPr>
        <p:spPr/>
        <p:txBody>
          <a:bodyPr/>
          <a:lstStyle/>
          <a:p>
            <a:r>
              <a:rPr lang="nl-BE" noProof="0" dirty="0"/>
              <a:t>... maar we kunnen samen nog beter</a:t>
            </a:r>
          </a:p>
        </p:txBody>
      </p:sp>
      <p:sp>
        <p:nvSpPr>
          <p:cNvPr id="3" name="Tijdelijke aanduiding voor tekst 2">
            <a:extLst>
              <a:ext uri="{FF2B5EF4-FFF2-40B4-BE49-F238E27FC236}">
                <a16:creationId xmlns:a16="http://schemas.microsoft.com/office/drawing/2014/main" id="{3EC3EA88-414E-CC13-5188-8387480A4E00}"/>
              </a:ext>
            </a:extLst>
          </p:cNvPr>
          <p:cNvSpPr>
            <a:spLocks noGrp="1"/>
          </p:cNvSpPr>
          <p:nvPr>
            <p:ph type="body" sz="quarter" idx="13"/>
          </p:nvPr>
        </p:nvSpPr>
        <p:spPr/>
        <p:txBody>
          <a:bodyPr>
            <a:normAutofit/>
          </a:bodyPr>
          <a:lstStyle/>
          <a:p>
            <a:pPr lvl="1"/>
            <a:r>
              <a:rPr lang="nl-BE" noProof="0" dirty="0"/>
              <a:t>gegevensinvoer</a:t>
            </a:r>
          </a:p>
          <a:p>
            <a:pPr lvl="2"/>
            <a:r>
              <a:rPr lang="nl-BE" noProof="0" dirty="0"/>
              <a:t>(eerstelijns)zorgverstrekkers worden onvoldoende ondersteund door softwarepakketten</a:t>
            </a:r>
          </a:p>
          <a:p>
            <a:pPr lvl="3"/>
            <a:r>
              <a:rPr lang="nl-BE" noProof="0" dirty="0"/>
              <a:t>‘</a:t>
            </a:r>
            <a:r>
              <a:rPr lang="nl-BE" noProof="0" dirty="0" err="1"/>
              <a:t>seamless</a:t>
            </a:r>
            <a:r>
              <a:rPr lang="nl-BE" noProof="0" dirty="0"/>
              <a:t>’ invoer</a:t>
            </a:r>
          </a:p>
          <a:p>
            <a:pPr lvl="3"/>
            <a:r>
              <a:rPr lang="nl-BE" noProof="0" dirty="0"/>
              <a:t>structurering van gegevens</a:t>
            </a:r>
          </a:p>
          <a:p>
            <a:pPr lvl="4"/>
            <a:r>
              <a:rPr lang="nl-BE" noProof="0" dirty="0"/>
              <a:t>niet louter vrije tekst</a:t>
            </a:r>
          </a:p>
          <a:p>
            <a:pPr lvl="4"/>
            <a:r>
              <a:rPr lang="nl-BE" noProof="0" dirty="0"/>
              <a:t>hoewel niet alles volledig gestructureerd kan worden (80-20 regel)</a:t>
            </a:r>
          </a:p>
          <a:p>
            <a:pPr lvl="4"/>
            <a:r>
              <a:rPr lang="nl-BE" noProof="0" dirty="0"/>
              <a:t>vrije tekst is vaak nuttige, preciezere aanvulling</a:t>
            </a:r>
          </a:p>
          <a:p>
            <a:pPr lvl="3"/>
            <a:r>
              <a:rPr lang="nl-BE" noProof="0" dirty="0"/>
              <a:t>kwaliteitscontrole</a:t>
            </a:r>
          </a:p>
          <a:p>
            <a:pPr lvl="3"/>
            <a:r>
              <a:rPr lang="nl-BE" noProof="0" dirty="0"/>
              <a:t>terminologieserver(s)</a:t>
            </a:r>
          </a:p>
          <a:p>
            <a:pPr lvl="3"/>
            <a:r>
              <a:rPr lang="nl-BE" noProof="0" dirty="0"/>
              <a:t>AI ondersteuning</a:t>
            </a:r>
          </a:p>
          <a:p>
            <a:pPr lvl="2"/>
            <a:r>
              <a:rPr lang="nl-BE" noProof="0" dirty="0"/>
              <a:t>zorggebruiker heeft onvoldoende mogelijkheden om gegevens in te voeren</a:t>
            </a:r>
          </a:p>
          <a:p>
            <a:pPr lvl="2"/>
            <a:r>
              <a:rPr lang="nl-BE" noProof="0" dirty="0"/>
              <a:t>onvoldoende respect voor eenmalige invoer</a:t>
            </a:r>
          </a:p>
          <a:p>
            <a:pPr lvl="3"/>
            <a:r>
              <a:rPr lang="nl-BE" noProof="0" dirty="0"/>
              <a:t>voor kwalitatieve en continue zorgverstrekking (primair gebruik)</a:t>
            </a:r>
          </a:p>
          <a:p>
            <a:pPr lvl="3"/>
            <a:r>
              <a:rPr lang="nl-BE" noProof="0" dirty="0"/>
              <a:t>én voor wetenschappelijk onderzoek, beleidsondersteuning en populatiemanagement (secundair gebruik)</a:t>
            </a:r>
          </a:p>
        </p:txBody>
      </p:sp>
    </p:spTree>
    <p:extLst>
      <p:ext uri="{BB962C8B-B14F-4D97-AF65-F5344CB8AC3E}">
        <p14:creationId xmlns:p14="http://schemas.microsoft.com/office/powerpoint/2010/main" val="144817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1AF419E-52CC-6357-1A9C-46D670B47F93}"/>
              </a:ext>
            </a:extLst>
          </p:cNvPr>
          <p:cNvSpPr>
            <a:spLocks noGrp="1"/>
          </p:cNvSpPr>
          <p:nvPr>
            <p:ph type="body" sz="quarter" idx="11"/>
          </p:nvPr>
        </p:nvSpPr>
        <p:spPr/>
        <p:txBody>
          <a:bodyPr/>
          <a:lstStyle/>
          <a:p>
            <a:r>
              <a:rPr lang="nl-BE" noProof="0" dirty="0"/>
              <a:t>... maar we kunnen samen nog beter</a:t>
            </a:r>
          </a:p>
        </p:txBody>
      </p:sp>
      <p:sp>
        <p:nvSpPr>
          <p:cNvPr id="3" name="Tijdelijke aanduiding voor tekst 2">
            <a:extLst>
              <a:ext uri="{FF2B5EF4-FFF2-40B4-BE49-F238E27FC236}">
                <a16:creationId xmlns:a16="http://schemas.microsoft.com/office/drawing/2014/main" id="{AA97D50A-5C22-23EC-8A0A-F8F353DA461C}"/>
              </a:ext>
            </a:extLst>
          </p:cNvPr>
          <p:cNvSpPr>
            <a:spLocks noGrp="1"/>
          </p:cNvSpPr>
          <p:nvPr>
            <p:ph type="body" sz="quarter" idx="13"/>
          </p:nvPr>
        </p:nvSpPr>
        <p:spPr/>
        <p:txBody>
          <a:bodyPr>
            <a:normAutofit/>
          </a:bodyPr>
          <a:lstStyle/>
          <a:p>
            <a:pPr lvl="1"/>
            <a:r>
              <a:rPr lang="nl-BE" noProof="0" dirty="0"/>
              <a:t>gegevensopslag</a:t>
            </a:r>
          </a:p>
          <a:p>
            <a:pPr lvl="2"/>
            <a:r>
              <a:rPr lang="nl-BE" noProof="0" dirty="0"/>
              <a:t>keuze voor decentrale gegevensopslag in authentieke bronnen =&gt; keuze voor</a:t>
            </a:r>
          </a:p>
          <a:p>
            <a:pPr lvl="3"/>
            <a:r>
              <a:rPr lang="nl-BE" noProof="0" dirty="0"/>
              <a:t>uitwisselingsstandaarden (</a:t>
            </a:r>
            <a:r>
              <a:rPr lang="nl-BE" noProof="0" dirty="0" err="1"/>
              <a:t>caresets</a:t>
            </a:r>
            <a:r>
              <a:rPr lang="nl-BE" noProof="0" dirty="0"/>
              <a:t>)</a:t>
            </a:r>
          </a:p>
          <a:p>
            <a:pPr lvl="4"/>
            <a:r>
              <a:rPr lang="nl-BE" noProof="0" dirty="0"/>
              <a:t>technisch</a:t>
            </a:r>
          </a:p>
          <a:p>
            <a:pPr lvl="4"/>
            <a:r>
              <a:rPr lang="nl-BE" noProof="0" dirty="0"/>
              <a:t>semantisch</a:t>
            </a:r>
          </a:p>
          <a:p>
            <a:pPr lvl="3"/>
            <a:r>
              <a:rPr lang="nl-BE" noProof="0" dirty="0"/>
              <a:t>verwijzingsrepertoria (welke gegevens over wie zijn waar beschikbaar)</a:t>
            </a:r>
          </a:p>
          <a:p>
            <a:pPr lvl="3"/>
            <a:r>
              <a:rPr lang="nl-BE" noProof="0" dirty="0" err="1"/>
              <a:t>orchestratie</a:t>
            </a:r>
            <a:r>
              <a:rPr lang="nl-BE" noProof="0" dirty="0"/>
              <a:t>: nodige gegevens ophalen op verschillende plaatsen en geïntegreerd ter beschikking stellen</a:t>
            </a:r>
          </a:p>
          <a:p>
            <a:pPr lvl="3"/>
            <a:r>
              <a:rPr lang="nl-BE" noProof="0" dirty="0"/>
              <a:t>registratiecriteria voor softwarepakketten van verschillende soorten zorgverstrekkers en –instellingen</a:t>
            </a:r>
          </a:p>
          <a:p>
            <a:pPr lvl="4"/>
            <a:r>
              <a:rPr lang="nl-BE" noProof="0" dirty="0" err="1"/>
              <a:t>oa</a:t>
            </a:r>
            <a:r>
              <a:rPr lang="nl-BE" noProof="0" dirty="0"/>
              <a:t> input/outputformaat</a:t>
            </a:r>
          </a:p>
          <a:p>
            <a:pPr lvl="3"/>
            <a:r>
              <a:rPr lang="nl-BE" noProof="0" dirty="0"/>
              <a:t>geïntegreerd ontsluitingsportaal voor zorggebruikers</a:t>
            </a:r>
          </a:p>
          <a:p>
            <a:pPr lvl="2"/>
            <a:r>
              <a:rPr lang="nl-BE" noProof="0" dirty="0"/>
              <a:t>nood aan rationalisatie van werking en waarborgen van toegankelijkheid van authentieke bronnen</a:t>
            </a:r>
          </a:p>
          <a:p>
            <a:pPr lvl="3"/>
            <a:r>
              <a:rPr lang="nl-BE" noProof="0" dirty="0"/>
              <a:t>geneesmiddelen (Recip-e, Gedeeld Farmaceutisch Dossier (GFD), medicatieschema)</a:t>
            </a:r>
          </a:p>
          <a:p>
            <a:pPr lvl="3"/>
            <a:r>
              <a:rPr lang="nl-BE" noProof="0" dirty="0"/>
              <a:t>gezondheidskluizen (één per deelgebied)</a:t>
            </a:r>
          </a:p>
          <a:p>
            <a:pPr lvl="3"/>
            <a:r>
              <a:rPr lang="nl-BE" noProof="0" dirty="0"/>
              <a:t>evolutie naar CoBRHA+</a:t>
            </a:r>
          </a:p>
          <a:p>
            <a:pPr lvl="2"/>
            <a:r>
              <a:rPr lang="nl-BE" noProof="0" dirty="0"/>
              <a:t>nood aan taakverdeling inzake eenmalige gegevensopslag in gestructureerde vorm na kwaliteitscontrole</a:t>
            </a:r>
          </a:p>
          <a:p>
            <a:pPr lvl="2"/>
            <a:endParaRPr lang="nl-BE" noProof="0" dirty="0"/>
          </a:p>
          <a:p>
            <a:pPr lvl="1"/>
            <a:endParaRPr lang="nl-BE" noProof="0" dirty="0"/>
          </a:p>
        </p:txBody>
      </p:sp>
    </p:spTree>
    <p:extLst>
      <p:ext uri="{BB962C8B-B14F-4D97-AF65-F5344CB8AC3E}">
        <p14:creationId xmlns:p14="http://schemas.microsoft.com/office/powerpoint/2010/main" val="301255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7033CB4-8853-B401-D5AF-C351927BE0AE}"/>
              </a:ext>
            </a:extLst>
          </p:cNvPr>
          <p:cNvSpPr>
            <a:spLocks noGrp="1"/>
          </p:cNvSpPr>
          <p:nvPr>
            <p:ph type="body" sz="quarter" idx="11"/>
          </p:nvPr>
        </p:nvSpPr>
        <p:spPr/>
        <p:txBody>
          <a:bodyPr/>
          <a:lstStyle/>
          <a:p>
            <a:r>
              <a:rPr lang="nl-BE" noProof="0" dirty="0"/>
              <a:t>... maar we kunnen samen nog beter</a:t>
            </a:r>
          </a:p>
        </p:txBody>
      </p:sp>
      <p:sp>
        <p:nvSpPr>
          <p:cNvPr id="3" name="Tijdelijke aanduiding voor tekst 2">
            <a:extLst>
              <a:ext uri="{FF2B5EF4-FFF2-40B4-BE49-F238E27FC236}">
                <a16:creationId xmlns:a16="http://schemas.microsoft.com/office/drawing/2014/main" id="{D56C0503-21CE-8377-488C-9FF30C5276BE}"/>
              </a:ext>
            </a:extLst>
          </p:cNvPr>
          <p:cNvSpPr>
            <a:spLocks noGrp="1"/>
          </p:cNvSpPr>
          <p:nvPr>
            <p:ph type="body" sz="quarter" idx="13"/>
          </p:nvPr>
        </p:nvSpPr>
        <p:spPr/>
        <p:txBody>
          <a:bodyPr>
            <a:normAutofit/>
          </a:bodyPr>
          <a:lstStyle/>
          <a:p>
            <a:pPr lvl="1"/>
            <a:r>
              <a:rPr lang="nl-BE" noProof="0" dirty="0"/>
              <a:t>gegevensontsluiting</a:t>
            </a:r>
          </a:p>
          <a:p>
            <a:pPr lvl="2"/>
            <a:r>
              <a:rPr lang="nl-BE" noProof="0" dirty="0"/>
              <a:t>grote verscheidenheid aan soorten gebruikers met verschillende behoeften</a:t>
            </a:r>
          </a:p>
          <a:p>
            <a:pPr lvl="2"/>
            <a:r>
              <a:rPr lang="nl-BE" noProof="0" dirty="0"/>
              <a:t>grote verscheidenheid aan toepassingen en platformen</a:t>
            </a:r>
          </a:p>
          <a:p>
            <a:pPr lvl="3"/>
            <a:r>
              <a:rPr lang="nl-BE" noProof="0" dirty="0"/>
              <a:t>gebrek aan inzicht bij gebruikers</a:t>
            </a:r>
          </a:p>
          <a:p>
            <a:pPr lvl="3"/>
            <a:r>
              <a:rPr lang="nl-BE" noProof="0" dirty="0"/>
              <a:t>gebrek aan eenheid van verantwoordelijkheid voor oplossing problemen</a:t>
            </a:r>
          </a:p>
          <a:p>
            <a:pPr lvl="2"/>
            <a:r>
              <a:rPr lang="nl-BE" noProof="0" dirty="0"/>
              <a:t>gebrek aan toepassingen voor bepaalde soorten zorggebruikers of –instellingen</a:t>
            </a:r>
          </a:p>
          <a:p>
            <a:pPr lvl="3"/>
            <a:r>
              <a:rPr lang="nl-BE" noProof="0" dirty="0"/>
              <a:t>geneesheren-specialisten buiten ziekenhuizen</a:t>
            </a:r>
          </a:p>
          <a:p>
            <a:pPr lvl="3"/>
            <a:r>
              <a:rPr lang="nl-BE" noProof="0" dirty="0"/>
              <a:t>woonzorgcentra</a:t>
            </a:r>
          </a:p>
          <a:p>
            <a:pPr lvl="3"/>
            <a:r>
              <a:rPr lang="nl-BE" noProof="0" dirty="0"/>
              <a:t>...</a:t>
            </a:r>
          </a:p>
          <a:p>
            <a:pPr lvl="2"/>
            <a:r>
              <a:rPr lang="nl-BE" noProof="0" dirty="0"/>
              <a:t>nood aan inzicht in mate van betrouwbaarheid van gegevens</a:t>
            </a:r>
          </a:p>
          <a:p>
            <a:pPr lvl="2"/>
            <a:r>
              <a:rPr lang="nl-BE" noProof="0" dirty="0"/>
              <a:t>nood aan valorisatie van AI toegepast op gestructureerde, kwalitatieve gegevens</a:t>
            </a:r>
          </a:p>
          <a:p>
            <a:pPr lvl="2"/>
            <a:r>
              <a:rPr lang="nl-BE" noProof="0" dirty="0"/>
              <a:t>nood aan valorisatie secundair gebruik, </a:t>
            </a:r>
            <a:r>
              <a:rPr lang="nl-BE" noProof="0" dirty="0" err="1"/>
              <a:t>oa</a:t>
            </a:r>
            <a:r>
              <a:rPr lang="nl-BE" noProof="0" dirty="0"/>
              <a:t> populatiemanagement</a:t>
            </a:r>
          </a:p>
          <a:p>
            <a:pPr lvl="2"/>
            <a:r>
              <a:rPr lang="nl-BE" noProof="0" dirty="0" err="1"/>
              <a:t>‘de</a:t>
            </a:r>
            <a:r>
              <a:rPr lang="nl-BE" noProof="0" dirty="0"/>
              <a:t> </a:t>
            </a:r>
            <a:r>
              <a:rPr lang="nl-BE" noProof="0" dirty="0" err="1"/>
              <a:t>back-office</a:t>
            </a:r>
            <a:r>
              <a:rPr lang="nl-BE" noProof="0" dirty="0"/>
              <a:t> is redelijk in orde, maar de front-office is nog niet voldoende aanlokkelijk’</a:t>
            </a:r>
          </a:p>
          <a:p>
            <a:endParaRPr lang="nl-BE" noProof="0" dirty="0"/>
          </a:p>
        </p:txBody>
      </p:sp>
    </p:spTree>
    <p:extLst>
      <p:ext uri="{BB962C8B-B14F-4D97-AF65-F5344CB8AC3E}">
        <p14:creationId xmlns:p14="http://schemas.microsoft.com/office/powerpoint/2010/main" val="401681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B8BD645-C935-59EA-CB28-0DEC82B3085F}"/>
              </a:ext>
            </a:extLst>
          </p:cNvPr>
          <p:cNvSpPr>
            <a:spLocks noGrp="1"/>
          </p:cNvSpPr>
          <p:nvPr>
            <p:ph type="body" sz="quarter" idx="11"/>
          </p:nvPr>
        </p:nvSpPr>
        <p:spPr/>
        <p:txBody>
          <a:bodyPr/>
          <a:lstStyle/>
          <a:p>
            <a:r>
              <a:rPr lang="nl-BE" noProof="0" dirty="0"/>
              <a:t>... maar we kunnen samen nog beter</a:t>
            </a:r>
          </a:p>
        </p:txBody>
      </p:sp>
      <p:sp>
        <p:nvSpPr>
          <p:cNvPr id="3" name="Tijdelijke aanduiding voor tekst 2">
            <a:extLst>
              <a:ext uri="{FF2B5EF4-FFF2-40B4-BE49-F238E27FC236}">
                <a16:creationId xmlns:a16="http://schemas.microsoft.com/office/drawing/2014/main" id="{FBD051D0-F9C6-FD9D-0230-0B9104CB4C06}"/>
              </a:ext>
            </a:extLst>
          </p:cNvPr>
          <p:cNvSpPr>
            <a:spLocks noGrp="1"/>
          </p:cNvSpPr>
          <p:nvPr>
            <p:ph type="body" sz="quarter" idx="13"/>
          </p:nvPr>
        </p:nvSpPr>
        <p:spPr/>
        <p:txBody>
          <a:bodyPr/>
          <a:lstStyle/>
          <a:p>
            <a:pPr lvl="1"/>
            <a:r>
              <a:rPr lang="nl-BE" noProof="0" dirty="0"/>
              <a:t>daarnaast nood aan</a:t>
            </a:r>
          </a:p>
          <a:p>
            <a:pPr lvl="2"/>
            <a:r>
              <a:rPr lang="nl-BE" noProof="0" dirty="0"/>
              <a:t>werklastvermindering voor zorgverstrekkers</a:t>
            </a:r>
          </a:p>
          <a:p>
            <a:pPr lvl="2"/>
            <a:r>
              <a:rPr lang="nl-BE" noProof="0" dirty="0"/>
              <a:t>maximale administratieve vereenvoudiging, cf. ‘blauwe krokodil’</a:t>
            </a:r>
          </a:p>
          <a:p>
            <a:pPr lvl="2"/>
            <a:r>
              <a:rPr lang="nl-BE" noProof="0" dirty="0"/>
              <a:t>meer onderlinge samenwerking binnen industrie =&gt; snellere implementatie</a:t>
            </a:r>
          </a:p>
          <a:p>
            <a:pPr lvl="2"/>
            <a:r>
              <a:rPr lang="nl-BE" noProof="0" dirty="0"/>
              <a:t>systematisch gebruik beschikbare diensten</a:t>
            </a:r>
          </a:p>
          <a:p>
            <a:pPr lvl="3"/>
            <a:r>
              <a:rPr lang="nl-BE" noProof="0" dirty="0"/>
              <a:t>opname verplichting tot gebruik in Kwaliteitswet en financieringsvoorwaarden (bv. gestructureerde uitwisseling resultaten van labo-onderzoeken)</a:t>
            </a:r>
          </a:p>
          <a:p>
            <a:pPr lvl="3"/>
            <a:r>
              <a:rPr lang="nl-BE" noProof="0" dirty="0"/>
              <a:t>permanente valorisatie van resultaten</a:t>
            </a:r>
          </a:p>
          <a:p>
            <a:pPr lvl="4"/>
            <a:r>
              <a:rPr lang="nl-BE" noProof="0" dirty="0"/>
              <a:t>bevordert take up</a:t>
            </a:r>
          </a:p>
          <a:p>
            <a:pPr lvl="4"/>
            <a:r>
              <a:rPr lang="nl-BE" noProof="0" dirty="0"/>
              <a:t>creëert gemeenschappelijke drive</a:t>
            </a:r>
          </a:p>
          <a:p>
            <a:endParaRPr lang="nl-BE" noProof="0" dirty="0"/>
          </a:p>
        </p:txBody>
      </p:sp>
    </p:spTree>
    <p:extLst>
      <p:ext uri="{BB962C8B-B14F-4D97-AF65-F5344CB8AC3E}">
        <p14:creationId xmlns:p14="http://schemas.microsoft.com/office/powerpoint/2010/main" val="361743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D449138-6F17-D314-0319-33E48A9B5485}"/>
              </a:ext>
            </a:extLst>
          </p:cNvPr>
          <p:cNvSpPr>
            <a:spLocks noGrp="1"/>
          </p:cNvSpPr>
          <p:nvPr>
            <p:ph type="body" sz="quarter" idx="11"/>
          </p:nvPr>
        </p:nvSpPr>
        <p:spPr>
          <a:xfrm>
            <a:off x="900000" y="87787"/>
            <a:ext cx="10213776" cy="705597"/>
          </a:xfrm>
        </p:spPr>
        <p:txBody>
          <a:bodyPr/>
          <a:lstStyle/>
          <a:p>
            <a:r>
              <a:rPr lang="nl-BE" noProof="0" dirty="0"/>
              <a:t>Aantal maatschappelijke evoluties</a:t>
            </a:r>
          </a:p>
        </p:txBody>
      </p:sp>
      <p:sp>
        <p:nvSpPr>
          <p:cNvPr id="3" name="Tijdelijke aanduiding voor tekst 2">
            <a:extLst>
              <a:ext uri="{FF2B5EF4-FFF2-40B4-BE49-F238E27FC236}">
                <a16:creationId xmlns:a16="http://schemas.microsoft.com/office/drawing/2014/main" id="{529E42EB-09F8-B038-8843-66074F8198D4}"/>
              </a:ext>
            </a:extLst>
          </p:cNvPr>
          <p:cNvSpPr>
            <a:spLocks noGrp="1"/>
          </p:cNvSpPr>
          <p:nvPr>
            <p:ph type="body" sz="quarter" idx="13"/>
          </p:nvPr>
        </p:nvSpPr>
        <p:spPr>
          <a:xfrm>
            <a:off x="900000" y="998291"/>
            <a:ext cx="10213776" cy="5174927"/>
          </a:xfrm>
        </p:spPr>
        <p:txBody>
          <a:bodyPr/>
          <a:lstStyle/>
          <a:p>
            <a:pPr lvl="1"/>
            <a:r>
              <a:rPr lang="nl-BE" noProof="0" dirty="0"/>
              <a:t>wens naar geïntegreerde zorg: niet alleen gezondheidszorg, ook welzijnszorg in het algemeen</a:t>
            </a:r>
          </a:p>
          <a:p>
            <a:pPr lvl="1"/>
            <a:r>
              <a:rPr lang="nl-BE" noProof="0" dirty="0"/>
              <a:t>complexere zorgbehoeften</a:t>
            </a:r>
          </a:p>
          <a:p>
            <a:pPr lvl="2"/>
            <a:r>
              <a:rPr lang="nl-BE" noProof="0" dirty="0"/>
              <a:t>chronische aandoeningen, </a:t>
            </a:r>
            <a:r>
              <a:rPr lang="nl-BE" noProof="0" dirty="0" err="1"/>
              <a:t>multimorbiditeit</a:t>
            </a:r>
            <a:endParaRPr lang="nl-BE" noProof="0" dirty="0"/>
          </a:p>
          <a:p>
            <a:pPr lvl="2"/>
            <a:r>
              <a:rPr lang="nl-BE" noProof="0" dirty="0"/>
              <a:t>maatschappelijke en psychologische problematieken</a:t>
            </a:r>
          </a:p>
          <a:p>
            <a:pPr lvl="1"/>
            <a:r>
              <a:rPr lang="nl-BE" noProof="0" dirty="0"/>
              <a:t>beter geïnformeerde, mondige zorggebruiker</a:t>
            </a:r>
          </a:p>
          <a:p>
            <a:pPr lvl="1"/>
            <a:r>
              <a:rPr lang="nl-BE" noProof="0" dirty="0"/>
              <a:t>meer nadruk op preventie</a:t>
            </a:r>
          </a:p>
          <a:p>
            <a:pPr lvl="1"/>
            <a:r>
              <a:rPr lang="nl-BE" noProof="0" dirty="0"/>
              <a:t>nieuwe betrokkenen zoals technologiebedrijven</a:t>
            </a:r>
          </a:p>
          <a:p>
            <a:pPr lvl="1"/>
            <a:r>
              <a:rPr lang="nl-BE" noProof="0" dirty="0"/>
              <a:t>risico op onvoldoende digitale inclusie</a:t>
            </a:r>
          </a:p>
          <a:p>
            <a:pPr lvl="2"/>
            <a:endParaRPr lang="nl-BE" noProof="0" dirty="0"/>
          </a:p>
        </p:txBody>
      </p:sp>
    </p:spTree>
    <p:extLst>
      <p:ext uri="{BB962C8B-B14F-4D97-AF65-F5344CB8AC3E}">
        <p14:creationId xmlns:p14="http://schemas.microsoft.com/office/powerpoint/2010/main" val="344986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F9AA665-58DA-E4AD-AF42-07E575592694}"/>
              </a:ext>
            </a:extLst>
          </p:cNvPr>
          <p:cNvSpPr>
            <a:spLocks noGrp="1"/>
          </p:cNvSpPr>
          <p:nvPr>
            <p:ph type="body" sz="quarter" idx="11"/>
          </p:nvPr>
        </p:nvSpPr>
        <p:spPr>
          <a:xfrm>
            <a:off x="900000" y="87787"/>
            <a:ext cx="10213776" cy="705597"/>
          </a:xfrm>
        </p:spPr>
        <p:txBody>
          <a:bodyPr/>
          <a:lstStyle/>
          <a:p>
            <a:r>
              <a:rPr lang="nl-BE" noProof="0" dirty="0"/>
              <a:t>Aantal technologische evoluties</a:t>
            </a:r>
          </a:p>
        </p:txBody>
      </p:sp>
      <p:sp>
        <p:nvSpPr>
          <p:cNvPr id="3" name="Tijdelijke aanduiding voor tekst 2">
            <a:extLst>
              <a:ext uri="{FF2B5EF4-FFF2-40B4-BE49-F238E27FC236}">
                <a16:creationId xmlns:a16="http://schemas.microsoft.com/office/drawing/2014/main" id="{C73475BA-A01A-5902-52AA-4D4B2A39E23F}"/>
              </a:ext>
            </a:extLst>
          </p:cNvPr>
          <p:cNvSpPr>
            <a:spLocks noGrp="1"/>
          </p:cNvSpPr>
          <p:nvPr>
            <p:ph type="body" sz="quarter" idx="13"/>
          </p:nvPr>
        </p:nvSpPr>
        <p:spPr>
          <a:xfrm>
            <a:off x="900000" y="998291"/>
            <a:ext cx="10213776" cy="5174927"/>
          </a:xfrm>
        </p:spPr>
        <p:txBody>
          <a:bodyPr/>
          <a:lstStyle/>
          <a:p>
            <a:pPr lvl="1"/>
            <a:r>
              <a:rPr lang="nl-BE" noProof="0" dirty="0"/>
              <a:t>wearables en implantaten met continue metingen</a:t>
            </a:r>
          </a:p>
          <a:p>
            <a:pPr lvl="1"/>
            <a:r>
              <a:rPr lang="nl-BE" noProof="0" dirty="0"/>
              <a:t>internet of </a:t>
            </a:r>
            <a:r>
              <a:rPr lang="nl-BE" noProof="0" dirty="0" err="1"/>
              <a:t>things</a:t>
            </a:r>
            <a:r>
              <a:rPr lang="nl-BE" noProof="0" dirty="0"/>
              <a:t> (</a:t>
            </a:r>
            <a:r>
              <a:rPr lang="nl-BE" noProof="0" dirty="0" err="1"/>
              <a:t>IoT</a:t>
            </a:r>
            <a:r>
              <a:rPr lang="nl-BE" noProof="0" dirty="0"/>
              <a:t>)</a:t>
            </a:r>
          </a:p>
          <a:p>
            <a:pPr lvl="1"/>
            <a:r>
              <a:rPr lang="nl-BE" noProof="0" dirty="0"/>
              <a:t>continue, longitudinale data</a:t>
            </a:r>
          </a:p>
          <a:p>
            <a:pPr lvl="1"/>
            <a:r>
              <a:rPr lang="nl-BE" noProof="0" dirty="0"/>
              <a:t>artificiële intelligentie (AI)</a:t>
            </a:r>
          </a:p>
          <a:p>
            <a:pPr lvl="1"/>
            <a:r>
              <a:rPr lang="nl-BE" noProof="0" dirty="0" err="1"/>
              <a:t>augmented</a:t>
            </a:r>
            <a:r>
              <a:rPr lang="nl-BE" noProof="0" dirty="0"/>
              <a:t> &amp; virtual </a:t>
            </a:r>
            <a:r>
              <a:rPr lang="nl-BE" noProof="0" dirty="0" err="1"/>
              <a:t>reality</a:t>
            </a:r>
            <a:endParaRPr lang="nl-BE" noProof="0" dirty="0"/>
          </a:p>
          <a:p>
            <a:pPr lvl="1"/>
            <a:r>
              <a:rPr lang="nl-BE" noProof="0" dirty="0"/>
              <a:t>robotica</a:t>
            </a:r>
          </a:p>
          <a:p>
            <a:pPr lvl="1"/>
            <a:r>
              <a:rPr lang="nl-BE" noProof="0" dirty="0"/>
              <a:t>zorg op afstand</a:t>
            </a:r>
          </a:p>
          <a:p>
            <a:pPr lvl="1"/>
            <a:r>
              <a:rPr lang="nl-BE" noProof="0" dirty="0" err="1"/>
              <a:t>cloud</a:t>
            </a:r>
            <a:endParaRPr lang="nl-BE" noProof="0" dirty="0"/>
          </a:p>
          <a:p>
            <a:pPr lvl="1"/>
            <a:r>
              <a:rPr lang="nl-BE" noProof="0" dirty="0"/>
              <a:t>...</a:t>
            </a:r>
          </a:p>
          <a:p>
            <a:pPr lvl="2"/>
            <a:endParaRPr lang="nl-BE" noProof="0" dirty="0"/>
          </a:p>
          <a:p>
            <a:pPr lvl="1"/>
            <a:endParaRPr lang="nl-BE" noProof="0" dirty="0"/>
          </a:p>
        </p:txBody>
      </p:sp>
    </p:spTree>
    <p:extLst>
      <p:ext uri="{BB962C8B-B14F-4D97-AF65-F5344CB8AC3E}">
        <p14:creationId xmlns:p14="http://schemas.microsoft.com/office/powerpoint/2010/main" val="2249546404"/>
      </p:ext>
    </p:extLst>
  </p:cSld>
  <p:clrMapOvr>
    <a:masterClrMapping/>
  </p:clrMapOvr>
</p:sld>
</file>

<file path=ppt/theme/theme1.xml><?xml version="1.0" encoding="utf-8"?>
<a:theme xmlns:a="http://schemas.openxmlformats.org/drawingml/2006/main" name="Office Theme">
  <a:themeElements>
    <a:clrScheme name="Custom 16">
      <a:dk1>
        <a:srgbClr val="262626"/>
      </a:dk1>
      <a:lt1>
        <a:sysClr val="window" lastClr="FFFFFF"/>
      </a:lt1>
      <a:dk2>
        <a:srgbClr val="087670"/>
      </a:dk2>
      <a:lt2>
        <a:srgbClr val="FFFFFF"/>
      </a:lt2>
      <a:accent1>
        <a:srgbClr val="3B3B3B"/>
      </a:accent1>
      <a:accent2>
        <a:srgbClr val="087670"/>
      </a:accent2>
      <a:accent3>
        <a:srgbClr val="B92500"/>
      </a:accent3>
      <a:accent4>
        <a:srgbClr val="E0EEED"/>
      </a:accent4>
      <a:accent5>
        <a:srgbClr val="FFCBBE"/>
      </a:accent5>
      <a:accent6>
        <a:srgbClr val="E9E9E9"/>
      </a:accent6>
      <a:hlink>
        <a:srgbClr val="087670"/>
      </a:hlink>
      <a:folHlink>
        <a:srgbClr val="B92500"/>
      </a:folHlink>
    </a:clrScheme>
    <a:fontScheme name="eHealth">
      <a:majorFont>
        <a:latin typeface="Kumbh Sans Bold"/>
        <a:ea typeface=""/>
        <a:cs typeface=""/>
      </a:majorFont>
      <a:minorFont>
        <a:latin typeface="Libre franklin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Health-ppt-template.potx" id="{5EB4DC43-EC23-4A91-8137-8E73C4834F92}" vid="{0AD1349E-CABE-47E1-9529-FE2A85EDF2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eHealth-ppt-template</Template>
  <TotalTime>1245</TotalTime>
  <Words>2489</Words>
  <Application>Microsoft Office PowerPoint</Application>
  <PresentationFormat>Widescreen</PresentationFormat>
  <Paragraphs>329</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Open Sans Semibold</vt:lpstr>
      <vt:lpstr>Calibri</vt:lpstr>
      <vt:lpstr>Libre Franklin SemiBold</vt:lpstr>
      <vt:lpstr>Libre Franklin</vt:lpstr>
      <vt:lpstr>Libre Franklin Medium</vt:lpstr>
      <vt:lpstr>Open Sans</vt:lpstr>
      <vt:lpstr>Arial</vt:lpstr>
      <vt:lpstr>Office Theme</vt:lpstr>
      <vt:lpstr>Algemeen overzicht van de evoluties in eGezondheid, inclusief op Europees niveau  31 maart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https://www.ehealth.fgov.be/nl/page/ehds-european-health-data-space---de-europese-verordening-betreffende-de-europese-ruimte-voor-gezondheidsgegevens</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Donec nec justo eget felis facilisis re</dc:title>
  <dc:creator>Filip Coppens</dc:creator>
  <cp:lastModifiedBy>Sanne Miseur</cp:lastModifiedBy>
  <cp:revision>51</cp:revision>
  <dcterms:created xsi:type="dcterms:W3CDTF">2023-05-24T11:33:38Z</dcterms:created>
  <dcterms:modified xsi:type="dcterms:W3CDTF">2026-03-30T10:41:00Z</dcterms:modified>
</cp:coreProperties>
</file>