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907" r:id="rId4"/>
  </p:sldMasterIdLst>
  <p:notesMasterIdLst>
    <p:notesMasterId r:id="rId43"/>
  </p:notesMasterIdLst>
  <p:handoutMasterIdLst>
    <p:handoutMasterId r:id="rId44"/>
  </p:handoutMasterIdLst>
  <p:sldIdLst>
    <p:sldId id="256" r:id="rId5"/>
    <p:sldId id="2147482547" r:id="rId6"/>
    <p:sldId id="881" r:id="rId7"/>
    <p:sldId id="882" r:id="rId8"/>
    <p:sldId id="2147482605" r:id="rId9"/>
    <p:sldId id="400" r:id="rId10"/>
    <p:sldId id="1437" r:id="rId11"/>
    <p:sldId id="2147482598" r:id="rId12"/>
    <p:sldId id="2147482599" r:id="rId13"/>
    <p:sldId id="2147482600" r:id="rId14"/>
    <p:sldId id="2147482601" r:id="rId15"/>
    <p:sldId id="2147482602" r:id="rId16"/>
    <p:sldId id="258" r:id="rId17"/>
    <p:sldId id="288" r:id="rId18"/>
    <p:sldId id="261" r:id="rId19"/>
    <p:sldId id="354" r:id="rId20"/>
    <p:sldId id="355" r:id="rId21"/>
    <p:sldId id="263" r:id="rId22"/>
    <p:sldId id="290" r:id="rId23"/>
    <p:sldId id="304" r:id="rId24"/>
    <p:sldId id="306" r:id="rId25"/>
    <p:sldId id="353" r:id="rId26"/>
    <p:sldId id="324" r:id="rId27"/>
    <p:sldId id="1600" r:id="rId28"/>
    <p:sldId id="1602" r:id="rId29"/>
    <p:sldId id="1604" r:id="rId30"/>
    <p:sldId id="1605" r:id="rId31"/>
    <p:sldId id="1606" r:id="rId32"/>
    <p:sldId id="1607" r:id="rId33"/>
    <p:sldId id="1614" r:id="rId34"/>
    <p:sldId id="1609" r:id="rId35"/>
    <p:sldId id="2147482542" r:id="rId36"/>
    <p:sldId id="2147482603" r:id="rId37"/>
    <p:sldId id="2147482604" r:id="rId38"/>
    <p:sldId id="1615" r:id="rId39"/>
    <p:sldId id="1616" r:id="rId40"/>
    <p:sldId id="1613" r:id="rId41"/>
    <p:sldId id="257" r:id="rId42"/>
  </p:sldIdLst>
  <p:sldSz cx="12192000" cy="6858000"/>
  <p:notesSz cx="6797675" cy="9926638"/>
  <p:embeddedFontLst>
    <p:embeddedFont>
      <p:font typeface="Open Sans" panose="020B0604020202020204" charset="0"/>
      <p:regular r:id="rId45"/>
      <p:bold r:id="rId46"/>
      <p:italic r:id="rId47"/>
      <p:boldItalic r:id="rId48"/>
    </p:embeddedFont>
    <p:embeddedFont>
      <p:font typeface="Open Sans Semibold" panose="020B0604020202020204" charset="0"/>
      <p:bold r:id="rId49"/>
      <p:boldItalic r:id="rId50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ilip.coppens@smals.be" initials="f" lastIdx="3" clrIdx="0">
    <p:extLst>
      <p:ext uri="{19B8F6BF-5375-455C-9EA6-DF929625EA0E}">
        <p15:presenceInfo xmlns:p15="http://schemas.microsoft.com/office/powerpoint/2012/main" userId="filip.coppens@smals.b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7670"/>
    <a:srgbClr val="07766F"/>
    <a:srgbClr val="B82400"/>
    <a:srgbClr val="0082BE"/>
    <a:srgbClr val="0087BE"/>
    <a:srgbClr val="0082B8"/>
    <a:srgbClr val="0082B4"/>
    <a:srgbClr val="0082AE"/>
    <a:srgbClr val="0078AE"/>
    <a:srgbClr val="0A78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37" autoAdjust="0"/>
    <p:restoredTop sz="95226" autoAdjust="0"/>
  </p:normalViewPr>
  <p:slideViewPr>
    <p:cSldViewPr>
      <p:cViewPr varScale="1">
        <p:scale>
          <a:sx n="75" d="100"/>
          <a:sy n="75" d="100"/>
        </p:scale>
        <p:origin x="802" y="5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9123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219"/>
    </p:cViewPr>
  </p:sorterViewPr>
  <p:notesViewPr>
    <p:cSldViewPr>
      <p:cViewPr varScale="1">
        <p:scale>
          <a:sx n="58" d="100"/>
          <a:sy n="58" d="100"/>
        </p:scale>
        <p:origin x="3254" y="5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2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1.fntdata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5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handoutMaster" Target="handoutMasters/handoutMaster1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4.fntdata"/><Relationship Id="rId8" Type="http://schemas.openxmlformats.org/officeDocument/2006/relationships/slide" Target="slides/slide4.xml"/><Relationship Id="rId51" Type="http://schemas.openxmlformats.org/officeDocument/2006/relationships/commentAuthors" Target="commentAuthors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3A29A6-86A1-4C77-B3EB-5344DDC64EE2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468987-2D7B-428C-91AE-04CA5E940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2436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7472D4DB-24C3-43B8-8E4A-324AA65BA7B2}" type="datetimeFigureOut">
              <a:rPr lang="en-US"/>
              <a:pPr>
                <a:defRPr/>
              </a:pPr>
              <a:t>3/24/2026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9A4C6B6-9186-44B6-AEB1-8528D7C6E6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8395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14B466-97F6-42AD-BA69-3128B6BE031F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BE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9843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D31976-9B74-4DEB-BA7A-338D8B7DCAC4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BE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4606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59BA74-17F1-479B-8B7E-1EA7BA9801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F51D4C-85D5-4385-FD21-E6DDD2AF65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87425" y="1081088"/>
            <a:ext cx="5189538" cy="2919412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5DD56C-5995-DE61-1C53-819EA2B151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B7A0B8-59DD-5347-1902-229A1E8012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DF498-6B22-4C23-B9DE-FBD91F7FCCAE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5086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 txBox="1">
            <a:spLocks noGrp="1" noChangeArrowheads="1"/>
          </p:cNvSpPr>
          <p:nvPr/>
        </p:nvSpPr>
        <p:spPr bwMode="auto">
          <a:xfrm>
            <a:off x="3815825" y="10235123"/>
            <a:ext cx="2920483" cy="539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 defTabSz="93186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fld id="{E8395028-FA5B-420C-9F9B-AF639738EEFF}" type="slidenum">
              <a:rPr lang="nl-NL" altLang="en-US" sz="1200">
                <a:solidFill>
                  <a:srgbClr val="000000"/>
                </a:solidFill>
              </a:rPr>
              <a:pPr algn="r" eaLnBrk="1" hangingPunct="1"/>
              <a:t>6</a:t>
            </a:fld>
            <a:endParaRPr lang="nl-BE" altLang="en-US" sz="1200">
              <a:solidFill>
                <a:srgbClr val="000000"/>
              </a:solidFill>
            </a:endParaRPr>
          </a:p>
        </p:txBody>
      </p:sp>
      <p:sp>
        <p:nvSpPr>
          <p:cNvPr id="113667" name="Rectangle 7"/>
          <p:cNvSpPr txBox="1">
            <a:spLocks noGrp="1" noChangeArrowheads="1"/>
          </p:cNvSpPr>
          <p:nvPr/>
        </p:nvSpPr>
        <p:spPr bwMode="auto">
          <a:xfrm>
            <a:off x="3815825" y="10235123"/>
            <a:ext cx="2920483" cy="539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 defTabSz="93186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fld id="{76DC74C9-80E9-4EF6-A9FE-91848821F12B}" type="slidenum">
              <a:rPr lang="nl-NL" altLang="en-US" sz="1200">
                <a:solidFill>
                  <a:srgbClr val="000000"/>
                </a:solidFill>
              </a:rPr>
              <a:pPr algn="r" eaLnBrk="1" hangingPunct="1"/>
              <a:t>6</a:t>
            </a:fld>
            <a:endParaRPr lang="nl-BE" altLang="en-US" sz="1200">
              <a:solidFill>
                <a:srgbClr val="000000"/>
              </a:solidFill>
            </a:endParaRPr>
          </a:p>
        </p:txBody>
      </p:sp>
      <p:sp>
        <p:nvSpPr>
          <p:cNvPr id="1136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1460966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A4C6B6-9186-44B6-AEB1-8528D7C6E6ED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808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A4C6B6-9186-44B6-AEB1-8528D7C6E6ED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8037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A4C6B6-9186-44B6-AEB1-8528D7C6E6ED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9313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A4C6B6-9186-44B6-AEB1-8528D7C6E6ED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863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63;g21a3bf64467_0_16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08168" y="0"/>
            <a:ext cx="4583832" cy="6872418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 Placeholder 20"/>
          <p:cNvSpPr>
            <a:spLocks noGrp="1"/>
          </p:cNvSpPr>
          <p:nvPr>
            <p:ph type="body" sz="quarter" idx="10"/>
          </p:nvPr>
        </p:nvSpPr>
        <p:spPr>
          <a:xfrm>
            <a:off x="911424" y="1772816"/>
            <a:ext cx="4355400" cy="556199"/>
          </a:xfrm>
        </p:spPr>
        <p:txBody>
          <a:bodyPr/>
          <a:lstStyle>
            <a:lvl1pPr marL="0" indent="0"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1"/>
          </p:nvPr>
        </p:nvSpPr>
        <p:spPr>
          <a:xfrm>
            <a:off x="911424" y="2480640"/>
            <a:ext cx="5904656" cy="1524424"/>
          </a:xfrm>
        </p:spPr>
        <p:txBody>
          <a:bodyPr/>
          <a:lstStyle>
            <a:lvl1pPr marL="0" indent="0">
              <a:buNone/>
              <a:defRPr sz="32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2"/>
          </p:nvPr>
        </p:nvSpPr>
        <p:spPr>
          <a:xfrm>
            <a:off x="911424" y="4111358"/>
            <a:ext cx="3903062" cy="685794"/>
          </a:xfrm>
        </p:spPr>
        <p:txBody>
          <a:bodyPr/>
          <a:lstStyle>
            <a:lvl1pPr marL="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26" name="Google Shape;64;g21a3bf64467_0_16"/>
          <p:cNvPicPr preferRelativeResize="0"/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6549" y="6381328"/>
            <a:ext cx="1287500" cy="352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1839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C0FE39-DDEE-4567-8159-8971416D99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D47AEC5-12A7-447F-8FD1-829E5DCF26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43E5E70-A508-49AF-A741-287904EED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DBA4C03-FB71-4C5B-81C7-16DBC1097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5BC5EB6-0D68-4DC6-AA22-FA1DB8222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168C0-9897-4C6E-9493-552002DFD17A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1554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282CD4-439F-4A8E-B41A-77D79E956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F0A258A-B949-4209-8EF5-F2590598D8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26C1046-7D7E-489D-8CF2-7C9FFE89D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129F7F-A508-45AC-BF7B-7803428C0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BE07726-71D8-40EC-A850-ACF8C09B5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168C0-9897-4C6E-9493-552002DFD17A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066738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91360" y="645334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BE" dirty="0"/>
              <a:t> </a:t>
            </a:r>
            <a:fld id="{30A9230E-FFBB-4CCB-ABD7-198084EDE768}" type="slidenum">
              <a:rPr lang="fr-BE" smtClean="0"/>
              <a:pPr/>
              <a:t>‹#›</a:t>
            </a:fld>
            <a:r>
              <a:rPr lang="fr-BE" dirty="0"/>
              <a:t> </a:t>
            </a:r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407368" y="188640"/>
            <a:ext cx="1130525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87BE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548732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776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B2A7D7-3B07-4F16-B17F-21A2F67651B8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8" name="Google Shape;19;p27"/>
          <p:cNvSpPr/>
          <p:nvPr userDrawn="1"/>
        </p:nvSpPr>
        <p:spPr>
          <a:xfrm rot="-5400000" flipH="1">
            <a:off x="1533999" y="1202999"/>
            <a:ext cx="34200" cy="1080000"/>
          </a:xfrm>
          <a:prstGeom prst="rect">
            <a:avLst/>
          </a:prstGeom>
          <a:solidFill>
            <a:schemeClr val="bg1"/>
          </a:solidFill>
          <a:ln>
            <a:solidFill>
              <a:srgbClr val="07766F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Text Placeholder 20"/>
          <p:cNvSpPr>
            <a:spLocks noGrp="1"/>
          </p:cNvSpPr>
          <p:nvPr>
            <p:ph type="body" sz="quarter" idx="11"/>
          </p:nvPr>
        </p:nvSpPr>
        <p:spPr>
          <a:xfrm>
            <a:off x="900000" y="1080000"/>
            <a:ext cx="4355400" cy="556199"/>
          </a:xfr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22"/>
          <p:cNvSpPr>
            <a:spLocks noGrp="1"/>
          </p:cNvSpPr>
          <p:nvPr>
            <p:ph type="body" sz="quarter" idx="12"/>
          </p:nvPr>
        </p:nvSpPr>
        <p:spPr>
          <a:xfrm>
            <a:off x="911424" y="2480640"/>
            <a:ext cx="3240000" cy="1524424"/>
          </a:xfr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 Placeholder 22"/>
          <p:cNvSpPr>
            <a:spLocks noGrp="1"/>
          </p:cNvSpPr>
          <p:nvPr>
            <p:ph type="body" sz="quarter" idx="13"/>
          </p:nvPr>
        </p:nvSpPr>
        <p:spPr>
          <a:xfrm>
            <a:off x="4439996" y="2480640"/>
            <a:ext cx="3240000" cy="1524424"/>
          </a:xfr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Text Placeholder 22"/>
          <p:cNvSpPr>
            <a:spLocks noGrp="1"/>
          </p:cNvSpPr>
          <p:nvPr>
            <p:ph type="body" sz="quarter" idx="14"/>
          </p:nvPr>
        </p:nvSpPr>
        <p:spPr>
          <a:xfrm>
            <a:off x="7968568" y="2493216"/>
            <a:ext cx="3240000" cy="1524424"/>
          </a:xfr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3708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776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B2A7D7-3B07-4F16-B17F-21A2F67651B8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8" name="Google Shape;19;p27"/>
          <p:cNvSpPr/>
          <p:nvPr userDrawn="1"/>
        </p:nvSpPr>
        <p:spPr>
          <a:xfrm rot="-5400000" flipH="1">
            <a:off x="1533999" y="1202999"/>
            <a:ext cx="34200" cy="1080000"/>
          </a:xfrm>
          <a:prstGeom prst="rect">
            <a:avLst/>
          </a:prstGeom>
          <a:solidFill>
            <a:schemeClr val="bg1"/>
          </a:solidFill>
          <a:ln>
            <a:solidFill>
              <a:srgbClr val="07766F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Text Placeholder 20"/>
          <p:cNvSpPr>
            <a:spLocks noGrp="1"/>
          </p:cNvSpPr>
          <p:nvPr>
            <p:ph type="body" sz="quarter" idx="11"/>
          </p:nvPr>
        </p:nvSpPr>
        <p:spPr>
          <a:xfrm>
            <a:off x="900000" y="1080000"/>
            <a:ext cx="4355400" cy="556199"/>
          </a:xfr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22"/>
          <p:cNvSpPr>
            <a:spLocks noGrp="1"/>
          </p:cNvSpPr>
          <p:nvPr>
            <p:ph type="body" sz="quarter" idx="12"/>
          </p:nvPr>
        </p:nvSpPr>
        <p:spPr>
          <a:xfrm>
            <a:off x="911424" y="2480640"/>
            <a:ext cx="3240000" cy="1524424"/>
          </a:xfr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 Placeholder 22"/>
          <p:cNvSpPr>
            <a:spLocks noGrp="1"/>
          </p:cNvSpPr>
          <p:nvPr>
            <p:ph type="body" sz="quarter" idx="13"/>
          </p:nvPr>
        </p:nvSpPr>
        <p:spPr>
          <a:xfrm>
            <a:off x="4439996" y="2480640"/>
            <a:ext cx="3240000" cy="1524424"/>
          </a:xfr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Text Placeholder 22"/>
          <p:cNvSpPr>
            <a:spLocks noGrp="1"/>
          </p:cNvSpPr>
          <p:nvPr>
            <p:ph type="body" sz="quarter" idx="14"/>
          </p:nvPr>
        </p:nvSpPr>
        <p:spPr>
          <a:xfrm>
            <a:off x="7968568" y="2493216"/>
            <a:ext cx="3240000" cy="1524424"/>
          </a:xfr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10" y="6173219"/>
            <a:ext cx="1079312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334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;p27"/>
          <p:cNvSpPr/>
          <p:nvPr userDrawn="1"/>
        </p:nvSpPr>
        <p:spPr>
          <a:xfrm rot="-5400000" flipH="1">
            <a:off x="1533999" y="529836"/>
            <a:ext cx="34200" cy="1080000"/>
          </a:xfrm>
          <a:prstGeom prst="rect">
            <a:avLst/>
          </a:prstGeom>
          <a:solidFill>
            <a:srgbClr val="07766F"/>
          </a:solidFill>
          <a:ln>
            <a:solidFill>
              <a:srgbClr val="07766F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Text Placeholder 20"/>
          <p:cNvSpPr>
            <a:spLocks noGrp="1"/>
          </p:cNvSpPr>
          <p:nvPr>
            <p:ph type="body" sz="quarter" idx="11"/>
          </p:nvPr>
        </p:nvSpPr>
        <p:spPr>
          <a:xfrm>
            <a:off x="767408" y="99379"/>
            <a:ext cx="10873208" cy="881349"/>
          </a:xfrm>
        </p:spPr>
        <p:txBody>
          <a:bodyPr anchor="b"/>
          <a:lstStyle>
            <a:lvl1pPr marL="0" indent="0">
              <a:buNone/>
              <a:defRPr sz="3600" b="0" i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67408" y="1158945"/>
            <a:ext cx="10873208" cy="5014274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49263" indent="-268288">
              <a:lnSpc>
                <a:spcPct val="150000"/>
              </a:lnSpc>
              <a:buClr>
                <a:srgbClr val="07766F"/>
              </a:buClr>
              <a:buSzPct val="120000"/>
              <a:buFont typeface="Arial" panose="020B0604020202020204" pitchFamily="34" charset="0"/>
              <a:buChar char="ǀ"/>
              <a:defRPr sz="2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715963" indent="-266700">
              <a:lnSpc>
                <a:spcPct val="150000"/>
              </a:lnSpc>
              <a:buClr>
                <a:schemeClr val="bg1">
                  <a:lumMod val="65000"/>
                </a:schemeClr>
              </a:buClr>
              <a:buSzPct val="120000"/>
              <a:buFont typeface="Arial" panose="020B0604020202020204" pitchFamily="34" charset="0"/>
              <a:buChar char="ǀ"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15E81C5B-E51E-4F4D-B7E3-08B19F6B9E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25200" y="6489703"/>
            <a:ext cx="1001184" cy="365125"/>
          </a:xfrm>
        </p:spPr>
        <p:txBody>
          <a:bodyPr/>
          <a:lstStyle/>
          <a:p>
            <a:pPr>
              <a:defRPr/>
            </a:pPr>
            <a:fld id="{21B2A7D7-3B07-4F16-B17F-21A2F67651B8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pic>
        <p:nvPicPr>
          <p:cNvPr id="9" name="Google Shape;64;g21a3bf64467_0_16">
            <a:extLst>
              <a:ext uri="{FF2B5EF4-FFF2-40B4-BE49-F238E27FC236}">
                <a16:creationId xmlns:a16="http://schemas.microsoft.com/office/drawing/2014/main" id="{65302D34-17BC-49DA-865B-9AD7B5E196D7}"/>
              </a:ext>
            </a:extLst>
          </p:cNvPr>
          <p:cNvPicPr preferRelativeResize="0"/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6549" y="6381328"/>
            <a:ext cx="1287500" cy="352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9186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;p27"/>
          <p:cNvSpPr/>
          <p:nvPr userDrawn="1"/>
        </p:nvSpPr>
        <p:spPr>
          <a:xfrm rot="-5400000" flipH="1">
            <a:off x="1537070" y="529836"/>
            <a:ext cx="34200" cy="1080000"/>
          </a:xfrm>
          <a:prstGeom prst="rect">
            <a:avLst/>
          </a:prstGeom>
          <a:solidFill>
            <a:srgbClr val="07766F"/>
          </a:solidFill>
          <a:ln>
            <a:solidFill>
              <a:srgbClr val="07766F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Text Placeholder 20"/>
          <p:cNvSpPr>
            <a:spLocks noGrp="1"/>
          </p:cNvSpPr>
          <p:nvPr>
            <p:ph type="body" sz="quarter" idx="11"/>
          </p:nvPr>
        </p:nvSpPr>
        <p:spPr>
          <a:xfrm>
            <a:off x="910305" y="190994"/>
            <a:ext cx="6624736" cy="810129"/>
          </a:xfrm>
        </p:spPr>
        <p:txBody>
          <a:bodyPr anchor="b"/>
          <a:lstStyle>
            <a:lvl1pPr marL="0" indent="0">
              <a:buNone/>
              <a:defRPr sz="3600" b="0" i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00000" y="1138549"/>
            <a:ext cx="6624736" cy="5034669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49263" indent="-268288">
              <a:lnSpc>
                <a:spcPct val="150000"/>
              </a:lnSpc>
              <a:buClr>
                <a:srgbClr val="07766F"/>
              </a:buClr>
              <a:buSzPct val="120000"/>
              <a:buFont typeface="Arial" panose="020B0604020202020204" pitchFamily="34" charset="0"/>
              <a:buChar char="ǀ"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715963" indent="-266700">
              <a:lnSpc>
                <a:spcPct val="150000"/>
              </a:lnSpc>
              <a:buClr>
                <a:schemeClr val="bg1">
                  <a:lumMod val="65000"/>
                </a:schemeClr>
              </a:buClr>
              <a:buSzPct val="120000"/>
              <a:buFont typeface="Arial" panose="020B0604020202020204" pitchFamily="34" charset="0"/>
              <a:buChar char="ǀ"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7560543" y="1138549"/>
            <a:ext cx="4631457" cy="503466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DCEC4900-20E7-4F34-A2E8-BC3C0F3E7D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25200" y="6489703"/>
            <a:ext cx="1001184" cy="365125"/>
          </a:xfrm>
        </p:spPr>
        <p:txBody>
          <a:bodyPr/>
          <a:lstStyle/>
          <a:p>
            <a:pPr>
              <a:defRPr/>
            </a:pPr>
            <a:fld id="{21B2A7D7-3B07-4F16-B17F-21A2F67651B8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pic>
        <p:nvPicPr>
          <p:cNvPr id="11" name="Google Shape;64;g21a3bf64467_0_16">
            <a:extLst>
              <a:ext uri="{FF2B5EF4-FFF2-40B4-BE49-F238E27FC236}">
                <a16:creationId xmlns:a16="http://schemas.microsoft.com/office/drawing/2014/main" id="{61D4A428-008D-47C1-B75D-5F4DA83403E2}"/>
              </a:ext>
            </a:extLst>
          </p:cNvPr>
          <p:cNvPicPr preferRelativeResize="0"/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6549" y="6381328"/>
            <a:ext cx="1287500" cy="352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7330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 userDrawn="1"/>
        </p:nvCxnSpPr>
        <p:spPr>
          <a:xfrm>
            <a:off x="6384032" y="2271169"/>
            <a:ext cx="651595" cy="0"/>
          </a:xfrm>
          <a:prstGeom prst="line">
            <a:avLst/>
          </a:prstGeom>
          <a:ln w="38100">
            <a:solidFill>
              <a:srgbClr val="0876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oogle Shape;64;g21a3bf64467_0_16"/>
          <p:cNvPicPr preferRelativeResize="0"/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10353116" y="6173219"/>
            <a:ext cx="1287500" cy="3521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 Placeholder 20"/>
          <p:cNvSpPr>
            <a:spLocks noGrp="1"/>
          </p:cNvSpPr>
          <p:nvPr>
            <p:ph type="body" sz="quarter" idx="11"/>
          </p:nvPr>
        </p:nvSpPr>
        <p:spPr>
          <a:xfrm>
            <a:off x="6319272" y="2420888"/>
            <a:ext cx="5465360" cy="1564859"/>
          </a:xfrm>
        </p:spPr>
        <p:txBody>
          <a:bodyPr/>
          <a:lstStyle>
            <a:lvl1pPr marL="0" indent="0">
              <a:buNone/>
              <a:defRPr sz="3200" b="0" i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312024" y="1556793"/>
            <a:ext cx="5472608" cy="534612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SzPct val="100000"/>
              <a:buFont typeface="Arial" panose="020B0604020202020204" pitchFamily="34" charset="0"/>
              <a:buChar char="ǀ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ǀ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5087888" cy="68548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066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D811F3-C16F-4DB2-A42F-0DEC8D6A8BE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3110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ussen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4"/>
          <p:cNvSpPr txBox="1">
            <a:spLocks noChangeArrowheads="1"/>
          </p:cNvSpPr>
          <p:nvPr userDrawn="1"/>
        </p:nvSpPr>
        <p:spPr bwMode="auto">
          <a:xfrm>
            <a:off x="573619" y="1662116"/>
            <a:ext cx="11044767" cy="2308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nl-BE" altLang="en-US" sz="4800">
              <a:solidFill>
                <a:srgbClr val="0087BE"/>
              </a:solidFill>
            </a:endParaRPr>
          </a:p>
          <a:p>
            <a:pPr algn="ctr" eaLnBrk="1" hangingPunct="1">
              <a:defRPr/>
            </a:pPr>
            <a:endParaRPr lang="nl-BE" altLang="en-US" sz="4800">
              <a:solidFill>
                <a:srgbClr val="0087BE"/>
              </a:solidFill>
            </a:endParaRPr>
          </a:p>
          <a:p>
            <a:pPr algn="ctr" eaLnBrk="1" hangingPunct="1">
              <a:defRPr/>
            </a:pPr>
            <a:endParaRPr lang="nl-BE" altLang="en-US" sz="4800">
              <a:solidFill>
                <a:srgbClr val="0087BE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66DDCB-4F40-4F8C-A2FE-269D135B5A1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BDCA04C4-7ADA-432F-A002-BCCC0FF1BEB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73615" y="1662116"/>
            <a:ext cx="11044766" cy="2308224"/>
          </a:xfrm>
        </p:spPr>
        <p:txBody>
          <a:bodyPr anchor="ctr"/>
          <a:lstStyle>
            <a:lvl1pPr algn="ctr">
              <a:defRPr sz="3600"/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7938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/>
          </p:cNvGrpSpPr>
          <p:nvPr userDrawn="1"/>
        </p:nvGrpSpPr>
        <p:grpSpPr bwMode="auto">
          <a:xfrm>
            <a:off x="5914744" y="1597028"/>
            <a:ext cx="5642258" cy="2800767"/>
            <a:chOff x="4444123" y="1916832"/>
            <a:chExt cx="4232333" cy="2801185"/>
          </a:xfrm>
        </p:grpSpPr>
        <p:pic>
          <p:nvPicPr>
            <p:cNvPr id="3" name="Picture 10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4123" y="2812834"/>
              <a:ext cx="286545" cy="39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12"/>
            <p:cNvSpPr txBox="1">
              <a:spLocks noChangeArrowheads="1"/>
            </p:cNvSpPr>
            <p:nvPr userDrawn="1"/>
          </p:nvSpPr>
          <p:spPr bwMode="auto">
            <a:xfrm>
              <a:off x="4788082" y="1916832"/>
              <a:ext cx="3888374" cy="2801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defRPr/>
              </a:pPr>
              <a:endParaRPr lang="fr-BE" sz="1600" dirty="0">
                <a:solidFill>
                  <a:srgbClr val="7F7F7F"/>
                </a:solidFill>
                <a:sym typeface="Arial" charset="0"/>
              </a:endParaRPr>
            </a:p>
            <a:p>
              <a:pPr>
                <a:defRPr/>
              </a:pPr>
              <a:endParaRPr lang="fr-BE" sz="1600" dirty="0">
                <a:solidFill>
                  <a:srgbClr val="7F7F7F"/>
                </a:solidFill>
                <a:sym typeface="Arial" charset="0"/>
              </a:endParaRPr>
            </a:p>
            <a:p>
              <a:pPr>
                <a:defRPr/>
              </a:pPr>
              <a:endParaRPr lang="fr-BE" sz="1600" dirty="0">
                <a:solidFill>
                  <a:srgbClr val="7F7F7F"/>
                </a:solidFill>
                <a:sym typeface="Arial" charset="0"/>
              </a:endParaRPr>
            </a:p>
            <a:p>
              <a:pPr>
                <a:defRPr/>
              </a:pPr>
              <a:endParaRPr lang="fr-BE" sz="1600" dirty="0">
                <a:solidFill>
                  <a:srgbClr val="7F7F7F"/>
                </a:solidFill>
                <a:sym typeface="Arial" charset="0"/>
              </a:endParaRPr>
            </a:p>
            <a:p>
              <a:pPr>
                <a:defRPr/>
              </a:pPr>
              <a:r>
                <a:rPr lang="en-US" sz="1600" dirty="0">
                  <a:solidFill>
                    <a:srgbClr val="0D0D0D"/>
                  </a:solidFill>
                </a:rPr>
                <a:t>frank.robben@mail.fgov.be </a:t>
              </a:r>
            </a:p>
            <a:p>
              <a:pPr>
                <a:defRPr/>
              </a:pPr>
              <a:endParaRPr lang="en-US" sz="1600" dirty="0">
                <a:solidFill>
                  <a:srgbClr val="0D0D0D"/>
                </a:solidFill>
                <a:sym typeface="Arial" charset="0"/>
              </a:endParaRPr>
            </a:p>
            <a:p>
              <a:pPr>
                <a:defRPr/>
              </a:pPr>
              <a:r>
                <a:rPr lang="fr-BE" sz="1600" dirty="0">
                  <a:solidFill>
                    <a:srgbClr val="0D0D0D"/>
                  </a:solidFill>
                  <a:sym typeface="Arial" charset="0"/>
                </a:rPr>
                <a:t>@</a:t>
              </a:r>
              <a:r>
                <a:rPr lang="fr-BE" sz="1600" dirty="0" err="1">
                  <a:solidFill>
                    <a:srgbClr val="0D0D0D"/>
                  </a:solidFill>
                  <a:sym typeface="Arial" charset="0"/>
                </a:rPr>
                <a:t>FrRobben</a:t>
              </a:r>
              <a:endParaRPr lang="fr-BE" sz="1600" dirty="0">
                <a:solidFill>
                  <a:srgbClr val="0D0D0D"/>
                </a:solidFill>
                <a:sym typeface="Arial" charset="0"/>
              </a:endParaRPr>
            </a:p>
            <a:p>
              <a:pPr>
                <a:defRPr/>
              </a:pPr>
              <a:endParaRPr lang="en-US" sz="1600" dirty="0">
                <a:solidFill>
                  <a:srgbClr val="0D0D0D"/>
                </a:solidFill>
                <a:sym typeface="Arial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dirty="0">
                  <a:solidFill>
                    <a:srgbClr val="7F7F7F"/>
                  </a:solidFill>
                  <a:sym typeface="Arial" charset="0"/>
                </a:rPr>
                <a:t>https://www.frankrobben.be</a:t>
              </a:r>
              <a:endParaRPr lang="en-GB" sz="1600" dirty="0">
                <a:solidFill>
                  <a:srgbClr val="7F7F7F"/>
                </a:solidFill>
              </a:endParaRPr>
            </a:p>
            <a:p>
              <a:pPr>
                <a:defRPr/>
              </a:pPr>
              <a:r>
                <a:rPr lang="en-US" sz="1600" dirty="0">
                  <a:solidFill>
                    <a:srgbClr val="7F7F7F"/>
                  </a:solidFill>
                  <a:sym typeface="Arial" charset="0"/>
                </a:rPr>
                <a:t>https://www.ehealth.fgov.be</a:t>
              </a:r>
              <a:endParaRPr lang="fr-BE" sz="1600" dirty="0">
                <a:solidFill>
                  <a:srgbClr val="7F7F7F"/>
                </a:solidFill>
                <a:sym typeface="Arial" charset="0"/>
              </a:endParaRPr>
            </a:p>
            <a:p>
              <a:pPr>
                <a:defRPr/>
              </a:pPr>
              <a:r>
                <a:rPr lang="en-US" sz="1600" dirty="0">
                  <a:solidFill>
                    <a:srgbClr val="7F7F7F"/>
                  </a:solidFill>
                  <a:sym typeface="Arial" charset="0"/>
                </a:rPr>
                <a:t>https://www.socialsecurity.be</a:t>
              </a:r>
            </a:p>
          </p:txBody>
        </p:sp>
      </p:grpSp>
      <p:pic>
        <p:nvPicPr>
          <p:cNvPr id="6" name="Picture 2" descr="http://fr.hdyo.org/assets/ask-question-2-ce96e3e01c85a38a0d39c61cfae6d42c.jpg"/>
          <p:cNvPicPr>
            <a:picLocks noChangeAspect="1" noChangeArrowheads="1"/>
          </p:cNvPicPr>
          <p:nvPr userDrawn="1"/>
        </p:nvPicPr>
        <p:blipFill>
          <a:blip r:embed="rId3">
            <a:grayscl/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8834" y="1268760"/>
            <a:ext cx="4686374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CCC5E9-F9D9-46F9-AA92-085E1A182B7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8" name="Picture 13">
            <a:extLst>
              <a:ext uri="{FF2B5EF4-FFF2-40B4-BE49-F238E27FC236}">
                <a16:creationId xmlns:a16="http://schemas.microsoft.com/office/drawing/2014/main" id="{E8C45B9B-DFA4-483C-9C7C-14663CA295F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991206" y="3100910"/>
            <a:ext cx="256082" cy="25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237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767408" y="246929"/>
            <a:ext cx="10801200" cy="709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lvl="0" indent="0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67408" y="1196753"/>
            <a:ext cx="10801200" cy="492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marL="449263" lvl="1" indent="-268288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7766F"/>
              </a:buClr>
              <a:buSzPct val="120000"/>
              <a:buFont typeface="Arial" panose="020B0604020202020204" pitchFamily="34" charset="0"/>
              <a:buChar char="ǀ"/>
            </a:pPr>
            <a:r>
              <a:rPr lang="en-US" altLang="en-US" dirty="0"/>
              <a:t>Second level</a:t>
            </a:r>
          </a:p>
          <a:p>
            <a:pPr marL="715963" lvl="2" indent="-266700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bg1">
                  <a:lumMod val="65000"/>
                </a:schemeClr>
              </a:buClr>
              <a:buSzPct val="120000"/>
              <a:buFont typeface="Arial" panose="020B0604020202020204" pitchFamily="34" charset="0"/>
              <a:buChar char="ǀ"/>
            </a:pPr>
            <a:r>
              <a:rPr lang="en-US" altLang="en-US" dirty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25200" y="6489703"/>
            <a:ext cx="10011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1B2A7D7-3B07-4F16-B17F-21A2F67651B8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5" name="Google Shape;19;p27">
            <a:extLst>
              <a:ext uri="{FF2B5EF4-FFF2-40B4-BE49-F238E27FC236}">
                <a16:creationId xmlns:a16="http://schemas.microsoft.com/office/drawing/2014/main" id="{BC493BED-57B1-40DE-B74D-BB252ECBF9B2}"/>
              </a:ext>
            </a:extLst>
          </p:cNvPr>
          <p:cNvSpPr/>
          <p:nvPr userDrawn="1"/>
        </p:nvSpPr>
        <p:spPr>
          <a:xfrm rot="-5400000" flipH="1">
            <a:off x="1533999" y="529836"/>
            <a:ext cx="34200" cy="1080000"/>
          </a:xfrm>
          <a:prstGeom prst="rect">
            <a:avLst/>
          </a:prstGeom>
          <a:solidFill>
            <a:srgbClr val="07766F"/>
          </a:solidFill>
          <a:ln>
            <a:solidFill>
              <a:srgbClr val="07766F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9623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24" r:id="rId2"/>
    <p:sldLayoutId id="2147483914" r:id="rId3"/>
    <p:sldLayoutId id="2147483915" r:id="rId4"/>
    <p:sldLayoutId id="2147483916" r:id="rId5"/>
    <p:sldLayoutId id="2147483925" r:id="rId6"/>
    <p:sldLayoutId id="2147483910" r:id="rId7"/>
    <p:sldLayoutId id="2147483912" r:id="rId8"/>
    <p:sldLayoutId id="2147483913" r:id="rId9"/>
    <p:sldLayoutId id="2147483926" r:id="rId10"/>
    <p:sldLayoutId id="2147483927" r:id="rId11"/>
    <p:sldLayoutId id="2147483928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lang="en-GB" altLang="en-US" sz="3600" b="0" i="0" kern="1200" dirty="0">
          <a:solidFill>
            <a:schemeClr val="tx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9pPr>
    </p:titleStyle>
    <p:bodyStyle>
      <a:lvl1pPr marL="0" indent="0" algn="l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Font typeface="Arial" charset="0"/>
        <a:buNone/>
        <a:defRPr lang="en-US" altLang="en-US" sz="2400" kern="1200" dirty="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466725" indent="-285750" algn="l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Font typeface="Arial" charset="0"/>
        <a:buChar char="–"/>
        <a:defRPr lang="en-US" altLang="en-US" sz="2200" kern="1200" dirty="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735013" indent="-285750" algn="l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Font typeface="Arial" charset="0"/>
        <a:buChar char="•"/>
        <a:defRPr lang="en-US" altLang="en-US" sz="2000" kern="1200" dirty="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Font typeface="Arial" charset="0"/>
        <a:buChar char="–"/>
        <a:defRPr lang="en-US" altLang="en-US" sz="1600" kern="1200" dirty="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Font typeface="Arial" charset="0"/>
        <a:buChar char="»"/>
        <a:defRPr lang="en-GB" altLang="en-US" sz="1600" kern="1200" dirty="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eur-lex.europa.eu/legal-content/en/TXT/?uri=OJ%3AL_202500327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health.ec.europa.eu/ehealth-digital-health-and-care/european-health-data-space-regulation-ehds_en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4.wdp"/><Relationship Id="rId18" Type="http://schemas.openxmlformats.org/officeDocument/2006/relationships/image" Target="../media/image18.png"/><Relationship Id="rId3" Type="http://schemas.openxmlformats.org/officeDocument/2006/relationships/image" Target="../media/image8.png"/><Relationship Id="rId21" Type="http://schemas.openxmlformats.org/officeDocument/2006/relationships/image" Target="../media/image21.png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17" Type="http://schemas.openxmlformats.org/officeDocument/2006/relationships/image" Target="../media/image17.png"/><Relationship Id="rId2" Type="http://schemas.openxmlformats.org/officeDocument/2006/relationships/image" Target="../media/image7.jpe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11" Type="http://schemas.microsoft.com/office/2007/relationships/hdphoto" Target="../media/hdphoto3.wdp"/><Relationship Id="rId5" Type="http://schemas.openxmlformats.org/officeDocument/2006/relationships/image" Target="../media/image9.jpeg"/><Relationship Id="rId15" Type="http://schemas.microsoft.com/office/2007/relationships/hdphoto" Target="../media/hdphoto5.wdp"/><Relationship Id="rId10" Type="http://schemas.openxmlformats.org/officeDocument/2006/relationships/image" Target="../media/image13.png"/><Relationship Id="rId19" Type="http://schemas.openxmlformats.org/officeDocument/2006/relationships/image" Target="../media/image19.png"/><Relationship Id="rId4" Type="http://schemas.microsoft.com/office/2007/relationships/hdphoto" Target="../media/hdphoto1.wdp"/><Relationship Id="rId9" Type="http://schemas.microsoft.com/office/2007/relationships/hdphoto" Target="../media/hdphoto2.wdp"/><Relationship Id="rId14" Type="http://schemas.openxmlformats.org/officeDocument/2006/relationships/image" Target="../media/image15.png"/><Relationship Id="rId22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41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11" Type="http://schemas.openxmlformats.org/officeDocument/2006/relationships/image" Target="../media/image39.png"/><Relationship Id="rId5" Type="http://schemas.openxmlformats.org/officeDocument/2006/relationships/image" Target="../media/image25.png"/><Relationship Id="rId10" Type="http://schemas.openxmlformats.org/officeDocument/2006/relationships/image" Target="../media/image38.png"/><Relationship Id="rId4" Type="http://schemas.openxmlformats.org/officeDocument/2006/relationships/image" Target="../media/image24.png"/><Relationship Id="rId9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1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svg"/><Relationship Id="rId18" Type="http://schemas.openxmlformats.org/officeDocument/2006/relationships/image" Target="../media/image65.png"/><Relationship Id="rId3" Type="http://schemas.openxmlformats.org/officeDocument/2006/relationships/image" Target="../media/image50.svg"/><Relationship Id="rId21" Type="http://schemas.openxmlformats.org/officeDocument/2006/relationships/image" Target="../media/image68.svg"/><Relationship Id="rId7" Type="http://schemas.openxmlformats.org/officeDocument/2006/relationships/image" Target="../media/image54.svg"/><Relationship Id="rId12" Type="http://schemas.openxmlformats.org/officeDocument/2006/relationships/image" Target="../media/image59.png"/><Relationship Id="rId17" Type="http://schemas.openxmlformats.org/officeDocument/2006/relationships/image" Target="../media/image64.svg"/><Relationship Id="rId2" Type="http://schemas.openxmlformats.org/officeDocument/2006/relationships/image" Target="../media/image49.png"/><Relationship Id="rId16" Type="http://schemas.openxmlformats.org/officeDocument/2006/relationships/image" Target="../media/image63.png"/><Relationship Id="rId20" Type="http://schemas.openxmlformats.org/officeDocument/2006/relationships/image" Target="../media/image6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5" Type="http://schemas.openxmlformats.org/officeDocument/2006/relationships/image" Target="../media/image62.svg"/><Relationship Id="rId23" Type="http://schemas.openxmlformats.org/officeDocument/2006/relationships/image" Target="../media/image70.svg"/><Relationship Id="rId10" Type="http://schemas.openxmlformats.org/officeDocument/2006/relationships/image" Target="../media/image57.png"/><Relationship Id="rId19" Type="http://schemas.openxmlformats.org/officeDocument/2006/relationships/image" Target="../media/image66.svg"/><Relationship Id="rId4" Type="http://schemas.openxmlformats.org/officeDocument/2006/relationships/image" Target="../media/image51.png"/><Relationship Id="rId9" Type="http://schemas.openxmlformats.org/officeDocument/2006/relationships/image" Target="../media/image56.svg"/><Relationship Id="rId14" Type="http://schemas.openxmlformats.org/officeDocument/2006/relationships/image" Target="../media/image61.png"/><Relationship Id="rId22" Type="http://schemas.openxmlformats.org/officeDocument/2006/relationships/image" Target="../media/image6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rankrobben.be/wp-content/uploads/2023/03/B-IHR.pdf" TargetMode="Externa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5CA2AA6-162E-429C-B328-7ACDA17719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9416" y="1340768"/>
            <a:ext cx="6120680" cy="152442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BE" altLang="en-US" dirty="0"/>
              <a:t>eHealth (primary use) in Belgium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BE" altLang="en-US" dirty="0"/>
              <a:t>brief overview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BE" altLang="en-US" dirty="0"/>
              <a:t>Belgian Integrated Health Record (B-IHR) for integrated care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BE" altLang="en-US" dirty="0"/>
              <a:t>Belgian </a:t>
            </a:r>
            <a:r>
              <a:rPr lang="en-US" altLang="en-US" dirty="0"/>
              <a:t>roadmap towards EHDS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42488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3A5D97-83E6-839C-8206-D578BD09E4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80552BA8-182D-1994-A0D1-A248051D40B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7408" y="99379"/>
            <a:ext cx="10873208" cy="881349"/>
          </a:xfrm>
        </p:spPr>
        <p:txBody>
          <a:bodyPr/>
          <a:lstStyle/>
          <a:p>
            <a:r>
              <a:rPr lang="nl-BE" dirty="0"/>
              <a:t>B-IHR </a:t>
            </a:r>
            <a:r>
              <a:rPr lang="nl-BE" dirty="0" err="1"/>
              <a:t>working</a:t>
            </a:r>
            <a:r>
              <a:rPr lang="nl-BE" dirty="0"/>
              <a:t> environment (BWO A)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81916CF-C08F-16ED-C158-C7CAEC6A41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7408" y="1158945"/>
            <a:ext cx="10873208" cy="5014274"/>
          </a:xfrm>
        </p:spPr>
        <p:txBody>
          <a:bodyPr>
            <a:normAutofit fontScale="92500" lnSpcReduction="10000"/>
          </a:bodyPr>
          <a:lstStyle/>
          <a:p>
            <a:pPr lvl="1">
              <a:spcBef>
                <a:spcPts val="0"/>
              </a:spcBef>
            </a:pPr>
            <a:r>
              <a:rPr lang="en-US" sz="1600" dirty="0"/>
              <a:t>15 categories with corresponding care sets in accordance with the FHIR </a:t>
            </a:r>
            <a:r>
              <a:rPr lang="en-BE" sz="1600" dirty="0"/>
              <a:t>R4 </a:t>
            </a:r>
            <a:r>
              <a:rPr lang="en-US" sz="1600" dirty="0"/>
              <a:t>standard and including value sets (SNOMED CT, LOINC, DICOM)</a:t>
            </a:r>
            <a:endParaRPr lang="nl-BE" sz="1600" dirty="0"/>
          </a:p>
          <a:p>
            <a:pPr lvl="2">
              <a:spcBef>
                <a:spcPts val="0"/>
              </a:spcBef>
            </a:pPr>
            <a:r>
              <a:rPr lang="nl-BE" sz="1400" dirty="0"/>
              <a:t>list of </a:t>
            </a:r>
            <a:r>
              <a:rPr lang="nl-BE" sz="1400" dirty="0" err="1"/>
              <a:t>problems</a:t>
            </a:r>
            <a:endParaRPr lang="nl-BE" sz="1400" dirty="0"/>
          </a:p>
          <a:p>
            <a:pPr lvl="2">
              <a:spcBef>
                <a:spcPts val="0"/>
              </a:spcBef>
            </a:pPr>
            <a:r>
              <a:rPr lang="nl-BE" sz="1400" dirty="0" err="1"/>
              <a:t>clinical</a:t>
            </a:r>
            <a:r>
              <a:rPr lang="nl-BE" sz="1400" dirty="0"/>
              <a:t> data</a:t>
            </a:r>
          </a:p>
          <a:p>
            <a:pPr lvl="2">
              <a:spcBef>
                <a:spcPts val="0"/>
              </a:spcBef>
            </a:pPr>
            <a:r>
              <a:rPr lang="nl-BE" sz="1400" dirty="0"/>
              <a:t>lab </a:t>
            </a:r>
            <a:r>
              <a:rPr lang="nl-BE" sz="1400" dirty="0" err="1"/>
              <a:t>results</a:t>
            </a:r>
            <a:endParaRPr lang="nl-BE" sz="1400" dirty="0"/>
          </a:p>
          <a:p>
            <a:pPr lvl="2">
              <a:spcBef>
                <a:spcPts val="0"/>
              </a:spcBef>
            </a:pPr>
            <a:r>
              <a:rPr lang="en-BE" sz="1400" dirty="0"/>
              <a:t>i</a:t>
            </a:r>
            <a:r>
              <a:rPr lang="nl-BE" sz="1400" dirty="0" err="1"/>
              <a:t>maging</a:t>
            </a:r>
            <a:endParaRPr lang="nl-BE" sz="1400" dirty="0"/>
          </a:p>
          <a:p>
            <a:pPr lvl="2">
              <a:spcBef>
                <a:spcPts val="0"/>
              </a:spcBef>
            </a:pPr>
            <a:r>
              <a:rPr lang="nl-BE" sz="1400" dirty="0" err="1"/>
              <a:t>medication</a:t>
            </a:r>
            <a:r>
              <a:rPr lang="nl-BE" sz="1400" dirty="0"/>
              <a:t> </a:t>
            </a:r>
            <a:r>
              <a:rPr lang="nl-BE" sz="1400" dirty="0" err="1"/>
              <a:t>overview</a:t>
            </a:r>
            <a:endParaRPr lang="nl-BE" sz="1400" dirty="0"/>
          </a:p>
          <a:p>
            <a:pPr lvl="2">
              <a:spcBef>
                <a:spcPts val="0"/>
              </a:spcBef>
            </a:pPr>
            <a:r>
              <a:rPr lang="nl-BE" sz="1400" dirty="0" err="1"/>
              <a:t>vaccinations</a:t>
            </a:r>
            <a:endParaRPr lang="nl-BE" sz="1400" dirty="0"/>
          </a:p>
          <a:p>
            <a:pPr lvl="2">
              <a:spcBef>
                <a:spcPts val="0"/>
              </a:spcBef>
            </a:pPr>
            <a:r>
              <a:rPr lang="nl-BE" sz="1400" dirty="0" err="1"/>
              <a:t>allergies</a:t>
            </a:r>
            <a:endParaRPr lang="nl-BE" sz="1400" dirty="0"/>
          </a:p>
          <a:p>
            <a:pPr lvl="2">
              <a:spcBef>
                <a:spcPts val="0"/>
              </a:spcBef>
            </a:pPr>
            <a:r>
              <a:rPr lang="nl-BE" sz="1400" dirty="0" err="1"/>
              <a:t>implants</a:t>
            </a:r>
            <a:endParaRPr lang="nl-BE" sz="1400" dirty="0"/>
          </a:p>
          <a:p>
            <a:pPr lvl="2">
              <a:spcBef>
                <a:spcPts val="0"/>
              </a:spcBef>
            </a:pPr>
            <a:r>
              <a:rPr lang="nl-BE" sz="1400" dirty="0"/>
              <a:t>(</a:t>
            </a:r>
            <a:r>
              <a:rPr lang="nl-BE" sz="1400" dirty="0" err="1"/>
              <a:t>tele</a:t>
            </a:r>
            <a:r>
              <a:rPr lang="nl-BE" sz="1400" dirty="0"/>
              <a:t>)monitoring data</a:t>
            </a:r>
          </a:p>
          <a:p>
            <a:pPr lvl="2">
              <a:spcBef>
                <a:spcPts val="0"/>
              </a:spcBef>
            </a:pPr>
            <a:r>
              <a:rPr lang="nl-BE" sz="1400" dirty="0"/>
              <a:t>social factors</a:t>
            </a:r>
          </a:p>
          <a:p>
            <a:pPr lvl="2">
              <a:spcBef>
                <a:spcPts val="0"/>
              </a:spcBef>
            </a:pPr>
            <a:r>
              <a:rPr lang="nl-BE" sz="1400" dirty="0"/>
              <a:t>family context</a:t>
            </a:r>
          </a:p>
          <a:p>
            <a:pPr lvl="2">
              <a:spcBef>
                <a:spcPts val="0"/>
              </a:spcBef>
            </a:pPr>
            <a:r>
              <a:rPr lang="nl-BE" sz="1400" dirty="0"/>
              <a:t>life goals</a:t>
            </a:r>
          </a:p>
          <a:p>
            <a:pPr lvl="2">
              <a:spcBef>
                <a:spcPts val="0"/>
              </a:spcBef>
            </a:pPr>
            <a:r>
              <a:rPr lang="nl-BE" sz="1400" dirty="0"/>
              <a:t>advance </a:t>
            </a:r>
            <a:r>
              <a:rPr lang="nl-BE" sz="1400" dirty="0" err="1"/>
              <a:t>directives</a:t>
            </a:r>
            <a:endParaRPr lang="nl-BE" sz="1400" dirty="0"/>
          </a:p>
          <a:p>
            <a:pPr lvl="2">
              <a:spcBef>
                <a:spcPts val="0"/>
              </a:spcBef>
            </a:pPr>
            <a:r>
              <a:rPr lang="nl-BE" sz="1400" dirty="0"/>
              <a:t>care plan &amp; team</a:t>
            </a:r>
          </a:p>
          <a:p>
            <a:pPr lvl="2">
              <a:spcBef>
                <a:spcPts val="0"/>
              </a:spcBef>
            </a:pPr>
            <a:r>
              <a:rPr lang="nl-BE" sz="1400" dirty="0" err="1"/>
              <a:t>BelRAI</a:t>
            </a:r>
            <a:r>
              <a:rPr lang="nl-BE" sz="1400" dirty="0"/>
              <a:t> assessment</a:t>
            </a:r>
            <a:endParaRPr lang="en-BE" sz="1400" dirty="0"/>
          </a:p>
        </p:txBody>
      </p:sp>
      <p:sp>
        <p:nvSpPr>
          <p:cNvPr id="5" name="Slide Number Placeholder 27">
            <a:extLst>
              <a:ext uri="{FF2B5EF4-FFF2-40B4-BE49-F238E27FC236}">
                <a16:creationId xmlns:a16="http://schemas.microsoft.com/office/drawing/2014/main" id="{D6AD9EC8-AB21-4F25-05B1-937A310190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25200" y="6489703"/>
            <a:ext cx="10011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fr-BE" dirty="0"/>
              <a:t> </a:t>
            </a:r>
            <a:fld id="{30A9230E-FFBB-4CCB-ABD7-198084EDE768}" type="slidenum">
              <a:rPr lang="fr-BE" smtClean="0"/>
              <a:pPr>
                <a:defRPr/>
              </a:pPr>
              <a:t>10</a:t>
            </a:fld>
            <a:r>
              <a:rPr lang="fr-BE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25633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184D72-38F3-6394-2D53-5C791951AF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7789D433-D163-E2A5-9EE5-82F6259B10F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7408" y="99379"/>
            <a:ext cx="10873208" cy="881349"/>
          </a:xfrm>
        </p:spPr>
        <p:txBody>
          <a:bodyPr/>
          <a:lstStyle/>
          <a:p>
            <a:r>
              <a:rPr lang="nl-BE" dirty="0"/>
              <a:t>B-IHR </a:t>
            </a:r>
            <a:r>
              <a:rPr lang="nl-BE" dirty="0" err="1"/>
              <a:t>working</a:t>
            </a:r>
            <a:r>
              <a:rPr lang="nl-BE" dirty="0"/>
              <a:t> environment (BWO B)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99509CF-7400-A499-9F4C-A1CE0D28C6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7408" y="1158945"/>
            <a:ext cx="10873208" cy="5014274"/>
          </a:xfrm>
        </p:spPr>
        <p:txBody>
          <a:bodyPr/>
          <a:lstStyle/>
          <a:p>
            <a:pPr lvl="1">
              <a:spcBef>
                <a:spcPts val="0"/>
              </a:spcBef>
            </a:pPr>
            <a:r>
              <a:rPr lang="en-US" sz="1800" dirty="0" err="1"/>
              <a:t>operationalisation</a:t>
            </a:r>
            <a:r>
              <a:rPr lang="en-US" sz="1800" dirty="0"/>
              <a:t> based on care episodes</a:t>
            </a:r>
          </a:p>
          <a:p>
            <a:pPr lvl="2">
              <a:spcBef>
                <a:spcPts val="0"/>
              </a:spcBef>
            </a:pPr>
            <a:r>
              <a:rPr lang="en-US" sz="1600" dirty="0"/>
              <a:t>the entirety of records</a:t>
            </a:r>
          </a:p>
          <a:p>
            <a:pPr lvl="2">
              <a:spcBef>
                <a:spcPts val="0"/>
              </a:spcBef>
            </a:pPr>
            <a:r>
              <a:rPr lang="en-US" sz="1600" dirty="0"/>
              <a:t>by the relevant healthcare providers, the </a:t>
            </a:r>
            <a:r>
              <a:rPr lang="en-BE" sz="1600" dirty="0"/>
              <a:t>healthcare users</a:t>
            </a:r>
            <a:r>
              <a:rPr lang="en-US" sz="1600" dirty="0"/>
              <a:t> and, where applicable, informal carers</a:t>
            </a:r>
          </a:p>
          <a:p>
            <a:pPr lvl="2">
              <a:spcBef>
                <a:spcPts val="0"/>
              </a:spcBef>
            </a:pPr>
            <a:r>
              <a:rPr lang="en-US" sz="1600" dirty="0"/>
              <a:t>relating to a specific condition or health issue</a:t>
            </a:r>
          </a:p>
          <a:p>
            <a:pPr lvl="2">
              <a:spcBef>
                <a:spcPts val="0"/>
              </a:spcBef>
            </a:pPr>
            <a:r>
              <a:rPr lang="en-US" sz="1600" dirty="0"/>
              <a:t>from the moment the </a:t>
            </a:r>
            <a:r>
              <a:rPr lang="en-BE" sz="1600" dirty="0"/>
              <a:t>health care user</a:t>
            </a:r>
            <a:r>
              <a:rPr lang="en-US" sz="1600" dirty="0"/>
              <a:t> first seeks professional help</a:t>
            </a:r>
          </a:p>
          <a:p>
            <a:pPr lvl="2">
              <a:spcBef>
                <a:spcPts val="0"/>
              </a:spcBef>
            </a:pPr>
            <a:r>
              <a:rPr lang="en-US" sz="1600" dirty="0"/>
              <a:t>up to and including the last contact regarding this condition or health issue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in the initial phase</a:t>
            </a:r>
          </a:p>
          <a:p>
            <a:pPr lvl="2">
              <a:spcBef>
                <a:spcPts val="0"/>
              </a:spcBef>
            </a:pPr>
            <a:r>
              <a:rPr lang="en-US" sz="1600" dirty="0"/>
              <a:t>GPs</a:t>
            </a:r>
          </a:p>
          <a:p>
            <a:pPr lvl="2">
              <a:spcBef>
                <a:spcPts val="0"/>
              </a:spcBef>
            </a:pPr>
            <a:r>
              <a:rPr lang="en-US" sz="1600" dirty="0"/>
              <a:t>pharmacists</a:t>
            </a:r>
          </a:p>
          <a:p>
            <a:pPr lvl="2">
              <a:spcBef>
                <a:spcPts val="0"/>
              </a:spcBef>
            </a:pPr>
            <a:r>
              <a:rPr lang="en-US" sz="1600" dirty="0"/>
              <a:t>nurses</a:t>
            </a:r>
          </a:p>
          <a:p>
            <a:pPr lvl="2">
              <a:spcBef>
                <a:spcPts val="0"/>
              </a:spcBef>
            </a:pPr>
            <a:r>
              <a:rPr lang="en-US" sz="1600" dirty="0"/>
              <a:t>physiotherapists</a:t>
            </a:r>
          </a:p>
          <a:p>
            <a:pPr lvl="2">
              <a:spcBef>
                <a:spcPts val="0"/>
              </a:spcBef>
            </a:pPr>
            <a:r>
              <a:rPr lang="en-US" sz="1600" dirty="0"/>
              <a:t>social workers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co-creation</a:t>
            </a:r>
            <a:endParaRPr lang="nl-BE" sz="1800" dirty="0"/>
          </a:p>
        </p:txBody>
      </p:sp>
      <p:sp>
        <p:nvSpPr>
          <p:cNvPr id="5" name="Slide Number Placeholder 27">
            <a:extLst>
              <a:ext uri="{FF2B5EF4-FFF2-40B4-BE49-F238E27FC236}">
                <a16:creationId xmlns:a16="http://schemas.microsoft.com/office/drawing/2014/main" id="{F2ABCA11-6C5D-7A25-D5C6-A6B8E0FFCA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25200" y="6489703"/>
            <a:ext cx="10011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fr-BE" dirty="0"/>
              <a:t> </a:t>
            </a:r>
            <a:fld id="{30A9230E-FFBB-4CCB-ABD7-198084EDE768}" type="slidenum">
              <a:rPr lang="fr-BE" smtClean="0"/>
              <a:pPr>
                <a:defRPr/>
              </a:pPr>
              <a:t>11</a:t>
            </a:fld>
            <a:r>
              <a:rPr lang="fr-BE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56512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6A0199-80C2-1FB7-ED50-1B743CCE4B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007A8A73-CDF8-EADF-73D6-E009595145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7408" y="99379"/>
            <a:ext cx="10873208" cy="881349"/>
          </a:xfrm>
        </p:spPr>
        <p:txBody>
          <a:bodyPr/>
          <a:lstStyle/>
          <a:p>
            <a:r>
              <a:rPr lang="en-US" dirty="0"/>
              <a:t>Other components of the eHealth action plan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61D9ECF-7FC5-EF36-01F0-1290C3903F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7408" y="1158945"/>
            <a:ext cx="10873208" cy="5014274"/>
          </a:xfrm>
        </p:spPr>
        <p:txBody>
          <a:bodyPr>
            <a:normAutofit fontScale="25000" lnSpcReduction="20000"/>
          </a:bodyPr>
          <a:lstStyle/>
          <a:p>
            <a:pPr lvl="1"/>
            <a:r>
              <a:rPr lang="nl-BE" altLang="en-US" sz="6000" dirty="0" err="1"/>
              <a:t>concretization</a:t>
            </a:r>
            <a:r>
              <a:rPr lang="en-US" sz="6000" dirty="0"/>
              <a:t> of integrated care programs</a:t>
            </a:r>
          </a:p>
          <a:p>
            <a:pPr lvl="1"/>
            <a:r>
              <a:rPr lang="nl-BE" altLang="en-US" sz="6000" dirty="0" err="1"/>
              <a:t>generalization</a:t>
            </a:r>
            <a:r>
              <a:rPr lang="nl-BE" altLang="en-US" sz="6000" dirty="0"/>
              <a:t> </a:t>
            </a:r>
            <a:r>
              <a:rPr lang="en-US" sz="6000" dirty="0"/>
              <a:t>of digital referral and care instructions (UHMEP (Unaddressed Health Message Exchange Platform))</a:t>
            </a:r>
          </a:p>
          <a:p>
            <a:pPr lvl="1"/>
            <a:r>
              <a:rPr lang="nl-BE" altLang="en-US" sz="6000" dirty="0" err="1"/>
              <a:t>generalization</a:t>
            </a:r>
            <a:r>
              <a:rPr lang="en-US" sz="6000" dirty="0"/>
              <a:t> of digital discharge letters</a:t>
            </a:r>
          </a:p>
          <a:p>
            <a:pPr lvl="1"/>
            <a:r>
              <a:rPr lang="en-US" sz="6000" dirty="0"/>
              <a:t>administrative simplification, including through the reduction and digitization of certificates (e.g. Mult-eMediatt)</a:t>
            </a:r>
          </a:p>
          <a:p>
            <a:pPr lvl="1"/>
            <a:r>
              <a:rPr lang="en-US" sz="6000" dirty="0"/>
              <a:t>workload management for healthcare providers</a:t>
            </a:r>
          </a:p>
          <a:p>
            <a:pPr lvl="1"/>
            <a:r>
              <a:rPr lang="en-US" sz="6000" dirty="0"/>
              <a:t>training</a:t>
            </a:r>
          </a:p>
          <a:p>
            <a:pPr lvl="1"/>
            <a:r>
              <a:rPr lang="en-US" sz="6000" dirty="0"/>
              <a:t>innovation</a:t>
            </a:r>
          </a:p>
          <a:p>
            <a:pPr lvl="1"/>
            <a:r>
              <a:rPr lang="en-US" sz="6000" dirty="0"/>
              <a:t>m-health</a:t>
            </a:r>
          </a:p>
          <a:p>
            <a:pPr lvl="1"/>
            <a:r>
              <a:rPr lang="en-US" sz="6000" dirty="0"/>
              <a:t>support for implementation in the workplace</a:t>
            </a:r>
          </a:p>
          <a:p>
            <a:pPr lvl="1"/>
            <a:r>
              <a:rPr lang="en-US" sz="6000" dirty="0"/>
              <a:t>MyHealth.be as an inter-federal portal</a:t>
            </a:r>
          </a:p>
          <a:p>
            <a:pPr lvl="1"/>
            <a:r>
              <a:rPr lang="en-US" sz="6000" dirty="0"/>
              <a:t>literacy and inclusion</a:t>
            </a:r>
          </a:p>
          <a:p>
            <a:pPr lvl="1"/>
            <a:r>
              <a:rPr lang="en-US" sz="6000" dirty="0"/>
              <a:t>readjustment of incentives and financing</a:t>
            </a:r>
          </a:p>
          <a:p>
            <a:pPr lvl="1"/>
            <a:r>
              <a:rPr lang="en-US" sz="6000" dirty="0"/>
              <a:t>revision of relationship with software suppliers</a:t>
            </a:r>
            <a:endParaRPr lang="nl-BE" sz="6000" dirty="0"/>
          </a:p>
          <a:p>
            <a:endParaRPr lang="nl-BE" dirty="0"/>
          </a:p>
        </p:txBody>
      </p:sp>
      <p:sp>
        <p:nvSpPr>
          <p:cNvPr id="5" name="Slide Number Placeholder 27">
            <a:extLst>
              <a:ext uri="{FF2B5EF4-FFF2-40B4-BE49-F238E27FC236}">
                <a16:creationId xmlns:a16="http://schemas.microsoft.com/office/drawing/2014/main" id="{946275C0-2567-CB29-4D95-6B6552D68B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25200" y="6489703"/>
            <a:ext cx="10011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fr-BE" dirty="0"/>
              <a:t> </a:t>
            </a:r>
            <a:fld id="{30A9230E-FFBB-4CCB-ABD7-198084EDE768}" type="slidenum">
              <a:rPr lang="fr-BE" smtClean="0"/>
              <a:pPr>
                <a:defRPr/>
              </a:pPr>
              <a:t>12</a:t>
            </a:fld>
            <a:r>
              <a:rPr lang="fr-BE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45803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7D750A1A-8394-4EE2-94AD-B4078F1850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BE" dirty="0"/>
              <a:t>EHDS: l</a:t>
            </a:r>
            <a:r>
              <a:rPr lang="en-GB" dirty="0"/>
              <a:t>inks to documentation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D5312E06-B9FC-4DF4-A492-B7B5007055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1"/>
            <a:r>
              <a:rPr lang="en-GB" dirty="0"/>
              <a:t>Official Journal of the European Union:</a:t>
            </a:r>
          </a:p>
          <a:p>
            <a:pPr lvl="2"/>
            <a:r>
              <a:rPr lang="en-GB" dirty="0">
                <a:hlinkClick r:id="rId3"/>
              </a:rPr>
              <a:t>https://eur-lex.europa.eu/legal-content/en/TXT/?uri=OJ%3AL_202500327</a:t>
            </a:r>
            <a:endParaRPr lang="en-GB" dirty="0"/>
          </a:p>
          <a:p>
            <a:pPr lvl="1"/>
            <a:endParaRPr lang="en-GB" dirty="0"/>
          </a:p>
          <a:p>
            <a:pPr lvl="1"/>
            <a:r>
              <a:rPr lang="en-GB" dirty="0"/>
              <a:t>website of the European Commission regarding EHDS</a:t>
            </a:r>
          </a:p>
          <a:p>
            <a:pPr lvl="2"/>
            <a:r>
              <a:rPr lang="en-GB" dirty="0">
                <a:hlinkClick r:id="rId4"/>
              </a:rPr>
              <a:t>https://health.ec.europa.eu/ehealth-digital-health-and-care/european-health-data-space-regulation-ehds_en</a:t>
            </a:r>
            <a:endParaRPr lang="en-GB" dirty="0"/>
          </a:p>
          <a:p>
            <a:pPr lvl="2"/>
            <a:endParaRPr lang="en-GB" dirty="0"/>
          </a:p>
          <a:p>
            <a:pPr lvl="1"/>
            <a:r>
              <a:rPr lang="en-GB" dirty="0"/>
              <a:t>extract of slides of the European Commission showed at webinars</a:t>
            </a:r>
          </a:p>
          <a:p>
            <a:pPr lvl="2"/>
            <a:endParaRPr lang="en-GB" dirty="0"/>
          </a:p>
          <a:p>
            <a:pPr lvl="1"/>
            <a:endParaRPr lang="en-GB" dirty="0"/>
          </a:p>
        </p:txBody>
      </p:sp>
      <p:sp>
        <p:nvSpPr>
          <p:cNvPr id="3" name="Slide Number Placeholder 27">
            <a:extLst>
              <a:ext uri="{FF2B5EF4-FFF2-40B4-BE49-F238E27FC236}">
                <a16:creationId xmlns:a16="http://schemas.microsoft.com/office/drawing/2014/main" id="{D48C0C7B-4616-1CAE-C7C7-4777874CA9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25200" y="6489703"/>
            <a:ext cx="10011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fr-BE" dirty="0"/>
              <a:t> </a:t>
            </a:r>
            <a:fld id="{30A9230E-FFBB-4CCB-ABD7-198084EDE768}" type="slidenum">
              <a:rPr lang="fr-BE" smtClean="0"/>
              <a:pPr>
                <a:defRPr/>
              </a:pPr>
              <a:t>13</a:t>
            </a:fld>
            <a:r>
              <a:rPr lang="fr-BE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09373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FF79396-7861-4134-93C6-3C1440C35D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8" t="268" r="978" b="312"/>
          <a:stretch/>
        </p:blipFill>
        <p:spPr>
          <a:xfrm>
            <a:off x="119336" y="0"/>
            <a:ext cx="11953328" cy="6813376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FBA2B099-E7FB-49FD-97DC-31EFE197D792}"/>
              </a:ext>
            </a:extLst>
          </p:cNvPr>
          <p:cNvSpPr/>
          <p:nvPr/>
        </p:nvSpPr>
        <p:spPr>
          <a:xfrm>
            <a:off x="767408" y="6165304"/>
            <a:ext cx="21602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Slide Number Placeholder 27">
            <a:extLst>
              <a:ext uri="{FF2B5EF4-FFF2-40B4-BE49-F238E27FC236}">
                <a16:creationId xmlns:a16="http://schemas.microsoft.com/office/drawing/2014/main" id="{F15969BF-6CBF-6C89-56B2-7C7470C9ED5E}"/>
              </a:ext>
            </a:extLst>
          </p:cNvPr>
          <p:cNvSpPr txBox="1">
            <a:spLocks/>
          </p:cNvSpPr>
          <p:nvPr/>
        </p:nvSpPr>
        <p:spPr>
          <a:xfrm>
            <a:off x="11125200" y="6489703"/>
            <a:ext cx="10011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fr-BE"/>
              <a:t> </a:t>
            </a:r>
            <a:fld id="{30A9230E-FFBB-4CCB-ABD7-198084EDE768}" type="slidenum">
              <a:rPr lang="fr-BE" smtClean="0"/>
              <a:pPr>
                <a:defRPr/>
              </a:pPr>
              <a:t>14</a:t>
            </a:fld>
            <a:r>
              <a:rPr lang="fr-BE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42472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BEC909AE-A536-40A2-A3C7-C1CFDFE0D6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8" r="978" b="1666"/>
          <a:stretch/>
        </p:blipFill>
        <p:spPr>
          <a:xfrm>
            <a:off x="119336" y="2461"/>
            <a:ext cx="11953328" cy="6738907"/>
          </a:xfrm>
          <a:prstGeom prst="rect">
            <a:avLst/>
          </a:prstGeom>
        </p:spPr>
      </p:pic>
      <p:sp>
        <p:nvSpPr>
          <p:cNvPr id="3" name="Slide Number Placeholder 27">
            <a:extLst>
              <a:ext uri="{FF2B5EF4-FFF2-40B4-BE49-F238E27FC236}">
                <a16:creationId xmlns:a16="http://schemas.microsoft.com/office/drawing/2014/main" id="{8F99388F-49BC-2257-9D11-F38B74362D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25200" y="6489703"/>
            <a:ext cx="10011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fr-BE" dirty="0"/>
              <a:t> </a:t>
            </a:r>
            <a:fld id="{30A9230E-FFBB-4CCB-ABD7-198084EDE768}" type="slidenum">
              <a:rPr lang="fr-BE" smtClean="0"/>
              <a:pPr>
                <a:defRPr/>
              </a:pPr>
              <a:t>15</a:t>
            </a:fld>
            <a:r>
              <a:rPr lang="fr-BE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59741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EB3193B-8891-4B19-BD2B-7554CEFD6D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5" r="978" b="545"/>
          <a:stretch/>
        </p:blipFill>
        <p:spPr>
          <a:xfrm>
            <a:off x="68826" y="7374"/>
            <a:ext cx="12003838" cy="6806002"/>
          </a:xfrm>
          <a:prstGeom prst="rect">
            <a:avLst/>
          </a:prstGeom>
        </p:spPr>
      </p:pic>
      <p:sp>
        <p:nvSpPr>
          <p:cNvPr id="4" name="Slide Number Placeholder 27">
            <a:extLst>
              <a:ext uri="{FF2B5EF4-FFF2-40B4-BE49-F238E27FC236}">
                <a16:creationId xmlns:a16="http://schemas.microsoft.com/office/drawing/2014/main" id="{77404880-07F3-D68D-2B1B-4DCDA14DFB84}"/>
              </a:ext>
            </a:extLst>
          </p:cNvPr>
          <p:cNvSpPr txBox="1">
            <a:spLocks/>
          </p:cNvSpPr>
          <p:nvPr/>
        </p:nvSpPr>
        <p:spPr>
          <a:xfrm>
            <a:off x="11125200" y="6489703"/>
            <a:ext cx="10011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fr-BE"/>
              <a:t> </a:t>
            </a:r>
            <a:fld id="{30A9230E-FFBB-4CCB-ABD7-198084EDE768}" type="slidenum">
              <a:rPr lang="fr-BE" smtClean="0"/>
              <a:pPr>
                <a:defRPr/>
              </a:pPr>
              <a:t>16</a:t>
            </a:fld>
            <a:r>
              <a:rPr lang="fr-BE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45551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47E46B5-B702-4440-9FE3-E212308C95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8" r="978" b="1604"/>
          <a:stretch/>
        </p:blipFill>
        <p:spPr>
          <a:xfrm>
            <a:off x="47328" y="6837"/>
            <a:ext cx="12025336" cy="6734531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DF5441C3-8117-42F5-A27C-DBB692C002D2}"/>
              </a:ext>
            </a:extLst>
          </p:cNvPr>
          <p:cNvSpPr/>
          <p:nvPr/>
        </p:nvSpPr>
        <p:spPr>
          <a:xfrm>
            <a:off x="767408" y="6165304"/>
            <a:ext cx="21602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Slide Number Placeholder 27">
            <a:extLst>
              <a:ext uri="{FF2B5EF4-FFF2-40B4-BE49-F238E27FC236}">
                <a16:creationId xmlns:a16="http://schemas.microsoft.com/office/drawing/2014/main" id="{90A2314E-31F6-FBBA-CF8B-96253078E4EC}"/>
              </a:ext>
            </a:extLst>
          </p:cNvPr>
          <p:cNvSpPr txBox="1">
            <a:spLocks/>
          </p:cNvSpPr>
          <p:nvPr/>
        </p:nvSpPr>
        <p:spPr>
          <a:xfrm>
            <a:off x="11125200" y="6489703"/>
            <a:ext cx="10011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fr-BE"/>
              <a:t> </a:t>
            </a:r>
            <a:fld id="{30A9230E-FFBB-4CCB-ABD7-198084EDE768}" type="slidenum">
              <a:rPr lang="fr-BE" smtClean="0"/>
              <a:pPr>
                <a:defRPr/>
              </a:pPr>
              <a:t>17</a:t>
            </a:fld>
            <a:r>
              <a:rPr lang="fr-BE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23169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B2A5CE8-5101-4D8F-ACD2-A526A42A69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8" r="645" b="2692"/>
          <a:stretch/>
        </p:blipFill>
        <p:spPr>
          <a:xfrm>
            <a:off x="47328" y="4281"/>
            <a:ext cx="12066014" cy="6665079"/>
          </a:xfrm>
          <a:prstGeom prst="rect">
            <a:avLst/>
          </a:prstGeom>
        </p:spPr>
      </p:pic>
      <p:sp>
        <p:nvSpPr>
          <p:cNvPr id="4" name="Slide Number Placeholder 27">
            <a:extLst>
              <a:ext uri="{FF2B5EF4-FFF2-40B4-BE49-F238E27FC236}">
                <a16:creationId xmlns:a16="http://schemas.microsoft.com/office/drawing/2014/main" id="{1D3DC101-EE45-59C0-577A-2B67E778F2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25200" y="6489703"/>
            <a:ext cx="10011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fr-BE" dirty="0"/>
              <a:t> </a:t>
            </a:r>
            <a:fld id="{30A9230E-FFBB-4CCB-ABD7-198084EDE768}" type="slidenum">
              <a:rPr lang="fr-BE" smtClean="0"/>
              <a:pPr>
                <a:defRPr/>
              </a:pPr>
              <a:t>18</a:t>
            </a:fld>
            <a:r>
              <a:rPr lang="fr-BE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57156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9D44B407-18F4-48F2-A352-626942333A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1" r="666" b="2093"/>
          <a:stretch/>
        </p:blipFill>
        <p:spPr>
          <a:xfrm>
            <a:off x="47328" y="3682"/>
            <a:ext cx="12025336" cy="6737686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9CE85E5D-75B2-41D1-B968-D6E07C58FCFB}"/>
              </a:ext>
            </a:extLst>
          </p:cNvPr>
          <p:cNvSpPr/>
          <p:nvPr/>
        </p:nvSpPr>
        <p:spPr>
          <a:xfrm>
            <a:off x="767408" y="6165304"/>
            <a:ext cx="21602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A48AF1AF-2422-4E27-B9BA-71270A6CAE72}"/>
              </a:ext>
            </a:extLst>
          </p:cNvPr>
          <p:cNvSpPr/>
          <p:nvPr/>
        </p:nvSpPr>
        <p:spPr>
          <a:xfrm>
            <a:off x="767408" y="6317704"/>
            <a:ext cx="21602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Slide Number Placeholder 27">
            <a:extLst>
              <a:ext uri="{FF2B5EF4-FFF2-40B4-BE49-F238E27FC236}">
                <a16:creationId xmlns:a16="http://schemas.microsoft.com/office/drawing/2014/main" id="{3316EBB5-6B7E-CA0E-8F5F-E1309DB85F79}"/>
              </a:ext>
            </a:extLst>
          </p:cNvPr>
          <p:cNvSpPr txBox="1">
            <a:spLocks/>
          </p:cNvSpPr>
          <p:nvPr/>
        </p:nvSpPr>
        <p:spPr>
          <a:xfrm>
            <a:off x="11125200" y="6489703"/>
            <a:ext cx="10011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fr-BE"/>
              <a:t> </a:t>
            </a:r>
            <a:fld id="{30A9230E-FFBB-4CCB-ABD7-198084EDE768}" type="slidenum">
              <a:rPr lang="fr-BE" smtClean="0"/>
              <a:pPr>
                <a:defRPr/>
              </a:pPr>
              <a:t>19</a:t>
            </a:fld>
            <a:r>
              <a:rPr lang="fr-BE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71964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90A6150D-2ACE-7257-4A0D-20F73D37214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BE" dirty="0"/>
              <a:t>Overview of the Belgian eHealth landscape</a:t>
            </a:r>
            <a:endParaRPr lang="nl-BE" dirty="0"/>
          </a:p>
        </p:txBody>
      </p:sp>
      <p:cxnSp>
        <p:nvCxnSpPr>
          <p:cNvPr id="4" name="Straight Connector 87">
            <a:extLst>
              <a:ext uri="{FF2B5EF4-FFF2-40B4-BE49-F238E27FC236}">
                <a16:creationId xmlns:a16="http://schemas.microsoft.com/office/drawing/2014/main" id="{5CA5FF6D-2806-859B-38E1-1E855BF32232}"/>
              </a:ext>
            </a:extLst>
          </p:cNvPr>
          <p:cNvCxnSpPr>
            <a:cxnSpLocks/>
          </p:cNvCxnSpPr>
          <p:nvPr/>
        </p:nvCxnSpPr>
        <p:spPr>
          <a:xfrm flipV="1">
            <a:off x="5529593" y="2841967"/>
            <a:ext cx="2268632" cy="838737"/>
          </a:xfrm>
          <a:prstGeom prst="line">
            <a:avLst/>
          </a:prstGeom>
          <a:ln w="28575">
            <a:solidFill>
              <a:srgbClr val="C6D4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34">
            <a:extLst>
              <a:ext uri="{FF2B5EF4-FFF2-40B4-BE49-F238E27FC236}">
                <a16:creationId xmlns:a16="http://schemas.microsoft.com/office/drawing/2014/main" id="{E8D4272F-42A3-188E-B36D-35606E70A133}"/>
              </a:ext>
            </a:extLst>
          </p:cNvPr>
          <p:cNvCxnSpPr/>
          <p:nvPr/>
        </p:nvCxnSpPr>
        <p:spPr>
          <a:xfrm flipH="1" flipV="1">
            <a:off x="4140626" y="2274313"/>
            <a:ext cx="733885" cy="1296921"/>
          </a:xfrm>
          <a:prstGeom prst="line">
            <a:avLst/>
          </a:prstGeom>
          <a:ln w="28575">
            <a:solidFill>
              <a:srgbClr val="C6D4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38">
            <a:extLst>
              <a:ext uri="{FF2B5EF4-FFF2-40B4-BE49-F238E27FC236}">
                <a16:creationId xmlns:a16="http://schemas.microsoft.com/office/drawing/2014/main" id="{9D2D150A-96A0-46B6-A72E-30E68AB87AD2}"/>
              </a:ext>
            </a:extLst>
          </p:cNvPr>
          <p:cNvCxnSpPr/>
          <p:nvPr/>
        </p:nvCxnSpPr>
        <p:spPr>
          <a:xfrm flipH="1" flipV="1">
            <a:off x="3718627" y="3369468"/>
            <a:ext cx="897653" cy="490668"/>
          </a:xfrm>
          <a:prstGeom prst="line">
            <a:avLst/>
          </a:prstGeom>
          <a:ln w="28575">
            <a:solidFill>
              <a:srgbClr val="C6D4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46">
            <a:extLst>
              <a:ext uri="{FF2B5EF4-FFF2-40B4-BE49-F238E27FC236}">
                <a16:creationId xmlns:a16="http://schemas.microsoft.com/office/drawing/2014/main" id="{C293B692-AC6B-FE29-21B4-3BFAED7A6D97}"/>
              </a:ext>
            </a:extLst>
          </p:cNvPr>
          <p:cNvCxnSpPr/>
          <p:nvPr/>
        </p:nvCxnSpPr>
        <p:spPr>
          <a:xfrm flipH="1">
            <a:off x="3838575" y="4209030"/>
            <a:ext cx="757238" cy="526256"/>
          </a:xfrm>
          <a:prstGeom prst="line">
            <a:avLst/>
          </a:prstGeom>
          <a:ln w="28575">
            <a:solidFill>
              <a:srgbClr val="C6D4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49">
            <a:extLst>
              <a:ext uri="{FF2B5EF4-FFF2-40B4-BE49-F238E27FC236}">
                <a16:creationId xmlns:a16="http://schemas.microsoft.com/office/drawing/2014/main" id="{C67E72A7-DC21-A774-C868-C61B40CD16F3}"/>
              </a:ext>
            </a:extLst>
          </p:cNvPr>
          <p:cNvCxnSpPr/>
          <p:nvPr/>
        </p:nvCxnSpPr>
        <p:spPr>
          <a:xfrm flipH="1">
            <a:off x="4297863" y="4540025"/>
            <a:ext cx="655138" cy="946147"/>
          </a:xfrm>
          <a:prstGeom prst="line">
            <a:avLst/>
          </a:prstGeom>
          <a:ln w="28575">
            <a:solidFill>
              <a:srgbClr val="C6D4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73">
            <a:extLst>
              <a:ext uri="{FF2B5EF4-FFF2-40B4-BE49-F238E27FC236}">
                <a16:creationId xmlns:a16="http://schemas.microsoft.com/office/drawing/2014/main" id="{41ADBE9A-6643-B6F3-8677-30BFA5826C80}"/>
              </a:ext>
            </a:extLst>
          </p:cNvPr>
          <p:cNvCxnSpPr/>
          <p:nvPr/>
        </p:nvCxnSpPr>
        <p:spPr>
          <a:xfrm flipH="1">
            <a:off x="3207549" y="2135329"/>
            <a:ext cx="576079" cy="6310"/>
          </a:xfrm>
          <a:prstGeom prst="line">
            <a:avLst/>
          </a:prstGeom>
          <a:ln w="28575">
            <a:solidFill>
              <a:srgbClr val="C6D4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75">
            <a:extLst>
              <a:ext uri="{FF2B5EF4-FFF2-40B4-BE49-F238E27FC236}">
                <a16:creationId xmlns:a16="http://schemas.microsoft.com/office/drawing/2014/main" id="{DBCF8C47-9E9A-03C1-9C13-37B551BCFFFC}"/>
              </a:ext>
            </a:extLst>
          </p:cNvPr>
          <p:cNvCxnSpPr/>
          <p:nvPr/>
        </p:nvCxnSpPr>
        <p:spPr>
          <a:xfrm flipH="1">
            <a:off x="2693078" y="3390300"/>
            <a:ext cx="455186" cy="0"/>
          </a:xfrm>
          <a:prstGeom prst="line">
            <a:avLst/>
          </a:prstGeom>
          <a:ln w="28575">
            <a:solidFill>
              <a:srgbClr val="C6D4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77">
            <a:extLst>
              <a:ext uri="{FF2B5EF4-FFF2-40B4-BE49-F238E27FC236}">
                <a16:creationId xmlns:a16="http://schemas.microsoft.com/office/drawing/2014/main" id="{B74D4911-C421-B359-8926-4C73B6EC9F4E}"/>
              </a:ext>
            </a:extLst>
          </p:cNvPr>
          <p:cNvCxnSpPr/>
          <p:nvPr/>
        </p:nvCxnSpPr>
        <p:spPr>
          <a:xfrm flipH="1">
            <a:off x="2800814" y="4658063"/>
            <a:ext cx="603201" cy="110110"/>
          </a:xfrm>
          <a:prstGeom prst="line">
            <a:avLst/>
          </a:prstGeom>
          <a:ln w="28575">
            <a:solidFill>
              <a:srgbClr val="C6D4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79">
            <a:extLst>
              <a:ext uri="{FF2B5EF4-FFF2-40B4-BE49-F238E27FC236}">
                <a16:creationId xmlns:a16="http://schemas.microsoft.com/office/drawing/2014/main" id="{FFFDC896-0A2E-1D2C-AAF9-80C158C0E049}"/>
              </a:ext>
            </a:extLst>
          </p:cNvPr>
          <p:cNvCxnSpPr/>
          <p:nvPr/>
        </p:nvCxnSpPr>
        <p:spPr>
          <a:xfrm flipH="1">
            <a:off x="3781951" y="5632544"/>
            <a:ext cx="385502" cy="9047"/>
          </a:xfrm>
          <a:prstGeom prst="line">
            <a:avLst/>
          </a:prstGeom>
          <a:ln w="28575">
            <a:solidFill>
              <a:srgbClr val="C6D4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85">
            <a:extLst>
              <a:ext uri="{FF2B5EF4-FFF2-40B4-BE49-F238E27FC236}">
                <a16:creationId xmlns:a16="http://schemas.microsoft.com/office/drawing/2014/main" id="{BB76E261-8CE6-B5C3-30AF-B9362606553A}"/>
              </a:ext>
            </a:extLst>
          </p:cNvPr>
          <p:cNvCxnSpPr/>
          <p:nvPr/>
        </p:nvCxnSpPr>
        <p:spPr>
          <a:xfrm>
            <a:off x="5372100" y="4498007"/>
            <a:ext cx="881462" cy="711009"/>
          </a:xfrm>
          <a:prstGeom prst="line">
            <a:avLst/>
          </a:prstGeom>
          <a:ln w="28575">
            <a:solidFill>
              <a:srgbClr val="C6D4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72">
            <a:extLst>
              <a:ext uri="{FF2B5EF4-FFF2-40B4-BE49-F238E27FC236}">
                <a16:creationId xmlns:a16="http://schemas.microsoft.com/office/drawing/2014/main" id="{9D889AA3-F931-4ED7-C180-0A01CF63851E}"/>
              </a:ext>
            </a:extLst>
          </p:cNvPr>
          <p:cNvCxnSpPr>
            <a:cxnSpLocks/>
          </p:cNvCxnSpPr>
          <p:nvPr/>
        </p:nvCxnSpPr>
        <p:spPr>
          <a:xfrm>
            <a:off x="5660333" y="4092420"/>
            <a:ext cx="593229" cy="174613"/>
          </a:xfrm>
          <a:prstGeom prst="line">
            <a:avLst/>
          </a:prstGeom>
          <a:ln w="28575">
            <a:solidFill>
              <a:srgbClr val="C6D4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81">
            <a:extLst>
              <a:ext uri="{FF2B5EF4-FFF2-40B4-BE49-F238E27FC236}">
                <a16:creationId xmlns:a16="http://schemas.microsoft.com/office/drawing/2014/main" id="{C6114D87-C201-77B4-9A42-514DA3AFC2CD}"/>
              </a:ext>
            </a:extLst>
          </p:cNvPr>
          <p:cNvCxnSpPr/>
          <p:nvPr/>
        </p:nvCxnSpPr>
        <p:spPr>
          <a:xfrm flipH="1">
            <a:off x="5352231" y="2851599"/>
            <a:ext cx="277036" cy="654962"/>
          </a:xfrm>
          <a:prstGeom prst="line">
            <a:avLst/>
          </a:prstGeom>
          <a:ln w="28575">
            <a:solidFill>
              <a:srgbClr val="C6D4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90">
            <a:extLst>
              <a:ext uri="{FF2B5EF4-FFF2-40B4-BE49-F238E27FC236}">
                <a16:creationId xmlns:a16="http://schemas.microsoft.com/office/drawing/2014/main" id="{3FD22548-A80F-5BBF-6488-DD72CA0E669A}"/>
              </a:ext>
            </a:extLst>
          </p:cNvPr>
          <p:cNvCxnSpPr/>
          <p:nvPr/>
        </p:nvCxnSpPr>
        <p:spPr>
          <a:xfrm flipH="1" flipV="1">
            <a:off x="7778326" y="5698225"/>
            <a:ext cx="975595" cy="2380"/>
          </a:xfrm>
          <a:prstGeom prst="line">
            <a:avLst/>
          </a:prstGeom>
          <a:ln w="28575">
            <a:solidFill>
              <a:srgbClr val="C6D4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82">
            <a:extLst>
              <a:ext uri="{FF2B5EF4-FFF2-40B4-BE49-F238E27FC236}">
                <a16:creationId xmlns:a16="http://schemas.microsoft.com/office/drawing/2014/main" id="{02AEBFD5-E894-4BB3-BEA4-2C91812900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933" y="4715087"/>
            <a:ext cx="769268" cy="769268"/>
          </a:xfrm>
          <a:prstGeom prst="rect">
            <a:avLst/>
          </a:prstGeom>
        </p:spPr>
      </p:pic>
      <p:pic>
        <p:nvPicPr>
          <p:cNvPr id="18" name="Picture 84">
            <a:extLst>
              <a:ext uri="{FF2B5EF4-FFF2-40B4-BE49-F238E27FC236}">
                <a16:creationId xmlns:a16="http://schemas.microsoft.com/office/drawing/2014/main" id="{B3D3EBAC-4876-C009-EE06-B814A925C0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83" b="96739" l="3261" r="100000">
                        <a14:foregroundMark x1="83152" y1="72283" x2="83152" y2="72283"/>
                        <a14:foregroundMark x1="79891" y1="45109" x2="79891" y2="451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150" y="5365731"/>
            <a:ext cx="764704" cy="764704"/>
          </a:xfrm>
          <a:prstGeom prst="rect">
            <a:avLst/>
          </a:prstGeom>
        </p:spPr>
      </p:pic>
      <p:pic>
        <p:nvPicPr>
          <p:cNvPr id="19" name="Picture 86">
            <a:extLst>
              <a:ext uri="{FF2B5EF4-FFF2-40B4-BE49-F238E27FC236}">
                <a16:creationId xmlns:a16="http://schemas.microsoft.com/office/drawing/2014/main" id="{6B8DE532-7B08-1B6D-F556-29A328D4F4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933" y="6112303"/>
            <a:ext cx="548680" cy="548680"/>
          </a:xfrm>
          <a:prstGeom prst="rect">
            <a:avLst/>
          </a:prstGeom>
        </p:spPr>
      </p:pic>
      <p:pic>
        <p:nvPicPr>
          <p:cNvPr id="20" name="Picture 2" descr="H:\Communication\Shared\Images Library\eHealth People Icons\electronique.png">
            <a:extLst>
              <a:ext uri="{FF2B5EF4-FFF2-40B4-BE49-F238E27FC236}">
                <a16:creationId xmlns:a16="http://schemas.microsoft.com/office/drawing/2014/main" id="{63908847-50ED-4628-9C84-A88BE6CE7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273" y="3256530"/>
            <a:ext cx="1511643" cy="151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5">
            <a:extLst>
              <a:ext uri="{FF2B5EF4-FFF2-40B4-BE49-F238E27FC236}">
                <a16:creationId xmlns:a16="http://schemas.microsoft.com/office/drawing/2014/main" id="{0BBC870B-E947-6E44-6312-497802282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615" y="2012983"/>
            <a:ext cx="1795699" cy="831831"/>
          </a:xfrm>
          <a:prstGeom prst="rect">
            <a:avLst/>
          </a:prstGeom>
          <a:noFill/>
          <a:ln w="9525">
            <a:solidFill>
              <a:srgbClr val="52525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7">
            <a:extLst>
              <a:ext uri="{FF2B5EF4-FFF2-40B4-BE49-F238E27FC236}">
                <a16:creationId xmlns:a16="http://schemas.microsoft.com/office/drawing/2014/main" id="{68C71D65-927C-BC2E-9109-9514A585228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63" b="89941" l="6509" r="89941">
                        <a14:foregroundMark x1="6509" y1="65680" x2="6509" y2="65680"/>
                        <a14:foregroundMark x1="45562" y1="56805" x2="45562" y2="56805"/>
                        <a14:foregroundMark x1="61538" y1="61243" x2="61538" y2="61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7" y="1331564"/>
            <a:ext cx="1402135" cy="1402135"/>
          </a:xfrm>
          <a:prstGeom prst="rect">
            <a:avLst/>
          </a:prstGeom>
        </p:spPr>
      </p:pic>
      <p:pic>
        <p:nvPicPr>
          <p:cNvPr id="23" name="Picture 18">
            <a:extLst>
              <a:ext uri="{FF2B5EF4-FFF2-40B4-BE49-F238E27FC236}">
                <a16:creationId xmlns:a16="http://schemas.microsoft.com/office/drawing/2014/main" id="{AF1C550C-2D9C-4BBD-0432-336CF349319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04" b="93066" l="9489" r="89416">
                        <a14:foregroundMark x1="24453" y1="21533" x2="24453" y2="21533"/>
                        <a14:foregroundMark x1="27007" y1="6569" x2="27007" y2="6569"/>
                        <a14:foregroundMark x1="40511" y1="10584" x2="40511" y2="10584"/>
                        <a14:foregroundMark x1="45620" y1="72263" x2="45620" y2="72263"/>
                        <a14:foregroundMark x1="85766" y1="38686" x2="85766" y2="38686"/>
                        <a14:foregroundMark x1="41606" y1="82117" x2="41606" y2="82117"/>
                        <a14:foregroundMark x1="40511" y1="85766" x2="40511" y2="85766"/>
                        <a14:foregroundMark x1="33577" y1="93066" x2="33577" y2="93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042" y="5128738"/>
            <a:ext cx="1138974" cy="1138974"/>
          </a:xfrm>
          <a:prstGeom prst="rect">
            <a:avLst/>
          </a:prstGeom>
        </p:spPr>
      </p:pic>
      <p:pic>
        <p:nvPicPr>
          <p:cNvPr id="24" name="Picture 19">
            <a:extLst>
              <a:ext uri="{FF2B5EF4-FFF2-40B4-BE49-F238E27FC236}">
                <a16:creationId xmlns:a16="http://schemas.microsoft.com/office/drawing/2014/main" id="{E044AB86-5512-E265-327C-8040382351A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8997" l="0" r="100000">
                        <a14:foregroundMark x1="20067" y1="20736" x2="20067" y2="20736"/>
                        <a14:foregroundMark x1="72241" y1="69900" x2="72241" y2="69900"/>
                        <a14:foregroundMark x1="69900" y1="82609" x2="69900" y2="82609"/>
                        <a14:foregroundMark x1="36120" y1="77258" x2="36120" y2="77258"/>
                        <a14:foregroundMark x1="36120" y1="74247" x2="36120" y2="74247"/>
                        <a14:foregroundMark x1="57525" y1="34783" x2="57525" y2="34783"/>
                        <a14:foregroundMark x1="53846" y1="44147" x2="53846" y2="44147"/>
                        <a14:foregroundMark x1="88963" y1="33779" x2="88963" y2="33779"/>
                        <a14:foregroundMark x1="93311" y1="51505" x2="93311" y2="5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456" y="2749301"/>
            <a:ext cx="1240334" cy="1240334"/>
          </a:xfrm>
          <a:prstGeom prst="rect">
            <a:avLst/>
          </a:prstGeom>
        </p:spPr>
      </p:pic>
      <p:pic>
        <p:nvPicPr>
          <p:cNvPr id="25" name="Picture 20">
            <a:extLst>
              <a:ext uri="{FF2B5EF4-FFF2-40B4-BE49-F238E27FC236}">
                <a16:creationId xmlns:a16="http://schemas.microsoft.com/office/drawing/2014/main" id="{5FA8C7BB-7F51-F46E-3F65-AABDB21B388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68" b="100000" l="0" r="100000">
                        <a14:foregroundMark x1="22059" y1="16912" x2="22059" y2="16912"/>
                        <a14:foregroundMark x1="56618" y1="54779" x2="56618" y2="547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008" y="4169927"/>
            <a:ext cx="1130717" cy="1130717"/>
          </a:xfrm>
          <a:prstGeom prst="rect">
            <a:avLst/>
          </a:prstGeom>
        </p:spPr>
      </p:pic>
      <p:pic>
        <p:nvPicPr>
          <p:cNvPr id="26" name="Picture 32">
            <a:extLst>
              <a:ext uri="{FF2B5EF4-FFF2-40B4-BE49-F238E27FC236}">
                <a16:creationId xmlns:a16="http://schemas.microsoft.com/office/drawing/2014/main" id="{0B58666F-17C1-DC32-0606-624BF5EC5C0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773" y="3082209"/>
            <a:ext cx="708670" cy="708670"/>
          </a:xfrm>
          <a:prstGeom prst="rect">
            <a:avLst/>
          </a:prstGeom>
        </p:spPr>
      </p:pic>
      <p:pic>
        <p:nvPicPr>
          <p:cNvPr id="27" name="Picture 66">
            <a:extLst>
              <a:ext uri="{FF2B5EF4-FFF2-40B4-BE49-F238E27FC236}">
                <a16:creationId xmlns:a16="http://schemas.microsoft.com/office/drawing/2014/main" id="{E42973DE-6FFC-98D9-E150-86ED19B4D28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460" y="1720228"/>
            <a:ext cx="708670" cy="708670"/>
          </a:xfrm>
          <a:prstGeom prst="rect">
            <a:avLst/>
          </a:prstGeom>
        </p:spPr>
      </p:pic>
      <p:pic>
        <p:nvPicPr>
          <p:cNvPr id="28" name="Picture 67">
            <a:extLst>
              <a:ext uri="{FF2B5EF4-FFF2-40B4-BE49-F238E27FC236}">
                <a16:creationId xmlns:a16="http://schemas.microsoft.com/office/drawing/2014/main" id="{7EB5F8F8-FE06-D486-2B77-A79D65EFB77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5278208"/>
            <a:ext cx="708670" cy="708670"/>
          </a:xfrm>
          <a:prstGeom prst="rect">
            <a:avLst/>
          </a:prstGeom>
        </p:spPr>
      </p:pic>
      <p:pic>
        <p:nvPicPr>
          <p:cNvPr id="29" name="Picture 68">
            <a:extLst>
              <a:ext uri="{FF2B5EF4-FFF2-40B4-BE49-F238E27FC236}">
                <a16:creationId xmlns:a16="http://schemas.microsoft.com/office/drawing/2014/main" id="{1E98109A-8393-638D-86A1-FD7B7203E18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291" y="4303728"/>
            <a:ext cx="708670" cy="708670"/>
          </a:xfrm>
          <a:prstGeom prst="rect">
            <a:avLst/>
          </a:prstGeom>
        </p:spPr>
      </p:pic>
      <p:pic>
        <p:nvPicPr>
          <p:cNvPr id="30" name="Picture 3" descr="H:\Communication\Shared\Images Library\eHealth People Icons\mutuelle.png">
            <a:extLst>
              <a:ext uri="{FF2B5EF4-FFF2-40B4-BE49-F238E27FC236}">
                <a16:creationId xmlns:a16="http://schemas.microsoft.com/office/drawing/2014/main" id="{FF0F8EF1-03C3-22E4-A185-02EE5B075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749" y="1077758"/>
            <a:ext cx="936955" cy="93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2">
            <a:extLst>
              <a:ext uri="{FF2B5EF4-FFF2-40B4-BE49-F238E27FC236}">
                <a16:creationId xmlns:a16="http://schemas.microsoft.com/office/drawing/2014/main" id="{879A968B-A0C4-10EF-7371-05E77DFC90EE}"/>
              </a:ext>
            </a:extLst>
          </p:cNvPr>
          <p:cNvSpPr/>
          <p:nvPr/>
        </p:nvSpPr>
        <p:spPr>
          <a:xfrm>
            <a:off x="6266387" y="3715558"/>
            <a:ext cx="1951264" cy="1155313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32" name="Picture 40">
            <a:extLst>
              <a:ext uri="{FF2B5EF4-FFF2-40B4-BE49-F238E27FC236}">
                <a16:creationId xmlns:a16="http://schemas.microsoft.com/office/drawing/2014/main" id="{1444B1C4-50F8-2B1D-2C8F-A924EF8368F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951" y="3816307"/>
            <a:ext cx="1702891" cy="504056"/>
          </a:xfrm>
          <a:prstGeom prst="rect">
            <a:avLst/>
          </a:prstGeom>
        </p:spPr>
      </p:pic>
      <p:pic>
        <p:nvPicPr>
          <p:cNvPr id="33" name="Picture 43">
            <a:extLst>
              <a:ext uri="{FF2B5EF4-FFF2-40B4-BE49-F238E27FC236}">
                <a16:creationId xmlns:a16="http://schemas.microsoft.com/office/drawing/2014/main" id="{852E098A-7FC4-AB2F-E9B7-56B01CD8FDC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885990" y="2313735"/>
            <a:ext cx="1846545" cy="526554"/>
          </a:xfrm>
          <a:prstGeom prst="rect">
            <a:avLst/>
          </a:prstGeom>
          <a:ln>
            <a:solidFill>
              <a:srgbClr val="525252"/>
            </a:solidFill>
          </a:ln>
        </p:spPr>
      </p:pic>
      <p:pic>
        <p:nvPicPr>
          <p:cNvPr id="34" name="Picture 13">
            <a:extLst>
              <a:ext uri="{FF2B5EF4-FFF2-40B4-BE49-F238E27FC236}">
                <a16:creationId xmlns:a16="http://schemas.microsoft.com/office/drawing/2014/main" id="{CC595E4F-6330-EF64-74A9-3A3771A72C4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266387" y="5004504"/>
            <a:ext cx="1511939" cy="1274174"/>
          </a:xfrm>
          <a:prstGeom prst="rect">
            <a:avLst/>
          </a:prstGeom>
          <a:ln>
            <a:solidFill>
              <a:srgbClr val="525252"/>
            </a:solidFill>
          </a:ln>
        </p:spPr>
      </p:pic>
      <p:pic>
        <p:nvPicPr>
          <p:cNvPr id="35" name="Picture 24">
            <a:extLst>
              <a:ext uri="{FF2B5EF4-FFF2-40B4-BE49-F238E27FC236}">
                <a16:creationId xmlns:a16="http://schemas.microsoft.com/office/drawing/2014/main" id="{811C7D08-CC97-E87D-B857-2745019242B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880869" y="4245303"/>
            <a:ext cx="650398" cy="564687"/>
          </a:xfrm>
          <a:prstGeom prst="rect">
            <a:avLst/>
          </a:prstGeom>
        </p:spPr>
      </p:pic>
      <p:cxnSp>
        <p:nvCxnSpPr>
          <p:cNvPr id="36" name="Straight Connector 94">
            <a:extLst>
              <a:ext uri="{FF2B5EF4-FFF2-40B4-BE49-F238E27FC236}">
                <a16:creationId xmlns:a16="http://schemas.microsoft.com/office/drawing/2014/main" id="{A7673B82-B7FF-CBAA-4366-B68609BFE7E9}"/>
              </a:ext>
            </a:extLst>
          </p:cNvPr>
          <p:cNvCxnSpPr/>
          <p:nvPr/>
        </p:nvCxnSpPr>
        <p:spPr>
          <a:xfrm>
            <a:off x="5826919" y="1681832"/>
            <a:ext cx="561" cy="319441"/>
          </a:xfrm>
          <a:prstGeom prst="line">
            <a:avLst/>
          </a:prstGeom>
          <a:ln w="28575">
            <a:solidFill>
              <a:srgbClr val="C6D4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44">
            <a:extLst>
              <a:ext uri="{FF2B5EF4-FFF2-40B4-BE49-F238E27FC236}">
                <a16:creationId xmlns:a16="http://schemas.microsoft.com/office/drawing/2014/main" id="{477E5E39-CE83-E0E6-2E27-7BBB9558B30F}"/>
              </a:ext>
            </a:extLst>
          </p:cNvPr>
          <p:cNvCxnSpPr>
            <a:cxnSpLocks/>
          </p:cNvCxnSpPr>
          <p:nvPr/>
        </p:nvCxnSpPr>
        <p:spPr>
          <a:xfrm flipH="1">
            <a:off x="7778325" y="4970121"/>
            <a:ext cx="975596" cy="671470"/>
          </a:xfrm>
          <a:prstGeom prst="line">
            <a:avLst/>
          </a:prstGeom>
          <a:ln w="28575">
            <a:solidFill>
              <a:srgbClr val="C6D4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48">
            <a:extLst>
              <a:ext uri="{FF2B5EF4-FFF2-40B4-BE49-F238E27FC236}">
                <a16:creationId xmlns:a16="http://schemas.microsoft.com/office/drawing/2014/main" id="{547D2E34-AAEB-9C81-9306-1A069B87E21A}"/>
              </a:ext>
            </a:extLst>
          </p:cNvPr>
          <p:cNvCxnSpPr>
            <a:cxnSpLocks/>
            <a:stCxn id="19" idx="1"/>
          </p:cNvCxnSpPr>
          <p:nvPr/>
        </p:nvCxnSpPr>
        <p:spPr>
          <a:xfrm flipH="1" flipV="1">
            <a:off x="7776369" y="5762075"/>
            <a:ext cx="856564" cy="624568"/>
          </a:xfrm>
          <a:prstGeom prst="line">
            <a:avLst/>
          </a:prstGeom>
          <a:ln w="28575">
            <a:solidFill>
              <a:srgbClr val="C6D4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54">
            <a:extLst>
              <a:ext uri="{FF2B5EF4-FFF2-40B4-BE49-F238E27FC236}">
                <a16:creationId xmlns:a16="http://schemas.microsoft.com/office/drawing/2014/main" id="{91E109AF-3763-BD51-DB52-5994CE2B0F3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81613" y="2487130"/>
            <a:ext cx="621846" cy="542591"/>
          </a:xfrm>
          <a:prstGeom prst="rect">
            <a:avLst/>
          </a:prstGeom>
        </p:spPr>
      </p:pic>
      <p:cxnSp>
        <p:nvCxnSpPr>
          <p:cNvPr id="41" name="Straight Connector 58">
            <a:extLst>
              <a:ext uri="{FF2B5EF4-FFF2-40B4-BE49-F238E27FC236}">
                <a16:creationId xmlns:a16="http://schemas.microsoft.com/office/drawing/2014/main" id="{27AAB684-C4E7-50AB-4213-B4AC95FB3EB1}"/>
              </a:ext>
            </a:extLst>
          </p:cNvPr>
          <p:cNvCxnSpPr>
            <a:cxnSpLocks/>
          </p:cNvCxnSpPr>
          <p:nvPr/>
        </p:nvCxnSpPr>
        <p:spPr>
          <a:xfrm flipV="1">
            <a:off x="5660333" y="2814763"/>
            <a:ext cx="3741868" cy="979612"/>
          </a:xfrm>
          <a:prstGeom prst="line">
            <a:avLst/>
          </a:prstGeom>
          <a:ln w="28575">
            <a:solidFill>
              <a:srgbClr val="C6D4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Slide Number Placeholder 27">
            <a:extLst>
              <a:ext uri="{FF2B5EF4-FFF2-40B4-BE49-F238E27FC236}">
                <a16:creationId xmlns:a16="http://schemas.microsoft.com/office/drawing/2014/main" id="{F97A465C-969D-6695-F7C4-C1D251A838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25200" y="6489703"/>
            <a:ext cx="10011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fr-BE" dirty="0"/>
              <a:t> </a:t>
            </a:r>
            <a:fld id="{30A9230E-FFBB-4CCB-ABD7-198084EDE768}" type="slidenum">
              <a:rPr lang="fr-BE" smtClean="0"/>
              <a:pPr>
                <a:defRPr/>
              </a:pPr>
              <a:t>2</a:t>
            </a:fld>
            <a:r>
              <a:rPr lang="fr-BE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89195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5F38632-ADEF-43CB-976F-6F89FD22A2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69"/>
          <a:stretch/>
        </p:blipFill>
        <p:spPr>
          <a:xfrm>
            <a:off x="-11586" y="0"/>
            <a:ext cx="12192000" cy="6786712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AEAF823E-79C6-4879-AB1B-8A6222C1A0B8}"/>
              </a:ext>
            </a:extLst>
          </p:cNvPr>
          <p:cNvSpPr/>
          <p:nvPr/>
        </p:nvSpPr>
        <p:spPr>
          <a:xfrm>
            <a:off x="767408" y="6165304"/>
            <a:ext cx="21602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Slide Number Placeholder 27">
            <a:extLst>
              <a:ext uri="{FF2B5EF4-FFF2-40B4-BE49-F238E27FC236}">
                <a16:creationId xmlns:a16="http://schemas.microsoft.com/office/drawing/2014/main" id="{05F4242F-1F34-2699-BCD6-887A2441DB24}"/>
              </a:ext>
            </a:extLst>
          </p:cNvPr>
          <p:cNvSpPr txBox="1">
            <a:spLocks/>
          </p:cNvSpPr>
          <p:nvPr/>
        </p:nvSpPr>
        <p:spPr>
          <a:xfrm>
            <a:off x="11125200" y="6489703"/>
            <a:ext cx="10011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fr-BE"/>
              <a:t> </a:t>
            </a:r>
            <a:fld id="{30A9230E-FFBB-4CCB-ABD7-198084EDE768}" type="slidenum">
              <a:rPr lang="fr-BE" smtClean="0"/>
              <a:pPr>
                <a:defRPr/>
              </a:pPr>
              <a:t>20</a:t>
            </a:fld>
            <a:r>
              <a:rPr lang="fr-BE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58693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9BC31D5-ADB3-48F3-8762-5904F5E1FE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43" r="484" b="-1"/>
          <a:stretch/>
        </p:blipFill>
        <p:spPr>
          <a:xfrm>
            <a:off x="29497" y="-24448"/>
            <a:ext cx="12133006" cy="6812829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199EA170-4D01-43C2-8C09-ED689753D6FE}"/>
              </a:ext>
            </a:extLst>
          </p:cNvPr>
          <p:cNvSpPr/>
          <p:nvPr/>
        </p:nvSpPr>
        <p:spPr>
          <a:xfrm>
            <a:off x="767408" y="6165304"/>
            <a:ext cx="21602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Slide Number Placeholder 27">
            <a:extLst>
              <a:ext uri="{FF2B5EF4-FFF2-40B4-BE49-F238E27FC236}">
                <a16:creationId xmlns:a16="http://schemas.microsoft.com/office/drawing/2014/main" id="{A4BCA002-C69A-7DA0-7F20-F96F7F94D897}"/>
              </a:ext>
            </a:extLst>
          </p:cNvPr>
          <p:cNvSpPr txBox="1">
            <a:spLocks/>
          </p:cNvSpPr>
          <p:nvPr/>
        </p:nvSpPr>
        <p:spPr>
          <a:xfrm>
            <a:off x="11125200" y="6489703"/>
            <a:ext cx="10011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fr-BE"/>
              <a:t> </a:t>
            </a:r>
            <a:fld id="{30A9230E-FFBB-4CCB-ABD7-198084EDE768}" type="slidenum">
              <a:rPr lang="fr-BE" smtClean="0"/>
              <a:pPr>
                <a:defRPr/>
              </a:pPr>
              <a:t>21</a:t>
            </a:fld>
            <a:r>
              <a:rPr lang="fr-BE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51617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4B64E21F-131E-4447-B5A6-4649CDC9E3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8" r="978"/>
          <a:stretch/>
        </p:blipFill>
        <p:spPr>
          <a:xfrm>
            <a:off x="119336" y="2461"/>
            <a:ext cx="11953328" cy="6853077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24314CC2-9063-46BD-8143-8D87A08A2BE5}"/>
              </a:ext>
            </a:extLst>
          </p:cNvPr>
          <p:cNvSpPr/>
          <p:nvPr/>
        </p:nvSpPr>
        <p:spPr>
          <a:xfrm>
            <a:off x="767408" y="6165304"/>
            <a:ext cx="21602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Slide Number Placeholder 27">
            <a:extLst>
              <a:ext uri="{FF2B5EF4-FFF2-40B4-BE49-F238E27FC236}">
                <a16:creationId xmlns:a16="http://schemas.microsoft.com/office/drawing/2014/main" id="{E987445F-3BC8-495D-D0E0-D26DA9EBF2A1}"/>
              </a:ext>
            </a:extLst>
          </p:cNvPr>
          <p:cNvSpPr txBox="1">
            <a:spLocks/>
          </p:cNvSpPr>
          <p:nvPr/>
        </p:nvSpPr>
        <p:spPr>
          <a:xfrm>
            <a:off x="11125200" y="6489703"/>
            <a:ext cx="10011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fr-BE"/>
              <a:t> </a:t>
            </a:r>
            <a:fld id="{30A9230E-FFBB-4CCB-ABD7-198084EDE768}" type="slidenum">
              <a:rPr lang="fr-BE" smtClean="0"/>
              <a:pPr>
                <a:defRPr/>
              </a:pPr>
              <a:t>22</a:t>
            </a:fld>
            <a:r>
              <a:rPr lang="fr-BE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30530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73DD202-43EC-43DD-8748-E4159D3A1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61"/>
            <a:ext cx="12192000" cy="6853077"/>
          </a:xfrm>
          <a:prstGeom prst="rect">
            <a:avLst/>
          </a:prstGeom>
        </p:spPr>
      </p:pic>
      <p:sp>
        <p:nvSpPr>
          <p:cNvPr id="4" name="Slide Number Placeholder 27">
            <a:extLst>
              <a:ext uri="{FF2B5EF4-FFF2-40B4-BE49-F238E27FC236}">
                <a16:creationId xmlns:a16="http://schemas.microsoft.com/office/drawing/2014/main" id="{91A6D51A-3826-8D9B-7A65-C3C96D187BD2}"/>
              </a:ext>
            </a:extLst>
          </p:cNvPr>
          <p:cNvSpPr txBox="1">
            <a:spLocks/>
          </p:cNvSpPr>
          <p:nvPr/>
        </p:nvSpPr>
        <p:spPr>
          <a:xfrm>
            <a:off x="11125200" y="6489703"/>
            <a:ext cx="10011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fr-BE"/>
              <a:t> </a:t>
            </a:r>
            <a:fld id="{30A9230E-FFBB-4CCB-ABD7-198084EDE768}" type="slidenum">
              <a:rPr lang="fr-BE" smtClean="0"/>
              <a:pPr>
                <a:defRPr/>
              </a:pPr>
              <a:t>23</a:t>
            </a:fld>
            <a:r>
              <a:rPr lang="fr-BE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69667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1D91F952-8E11-4438-B11A-AE142C94E5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dirty="0" err="1"/>
              <a:t>Some</a:t>
            </a:r>
            <a:r>
              <a:rPr lang="nl-BE" dirty="0"/>
              <a:t> important </a:t>
            </a:r>
            <a:r>
              <a:rPr lang="nl-BE" dirty="0" err="1"/>
              <a:t>provisions</a:t>
            </a:r>
            <a:r>
              <a:rPr lang="nl-BE" dirty="0"/>
              <a:t> of EHDS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AE61919-F1B6-49E7-B12A-DF33326E0A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1">
              <a:lnSpc>
                <a:spcPts val="3000"/>
              </a:lnSpc>
            </a:pPr>
            <a:r>
              <a:rPr lang="en-US" dirty="0"/>
              <a:t>software packages must meet EU standards to be placed on the EU market</a:t>
            </a:r>
          </a:p>
          <a:p>
            <a:pPr lvl="2">
              <a:lnSpc>
                <a:spcPts val="3000"/>
              </a:lnSpc>
            </a:pPr>
            <a:r>
              <a:rPr lang="nl-BE" dirty="0"/>
              <a:t>EHR </a:t>
            </a:r>
            <a:r>
              <a:rPr lang="en-GB" dirty="0"/>
              <a:t>harmonised components (art. 25)</a:t>
            </a:r>
          </a:p>
          <a:p>
            <a:pPr lvl="2">
              <a:lnSpc>
                <a:spcPts val="3000"/>
              </a:lnSpc>
            </a:pPr>
            <a:r>
              <a:rPr lang="nl-BE" dirty="0"/>
              <a:t>EU </a:t>
            </a:r>
            <a:r>
              <a:rPr lang="en-GB" dirty="0"/>
              <a:t>declaration of conformity </a:t>
            </a:r>
            <a:r>
              <a:rPr lang="en-US" dirty="0"/>
              <a:t>(art. 39)</a:t>
            </a:r>
          </a:p>
          <a:p>
            <a:pPr lvl="1">
              <a:lnSpc>
                <a:spcPts val="3000"/>
              </a:lnSpc>
            </a:pPr>
            <a:r>
              <a:rPr lang="nl-BE" dirty="0"/>
              <a:t>European digital </a:t>
            </a:r>
            <a:r>
              <a:rPr lang="nl-BE" dirty="0" err="1"/>
              <a:t>testing</a:t>
            </a:r>
            <a:r>
              <a:rPr lang="nl-BE" dirty="0"/>
              <a:t> environment (art. 40)</a:t>
            </a:r>
            <a:endParaRPr lang="en-US" dirty="0"/>
          </a:p>
          <a:p>
            <a:pPr lvl="2">
              <a:lnSpc>
                <a:spcPts val="3000"/>
              </a:lnSpc>
            </a:pPr>
            <a:r>
              <a:rPr lang="en-US" dirty="0"/>
              <a:t>European Commission shall develop a European digital testing environment and make the software supporting this environment available as open source</a:t>
            </a:r>
          </a:p>
          <a:p>
            <a:pPr lvl="2">
              <a:lnSpc>
                <a:spcPts val="3000"/>
              </a:lnSpc>
            </a:pPr>
            <a:r>
              <a:rPr lang="en-US" dirty="0"/>
              <a:t>Member States (MS) shall operate a testing environment, preferably by reusing the software developed by the European Commission</a:t>
            </a:r>
            <a:endParaRPr lang="en-BE" dirty="0"/>
          </a:p>
          <a:p>
            <a:pPr lvl="1">
              <a:lnSpc>
                <a:spcPts val="3000"/>
              </a:lnSpc>
            </a:pPr>
            <a:r>
              <a:rPr lang="en-US" dirty="0"/>
              <a:t>legal basis for </a:t>
            </a:r>
            <a:r>
              <a:rPr lang="nl-BE" dirty="0"/>
              <a:t>European </a:t>
            </a:r>
            <a:r>
              <a:rPr lang="nl-BE" dirty="0" err="1"/>
              <a:t>governance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coordination</a:t>
            </a:r>
            <a:r>
              <a:rPr lang="nl-BE" dirty="0"/>
              <a:t> (art. 96)</a:t>
            </a:r>
          </a:p>
          <a:p>
            <a:pPr lvl="2">
              <a:lnSpc>
                <a:spcPts val="3000"/>
              </a:lnSpc>
            </a:pPr>
            <a:r>
              <a:rPr lang="en-US" dirty="0"/>
              <a:t>the European Commission shall provide the development, maintenance, hosting and operation of the infrastructures and central services required to support the functioning of the EHDS</a:t>
            </a:r>
            <a:endParaRPr lang="nl-BE" dirty="0"/>
          </a:p>
          <a:p>
            <a:pPr marL="180975" lvl="1" indent="0">
              <a:buNone/>
            </a:pPr>
            <a:endParaRPr lang="en-US" dirty="0"/>
          </a:p>
          <a:p>
            <a:endParaRPr lang="nl-BE" dirty="0"/>
          </a:p>
        </p:txBody>
      </p:sp>
      <p:sp>
        <p:nvSpPr>
          <p:cNvPr id="5" name="Slide Number Placeholder 27">
            <a:extLst>
              <a:ext uri="{FF2B5EF4-FFF2-40B4-BE49-F238E27FC236}">
                <a16:creationId xmlns:a16="http://schemas.microsoft.com/office/drawing/2014/main" id="{B0AE1835-5421-5D43-308B-37543E5D77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25200" y="6489703"/>
            <a:ext cx="10011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fr-BE" dirty="0"/>
              <a:t> </a:t>
            </a:r>
            <a:fld id="{30A9230E-FFBB-4CCB-ABD7-198084EDE768}" type="slidenum">
              <a:rPr lang="fr-BE" smtClean="0"/>
              <a:pPr>
                <a:defRPr/>
              </a:pPr>
              <a:t>24</a:t>
            </a:fld>
            <a:r>
              <a:rPr lang="fr-BE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01154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414A3943-0462-4C6E-A53C-3A2FFB2389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7408" y="99379"/>
            <a:ext cx="10873208" cy="881349"/>
          </a:xfrm>
        </p:spPr>
        <p:txBody>
          <a:bodyPr/>
          <a:lstStyle/>
          <a:p>
            <a:r>
              <a:rPr lang="nl-BE" sz="3400"/>
              <a:t>Central services mentioned in art. 96 (primary use)</a:t>
            </a:r>
            <a:endParaRPr lang="nl-BE" sz="3400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3D1C1E85-D88E-463C-8B14-905898BED1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7408" y="1158945"/>
            <a:ext cx="10873208" cy="5014274"/>
          </a:xfrm>
        </p:spPr>
        <p:txBody>
          <a:bodyPr/>
          <a:lstStyle/>
          <a:p>
            <a:pPr lvl="1">
              <a:lnSpc>
                <a:spcPts val="3000"/>
              </a:lnSpc>
            </a:pPr>
            <a:r>
              <a:rPr lang="en-US" dirty="0"/>
              <a:t>interoperable, cross-border identification and authentication mechanism for natural persons and health professionals</a:t>
            </a:r>
          </a:p>
          <a:p>
            <a:pPr lvl="1">
              <a:lnSpc>
                <a:spcPts val="3000"/>
              </a:lnSpc>
            </a:pPr>
            <a:r>
              <a:rPr lang="en-US" dirty="0"/>
              <a:t>a central interoperability platform for digital health (‘</a:t>
            </a:r>
            <a:r>
              <a:rPr lang="en-US" dirty="0" err="1"/>
              <a:t>MyHealth@EU</a:t>
            </a:r>
            <a:r>
              <a:rPr lang="en-US" dirty="0"/>
              <a:t>’) to provide services to support and facilitate the exchange of personal electronic health data between the national contact points</a:t>
            </a:r>
            <a:endParaRPr lang="en-BE" dirty="0"/>
          </a:p>
          <a:p>
            <a:pPr lvl="1">
              <a:lnSpc>
                <a:spcPts val="3000"/>
              </a:lnSpc>
            </a:pPr>
            <a:r>
              <a:rPr lang="en-US" dirty="0"/>
              <a:t>supplementary services that facilitate telemedicine, mobile health, access by natural persons to existing translations of their health data, exchange or verification of health-related certificates</a:t>
            </a:r>
          </a:p>
          <a:p>
            <a:pPr lvl="2">
              <a:lnSpc>
                <a:spcPts val="3000"/>
              </a:lnSpc>
            </a:pPr>
            <a:r>
              <a:rPr lang="en-US" i="1" dirty="0" err="1"/>
              <a:t>eg</a:t>
            </a:r>
            <a:r>
              <a:rPr lang="en-US" i="1" dirty="0"/>
              <a:t> multilingual </a:t>
            </a:r>
            <a:r>
              <a:rPr lang="en-BE" i="1" dirty="0"/>
              <a:t>EU t</a:t>
            </a:r>
            <a:r>
              <a:rPr lang="en-US" i="1" dirty="0" err="1"/>
              <a:t>erminology</a:t>
            </a:r>
            <a:r>
              <a:rPr lang="en-US" i="1" dirty="0"/>
              <a:t> server </a:t>
            </a:r>
            <a:r>
              <a:rPr lang="en-BE" i="1" dirty="0"/>
              <a:t>containing all semantic value sets used in the defined FHIR R4 resources </a:t>
            </a:r>
            <a:r>
              <a:rPr lang="en-US" i="1" dirty="0"/>
              <a:t>?</a:t>
            </a:r>
          </a:p>
          <a:p>
            <a:pPr lvl="2">
              <a:lnSpc>
                <a:spcPts val="3000"/>
              </a:lnSpc>
            </a:pPr>
            <a:r>
              <a:rPr lang="en-US" i="1" dirty="0" err="1"/>
              <a:t>eg</a:t>
            </a:r>
            <a:r>
              <a:rPr lang="en-US" i="1" dirty="0"/>
              <a:t> coordination of end-to-end encryption of health data ?</a:t>
            </a:r>
          </a:p>
          <a:p>
            <a:pPr lvl="2">
              <a:lnSpc>
                <a:spcPts val="3000"/>
              </a:lnSpc>
            </a:pPr>
            <a:r>
              <a:rPr lang="en-US" i="1" dirty="0" err="1"/>
              <a:t>eg</a:t>
            </a:r>
            <a:r>
              <a:rPr lang="en-US" i="1" dirty="0"/>
              <a:t> </a:t>
            </a:r>
            <a:r>
              <a:rPr lang="en-US" i="1" dirty="0" err="1"/>
              <a:t>pseudonimization</a:t>
            </a:r>
            <a:r>
              <a:rPr lang="en-US" i="1" dirty="0"/>
              <a:t> service ?</a:t>
            </a:r>
            <a:endParaRPr lang="en-US" dirty="0"/>
          </a:p>
          <a:p>
            <a:endParaRPr lang="nl-BE" dirty="0"/>
          </a:p>
        </p:txBody>
      </p:sp>
      <p:sp>
        <p:nvSpPr>
          <p:cNvPr id="3" name="Slide Number Placeholder 27">
            <a:extLst>
              <a:ext uri="{FF2B5EF4-FFF2-40B4-BE49-F238E27FC236}">
                <a16:creationId xmlns:a16="http://schemas.microsoft.com/office/drawing/2014/main" id="{A93EC541-DDE2-3741-0B7C-7B9FC83C62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25200" y="6489703"/>
            <a:ext cx="10011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fr-BE" dirty="0"/>
              <a:t> </a:t>
            </a:r>
            <a:fld id="{30A9230E-FFBB-4CCB-ABD7-198084EDE768}" type="slidenum">
              <a:rPr lang="fr-BE" smtClean="0"/>
              <a:pPr>
                <a:defRPr/>
              </a:pPr>
              <a:t>25</a:t>
            </a:fld>
            <a:r>
              <a:rPr lang="fr-BE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10637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B8991AA0-C205-4B25-B36D-DC26319AEC3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7408" y="99379"/>
            <a:ext cx="10873208" cy="881349"/>
          </a:xfrm>
        </p:spPr>
        <p:txBody>
          <a:bodyPr/>
          <a:lstStyle/>
          <a:p>
            <a:r>
              <a:rPr lang="nl-BE" dirty="0"/>
              <a:t>General </a:t>
            </a:r>
            <a:r>
              <a:rPr lang="en-US" dirty="0"/>
              <a:t>principles</a:t>
            </a:r>
            <a:r>
              <a:rPr lang="nl-BE" dirty="0"/>
              <a:t> for Belgian </a:t>
            </a:r>
            <a:r>
              <a:rPr lang="nl-BE" dirty="0" err="1"/>
              <a:t>implementation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C9307A0-FC20-43B4-98C8-33F4A62A11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7408" y="1158945"/>
            <a:ext cx="10873208" cy="5014274"/>
          </a:xfrm>
        </p:spPr>
        <p:txBody>
          <a:bodyPr/>
          <a:lstStyle/>
          <a:p>
            <a:pPr lvl="1">
              <a:lnSpc>
                <a:spcPts val="3000"/>
              </a:lnSpc>
            </a:pPr>
            <a:r>
              <a:rPr lang="en-US" dirty="0"/>
              <a:t>need</a:t>
            </a:r>
            <a:r>
              <a:rPr lang="nl-BE" dirty="0"/>
              <a:t> </a:t>
            </a:r>
            <a:r>
              <a:rPr lang="nl-BE" dirty="0" err="1"/>
              <a:t>for</a:t>
            </a:r>
            <a:r>
              <a:rPr lang="nl-BE" dirty="0"/>
              <a:t> </a:t>
            </a:r>
            <a:r>
              <a:rPr lang="en-BE" dirty="0"/>
              <a:t>timely adoption of unambiguous, unique and directly implementable  </a:t>
            </a:r>
            <a:r>
              <a:rPr lang="nl-BE" dirty="0"/>
              <a:t>European </a:t>
            </a:r>
            <a:r>
              <a:rPr lang="nl-BE" dirty="0" err="1"/>
              <a:t>technical</a:t>
            </a:r>
            <a:r>
              <a:rPr lang="nl-BE" dirty="0"/>
              <a:t> </a:t>
            </a:r>
            <a:r>
              <a:rPr lang="en-BE" dirty="0"/>
              <a:t>specifications</a:t>
            </a:r>
            <a:r>
              <a:rPr lang="nl-BE" dirty="0"/>
              <a:t> for </a:t>
            </a:r>
            <a:r>
              <a:rPr lang="nl-BE" dirty="0" err="1"/>
              <a:t>every</a:t>
            </a:r>
            <a:r>
              <a:rPr lang="nl-BE" dirty="0"/>
              <a:t> </a:t>
            </a:r>
            <a:r>
              <a:rPr lang="nl-BE" dirty="0" err="1"/>
              <a:t>message</a:t>
            </a:r>
            <a:r>
              <a:rPr lang="nl-BE" dirty="0"/>
              <a:t> type</a:t>
            </a:r>
            <a:r>
              <a:rPr lang="en-BE" dirty="0"/>
              <a:t>, concretized in FHIR R4 resources</a:t>
            </a:r>
            <a:endParaRPr lang="nl-BE" dirty="0"/>
          </a:p>
          <a:p>
            <a:pPr lvl="2">
              <a:lnSpc>
                <a:spcPts val="3000"/>
              </a:lnSpc>
            </a:pPr>
            <a:r>
              <a:rPr lang="en-US" dirty="0"/>
              <a:t>patient summary</a:t>
            </a:r>
          </a:p>
          <a:p>
            <a:pPr lvl="2">
              <a:lnSpc>
                <a:spcPts val="3000"/>
              </a:lnSpc>
            </a:pPr>
            <a:r>
              <a:rPr lang="en-US" dirty="0"/>
              <a:t>electronic prescription</a:t>
            </a:r>
          </a:p>
          <a:p>
            <a:pPr lvl="2">
              <a:lnSpc>
                <a:spcPts val="3000"/>
              </a:lnSpc>
            </a:pPr>
            <a:r>
              <a:rPr lang="en-US" dirty="0"/>
              <a:t>electronic dispensation</a:t>
            </a:r>
          </a:p>
          <a:p>
            <a:pPr lvl="2">
              <a:lnSpc>
                <a:spcPts val="3000"/>
              </a:lnSpc>
            </a:pPr>
            <a:r>
              <a:rPr lang="en-US" dirty="0"/>
              <a:t>medical imaging studies and related imaging reports</a:t>
            </a:r>
          </a:p>
          <a:p>
            <a:pPr lvl="2">
              <a:lnSpc>
                <a:spcPts val="3000"/>
              </a:lnSpc>
            </a:pPr>
            <a:r>
              <a:rPr lang="en-US" dirty="0"/>
              <a:t>medical test results, including laboratory and other diagnostic result and related reports</a:t>
            </a:r>
          </a:p>
          <a:p>
            <a:pPr lvl="2">
              <a:lnSpc>
                <a:spcPts val="3000"/>
              </a:lnSpc>
            </a:pPr>
            <a:r>
              <a:rPr lang="en-US" dirty="0"/>
              <a:t>discharge report</a:t>
            </a:r>
            <a:endParaRPr lang="nl-BE" dirty="0"/>
          </a:p>
          <a:p>
            <a:endParaRPr lang="nl-BE" dirty="0"/>
          </a:p>
        </p:txBody>
      </p:sp>
      <p:sp>
        <p:nvSpPr>
          <p:cNvPr id="5" name="Slide Number Placeholder 27">
            <a:extLst>
              <a:ext uri="{FF2B5EF4-FFF2-40B4-BE49-F238E27FC236}">
                <a16:creationId xmlns:a16="http://schemas.microsoft.com/office/drawing/2014/main" id="{DDE136F8-23B2-C57C-4F77-75E5616765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25200" y="6489703"/>
            <a:ext cx="10011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fr-BE" dirty="0"/>
              <a:t> </a:t>
            </a:r>
            <a:fld id="{30A9230E-FFBB-4CCB-ABD7-198084EDE768}" type="slidenum">
              <a:rPr lang="fr-BE" smtClean="0"/>
              <a:pPr>
                <a:defRPr/>
              </a:pPr>
              <a:t>26</a:t>
            </a:fld>
            <a:r>
              <a:rPr lang="fr-BE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13914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1">
            <a:extLst>
              <a:ext uri="{FF2B5EF4-FFF2-40B4-BE49-F238E27FC236}">
                <a16:creationId xmlns:a16="http://schemas.microsoft.com/office/drawing/2014/main" id="{3025168E-3B35-42D6-9366-40963074B6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7408" y="99379"/>
            <a:ext cx="10873208" cy="881349"/>
          </a:xfrm>
        </p:spPr>
        <p:txBody>
          <a:bodyPr/>
          <a:lstStyle/>
          <a:p>
            <a:r>
              <a:rPr lang="nl-BE" dirty="0"/>
              <a:t>General </a:t>
            </a:r>
            <a:r>
              <a:rPr lang="nl-BE" dirty="0" err="1"/>
              <a:t>principles</a:t>
            </a:r>
            <a:r>
              <a:rPr lang="nl-BE" dirty="0"/>
              <a:t> </a:t>
            </a:r>
            <a:r>
              <a:rPr lang="nl-BE" dirty="0" err="1"/>
              <a:t>for</a:t>
            </a:r>
            <a:r>
              <a:rPr lang="nl-BE" dirty="0"/>
              <a:t> </a:t>
            </a:r>
            <a:r>
              <a:rPr lang="nl-BE" dirty="0" err="1"/>
              <a:t>Belgian</a:t>
            </a:r>
            <a:r>
              <a:rPr lang="nl-BE" dirty="0"/>
              <a:t> </a:t>
            </a:r>
            <a:r>
              <a:rPr lang="nl-BE" dirty="0" err="1"/>
              <a:t>implementation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DBCFA17-C04F-4CE2-90FC-7AB045616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7408" y="1158945"/>
            <a:ext cx="10873208" cy="5014274"/>
          </a:xfrm>
        </p:spPr>
        <p:txBody>
          <a:bodyPr/>
          <a:lstStyle/>
          <a:p>
            <a:pPr lvl="1">
              <a:lnSpc>
                <a:spcPts val="3000"/>
              </a:lnSpc>
            </a:pPr>
            <a:r>
              <a:rPr lang="nl-BE" altLang="en-US" dirty="0" err="1"/>
              <a:t>need</a:t>
            </a:r>
            <a:r>
              <a:rPr lang="nl-BE" altLang="en-US" dirty="0"/>
              <a:t> </a:t>
            </a:r>
            <a:r>
              <a:rPr lang="nl-BE" altLang="en-US" dirty="0" err="1"/>
              <a:t>for</a:t>
            </a:r>
            <a:r>
              <a:rPr lang="nl-BE" altLang="en-US" dirty="0"/>
              <a:t> </a:t>
            </a:r>
            <a:r>
              <a:rPr lang="nl-BE" altLang="en-US" dirty="0" err="1"/>
              <a:t>one</a:t>
            </a:r>
            <a:r>
              <a:rPr lang="nl-BE" altLang="en-US" dirty="0"/>
              <a:t> </a:t>
            </a:r>
            <a:r>
              <a:rPr lang="en-BE" altLang="en-US" dirty="0"/>
              <a:t>unambiguous and </a:t>
            </a:r>
            <a:r>
              <a:rPr lang="nl-BE" altLang="en-US" dirty="0" err="1"/>
              <a:t>unique</a:t>
            </a:r>
            <a:r>
              <a:rPr lang="nl-BE" altLang="en-US" dirty="0"/>
              <a:t> European </a:t>
            </a:r>
            <a:r>
              <a:rPr lang="nl-BE" altLang="en-US" dirty="0" err="1"/>
              <a:t>structured</a:t>
            </a:r>
            <a:r>
              <a:rPr lang="nl-BE" altLang="en-US" dirty="0"/>
              <a:t> </a:t>
            </a:r>
            <a:r>
              <a:rPr lang="nl-BE" altLang="en-US" dirty="0" err="1"/>
              <a:t>semantic</a:t>
            </a:r>
            <a:r>
              <a:rPr lang="nl-BE" altLang="en-US" dirty="0"/>
              <a:t> </a:t>
            </a:r>
            <a:r>
              <a:rPr lang="nl-BE" altLang="en-US" dirty="0" err="1"/>
              <a:t>value</a:t>
            </a:r>
            <a:r>
              <a:rPr lang="nl-BE" altLang="en-US" dirty="0"/>
              <a:t> set (no </a:t>
            </a:r>
            <a:r>
              <a:rPr lang="nl-BE" altLang="en-US" dirty="0" err="1"/>
              <a:t>mere</a:t>
            </a:r>
            <a:r>
              <a:rPr lang="nl-BE" altLang="en-US" dirty="0"/>
              <a:t> free </a:t>
            </a:r>
            <a:r>
              <a:rPr lang="nl-BE" altLang="en-US" dirty="0" err="1"/>
              <a:t>text</a:t>
            </a:r>
            <a:r>
              <a:rPr lang="nl-BE" altLang="en-US" dirty="0"/>
              <a:t> !) </a:t>
            </a:r>
            <a:r>
              <a:rPr lang="nl-BE" altLang="en-US" dirty="0" err="1"/>
              <a:t>for</a:t>
            </a:r>
            <a:r>
              <a:rPr lang="nl-BE" altLang="en-US" dirty="0"/>
              <a:t> </a:t>
            </a:r>
            <a:r>
              <a:rPr lang="nl-BE" altLang="en-US" dirty="0" err="1"/>
              <a:t>every</a:t>
            </a:r>
            <a:r>
              <a:rPr lang="nl-BE" altLang="en-US" dirty="0"/>
              <a:t> </a:t>
            </a:r>
            <a:r>
              <a:rPr lang="en-BE" altLang="en-US" dirty="0"/>
              <a:t>data element</a:t>
            </a:r>
            <a:r>
              <a:rPr lang="nl-BE" altLang="en-US" dirty="0"/>
              <a:t> </a:t>
            </a:r>
            <a:r>
              <a:rPr lang="nl-BE" altLang="en-US" dirty="0" err="1"/>
              <a:t>where</a:t>
            </a:r>
            <a:r>
              <a:rPr lang="nl-BE" altLang="en-US" dirty="0"/>
              <a:t> </a:t>
            </a:r>
            <a:r>
              <a:rPr lang="nl-BE" altLang="en-US" dirty="0" err="1"/>
              <a:t>this</a:t>
            </a:r>
            <a:r>
              <a:rPr lang="nl-BE" altLang="en-US" dirty="0"/>
              <a:t> is relevant, </a:t>
            </a:r>
            <a:r>
              <a:rPr lang="nl-BE" altLang="en-US" dirty="0" err="1"/>
              <a:t>preferably</a:t>
            </a:r>
            <a:endParaRPr lang="nl-BE" altLang="en-US" dirty="0"/>
          </a:p>
          <a:p>
            <a:pPr lvl="2">
              <a:lnSpc>
                <a:spcPts val="3000"/>
              </a:lnSpc>
            </a:pPr>
            <a:r>
              <a:rPr lang="nl-BE" altLang="en-US" sz="2200" dirty="0"/>
              <a:t>SNOMED CT</a:t>
            </a:r>
          </a:p>
          <a:p>
            <a:pPr lvl="2">
              <a:lnSpc>
                <a:spcPts val="3000"/>
              </a:lnSpc>
            </a:pPr>
            <a:r>
              <a:rPr lang="nl-BE" altLang="en-US" sz="2200" dirty="0"/>
              <a:t>LOINC</a:t>
            </a:r>
            <a:endParaRPr lang="en-BE" altLang="en-US" sz="2200" dirty="0"/>
          </a:p>
          <a:p>
            <a:pPr lvl="2">
              <a:lnSpc>
                <a:spcPts val="3000"/>
              </a:lnSpc>
            </a:pPr>
            <a:r>
              <a:rPr lang="en-BE" altLang="en-US" sz="2200" dirty="0"/>
              <a:t>DICOM</a:t>
            </a:r>
            <a:endParaRPr lang="nl-BE" altLang="en-US" sz="2200" dirty="0"/>
          </a:p>
          <a:p>
            <a:pPr lvl="2">
              <a:lnSpc>
                <a:spcPts val="3000"/>
              </a:lnSpc>
            </a:pPr>
            <a:r>
              <a:rPr lang="en-BE" altLang="en-US" sz="2200" dirty="0"/>
              <a:t>ISO</a:t>
            </a:r>
            <a:endParaRPr lang="nl-BE" altLang="en-US" sz="2200" dirty="0"/>
          </a:p>
          <a:p>
            <a:pPr lvl="1">
              <a:lnSpc>
                <a:spcPts val="3000"/>
              </a:lnSpc>
            </a:pPr>
            <a:r>
              <a:rPr lang="en-US" altLang="en-US" dirty="0"/>
              <a:t>software packages must meet EU standards to be placed on the EU market</a:t>
            </a:r>
          </a:p>
          <a:p>
            <a:pPr lvl="2">
              <a:lnSpc>
                <a:spcPts val="3000"/>
              </a:lnSpc>
            </a:pPr>
            <a:r>
              <a:rPr lang="nl-BE" altLang="en-US" sz="2200" dirty="0"/>
              <a:t>EHR </a:t>
            </a:r>
            <a:r>
              <a:rPr lang="en-GB" altLang="en-US" sz="2200" dirty="0"/>
              <a:t>harmonised components (art. 25)</a:t>
            </a:r>
          </a:p>
          <a:p>
            <a:pPr lvl="2">
              <a:lnSpc>
                <a:spcPts val="3000"/>
              </a:lnSpc>
            </a:pPr>
            <a:r>
              <a:rPr lang="nl-BE" altLang="en-US" sz="2200" dirty="0"/>
              <a:t>EU </a:t>
            </a:r>
            <a:r>
              <a:rPr lang="en-GB" altLang="en-US" sz="2200" dirty="0"/>
              <a:t>declaration of conformity </a:t>
            </a:r>
            <a:r>
              <a:rPr lang="en-US" altLang="en-US" sz="2200" dirty="0"/>
              <a:t>(art. 39)</a:t>
            </a:r>
            <a:endParaRPr lang="nl-BE" altLang="en-US" sz="2200" dirty="0"/>
          </a:p>
          <a:p>
            <a:endParaRPr lang="nl-BE" dirty="0"/>
          </a:p>
        </p:txBody>
      </p:sp>
      <p:sp>
        <p:nvSpPr>
          <p:cNvPr id="2" name="Slide Number Placeholder 27">
            <a:extLst>
              <a:ext uri="{FF2B5EF4-FFF2-40B4-BE49-F238E27FC236}">
                <a16:creationId xmlns:a16="http://schemas.microsoft.com/office/drawing/2014/main" id="{BEB1C60C-E155-E434-536C-13C326A233E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25200" y="6489703"/>
            <a:ext cx="10011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fr-BE" dirty="0"/>
              <a:t> </a:t>
            </a:r>
            <a:fld id="{30A9230E-FFBB-4CCB-ABD7-198084EDE768}" type="slidenum">
              <a:rPr lang="fr-BE" smtClean="0"/>
              <a:pPr>
                <a:defRPr/>
              </a:pPr>
              <a:t>27</a:t>
            </a:fld>
            <a:r>
              <a:rPr lang="fr-BE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16354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1">
            <a:extLst>
              <a:ext uri="{FF2B5EF4-FFF2-40B4-BE49-F238E27FC236}">
                <a16:creationId xmlns:a16="http://schemas.microsoft.com/office/drawing/2014/main" id="{016DE974-08C0-4CCE-859D-7A0F83DD5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7408" y="99379"/>
            <a:ext cx="10873208" cy="881349"/>
          </a:xfrm>
        </p:spPr>
        <p:txBody>
          <a:bodyPr/>
          <a:lstStyle/>
          <a:p>
            <a:r>
              <a:rPr lang="nl-BE" dirty="0"/>
              <a:t>General </a:t>
            </a:r>
            <a:r>
              <a:rPr lang="nl-BE" dirty="0" err="1"/>
              <a:t>principles</a:t>
            </a:r>
            <a:r>
              <a:rPr lang="nl-BE" dirty="0"/>
              <a:t> </a:t>
            </a:r>
            <a:r>
              <a:rPr lang="nl-BE" dirty="0" err="1"/>
              <a:t>for</a:t>
            </a:r>
            <a:r>
              <a:rPr lang="nl-BE" dirty="0"/>
              <a:t> </a:t>
            </a:r>
            <a:r>
              <a:rPr lang="nl-BE" dirty="0" err="1"/>
              <a:t>Belgian</a:t>
            </a:r>
            <a:r>
              <a:rPr lang="nl-BE" dirty="0"/>
              <a:t> </a:t>
            </a:r>
            <a:r>
              <a:rPr lang="nl-BE" dirty="0" err="1"/>
              <a:t>implementation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334869-E534-418A-841E-CCAE054DC8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7408" y="1158945"/>
            <a:ext cx="10873208" cy="5014274"/>
          </a:xfrm>
        </p:spPr>
        <p:txBody>
          <a:bodyPr/>
          <a:lstStyle/>
          <a:p>
            <a:pPr lvl="1">
              <a:lnSpc>
                <a:spcPts val="3000"/>
              </a:lnSpc>
            </a:pPr>
            <a:r>
              <a:rPr lang="en-BE" dirty="0"/>
              <a:t>concepts used</a:t>
            </a:r>
          </a:p>
          <a:p>
            <a:pPr lvl="2">
              <a:lnSpc>
                <a:spcPts val="3000"/>
              </a:lnSpc>
            </a:pPr>
            <a:r>
              <a:rPr lang="en-BE" dirty="0"/>
              <a:t>MS A: </a:t>
            </a:r>
            <a:r>
              <a:rPr lang="en-US" dirty="0"/>
              <a:t>M</a:t>
            </a:r>
            <a:r>
              <a:rPr lang="en-BE" dirty="0"/>
              <a:t>S</a:t>
            </a:r>
            <a:r>
              <a:rPr lang="en-US" dirty="0"/>
              <a:t> from which information must be provided</a:t>
            </a:r>
            <a:endParaRPr lang="en-BE" dirty="0"/>
          </a:p>
          <a:p>
            <a:pPr lvl="2">
              <a:lnSpc>
                <a:spcPts val="3000"/>
              </a:lnSpc>
            </a:pPr>
            <a:r>
              <a:rPr lang="en-BE" dirty="0"/>
              <a:t>MS B: </a:t>
            </a:r>
            <a:r>
              <a:rPr lang="en-US" dirty="0"/>
              <a:t>MS from where a health</a:t>
            </a:r>
            <a:r>
              <a:rPr lang="en-BE" dirty="0"/>
              <a:t> </a:t>
            </a:r>
            <a:r>
              <a:rPr lang="en-US" dirty="0"/>
              <a:t>professional </a:t>
            </a:r>
            <a:r>
              <a:rPr lang="en-BE" dirty="0"/>
              <a:t>or a healthcare </a:t>
            </a:r>
            <a:r>
              <a:rPr lang="en-US" dirty="0"/>
              <a:t>requests information</a:t>
            </a:r>
            <a:endParaRPr lang="en-BE" dirty="0"/>
          </a:p>
          <a:p>
            <a:pPr lvl="1">
              <a:lnSpc>
                <a:spcPts val="3000"/>
              </a:lnSpc>
            </a:pPr>
            <a:r>
              <a:rPr lang="en-BE" dirty="0"/>
              <a:t>Belgium is MS A: </a:t>
            </a:r>
            <a:r>
              <a:rPr lang="en-US" dirty="0"/>
              <a:t>conversion to the European standard is done as close as possible to the source of information</a:t>
            </a:r>
          </a:p>
          <a:p>
            <a:pPr lvl="2">
              <a:lnSpc>
                <a:spcPts val="3000"/>
              </a:lnSpc>
            </a:pPr>
            <a:r>
              <a:rPr lang="en-US" dirty="0"/>
              <a:t>if information is available in one or a limited number of central databases, by the controller of the database, e.g.</a:t>
            </a:r>
          </a:p>
          <a:p>
            <a:pPr marL="982663" lvl="3">
              <a:lnSpc>
                <a:spcPts val="3000"/>
              </a:lnSpc>
            </a:pPr>
            <a:r>
              <a:rPr lang="en-US" dirty="0"/>
              <a:t>patient summary in health vaults</a:t>
            </a:r>
          </a:p>
          <a:p>
            <a:pPr marL="982663" lvl="3">
              <a:lnSpc>
                <a:spcPts val="3000"/>
              </a:lnSpc>
            </a:pPr>
            <a:r>
              <a:rPr lang="en-US" dirty="0"/>
              <a:t>electronic prescriptions in </a:t>
            </a:r>
            <a:r>
              <a:rPr lang="en-US" dirty="0" err="1"/>
              <a:t>Recip</a:t>
            </a:r>
            <a:r>
              <a:rPr lang="en-US" dirty="0"/>
              <a:t>-e</a:t>
            </a:r>
          </a:p>
          <a:p>
            <a:pPr lvl="2">
              <a:lnSpc>
                <a:spcPts val="3000"/>
              </a:lnSpc>
            </a:pPr>
            <a:r>
              <a:rPr lang="en-US" dirty="0"/>
              <a:t>if available in PHR, by the software of the controller of the PHR</a:t>
            </a:r>
          </a:p>
          <a:p>
            <a:pPr lvl="1">
              <a:lnSpc>
                <a:spcPts val="3000"/>
              </a:lnSpc>
            </a:pPr>
            <a:r>
              <a:rPr lang="en-BE" dirty="0"/>
              <a:t>Belgium is MS B: </a:t>
            </a:r>
            <a:r>
              <a:rPr lang="en-US" dirty="0"/>
              <a:t>conversion to the national standard is done by the software package of the user</a:t>
            </a:r>
          </a:p>
          <a:p>
            <a:endParaRPr lang="nl-BE" dirty="0"/>
          </a:p>
        </p:txBody>
      </p:sp>
      <p:sp>
        <p:nvSpPr>
          <p:cNvPr id="2" name="Slide Number Placeholder 27">
            <a:extLst>
              <a:ext uri="{FF2B5EF4-FFF2-40B4-BE49-F238E27FC236}">
                <a16:creationId xmlns:a16="http://schemas.microsoft.com/office/drawing/2014/main" id="{7E8FF4B4-62C7-CACF-0AC2-D9CC2AEAD6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25200" y="6489703"/>
            <a:ext cx="10011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fr-BE" dirty="0"/>
              <a:t> </a:t>
            </a:r>
            <a:fld id="{30A9230E-FFBB-4CCB-ABD7-198084EDE768}" type="slidenum">
              <a:rPr lang="fr-BE" smtClean="0"/>
              <a:pPr>
                <a:defRPr/>
              </a:pPr>
              <a:t>28</a:t>
            </a:fld>
            <a:r>
              <a:rPr lang="fr-BE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90506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8A2C2DA9-AEE6-4E8B-B4B8-A7DE9370C3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7408" y="99379"/>
            <a:ext cx="10873208" cy="881349"/>
          </a:xfrm>
        </p:spPr>
        <p:txBody>
          <a:bodyPr/>
          <a:lstStyle/>
          <a:p>
            <a:r>
              <a:rPr lang="nl-BE" dirty="0"/>
              <a:t>General </a:t>
            </a:r>
            <a:r>
              <a:rPr lang="nl-BE" dirty="0" err="1"/>
              <a:t>principles</a:t>
            </a:r>
            <a:r>
              <a:rPr lang="nl-BE" dirty="0"/>
              <a:t> </a:t>
            </a:r>
            <a:r>
              <a:rPr lang="nl-BE" dirty="0" err="1"/>
              <a:t>for</a:t>
            </a:r>
            <a:r>
              <a:rPr lang="nl-BE" dirty="0"/>
              <a:t> </a:t>
            </a:r>
            <a:r>
              <a:rPr lang="nl-BE" dirty="0" err="1"/>
              <a:t>Belgian</a:t>
            </a:r>
            <a:r>
              <a:rPr lang="nl-BE" dirty="0"/>
              <a:t> </a:t>
            </a:r>
            <a:r>
              <a:rPr lang="nl-BE" dirty="0" err="1"/>
              <a:t>implementation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5A1C282-BEE8-41BD-B0C9-F6F45DED30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7408" y="1158945"/>
            <a:ext cx="10873208" cy="5014274"/>
          </a:xfrm>
        </p:spPr>
        <p:txBody>
          <a:bodyPr/>
          <a:lstStyle/>
          <a:p>
            <a:pPr lvl="1">
              <a:lnSpc>
                <a:spcPts val="3000"/>
              </a:lnSpc>
              <a:spcBef>
                <a:spcPts val="600"/>
              </a:spcBef>
            </a:pPr>
            <a:r>
              <a:rPr lang="en-BE" sz="2000" dirty="0"/>
              <a:t>the interoperable, cross-border identification and authentication mechanism for healthcare users, health professionals and health institutions mentioned in article 96 1 (a) shall ensure that</a:t>
            </a:r>
            <a:endParaRPr lang="nl-BE" sz="2000" dirty="0"/>
          </a:p>
          <a:p>
            <a:pPr lvl="2">
              <a:lnSpc>
                <a:spcPts val="3000"/>
              </a:lnSpc>
              <a:spcBef>
                <a:spcPts val="600"/>
              </a:spcBef>
            </a:pPr>
            <a:r>
              <a:rPr lang="en-BE" sz="1800" dirty="0"/>
              <a:t>the healthcare user is correctly identified with person identification data determined by MS A, </a:t>
            </a:r>
            <a:endParaRPr lang="nl-BE" sz="1800" dirty="0"/>
          </a:p>
          <a:p>
            <a:pPr lvl="2">
              <a:lnSpc>
                <a:spcPts val="3000"/>
              </a:lnSpc>
              <a:spcBef>
                <a:spcPts val="600"/>
              </a:spcBef>
            </a:pPr>
            <a:r>
              <a:rPr lang="en-US" sz="1800" dirty="0"/>
              <a:t>the identity of </a:t>
            </a:r>
            <a:r>
              <a:rPr lang="en-BE" sz="1800" dirty="0"/>
              <a:t>the entity that wants to access personal data</a:t>
            </a:r>
            <a:r>
              <a:rPr lang="en-US" sz="1800" dirty="0"/>
              <a:t> </a:t>
            </a:r>
            <a:r>
              <a:rPr lang="en-BE" sz="1800" dirty="0"/>
              <a:t>(</a:t>
            </a:r>
            <a:r>
              <a:rPr lang="en-US" sz="1800" dirty="0"/>
              <a:t>health professional</a:t>
            </a:r>
            <a:r>
              <a:rPr lang="en-BE" sz="1800" dirty="0"/>
              <a:t>, health institution</a:t>
            </a:r>
            <a:r>
              <a:rPr lang="en-US" sz="1800" dirty="0"/>
              <a:t> </a:t>
            </a:r>
            <a:r>
              <a:rPr lang="en-BE" sz="1800" dirty="0"/>
              <a:t>or healthcare user) </a:t>
            </a:r>
            <a:r>
              <a:rPr lang="en-US" sz="1800" dirty="0"/>
              <a:t>is correctly authenticated by an electronic identification means with the level of assurance high within the meaning of the </a:t>
            </a:r>
            <a:r>
              <a:rPr lang="en-US" sz="1800" dirty="0" err="1"/>
              <a:t>eIDAS</a:t>
            </a:r>
            <a:r>
              <a:rPr lang="en-US" sz="1800" dirty="0"/>
              <a:t> regulation</a:t>
            </a:r>
            <a:r>
              <a:rPr lang="en-BE" sz="1800" dirty="0"/>
              <a:t>, including the European digital identity wallets (EUDI wallets)</a:t>
            </a:r>
            <a:endParaRPr lang="en-US" sz="1800" dirty="0"/>
          </a:p>
          <a:p>
            <a:pPr lvl="2">
              <a:lnSpc>
                <a:spcPts val="3000"/>
              </a:lnSpc>
              <a:spcBef>
                <a:spcPts val="600"/>
              </a:spcBef>
            </a:pPr>
            <a:r>
              <a:rPr lang="en-BE" sz="1800" dirty="0"/>
              <a:t>the qualification as a health professional or health institution is correctly determined by MS B and communicated to MS A in accordance with a</a:t>
            </a:r>
            <a:r>
              <a:rPr lang="nl-BE" sz="1800" dirty="0"/>
              <a:t>n</a:t>
            </a:r>
            <a:r>
              <a:rPr lang="en-BE" sz="1800" dirty="0"/>
              <a:t> uniform European classification</a:t>
            </a:r>
            <a:endParaRPr lang="nl-BE" sz="1800" dirty="0"/>
          </a:p>
          <a:p>
            <a:pPr lvl="2">
              <a:lnSpc>
                <a:spcPts val="3000"/>
              </a:lnSpc>
              <a:spcBef>
                <a:spcPts val="600"/>
              </a:spcBef>
            </a:pPr>
            <a:r>
              <a:rPr lang="en-BE" sz="1800" dirty="0"/>
              <a:t>the healthcare relationship between the healthcare user and the health professional or health institution is correctly determined by MS B and its existence is confirmed to MS A</a:t>
            </a:r>
            <a:endParaRPr lang="nl-BE" sz="1800" dirty="0"/>
          </a:p>
          <a:p>
            <a:endParaRPr lang="nl-BE" sz="2000" dirty="0"/>
          </a:p>
        </p:txBody>
      </p:sp>
      <p:sp>
        <p:nvSpPr>
          <p:cNvPr id="2" name="Slide Number Placeholder 27">
            <a:extLst>
              <a:ext uri="{FF2B5EF4-FFF2-40B4-BE49-F238E27FC236}">
                <a16:creationId xmlns:a16="http://schemas.microsoft.com/office/drawing/2014/main" id="{B2EF1A48-6F8F-34F9-AAC5-8F78F2D7C2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25200" y="6489703"/>
            <a:ext cx="10011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fr-BE" dirty="0"/>
              <a:t> </a:t>
            </a:r>
            <a:fld id="{30A9230E-FFBB-4CCB-ABD7-198084EDE768}" type="slidenum">
              <a:rPr lang="fr-BE" smtClean="0"/>
              <a:pPr>
                <a:defRPr/>
              </a:pPr>
              <a:t>29</a:t>
            </a:fld>
            <a:r>
              <a:rPr lang="fr-BE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08839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roup 92"/>
          <p:cNvGrpSpPr>
            <a:grpSpLocks/>
          </p:cNvGrpSpPr>
          <p:nvPr/>
        </p:nvGrpSpPr>
        <p:grpSpPr bwMode="auto">
          <a:xfrm>
            <a:off x="4335661" y="2336576"/>
            <a:ext cx="3126357" cy="2659062"/>
            <a:chOff x="2955609" y="2523164"/>
            <a:chExt cx="3126848" cy="2657760"/>
          </a:xfrm>
        </p:grpSpPr>
        <p:sp>
          <p:nvSpPr>
            <p:cNvPr id="22" name="Flowchart: Connector 21"/>
            <p:cNvSpPr/>
            <p:nvPr/>
          </p:nvSpPr>
          <p:spPr>
            <a:xfrm>
              <a:off x="3203297" y="2523164"/>
              <a:ext cx="2657893" cy="2657760"/>
            </a:xfrm>
            <a:prstGeom prst="flowChartConnector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rgbClr val="3F6D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lowchart: Connector 20"/>
            <p:cNvSpPr/>
            <p:nvPr/>
          </p:nvSpPr>
          <p:spPr>
            <a:xfrm>
              <a:off x="3839985" y="3178480"/>
              <a:ext cx="1384518" cy="1347128"/>
            </a:xfrm>
            <a:prstGeom prst="flowChartConnector">
              <a:avLst/>
            </a:prstGeom>
            <a:solidFill>
              <a:srgbClr val="3F6D57"/>
            </a:solidFill>
            <a:ln>
              <a:solidFill>
                <a:srgbClr val="3F6D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sz="130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Health</a:t>
              </a:r>
              <a:endParaRPr kumimoji="0" lang="fr-BE" sz="13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BE" sz="1300" dirty="0" err="1">
                  <a:solidFill>
                    <a:srgbClr val="FFFFFF"/>
                  </a:solidFill>
                  <a:latin typeface="Calibri" panose="020F0502020204030204"/>
                </a:rPr>
                <a:t>advantages</a:t>
              </a:r>
              <a:endParaRPr kumimoji="0" lang="fr-BE" sz="13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3628814" y="2669142"/>
              <a:ext cx="552537" cy="607714"/>
            </a:xfrm>
            <a:prstGeom prst="line">
              <a:avLst/>
            </a:prstGeom>
            <a:ln w="25400" cmpd="sng">
              <a:solidFill>
                <a:schemeClr val="tx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4922830" y="2669142"/>
              <a:ext cx="562063" cy="634689"/>
            </a:xfrm>
            <a:prstGeom prst="line">
              <a:avLst/>
            </a:prstGeom>
            <a:ln w="25400" cmpd="sng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>
              <a:endCxn id="55" idx="1"/>
            </p:cNvCxnSpPr>
            <p:nvPr/>
          </p:nvCxnSpPr>
          <p:spPr>
            <a:xfrm flipV="1">
              <a:off x="5296522" y="3647926"/>
              <a:ext cx="785935" cy="9520"/>
            </a:xfrm>
            <a:prstGeom prst="line">
              <a:avLst/>
            </a:prstGeom>
            <a:ln w="25400" cmpd="sng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4922830" y="4431991"/>
              <a:ext cx="562063" cy="675944"/>
            </a:xfrm>
            <a:prstGeom prst="line">
              <a:avLst/>
            </a:prstGeom>
            <a:ln w="25400" cmpd="sng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>
              <a:off x="3563717" y="4425644"/>
              <a:ext cx="611283" cy="641036"/>
            </a:xfrm>
            <a:prstGeom prst="line">
              <a:avLst/>
            </a:prstGeom>
            <a:ln w="25400" cmpd="sng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>
              <a:stCxn id="21" idx="2"/>
              <a:endCxn id="44" idx="3"/>
            </p:cNvCxnSpPr>
            <p:nvPr/>
          </p:nvCxnSpPr>
          <p:spPr>
            <a:xfrm flipH="1" flipV="1">
              <a:off x="2955609" y="3830623"/>
              <a:ext cx="884376" cy="21421"/>
            </a:xfrm>
            <a:prstGeom prst="line">
              <a:avLst/>
            </a:prstGeom>
            <a:ln w="25400" cmpd="sng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319" name="Picture 76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 flipV="1">
              <a:off x="3366605" y="4012647"/>
              <a:ext cx="483518" cy="483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20" name="Picture 77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 flipV="1">
              <a:off x="4256567" y="4578498"/>
              <a:ext cx="488154" cy="488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21" name="Picture 78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 flipV="1">
              <a:off x="5220318" y="4044588"/>
              <a:ext cx="488154" cy="488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22" name="Picture 79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 flipV="1">
              <a:off x="4276225" y="2669854"/>
              <a:ext cx="482940" cy="4829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23" name="Picture 80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 flipV="1">
              <a:off x="5243115" y="3201159"/>
              <a:ext cx="482940" cy="4829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24" name="Picture 81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390861" y="3204316"/>
              <a:ext cx="476625" cy="476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FF07D84-6E85-647B-B51F-4B69573328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BE" dirty="0"/>
              <a:t>Actual status</a:t>
            </a:r>
            <a:endParaRPr lang="nl-BE" dirty="0"/>
          </a:p>
        </p:txBody>
      </p:sp>
      <p:grpSp>
        <p:nvGrpSpPr>
          <p:cNvPr id="108" name="Group 107"/>
          <p:cNvGrpSpPr>
            <a:grpSpLocks/>
          </p:cNvGrpSpPr>
          <p:nvPr/>
        </p:nvGrpSpPr>
        <p:grpSpPr bwMode="auto">
          <a:xfrm>
            <a:off x="1862335" y="4949602"/>
            <a:ext cx="3240088" cy="1089025"/>
            <a:chOff x="483110" y="5136172"/>
            <a:chExt cx="3240360" cy="1088504"/>
          </a:xfrm>
        </p:grpSpPr>
        <p:grpSp>
          <p:nvGrpSpPr>
            <p:cNvPr id="11306" name="Group 67"/>
            <p:cNvGrpSpPr>
              <a:grpSpLocks/>
            </p:cNvGrpSpPr>
            <p:nvPr/>
          </p:nvGrpSpPr>
          <p:grpSpPr bwMode="auto">
            <a:xfrm>
              <a:off x="483110" y="5136172"/>
              <a:ext cx="3240360" cy="1088504"/>
              <a:chOff x="398612" y="5107746"/>
              <a:chExt cx="3240360" cy="1088504"/>
            </a:xfrm>
          </p:grpSpPr>
          <p:sp>
            <p:nvSpPr>
              <p:cNvPr id="47" name="Rectangle 46"/>
              <p:cNvSpPr/>
              <p:nvPr/>
            </p:nvSpPr>
            <p:spPr>
              <a:xfrm>
                <a:off x="398612" y="5107746"/>
                <a:ext cx="1152622" cy="1080570"/>
              </a:xfrm>
              <a:prstGeom prst="rect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1551234" y="5107746"/>
                <a:ext cx="2087738" cy="1080570"/>
              </a:xfrm>
              <a:prstGeom prst="rect">
                <a:avLst/>
              </a:prstGeom>
              <a:solidFill>
                <a:srgbClr val="3E6E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1521069" y="5137894"/>
                <a:ext cx="2024232" cy="1058356"/>
              </a:xfrm>
              <a:prstGeom prst="rect">
                <a:avLst/>
              </a:prstGeom>
              <a:ln>
                <a:noFill/>
              </a:ln>
            </p:spPr>
            <p:txBody>
              <a:bodyPr anchor="ctr">
                <a:normAutofit/>
              </a:bodyPr>
              <a:lstStyle/>
              <a:p>
                <a:pPr lvl="0"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BE" dirty="0">
                    <a:solidFill>
                      <a:srgbClr val="FFFFFF"/>
                    </a:solidFill>
                    <a:latin typeface="Calibri" panose="020F0502020204030204"/>
                  </a:rPr>
                  <a:t>Consultation of </a:t>
                </a:r>
                <a:r>
                  <a:rPr lang="fr-BE" dirty="0" err="1">
                    <a:solidFill>
                      <a:srgbClr val="FFFFFF"/>
                    </a:solidFill>
                    <a:latin typeface="Calibri" panose="020F0502020204030204"/>
                  </a:rPr>
                  <a:t>laboratory</a:t>
                </a:r>
                <a:r>
                  <a:rPr lang="fr-BE" dirty="0">
                    <a:solidFill>
                      <a:srgbClr val="FFFFFF"/>
                    </a:solidFill>
                    <a:latin typeface="Calibri" panose="020F0502020204030204"/>
                  </a:rPr>
                  <a:t> </a:t>
                </a:r>
                <a:r>
                  <a:rPr lang="fr-BE" dirty="0" err="1">
                    <a:solidFill>
                      <a:srgbClr val="FFFFFF"/>
                    </a:solidFill>
                    <a:latin typeface="Calibri" panose="020F0502020204030204"/>
                  </a:rPr>
                  <a:t>results</a:t>
                </a:r>
                <a:endParaRPr kumimoji="0" lang="fr-BE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95CE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</p:txBody>
          </p:sp>
        </p:grpSp>
        <p:pic>
          <p:nvPicPr>
            <p:cNvPr id="11307" name="Picture 94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019" y="5163796"/>
              <a:ext cx="1016496" cy="10164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6" name="Group 105"/>
          <p:cNvGrpSpPr>
            <a:grpSpLocks/>
          </p:cNvGrpSpPr>
          <p:nvPr/>
        </p:nvGrpSpPr>
        <p:grpSpPr bwMode="auto">
          <a:xfrm>
            <a:off x="1898849" y="1196752"/>
            <a:ext cx="3204296" cy="1129420"/>
            <a:chOff x="518456" y="1382445"/>
            <a:chExt cx="3205014" cy="1129308"/>
          </a:xfrm>
        </p:grpSpPr>
        <p:grpSp>
          <p:nvGrpSpPr>
            <p:cNvPr id="11300" name="Group 93"/>
            <p:cNvGrpSpPr>
              <a:grpSpLocks/>
            </p:cNvGrpSpPr>
            <p:nvPr/>
          </p:nvGrpSpPr>
          <p:grpSpPr bwMode="auto">
            <a:xfrm>
              <a:off x="546770" y="1394932"/>
              <a:ext cx="3176700" cy="1080121"/>
              <a:chOff x="546770" y="1424385"/>
              <a:chExt cx="3176700" cy="1080121"/>
            </a:xfrm>
          </p:grpSpPr>
          <p:grpSp>
            <p:nvGrpSpPr>
              <p:cNvPr id="11302" name="Group 33"/>
              <p:cNvGrpSpPr>
                <a:grpSpLocks/>
              </p:cNvGrpSpPr>
              <p:nvPr/>
            </p:nvGrpSpPr>
            <p:grpSpPr bwMode="auto">
              <a:xfrm>
                <a:off x="546770" y="1424385"/>
                <a:ext cx="3176700" cy="1080121"/>
                <a:chOff x="747228" y="1772815"/>
                <a:chExt cx="3176700" cy="1080121"/>
              </a:xfrm>
            </p:grpSpPr>
            <p:sp>
              <p:nvSpPr>
                <p:cNvPr id="36" name="Rectangle 35"/>
                <p:cNvSpPr/>
                <p:nvPr/>
              </p:nvSpPr>
              <p:spPr>
                <a:xfrm>
                  <a:off x="747495" y="1773027"/>
                  <a:ext cx="1100384" cy="1079393"/>
                </a:xfrm>
                <a:prstGeom prst="rect">
                  <a:avLst/>
                </a:prstGeom>
                <a:solidFill>
                  <a:schemeClr val="bg1">
                    <a:alpha val="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Rectangle 36"/>
                <p:cNvSpPr/>
                <p:nvPr/>
              </p:nvSpPr>
              <p:spPr>
                <a:xfrm>
                  <a:off x="1835176" y="1773027"/>
                  <a:ext cx="2088031" cy="1079393"/>
                </a:xfrm>
                <a:prstGeom prst="rect">
                  <a:avLst/>
                </a:prstGeom>
                <a:solidFill>
                  <a:srgbClr val="3E6E5A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" name="TextBox 37"/>
              <p:cNvSpPr txBox="1"/>
              <p:nvPr/>
            </p:nvSpPr>
            <p:spPr>
              <a:xfrm>
                <a:off x="1617252" y="1490470"/>
                <a:ext cx="2088031" cy="947645"/>
              </a:xfrm>
              <a:prstGeom prst="rect">
                <a:avLst/>
              </a:prstGeom>
            </p:spPr>
            <p:txBody>
              <a:bodyPr anchor="ctr">
                <a:normAutofit/>
              </a:bodyPr>
              <a:lstStyle/>
              <a:p>
                <a:pPr lvl="0"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B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Patient summary (</a:t>
                </a:r>
                <a:r>
                  <a:rPr kumimoji="0" lang="en-BE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SumEHR</a:t>
                </a:r>
                <a:r>
                  <a:rPr kumimoji="0" lang="en-B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)</a:t>
                </a:r>
                <a:endParaRPr kumimoji="0" lang="fr-BE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95CE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</p:txBody>
          </p:sp>
        </p:grpSp>
        <p:pic>
          <p:nvPicPr>
            <p:cNvPr id="11301" name="Picture 95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456" y="1382445"/>
              <a:ext cx="1129308" cy="1129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7" name="Group 106"/>
          <p:cNvGrpSpPr>
            <a:grpSpLocks/>
          </p:cNvGrpSpPr>
          <p:nvPr/>
        </p:nvGrpSpPr>
        <p:grpSpPr bwMode="auto">
          <a:xfrm>
            <a:off x="1875036" y="3104926"/>
            <a:ext cx="2460626" cy="1115672"/>
            <a:chOff x="495636" y="3290765"/>
            <a:chExt cx="2459973" cy="1116124"/>
          </a:xfrm>
        </p:grpSpPr>
        <p:grpSp>
          <p:nvGrpSpPr>
            <p:cNvPr id="11295" name="Group 68"/>
            <p:cNvGrpSpPr>
              <a:grpSpLocks/>
            </p:cNvGrpSpPr>
            <p:nvPr/>
          </p:nvGrpSpPr>
          <p:grpSpPr bwMode="auto">
            <a:xfrm>
              <a:off x="495636" y="3290765"/>
              <a:ext cx="2459973" cy="1079937"/>
              <a:chOff x="455844" y="3290765"/>
              <a:chExt cx="2459973" cy="1079937"/>
            </a:xfrm>
          </p:grpSpPr>
          <p:sp>
            <p:nvSpPr>
              <p:cNvPr id="42" name="Rectangle 41"/>
              <p:cNvSpPr/>
              <p:nvPr/>
            </p:nvSpPr>
            <p:spPr>
              <a:xfrm>
                <a:off x="455844" y="3290765"/>
                <a:ext cx="1152219" cy="1079937"/>
              </a:xfrm>
              <a:prstGeom prst="rect">
                <a:avLst/>
              </a:prstGeom>
              <a:solidFill>
                <a:schemeClr val="bg1">
                  <a:alpha val="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1608063" y="3290765"/>
                <a:ext cx="1307753" cy="1079937"/>
              </a:xfrm>
              <a:prstGeom prst="rect">
                <a:avLst/>
              </a:prstGeom>
              <a:solidFill>
                <a:srgbClr val="3E6E5A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99" name="TextBox 44"/>
              <p:cNvSpPr txBox="1">
                <a:spLocks noChangeArrowheads="1"/>
              </p:cNvSpPr>
              <p:nvPr/>
            </p:nvSpPr>
            <p:spPr bwMode="auto">
              <a:xfrm>
                <a:off x="1668826" y="3307497"/>
                <a:ext cx="1246991" cy="10337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Aft>
                    <a:spcPct val="0"/>
                  </a:spcAft>
                  <a:buSzPct val="100000"/>
                  <a:buFont typeface="Arial" charset="0"/>
                  <a:defRPr sz="1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Aft>
                    <a:spcPct val="0"/>
                  </a:spcAft>
                  <a:buSzPct val="100000"/>
                  <a:buFont typeface="Arial" charset="0"/>
                  <a:defRPr sz="1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Aft>
                    <a:spcPct val="0"/>
                  </a:spcAft>
                  <a:buSzPct val="100000"/>
                  <a:buFont typeface="Arial" charset="0"/>
                  <a:defRPr sz="1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Aft>
                    <a:spcPct val="0"/>
                  </a:spcAft>
                  <a:buSzPct val="100000"/>
                  <a:buFont typeface="Arial" charset="0"/>
                  <a:defRPr sz="1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lvl="0"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BE" altLang="en-US" sz="1800" dirty="0" err="1">
                    <a:solidFill>
                      <a:srgbClr val="FFFFFF"/>
                    </a:solidFill>
                    <a:latin typeface="Calibri" panose="020F0502020204030204"/>
                  </a:rPr>
                  <a:t>Medication</a:t>
                </a:r>
                <a:r>
                  <a:rPr lang="fr-BE" altLang="en-US" sz="1800" dirty="0">
                    <a:solidFill>
                      <a:srgbClr val="FFFFFF"/>
                    </a:solidFill>
                    <a:latin typeface="Calibri" panose="020F0502020204030204"/>
                  </a:rPr>
                  <a:t> </a:t>
                </a:r>
                <a:r>
                  <a:rPr lang="fr-BE" altLang="en-US" sz="1800" dirty="0" err="1">
                    <a:solidFill>
                      <a:srgbClr val="FFFFFF"/>
                    </a:solidFill>
                    <a:latin typeface="Calibri" panose="020F0502020204030204"/>
                  </a:rPr>
                  <a:t>schedule</a:t>
                </a:r>
                <a:endParaRPr kumimoji="0" lang="fr-BE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</p:txBody>
          </p:sp>
        </p:grpSp>
        <p:pic>
          <p:nvPicPr>
            <p:cNvPr id="11296" name="Picture 96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526" y="3320177"/>
              <a:ext cx="1086712" cy="108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1" name="Group 110"/>
          <p:cNvGrpSpPr>
            <a:grpSpLocks/>
          </p:cNvGrpSpPr>
          <p:nvPr/>
        </p:nvGrpSpPr>
        <p:grpSpPr bwMode="auto">
          <a:xfrm>
            <a:off x="6781998" y="1257076"/>
            <a:ext cx="3257550" cy="1079500"/>
            <a:chOff x="5403035" y="1443044"/>
            <a:chExt cx="3255987" cy="1080120"/>
          </a:xfrm>
        </p:grpSpPr>
        <p:grpSp>
          <p:nvGrpSpPr>
            <p:cNvPr id="11290" name="Group 69"/>
            <p:cNvGrpSpPr>
              <a:grpSpLocks/>
            </p:cNvGrpSpPr>
            <p:nvPr/>
          </p:nvGrpSpPr>
          <p:grpSpPr bwMode="auto">
            <a:xfrm>
              <a:off x="5403035" y="1443044"/>
              <a:ext cx="3255987" cy="1080120"/>
              <a:chOff x="5425798" y="1315063"/>
              <a:chExt cx="3255987" cy="1080120"/>
            </a:xfrm>
          </p:grpSpPr>
          <p:sp>
            <p:nvSpPr>
              <p:cNvPr id="51" name="Rectangle 50"/>
              <p:cNvSpPr/>
              <p:nvPr/>
            </p:nvSpPr>
            <p:spPr>
              <a:xfrm>
                <a:off x="5425798" y="1315063"/>
                <a:ext cx="1151972" cy="1080120"/>
              </a:xfrm>
              <a:prstGeom prst="rect">
                <a:avLst/>
              </a:prstGeom>
              <a:solidFill>
                <a:schemeClr val="bg1">
                  <a:alpha val="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6577770" y="1315063"/>
                <a:ext cx="2088148" cy="1080120"/>
              </a:xfrm>
              <a:prstGeom prst="rect">
                <a:avLst/>
              </a:prstGeom>
              <a:solidFill>
                <a:srgbClr val="3E6E5A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6595224" y="1345242"/>
                <a:ext cx="2086561" cy="1038821"/>
              </a:xfrm>
              <a:prstGeom prst="rect">
                <a:avLst/>
              </a:prstGeom>
            </p:spPr>
            <p:txBody>
              <a:bodyPr anchor="ctr">
                <a:normAutofit/>
              </a:bodyPr>
              <a:lstStyle/>
              <a:p>
                <a:pPr marL="8255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B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Guidelines and </a:t>
                </a:r>
                <a:r>
                  <a:rPr kumimoji="0" lang="fr-BE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advice</a:t>
                </a:r>
                <a:r>
                  <a:rPr kumimoji="0" lang="fr-B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 </a:t>
                </a:r>
                <a:r>
                  <a:rPr kumimoji="0" lang="fr-BE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available</a:t>
                </a:r>
                <a:r>
                  <a:rPr kumimoji="0" lang="fr-B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 online</a:t>
                </a:r>
              </a:p>
            </p:txBody>
          </p:sp>
        </p:grpSp>
        <p:pic>
          <p:nvPicPr>
            <p:cNvPr id="11291" name="Picture 98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4394" y="1478427"/>
              <a:ext cx="985292" cy="985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ep 5"/>
          <p:cNvGrpSpPr/>
          <p:nvPr/>
        </p:nvGrpSpPr>
        <p:grpSpPr>
          <a:xfrm>
            <a:off x="6769299" y="4921026"/>
            <a:ext cx="3254375" cy="1185862"/>
            <a:chOff x="6697291" y="5308156"/>
            <a:chExt cx="3254375" cy="1185862"/>
          </a:xfrm>
        </p:grpSpPr>
        <p:grpSp>
          <p:nvGrpSpPr>
            <p:cNvPr id="11283" name="Group 70"/>
            <p:cNvGrpSpPr>
              <a:grpSpLocks/>
            </p:cNvGrpSpPr>
            <p:nvPr/>
          </p:nvGrpSpPr>
          <p:grpSpPr bwMode="auto">
            <a:xfrm>
              <a:off x="6709991" y="5349431"/>
              <a:ext cx="3241675" cy="1095741"/>
              <a:chOff x="5507720" y="5116842"/>
              <a:chExt cx="3240572" cy="1094808"/>
            </a:xfrm>
          </p:grpSpPr>
          <p:sp>
            <p:nvSpPr>
              <p:cNvPr id="59" name="Rectangle 58"/>
              <p:cNvSpPr/>
              <p:nvPr/>
            </p:nvSpPr>
            <p:spPr>
              <a:xfrm>
                <a:off x="5507720" y="5116842"/>
                <a:ext cx="1152133" cy="1080166"/>
              </a:xfrm>
              <a:prstGeom prst="rect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6659853" y="5116842"/>
                <a:ext cx="2088439" cy="1080166"/>
              </a:xfrm>
              <a:prstGeom prst="rect">
                <a:avLst/>
              </a:prstGeom>
              <a:solidFill>
                <a:srgbClr val="3E6E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6584360" y="5153689"/>
                <a:ext cx="2086853" cy="1057961"/>
              </a:xfrm>
              <a:prstGeom prst="rect">
                <a:avLst/>
              </a:prstGeom>
            </p:spPr>
            <p:txBody>
              <a:bodyPr anchor="ctr">
                <a:normAutofit/>
              </a:bodyPr>
              <a:lstStyle/>
              <a:p>
                <a:pPr marL="177800" lvl="0"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BE" dirty="0" err="1">
                    <a:solidFill>
                      <a:srgbClr val="FFFFFF"/>
                    </a:solidFill>
                    <a:latin typeface="Calibri" panose="020F0502020204030204"/>
                  </a:rPr>
                  <a:t>Electronic</a:t>
                </a:r>
                <a:r>
                  <a:rPr lang="fr-BE" dirty="0">
                    <a:solidFill>
                      <a:srgbClr val="FFFFFF"/>
                    </a:solidFill>
                    <a:latin typeface="Calibri" panose="020F0502020204030204"/>
                  </a:rPr>
                  <a:t> </a:t>
                </a:r>
                <a:r>
                  <a:rPr lang="fr-BE" dirty="0" err="1">
                    <a:solidFill>
                      <a:srgbClr val="FFFFFF"/>
                    </a:solidFill>
                    <a:latin typeface="Calibri" panose="020F0502020204030204"/>
                  </a:rPr>
                  <a:t>referral</a:t>
                </a:r>
                <a:r>
                  <a:rPr lang="fr-BE" dirty="0">
                    <a:solidFill>
                      <a:srgbClr val="FFFFFF"/>
                    </a:solidFill>
                    <a:latin typeface="Calibri" panose="020F0502020204030204"/>
                  </a:rPr>
                  <a:t> </a:t>
                </a:r>
                <a:r>
                  <a:rPr lang="fr-BE" dirty="0" err="1">
                    <a:solidFill>
                      <a:srgbClr val="FFFFFF"/>
                    </a:solidFill>
                    <a:latin typeface="Calibri" panose="020F0502020204030204"/>
                  </a:rPr>
                  <a:t>letters</a:t>
                </a:r>
                <a:endParaRPr kumimoji="0" lang="fr-BE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95C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</p:txBody>
          </p:sp>
        </p:grpSp>
        <p:grpSp>
          <p:nvGrpSpPr>
            <p:cNvPr id="5" name="Groep 4"/>
            <p:cNvGrpSpPr/>
            <p:nvPr/>
          </p:nvGrpSpPr>
          <p:grpSpPr>
            <a:xfrm>
              <a:off x="6697291" y="5308156"/>
              <a:ext cx="1187215" cy="1185862"/>
              <a:chOff x="6697291" y="5308156"/>
              <a:chExt cx="1187215" cy="1185862"/>
            </a:xfrm>
          </p:grpSpPr>
          <p:pic>
            <p:nvPicPr>
              <p:cNvPr id="11285" name="Picture 99"/>
              <p:cNvPicPr>
                <a:picLocks noChangeAspect="1"/>
              </p:cNvPicPr>
              <p:nvPr/>
            </p:nvPicPr>
            <p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97291" y="5308156"/>
                <a:ext cx="1187215" cy="11858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86" name="Picture 100"/>
              <p:cNvPicPr>
                <a:picLocks noChangeAspect="1"/>
              </p:cNvPicPr>
              <p:nvPr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27382" y="5633450"/>
                <a:ext cx="167381" cy="167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10" name="Group 109"/>
          <p:cNvGrpSpPr>
            <a:grpSpLocks/>
          </p:cNvGrpSpPr>
          <p:nvPr/>
        </p:nvGrpSpPr>
        <p:grpSpPr bwMode="auto">
          <a:xfrm>
            <a:off x="7390010" y="3108102"/>
            <a:ext cx="2738438" cy="1119187"/>
            <a:chOff x="6010438" y="3294151"/>
            <a:chExt cx="2738025" cy="1118781"/>
          </a:xfrm>
        </p:grpSpPr>
        <p:grpSp>
          <p:nvGrpSpPr>
            <p:cNvPr id="11276" name="Group 40"/>
            <p:cNvGrpSpPr>
              <a:grpSpLocks/>
            </p:cNvGrpSpPr>
            <p:nvPr/>
          </p:nvGrpSpPr>
          <p:grpSpPr bwMode="auto">
            <a:xfrm>
              <a:off x="6010438" y="3294151"/>
              <a:ext cx="2738025" cy="1081997"/>
              <a:chOff x="5926858" y="3418319"/>
              <a:chExt cx="2658929" cy="1081997"/>
            </a:xfrm>
          </p:grpSpPr>
          <p:sp>
            <p:nvSpPr>
              <p:cNvPr id="55" name="Rectangle 54"/>
              <p:cNvSpPr/>
              <p:nvPr/>
            </p:nvSpPr>
            <p:spPr>
              <a:xfrm>
                <a:off x="5926858" y="3418319"/>
                <a:ext cx="1072820" cy="1080694"/>
              </a:xfrm>
              <a:prstGeom prst="rect">
                <a:avLst/>
              </a:prstGeom>
              <a:solidFill>
                <a:schemeClr val="bg1">
                  <a:alpha val="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6999678" y="3418319"/>
                <a:ext cx="1461255" cy="1080694"/>
              </a:xfrm>
              <a:prstGeom prst="rect">
                <a:avLst/>
              </a:prstGeom>
              <a:solidFill>
                <a:srgbClr val="3E6E5A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6907193" y="3419905"/>
                <a:ext cx="1678594" cy="1080695"/>
              </a:xfrm>
              <a:prstGeom prst="rect">
                <a:avLst/>
              </a:prstGeom>
            </p:spPr>
            <p:txBody>
              <a:bodyPr anchor="ctr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BE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Electronic</a:t>
                </a:r>
                <a:r>
                  <a:rPr kumimoji="0" lang="fr-B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 prescriptions</a:t>
                </a:r>
                <a:endParaRPr kumimoji="0" lang="fr-BE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95CE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</p:txBody>
          </p:sp>
        </p:grpSp>
        <p:grpSp>
          <p:nvGrpSpPr>
            <p:cNvPr id="11277" name="Group 102"/>
            <p:cNvGrpSpPr>
              <a:grpSpLocks/>
            </p:cNvGrpSpPr>
            <p:nvPr/>
          </p:nvGrpSpPr>
          <p:grpSpPr bwMode="auto">
            <a:xfrm>
              <a:off x="6036635" y="3332812"/>
              <a:ext cx="1080120" cy="1080120"/>
              <a:chOff x="5005213" y="3401807"/>
              <a:chExt cx="1080120" cy="1080120"/>
            </a:xfrm>
          </p:grpSpPr>
          <p:pic>
            <p:nvPicPr>
              <p:cNvPr id="11278" name="Picture 103"/>
              <p:cNvPicPr>
                <a:picLocks noChangeAspect="1"/>
              </p:cNvPicPr>
              <p:nvPr/>
            </p:nvPicPr>
            <p:blipFill>
              <a:blip r:embed="rId1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05213" y="3401807"/>
                <a:ext cx="1080120" cy="10801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279" name="Picture 104"/>
              <p:cNvPicPr>
                <a:picLocks noChangeAspect="1"/>
              </p:cNvPicPr>
              <p:nvPr/>
            </p:nvPicPr>
            <p:blipFill>
              <a:blip r:embed="rId1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00944" y="3481442"/>
                <a:ext cx="270030" cy="2700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" name="Slide Number Placeholder 27">
            <a:extLst>
              <a:ext uri="{FF2B5EF4-FFF2-40B4-BE49-F238E27FC236}">
                <a16:creationId xmlns:a16="http://schemas.microsoft.com/office/drawing/2014/main" id="{CC848CD4-C3C3-6E2B-D593-467A1C890B2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25200" y="6489703"/>
            <a:ext cx="10011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fr-BE" dirty="0"/>
              <a:t> </a:t>
            </a:r>
            <a:fld id="{30A9230E-FFBB-4CCB-ABD7-198084EDE768}" type="slidenum">
              <a:rPr lang="fr-BE" smtClean="0"/>
              <a:pPr>
                <a:defRPr/>
              </a:pPr>
              <a:t>3</a:t>
            </a:fld>
            <a:r>
              <a:rPr lang="fr-BE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0662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2EF6AFB3-82BE-324E-7D02-6B9D87CEC6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7408" y="99379"/>
            <a:ext cx="10873208" cy="881349"/>
          </a:xfrm>
        </p:spPr>
        <p:txBody>
          <a:bodyPr/>
          <a:lstStyle/>
          <a:p>
            <a:r>
              <a:rPr lang="en-BE" dirty="0"/>
              <a:t>General principles for Belgium implementation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D4DC597-C59A-805B-0E15-D4C20314B7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7408" y="1158945"/>
            <a:ext cx="10873208" cy="5014274"/>
          </a:xfrm>
        </p:spPr>
        <p:txBody>
          <a:bodyPr/>
          <a:lstStyle/>
          <a:p>
            <a:pPr lvl="1">
              <a:lnSpc>
                <a:spcPts val="3000"/>
              </a:lnSpc>
            </a:pPr>
            <a:r>
              <a:rPr lang="en-GB" dirty="0"/>
              <a:t>based on this information, MS A can apply the national access authorisation rules adopted in accordance with European regulations</a:t>
            </a:r>
            <a:endParaRPr lang="en-BE" dirty="0"/>
          </a:p>
          <a:p>
            <a:pPr lvl="1">
              <a:lnSpc>
                <a:spcPts val="3000"/>
              </a:lnSpc>
            </a:pPr>
            <a:r>
              <a:rPr lang="en-GB" dirty="0"/>
              <a:t>all functionalities of the EUDI wallets </a:t>
            </a:r>
            <a:r>
              <a:rPr lang="en-BE" dirty="0"/>
              <a:t>are </a:t>
            </a:r>
            <a:r>
              <a:rPr lang="en-BE" dirty="0" err="1"/>
              <a:t>valorized</a:t>
            </a:r>
            <a:r>
              <a:rPr lang="en-BE" dirty="0"/>
              <a:t> </a:t>
            </a:r>
            <a:r>
              <a:rPr lang="en-GB" dirty="0"/>
              <a:t>to simplify exchange processes</a:t>
            </a:r>
            <a:endParaRPr lang="en-BE" dirty="0"/>
          </a:p>
          <a:p>
            <a:pPr lvl="1">
              <a:lnSpc>
                <a:spcPts val="3000"/>
              </a:lnSpc>
            </a:pPr>
            <a:r>
              <a:rPr lang="en-US" dirty="0"/>
              <a:t>citizens must be confident that personal health data is only accessible to health professionals who have a healthcare relationship with them and </a:t>
            </a:r>
            <a:r>
              <a:rPr lang="en-BE" dirty="0"/>
              <a:t>the </a:t>
            </a:r>
            <a:r>
              <a:rPr lang="en-US" dirty="0"/>
              <a:t>data minimization principle enshrined in GDPR must be respected </a:t>
            </a:r>
            <a:r>
              <a:rPr lang="en-BE" dirty="0"/>
              <a:t>=&gt; </a:t>
            </a:r>
            <a:r>
              <a:rPr lang="en-US" dirty="0"/>
              <a:t>cross-border exchange of data should be established without the NCPs necessarily having access to personal health data</a:t>
            </a:r>
            <a:endParaRPr lang="en-BE" dirty="0"/>
          </a:p>
          <a:p>
            <a:pPr lvl="1">
              <a:lnSpc>
                <a:spcPts val="3000"/>
              </a:lnSpc>
            </a:pPr>
            <a:endParaRPr lang="en-BE" dirty="0"/>
          </a:p>
          <a:p>
            <a:pPr lvl="1"/>
            <a:endParaRPr lang="en-GB" dirty="0"/>
          </a:p>
          <a:p>
            <a:endParaRPr lang="nl-BE" dirty="0"/>
          </a:p>
        </p:txBody>
      </p:sp>
      <p:sp>
        <p:nvSpPr>
          <p:cNvPr id="5" name="Slide Number Placeholder 27">
            <a:extLst>
              <a:ext uri="{FF2B5EF4-FFF2-40B4-BE49-F238E27FC236}">
                <a16:creationId xmlns:a16="http://schemas.microsoft.com/office/drawing/2014/main" id="{3DA8C274-EE01-C706-DDA5-F3AD155E166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25200" y="6489703"/>
            <a:ext cx="10011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fr-BE" dirty="0"/>
              <a:t> </a:t>
            </a:r>
            <a:fld id="{30A9230E-FFBB-4CCB-ABD7-198084EDE768}" type="slidenum">
              <a:rPr lang="fr-BE" smtClean="0"/>
              <a:pPr>
                <a:defRPr/>
              </a:pPr>
              <a:t>30</a:t>
            </a:fld>
            <a:r>
              <a:rPr lang="fr-BE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12570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8775A23C-FF7F-45EF-A080-86CF532586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dirty="0" err="1"/>
              <a:t>Principles</a:t>
            </a:r>
            <a:r>
              <a:rPr lang="nl-BE" dirty="0"/>
              <a:t> </a:t>
            </a:r>
            <a:r>
              <a:rPr lang="nl-BE" dirty="0" err="1"/>
              <a:t>regarding</a:t>
            </a:r>
            <a:r>
              <a:rPr lang="nl-BE" dirty="0"/>
              <a:t> </a:t>
            </a:r>
            <a:r>
              <a:rPr lang="nl-BE" dirty="0" err="1"/>
              <a:t>electronic</a:t>
            </a:r>
            <a:r>
              <a:rPr lang="nl-BE" dirty="0"/>
              <a:t> </a:t>
            </a:r>
            <a:r>
              <a:rPr lang="nl-BE" dirty="0" err="1"/>
              <a:t>prescriptions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BB09BCE-A892-427B-996E-751A2A6E79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7408" y="1158945"/>
            <a:ext cx="10873208" cy="5014274"/>
          </a:xfrm>
        </p:spPr>
        <p:txBody>
          <a:bodyPr/>
          <a:lstStyle/>
          <a:p>
            <a:pPr lvl="1"/>
            <a:r>
              <a:rPr lang="en-US" dirty="0"/>
              <a:t>creating a prescription is done in accordance with the law of the MS where the prescription is created</a:t>
            </a:r>
          </a:p>
          <a:p>
            <a:pPr lvl="1"/>
            <a:r>
              <a:rPr lang="en-US" dirty="0"/>
              <a:t>executing a prescription is done in accordance with the law of the MS where the prescription is executed</a:t>
            </a:r>
            <a:endParaRPr lang="en-BE" dirty="0"/>
          </a:p>
          <a:p>
            <a:endParaRPr lang="en-BE" dirty="0"/>
          </a:p>
          <a:p>
            <a:endParaRPr lang="nl-BE" dirty="0"/>
          </a:p>
        </p:txBody>
      </p:sp>
      <p:sp>
        <p:nvSpPr>
          <p:cNvPr id="2" name="Slide Number Placeholder 27">
            <a:extLst>
              <a:ext uri="{FF2B5EF4-FFF2-40B4-BE49-F238E27FC236}">
                <a16:creationId xmlns:a16="http://schemas.microsoft.com/office/drawing/2014/main" id="{5334ECC5-833D-A0FA-C12F-E2CF50E27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25200" y="6489703"/>
            <a:ext cx="10011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fr-BE" dirty="0"/>
              <a:t> </a:t>
            </a:r>
            <a:fld id="{30A9230E-FFBB-4CCB-ABD7-198084EDE768}" type="slidenum">
              <a:rPr lang="fr-BE" smtClean="0"/>
              <a:pPr>
                <a:defRPr/>
              </a:pPr>
              <a:t>31</a:t>
            </a:fld>
            <a:r>
              <a:rPr lang="fr-BE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16078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B0264C05-8128-E49A-CB0D-DF4A79869E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BE" dirty="0"/>
              <a:t>MyGov.be: </a:t>
            </a:r>
            <a:r>
              <a:rPr lang="en-BE" dirty="0" err="1"/>
              <a:t>Belgi</a:t>
            </a:r>
            <a:r>
              <a:rPr lang="nl-BE" dirty="0" err="1"/>
              <a:t>an</a:t>
            </a:r>
            <a:r>
              <a:rPr lang="en-BE" dirty="0"/>
              <a:t> EUDI</a:t>
            </a:r>
            <a:r>
              <a:rPr lang="nl-BE" dirty="0"/>
              <a:t> </a:t>
            </a:r>
            <a:r>
              <a:rPr lang="en-BE" dirty="0"/>
              <a:t>wallet</a:t>
            </a:r>
            <a:endParaRPr lang="nl-BE" dirty="0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E9B49431-9747-42B4-9F5C-64834AE4F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" y="1021741"/>
            <a:ext cx="12171998" cy="5087895"/>
          </a:xfrm>
          <a:prstGeom prst="rect">
            <a:avLst/>
          </a:prstGeom>
        </p:spPr>
      </p:pic>
      <p:sp>
        <p:nvSpPr>
          <p:cNvPr id="4" name="Slide Number Placeholder 27">
            <a:extLst>
              <a:ext uri="{FF2B5EF4-FFF2-40B4-BE49-F238E27FC236}">
                <a16:creationId xmlns:a16="http://schemas.microsoft.com/office/drawing/2014/main" id="{EAB38083-4882-8878-8AB5-C8202CFE37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25200" y="6489703"/>
            <a:ext cx="10011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fr-BE" dirty="0"/>
              <a:t> </a:t>
            </a:r>
            <a:fld id="{30A9230E-FFBB-4CCB-ABD7-198084EDE768}" type="slidenum">
              <a:rPr lang="fr-BE" smtClean="0"/>
              <a:pPr>
                <a:defRPr/>
              </a:pPr>
              <a:t>32</a:t>
            </a:fld>
            <a:r>
              <a:rPr lang="fr-BE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21564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73B3BD-228C-6C01-928C-B2A21BA4A2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C25F86FB-CE99-830C-BAC6-C8F713E273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BE" dirty="0"/>
              <a:t>MyGov.be: </a:t>
            </a:r>
            <a:r>
              <a:rPr lang="en-BE" dirty="0" err="1"/>
              <a:t>Belgi</a:t>
            </a:r>
            <a:r>
              <a:rPr lang="nl-BE" dirty="0" err="1"/>
              <a:t>an</a:t>
            </a:r>
            <a:r>
              <a:rPr lang="en-BE" dirty="0"/>
              <a:t> EUDI</a:t>
            </a:r>
            <a:r>
              <a:rPr lang="nl-BE" dirty="0"/>
              <a:t> </a:t>
            </a:r>
            <a:r>
              <a:rPr lang="en-BE" dirty="0"/>
              <a:t>wallet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B24052E-5F57-0492-A6AE-25EE40D3EB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pPr lvl="1"/>
            <a:r>
              <a:rPr lang="en-US" sz="1600" dirty="0"/>
              <a:t>digital wallet compliant with the European </a:t>
            </a:r>
            <a:r>
              <a:rPr lang="en-US" sz="1600" dirty="0" err="1"/>
              <a:t>eIDAS</a:t>
            </a:r>
            <a:r>
              <a:rPr lang="en-US" sz="1600" dirty="0"/>
              <a:t> Regulation 2.0</a:t>
            </a:r>
          </a:p>
          <a:p>
            <a:pPr lvl="1"/>
            <a:r>
              <a:rPr lang="en-BE" sz="1600" dirty="0"/>
              <a:t>actual </a:t>
            </a:r>
            <a:r>
              <a:rPr lang="en-US" sz="1600" dirty="0"/>
              <a:t>features</a:t>
            </a:r>
          </a:p>
          <a:p>
            <a:pPr lvl="2"/>
            <a:r>
              <a:rPr lang="en-US" sz="1600" dirty="0"/>
              <a:t>digital identity authentication based on information in the National Register</a:t>
            </a:r>
          </a:p>
          <a:p>
            <a:pPr lvl="2"/>
            <a:r>
              <a:rPr lang="en-US" sz="1600" dirty="0"/>
              <a:t>access to eBox citizen</a:t>
            </a:r>
          </a:p>
          <a:p>
            <a:pPr lvl="2"/>
            <a:r>
              <a:rPr lang="en-US" sz="1600" dirty="0"/>
              <a:t>uploading and storage of legally valid digital documents, with the option of offline verification</a:t>
            </a:r>
          </a:p>
          <a:p>
            <a:pPr lvl="2"/>
            <a:r>
              <a:rPr lang="en-US" sz="1600" dirty="0"/>
              <a:t>scanning of digitally signed QR codes, also available in PDF format</a:t>
            </a:r>
          </a:p>
          <a:p>
            <a:pPr lvl="1"/>
            <a:r>
              <a:rPr lang="en-US" sz="1600" dirty="0"/>
              <a:t>digital documents that can already be uploaded</a:t>
            </a:r>
          </a:p>
          <a:p>
            <a:pPr lvl="2"/>
            <a:r>
              <a:rPr lang="en-US" sz="1600" dirty="0"/>
              <a:t>COVID vaccination certificates</a:t>
            </a:r>
          </a:p>
          <a:p>
            <a:pPr lvl="2"/>
            <a:r>
              <a:rPr lang="en-US" sz="1600" dirty="0"/>
              <a:t>isi+ card for children</a:t>
            </a:r>
          </a:p>
          <a:p>
            <a:pPr lvl="2"/>
            <a:r>
              <a:rPr lang="en-US" sz="1600" dirty="0"/>
              <a:t>birth and marriage certificates</a:t>
            </a:r>
          </a:p>
          <a:p>
            <a:pPr lvl="2"/>
            <a:r>
              <a:rPr lang="en-US" sz="1600" dirty="0"/>
              <a:t>social status (MyBEnefits)</a:t>
            </a:r>
          </a:p>
          <a:p>
            <a:pPr lvl="2"/>
            <a:r>
              <a:rPr lang="en-US" sz="1600" dirty="0"/>
              <a:t>vehicle registration certificate</a:t>
            </a:r>
          </a:p>
          <a:p>
            <a:pPr lvl="2"/>
            <a:r>
              <a:rPr lang="en-US" sz="1600" dirty="0"/>
              <a:t>identity card data</a:t>
            </a:r>
          </a:p>
          <a:p>
            <a:pPr lvl="2"/>
            <a:r>
              <a:rPr lang="en-US" sz="1600" dirty="0"/>
              <a:t>driving license data</a:t>
            </a:r>
            <a:endParaRPr lang="nl-BE" sz="1600" dirty="0"/>
          </a:p>
        </p:txBody>
      </p:sp>
      <p:sp>
        <p:nvSpPr>
          <p:cNvPr id="5" name="Slide Number Placeholder 27">
            <a:extLst>
              <a:ext uri="{FF2B5EF4-FFF2-40B4-BE49-F238E27FC236}">
                <a16:creationId xmlns:a16="http://schemas.microsoft.com/office/drawing/2014/main" id="{B2EAC14A-6C60-9277-2391-235B117150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25200" y="6489703"/>
            <a:ext cx="10011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fr-BE" dirty="0"/>
              <a:t> </a:t>
            </a:r>
            <a:fld id="{30A9230E-FFBB-4CCB-ABD7-198084EDE768}" type="slidenum">
              <a:rPr lang="fr-BE" smtClean="0"/>
              <a:pPr>
                <a:defRPr/>
              </a:pPr>
              <a:t>33</a:t>
            </a:fld>
            <a:r>
              <a:rPr lang="fr-BE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68417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E43D93-E307-17B7-2A2E-BCE91DFA55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E4500AAA-00AE-4C0D-7937-9BFBEF715E5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7408" y="99379"/>
            <a:ext cx="10873208" cy="881349"/>
          </a:xfrm>
        </p:spPr>
        <p:txBody>
          <a:bodyPr/>
          <a:lstStyle/>
          <a:p>
            <a:r>
              <a:rPr lang="en-BE" dirty="0"/>
              <a:t>MyGov.be </a:t>
            </a:r>
            <a:r>
              <a:rPr lang="nl-BE" dirty="0"/>
              <a:t>in support of EHDS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C80C2C3-6630-1B08-0254-8A08DE8043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6763" y="1158875"/>
            <a:ext cx="4193047" cy="5014913"/>
          </a:xfrm>
        </p:spPr>
        <p:txBody>
          <a:bodyPr>
            <a:normAutofit fontScale="25000" lnSpcReduction="20000"/>
          </a:bodyPr>
          <a:lstStyle/>
          <a:p>
            <a:pPr lvl="1"/>
            <a:r>
              <a:rPr lang="en-US" sz="6400" dirty="0"/>
              <a:t>the possibility to upload, after digital identity authentication,</a:t>
            </a:r>
          </a:p>
          <a:p>
            <a:pPr lvl="2"/>
            <a:r>
              <a:rPr lang="en-US" sz="6400" dirty="0"/>
              <a:t>the European Health Insurance Card (EHIC) at health insurance funds</a:t>
            </a:r>
          </a:p>
          <a:p>
            <a:pPr lvl="2"/>
            <a:r>
              <a:rPr lang="en-US" sz="6400" dirty="0"/>
              <a:t>electronic prescriptions via Recip-e</a:t>
            </a:r>
          </a:p>
          <a:p>
            <a:pPr lvl="2"/>
            <a:r>
              <a:rPr lang="en-US" sz="6400" dirty="0"/>
              <a:t>anywhere and at any time</a:t>
            </a:r>
          </a:p>
          <a:p>
            <a:pPr lvl="1"/>
            <a:r>
              <a:rPr lang="en-US" sz="6400" dirty="0"/>
              <a:t>the possibility to electronically transfer data from both digital documents to the dispensing pharmacy by scanning a QR code</a:t>
            </a:r>
          </a:p>
          <a:p>
            <a:pPr lvl="1"/>
            <a:r>
              <a:rPr lang="en-US" sz="6400" dirty="0"/>
              <a:t>less opportunities for fraud thanks to digitally signed QR codes</a:t>
            </a:r>
          </a:p>
          <a:p>
            <a:pPr lvl="1"/>
            <a:r>
              <a:rPr lang="en-US" sz="6400" dirty="0"/>
              <a:t>avoids highly complex existing procedures</a:t>
            </a:r>
            <a:endParaRPr lang="en-BE" sz="6400" dirty="0"/>
          </a:p>
          <a:p>
            <a:pPr lvl="1"/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AE44526-08DA-E06A-C7AF-33B775C89E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07" t="14359" r="1338"/>
          <a:stretch/>
        </p:blipFill>
        <p:spPr>
          <a:xfrm>
            <a:off x="4959810" y="1369814"/>
            <a:ext cx="7004807" cy="4431879"/>
          </a:xfrm>
          <a:prstGeom prst="rect">
            <a:avLst/>
          </a:prstGeom>
        </p:spPr>
      </p:pic>
      <p:sp>
        <p:nvSpPr>
          <p:cNvPr id="6" name="Slide Number Placeholder 27">
            <a:extLst>
              <a:ext uri="{FF2B5EF4-FFF2-40B4-BE49-F238E27FC236}">
                <a16:creationId xmlns:a16="http://schemas.microsoft.com/office/drawing/2014/main" id="{551A4A23-C0B6-EB0A-1726-D5F67F9966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25200" y="6489703"/>
            <a:ext cx="10011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fr-BE" dirty="0"/>
              <a:t> </a:t>
            </a:r>
            <a:fld id="{30A9230E-FFBB-4CCB-ABD7-198084EDE768}" type="slidenum">
              <a:rPr lang="fr-BE" smtClean="0"/>
              <a:pPr>
                <a:defRPr/>
              </a:pPr>
              <a:t>34</a:t>
            </a:fld>
            <a:r>
              <a:rPr lang="fr-BE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57003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E6B8794B-95AF-4F21-265C-DFAA8A9D302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7408" y="99379"/>
            <a:ext cx="10873208" cy="881349"/>
          </a:xfrm>
        </p:spPr>
        <p:txBody>
          <a:bodyPr/>
          <a:lstStyle/>
          <a:p>
            <a:r>
              <a:rPr lang="en-BE" dirty="0"/>
              <a:t>S</a:t>
            </a:r>
            <a:r>
              <a:rPr lang="en-US" dirty="0" err="1"/>
              <a:t>ome</a:t>
            </a:r>
            <a:r>
              <a:rPr lang="en-US" dirty="0"/>
              <a:t> concerns regarding implementing acts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98FD91D-7344-8AB0-9822-DF0941667A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7408" y="1158945"/>
            <a:ext cx="10873208" cy="5014274"/>
          </a:xfrm>
        </p:spPr>
        <p:txBody>
          <a:bodyPr/>
          <a:lstStyle/>
          <a:p>
            <a:pPr lvl="1">
              <a:lnSpc>
                <a:spcPts val="3000"/>
              </a:lnSpc>
            </a:pPr>
            <a:r>
              <a:rPr lang="en-BE" dirty="0"/>
              <a:t>implementing acts shall permit to </a:t>
            </a:r>
            <a:r>
              <a:rPr lang="en-GB" dirty="0"/>
              <a:t>meet</a:t>
            </a:r>
            <a:r>
              <a:rPr lang="en-BE" dirty="0"/>
              <a:t> the</a:t>
            </a:r>
            <a:r>
              <a:rPr lang="en-GB" dirty="0"/>
              <a:t> requirements of EHDS Regulation while</a:t>
            </a:r>
          </a:p>
          <a:p>
            <a:pPr lvl="2">
              <a:lnSpc>
                <a:spcPts val="3000"/>
              </a:lnSpc>
            </a:pPr>
            <a:r>
              <a:rPr lang="en-US" dirty="0"/>
              <a:t>ensuring feasibility for EU manufacturers, including SMEs</a:t>
            </a:r>
            <a:endParaRPr lang="en-BE" dirty="0"/>
          </a:p>
          <a:p>
            <a:pPr lvl="2">
              <a:lnSpc>
                <a:spcPts val="3000"/>
              </a:lnSpc>
            </a:pPr>
            <a:r>
              <a:rPr lang="en-US" dirty="0"/>
              <a:t>avoiding cost increase for health </a:t>
            </a:r>
            <a:r>
              <a:rPr lang="en-BE" dirty="0"/>
              <a:t>professionals</a:t>
            </a:r>
            <a:r>
              <a:rPr lang="en-US" dirty="0"/>
              <a:t> and M</a:t>
            </a:r>
            <a:r>
              <a:rPr lang="en-BE" dirty="0"/>
              <a:t>S</a:t>
            </a:r>
          </a:p>
          <a:p>
            <a:pPr lvl="1">
              <a:lnSpc>
                <a:spcPts val="3000"/>
              </a:lnSpc>
            </a:pPr>
            <a:r>
              <a:rPr lang="en-BE" dirty="0"/>
              <a:t>implementing acts can only </a:t>
            </a:r>
            <a:r>
              <a:rPr lang="en-US" dirty="0"/>
              <a:t>lay down detailed rules </a:t>
            </a:r>
            <a:r>
              <a:rPr lang="en-BE" dirty="0"/>
              <a:t>ensuring</a:t>
            </a:r>
            <a:r>
              <a:rPr lang="en-US" dirty="0"/>
              <a:t> uniform </a:t>
            </a:r>
            <a:r>
              <a:rPr lang="en-BE" dirty="0"/>
              <a:t>conditions for the </a:t>
            </a:r>
            <a:r>
              <a:rPr lang="en-US" dirty="0"/>
              <a:t>implementation of the </a:t>
            </a:r>
            <a:r>
              <a:rPr lang="en-BE" dirty="0"/>
              <a:t>EHDS </a:t>
            </a:r>
            <a:r>
              <a:rPr lang="en-US" dirty="0"/>
              <a:t>Regulation</a:t>
            </a:r>
            <a:r>
              <a:rPr lang="en-BE" dirty="0"/>
              <a:t>, if and when this is necessary, but not (indirectly) add requirements</a:t>
            </a:r>
          </a:p>
          <a:p>
            <a:pPr lvl="1">
              <a:lnSpc>
                <a:spcPts val="3000"/>
              </a:lnSpc>
            </a:pPr>
            <a:r>
              <a:rPr lang="en-BE" dirty="0"/>
              <a:t>full respect of the principle of</a:t>
            </a:r>
          </a:p>
          <a:p>
            <a:pPr lvl="2">
              <a:lnSpc>
                <a:spcPts val="3000"/>
              </a:lnSpc>
            </a:pPr>
            <a:r>
              <a:rPr lang="en-BE" dirty="0"/>
              <a:t>EU declaration of conformity</a:t>
            </a:r>
          </a:p>
          <a:p>
            <a:pPr lvl="2">
              <a:lnSpc>
                <a:spcPts val="3000"/>
              </a:lnSpc>
            </a:pPr>
            <a:r>
              <a:rPr lang="en-US" dirty="0"/>
              <a:t>use </a:t>
            </a:r>
            <a:r>
              <a:rPr lang="en-BE" dirty="0"/>
              <a:t>of </a:t>
            </a:r>
            <a:r>
              <a:rPr lang="en-US" dirty="0"/>
              <a:t>the digital testing environments for the assessment of harmonized software components of EHR systems</a:t>
            </a:r>
            <a:endParaRPr lang="en-BE" dirty="0"/>
          </a:p>
          <a:p>
            <a:pPr marL="449263" lvl="2" indent="266700">
              <a:buNone/>
            </a:pPr>
            <a:r>
              <a:rPr lang="en-BE" dirty="0"/>
              <a:t>=&gt; no other certification mechanisms</a:t>
            </a:r>
            <a:endParaRPr lang="nl-NL" dirty="0"/>
          </a:p>
          <a:p>
            <a:pPr lvl="1"/>
            <a:endParaRPr lang="en-GB" dirty="0"/>
          </a:p>
          <a:p>
            <a:endParaRPr lang="nl-BE" dirty="0"/>
          </a:p>
        </p:txBody>
      </p:sp>
      <p:sp>
        <p:nvSpPr>
          <p:cNvPr id="5" name="Slide Number Placeholder 27">
            <a:extLst>
              <a:ext uri="{FF2B5EF4-FFF2-40B4-BE49-F238E27FC236}">
                <a16:creationId xmlns:a16="http://schemas.microsoft.com/office/drawing/2014/main" id="{7137C821-B811-5515-3F9F-0257761939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25200" y="6489703"/>
            <a:ext cx="10011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fr-BE" dirty="0"/>
              <a:t> </a:t>
            </a:r>
            <a:fld id="{30A9230E-FFBB-4CCB-ABD7-198084EDE768}" type="slidenum">
              <a:rPr lang="fr-BE" smtClean="0"/>
              <a:pPr>
                <a:defRPr/>
              </a:pPr>
              <a:t>35</a:t>
            </a:fld>
            <a:r>
              <a:rPr lang="fr-BE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22670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B5D9F969-ADC4-5843-42C4-44E43DE61E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BE" sz="3400" dirty="0"/>
              <a:t>Open source European digital testing environment</a:t>
            </a:r>
            <a:endParaRPr lang="nl-BE" sz="3400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9F32B47-FD0E-95DC-1649-F6468D7546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1">
              <a:lnSpc>
                <a:spcPts val="3000"/>
              </a:lnSpc>
            </a:pPr>
            <a:r>
              <a:rPr lang="en-BE" dirty="0"/>
              <a:t>is available at the moment of the publication of the implementing acts defining the technical and semantic specifications and allowing conformity testing in the following areas</a:t>
            </a:r>
          </a:p>
          <a:p>
            <a:pPr lvl="2">
              <a:lnSpc>
                <a:spcPts val="3000"/>
              </a:lnSpc>
            </a:pPr>
            <a:r>
              <a:rPr lang="en-BE" dirty="0"/>
              <a:t>harmonized components</a:t>
            </a:r>
          </a:p>
          <a:p>
            <a:pPr lvl="2">
              <a:lnSpc>
                <a:spcPts val="3000"/>
              </a:lnSpc>
            </a:pPr>
            <a:r>
              <a:rPr lang="en-BE" dirty="0"/>
              <a:t>technical and semantic interoperability</a:t>
            </a:r>
          </a:p>
          <a:p>
            <a:pPr lvl="2">
              <a:lnSpc>
                <a:spcPts val="3000"/>
              </a:lnSpc>
            </a:pPr>
            <a:r>
              <a:rPr lang="en-BE" dirty="0"/>
              <a:t>minimal quality (e.g. correct handling of typical use cases)</a:t>
            </a:r>
          </a:p>
          <a:p>
            <a:pPr lvl="2">
              <a:lnSpc>
                <a:spcPts val="3000"/>
              </a:lnSpc>
            </a:pPr>
            <a:r>
              <a:rPr lang="en-BE" dirty="0"/>
              <a:t>identification and authentication mechanism</a:t>
            </a:r>
          </a:p>
          <a:p>
            <a:pPr lvl="2">
              <a:lnSpc>
                <a:spcPts val="3000"/>
              </a:lnSpc>
            </a:pPr>
            <a:r>
              <a:rPr lang="en-US" dirty="0"/>
              <a:t>exchange of evidence of </a:t>
            </a:r>
            <a:r>
              <a:rPr lang="en-BE" dirty="0"/>
              <a:t>the </a:t>
            </a:r>
            <a:r>
              <a:rPr lang="en-US" dirty="0"/>
              <a:t>qualification </a:t>
            </a:r>
            <a:r>
              <a:rPr lang="en-BE" dirty="0"/>
              <a:t>as health professional </a:t>
            </a:r>
            <a:r>
              <a:rPr lang="en-US" dirty="0"/>
              <a:t>and </a:t>
            </a:r>
            <a:r>
              <a:rPr lang="en-BE" dirty="0"/>
              <a:t>of the </a:t>
            </a:r>
            <a:r>
              <a:rPr lang="en-US" dirty="0"/>
              <a:t>healthcare relationship</a:t>
            </a:r>
            <a:endParaRPr lang="en-BE" dirty="0"/>
          </a:p>
          <a:p>
            <a:pPr lvl="1">
              <a:lnSpc>
                <a:spcPts val="3000"/>
              </a:lnSpc>
            </a:pPr>
            <a:r>
              <a:rPr lang="en-BE" dirty="0"/>
              <a:t>need for method for mutual recognition of conformity tests between MS</a:t>
            </a:r>
          </a:p>
          <a:p>
            <a:endParaRPr lang="nl-BE" dirty="0"/>
          </a:p>
        </p:txBody>
      </p:sp>
      <p:sp>
        <p:nvSpPr>
          <p:cNvPr id="5" name="Slide Number Placeholder 27">
            <a:extLst>
              <a:ext uri="{FF2B5EF4-FFF2-40B4-BE49-F238E27FC236}">
                <a16:creationId xmlns:a16="http://schemas.microsoft.com/office/drawing/2014/main" id="{034ADD1A-3CF8-3C2A-0561-24377CE31A9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25200" y="6489703"/>
            <a:ext cx="10011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fr-BE" dirty="0"/>
              <a:t> </a:t>
            </a:r>
            <a:fld id="{30A9230E-FFBB-4CCB-ABD7-198084EDE768}" type="slidenum">
              <a:rPr lang="fr-BE" smtClean="0"/>
              <a:pPr>
                <a:defRPr/>
              </a:pPr>
              <a:t>36</a:t>
            </a:fld>
            <a:r>
              <a:rPr lang="fr-BE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9855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5131A93D-8B06-4025-985C-9FF5D84E9F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7408" y="99379"/>
            <a:ext cx="10873208" cy="881349"/>
          </a:xfrm>
        </p:spPr>
        <p:txBody>
          <a:bodyPr/>
          <a:lstStyle/>
          <a:p>
            <a:r>
              <a:rPr lang="nl-BE" dirty="0" err="1"/>
              <a:t>To</a:t>
            </a:r>
            <a:r>
              <a:rPr lang="nl-BE" dirty="0"/>
              <a:t> do’s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6FDBCD0-E9E4-4C9B-880D-519C516E1A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7408" y="1158945"/>
            <a:ext cx="10873208" cy="5014274"/>
          </a:xfrm>
        </p:spPr>
        <p:txBody>
          <a:bodyPr/>
          <a:lstStyle/>
          <a:p>
            <a:pPr lvl="1"/>
            <a:r>
              <a:rPr lang="en-US" dirty="0"/>
              <a:t>scanning of any necessary legal adjustments</a:t>
            </a:r>
          </a:p>
          <a:p>
            <a:pPr lvl="1"/>
            <a:r>
              <a:rPr lang="en-US" dirty="0"/>
              <a:t>well-coordinated Belgian representation in various working groups</a:t>
            </a:r>
          </a:p>
          <a:p>
            <a:pPr lvl="1"/>
            <a:r>
              <a:rPr lang="en-US" dirty="0"/>
              <a:t>monitoring good architecture, beyond primary &amp; secondary use</a:t>
            </a:r>
          </a:p>
          <a:p>
            <a:pPr lvl="1"/>
            <a:r>
              <a:rPr lang="en-US" dirty="0"/>
              <a:t>good mutual integration of European and Belgian architecture</a:t>
            </a:r>
          </a:p>
          <a:p>
            <a:pPr lvl="1"/>
            <a:r>
              <a:rPr lang="en-US" dirty="0"/>
              <a:t>loyal implementation at the right time to maintain credibility/authority</a:t>
            </a:r>
          </a:p>
          <a:p>
            <a:pPr lvl="1"/>
            <a:r>
              <a:rPr lang="en-US" dirty="0"/>
              <a:t>sensible use of European funding</a:t>
            </a:r>
          </a:p>
          <a:p>
            <a:endParaRPr lang="nl-BE" dirty="0"/>
          </a:p>
        </p:txBody>
      </p:sp>
      <p:sp>
        <p:nvSpPr>
          <p:cNvPr id="6" name="Slide Number Placeholder 27">
            <a:extLst>
              <a:ext uri="{FF2B5EF4-FFF2-40B4-BE49-F238E27FC236}">
                <a16:creationId xmlns:a16="http://schemas.microsoft.com/office/drawing/2014/main" id="{99CE3DBD-B62F-E2BF-933B-168211F20E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25200" y="6489703"/>
            <a:ext cx="10011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fr-BE" dirty="0"/>
              <a:t> </a:t>
            </a:r>
            <a:fld id="{30A9230E-FFBB-4CCB-ABD7-198084EDE768}" type="slidenum">
              <a:rPr lang="fr-BE" smtClean="0"/>
              <a:pPr>
                <a:defRPr/>
              </a:pPr>
              <a:t>37</a:t>
            </a:fld>
            <a:r>
              <a:rPr lang="fr-BE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64039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7">
            <a:extLst>
              <a:ext uri="{FF2B5EF4-FFF2-40B4-BE49-F238E27FC236}">
                <a16:creationId xmlns:a16="http://schemas.microsoft.com/office/drawing/2014/main" id="{892B08B3-A820-4700-EACE-29B96156BF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25200" y="6489703"/>
            <a:ext cx="10011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fr-BE" dirty="0"/>
              <a:t> </a:t>
            </a:r>
            <a:fld id="{30A9230E-FFBB-4CCB-ABD7-198084EDE768}" type="slidenum">
              <a:rPr lang="fr-BE" smtClean="0"/>
              <a:pPr>
                <a:defRPr/>
              </a:pPr>
              <a:t>38</a:t>
            </a:fld>
            <a:r>
              <a:rPr lang="fr-BE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81638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roup 92"/>
          <p:cNvGrpSpPr>
            <a:grpSpLocks/>
          </p:cNvGrpSpPr>
          <p:nvPr/>
        </p:nvGrpSpPr>
        <p:grpSpPr bwMode="auto">
          <a:xfrm>
            <a:off x="4362201" y="2325463"/>
            <a:ext cx="2959100" cy="2776538"/>
            <a:chOff x="3078646" y="2523164"/>
            <a:chExt cx="2958799" cy="2776730"/>
          </a:xfrm>
        </p:grpSpPr>
        <p:sp>
          <p:nvSpPr>
            <p:cNvPr id="22" name="Flowchart: Connector 21"/>
            <p:cNvSpPr/>
            <p:nvPr/>
          </p:nvSpPr>
          <p:spPr>
            <a:xfrm>
              <a:off x="3204045" y="2523164"/>
              <a:ext cx="2657205" cy="2657659"/>
            </a:xfrm>
            <a:prstGeom prst="flowChartConnector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rgbClr val="3F6D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3564372" y="2548566"/>
              <a:ext cx="617474" cy="728713"/>
            </a:xfrm>
            <a:prstGeom prst="line">
              <a:avLst/>
            </a:prstGeom>
            <a:ln w="25400" cmpd="sng">
              <a:solidFill>
                <a:schemeClr val="tx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4951705" y="2613658"/>
              <a:ext cx="582553" cy="663621"/>
            </a:xfrm>
            <a:prstGeom prst="line">
              <a:avLst/>
            </a:prstGeom>
            <a:ln w="25400" cmpd="sng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5165996" y="4164753"/>
              <a:ext cx="871449" cy="198452"/>
            </a:xfrm>
            <a:prstGeom prst="line">
              <a:avLst/>
            </a:prstGeom>
            <a:ln w="25400" cmpd="sng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4518362" y="4533078"/>
              <a:ext cx="0" cy="766816"/>
            </a:xfrm>
            <a:prstGeom prst="line">
              <a:avLst/>
            </a:prstGeom>
            <a:ln w="25400" cmpd="sng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>
              <a:off x="3078646" y="4177453"/>
              <a:ext cx="803193" cy="153999"/>
            </a:xfrm>
            <a:prstGeom prst="line">
              <a:avLst/>
            </a:prstGeom>
            <a:ln w="25400" cmpd="sng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331" name="Picture 76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 flipV="1">
              <a:off x="3732318" y="4484927"/>
              <a:ext cx="483518" cy="483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32" name="Picture 77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 flipV="1">
              <a:off x="4798838" y="4498483"/>
              <a:ext cx="488154" cy="488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33" name="Picture 78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 flipV="1">
              <a:off x="5373454" y="3766142"/>
              <a:ext cx="488154" cy="488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34" name="Picture 79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 flipV="1">
              <a:off x="4315897" y="2602852"/>
              <a:ext cx="482940" cy="4829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35" name="Picture 80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 flipV="1">
              <a:off x="5264307" y="3124036"/>
              <a:ext cx="482940" cy="4829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36" name="Picture 81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56564" y="3386537"/>
              <a:ext cx="476625" cy="476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Flowchart: Connector 20"/>
            <p:cNvSpPr/>
            <p:nvPr/>
          </p:nvSpPr>
          <p:spPr>
            <a:xfrm>
              <a:off x="3756439" y="3085178"/>
              <a:ext cx="1552417" cy="1482828"/>
            </a:xfrm>
            <a:prstGeom prst="flowChartConnector">
              <a:avLst/>
            </a:prstGeom>
            <a:solidFill>
              <a:srgbClr val="3F6D57"/>
            </a:solidFill>
            <a:ln>
              <a:solidFill>
                <a:srgbClr val="3F6D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Adminis</a:t>
              </a:r>
              <a:r>
                <a:rPr kumimoji="0" lang="fr-BE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 </a:t>
              </a:r>
              <a:r>
                <a:rPr kumimoji="0" lang="fr-BE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trative</a:t>
              </a:r>
              <a:endParaRPr kumimoji="0" lang="fr-BE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BE" sz="1200" b="1" dirty="0" err="1">
                  <a:solidFill>
                    <a:srgbClr val="FFFFFF"/>
                  </a:solidFill>
                  <a:latin typeface="Calibri" panose="020F0502020204030204"/>
                </a:rPr>
                <a:t>advantages</a:t>
              </a:r>
              <a:endParaRPr kumimoji="0" lang="fr-BE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AE906E6-D075-620B-89BF-0D7A7204AF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BE" dirty="0"/>
              <a:t>Actual status</a:t>
            </a:r>
            <a:endParaRPr lang="nl-BE" dirty="0"/>
          </a:p>
        </p:txBody>
      </p: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1782513" y="1196752"/>
            <a:ext cx="3233738" cy="1146175"/>
            <a:chOff x="546770" y="1394932"/>
            <a:chExt cx="3233142" cy="1146273"/>
          </a:xfrm>
        </p:grpSpPr>
        <p:grpSp>
          <p:nvGrpSpPr>
            <p:cNvPr id="12319" name="Group 93"/>
            <p:cNvGrpSpPr>
              <a:grpSpLocks/>
            </p:cNvGrpSpPr>
            <p:nvPr/>
          </p:nvGrpSpPr>
          <p:grpSpPr bwMode="auto">
            <a:xfrm>
              <a:off x="546770" y="1394932"/>
              <a:ext cx="3233142" cy="1146273"/>
              <a:chOff x="546770" y="1424385"/>
              <a:chExt cx="3233142" cy="1146273"/>
            </a:xfrm>
          </p:grpSpPr>
          <p:grpSp>
            <p:nvGrpSpPr>
              <p:cNvPr id="12321" name="Group 33"/>
              <p:cNvGrpSpPr>
                <a:grpSpLocks/>
              </p:cNvGrpSpPr>
              <p:nvPr/>
            </p:nvGrpSpPr>
            <p:grpSpPr bwMode="auto">
              <a:xfrm>
                <a:off x="546770" y="1424385"/>
                <a:ext cx="3176700" cy="1080121"/>
                <a:chOff x="747228" y="1772815"/>
                <a:chExt cx="3176700" cy="1080121"/>
              </a:xfrm>
            </p:grpSpPr>
            <p:sp>
              <p:nvSpPr>
                <p:cNvPr id="36" name="Rectangle 35"/>
                <p:cNvSpPr/>
                <p:nvPr/>
              </p:nvSpPr>
              <p:spPr>
                <a:xfrm>
                  <a:off x="747228" y="1772815"/>
                  <a:ext cx="1101522" cy="1079592"/>
                </a:xfrm>
                <a:prstGeom prst="rect">
                  <a:avLst/>
                </a:prstGeom>
                <a:solidFill>
                  <a:schemeClr val="bg1">
                    <a:alpha val="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Rectangle 36"/>
                <p:cNvSpPr/>
                <p:nvPr/>
              </p:nvSpPr>
              <p:spPr>
                <a:xfrm>
                  <a:off x="1836052" y="1772815"/>
                  <a:ext cx="2087178" cy="1079592"/>
                </a:xfrm>
                <a:prstGeom prst="rect">
                  <a:avLst/>
                </a:prstGeom>
                <a:solidFill>
                  <a:srgbClr val="3E6E5A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" name="TextBox 37"/>
              <p:cNvSpPr txBox="1"/>
              <p:nvPr/>
            </p:nvSpPr>
            <p:spPr>
              <a:xfrm>
                <a:off x="1691147" y="1508529"/>
                <a:ext cx="2088765" cy="1062129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 marL="17780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BE" sz="3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BE" sz="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  <a:p>
                <a:pPr lvl="0"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BE" dirty="0">
                    <a:solidFill>
                      <a:srgbClr val="FFFFFF"/>
                    </a:solidFill>
                    <a:latin typeface="Calibri" panose="020F0502020204030204"/>
                  </a:rPr>
                  <a:t>Pricing,</a:t>
                </a:r>
              </a:p>
              <a:p>
                <a:pPr lvl="0"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BE" dirty="0" err="1">
                    <a:solidFill>
                      <a:srgbClr val="FFFFFF"/>
                    </a:solidFill>
                    <a:latin typeface="Calibri" panose="020F0502020204030204"/>
                  </a:rPr>
                  <a:t>billing</a:t>
                </a:r>
                <a:endParaRPr kumimoji="0" lang="fr-BE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95C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</p:txBody>
          </p:sp>
        </p:grpSp>
        <p:pic>
          <p:nvPicPr>
            <p:cNvPr id="12320" name="Picture 57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409" y="1414578"/>
              <a:ext cx="1040828" cy="10408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1714251" y="3406552"/>
            <a:ext cx="2647950" cy="1101725"/>
            <a:chOff x="477657" y="3605133"/>
            <a:chExt cx="2648583" cy="1101151"/>
          </a:xfrm>
        </p:grpSpPr>
        <p:grpSp>
          <p:nvGrpSpPr>
            <p:cNvPr id="12314" name="Group 40"/>
            <p:cNvGrpSpPr>
              <a:grpSpLocks/>
            </p:cNvGrpSpPr>
            <p:nvPr/>
          </p:nvGrpSpPr>
          <p:grpSpPr bwMode="auto">
            <a:xfrm>
              <a:off x="477657" y="3624287"/>
              <a:ext cx="2648583" cy="1081997"/>
              <a:chOff x="5926858" y="3418319"/>
              <a:chExt cx="2572071" cy="1081997"/>
            </a:xfrm>
          </p:grpSpPr>
          <p:sp>
            <p:nvSpPr>
              <p:cNvPr id="55" name="Rectangle 54"/>
              <p:cNvSpPr/>
              <p:nvPr/>
            </p:nvSpPr>
            <p:spPr>
              <a:xfrm>
                <a:off x="5926858" y="3418205"/>
                <a:ext cx="1073238" cy="1080524"/>
              </a:xfrm>
              <a:prstGeom prst="rect">
                <a:avLst/>
              </a:prstGeom>
              <a:solidFill>
                <a:schemeClr val="bg1">
                  <a:alpha val="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7000096" y="3418205"/>
                <a:ext cx="1460282" cy="1080524"/>
              </a:xfrm>
              <a:prstGeom prst="rect">
                <a:avLst/>
              </a:prstGeom>
              <a:solidFill>
                <a:srgbClr val="3E6E5A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7000096" y="3419791"/>
                <a:ext cx="1498833" cy="1080525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BE" sz="3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  <a:p>
                <a:pPr lvl="0"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BE" dirty="0" err="1">
                    <a:solidFill>
                      <a:srgbClr val="FFFFFF"/>
                    </a:solidFill>
                    <a:latin typeface="Calibri" panose="020F0502020204030204"/>
                  </a:rPr>
                  <a:t>Creating</a:t>
                </a:r>
                <a:r>
                  <a:rPr lang="fr-BE" dirty="0">
                    <a:solidFill>
                      <a:srgbClr val="FFFFFF"/>
                    </a:solidFill>
                    <a:latin typeface="Calibri" panose="020F0502020204030204"/>
                  </a:rPr>
                  <a:t> and </a:t>
                </a:r>
                <a:r>
                  <a:rPr lang="fr-BE" dirty="0" err="1">
                    <a:solidFill>
                      <a:srgbClr val="FFFFFF"/>
                    </a:solidFill>
                    <a:latin typeface="Calibri" panose="020F0502020204030204"/>
                  </a:rPr>
                  <a:t>sending</a:t>
                </a:r>
                <a:r>
                  <a:rPr lang="fr-BE" dirty="0">
                    <a:solidFill>
                      <a:srgbClr val="FFFFFF"/>
                    </a:solidFill>
                    <a:latin typeface="Calibri" panose="020F0502020204030204"/>
                  </a:rPr>
                  <a:t> </a:t>
                </a:r>
                <a:r>
                  <a:rPr lang="fr-BE" dirty="0" err="1">
                    <a:solidFill>
                      <a:srgbClr val="FFFFFF"/>
                    </a:solidFill>
                    <a:latin typeface="Calibri" panose="020F0502020204030204"/>
                  </a:rPr>
                  <a:t>certificates</a:t>
                </a:r>
                <a:endParaRPr kumimoji="0" lang="fr-BE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95CE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</p:txBody>
          </p:sp>
        </p:grpSp>
        <p:pic>
          <p:nvPicPr>
            <p:cNvPr id="12315" name="Picture 61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316" y="3605133"/>
              <a:ext cx="1082869" cy="1082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6491039" y="1253901"/>
            <a:ext cx="3565525" cy="1098550"/>
            <a:chOff x="5254692" y="1452701"/>
            <a:chExt cx="3565782" cy="1097874"/>
          </a:xfrm>
        </p:grpSpPr>
        <p:grpSp>
          <p:nvGrpSpPr>
            <p:cNvPr id="12309" name="Group 67"/>
            <p:cNvGrpSpPr>
              <a:grpSpLocks/>
            </p:cNvGrpSpPr>
            <p:nvPr/>
          </p:nvGrpSpPr>
          <p:grpSpPr bwMode="auto">
            <a:xfrm>
              <a:off x="5254692" y="1452701"/>
              <a:ext cx="3565782" cy="1088504"/>
              <a:chOff x="398612" y="5107746"/>
              <a:chExt cx="3373796" cy="1088504"/>
            </a:xfrm>
          </p:grpSpPr>
          <p:sp>
            <p:nvSpPr>
              <p:cNvPr id="47" name="Rectangle 46"/>
              <p:cNvSpPr/>
              <p:nvPr/>
            </p:nvSpPr>
            <p:spPr>
              <a:xfrm>
                <a:off x="398612" y="5107746"/>
                <a:ext cx="1152138" cy="1080422"/>
              </a:xfrm>
              <a:prstGeom prst="rect">
                <a:avLst/>
              </a:prstGeom>
              <a:solidFill>
                <a:schemeClr val="bg1">
                  <a:alpha val="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1477145" y="5107746"/>
                <a:ext cx="2295263" cy="1080422"/>
              </a:xfrm>
              <a:prstGeom prst="rect">
                <a:avLst/>
              </a:prstGeom>
              <a:solidFill>
                <a:srgbClr val="3E6E5A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1477145" y="5137889"/>
                <a:ext cx="2295263" cy="1058212"/>
              </a:xfrm>
              <a:prstGeom prst="rect">
                <a:avLst/>
              </a:prstGeom>
            </p:spPr>
            <p:txBody>
              <a:bodyPr>
                <a:normAutofit lnSpcReduction="100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BE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  <a:p>
                <a:pPr lvl="0"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solidFill>
                      <a:srgbClr val="FFFFFF"/>
                    </a:solidFill>
                    <a:latin typeface="Calibri" panose="020F0502020204030204"/>
                  </a:rPr>
                  <a:t>Updating the </a:t>
                </a:r>
                <a:r>
                  <a:rPr lang="en-BE" dirty="0">
                    <a:solidFill>
                      <a:srgbClr val="FFFFFF"/>
                    </a:solidFill>
                    <a:latin typeface="Calibri" panose="020F0502020204030204"/>
                  </a:rPr>
                  <a:t>patient summary</a:t>
                </a:r>
                <a:r>
                  <a:rPr lang="en-US" dirty="0">
                    <a:solidFill>
                      <a:srgbClr val="FFFFFF"/>
                    </a:solidFill>
                    <a:latin typeface="Calibri" panose="020F0502020204030204"/>
                  </a:rPr>
                  <a:t>, the medication schedule, ... </a:t>
                </a:r>
                <a:endParaRPr kumimoji="0" lang="fr-BE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95CE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</p:txBody>
          </p:sp>
        </p:grpSp>
        <p:pic>
          <p:nvPicPr>
            <p:cNvPr id="12310" name="Picture 66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7644" y="1473472"/>
              <a:ext cx="1077103" cy="1077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oep 1"/>
          <p:cNvGrpSpPr/>
          <p:nvPr/>
        </p:nvGrpSpPr>
        <p:grpSpPr>
          <a:xfrm>
            <a:off x="4189164" y="5102002"/>
            <a:ext cx="3255963" cy="1089025"/>
            <a:chOff x="4189164" y="5456112"/>
            <a:chExt cx="3255963" cy="1089025"/>
          </a:xfrm>
        </p:grpSpPr>
        <p:sp>
          <p:nvSpPr>
            <p:cNvPr id="59" name="Rectangle 58"/>
            <p:cNvSpPr/>
            <p:nvPr/>
          </p:nvSpPr>
          <p:spPr bwMode="auto">
            <a:xfrm>
              <a:off x="4189164" y="5456112"/>
              <a:ext cx="1152525" cy="1081087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Rectangle 59"/>
            <p:cNvSpPr/>
            <p:nvPr/>
          </p:nvSpPr>
          <p:spPr bwMode="auto">
            <a:xfrm>
              <a:off x="5341689" y="5456112"/>
              <a:ext cx="2087563" cy="1081087"/>
            </a:xfrm>
            <a:prstGeom prst="rect">
              <a:avLst/>
            </a:prstGeom>
            <a:solidFill>
              <a:srgbClr val="3E6E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TextBox 60"/>
            <p:cNvSpPr txBox="1"/>
            <p:nvPr/>
          </p:nvSpPr>
          <p:spPr bwMode="auto">
            <a:xfrm>
              <a:off x="5359152" y="5486274"/>
              <a:ext cx="2085975" cy="1058863"/>
            </a:xfrm>
            <a:prstGeom prst="rect">
              <a:avLst/>
            </a:prstGeom>
          </p:spPr>
          <p:txBody>
            <a:bodyPr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endParaRPr>
            </a:p>
            <a:p>
              <a:pPr lvl="0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FFFFFF"/>
                  </a:solidFill>
                  <a:latin typeface="Calibri" panose="020F0502020204030204"/>
                </a:rPr>
                <a:t>Sending a report to the GMF holder</a:t>
              </a:r>
              <a:endParaRPr kumimoji="0" lang="fr-B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endParaRPr>
            </a:p>
          </p:txBody>
        </p:sp>
        <p:pic>
          <p:nvPicPr>
            <p:cNvPr id="12305" name="Picture 9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7994" y="5477418"/>
              <a:ext cx="1063289" cy="10638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7322889" y="3425601"/>
            <a:ext cx="2949575" cy="1090612"/>
            <a:chOff x="6264041" y="3624287"/>
            <a:chExt cx="3169333" cy="1090476"/>
          </a:xfrm>
        </p:grpSpPr>
        <p:grpSp>
          <p:nvGrpSpPr>
            <p:cNvPr id="12299" name="Group 69"/>
            <p:cNvGrpSpPr>
              <a:grpSpLocks/>
            </p:cNvGrpSpPr>
            <p:nvPr/>
          </p:nvGrpSpPr>
          <p:grpSpPr bwMode="auto">
            <a:xfrm>
              <a:off x="6275982" y="3624287"/>
              <a:ext cx="3157392" cy="1090476"/>
              <a:chOff x="5588415" y="1304707"/>
              <a:chExt cx="3702827" cy="1090476"/>
            </a:xfrm>
          </p:grpSpPr>
          <p:sp>
            <p:nvSpPr>
              <p:cNvPr id="51" name="Rectangle 50"/>
              <p:cNvSpPr/>
              <p:nvPr/>
            </p:nvSpPr>
            <p:spPr>
              <a:xfrm>
                <a:off x="5588415" y="1304707"/>
                <a:ext cx="1152258" cy="1079365"/>
              </a:xfrm>
              <a:prstGeom prst="rect">
                <a:avLst/>
              </a:prstGeom>
              <a:solidFill>
                <a:schemeClr val="bg1">
                  <a:alpha val="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6750674" y="1315818"/>
                <a:ext cx="2540568" cy="1079365"/>
              </a:xfrm>
              <a:prstGeom prst="rect">
                <a:avLst/>
              </a:prstGeom>
              <a:solidFill>
                <a:srgbClr val="3E6E5A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03" name="TextBox 52"/>
              <p:cNvSpPr txBox="1">
                <a:spLocks noChangeArrowheads="1"/>
              </p:cNvSpPr>
              <p:nvPr/>
            </p:nvSpPr>
            <p:spPr bwMode="auto">
              <a:xfrm>
                <a:off x="6751106" y="1344851"/>
                <a:ext cx="2540136" cy="10389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17780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Aft>
                    <a:spcPct val="0"/>
                  </a:spcAft>
                  <a:buSzPct val="100000"/>
                  <a:buFont typeface="Arial" charset="0"/>
                  <a:defRPr sz="1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Aft>
                    <a:spcPct val="0"/>
                  </a:spcAft>
                  <a:buSzPct val="100000"/>
                  <a:buFont typeface="Arial" charset="0"/>
                  <a:defRPr sz="1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Aft>
                    <a:spcPct val="0"/>
                  </a:spcAft>
                  <a:buSzPct val="100000"/>
                  <a:buFont typeface="Arial" charset="0"/>
                  <a:defRPr sz="1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Aft>
                    <a:spcPct val="0"/>
                  </a:spcAft>
                  <a:buSzPct val="100000"/>
                  <a:buFont typeface="Arial" charset="0"/>
                  <a:defRPr sz="1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17780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BE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  <a:p>
                <a:pPr marL="17780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BE" altLang="en-US" sz="1800" noProof="0" dirty="0">
                    <a:solidFill>
                      <a:srgbClr val="FFFFFF"/>
                    </a:solidFill>
                    <a:latin typeface="Calibri" panose="020F0502020204030204"/>
                  </a:rPr>
                  <a:t>Registrations</a:t>
                </a:r>
                <a:endParaRPr kumimoji="0" lang="fr-BE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</p:txBody>
          </p:sp>
        </p:grpSp>
        <p:pic>
          <p:nvPicPr>
            <p:cNvPr id="12300" name="Picture 11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4041" y="3677967"/>
              <a:ext cx="993471" cy="993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Slide Number Placeholder 27">
            <a:extLst>
              <a:ext uri="{FF2B5EF4-FFF2-40B4-BE49-F238E27FC236}">
                <a16:creationId xmlns:a16="http://schemas.microsoft.com/office/drawing/2014/main" id="{ECE25FA5-94AB-3D40-1F3B-C507AA06E5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25200" y="6489703"/>
            <a:ext cx="10011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fr-BE" dirty="0"/>
              <a:t> </a:t>
            </a:r>
            <a:fld id="{30A9230E-FFBB-4CCB-ABD7-198084EDE768}" type="slidenum">
              <a:rPr lang="fr-BE" smtClean="0"/>
              <a:pPr>
                <a:defRPr/>
              </a:pPr>
              <a:t>4</a:t>
            </a:fld>
            <a:r>
              <a:rPr lang="fr-BE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6806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0680C0-7BC9-B30C-565C-5FFE389B22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BF7175B3-9368-361E-9C18-6185DE16C7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BE" dirty="0"/>
              <a:t>Some figures</a:t>
            </a:r>
            <a:endParaRPr lang="nl-BE" dirty="0"/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6B452C53-F71D-B721-128D-93973DB13A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fr-BE" dirty="0"/>
              <a:t> </a:t>
            </a:r>
            <a:fld id="{30A9230E-FFBB-4CCB-ABD7-198084EDE768}" type="slidenum">
              <a:rPr lang="fr-BE" smtClean="0"/>
              <a:pPr>
                <a:defRPr/>
              </a:pPr>
              <a:t>5</a:t>
            </a:fld>
            <a:r>
              <a:rPr lang="fr-BE" dirty="0"/>
              <a:t> </a:t>
            </a:r>
            <a:endParaRPr lang="en-GB" dirty="0"/>
          </a:p>
        </p:txBody>
      </p:sp>
      <p:sp>
        <p:nvSpPr>
          <p:cNvPr id="31" name="Rectangle 3">
            <a:extLst>
              <a:ext uri="{FF2B5EF4-FFF2-40B4-BE49-F238E27FC236}">
                <a16:creationId xmlns:a16="http://schemas.microsoft.com/office/drawing/2014/main" id="{A67924B5-FBD7-820A-6993-4A45221F4C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662" y="968005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BE" altLang="en-B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Content Placeholder 19">
            <a:extLst>
              <a:ext uri="{FF2B5EF4-FFF2-40B4-BE49-F238E27FC236}">
                <a16:creationId xmlns:a16="http://schemas.microsoft.com/office/drawing/2014/main" id="{21C6622A-735C-1D26-8856-42A2B5F73085}"/>
              </a:ext>
            </a:extLst>
          </p:cNvPr>
          <p:cNvSpPr txBox="1">
            <a:spLocks/>
          </p:cNvSpPr>
          <p:nvPr/>
        </p:nvSpPr>
        <p:spPr>
          <a:xfrm>
            <a:off x="785857" y="2060848"/>
            <a:ext cx="3536950" cy="1073831"/>
          </a:xfrm>
          <a:prstGeom prst="rect">
            <a:avLst/>
          </a:prstGeom>
          <a:ln>
            <a:solidFill>
              <a:srgbClr val="1C1C1C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894" indent="-342894" algn="l" defTabSz="9143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en-US" sz="24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37" indent="-285746" algn="l" defTabSz="9143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lang="en-US" sz="2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2980" indent="-228596" algn="l" defTabSz="9143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173" indent="-228596" algn="l" defTabSz="9143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364" indent="-228596" algn="l" defTabSz="9143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lang="fr-BE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557" indent="-228596" algn="l" defTabSz="9143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50" indent="-228596" algn="l" defTabSz="9143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41" indent="-228596" algn="l" defTabSz="9143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33" indent="-228596" algn="l" defTabSz="9143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nl-BE" b="1" dirty="0">
                <a:solidFill>
                  <a:srgbClr val="087670"/>
                </a:solidFill>
              </a:rPr>
              <a:t>11.512.704</a:t>
            </a:r>
            <a:r>
              <a:rPr lang="nl-BE" dirty="0"/>
              <a:t> </a:t>
            </a:r>
            <a:r>
              <a:rPr lang="nl-BE" dirty="0" err="1"/>
              <a:t>registered</a:t>
            </a:r>
            <a:r>
              <a:rPr lang="nl-BE" dirty="0"/>
              <a:t> </a:t>
            </a:r>
            <a:r>
              <a:rPr lang="nl-BE" dirty="0" err="1"/>
              <a:t>consents</a:t>
            </a:r>
            <a:r>
              <a:rPr lang="en-BE" dirty="0"/>
              <a:t> (97,3%)</a:t>
            </a:r>
            <a:endParaRPr lang="nl-BE" dirty="0"/>
          </a:p>
          <a:p>
            <a:pPr fontAlgn="auto">
              <a:spcAft>
                <a:spcPts val="0"/>
              </a:spcAft>
            </a:pPr>
            <a:endParaRPr lang="nl-BE" dirty="0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CECEE604-3477-6E7E-3E9A-39C94708ABB3}"/>
              </a:ext>
            </a:extLst>
          </p:cNvPr>
          <p:cNvSpPr txBox="1">
            <a:spLocks/>
          </p:cNvSpPr>
          <p:nvPr/>
        </p:nvSpPr>
        <p:spPr>
          <a:xfrm>
            <a:off x="785857" y="1624434"/>
            <a:ext cx="3270250" cy="611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894" indent="-342894" algn="l" defTabSz="9143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en-US" sz="24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37" indent="-285746" algn="l" defTabSz="9143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lang="en-US" sz="2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2980" indent="-228596" algn="l" defTabSz="9143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173" indent="-228596" algn="l" defTabSz="9143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364" indent="-228596" algn="l" defTabSz="9143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lang="fr-BE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557" indent="-228596" algn="l" defTabSz="9143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50" indent="-228596" algn="l" defTabSz="9143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41" indent="-228596" algn="l" defTabSz="9143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33" indent="-228596" algn="l" defTabSz="9143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nl-BE" sz="2000" b="1"/>
              <a:t>Informed consent</a:t>
            </a:r>
          </a:p>
        </p:txBody>
      </p:sp>
      <p:sp>
        <p:nvSpPr>
          <p:cNvPr id="32" name="Content Placeholder 10">
            <a:extLst>
              <a:ext uri="{FF2B5EF4-FFF2-40B4-BE49-F238E27FC236}">
                <a16:creationId xmlns:a16="http://schemas.microsoft.com/office/drawing/2014/main" id="{B586F21F-D859-3B5B-5EC3-FF4BB7376C8C}"/>
              </a:ext>
            </a:extLst>
          </p:cNvPr>
          <p:cNvSpPr txBox="1">
            <a:spLocks/>
          </p:cNvSpPr>
          <p:nvPr/>
        </p:nvSpPr>
        <p:spPr>
          <a:xfrm>
            <a:off x="6680237" y="4182824"/>
            <a:ext cx="3673354" cy="1052444"/>
          </a:xfrm>
          <a:prstGeom prst="rect">
            <a:avLst/>
          </a:prstGeom>
          <a:ln>
            <a:solidFill>
              <a:srgbClr val="1C1C1C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894" indent="-342894" algn="l" defTabSz="9143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en-US" sz="24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37" indent="-285746" algn="l" defTabSz="9143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lang="en-US" sz="2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2980" indent="-228596" algn="l" defTabSz="9143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173" indent="-228596" algn="l" defTabSz="9143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364" indent="-228596" algn="l" defTabSz="9143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lang="fr-BE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557" indent="-228596" algn="l" defTabSz="9143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50" indent="-228596" algn="l" defTabSz="9143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41" indent="-228596" algn="l" defTabSz="9143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33" indent="-228596" algn="l" defTabSz="9143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b="1">
                <a:solidFill>
                  <a:srgbClr val="087670"/>
                </a:solidFill>
              </a:rPr>
              <a:t>100</a:t>
            </a:r>
            <a:r>
              <a:rPr lang="en-US" b="1"/>
              <a:t> %</a:t>
            </a:r>
            <a:r>
              <a:rPr lang="en-US"/>
              <a:t> of the KPIs are being met</a:t>
            </a:r>
          </a:p>
        </p:txBody>
      </p:sp>
      <p:sp>
        <p:nvSpPr>
          <p:cNvPr id="33" name="Text Placeholder 42">
            <a:extLst>
              <a:ext uri="{FF2B5EF4-FFF2-40B4-BE49-F238E27FC236}">
                <a16:creationId xmlns:a16="http://schemas.microsoft.com/office/drawing/2014/main" id="{0CF7FB51-E315-EF70-3F24-6E0FE27EA5EA}"/>
              </a:ext>
            </a:extLst>
          </p:cNvPr>
          <p:cNvSpPr txBox="1">
            <a:spLocks/>
          </p:cNvSpPr>
          <p:nvPr/>
        </p:nvSpPr>
        <p:spPr>
          <a:xfrm>
            <a:off x="6680237" y="3741409"/>
            <a:ext cx="3673354" cy="611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894" indent="-342894" algn="l" defTabSz="9143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en-US" sz="24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37" indent="-285746" algn="l" defTabSz="9143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lang="en-US" sz="2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2980" indent="-228596" algn="l" defTabSz="9143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173" indent="-228596" algn="l" defTabSz="9143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364" indent="-228596" algn="l" defTabSz="9143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lang="fr-BE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557" indent="-228596" algn="l" defTabSz="9143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50" indent="-228596" algn="l" defTabSz="9143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41" indent="-228596" algn="l" defTabSz="9143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33" indent="-228596" algn="l" defTabSz="9143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nl-BE" sz="2000" b="1"/>
              <a:t>Performance &amp; accessibility</a:t>
            </a: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420278F9-2843-D2A2-2840-36AD4038A12F}"/>
              </a:ext>
            </a:extLst>
          </p:cNvPr>
          <p:cNvSpPr txBox="1">
            <a:spLocks/>
          </p:cNvSpPr>
          <p:nvPr/>
        </p:nvSpPr>
        <p:spPr>
          <a:xfrm>
            <a:off x="2154009" y="3717032"/>
            <a:ext cx="3271293" cy="612071"/>
          </a:xfrm>
          <a:prstGeom prst="rect">
            <a:avLst/>
          </a:prstGeom>
        </p:spPr>
        <p:txBody>
          <a:bodyPr/>
          <a:lstStyle>
            <a:lvl1pPr marL="342894" indent="-342894" algn="l" defTabSz="9143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en-US" sz="24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37" indent="-285746" algn="l" defTabSz="9143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lang="en-US" sz="2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2980" indent="-228596" algn="l" defTabSz="9143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173" indent="-228596" algn="l" defTabSz="9143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364" indent="-228596" algn="l" defTabSz="9143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lang="fr-BE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557" indent="-228596" algn="l" defTabSz="9143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50" indent="-228596" algn="l" defTabSz="9143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41" indent="-228596" algn="l" defTabSz="9143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33" indent="-228596" algn="l" defTabSz="9143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nl-BE" sz="2000" b="1" dirty="0" err="1"/>
              <a:t>eHealthBox</a:t>
            </a:r>
            <a:r>
              <a:rPr lang="nl-BE" sz="2000" b="1" dirty="0"/>
              <a:t> &gt; </a:t>
            </a:r>
            <a:r>
              <a:rPr lang="nl-BE" sz="2000" b="1" dirty="0" err="1"/>
              <a:t>eBox</a:t>
            </a:r>
            <a:endParaRPr lang="nl-BE" sz="2000" b="1" dirty="0"/>
          </a:p>
        </p:txBody>
      </p:sp>
      <p:sp>
        <p:nvSpPr>
          <p:cNvPr id="35" name="Content Placeholder 20">
            <a:extLst>
              <a:ext uri="{FF2B5EF4-FFF2-40B4-BE49-F238E27FC236}">
                <a16:creationId xmlns:a16="http://schemas.microsoft.com/office/drawing/2014/main" id="{CF3CD3B3-49D2-2AEC-59E8-29E437F0891C}"/>
              </a:ext>
            </a:extLst>
          </p:cNvPr>
          <p:cNvSpPr txBox="1">
            <a:spLocks/>
          </p:cNvSpPr>
          <p:nvPr/>
        </p:nvSpPr>
        <p:spPr>
          <a:xfrm>
            <a:off x="2154008" y="4188269"/>
            <a:ext cx="3271293" cy="1052444"/>
          </a:xfrm>
          <a:prstGeom prst="rect">
            <a:avLst/>
          </a:prstGeom>
          <a:ln>
            <a:solidFill>
              <a:srgbClr val="1C1C1C"/>
            </a:solidFill>
          </a:ln>
        </p:spPr>
        <p:txBody>
          <a:bodyPr/>
          <a:lstStyle>
            <a:lvl1pPr marL="342894" indent="-342894" algn="l" defTabSz="9143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en-US" sz="24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37" indent="-285746" algn="l" defTabSz="9143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lang="en-US" sz="2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2980" indent="-228596" algn="l" defTabSz="9143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173" indent="-228596" algn="l" defTabSz="9143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364" indent="-228596" algn="l" defTabSz="9143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lang="fr-BE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557" indent="-228596" algn="l" defTabSz="9143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50" indent="-228596" algn="l" defTabSz="9143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41" indent="-228596" algn="l" defTabSz="9143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33" indent="-228596" algn="l" defTabSz="9143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fr-FR" b="1" dirty="0">
                <a:solidFill>
                  <a:srgbClr val="087670"/>
                </a:solidFill>
              </a:rPr>
              <a:t>12.301.272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nl-BE" dirty="0" err="1">
                <a:solidFill>
                  <a:schemeClr val="tx1"/>
                </a:solidFill>
              </a:rPr>
              <a:t>messages</a:t>
            </a:r>
            <a:endParaRPr lang="fr-FR" dirty="0"/>
          </a:p>
          <a:p>
            <a:pPr fontAlgn="auto">
              <a:spcAft>
                <a:spcPts val="0"/>
              </a:spcAft>
            </a:pPr>
            <a:endParaRPr lang="fr-FR" dirty="0"/>
          </a:p>
        </p:txBody>
      </p:sp>
      <p:sp>
        <p:nvSpPr>
          <p:cNvPr id="36" name="Text Placeholder 7">
            <a:extLst>
              <a:ext uri="{FF2B5EF4-FFF2-40B4-BE49-F238E27FC236}">
                <a16:creationId xmlns:a16="http://schemas.microsoft.com/office/drawing/2014/main" id="{127ED129-A183-3D2C-0CE7-8933F6033B91}"/>
              </a:ext>
            </a:extLst>
          </p:cNvPr>
          <p:cNvSpPr txBox="1">
            <a:spLocks/>
          </p:cNvSpPr>
          <p:nvPr/>
        </p:nvSpPr>
        <p:spPr>
          <a:xfrm>
            <a:off x="4568570" y="1611434"/>
            <a:ext cx="3271293" cy="612071"/>
          </a:xfrm>
          <a:prstGeom prst="rect">
            <a:avLst/>
          </a:prstGeom>
        </p:spPr>
        <p:txBody>
          <a:bodyPr/>
          <a:lstStyle>
            <a:lvl1pPr marL="342894" indent="-342894" algn="l" defTabSz="9143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en-US" sz="24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37" indent="-285746" algn="l" defTabSz="9143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lang="en-US" sz="2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2980" indent="-228596" algn="l" defTabSz="9143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173" indent="-228596" algn="l" defTabSz="9143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364" indent="-228596" algn="l" defTabSz="9143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lang="fr-BE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557" indent="-228596" algn="l" defTabSz="9143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50" indent="-228596" algn="l" defTabSz="9143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41" indent="-228596" algn="l" defTabSz="9143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33" indent="-228596" algn="l" defTabSz="9143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BE" sz="2000" b="1" dirty="0" err="1"/>
              <a:t>Number</a:t>
            </a:r>
            <a:r>
              <a:rPr lang="nl-BE" sz="2000" b="1" dirty="0"/>
              <a:t> of transactions</a:t>
            </a:r>
          </a:p>
        </p:txBody>
      </p:sp>
      <p:sp>
        <p:nvSpPr>
          <p:cNvPr id="44" name="Content Placeholder 20">
            <a:extLst>
              <a:ext uri="{FF2B5EF4-FFF2-40B4-BE49-F238E27FC236}">
                <a16:creationId xmlns:a16="http://schemas.microsoft.com/office/drawing/2014/main" id="{2E22CE9C-50BE-052B-4B85-81C5922A8329}"/>
              </a:ext>
            </a:extLst>
          </p:cNvPr>
          <p:cNvSpPr txBox="1">
            <a:spLocks/>
          </p:cNvSpPr>
          <p:nvPr/>
        </p:nvSpPr>
        <p:spPr>
          <a:xfrm>
            <a:off x="4589328" y="2073864"/>
            <a:ext cx="3325321" cy="1060815"/>
          </a:xfrm>
          <a:prstGeom prst="rect">
            <a:avLst/>
          </a:prstGeom>
          <a:ln>
            <a:solidFill>
              <a:srgbClr val="1C1C1C"/>
            </a:solidFill>
          </a:ln>
        </p:spPr>
        <p:txBody>
          <a:bodyPr/>
          <a:lstStyle>
            <a:lvl1pPr marL="342894" indent="-342894" algn="l" defTabSz="9143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en-US" sz="24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37" indent="-285746" algn="l" defTabSz="9143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lang="en-US" sz="2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2980" indent="-228596" algn="l" defTabSz="9143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173" indent="-228596" algn="l" defTabSz="9143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364" indent="-228596" algn="l" defTabSz="9143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lang="fr-BE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557" indent="-228596" algn="l" defTabSz="9143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50" indent="-228596" algn="l" defTabSz="9143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41" indent="-228596" algn="l" defTabSz="9143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33" indent="-228596" algn="l" defTabSz="9143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BE" b="1" dirty="0">
                <a:solidFill>
                  <a:srgbClr val="087670"/>
                </a:solidFill>
              </a:rPr>
              <a:t>19.018.497.753 </a:t>
            </a:r>
            <a:r>
              <a:rPr lang="nl-BE" dirty="0"/>
              <a:t>in 2025 (+ 11,42%)</a:t>
            </a:r>
          </a:p>
          <a:p>
            <a:pPr lvl="1"/>
            <a:endParaRPr lang="nl-BE" dirty="0"/>
          </a:p>
          <a:p>
            <a:pPr marL="914384" lvl="2" indent="0">
              <a:buNone/>
            </a:pPr>
            <a:endParaRPr lang="nl-BE" dirty="0"/>
          </a:p>
        </p:txBody>
      </p:sp>
      <p:sp>
        <p:nvSpPr>
          <p:cNvPr id="45" name="Text Placeholder 7">
            <a:extLst>
              <a:ext uri="{FF2B5EF4-FFF2-40B4-BE49-F238E27FC236}">
                <a16:creationId xmlns:a16="http://schemas.microsoft.com/office/drawing/2014/main" id="{6D5D60E6-99D4-087D-C7DD-3B02A5F7B7AF}"/>
              </a:ext>
            </a:extLst>
          </p:cNvPr>
          <p:cNvSpPr txBox="1">
            <a:spLocks/>
          </p:cNvSpPr>
          <p:nvPr/>
        </p:nvSpPr>
        <p:spPr>
          <a:xfrm>
            <a:off x="8129727" y="1621119"/>
            <a:ext cx="3271293" cy="612071"/>
          </a:xfrm>
          <a:prstGeom prst="rect">
            <a:avLst/>
          </a:prstGeom>
        </p:spPr>
        <p:txBody>
          <a:bodyPr/>
          <a:lstStyle>
            <a:lvl1pPr marL="342894" indent="-342894" algn="l" defTabSz="9143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en-US" sz="24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37" indent="-285746" algn="l" defTabSz="9143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lang="en-US" sz="2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2980" indent="-228596" algn="l" defTabSz="9143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173" indent="-228596" algn="l" defTabSz="9143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364" indent="-228596" algn="l" defTabSz="9143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lang="fr-BE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557" indent="-228596" algn="l" defTabSz="9143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50" indent="-228596" algn="l" defTabSz="9143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41" indent="-228596" algn="l" defTabSz="9143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33" indent="-228596" algn="l" defTabSz="9143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BE" sz="2000" b="1" dirty="0" err="1"/>
              <a:t>eHealthBox</a:t>
            </a:r>
            <a:endParaRPr lang="nl-BE" sz="2000" b="1" dirty="0"/>
          </a:p>
        </p:txBody>
      </p:sp>
      <p:sp>
        <p:nvSpPr>
          <p:cNvPr id="46" name="Content Placeholder 10">
            <a:extLst>
              <a:ext uri="{FF2B5EF4-FFF2-40B4-BE49-F238E27FC236}">
                <a16:creationId xmlns:a16="http://schemas.microsoft.com/office/drawing/2014/main" id="{EF502B55-25F7-4BC6-9AF1-1DD63F42753C}"/>
              </a:ext>
            </a:extLst>
          </p:cNvPr>
          <p:cNvSpPr txBox="1">
            <a:spLocks/>
          </p:cNvSpPr>
          <p:nvPr/>
        </p:nvSpPr>
        <p:spPr>
          <a:xfrm>
            <a:off x="8129727" y="2062620"/>
            <a:ext cx="3673354" cy="1072059"/>
          </a:xfrm>
          <a:prstGeom prst="rect">
            <a:avLst/>
          </a:prstGeom>
          <a:ln>
            <a:solidFill>
              <a:srgbClr val="1C1C1C"/>
            </a:solidFill>
          </a:ln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894" indent="-342894" algn="l" defTabSz="9143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en-US" sz="24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37" indent="-285746" algn="l" defTabSz="9143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lang="en-US" sz="2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2980" indent="-228596" algn="l" defTabSz="9143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173" indent="-228596" algn="l" defTabSz="9143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364" indent="-228596" algn="l" defTabSz="9143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lang="fr-BE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557" indent="-228596" algn="l" defTabSz="9143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50" indent="-228596" algn="l" defTabSz="9143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41" indent="-228596" algn="l" defTabSz="9143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33" indent="-228596" algn="l" defTabSz="9143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BE" sz="2800" b="1" dirty="0">
                <a:solidFill>
                  <a:srgbClr val="087670"/>
                </a:solidFill>
              </a:rPr>
              <a:t>112.876.714 </a:t>
            </a:r>
            <a:r>
              <a:rPr lang="en-US" sz="2800" dirty="0">
                <a:solidFill>
                  <a:schemeClr val="tx1"/>
                </a:solidFill>
              </a:rPr>
              <a:t>messages sent (SOAP)</a:t>
            </a:r>
            <a:endParaRPr lang="en-BE" sz="2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BE" sz="2800" b="1" dirty="0">
                <a:solidFill>
                  <a:srgbClr val="087670"/>
                </a:solidFill>
              </a:rPr>
              <a:t>917.260</a:t>
            </a:r>
            <a:r>
              <a:rPr lang="en-BE" sz="2800" dirty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messages sent (REST)</a:t>
            </a:r>
            <a:endParaRPr lang="en-BE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4986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0443164E-3DC7-45DF-09E7-B7EBB341E9B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BE" dirty="0"/>
              <a:t>Architecture</a:t>
            </a:r>
            <a:endParaRPr lang="nl-BE" dirty="0"/>
          </a:p>
        </p:txBody>
      </p:sp>
      <p:pic>
        <p:nvPicPr>
          <p:cNvPr id="80901" name="Picture 7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813" y="5810253"/>
            <a:ext cx="4318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2" name="Oval 83"/>
          <p:cNvSpPr>
            <a:spLocks noChangeArrowheads="1"/>
          </p:cNvSpPr>
          <p:nvPr/>
        </p:nvSpPr>
        <p:spPr bwMode="auto">
          <a:xfrm>
            <a:off x="1998663" y="3857628"/>
            <a:ext cx="989012" cy="1414463"/>
          </a:xfrm>
          <a:prstGeom prst="ellipse">
            <a:avLst/>
          </a:prstGeom>
          <a:gradFill rotWithShape="1">
            <a:gsLst>
              <a:gs pos="0">
                <a:srgbClr val="475E76"/>
              </a:gs>
              <a:gs pos="50000">
                <a:srgbClr val="99CCFF"/>
              </a:gs>
              <a:gs pos="100000">
                <a:srgbClr val="475E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fr-FR" altLang="en-US" sz="2400" b="1" i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80903" name="Oval 84"/>
          <p:cNvSpPr>
            <a:spLocks noChangeArrowheads="1"/>
          </p:cNvSpPr>
          <p:nvPr/>
        </p:nvSpPr>
        <p:spPr bwMode="auto">
          <a:xfrm>
            <a:off x="9359903" y="3851278"/>
            <a:ext cx="989013" cy="1414463"/>
          </a:xfrm>
          <a:prstGeom prst="ellipse">
            <a:avLst/>
          </a:prstGeom>
          <a:gradFill rotWithShape="1">
            <a:gsLst>
              <a:gs pos="0">
                <a:srgbClr val="475E76"/>
              </a:gs>
              <a:gs pos="50000">
                <a:srgbClr val="99CCFF"/>
              </a:gs>
              <a:gs pos="100000">
                <a:srgbClr val="475E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GB" altLang="en-US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79" name="Rectangle 85"/>
          <p:cNvSpPr>
            <a:spLocks noChangeArrowheads="1"/>
          </p:cNvSpPr>
          <p:nvPr/>
        </p:nvSpPr>
        <p:spPr bwMode="auto">
          <a:xfrm>
            <a:off x="2508253" y="3859216"/>
            <a:ext cx="7364413" cy="1412875"/>
          </a:xfrm>
          <a:prstGeom prst="rect">
            <a:avLst/>
          </a:prstGeom>
          <a:gradFill rotWithShape="1">
            <a:gsLst>
              <a:gs pos="0">
                <a:srgbClr val="99CCFF">
                  <a:gamma/>
                  <a:shade val="46275"/>
                  <a:invGamma/>
                </a:srgbClr>
              </a:gs>
              <a:gs pos="50000">
                <a:srgbClr val="99CCFF"/>
              </a:gs>
              <a:gs pos="100000">
                <a:srgbClr val="99CC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 sz="2400" b="1" i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400" b="1" i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80905" name="Oval 86"/>
          <p:cNvSpPr>
            <a:spLocks noChangeArrowheads="1"/>
          </p:cNvSpPr>
          <p:nvPr/>
        </p:nvSpPr>
        <p:spPr bwMode="auto">
          <a:xfrm>
            <a:off x="3278188" y="4114800"/>
            <a:ext cx="735012" cy="914400"/>
          </a:xfrm>
          <a:prstGeom prst="ellipse">
            <a:avLst/>
          </a:prstGeom>
          <a:gradFill rotWithShape="1">
            <a:gsLst>
              <a:gs pos="0">
                <a:srgbClr val="475E00"/>
              </a:gs>
              <a:gs pos="50000">
                <a:srgbClr val="99CC00"/>
              </a:gs>
              <a:gs pos="100000">
                <a:srgbClr val="475E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GB" altLang="en-US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80906" name="Oval 87"/>
          <p:cNvSpPr>
            <a:spLocks noChangeArrowheads="1"/>
          </p:cNvSpPr>
          <p:nvPr/>
        </p:nvSpPr>
        <p:spPr bwMode="auto">
          <a:xfrm>
            <a:off x="9183688" y="4108450"/>
            <a:ext cx="735012" cy="914400"/>
          </a:xfrm>
          <a:prstGeom prst="ellipse">
            <a:avLst/>
          </a:prstGeom>
          <a:gradFill rotWithShape="1">
            <a:gsLst>
              <a:gs pos="0">
                <a:srgbClr val="475E00"/>
              </a:gs>
              <a:gs pos="50000">
                <a:srgbClr val="99CC00"/>
              </a:gs>
              <a:gs pos="100000">
                <a:srgbClr val="475E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GB" altLang="en-US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82" name="Rectangle 88"/>
          <p:cNvSpPr>
            <a:spLocks noChangeArrowheads="1"/>
          </p:cNvSpPr>
          <p:nvPr/>
        </p:nvSpPr>
        <p:spPr bwMode="auto">
          <a:xfrm>
            <a:off x="3681416" y="4117978"/>
            <a:ext cx="5832475" cy="906463"/>
          </a:xfrm>
          <a:prstGeom prst="rect">
            <a:avLst/>
          </a:prstGeom>
          <a:gradFill rotWithShape="1">
            <a:gsLst>
              <a:gs pos="0">
                <a:srgbClr val="99CC00">
                  <a:gamma/>
                  <a:shade val="46275"/>
                  <a:invGamma/>
                </a:srgbClr>
              </a:gs>
              <a:gs pos="50000">
                <a:srgbClr val="99CC00"/>
              </a:gs>
              <a:gs pos="100000">
                <a:srgbClr val="99CC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Basic services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i="1">
                <a:solidFill>
                  <a:srgbClr val="3E6E5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eHealth</a:t>
            </a:r>
            <a:r>
              <a:rPr lang="en-GB" sz="24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-platform</a:t>
            </a:r>
          </a:p>
        </p:txBody>
      </p:sp>
      <p:sp>
        <p:nvSpPr>
          <p:cNvPr id="80908" name="Text Box 89"/>
          <p:cNvSpPr txBox="1">
            <a:spLocks noChangeArrowheads="1"/>
          </p:cNvSpPr>
          <p:nvPr/>
        </p:nvSpPr>
        <p:spPr bwMode="auto">
          <a:xfrm>
            <a:off x="1947863" y="4332291"/>
            <a:ext cx="139974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GB" sz="2400" b="1" i="1">
                <a:solidFill>
                  <a:srgbClr val="000000"/>
                </a:solidFill>
              </a:rPr>
              <a:t>Network</a:t>
            </a:r>
          </a:p>
        </p:txBody>
      </p:sp>
      <p:pic>
        <p:nvPicPr>
          <p:cNvPr id="80909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141" y="5713413"/>
            <a:ext cx="466725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" name="Oval 5"/>
          <p:cNvSpPr>
            <a:spLocks noChangeArrowheads="1"/>
          </p:cNvSpPr>
          <p:nvPr/>
        </p:nvSpPr>
        <p:spPr bwMode="auto">
          <a:xfrm>
            <a:off x="4740606" y="1054646"/>
            <a:ext cx="2286000" cy="7620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+mn-cs"/>
              </a:rPr>
              <a:t>Patients, health care providers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+mn-cs"/>
              </a:rPr>
              <a:t>and health care institutions</a:t>
            </a:r>
          </a:p>
        </p:txBody>
      </p:sp>
      <p:sp>
        <p:nvSpPr>
          <p:cNvPr id="86" name="AutoShape 13"/>
          <p:cNvSpPr>
            <a:spLocks noChangeArrowheads="1"/>
          </p:cNvSpPr>
          <p:nvPr/>
        </p:nvSpPr>
        <p:spPr bwMode="blackWhite">
          <a:xfrm>
            <a:off x="7450138" y="5561013"/>
            <a:ext cx="762000" cy="609600"/>
          </a:xfrm>
          <a:prstGeom prst="can">
            <a:avLst>
              <a:gd name="adj" fmla="val 27866"/>
            </a:avLst>
          </a:prstGeom>
          <a:gradFill rotWithShape="0">
            <a:gsLst>
              <a:gs pos="0">
                <a:srgbClr val="CC0000">
                  <a:gamma/>
                  <a:shade val="86275"/>
                  <a:invGamma/>
                </a:srgbClr>
              </a:gs>
              <a:gs pos="50000">
                <a:srgbClr val="CC0000"/>
              </a:gs>
              <a:gs pos="100000">
                <a:srgbClr val="CC0000">
                  <a:gamma/>
                  <a:shade val="86275"/>
                  <a:invGamma/>
                </a:srgbClr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 wrap="none" tIns="0" bIns="0" anchor="ctr" anchorCtr="1"/>
          <a:lstStyle/>
          <a:p>
            <a:pPr algn="ctr" eaLnBrk="0" fontAlgn="auto" hangingPunct="0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GB" sz="2000" b="1" i="1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AS</a:t>
            </a:r>
          </a:p>
        </p:txBody>
      </p:sp>
      <p:sp>
        <p:nvSpPr>
          <p:cNvPr id="87" name="AutoShape 14"/>
          <p:cNvSpPr>
            <a:spLocks noChangeArrowheads="1"/>
          </p:cNvSpPr>
          <p:nvPr/>
        </p:nvSpPr>
        <p:spPr bwMode="blackWhite">
          <a:xfrm>
            <a:off x="8748713" y="5561013"/>
            <a:ext cx="762000" cy="609600"/>
          </a:xfrm>
          <a:prstGeom prst="can">
            <a:avLst>
              <a:gd name="adj" fmla="val 27866"/>
            </a:avLst>
          </a:prstGeom>
          <a:gradFill rotWithShape="0">
            <a:gsLst>
              <a:gs pos="0">
                <a:srgbClr val="CC0000">
                  <a:gamma/>
                  <a:shade val="86275"/>
                  <a:invGamma/>
                </a:srgbClr>
              </a:gs>
              <a:gs pos="50000">
                <a:srgbClr val="CC0000"/>
              </a:gs>
              <a:gs pos="100000">
                <a:srgbClr val="CC0000">
                  <a:gamma/>
                  <a:shade val="86275"/>
                  <a:invGamma/>
                </a:srgbClr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 wrap="none" tIns="0" bIns="0" anchor="ctr" anchorCtr="1"/>
          <a:lstStyle/>
          <a:p>
            <a:pPr algn="ctr" eaLnBrk="0" fontAlgn="auto" hangingPunct="0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GB" sz="2000" b="1" i="1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AS</a:t>
            </a:r>
          </a:p>
        </p:txBody>
      </p:sp>
      <p:sp>
        <p:nvSpPr>
          <p:cNvPr id="88" name="AutoShape 16"/>
          <p:cNvSpPr>
            <a:spLocks noChangeArrowheads="1"/>
          </p:cNvSpPr>
          <p:nvPr/>
        </p:nvSpPr>
        <p:spPr bwMode="blackWhite">
          <a:xfrm>
            <a:off x="6265863" y="5561013"/>
            <a:ext cx="762000" cy="609600"/>
          </a:xfrm>
          <a:prstGeom prst="can">
            <a:avLst>
              <a:gd name="adj" fmla="val 27866"/>
            </a:avLst>
          </a:prstGeom>
          <a:gradFill rotWithShape="0">
            <a:gsLst>
              <a:gs pos="0">
                <a:srgbClr val="CC0000">
                  <a:gamma/>
                  <a:shade val="86275"/>
                  <a:invGamma/>
                </a:srgbClr>
              </a:gs>
              <a:gs pos="50000">
                <a:srgbClr val="CC0000"/>
              </a:gs>
              <a:gs pos="100000">
                <a:srgbClr val="CC0000">
                  <a:gamma/>
                  <a:shade val="86275"/>
                  <a:invGamma/>
                </a:srgbClr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 wrap="none" tIns="0" bIns="0" anchor="ctr" anchorCtr="1"/>
          <a:lstStyle/>
          <a:p>
            <a:pPr algn="ctr" eaLnBrk="0" fontAlgn="auto" hangingPunct="0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GB" sz="2000" b="1" i="1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AS</a:t>
            </a:r>
          </a:p>
        </p:txBody>
      </p:sp>
      <p:pic>
        <p:nvPicPr>
          <p:cNvPr id="80914" name="Picture 20" descr="FOD_tekeni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303" y="5740400"/>
            <a:ext cx="392113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15" name="Rectangle 21"/>
          <p:cNvSpPr>
            <a:spLocks noChangeArrowheads="1"/>
          </p:cNvSpPr>
          <p:nvPr/>
        </p:nvSpPr>
        <p:spPr bwMode="auto">
          <a:xfrm>
            <a:off x="2140585" y="6091238"/>
            <a:ext cx="114967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GB" sz="2000" b="1" i="1">
                <a:solidFill>
                  <a:srgbClr val="CC9900"/>
                </a:solidFill>
                <a:latin typeface="Calibri" pitchFamily="34" charset="0"/>
              </a:rPr>
              <a:t>Suppliers</a:t>
            </a:r>
          </a:p>
        </p:txBody>
      </p:sp>
      <p:sp>
        <p:nvSpPr>
          <p:cNvPr id="80916" name="Rectangle 22"/>
          <p:cNvSpPr>
            <a:spLocks noChangeArrowheads="1"/>
          </p:cNvSpPr>
          <p:nvPr/>
        </p:nvSpPr>
        <p:spPr bwMode="auto">
          <a:xfrm>
            <a:off x="2199570" y="3468688"/>
            <a:ext cx="7697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GB" sz="2000" b="1" i="1" dirty="0">
                <a:solidFill>
                  <a:srgbClr val="CC9900"/>
                </a:solidFill>
                <a:latin typeface="Calibri" pitchFamily="34" charset="0"/>
              </a:rPr>
              <a:t>Users</a:t>
            </a:r>
          </a:p>
        </p:txBody>
      </p:sp>
      <p:sp>
        <p:nvSpPr>
          <p:cNvPr id="92" name="AutoShape 23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5016500" y="2482850"/>
            <a:ext cx="1219200" cy="914400"/>
          </a:xfrm>
          <a:prstGeom prst="actionButtonBlank">
            <a:avLst/>
          </a:prstGeom>
          <a:gradFill rotWithShape="0">
            <a:gsLst>
              <a:gs pos="0">
                <a:srgbClr val="969696">
                  <a:gamma/>
                  <a:tint val="53725"/>
                  <a:invGamma/>
                </a:srgbClr>
              </a:gs>
              <a:gs pos="100000">
                <a:srgbClr val="969696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72000" rIns="0"/>
          <a:lstStyle/>
          <a:p>
            <a:pPr algn="ctr" eaLnBrk="0" fontAlgn="auto" hangingPunct="0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tabLst>
                <a:tab pos="4572000" algn="r"/>
              </a:tabLst>
              <a:defRPr/>
            </a:pPr>
            <a:r>
              <a:rPr lang="en-GB" sz="1400" i="1">
                <a:solidFill>
                  <a:srgbClr val="3E6E5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eHealth</a:t>
            </a:r>
            <a:r>
              <a:rPr lang="en-GB" sz="1400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-portal</a:t>
            </a:r>
          </a:p>
        </p:txBody>
      </p:sp>
      <p:grpSp>
        <p:nvGrpSpPr>
          <p:cNvPr id="80918" name="Group 24"/>
          <p:cNvGrpSpPr>
            <a:grpSpLocks/>
          </p:cNvGrpSpPr>
          <p:nvPr/>
        </p:nvGrpSpPr>
        <p:grpSpPr bwMode="auto">
          <a:xfrm>
            <a:off x="2284413" y="1689100"/>
            <a:ext cx="1219200" cy="914400"/>
            <a:chOff x="432" y="1200"/>
            <a:chExt cx="912" cy="672"/>
          </a:xfrm>
        </p:grpSpPr>
        <p:sp>
          <p:nvSpPr>
            <p:cNvPr id="94" name="AutoShape 25">
              <a:hlinkClick r:id="" action="ppaction://noaction" highlightClick="1"/>
            </p:cNvPr>
            <p:cNvSpPr>
              <a:spLocks noChangeArrowheads="1"/>
            </p:cNvSpPr>
            <p:nvPr/>
          </p:nvSpPr>
          <p:spPr bwMode="blackWhite">
            <a:xfrm>
              <a:off x="432" y="1200"/>
              <a:ext cx="912" cy="672"/>
            </a:xfrm>
            <a:prstGeom prst="actionButtonBlank">
              <a:avLst/>
            </a:prstGeom>
            <a:gradFill rotWithShape="0">
              <a:gsLst>
                <a:gs pos="0">
                  <a:schemeClr val="hlink">
                    <a:gamma/>
                    <a:tint val="53725"/>
                    <a:invGamma/>
                  </a:schemeClr>
                </a:gs>
                <a:gs pos="100000">
                  <a:schemeClr val="hlink"/>
                </a:gs>
              </a:gsLst>
              <a:path path="rect">
                <a:fillToRect l="50000" t="50000" r="50000" b="50000"/>
              </a:path>
            </a:gradFill>
            <a:ln w="9525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0" tIns="72000" rIns="0"/>
            <a:lstStyle/>
            <a:p>
              <a:pPr algn="ctr" eaLnBrk="0" fontAlgn="auto" hangingPunct="0">
                <a:lnSpc>
                  <a:spcPct val="80000"/>
                </a:lnSpc>
                <a:spcBef>
                  <a:spcPct val="50000"/>
                </a:spcBef>
                <a:spcAft>
                  <a:spcPts val="0"/>
                </a:spcAft>
                <a:tabLst>
                  <a:tab pos="4572000" algn="r"/>
                </a:tabLst>
                <a:defRPr/>
              </a:pPr>
              <a:r>
                <a:rPr lang="en-GB" sz="14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  <a:cs typeface="+mn-cs"/>
                </a:rPr>
                <a:t>Site Ministry </a:t>
              </a:r>
            </a:p>
          </p:txBody>
        </p:sp>
        <p:sp>
          <p:nvSpPr>
            <p:cNvPr id="95" name="AutoShape 26">
              <a:hlinkClick r:id="" action="ppaction://noaction" highlightClick="1"/>
            </p:cNvPr>
            <p:cNvSpPr>
              <a:spLocks noChangeArrowheads="1"/>
            </p:cNvSpPr>
            <p:nvPr/>
          </p:nvSpPr>
          <p:spPr bwMode="blackWhite">
            <a:xfrm>
              <a:off x="768" y="1440"/>
              <a:ext cx="384" cy="190"/>
            </a:xfrm>
            <a:prstGeom prst="actionButtonBlank">
              <a:avLst/>
            </a:prstGeom>
            <a:gradFill rotWithShape="0">
              <a:gsLst>
                <a:gs pos="0">
                  <a:srgbClr val="008080">
                    <a:gamma/>
                    <a:tint val="53725"/>
                    <a:invGamma/>
                  </a:srgbClr>
                </a:gs>
                <a:gs pos="100000">
                  <a:srgbClr val="008080"/>
                </a:gs>
              </a:gsLst>
              <a:path path="rect">
                <a:fillToRect l="50000" t="50000" r="50000" b="50000"/>
              </a:path>
            </a:gradFill>
            <a:ln w="9525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0" tIns="0" rIns="0" bIns="0" anchor="ctr" anchorCtr="1"/>
            <a:lstStyle/>
            <a:p>
              <a:pPr algn="ctr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nl-BE" sz="14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96" name="AutoShape 27">
              <a:hlinkClick r:id="" action="ppaction://noaction" highlightClick="1"/>
            </p:cNvPr>
            <p:cNvSpPr>
              <a:spLocks noChangeArrowheads="1"/>
            </p:cNvSpPr>
            <p:nvPr/>
          </p:nvSpPr>
          <p:spPr bwMode="blackWhite">
            <a:xfrm>
              <a:off x="816" y="1488"/>
              <a:ext cx="386" cy="191"/>
            </a:xfrm>
            <a:prstGeom prst="actionButtonBlank">
              <a:avLst/>
            </a:prstGeom>
            <a:gradFill rotWithShape="0">
              <a:gsLst>
                <a:gs pos="0">
                  <a:srgbClr val="008080">
                    <a:gamma/>
                    <a:tint val="53725"/>
                    <a:invGamma/>
                  </a:srgbClr>
                </a:gs>
                <a:gs pos="100000">
                  <a:srgbClr val="008080"/>
                </a:gs>
              </a:gsLst>
              <a:path path="rect">
                <a:fillToRect l="50000" t="50000" r="50000" b="50000"/>
              </a:path>
            </a:gradFill>
            <a:ln w="9525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0" tIns="0" rIns="0" bIns="0" anchor="ctr" anchorCtr="1"/>
            <a:lstStyle/>
            <a:p>
              <a:pPr algn="ctr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nl-BE" sz="14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97" name="AutoShape 28">
              <a:hlinkClick r:id="" action="ppaction://noaction" highlightClick="1"/>
            </p:cNvPr>
            <p:cNvSpPr>
              <a:spLocks noChangeArrowheads="1"/>
            </p:cNvSpPr>
            <p:nvPr/>
          </p:nvSpPr>
          <p:spPr bwMode="blackWhite">
            <a:xfrm>
              <a:off x="864" y="1536"/>
              <a:ext cx="384" cy="193"/>
            </a:xfrm>
            <a:prstGeom prst="actionButtonBlank">
              <a:avLst/>
            </a:prstGeom>
            <a:gradFill rotWithShape="0">
              <a:gsLst>
                <a:gs pos="0">
                  <a:srgbClr val="008080">
                    <a:gamma/>
                    <a:tint val="53725"/>
                    <a:invGamma/>
                  </a:srgbClr>
                </a:gs>
                <a:gs pos="100000">
                  <a:srgbClr val="008080"/>
                </a:gs>
              </a:gsLst>
              <a:path path="rect">
                <a:fillToRect l="50000" t="50000" r="50000" b="50000"/>
              </a:path>
            </a:gradFill>
            <a:ln w="9525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0" tIns="0" rIns="0" bIns="0" anchor="ctr" anchorCtr="1"/>
            <a:lstStyle/>
            <a:p>
              <a:pPr algn="ctr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nl-BE" sz="14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98" name="AutoShape 29">
              <a:hlinkClick r:id="" action="ppaction://noaction" highlightClick="1"/>
            </p:cNvPr>
            <p:cNvSpPr>
              <a:spLocks noChangeArrowheads="1"/>
            </p:cNvSpPr>
            <p:nvPr/>
          </p:nvSpPr>
          <p:spPr bwMode="blackWhite">
            <a:xfrm>
              <a:off x="912" y="1584"/>
              <a:ext cx="385" cy="192"/>
            </a:xfrm>
            <a:prstGeom prst="actionButtonBlank">
              <a:avLst/>
            </a:prstGeom>
            <a:gradFill rotWithShape="0">
              <a:gsLst>
                <a:gs pos="0">
                  <a:srgbClr val="008080">
                    <a:gamma/>
                    <a:tint val="53725"/>
                    <a:invGamma/>
                  </a:srgbClr>
                </a:gs>
                <a:gs pos="100000">
                  <a:srgbClr val="008080"/>
                </a:gs>
              </a:gsLst>
              <a:path path="rect">
                <a:fillToRect l="50000" t="50000" r="50000" b="50000"/>
              </a:path>
            </a:gradFill>
            <a:ln w="9525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0" tIns="0" rIns="0" bIns="0" anchor="ctr" anchorCtr="1"/>
            <a:lstStyle/>
            <a:p>
              <a:pPr algn="ctr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600" b="1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  <a:cs typeface="+mn-cs"/>
                </a:rPr>
                <a:t>VAS</a:t>
              </a:r>
            </a:p>
          </p:txBody>
        </p:sp>
        <p:pic>
          <p:nvPicPr>
            <p:cNvPr id="80970" name="Picture 30" descr="FOD_tekeni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1605"/>
              <a:ext cx="240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0" name="AutoShape 31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7696200" y="2028828"/>
            <a:ext cx="1130300" cy="1039813"/>
          </a:xfrm>
          <a:prstGeom prst="actionButtonBlank">
            <a:avLst/>
          </a:prstGeom>
          <a:gradFill rotWithShape="0">
            <a:gsLst>
              <a:gs pos="0">
                <a:schemeClr val="hlink">
                  <a:gamma/>
                  <a:tint val="53725"/>
                  <a:invGamma/>
                </a:schemeClr>
              </a:gs>
              <a:gs pos="100000">
                <a:schemeClr val="hlink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72000" rIns="0"/>
          <a:lstStyle/>
          <a:p>
            <a:pPr algn="ctr" eaLnBrk="0" fontAlgn="auto" hangingPunct="0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tabLst>
                <a:tab pos="4572000" algn="r"/>
              </a:tabLst>
              <a:defRPr/>
            </a:pPr>
            <a:r>
              <a:rPr lang="en-GB" sz="1200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Software health care institution</a:t>
            </a:r>
          </a:p>
        </p:txBody>
      </p:sp>
      <p:sp>
        <p:nvSpPr>
          <p:cNvPr id="101" name="AutoShape 32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8104188" y="2503488"/>
            <a:ext cx="514350" cy="260350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nl-BE" sz="1400" b="1" i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02" name="AutoShape 33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8167688" y="2568575"/>
            <a:ext cx="514350" cy="260350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nl-BE" sz="1400" b="1" i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03" name="AutoShape 34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8231188" y="2633666"/>
            <a:ext cx="514350" cy="261937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nl-BE" sz="1400" b="1" i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04" name="AutoShape 35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8294688" y="2698750"/>
            <a:ext cx="514350" cy="261938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VAS</a:t>
            </a:r>
          </a:p>
        </p:txBody>
      </p:sp>
      <p:sp>
        <p:nvSpPr>
          <p:cNvPr id="105" name="AutoShape 36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6388100" y="2482850"/>
            <a:ext cx="1219200" cy="914400"/>
          </a:xfrm>
          <a:prstGeom prst="actionButtonBlank">
            <a:avLst/>
          </a:prstGeom>
          <a:gradFill rotWithShape="0">
            <a:gsLst>
              <a:gs pos="0">
                <a:schemeClr val="hlink">
                  <a:gamma/>
                  <a:tint val="53725"/>
                  <a:invGamma/>
                </a:schemeClr>
              </a:gs>
              <a:gs pos="100000">
                <a:schemeClr val="hlink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72000" rIns="0"/>
          <a:lstStyle/>
          <a:p>
            <a:pPr algn="ctr" eaLnBrk="0" fontAlgn="auto" hangingPunct="0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tabLst>
                <a:tab pos="4572000" algn="r"/>
              </a:tabLst>
              <a:defRPr/>
            </a:pPr>
            <a:r>
              <a:rPr lang="en-GB" sz="1400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MyCareNet</a:t>
            </a:r>
          </a:p>
        </p:txBody>
      </p:sp>
      <p:sp>
        <p:nvSpPr>
          <p:cNvPr id="106" name="AutoShape 37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6837363" y="2809875"/>
            <a:ext cx="514350" cy="260350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nl-BE" sz="1400" b="1" i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07" name="AutoShape 38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6900863" y="2874963"/>
            <a:ext cx="514350" cy="260350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nl-BE" sz="1400" b="1" i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08" name="AutoShape 39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6965953" y="2940050"/>
            <a:ext cx="512763" cy="261938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nl-BE" sz="1400" b="1" i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09" name="AutoShape 40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7029450" y="3005141"/>
            <a:ext cx="514350" cy="261937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VAS</a:t>
            </a:r>
          </a:p>
        </p:txBody>
      </p:sp>
      <p:sp>
        <p:nvSpPr>
          <p:cNvPr id="110" name="AutoShape 41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8882066" y="1565278"/>
            <a:ext cx="1189037" cy="1063625"/>
          </a:xfrm>
          <a:prstGeom prst="actionButtonBlank">
            <a:avLst/>
          </a:prstGeom>
          <a:gradFill rotWithShape="0">
            <a:gsLst>
              <a:gs pos="0">
                <a:schemeClr val="hlink">
                  <a:gamma/>
                  <a:tint val="53725"/>
                  <a:invGamma/>
                </a:schemeClr>
              </a:gs>
              <a:gs pos="100000">
                <a:schemeClr val="hlink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72000" rIns="0"/>
          <a:lstStyle/>
          <a:p>
            <a:pPr algn="ctr" eaLnBrk="0" fontAlgn="auto" hangingPunct="0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tabLst>
                <a:tab pos="4572000" algn="r"/>
              </a:tabLst>
              <a:defRPr/>
            </a:pPr>
            <a:r>
              <a:rPr lang="en-GB" sz="1200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Software health care professional</a:t>
            </a:r>
          </a:p>
        </p:txBody>
      </p:sp>
      <p:sp>
        <p:nvSpPr>
          <p:cNvPr id="111" name="AutoShape 46"/>
          <p:cNvSpPr>
            <a:spLocks noChangeArrowheads="1"/>
          </p:cNvSpPr>
          <p:nvPr/>
        </p:nvSpPr>
        <p:spPr bwMode="auto">
          <a:xfrm>
            <a:off x="3122613" y="2538416"/>
            <a:ext cx="381000" cy="1468437"/>
          </a:xfrm>
          <a:prstGeom prst="upDownArrow">
            <a:avLst>
              <a:gd name="adj1" fmla="val 60833"/>
              <a:gd name="adj2" fmla="val 64575"/>
            </a:avLst>
          </a:prstGeom>
          <a:gradFill rotWithShape="0">
            <a:gsLst>
              <a:gs pos="0">
                <a:schemeClr val="hlink"/>
              </a:gs>
              <a:gs pos="50000">
                <a:schemeClr val="hlink">
                  <a:gamma/>
                  <a:tint val="40000"/>
                  <a:invGamma/>
                </a:schemeClr>
              </a:gs>
              <a:gs pos="100000">
                <a:schemeClr val="hlink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000000"/>
              </a:solidFill>
              <a:latin typeface="+mn-lt"/>
              <a:cs typeface="+mn-cs"/>
            </a:endParaRPr>
          </a:p>
        </p:txBody>
      </p:sp>
      <p:sp>
        <p:nvSpPr>
          <p:cNvPr id="112" name="AutoShape 47"/>
          <p:cNvSpPr>
            <a:spLocks noChangeArrowheads="1"/>
          </p:cNvSpPr>
          <p:nvPr/>
        </p:nvSpPr>
        <p:spPr bwMode="auto">
          <a:xfrm>
            <a:off x="9459913" y="2538413"/>
            <a:ext cx="381000" cy="1503362"/>
          </a:xfrm>
          <a:prstGeom prst="upDownArrow">
            <a:avLst>
              <a:gd name="adj1" fmla="val 60833"/>
              <a:gd name="adj2" fmla="val 64575"/>
            </a:avLst>
          </a:prstGeom>
          <a:gradFill rotWithShape="0">
            <a:gsLst>
              <a:gs pos="0">
                <a:schemeClr val="hlink"/>
              </a:gs>
              <a:gs pos="50000">
                <a:schemeClr val="hlink">
                  <a:gamma/>
                  <a:tint val="40000"/>
                  <a:invGamma/>
                </a:schemeClr>
              </a:gs>
              <a:gs pos="100000">
                <a:schemeClr val="hlink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000000"/>
              </a:solidFill>
              <a:latin typeface="+mn-lt"/>
              <a:cs typeface="+mn-cs"/>
            </a:endParaRPr>
          </a:p>
        </p:txBody>
      </p:sp>
      <p:sp>
        <p:nvSpPr>
          <p:cNvPr id="113" name="AutoShape 49"/>
          <p:cNvSpPr>
            <a:spLocks noChangeArrowheads="1"/>
          </p:cNvSpPr>
          <p:nvPr/>
        </p:nvSpPr>
        <p:spPr bwMode="auto">
          <a:xfrm>
            <a:off x="8445500" y="3016250"/>
            <a:ext cx="381000" cy="990600"/>
          </a:xfrm>
          <a:prstGeom prst="upDownArrow">
            <a:avLst>
              <a:gd name="adj1" fmla="val 49167"/>
              <a:gd name="adj2" fmla="val 54588"/>
            </a:avLst>
          </a:prstGeom>
          <a:gradFill rotWithShape="0">
            <a:gsLst>
              <a:gs pos="0">
                <a:schemeClr val="hlink"/>
              </a:gs>
              <a:gs pos="50000">
                <a:schemeClr val="hlink">
                  <a:gamma/>
                  <a:tint val="40000"/>
                  <a:invGamma/>
                </a:schemeClr>
              </a:gs>
              <a:gs pos="100000">
                <a:schemeClr val="hlink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000000"/>
              </a:solidFill>
              <a:latin typeface="+mn-lt"/>
              <a:cs typeface="+mn-cs"/>
            </a:endParaRPr>
          </a:p>
        </p:txBody>
      </p:sp>
      <p:sp>
        <p:nvSpPr>
          <p:cNvPr id="114" name="AutoShape 50"/>
          <p:cNvSpPr>
            <a:spLocks noChangeArrowheads="1"/>
          </p:cNvSpPr>
          <p:nvPr/>
        </p:nvSpPr>
        <p:spPr bwMode="auto">
          <a:xfrm>
            <a:off x="5473700" y="3244850"/>
            <a:ext cx="381000" cy="762000"/>
          </a:xfrm>
          <a:prstGeom prst="upDownArrow">
            <a:avLst>
              <a:gd name="adj1" fmla="val 38333"/>
              <a:gd name="adj2" fmla="val 50833"/>
            </a:avLst>
          </a:prstGeom>
          <a:gradFill rotWithShape="0">
            <a:gsLst>
              <a:gs pos="0">
                <a:schemeClr val="bg2"/>
              </a:gs>
              <a:gs pos="50000">
                <a:schemeClr val="bg2">
                  <a:gamma/>
                  <a:tint val="40000"/>
                  <a:invGamma/>
                </a:schemeClr>
              </a:gs>
              <a:gs pos="100000">
                <a:schemeClr val="bg2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000000"/>
              </a:solidFill>
              <a:latin typeface="+mn-lt"/>
              <a:cs typeface="+mn-cs"/>
            </a:endParaRPr>
          </a:p>
        </p:txBody>
      </p:sp>
      <p:sp>
        <p:nvSpPr>
          <p:cNvPr id="115" name="AutoShape 51"/>
          <p:cNvSpPr>
            <a:spLocks noChangeArrowheads="1"/>
          </p:cNvSpPr>
          <p:nvPr/>
        </p:nvSpPr>
        <p:spPr bwMode="auto">
          <a:xfrm>
            <a:off x="6807200" y="3259138"/>
            <a:ext cx="381000" cy="762000"/>
          </a:xfrm>
          <a:prstGeom prst="upDownArrow">
            <a:avLst>
              <a:gd name="adj1" fmla="val 38333"/>
              <a:gd name="adj2" fmla="val 50833"/>
            </a:avLst>
          </a:prstGeom>
          <a:gradFill rotWithShape="0">
            <a:gsLst>
              <a:gs pos="0">
                <a:schemeClr val="hlink"/>
              </a:gs>
              <a:gs pos="50000">
                <a:schemeClr val="hlink">
                  <a:gamma/>
                  <a:tint val="40000"/>
                  <a:invGamma/>
                </a:schemeClr>
              </a:gs>
              <a:gs pos="100000">
                <a:schemeClr val="hlink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000000"/>
              </a:solidFill>
              <a:latin typeface="+mn-lt"/>
              <a:cs typeface="+mn-cs"/>
            </a:endParaRPr>
          </a:p>
        </p:txBody>
      </p:sp>
      <p:sp>
        <p:nvSpPr>
          <p:cNvPr id="116" name="AutoShape 52"/>
          <p:cNvSpPr>
            <a:spLocks noChangeArrowheads="1"/>
          </p:cNvSpPr>
          <p:nvPr/>
        </p:nvSpPr>
        <p:spPr bwMode="auto">
          <a:xfrm rot="5400000">
            <a:off x="4141788" y="1409700"/>
            <a:ext cx="228600" cy="1219200"/>
          </a:xfrm>
          <a:prstGeom prst="upDownArrow">
            <a:avLst>
              <a:gd name="adj1" fmla="val 40843"/>
              <a:gd name="adj2" fmla="val 161481"/>
            </a:avLst>
          </a:prstGeom>
          <a:gradFill rotWithShape="0">
            <a:gsLst>
              <a:gs pos="0">
                <a:schemeClr val="hlink"/>
              </a:gs>
              <a:gs pos="50000">
                <a:srgbClr val="D69999"/>
              </a:gs>
              <a:gs pos="100000">
                <a:schemeClr val="hlink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rot="10800000" vert="eaVert"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000000"/>
              </a:solidFill>
              <a:latin typeface="+mn-lt"/>
              <a:cs typeface="+mn-cs"/>
            </a:endParaRPr>
          </a:p>
        </p:txBody>
      </p:sp>
      <p:sp>
        <p:nvSpPr>
          <p:cNvPr id="117" name="AutoShape 53"/>
          <p:cNvSpPr>
            <a:spLocks noChangeArrowheads="1"/>
          </p:cNvSpPr>
          <p:nvPr/>
        </p:nvSpPr>
        <p:spPr bwMode="auto">
          <a:xfrm rot="5400000">
            <a:off x="2763838" y="917575"/>
            <a:ext cx="228600" cy="1219200"/>
          </a:xfrm>
          <a:prstGeom prst="upDownArrow">
            <a:avLst>
              <a:gd name="adj1" fmla="val 40843"/>
              <a:gd name="adj2" fmla="val 161481"/>
            </a:avLst>
          </a:prstGeom>
          <a:gradFill rotWithShape="0">
            <a:gsLst>
              <a:gs pos="0">
                <a:schemeClr val="hlink"/>
              </a:gs>
              <a:gs pos="50000">
                <a:srgbClr val="D69999"/>
              </a:gs>
              <a:gs pos="100000">
                <a:schemeClr val="hlink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rot="10800000" vert="eaVert"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000000"/>
              </a:solidFill>
              <a:latin typeface="+mn-lt"/>
              <a:cs typeface="+mn-cs"/>
            </a:endParaRPr>
          </a:p>
        </p:txBody>
      </p:sp>
      <p:sp>
        <p:nvSpPr>
          <p:cNvPr id="118" name="AutoShape 54"/>
          <p:cNvSpPr>
            <a:spLocks noChangeArrowheads="1"/>
          </p:cNvSpPr>
          <p:nvPr/>
        </p:nvSpPr>
        <p:spPr bwMode="auto">
          <a:xfrm rot="5400000">
            <a:off x="6870700" y="1709738"/>
            <a:ext cx="228600" cy="1219200"/>
          </a:xfrm>
          <a:prstGeom prst="upDownArrow">
            <a:avLst>
              <a:gd name="adj1" fmla="val 40843"/>
              <a:gd name="adj2" fmla="val 161481"/>
            </a:avLst>
          </a:prstGeom>
          <a:gradFill rotWithShape="0">
            <a:gsLst>
              <a:gs pos="0">
                <a:schemeClr val="hlink"/>
              </a:gs>
              <a:gs pos="50000">
                <a:srgbClr val="D69999"/>
              </a:gs>
              <a:gs pos="100000">
                <a:schemeClr val="hlink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rot="10800000" vert="eaVert"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000000"/>
              </a:solidFill>
              <a:latin typeface="+mn-lt"/>
              <a:cs typeface="+mn-cs"/>
            </a:endParaRPr>
          </a:p>
        </p:txBody>
      </p:sp>
      <p:sp>
        <p:nvSpPr>
          <p:cNvPr id="119" name="AutoShape 55"/>
          <p:cNvSpPr>
            <a:spLocks noChangeArrowheads="1"/>
          </p:cNvSpPr>
          <p:nvPr/>
        </p:nvSpPr>
        <p:spPr bwMode="auto">
          <a:xfrm rot="5400000">
            <a:off x="9332119" y="710407"/>
            <a:ext cx="228600" cy="1344612"/>
          </a:xfrm>
          <a:prstGeom prst="upDownArrow">
            <a:avLst>
              <a:gd name="adj1" fmla="val 40843"/>
              <a:gd name="adj2" fmla="val 178092"/>
            </a:avLst>
          </a:prstGeom>
          <a:gradFill rotWithShape="0">
            <a:gsLst>
              <a:gs pos="0">
                <a:schemeClr val="hlink"/>
              </a:gs>
              <a:gs pos="50000">
                <a:srgbClr val="D69999"/>
              </a:gs>
              <a:gs pos="100000">
                <a:schemeClr val="hlink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rot="10800000" vert="eaVert"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000000"/>
              </a:solidFill>
              <a:latin typeface="+mn-lt"/>
              <a:cs typeface="+mn-cs"/>
            </a:endParaRPr>
          </a:p>
        </p:txBody>
      </p:sp>
      <p:sp>
        <p:nvSpPr>
          <p:cNvPr id="120" name="AutoShape 56"/>
          <p:cNvSpPr>
            <a:spLocks noChangeArrowheads="1"/>
          </p:cNvSpPr>
          <p:nvPr/>
        </p:nvSpPr>
        <p:spPr bwMode="auto">
          <a:xfrm rot="5400000">
            <a:off x="8146257" y="1221584"/>
            <a:ext cx="228600" cy="1306513"/>
          </a:xfrm>
          <a:prstGeom prst="upDownArrow">
            <a:avLst>
              <a:gd name="adj1" fmla="val 40843"/>
              <a:gd name="adj2" fmla="val 173046"/>
            </a:avLst>
          </a:prstGeom>
          <a:gradFill rotWithShape="0">
            <a:gsLst>
              <a:gs pos="0">
                <a:schemeClr val="hlink"/>
              </a:gs>
              <a:gs pos="50000">
                <a:srgbClr val="D69999"/>
              </a:gs>
              <a:gs pos="100000">
                <a:schemeClr val="hlink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rot="10800000" vert="eaVert"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000000"/>
              </a:solidFill>
              <a:latin typeface="+mn-lt"/>
              <a:cs typeface="+mn-cs"/>
            </a:endParaRPr>
          </a:p>
        </p:txBody>
      </p:sp>
      <p:sp>
        <p:nvSpPr>
          <p:cNvPr id="121" name="AutoShape 59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3644900" y="2178050"/>
            <a:ext cx="1219200" cy="914400"/>
          </a:xfrm>
          <a:prstGeom prst="actionButtonBlank">
            <a:avLst/>
          </a:prstGeom>
          <a:gradFill rotWithShape="0">
            <a:gsLst>
              <a:gs pos="0">
                <a:schemeClr val="hlink">
                  <a:gamma/>
                  <a:tint val="53725"/>
                  <a:invGamma/>
                </a:schemeClr>
              </a:gs>
              <a:gs pos="100000">
                <a:schemeClr val="hlink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72000" rIns="0"/>
          <a:lstStyle/>
          <a:p>
            <a:pPr algn="ctr" eaLnBrk="0" fontAlgn="auto" hangingPunct="0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tabLst>
                <a:tab pos="4572000" algn="r"/>
              </a:tabLst>
              <a:defRPr/>
            </a:pPr>
            <a:r>
              <a:rPr lang="en-GB" sz="1400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Site RIZIV</a:t>
            </a:r>
          </a:p>
        </p:txBody>
      </p:sp>
      <p:sp>
        <p:nvSpPr>
          <p:cNvPr id="122" name="AutoShape 60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4094163" y="2505075"/>
            <a:ext cx="514350" cy="260350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nl-BE" sz="1400" b="1" i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23" name="AutoShape 61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4157663" y="2570163"/>
            <a:ext cx="514350" cy="260350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nl-BE" sz="1400" b="1" i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24" name="AutoShape 62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4222753" y="2635250"/>
            <a:ext cx="512763" cy="261938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nl-BE" sz="1400" b="1" i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25" name="AutoShape 63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4286250" y="2700341"/>
            <a:ext cx="514350" cy="261937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VAS</a:t>
            </a:r>
          </a:p>
        </p:txBody>
      </p:sp>
      <p:pic>
        <p:nvPicPr>
          <p:cNvPr id="80945" name="Picture 6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3" y="3124203"/>
            <a:ext cx="4318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7" name="AutoShape 67"/>
          <p:cNvSpPr>
            <a:spLocks noChangeArrowheads="1"/>
          </p:cNvSpPr>
          <p:nvPr/>
        </p:nvSpPr>
        <p:spPr bwMode="blackWhite">
          <a:xfrm>
            <a:off x="4964113" y="5546725"/>
            <a:ext cx="762000" cy="609600"/>
          </a:xfrm>
          <a:prstGeom prst="can">
            <a:avLst>
              <a:gd name="adj" fmla="val 27866"/>
            </a:avLst>
          </a:prstGeom>
          <a:gradFill rotWithShape="0">
            <a:gsLst>
              <a:gs pos="0">
                <a:srgbClr val="CC0000">
                  <a:gamma/>
                  <a:shade val="86275"/>
                  <a:invGamma/>
                </a:srgbClr>
              </a:gs>
              <a:gs pos="50000">
                <a:srgbClr val="CC0000"/>
              </a:gs>
              <a:gs pos="100000">
                <a:srgbClr val="CC0000">
                  <a:gamma/>
                  <a:shade val="86275"/>
                  <a:invGamma/>
                </a:srgbClr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 wrap="none" tIns="0" bIns="0" anchor="ctr" anchorCtr="1"/>
          <a:lstStyle/>
          <a:p>
            <a:pPr algn="ctr" eaLnBrk="0" fontAlgn="auto" hangingPunct="0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GB" sz="2000" b="1" i="1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AS</a:t>
            </a:r>
          </a:p>
        </p:txBody>
      </p:sp>
      <p:sp>
        <p:nvSpPr>
          <p:cNvPr id="128" name="AutoShape 69"/>
          <p:cNvSpPr>
            <a:spLocks noChangeArrowheads="1"/>
          </p:cNvSpPr>
          <p:nvPr/>
        </p:nvSpPr>
        <p:spPr bwMode="blackWhite">
          <a:xfrm>
            <a:off x="3600450" y="5546725"/>
            <a:ext cx="762000" cy="609600"/>
          </a:xfrm>
          <a:prstGeom prst="can">
            <a:avLst>
              <a:gd name="adj" fmla="val 27866"/>
            </a:avLst>
          </a:prstGeom>
          <a:gradFill rotWithShape="0">
            <a:gsLst>
              <a:gs pos="0">
                <a:srgbClr val="CC0000">
                  <a:gamma/>
                  <a:shade val="86275"/>
                  <a:invGamma/>
                </a:srgbClr>
              </a:gs>
              <a:gs pos="50000">
                <a:srgbClr val="CC0000"/>
              </a:gs>
              <a:gs pos="100000">
                <a:srgbClr val="CC0000">
                  <a:gamma/>
                  <a:shade val="86275"/>
                  <a:invGamma/>
                </a:srgbClr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 wrap="none" tIns="0" bIns="0" anchor="ctr" anchorCtr="1"/>
          <a:lstStyle/>
          <a:p>
            <a:pPr algn="ctr" eaLnBrk="0" fontAlgn="auto" hangingPunct="0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GB" sz="2000" b="1" i="1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AS</a:t>
            </a:r>
          </a:p>
        </p:txBody>
      </p:sp>
      <p:sp>
        <p:nvSpPr>
          <p:cNvPr id="129" name="AutoShape 73"/>
          <p:cNvSpPr>
            <a:spLocks noChangeArrowheads="1"/>
          </p:cNvSpPr>
          <p:nvPr/>
        </p:nvSpPr>
        <p:spPr bwMode="blackWhite">
          <a:xfrm>
            <a:off x="2279650" y="5546725"/>
            <a:ext cx="762000" cy="609600"/>
          </a:xfrm>
          <a:prstGeom prst="can">
            <a:avLst>
              <a:gd name="adj" fmla="val 27866"/>
            </a:avLst>
          </a:prstGeom>
          <a:gradFill rotWithShape="0">
            <a:gsLst>
              <a:gs pos="0">
                <a:srgbClr val="CC0000">
                  <a:gamma/>
                  <a:shade val="86275"/>
                  <a:invGamma/>
                </a:srgbClr>
              </a:gs>
              <a:gs pos="50000">
                <a:srgbClr val="CC0000"/>
              </a:gs>
              <a:gs pos="100000">
                <a:srgbClr val="CC0000">
                  <a:gamma/>
                  <a:shade val="86275"/>
                  <a:invGamma/>
                </a:srgbClr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 wrap="none" tIns="0" bIns="0" anchor="ctr" anchorCtr="1"/>
          <a:lstStyle/>
          <a:p>
            <a:pPr algn="ctr" eaLnBrk="0" fontAlgn="auto" hangingPunct="0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GB" sz="2000" b="1" i="1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AS</a:t>
            </a:r>
          </a:p>
        </p:txBody>
      </p:sp>
      <p:sp>
        <p:nvSpPr>
          <p:cNvPr id="130" name="AutoShape 48"/>
          <p:cNvSpPr>
            <a:spLocks noChangeArrowheads="1"/>
          </p:cNvSpPr>
          <p:nvPr/>
        </p:nvSpPr>
        <p:spPr bwMode="auto">
          <a:xfrm>
            <a:off x="4330700" y="3016250"/>
            <a:ext cx="381000" cy="990600"/>
          </a:xfrm>
          <a:prstGeom prst="upDownArrow">
            <a:avLst>
              <a:gd name="adj1" fmla="val 49167"/>
              <a:gd name="adj2" fmla="val 54588"/>
            </a:avLst>
          </a:prstGeom>
          <a:gradFill rotWithShape="0">
            <a:gsLst>
              <a:gs pos="0">
                <a:schemeClr val="hlink"/>
              </a:gs>
              <a:gs pos="50000">
                <a:schemeClr val="hlink">
                  <a:gamma/>
                  <a:tint val="40000"/>
                  <a:invGamma/>
                </a:schemeClr>
              </a:gs>
              <a:gs pos="100000">
                <a:schemeClr val="hlink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000000"/>
              </a:solidFill>
              <a:latin typeface="+mn-lt"/>
              <a:cs typeface="+mn-cs"/>
            </a:endParaRPr>
          </a:p>
        </p:txBody>
      </p:sp>
      <p:sp>
        <p:nvSpPr>
          <p:cNvPr id="80950" name="AutoShape 17"/>
          <p:cNvSpPr>
            <a:spLocks noChangeArrowheads="1"/>
          </p:cNvSpPr>
          <p:nvPr/>
        </p:nvSpPr>
        <p:spPr bwMode="auto">
          <a:xfrm>
            <a:off x="6494463" y="5103813"/>
            <a:ext cx="304800" cy="533400"/>
          </a:xfrm>
          <a:prstGeom prst="upDownArrow">
            <a:avLst>
              <a:gd name="adj1" fmla="val 57287"/>
              <a:gd name="adj2" fmla="val 32407"/>
            </a:avLst>
          </a:prstGeom>
          <a:gradFill rotWithShape="0">
            <a:gsLst>
              <a:gs pos="0">
                <a:srgbClr val="CC0000"/>
              </a:gs>
              <a:gs pos="50000">
                <a:srgbClr val="EB9999"/>
              </a:gs>
              <a:gs pos="100000">
                <a:srgbClr val="CC00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GB" altLang="en-US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80951" name="AutoShape 18"/>
          <p:cNvSpPr>
            <a:spLocks noChangeArrowheads="1"/>
          </p:cNvSpPr>
          <p:nvPr/>
        </p:nvSpPr>
        <p:spPr bwMode="auto">
          <a:xfrm>
            <a:off x="7678738" y="5103813"/>
            <a:ext cx="304800" cy="533400"/>
          </a:xfrm>
          <a:prstGeom prst="upDownArrow">
            <a:avLst>
              <a:gd name="adj1" fmla="val 57287"/>
              <a:gd name="adj2" fmla="val 32407"/>
            </a:avLst>
          </a:prstGeom>
          <a:gradFill rotWithShape="0">
            <a:gsLst>
              <a:gs pos="0">
                <a:srgbClr val="CC0000"/>
              </a:gs>
              <a:gs pos="50000">
                <a:srgbClr val="EB9999"/>
              </a:gs>
              <a:gs pos="100000">
                <a:srgbClr val="CC00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GB" altLang="en-US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80952" name="AutoShape 19"/>
          <p:cNvSpPr>
            <a:spLocks noChangeArrowheads="1"/>
          </p:cNvSpPr>
          <p:nvPr/>
        </p:nvSpPr>
        <p:spPr bwMode="auto">
          <a:xfrm>
            <a:off x="8977313" y="5103813"/>
            <a:ext cx="304800" cy="533400"/>
          </a:xfrm>
          <a:prstGeom prst="upDownArrow">
            <a:avLst>
              <a:gd name="adj1" fmla="val 57287"/>
              <a:gd name="adj2" fmla="val 32407"/>
            </a:avLst>
          </a:prstGeom>
          <a:gradFill rotWithShape="0">
            <a:gsLst>
              <a:gs pos="0">
                <a:srgbClr val="CC0000"/>
              </a:gs>
              <a:gs pos="50000">
                <a:srgbClr val="EB9999"/>
              </a:gs>
              <a:gs pos="100000">
                <a:srgbClr val="CC00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GB" altLang="en-US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80953" name="AutoShape 68"/>
          <p:cNvSpPr>
            <a:spLocks noChangeArrowheads="1"/>
          </p:cNvSpPr>
          <p:nvPr/>
        </p:nvSpPr>
        <p:spPr bwMode="auto">
          <a:xfrm>
            <a:off x="5192713" y="5089525"/>
            <a:ext cx="304800" cy="533400"/>
          </a:xfrm>
          <a:prstGeom prst="upDownArrow">
            <a:avLst>
              <a:gd name="adj1" fmla="val 57287"/>
              <a:gd name="adj2" fmla="val 32407"/>
            </a:avLst>
          </a:prstGeom>
          <a:gradFill rotWithShape="0">
            <a:gsLst>
              <a:gs pos="0">
                <a:srgbClr val="CC0000"/>
              </a:gs>
              <a:gs pos="50000">
                <a:srgbClr val="EB9999"/>
              </a:gs>
              <a:gs pos="100000">
                <a:srgbClr val="CC00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GB" altLang="en-US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80954" name="AutoShape 70"/>
          <p:cNvSpPr>
            <a:spLocks noChangeArrowheads="1"/>
          </p:cNvSpPr>
          <p:nvPr/>
        </p:nvSpPr>
        <p:spPr bwMode="auto">
          <a:xfrm>
            <a:off x="3829050" y="5089525"/>
            <a:ext cx="304800" cy="533400"/>
          </a:xfrm>
          <a:prstGeom prst="upDownArrow">
            <a:avLst>
              <a:gd name="adj1" fmla="val 57287"/>
              <a:gd name="adj2" fmla="val 32407"/>
            </a:avLst>
          </a:prstGeom>
          <a:gradFill rotWithShape="0">
            <a:gsLst>
              <a:gs pos="0">
                <a:srgbClr val="CC0000"/>
              </a:gs>
              <a:gs pos="50000">
                <a:srgbClr val="EB9999"/>
              </a:gs>
              <a:gs pos="100000">
                <a:srgbClr val="CC00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GB" altLang="en-US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80955" name="AutoShape 74"/>
          <p:cNvSpPr>
            <a:spLocks noChangeArrowheads="1"/>
          </p:cNvSpPr>
          <p:nvPr/>
        </p:nvSpPr>
        <p:spPr bwMode="auto">
          <a:xfrm>
            <a:off x="2508250" y="5089525"/>
            <a:ext cx="304800" cy="533400"/>
          </a:xfrm>
          <a:prstGeom prst="upDownArrow">
            <a:avLst>
              <a:gd name="adj1" fmla="val 57287"/>
              <a:gd name="adj2" fmla="val 32407"/>
            </a:avLst>
          </a:prstGeom>
          <a:gradFill rotWithShape="0">
            <a:gsLst>
              <a:gs pos="0">
                <a:srgbClr val="CC0000"/>
              </a:gs>
              <a:gs pos="50000">
                <a:srgbClr val="EB9999"/>
              </a:gs>
              <a:gs pos="100000">
                <a:srgbClr val="CC00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GB" altLang="en-US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80956" name="Picture 5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341" y="2730500"/>
            <a:ext cx="358775" cy="292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57" name="Picture 69" descr="logo_ziekenhuis_1083990b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363" y="2570163"/>
            <a:ext cx="341312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58" name="Picture 70" descr="Logo huisart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913" y="5715000"/>
            <a:ext cx="41910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59" name="Picture 71" descr="logo_ziekenhuis_1083990b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588" y="5722938"/>
            <a:ext cx="392112" cy="39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60" name="Picture 7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5563" y="2114550"/>
            <a:ext cx="368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" name="AutoShape 32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9359900" y="2074863"/>
            <a:ext cx="514350" cy="260350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nl-BE" sz="1400" b="1" i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43" name="AutoShape 33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9423400" y="2139950"/>
            <a:ext cx="514350" cy="260350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nl-BE" sz="1400" b="1" i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44" name="AutoShape 34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9486900" y="2205041"/>
            <a:ext cx="514350" cy="261937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nl-BE" sz="1400" b="1" i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45" name="AutoShape 35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9550400" y="2270125"/>
            <a:ext cx="514350" cy="261938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VAS</a:t>
            </a:r>
          </a:p>
        </p:txBody>
      </p:sp>
      <p:sp>
        <p:nvSpPr>
          <p:cNvPr id="4" name="Slide Number Placeholder 27">
            <a:extLst>
              <a:ext uri="{FF2B5EF4-FFF2-40B4-BE49-F238E27FC236}">
                <a16:creationId xmlns:a16="http://schemas.microsoft.com/office/drawing/2014/main" id="{19246B01-E512-DDE3-A2FA-165CBFFAAC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25200" y="6489703"/>
            <a:ext cx="10011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fr-BE" dirty="0"/>
              <a:t> </a:t>
            </a:r>
            <a:fld id="{30A9230E-FFBB-4CCB-ABD7-198084EDE768}" type="slidenum">
              <a:rPr lang="fr-BE" smtClean="0"/>
              <a:pPr>
                <a:defRPr/>
              </a:pPr>
              <a:t>6</a:t>
            </a:fld>
            <a:r>
              <a:rPr lang="fr-BE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82695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ED46BF05-5D4C-96BF-0B70-7B5E67A045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BE" noProof="0" dirty="0"/>
              <a:t>Basic services</a:t>
            </a:r>
            <a:endParaRPr lang="en-GB" noProof="0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AAF59CC1-D811-38C1-9BB5-6E6DBBA74EF1}"/>
              </a:ext>
            </a:extLst>
          </p:cNvPr>
          <p:cNvSpPr txBox="1">
            <a:spLocks/>
          </p:cNvSpPr>
          <p:nvPr/>
        </p:nvSpPr>
        <p:spPr>
          <a:xfrm>
            <a:off x="2459887" y="2517447"/>
            <a:ext cx="1718363" cy="76029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87670"/>
              </a:buClr>
              <a:buSzPct val="120000"/>
              <a:buFont typeface="Arial" panose="020B0604020202020204" pitchFamily="34" charset="0"/>
              <a:buNone/>
              <a:defRPr sz="2000" b="1" kern="1200">
                <a:solidFill>
                  <a:srgbClr val="087670"/>
                </a:solidFill>
                <a:latin typeface="Libre Franklin SemiBold" panose="000007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B2500"/>
              </a:buClr>
              <a:buSzPct val="120000"/>
              <a:buFont typeface="Arial" panose="020B0604020202020204" pitchFamily="34" charset="0"/>
              <a:buNone/>
              <a:defRPr sz="2000" b="1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0EEED"/>
              </a:buClr>
              <a:buSzPct val="120000"/>
              <a:buFont typeface="Arial" panose="020B0604020202020204" pitchFamily="34" charset="0"/>
              <a:buNone/>
              <a:defRPr sz="1800" b="1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5B7"/>
              </a:buClr>
              <a:buSzPct val="120000"/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87670"/>
              </a:buClr>
              <a:buSzPct val="120000"/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800"/>
              </a:lnSpc>
              <a:spcBef>
                <a:spcPts val="0"/>
              </a:spcBef>
            </a:pPr>
            <a:r>
              <a:rPr lang="en-US" sz="1600" b="1" dirty="0"/>
              <a:t>Integrated user and access management system</a:t>
            </a:r>
          </a:p>
        </p:txBody>
      </p:sp>
      <p:pic>
        <p:nvPicPr>
          <p:cNvPr id="7" name="Content Placeholder 28">
            <a:extLst>
              <a:ext uri="{FF2B5EF4-FFF2-40B4-BE49-F238E27FC236}">
                <a16:creationId xmlns:a16="http://schemas.microsoft.com/office/drawing/2014/main" id="{797E4699-3DBD-E538-79CD-FA9CD01AE9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38228" y="1528650"/>
            <a:ext cx="952500" cy="95250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9768C78-FE8E-2120-656F-9AFFB2AFE661}"/>
              </a:ext>
            </a:extLst>
          </p:cNvPr>
          <p:cNvSpPr txBox="1">
            <a:spLocks/>
          </p:cNvSpPr>
          <p:nvPr/>
        </p:nvSpPr>
        <p:spPr>
          <a:xfrm>
            <a:off x="8273776" y="2517447"/>
            <a:ext cx="1654187" cy="76029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87670"/>
              </a:buClr>
              <a:buSzPct val="120000"/>
              <a:buFont typeface="Arial" panose="020B0604020202020204" pitchFamily="34" charset="0"/>
              <a:buNone/>
              <a:defRPr sz="2000" b="1" kern="1200">
                <a:solidFill>
                  <a:srgbClr val="087670"/>
                </a:solidFill>
                <a:latin typeface="Libre Franklin SemiBold" panose="000007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B2500"/>
              </a:buClr>
              <a:buSzPct val="120000"/>
              <a:buFont typeface="Arial" panose="020B0604020202020204" pitchFamily="34" charset="0"/>
              <a:buNone/>
              <a:defRPr sz="2000" b="1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0EEED"/>
              </a:buClr>
              <a:buSzPct val="120000"/>
              <a:buFont typeface="Arial" panose="020B0604020202020204" pitchFamily="34" charset="0"/>
              <a:buNone/>
              <a:defRPr sz="1800" b="1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5B7"/>
              </a:buClr>
              <a:buSzPct val="120000"/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87670"/>
              </a:buClr>
              <a:buSzPct val="120000"/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800"/>
              </a:lnSpc>
              <a:spcBef>
                <a:spcPts val="0"/>
              </a:spcBef>
            </a:pPr>
            <a:r>
              <a:rPr lang="en-GB" sz="1600" dirty="0"/>
              <a:t>eHealthBox</a:t>
            </a:r>
          </a:p>
        </p:txBody>
      </p:sp>
      <p:pic>
        <p:nvPicPr>
          <p:cNvPr id="9" name="Content Placeholder 28">
            <a:extLst>
              <a:ext uri="{FF2B5EF4-FFF2-40B4-BE49-F238E27FC236}">
                <a16:creationId xmlns:a16="http://schemas.microsoft.com/office/drawing/2014/main" id="{7F3BF2B3-BB60-7A58-1CAD-AF8E7C32D2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35369" y="1528650"/>
            <a:ext cx="952500" cy="952500"/>
          </a:xfrm>
          <a:prstGeom prst="rect">
            <a:avLst/>
          </a:prstGeom>
        </p:spPr>
      </p:pic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08BD9A41-B22E-B00A-8577-D95A22B53480}"/>
              </a:ext>
            </a:extLst>
          </p:cNvPr>
          <p:cNvSpPr txBox="1">
            <a:spLocks/>
          </p:cNvSpPr>
          <p:nvPr/>
        </p:nvSpPr>
        <p:spPr>
          <a:xfrm>
            <a:off x="521924" y="2517447"/>
            <a:ext cx="1718363" cy="76029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87670"/>
              </a:buClr>
              <a:buSzPct val="120000"/>
              <a:buFont typeface="Arial" panose="020B0604020202020204" pitchFamily="34" charset="0"/>
              <a:buNone/>
              <a:defRPr sz="2000" b="1" kern="1200">
                <a:solidFill>
                  <a:srgbClr val="087670"/>
                </a:solidFill>
                <a:latin typeface="Libre Franklin SemiBold" panose="000007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B2500"/>
              </a:buClr>
              <a:buSzPct val="120000"/>
              <a:buFont typeface="Arial" panose="020B0604020202020204" pitchFamily="34" charset="0"/>
              <a:buNone/>
              <a:defRPr sz="2000" b="1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0EEED"/>
              </a:buClr>
              <a:buSzPct val="120000"/>
              <a:buFont typeface="Arial" panose="020B0604020202020204" pitchFamily="34" charset="0"/>
              <a:buNone/>
              <a:defRPr sz="1800" b="1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5B7"/>
              </a:buClr>
              <a:buSzPct val="120000"/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87670"/>
              </a:buClr>
              <a:buSzPct val="120000"/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800"/>
              </a:lnSpc>
              <a:spcBef>
                <a:spcPts val="0"/>
              </a:spcBef>
            </a:pPr>
            <a:r>
              <a:rPr lang="en-GB" sz="1600" dirty="0"/>
              <a:t>eHealth-</a:t>
            </a:r>
            <a:br>
              <a:rPr lang="en-GB" sz="1600" dirty="0"/>
            </a:br>
            <a:r>
              <a:rPr lang="en-GB" sz="1600" dirty="0" err="1"/>
              <a:t>certificats</a:t>
            </a:r>
            <a:endParaRPr lang="en-BE" sz="1600" dirty="0"/>
          </a:p>
        </p:txBody>
      </p:sp>
      <p:pic>
        <p:nvPicPr>
          <p:cNvPr id="11" name="Content Placeholder 28">
            <a:extLst>
              <a:ext uri="{FF2B5EF4-FFF2-40B4-BE49-F238E27FC236}">
                <a16:creationId xmlns:a16="http://schemas.microsoft.com/office/drawing/2014/main" id="{66F2A79F-BAEE-E756-0DB0-4875F3EC04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904855" y="1528650"/>
            <a:ext cx="952500" cy="952500"/>
          </a:xfrm>
          <a:prstGeom prst="rect">
            <a:avLst/>
          </a:prstGeom>
        </p:spPr>
      </p:pic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54C613C5-C837-BC2E-049F-605D2CD43422}"/>
              </a:ext>
            </a:extLst>
          </p:cNvPr>
          <p:cNvSpPr txBox="1">
            <a:spLocks/>
          </p:cNvSpPr>
          <p:nvPr/>
        </p:nvSpPr>
        <p:spPr>
          <a:xfrm>
            <a:off x="7435951" y="4833821"/>
            <a:ext cx="1718363" cy="76029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87670"/>
              </a:buClr>
              <a:buSzPct val="120000"/>
              <a:buFont typeface="Arial" panose="020B0604020202020204" pitchFamily="34" charset="0"/>
              <a:buNone/>
              <a:defRPr sz="2000" b="1" kern="1200">
                <a:solidFill>
                  <a:srgbClr val="087670"/>
                </a:solidFill>
                <a:latin typeface="Libre Franklin SemiBold" panose="000007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B2500"/>
              </a:buClr>
              <a:buSzPct val="120000"/>
              <a:buFont typeface="Arial" panose="020B0604020202020204" pitchFamily="34" charset="0"/>
              <a:buNone/>
              <a:defRPr sz="2000" b="1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0EEED"/>
              </a:buClr>
              <a:buSzPct val="120000"/>
              <a:buFont typeface="Arial" panose="020B0604020202020204" pitchFamily="34" charset="0"/>
              <a:buNone/>
              <a:defRPr sz="1800" b="1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5B7"/>
              </a:buClr>
              <a:buSzPct val="120000"/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87670"/>
              </a:buClr>
              <a:buSzPct val="120000"/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800"/>
              </a:lnSpc>
              <a:spcBef>
                <a:spcPts val="0"/>
              </a:spcBef>
            </a:pPr>
            <a:r>
              <a:rPr lang="en-US" sz="1600" b="1" dirty="0"/>
              <a:t>Consultation of National register and CBSS registers</a:t>
            </a:r>
          </a:p>
        </p:txBody>
      </p:sp>
      <p:pic>
        <p:nvPicPr>
          <p:cNvPr id="13" name="Content Placeholder 28">
            <a:extLst>
              <a:ext uri="{FF2B5EF4-FFF2-40B4-BE49-F238E27FC236}">
                <a16:creationId xmlns:a16="http://schemas.microsoft.com/office/drawing/2014/main" id="{2445D087-4A28-A3F5-8049-017B8F677F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7818882" y="3746272"/>
            <a:ext cx="952500" cy="952500"/>
          </a:xfrm>
          <a:prstGeom prst="rect">
            <a:avLst/>
          </a:prstGeom>
        </p:spPr>
      </p:pic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C4EC29F0-0325-D9F9-1D18-7AC06310A357}"/>
              </a:ext>
            </a:extLst>
          </p:cNvPr>
          <p:cNvSpPr txBox="1">
            <a:spLocks/>
          </p:cNvSpPr>
          <p:nvPr/>
        </p:nvSpPr>
        <p:spPr>
          <a:xfrm>
            <a:off x="5440576" y="4833821"/>
            <a:ext cx="1718363" cy="76029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87670"/>
              </a:buClr>
              <a:buSzPct val="120000"/>
              <a:buFont typeface="Arial" panose="020B0604020202020204" pitchFamily="34" charset="0"/>
              <a:buNone/>
              <a:defRPr sz="2000" b="1" kern="1200">
                <a:solidFill>
                  <a:srgbClr val="087670"/>
                </a:solidFill>
                <a:latin typeface="Libre Franklin SemiBold" panose="000007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B2500"/>
              </a:buClr>
              <a:buSzPct val="120000"/>
              <a:buFont typeface="Arial" panose="020B0604020202020204" pitchFamily="34" charset="0"/>
              <a:buNone/>
              <a:defRPr sz="2000" b="1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0EEED"/>
              </a:buClr>
              <a:buSzPct val="120000"/>
              <a:buFont typeface="Arial" panose="020B0604020202020204" pitchFamily="34" charset="0"/>
              <a:buNone/>
              <a:defRPr sz="1800" b="1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5B7"/>
              </a:buClr>
              <a:buSzPct val="120000"/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87670"/>
              </a:buClr>
              <a:buSzPct val="120000"/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800"/>
              </a:lnSpc>
              <a:spcBef>
                <a:spcPts val="0"/>
              </a:spcBef>
            </a:pPr>
            <a:r>
              <a:rPr lang="en-US" sz="1600" b="1" dirty="0"/>
              <a:t>Coordination of the electronic processes</a:t>
            </a:r>
          </a:p>
        </p:txBody>
      </p:sp>
      <p:pic>
        <p:nvPicPr>
          <p:cNvPr id="15" name="Content Placeholder 28">
            <a:extLst>
              <a:ext uri="{FF2B5EF4-FFF2-40B4-BE49-F238E27FC236}">
                <a16:creationId xmlns:a16="http://schemas.microsoft.com/office/drawing/2014/main" id="{64205E49-203A-8824-87EC-2C70B651434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5823507" y="3727839"/>
            <a:ext cx="952500" cy="952500"/>
          </a:xfrm>
          <a:prstGeom prst="rect">
            <a:avLst/>
          </a:prstGeom>
        </p:spPr>
      </p:pic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558ADFB7-2011-80ED-4D2F-B0F50C4DB40C}"/>
              </a:ext>
            </a:extLst>
          </p:cNvPr>
          <p:cNvSpPr txBox="1">
            <a:spLocks/>
          </p:cNvSpPr>
          <p:nvPr/>
        </p:nvSpPr>
        <p:spPr>
          <a:xfrm>
            <a:off x="4397850" y="2517447"/>
            <a:ext cx="1718363" cy="76029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87670"/>
              </a:buClr>
              <a:buSzPct val="120000"/>
              <a:buFont typeface="Arial" panose="020B0604020202020204" pitchFamily="34" charset="0"/>
              <a:buNone/>
              <a:defRPr sz="2000" b="1" kern="1200">
                <a:solidFill>
                  <a:srgbClr val="087670"/>
                </a:solidFill>
                <a:latin typeface="Libre Franklin SemiBold" panose="000007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B2500"/>
              </a:buClr>
              <a:buSzPct val="120000"/>
              <a:buFont typeface="Arial" panose="020B0604020202020204" pitchFamily="34" charset="0"/>
              <a:buNone/>
              <a:defRPr sz="2000" b="1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0EEED"/>
              </a:buClr>
              <a:buSzPct val="120000"/>
              <a:buFont typeface="Arial" panose="020B0604020202020204" pitchFamily="34" charset="0"/>
              <a:buNone/>
              <a:defRPr sz="1800" b="1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5B7"/>
              </a:buClr>
              <a:buSzPct val="120000"/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87670"/>
              </a:buClr>
              <a:buSzPct val="120000"/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800"/>
              </a:lnSpc>
              <a:spcBef>
                <a:spcPts val="0"/>
              </a:spcBef>
            </a:pPr>
            <a:r>
              <a:rPr lang="en-GB" sz="1600" dirty="0"/>
              <a:t>T</a:t>
            </a:r>
            <a:r>
              <a:rPr lang="en-GB" sz="1600" b="1" dirty="0"/>
              <a:t>imestamping</a:t>
            </a:r>
          </a:p>
        </p:txBody>
      </p:sp>
      <p:pic>
        <p:nvPicPr>
          <p:cNvPr id="17" name="Content Placeholder 28">
            <a:extLst>
              <a:ext uri="{FF2B5EF4-FFF2-40B4-BE49-F238E27FC236}">
                <a16:creationId xmlns:a16="http://schemas.microsoft.com/office/drawing/2014/main" id="{6AFCED59-1CBD-9CC6-AB08-8433D2DAB2B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4770017" y="1528650"/>
            <a:ext cx="952500" cy="952500"/>
          </a:xfrm>
          <a:prstGeom prst="rect">
            <a:avLst/>
          </a:prstGeom>
        </p:spPr>
      </p:pic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163E6E59-C1C9-00BC-BF92-4A5160735F32}"/>
              </a:ext>
            </a:extLst>
          </p:cNvPr>
          <p:cNvSpPr txBox="1">
            <a:spLocks/>
          </p:cNvSpPr>
          <p:nvPr/>
        </p:nvSpPr>
        <p:spPr>
          <a:xfrm>
            <a:off x="10147563" y="2517447"/>
            <a:ext cx="1654187" cy="76029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87670"/>
              </a:buClr>
              <a:buSzPct val="120000"/>
              <a:buFont typeface="Arial" panose="020B0604020202020204" pitchFamily="34" charset="0"/>
              <a:buNone/>
              <a:defRPr sz="2000" b="1" kern="1200">
                <a:solidFill>
                  <a:srgbClr val="087670"/>
                </a:solidFill>
                <a:latin typeface="Libre Franklin SemiBold" panose="000007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B2500"/>
              </a:buClr>
              <a:buSzPct val="120000"/>
              <a:buFont typeface="Arial" panose="020B0604020202020204" pitchFamily="34" charset="0"/>
              <a:buNone/>
              <a:defRPr sz="2000" b="1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0EEED"/>
              </a:buClr>
              <a:buSzPct val="120000"/>
              <a:buFont typeface="Arial" panose="020B0604020202020204" pitchFamily="34" charset="0"/>
              <a:buNone/>
              <a:defRPr sz="1800" b="1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5B7"/>
              </a:buClr>
              <a:buSzPct val="120000"/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87670"/>
              </a:buClr>
              <a:buSzPct val="120000"/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800"/>
              </a:lnSpc>
              <a:spcBef>
                <a:spcPts val="0"/>
              </a:spcBef>
            </a:pPr>
            <a:r>
              <a:rPr lang="en-GB" sz="1600" b="1" dirty="0"/>
              <a:t>Management of loggings</a:t>
            </a:r>
          </a:p>
        </p:txBody>
      </p:sp>
      <p:pic>
        <p:nvPicPr>
          <p:cNvPr id="19" name="Content Placeholder 28">
            <a:extLst>
              <a:ext uri="{FF2B5EF4-FFF2-40B4-BE49-F238E27FC236}">
                <a16:creationId xmlns:a16="http://schemas.microsoft.com/office/drawing/2014/main" id="{3B0874C3-7859-ED4A-C511-46109C30CBC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10498406" y="1528650"/>
            <a:ext cx="952500" cy="952500"/>
          </a:xfrm>
          <a:prstGeom prst="rect">
            <a:avLst/>
          </a:prstGeom>
        </p:spPr>
      </p:pic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0FDBB729-437A-4682-56CB-F70E37AA2D05}"/>
              </a:ext>
            </a:extLst>
          </p:cNvPr>
          <p:cNvSpPr txBox="1">
            <a:spLocks/>
          </p:cNvSpPr>
          <p:nvPr/>
        </p:nvSpPr>
        <p:spPr>
          <a:xfrm>
            <a:off x="1312385" y="4833821"/>
            <a:ext cx="1855804" cy="76029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87670"/>
              </a:buClr>
              <a:buSzPct val="120000"/>
              <a:buFont typeface="Arial" panose="020B0604020202020204" pitchFamily="34" charset="0"/>
              <a:buNone/>
              <a:defRPr sz="2000" b="1" kern="1200">
                <a:solidFill>
                  <a:srgbClr val="087670"/>
                </a:solidFill>
                <a:latin typeface="Libre Franklin SemiBold" panose="000007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B2500"/>
              </a:buClr>
              <a:buSzPct val="120000"/>
              <a:buFont typeface="Arial" panose="020B0604020202020204" pitchFamily="34" charset="0"/>
              <a:buNone/>
              <a:defRPr sz="2000" b="1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0EEED"/>
              </a:buClr>
              <a:buSzPct val="120000"/>
              <a:buFont typeface="Arial" panose="020B0604020202020204" pitchFamily="34" charset="0"/>
              <a:buNone/>
              <a:defRPr sz="1800" b="1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5B7"/>
              </a:buClr>
              <a:buSzPct val="120000"/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87670"/>
              </a:buClr>
              <a:buSzPct val="120000"/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800"/>
              </a:lnSpc>
              <a:spcBef>
                <a:spcPts val="0"/>
              </a:spcBef>
            </a:pPr>
            <a:r>
              <a:rPr lang="en-GB" sz="1600" b="1" dirty="0"/>
              <a:t>Reference directories (hub-</a:t>
            </a:r>
            <a:r>
              <a:rPr lang="en-GB" sz="1600" b="1" dirty="0" err="1"/>
              <a:t>metahub</a:t>
            </a:r>
            <a:r>
              <a:rPr lang="en-GB" sz="1600" b="1" dirty="0"/>
              <a:t> system)</a:t>
            </a:r>
          </a:p>
        </p:txBody>
      </p:sp>
      <p:pic>
        <p:nvPicPr>
          <p:cNvPr id="21" name="Content Placeholder 28">
            <a:extLst>
              <a:ext uri="{FF2B5EF4-FFF2-40B4-BE49-F238E27FC236}">
                <a16:creationId xmlns:a16="http://schemas.microsoft.com/office/drawing/2014/main" id="{1E42A3BE-CA17-7B1A-A251-43EC9F18FA6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>
          <a:xfrm>
            <a:off x="1728575" y="3727839"/>
            <a:ext cx="952500" cy="952500"/>
          </a:xfrm>
          <a:prstGeom prst="rect">
            <a:avLst/>
          </a:prstGeom>
        </p:spPr>
      </p:pic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2C9B6890-C962-8D26-F625-63989FE699FB}"/>
              </a:ext>
            </a:extLst>
          </p:cNvPr>
          <p:cNvSpPr txBox="1">
            <a:spLocks/>
          </p:cNvSpPr>
          <p:nvPr/>
        </p:nvSpPr>
        <p:spPr>
          <a:xfrm>
            <a:off x="3445201" y="4833821"/>
            <a:ext cx="1718363" cy="76029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87670"/>
              </a:buClr>
              <a:buSzPct val="120000"/>
              <a:buFont typeface="Arial" panose="020B0604020202020204" pitchFamily="34" charset="0"/>
              <a:buNone/>
              <a:defRPr sz="2000" b="1" kern="1200">
                <a:solidFill>
                  <a:srgbClr val="087670"/>
                </a:solidFill>
                <a:latin typeface="Libre Franklin SemiBold" panose="000007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B2500"/>
              </a:buClr>
              <a:buSzPct val="120000"/>
              <a:buFont typeface="Arial" panose="020B0604020202020204" pitchFamily="34" charset="0"/>
              <a:buNone/>
              <a:defRPr sz="2000" b="1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0EEED"/>
              </a:buClr>
              <a:buSzPct val="120000"/>
              <a:buFont typeface="Arial" panose="020B0604020202020204" pitchFamily="34" charset="0"/>
              <a:buNone/>
              <a:defRPr sz="1800" b="1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5B7"/>
              </a:buClr>
              <a:buSzPct val="120000"/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87670"/>
              </a:buClr>
              <a:buSzPct val="120000"/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800"/>
              </a:lnSpc>
              <a:spcBef>
                <a:spcPts val="0"/>
              </a:spcBef>
            </a:pPr>
            <a:r>
              <a:rPr lang="en-GB" sz="1600" b="1" dirty="0"/>
              <a:t>Portal</a:t>
            </a:r>
          </a:p>
        </p:txBody>
      </p:sp>
      <p:pic>
        <p:nvPicPr>
          <p:cNvPr id="23" name="Content Placeholder 28">
            <a:extLst>
              <a:ext uri="{FF2B5EF4-FFF2-40B4-BE49-F238E27FC236}">
                <a16:creationId xmlns:a16="http://schemas.microsoft.com/office/drawing/2014/main" id="{B36D8896-0D64-AD88-0A86-B82EDBDFF9B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3817517" y="3717032"/>
            <a:ext cx="952500" cy="952500"/>
          </a:xfrm>
          <a:prstGeom prst="rect">
            <a:avLst/>
          </a:prstGeom>
        </p:spPr>
      </p:pic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D7EF718F-769C-9186-1639-89BE4E9BEE89}"/>
              </a:ext>
            </a:extLst>
          </p:cNvPr>
          <p:cNvSpPr txBox="1">
            <a:spLocks/>
          </p:cNvSpPr>
          <p:nvPr/>
        </p:nvSpPr>
        <p:spPr>
          <a:xfrm>
            <a:off x="6335813" y="2517447"/>
            <a:ext cx="1718363" cy="76029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87670"/>
              </a:buClr>
              <a:buSzPct val="120000"/>
              <a:buFont typeface="Arial" panose="020B0604020202020204" pitchFamily="34" charset="0"/>
              <a:buNone/>
              <a:defRPr sz="2000" b="1" kern="1200">
                <a:solidFill>
                  <a:srgbClr val="087670"/>
                </a:solidFill>
                <a:latin typeface="Libre Franklin SemiBold" panose="000007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B2500"/>
              </a:buClr>
              <a:buSzPct val="120000"/>
              <a:buFont typeface="Arial" panose="020B0604020202020204" pitchFamily="34" charset="0"/>
              <a:buNone/>
              <a:defRPr sz="2000" b="1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0EEED"/>
              </a:buClr>
              <a:buSzPct val="120000"/>
              <a:buFont typeface="Arial" panose="020B0604020202020204" pitchFamily="34" charset="0"/>
              <a:buNone/>
              <a:defRPr sz="1800" b="1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5B7"/>
              </a:buClr>
              <a:buSzPct val="120000"/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87670"/>
              </a:buClr>
              <a:buSzPct val="120000"/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800"/>
              </a:lnSpc>
              <a:spcBef>
                <a:spcPts val="0"/>
              </a:spcBef>
            </a:pPr>
            <a:r>
              <a:rPr lang="en-GB" sz="1600" b="1" dirty="0"/>
              <a:t>System for end-to-end encryption</a:t>
            </a:r>
          </a:p>
        </p:txBody>
      </p:sp>
      <p:pic>
        <p:nvPicPr>
          <p:cNvPr id="25" name="Content Placeholder 28">
            <a:extLst>
              <a:ext uri="{FF2B5EF4-FFF2-40B4-BE49-F238E27FC236}">
                <a16:creationId xmlns:a16="http://schemas.microsoft.com/office/drawing/2014/main" id="{332B7DD7-9904-1194-C2B3-A5D9B1771220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6772333" y="1528650"/>
            <a:ext cx="952500" cy="952500"/>
          </a:xfrm>
          <a:prstGeom prst="rect">
            <a:avLst/>
          </a:prstGeom>
        </p:spPr>
      </p:pic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05B0E99F-BEAD-A761-F09B-2F4A458A174E}"/>
              </a:ext>
            </a:extLst>
          </p:cNvPr>
          <p:cNvSpPr txBox="1">
            <a:spLocks/>
          </p:cNvSpPr>
          <p:nvPr/>
        </p:nvSpPr>
        <p:spPr>
          <a:xfrm>
            <a:off x="9431327" y="4833821"/>
            <a:ext cx="1718363" cy="76029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87670"/>
              </a:buClr>
              <a:buSzPct val="120000"/>
              <a:buFont typeface="Arial" panose="020B0604020202020204" pitchFamily="34" charset="0"/>
              <a:buNone/>
              <a:defRPr sz="2000" b="1" kern="1200">
                <a:solidFill>
                  <a:srgbClr val="087670"/>
                </a:solidFill>
                <a:latin typeface="Libre Franklin SemiBold" panose="000007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B2500"/>
              </a:buClr>
              <a:buSzPct val="120000"/>
              <a:buFont typeface="Arial" panose="020B0604020202020204" pitchFamily="34" charset="0"/>
              <a:buNone/>
              <a:defRPr sz="2000" b="1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0EEED"/>
              </a:buClr>
              <a:buSzPct val="120000"/>
              <a:buFont typeface="Arial" panose="020B0604020202020204" pitchFamily="34" charset="0"/>
              <a:buNone/>
              <a:defRPr sz="1800" b="1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5B7"/>
              </a:buClr>
              <a:buSzPct val="120000"/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87670"/>
              </a:buClr>
              <a:buSzPct val="120000"/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800"/>
              </a:lnSpc>
              <a:spcBef>
                <a:spcPts val="0"/>
              </a:spcBef>
            </a:pPr>
            <a:r>
              <a:rPr lang="en-GB" sz="1600" b="1" dirty="0"/>
              <a:t>Coding and anonymising</a:t>
            </a:r>
          </a:p>
        </p:txBody>
      </p:sp>
      <p:pic>
        <p:nvPicPr>
          <p:cNvPr id="27" name="Content Placeholder 28">
            <a:extLst>
              <a:ext uri="{FF2B5EF4-FFF2-40B4-BE49-F238E27FC236}">
                <a16:creationId xmlns:a16="http://schemas.microsoft.com/office/drawing/2014/main" id="{B966B0F7-606C-9252-1F0A-90E569936237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>
            <a:off x="9783584" y="3727839"/>
            <a:ext cx="952500" cy="952500"/>
          </a:xfrm>
          <a:prstGeom prst="rect">
            <a:avLst/>
          </a:prstGeom>
        </p:spPr>
      </p:pic>
      <p:sp>
        <p:nvSpPr>
          <p:cNvPr id="4" name="Slide Number Placeholder 27">
            <a:extLst>
              <a:ext uri="{FF2B5EF4-FFF2-40B4-BE49-F238E27FC236}">
                <a16:creationId xmlns:a16="http://schemas.microsoft.com/office/drawing/2014/main" id="{9B0ED5DD-0B58-C628-AA3E-74E6FF8E2C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25200" y="6489703"/>
            <a:ext cx="10011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fr-BE" dirty="0"/>
              <a:t> </a:t>
            </a:r>
            <a:fld id="{30A9230E-FFBB-4CCB-ABD7-198084EDE768}" type="slidenum">
              <a:rPr lang="fr-BE" smtClean="0"/>
              <a:pPr>
                <a:defRPr/>
              </a:pPr>
              <a:t>7</a:t>
            </a:fld>
            <a:r>
              <a:rPr lang="fr-BE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0506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9D8CD0-1117-9A87-5BB6-EA98535528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13023B86-05E0-E47A-FD8E-022EDEA8DA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7408" y="99379"/>
            <a:ext cx="10873208" cy="881349"/>
          </a:xfrm>
        </p:spPr>
        <p:txBody>
          <a:bodyPr>
            <a:normAutofit fontScale="92500"/>
          </a:bodyPr>
          <a:lstStyle/>
          <a:p>
            <a:r>
              <a:rPr lang="en-BE" dirty="0"/>
              <a:t>B-IHR</a:t>
            </a:r>
            <a:r>
              <a:rPr lang="nl-BE" dirty="0"/>
              <a:t> </a:t>
            </a:r>
            <a:r>
              <a:rPr lang="en-BE" dirty="0"/>
              <a:t>concept (Belgian Integrated Health Record)</a:t>
            </a:r>
            <a:endParaRPr lang="nl-BE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4C8534C5-EB1B-3158-8FA7-EB43F18C7B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7408" y="1158945"/>
            <a:ext cx="10873208" cy="5014274"/>
          </a:xfrm>
        </p:spPr>
        <p:txBody>
          <a:bodyPr/>
          <a:lstStyle/>
          <a:p>
            <a:pPr lvl="1">
              <a:spcBef>
                <a:spcPts val="0"/>
              </a:spcBef>
            </a:pPr>
            <a:r>
              <a:rPr lang="en-US" sz="1800" dirty="0"/>
              <a:t>an environment where</a:t>
            </a:r>
          </a:p>
          <a:p>
            <a:pPr lvl="2">
              <a:spcBef>
                <a:spcPts val="0"/>
              </a:spcBef>
            </a:pPr>
            <a:r>
              <a:rPr lang="en-US" sz="1600" dirty="0"/>
              <a:t>every individual has a clear and integrated view of all their own health (care) and welfare data</a:t>
            </a:r>
          </a:p>
          <a:p>
            <a:pPr lvl="2">
              <a:spcBef>
                <a:spcPts val="0"/>
              </a:spcBef>
            </a:pPr>
            <a:r>
              <a:rPr lang="en-US" sz="1600" dirty="0"/>
              <a:t>everyone who takes care of that </a:t>
            </a:r>
            <a:r>
              <a:rPr lang="en-GB" sz="1600" dirty="0"/>
              <a:t>that person has access to all the information that is important for providing high-quality </a:t>
            </a:r>
            <a:r>
              <a:rPr lang="en-US" sz="1600" dirty="0"/>
              <a:t>and continuous care</a:t>
            </a:r>
          </a:p>
          <a:p>
            <a:pPr lvl="1">
              <a:spcBef>
                <a:spcPts val="0"/>
              </a:spcBef>
            </a:pPr>
            <a:r>
              <a:rPr lang="en-GB" sz="1800" dirty="0"/>
              <a:t>everyone involved can actively contribute to keeping the information up to date and accurate</a:t>
            </a:r>
            <a:endParaRPr lang="en-US" sz="1800" dirty="0"/>
          </a:p>
          <a:p>
            <a:pPr lvl="1">
              <a:spcBef>
                <a:spcPts val="0"/>
              </a:spcBef>
            </a:pPr>
            <a:r>
              <a:rPr lang="en-US" sz="1800" dirty="0"/>
              <a:t>services are available to easily record, manage, structure, and share the information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services are available to support every person involved in decision-making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data can be intensively used, with the necessary data protection </a:t>
            </a:r>
            <a:r>
              <a:rPr lang="en-US" altLang="en-US" sz="1800" dirty="0"/>
              <a:t>guarantees, for </a:t>
            </a:r>
          </a:p>
          <a:p>
            <a:pPr lvl="2">
              <a:spcBef>
                <a:spcPts val="0"/>
              </a:spcBef>
            </a:pPr>
            <a:r>
              <a:rPr lang="en-US" altLang="en-US" sz="1600" dirty="0"/>
              <a:t>scientific research, development, and innovation</a:t>
            </a:r>
          </a:p>
          <a:p>
            <a:pPr lvl="2">
              <a:spcBef>
                <a:spcPts val="0"/>
              </a:spcBef>
            </a:pPr>
            <a:r>
              <a:rPr lang="en-US" altLang="en-US" sz="1600" dirty="0"/>
              <a:t>policy support</a:t>
            </a:r>
          </a:p>
          <a:p>
            <a:pPr lvl="2">
              <a:spcBef>
                <a:spcPts val="0"/>
              </a:spcBef>
            </a:pPr>
            <a:r>
              <a:rPr lang="en-US" altLang="en-US" sz="1600" dirty="0"/>
              <a:t>population management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more info at </a:t>
            </a:r>
            <a:r>
              <a:rPr lang="en-US" sz="1800" dirty="0">
                <a:hlinkClick r:id="rId2"/>
              </a:rPr>
              <a:t>https://www.frankrobben.be/wp-content/uploads/2023/03/B-IHR</a:t>
            </a:r>
            <a:r>
              <a:rPr lang="en-US" sz="1600" dirty="0">
                <a:hlinkClick r:id="rId2"/>
              </a:rPr>
              <a:t>.pdf</a:t>
            </a:r>
            <a:endParaRPr lang="en-US" sz="1600" dirty="0"/>
          </a:p>
          <a:p>
            <a:pPr lvl="1">
              <a:spcBef>
                <a:spcPts val="0"/>
              </a:spcBef>
            </a:pPr>
            <a:endParaRPr lang="en-BE" sz="1600" dirty="0"/>
          </a:p>
        </p:txBody>
      </p:sp>
      <p:sp>
        <p:nvSpPr>
          <p:cNvPr id="4" name="Slide Number Placeholder 27">
            <a:extLst>
              <a:ext uri="{FF2B5EF4-FFF2-40B4-BE49-F238E27FC236}">
                <a16:creationId xmlns:a16="http://schemas.microsoft.com/office/drawing/2014/main" id="{42A2A92B-1B91-EC7C-6DB7-FCCD40A076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25200" y="6489703"/>
            <a:ext cx="10011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fr-BE" dirty="0"/>
              <a:t> </a:t>
            </a:r>
            <a:fld id="{30A9230E-FFBB-4CCB-ABD7-198084EDE768}" type="slidenum">
              <a:rPr lang="fr-BE" smtClean="0"/>
              <a:pPr>
                <a:defRPr/>
              </a:pPr>
              <a:t>8</a:t>
            </a:fld>
            <a:r>
              <a:rPr lang="fr-BE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19300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800A15-7931-0810-152B-627F1039A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48443044-73C5-FA28-8BD3-8DBC577D8A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7408" y="99379"/>
            <a:ext cx="10873208" cy="881349"/>
          </a:xfrm>
        </p:spPr>
        <p:txBody>
          <a:bodyPr/>
          <a:lstStyle/>
          <a:p>
            <a:r>
              <a:rPr lang="nl-BE" dirty="0" err="1"/>
              <a:t>Some</a:t>
            </a:r>
            <a:r>
              <a:rPr lang="nl-BE" dirty="0"/>
              <a:t> </a:t>
            </a:r>
            <a:r>
              <a:rPr lang="nl-BE" altLang="en-US" b="1" dirty="0" err="1"/>
              <a:t>key</a:t>
            </a:r>
            <a:r>
              <a:rPr lang="nl-BE" altLang="en-US" b="1" dirty="0"/>
              <a:t> points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6BF68E8-3D2D-F7A1-D68F-1A4163A716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7408" y="1158945"/>
            <a:ext cx="10873208" cy="5014274"/>
          </a:xfrm>
        </p:spPr>
        <p:txBody>
          <a:bodyPr/>
          <a:lstStyle/>
          <a:p>
            <a:pPr lvl="1">
              <a:spcBef>
                <a:spcPts val="0"/>
              </a:spcBef>
            </a:pPr>
            <a:r>
              <a:rPr lang="nl-BE" sz="1800" dirty="0"/>
              <a:t>‘</a:t>
            </a:r>
            <a:r>
              <a:rPr lang="en-US" sz="1800" dirty="0"/>
              <a:t>seamless’ entry of high-quality, structured information into electronic health records (EHRs)</a:t>
            </a:r>
          </a:p>
          <a:p>
            <a:pPr lvl="2">
              <a:spcBef>
                <a:spcPts val="0"/>
              </a:spcBef>
            </a:pPr>
            <a:r>
              <a:rPr lang="en-US" sz="1600" dirty="0"/>
              <a:t>supporting components: trilingual SNOMED CT terminology server in EHR systems, with mapping to ICPC-3, ICD-11, ICF, and ICHI, among others</a:t>
            </a:r>
          </a:p>
          <a:p>
            <a:pPr lvl="2">
              <a:spcBef>
                <a:spcPts val="0"/>
              </a:spcBef>
            </a:pPr>
            <a:r>
              <a:rPr lang="en-US" sz="1600" dirty="0"/>
              <a:t>quality control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one-time data entry: deriving data for secondary use from EHR systems (new registry policy)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operationalization based on care episodes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optimization of one-time data storage</a:t>
            </a:r>
          </a:p>
          <a:p>
            <a:pPr lvl="2">
              <a:spcBef>
                <a:spcPts val="0"/>
              </a:spcBef>
            </a:pPr>
            <a:r>
              <a:rPr lang="en-US" sz="1600" dirty="0"/>
              <a:t>medications (prescription, dispensing, medication schedule) (VIDIS (Virtual Drug Information System))</a:t>
            </a:r>
          </a:p>
          <a:p>
            <a:pPr lvl="2">
              <a:spcBef>
                <a:spcPts val="0"/>
              </a:spcBef>
            </a:pPr>
            <a:r>
              <a:rPr lang="en-US" sz="1600" dirty="0"/>
              <a:t>well-coordinated health vaults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unlocking information</a:t>
            </a:r>
          </a:p>
          <a:p>
            <a:pPr lvl="2">
              <a:spcBef>
                <a:spcPts val="0"/>
              </a:spcBef>
            </a:pPr>
            <a:r>
              <a:rPr lang="en-US" sz="1600" dirty="0"/>
              <a:t>dashboards for primary use</a:t>
            </a:r>
          </a:p>
          <a:p>
            <a:pPr lvl="2">
              <a:spcBef>
                <a:spcPts val="0"/>
              </a:spcBef>
            </a:pPr>
            <a:r>
              <a:rPr lang="en-US" sz="1600" dirty="0"/>
              <a:t>secondary use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care sets in line with European standards (see below, EHDS)</a:t>
            </a:r>
            <a:endParaRPr lang="nl-BE" sz="1800" dirty="0"/>
          </a:p>
        </p:txBody>
      </p:sp>
      <p:sp>
        <p:nvSpPr>
          <p:cNvPr id="5" name="Slide Number Placeholder 27">
            <a:extLst>
              <a:ext uri="{FF2B5EF4-FFF2-40B4-BE49-F238E27FC236}">
                <a16:creationId xmlns:a16="http://schemas.microsoft.com/office/drawing/2014/main" id="{E1B0301A-5D35-DA8D-BB92-F5FF36F9CF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25200" y="6489703"/>
            <a:ext cx="10011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fr-BE" dirty="0"/>
              <a:t> </a:t>
            </a:r>
            <a:fld id="{30A9230E-FFBB-4CCB-ABD7-198084EDE768}" type="slidenum">
              <a:rPr lang="fr-BE" smtClean="0"/>
              <a:pPr>
                <a:defRPr/>
              </a:pPr>
              <a:t>9</a:t>
            </a:fld>
            <a:r>
              <a:rPr lang="fr-BE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8202719"/>
      </p:ext>
    </p:extLst>
  </p:cSld>
  <p:clrMapOvr>
    <a:masterClrMapping/>
  </p:clrMapOvr>
</p:sld>
</file>

<file path=ppt/theme/theme1.xml><?xml version="1.0" encoding="utf-8"?>
<a:theme xmlns:a="http://schemas.openxmlformats.org/drawingml/2006/main" name="eHealth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5343C39FA842B41B17BCD9619DC6C91" ma:contentTypeVersion="0" ma:contentTypeDescription="Create a new document." ma:contentTypeScope="" ma:versionID="2c3f840e98522754814b395261ccf4e5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f573df0eeabf3db2078929eed011e841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3B28A8A-1379-4D1A-BA80-BFC9B353571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9481C061-562A-42D4-BABC-0E3DD5B78DD4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805117F-3FE5-4EE0-A490-0B0AA2ACFC1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5349</TotalTime>
  <Words>2009</Words>
  <Application>Microsoft Office PowerPoint</Application>
  <PresentationFormat>Widescreen</PresentationFormat>
  <Paragraphs>307</Paragraphs>
  <Slides>38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Open Sans</vt:lpstr>
      <vt:lpstr>Arial</vt:lpstr>
      <vt:lpstr>Open Sans Semibold</vt:lpstr>
      <vt:lpstr>Calibri</vt:lpstr>
      <vt:lpstr>eHealth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SmalS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Quentin Delsaut</dc:creator>
  <cp:lastModifiedBy>Sanne Miseur</cp:lastModifiedBy>
  <cp:revision>589</cp:revision>
  <cp:lastPrinted>2019-03-15T11:28:46Z</cp:lastPrinted>
  <dcterms:created xsi:type="dcterms:W3CDTF">2013-03-05T07:37:33Z</dcterms:created>
  <dcterms:modified xsi:type="dcterms:W3CDTF">2026-03-24T14:44:15Z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0x01010035343C39FA842B41B17BCD9619DC6C91</vt:lpwstr>
  </property>
</Properties>
</file>